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8"/>
  </p:notesMasterIdLst>
  <p:sldIdLst>
    <p:sldId id="414" r:id="rId2"/>
    <p:sldId id="257" r:id="rId3"/>
    <p:sldId id="520" r:id="rId4"/>
    <p:sldId id="538" r:id="rId5"/>
    <p:sldId id="523" r:id="rId6"/>
    <p:sldId id="558" r:id="rId7"/>
    <p:sldId id="525" r:id="rId8"/>
    <p:sldId id="526" r:id="rId9"/>
    <p:sldId id="559" r:id="rId10"/>
    <p:sldId id="542" r:id="rId11"/>
    <p:sldId id="527" r:id="rId12"/>
    <p:sldId id="557" r:id="rId13"/>
    <p:sldId id="543" r:id="rId14"/>
    <p:sldId id="529" r:id="rId15"/>
    <p:sldId id="530" r:id="rId16"/>
    <p:sldId id="561" r:id="rId17"/>
    <p:sldId id="532" r:id="rId18"/>
    <p:sldId id="556" r:id="rId19"/>
    <p:sldId id="533" r:id="rId20"/>
    <p:sldId id="545" r:id="rId21"/>
    <p:sldId id="534" r:id="rId22"/>
    <p:sldId id="555" r:id="rId23"/>
    <p:sldId id="560" r:id="rId24"/>
    <p:sldId id="562" r:id="rId25"/>
    <p:sldId id="563" r:id="rId26"/>
    <p:sldId id="547" r:id="rId27"/>
    <p:sldId id="548" r:id="rId28"/>
    <p:sldId id="549" r:id="rId29"/>
    <p:sldId id="550" r:id="rId30"/>
    <p:sldId id="551" r:id="rId31"/>
    <p:sldId id="552" r:id="rId32"/>
    <p:sldId id="490" r:id="rId33"/>
    <p:sldId id="488" r:id="rId34"/>
    <p:sldId id="493" r:id="rId35"/>
    <p:sldId id="494" r:id="rId36"/>
    <p:sldId id="491" r:id="rId37"/>
    <p:sldId id="492" r:id="rId38"/>
    <p:sldId id="495" r:id="rId39"/>
    <p:sldId id="553" r:id="rId40"/>
    <p:sldId id="496" r:id="rId41"/>
    <p:sldId id="497" r:id="rId42"/>
    <p:sldId id="498" r:id="rId43"/>
    <p:sldId id="503" r:id="rId44"/>
    <p:sldId id="499" r:id="rId45"/>
    <p:sldId id="500" r:id="rId46"/>
    <p:sldId id="504" r:id="rId47"/>
    <p:sldId id="482" r:id="rId48"/>
    <p:sldId id="506" r:id="rId49"/>
    <p:sldId id="507" r:id="rId50"/>
    <p:sldId id="508" r:id="rId51"/>
    <p:sldId id="509" r:id="rId52"/>
    <p:sldId id="516" r:id="rId53"/>
    <p:sldId id="517" r:id="rId54"/>
    <p:sldId id="510" r:id="rId55"/>
    <p:sldId id="518" r:id="rId56"/>
    <p:sldId id="519" r:id="rId5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6600"/>
    <a:srgbClr val="FFCCFF"/>
    <a:srgbClr val="B90FE7"/>
    <a:srgbClr val="996633"/>
    <a:srgbClr val="FF3300"/>
    <a:srgbClr val="E2A700"/>
    <a:srgbClr val="FFFF99"/>
    <a:srgbClr val="DEA9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0498" autoAdjust="0"/>
  </p:normalViewPr>
  <p:slideViewPr>
    <p:cSldViewPr>
      <p:cViewPr varScale="1">
        <p:scale>
          <a:sx n="78" d="100"/>
          <a:sy n="78" d="100"/>
        </p:scale>
        <p:origin x="102" y="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60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365125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36538" y="3975102"/>
            <a:ext cx="662622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185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537702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smtClean="0"/>
            </a:lvl1pPr>
          </a:lstStyle>
          <a:p>
            <a:pPr>
              <a:defRPr/>
            </a:pPr>
            <a:fld id="{20331F58-9BA4-44C1-87C3-F7FF9B2A2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66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CB856C-C68A-446C-812D-F88B921CBDAD}" type="slidenum">
              <a:rPr lang="en-US"/>
              <a:pPr eaLnBrk="1" hangingPunct="1"/>
              <a:t>1</a:t>
            </a:fld>
            <a:endParaRPr lang="en-US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91137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014C53-E49F-4A91-8940-C268627D2BBA}" type="slidenum">
              <a:rPr lang="en-US"/>
              <a:pPr eaLnBrk="1" hangingPunct="1"/>
              <a:t>2</a:t>
            </a:fld>
            <a:endParaRPr 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1468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3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2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56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26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3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01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68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219DD3-D3DE-4352-BC37-5C74E3E31A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07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7BEE8-7113-41FB-B647-FB564AE79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13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71114-C35B-4E8F-BF87-5505A0C87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24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C6D01-0BB9-4D93-A30B-1132C4157E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64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D8A9-E7C4-48DA-9EB2-260C47B47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50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8944E-5609-4F01-A31F-1BFDD05F5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1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D82D-BB63-4D00-AD5C-A54C493E69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5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42F5E-227E-458C-98DE-CD00BA0AD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01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DE5A7-F1AA-4587-BE91-8DB5AE9AB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2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7E67B-E76F-41D6-AF71-8456E6449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5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55D0-E8B5-43A0-901A-206C87B1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0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E7093-F9BB-486B-B916-71D1B6E7B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60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CB30700E-B878-47D8-B2DC-06E78386D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211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140.png"/><Relationship Id="rId5" Type="http://schemas.openxmlformats.org/officeDocument/2006/relationships/image" Target="../media/image80.png"/><Relationship Id="rId10" Type="http://schemas.openxmlformats.org/officeDocument/2006/relationships/image" Target="../media/image130.png"/><Relationship Id="rId4" Type="http://schemas.openxmlformats.org/officeDocument/2006/relationships/image" Target="../media/image71.png"/><Relationship Id="rId9" Type="http://schemas.openxmlformats.org/officeDocument/2006/relationships/image" Target="../media/image1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7" Type="http://schemas.openxmlformats.org/officeDocument/2006/relationships/image" Target="../media/image2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321.png"/><Relationship Id="rId4" Type="http://schemas.openxmlformats.org/officeDocument/2006/relationships/image" Target="../media/image3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1.png"/><Relationship Id="rId4" Type="http://schemas.openxmlformats.org/officeDocument/2006/relationships/image" Target="../media/image3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0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50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2EFA4-EF56-49F6-B0DD-1C1E3B203B48}" type="slidenum">
              <a:rPr lang="en-US" altLang="en-US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391400" cy="4953000"/>
          </a:xfrm>
        </p:spPr>
        <p:txBody>
          <a:bodyPr/>
          <a:lstStyle/>
          <a:p>
            <a:pPr eaLnBrk="1" hangingPunct="1"/>
            <a:r>
              <a:rPr lang="en-US" sz="380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GE2262 </a:t>
            </a:r>
            <a:r>
              <a:rPr lang="en-US" sz="3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</a:t>
            </a: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Topic 3</a:t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Discrete &amp; Continuous </a:t>
            </a: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Probability </a:t>
            </a: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Distributions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Levine, D.M., </a:t>
            </a:r>
            <a:r>
              <a:rPr lang="en-GB" sz="1800" dirty="0" err="1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Krehbiel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T.C. and Berenson, M.L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GB" sz="1800" i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Statistics: A First Course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Pearson Education Ltd, Chapter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&amp;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8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CF895-1252-426C-8908-BDD57D1FF965}" type="slidenum">
              <a:rPr lang="en-US" altLang="en-US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Discrete Probability Distribution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Binomial Distribution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Continuous Probability Distribution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Normal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1" y="1447800"/>
            <a:ext cx="4571999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b="1" kern="0" dirty="0" smtClean="0"/>
              <a:t>Random Variable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600" dirty="0" smtClean="0"/>
              <a:t>outcomes of an experiment with probabilistic occurrence</a:t>
            </a:r>
            <a:endParaRPr lang="en-US" altLang="en-US" sz="2600" kern="0" dirty="0" smtClean="0"/>
          </a:p>
        </p:txBody>
      </p:sp>
      <p:grpSp>
        <p:nvGrpSpPr>
          <p:cNvPr id="62" name="Group 61"/>
          <p:cNvGrpSpPr/>
          <p:nvPr/>
        </p:nvGrpSpPr>
        <p:grpSpPr>
          <a:xfrm>
            <a:off x="4648200" y="2819400"/>
            <a:ext cx="3886200" cy="3200400"/>
            <a:chOff x="4648200" y="2819400"/>
            <a:chExt cx="3886200" cy="3200400"/>
          </a:xfrm>
        </p:grpSpPr>
        <p:grpSp>
          <p:nvGrpSpPr>
            <p:cNvPr id="9" name="Group 8"/>
            <p:cNvGrpSpPr/>
            <p:nvPr/>
          </p:nvGrpSpPr>
          <p:grpSpPr>
            <a:xfrm>
              <a:off x="4648200" y="2819400"/>
              <a:ext cx="3886200" cy="2274963"/>
              <a:chOff x="4381500" y="3200400"/>
              <a:chExt cx="3886200" cy="2274963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auto">
              <a:xfrm>
                <a:off x="4381500" y="3819525"/>
                <a:ext cx="3886200" cy="16558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" pitchFamily="2" charset="2"/>
                  <a:buNone/>
                </a:pPr>
                <a:r>
                  <a:rPr lang="en-US" altLang="en-US" b="1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Continuous Random Variable</a:t>
                </a:r>
                <a:endParaRPr lang="en-US" alt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</a:pP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produce </a:t>
                </a:r>
                <a:r>
                  <a:rPr lang="en-US" altLang="en-US" sz="2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outcomes that </a:t>
                </a: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come </a:t>
                </a:r>
                <a:r>
                  <a:rPr lang="en-US" altLang="en-US" sz="2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a </a:t>
                </a:r>
                <a:r>
                  <a:rPr lang="en-US" altLang="en-US" sz="2000" b="1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measurement</a:t>
                </a:r>
              </a:p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</a:pP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(e.g</a:t>
                </a:r>
                <a:r>
                  <a:rPr lang="en-US" altLang="en-US" sz="2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your annual salary, </a:t>
                </a: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or </a:t>
                </a:r>
                <a:r>
                  <a:rPr lang="en-US" altLang="en-US" sz="20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your weight</a:t>
                </a:r>
                <a:r>
                  <a:rPr lang="en-US" altLang="en-US" sz="2000" dirty="0" smtClean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altLang="en-US" sz="20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AutoShape 7"/>
              <p:cNvSpPr>
                <a:spLocks noChangeArrowheads="1"/>
              </p:cNvSpPr>
              <p:nvPr/>
            </p:nvSpPr>
            <p:spPr bwMode="auto">
              <a:xfrm>
                <a:off x="6248400" y="3200400"/>
                <a:ext cx="152400" cy="609600"/>
              </a:xfrm>
              <a:prstGeom prst="downArrow">
                <a:avLst>
                  <a:gd name="adj1" fmla="val 50000"/>
                  <a:gd name="adj2" fmla="val 100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51054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6553200" y="5180012"/>
              <a:ext cx="1390650" cy="766763"/>
            </a:xfrm>
            <a:custGeom>
              <a:avLst/>
              <a:gdLst>
                <a:gd name="T0" fmla="*/ 1875757111 w 1030"/>
                <a:gd name="T1" fmla="*/ 592666065 h 991"/>
                <a:gd name="T2" fmla="*/ 1678884369 w 1030"/>
                <a:gd name="T3" fmla="*/ 586679744 h 991"/>
                <a:gd name="T4" fmla="*/ 1578625302 w 1030"/>
                <a:gd name="T5" fmla="*/ 578897605 h 991"/>
                <a:gd name="T6" fmla="*/ 1482011627 w 1030"/>
                <a:gd name="T7" fmla="*/ 569917737 h 991"/>
                <a:gd name="T8" fmla="*/ 1381752223 w 1030"/>
                <a:gd name="T9" fmla="*/ 556148503 h 991"/>
                <a:gd name="T10" fmla="*/ 1281493156 w 1030"/>
                <a:gd name="T11" fmla="*/ 536991812 h 991"/>
                <a:gd name="T12" fmla="*/ 1186703527 w 1030"/>
                <a:gd name="T13" fmla="*/ 513045755 h 991"/>
                <a:gd name="T14" fmla="*/ 986185393 w 1030"/>
                <a:gd name="T15" fmla="*/ 444799223 h 991"/>
                <a:gd name="T16" fmla="*/ 789312651 w 1030"/>
                <a:gd name="T17" fmla="*/ 347817171 h 991"/>
                <a:gd name="T18" fmla="*/ 592439740 w 1030"/>
                <a:gd name="T19" fmla="*/ 231079660 h 991"/>
                <a:gd name="T20" fmla="*/ 492180674 w 1030"/>
                <a:gd name="T21" fmla="*/ 171813721 h 991"/>
                <a:gd name="T22" fmla="*/ 391921607 w 1030"/>
                <a:gd name="T23" fmla="*/ 117335649 h 991"/>
                <a:gd name="T24" fmla="*/ 297131893 w 1030"/>
                <a:gd name="T25" fmla="*/ 69443511 h 991"/>
                <a:gd name="T26" fmla="*/ 196872826 w 1030"/>
                <a:gd name="T27" fmla="*/ 31728982 h 991"/>
                <a:gd name="T28" fmla="*/ 96613717 w 1030"/>
                <a:gd name="T29" fmla="*/ 7782143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5181600" y="5180012"/>
              <a:ext cx="1393825" cy="766763"/>
            </a:xfrm>
            <a:custGeom>
              <a:avLst/>
              <a:gdLst>
                <a:gd name="T0" fmla="*/ 0 w 1032"/>
                <a:gd name="T1" fmla="*/ 592666065 h 991"/>
                <a:gd name="T2" fmla="*/ 197006080 w 1032"/>
                <a:gd name="T3" fmla="*/ 586679744 h 991"/>
                <a:gd name="T4" fmla="*/ 297334420 w 1032"/>
                <a:gd name="T5" fmla="*/ 578897605 h 991"/>
                <a:gd name="T6" fmla="*/ 397661495 w 1032"/>
                <a:gd name="T7" fmla="*/ 569917737 h 991"/>
                <a:gd name="T8" fmla="*/ 494340500 w 1032"/>
                <a:gd name="T9" fmla="*/ 556148503 h 991"/>
                <a:gd name="T10" fmla="*/ 594667490 w 1032"/>
                <a:gd name="T11" fmla="*/ 536991812 h 991"/>
                <a:gd name="T12" fmla="*/ 694995831 w 1032"/>
                <a:gd name="T13" fmla="*/ 513045755 h 991"/>
                <a:gd name="T14" fmla="*/ 890177328 w 1032"/>
                <a:gd name="T15" fmla="*/ 444799223 h 991"/>
                <a:gd name="T16" fmla="*/ 1087184674 w 1032"/>
                <a:gd name="T17" fmla="*/ 347817171 h 991"/>
                <a:gd name="T18" fmla="*/ 1287838653 w 1032"/>
                <a:gd name="T19" fmla="*/ 231079660 h 991"/>
                <a:gd name="T20" fmla="*/ 1384519010 w 1032"/>
                <a:gd name="T21" fmla="*/ 171813721 h 991"/>
                <a:gd name="T22" fmla="*/ 1484846337 w 1032"/>
                <a:gd name="T23" fmla="*/ 117335649 h 991"/>
                <a:gd name="T24" fmla="*/ 1583348660 w 1032"/>
                <a:gd name="T25" fmla="*/ 69443511 h 991"/>
                <a:gd name="T26" fmla="*/ 1680029016 w 1032"/>
                <a:gd name="T27" fmla="*/ 31728982 h 991"/>
                <a:gd name="T28" fmla="*/ 1780356006 w 1032"/>
                <a:gd name="T29" fmla="*/ 7782143 h 991"/>
                <a:gd name="T30" fmla="*/ 1880682996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Line 36"/>
            <p:cNvSpPr>
              <a:spLocks noChangeShapeType="1"/>
            </p:cNvSpPr>
            <p:nvPr/>
          </p:nvSpPr>
          <p:spPr bwMode="auto">
            <a:xfrm>
              <a:off x="51054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Freeform 37"/>
            <p:cNvSpPr>
              <a:spLocks/>
            </p:cNvSpPr>
            <p:nvPr/>
          </p:nvSpPr>
          <p:spPr bwMode="auto">
            <a:xfrm>
              <a:off x="6553200" y="5180012"/>
              <a:ext cx="1390650" cy="766763"/>
            </a:xfrm>
            <a:custGeom>
              <a:avLst/>
              <a:gdLst>
                <a:gd name="T0" fmla="*/ 1875757111 w 1030"/>
                <a:gd name="T1" fmla="*/ 592666065 h 991"/>
                <a:gd name="T2" fmla="*/ 1678884369 w 1030"/>
                <a:gd name="T3" fmla="*/ 586679744 h 991"/>
                <a:gd name="T4" fmla="*/ 1578625302 w 1030"/>
                <a:gd name="T5" fmla="*/ 578897605 h 991"/>
                <a:gd name="T6" fmla="*/ 1482011627 w 1030"/>
                <a:gd name="T7" fmla="*/ 569917737 h 991"/>
                <a:gd name="T8" fmla="*/ 1381752223 w 1030"/>
                <a:gd name="T9" fmla="*/ 556148503 h 991"/>
                <a:gd name="T10" fmla="*/ 1281493156 w 1030"/>
                <a:gd name="T11" fmla="*/ 536991812 h 991"/>
                <a:gd name="T12" fmla="*/ 1186703527 w 1030"/>
                <a:gd name="T13" fmla="*/ 513045755 h 991"/>
                <a:gd name="T14" fmla="*/ 986185393 w 1030"/>
                <a:gd name="T15" fmla="*/ 444799223 h 991"/>
                <a:gd name="T16" fmla="*/ 789312651 w 1030"/>
                <a:gd name="T17" fmla="*/ 347817171 h 991"/>
                <a:gd name="T18" fmla="*/ 592439740 w 1030"/>
                <a:gd name="T19" fmla="*/ 231079660 h 991"/>
                <a:gd name="T20" fmla="*/ 492180674 w 1030"/>
                <a:gd name="T21" fmla="*/ 171813721 h 991"/>
                <a:gd name="T22" fmla="*/ 391921607 w 1030"/>
                <a:gd name="T23" fmla="*/ 117335649 h 991"/>
                <a:gd name="T24" fmla="*/ 297131893 w 1030"/>
                <a:gd name="T25" fmla="*/ 69443511 h 991"/>
                <a:gd name="T26" fmla="*/ 196872826 w 1030"/>
                <a:gd name="T27" fmla="*/ 31728982 h 991"/>
                <a:gd name="T28" fmla="*/ 96613717 w 1030"/>
                <a:gd name="T29" fmla="*/ 7782143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Freeform 38"/>
            <p:cNvSpPr>
              <a:spLocks/>
            </p:cNvSpPr>
            <p:nvPr/>
          </p:nvSpPr>
          <p:spPr bwMode="auto">
            <a:xfrm>
              <a:off x="5181600" y="5180012"/>
              <a:ext cx="1393825" cy="766763"/>
            </a:xfrm>
            <a:custGeom>
              <a:avLst/>
              <a:gdLst>
                <a:gd name="T0" fmla="*/ 0 w 1032"/>
                <a:gd name="T1" fmla="*/ 592666065 h 991"/>
                <a:gd name="T2" fmla="*/ 197006080 w 1032"/>
                <a:gd name="T3" fmla="*/ 586679744 h 991"/>
                <a:gd name="T4" fmla="*/ 297334420 w 1032"/>
                <a:gd name="T5" fmla="*/ 578897605 h 991"/>
                <a:gd name="T6" fmla="*/ 397661495 w 1032"/>
                <a:gd name="T7" fmla="*/ 569917737 h 991"/>
                <a:gd name="T8" fmla="*/ 494340500 w 1032"/>
                <a:gd name="T9" fmla="*/ 556148503 h 991"/>
                <a:gd name="T10" fmla="*/ 594667490 w 1032"/>
                <a:gd name="T11" fmla="*/ 536991812 h 991"/>
                <a:gd name="T12" fmla="*/ 694995831 w 1032"/>
                <a:gd name="T13" fmla="*/ 513045755 h 991"/>
                <a:gd name="T14" fmla="*/ 890177328 w 1032"/>
                <a:gd name="T15" fmla="*/ 444799223 h 991"/>
                <a:gd name="T16" fmla="*/ 1087184674 w 1032"/>
                <a:gd name="T17" fmla="*/ 347817171 h 991"/>
                <a:gd name="T18" fmla="*/ 1287838653 w 1032"/>
                <a:gd name="T19" fmla="*/ 231079660 h 991"/>
                <a:gd name="T20" fmla="*/ 1384519010 w 1032"/>
                <a:gd name="T21" fmla="*/ 171813721 h 991"/>
                <a:gd name="T22" fmla="*/ 1484846337 w 1032"/>
                <a:gd name="T23" fmla="*/ 117335649 h 991"/>
                <a:gd name="T24" fmla="*/ 1583348660 w 1032"/>
                <a:gd name="T25" fmla="*/ 69443511 h 991"/>
                <a:gd name="T26" fmla="*/ 1680029016 w 1032"/>
                <a:gd name="T27" fmla="*/ 31728982 h 991"/>
                <a:gd name="T28" fmla="*/ 1780356006 w 1032"/>
                <a:gd name="T29" fmla="*/ 7782143 h 991"/>
                <a:gd name="T30" fmla="*/ 1880682996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5" name="Line 62"/>
            <p:cNvSpPr>
              <a:spLocks noChangeShapeType="1"/>
            </p:cNvSpPr>
            <p:nvPr/>
          </p:nvSpPr>
          <p:spPr bwMode="auto">
            <a:xfrm>
              <a:off x="51054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6553200" y="5180012"/>
              <a:ext cx="1390650" cy="766763"/>
            </a:xfrm>
            <a:custGeom>
              <a:avLst/>
              <a:gdLst>
                <a:gd name="T0" fmla="*/ 1875757111 w 1030"/>
                <a:gd name="T1" fmla="*/ 592666065 h 991"/>
                <a:gd name="T2" fmla="*/ 1678884369 w 1030"/>
                <a:gd name="T3" fmla="*/ 586679744 h 991"/>
                <a:gd name="T4" fmla="*/ 1578625302 w 1030"/>
                <a:gd name="T5" fmla="*/ 578897605 h 991"/>
                <a:gd name="T6" fmla="*/ 1482011627 w 1030"/>
                <a:gd name="T7" fmla="*/ 569917737 h 991"/>
                <a:gd name="T8" fmla="*/ 1381752223 w 1030"/>
                <a:gd name="T9" fmla="*/ 556148503 h 991"/>
                <a:gd name="T10" fmla="*/ 1281493156 w 1030"/>
                <a:gd name="T11" fmla="*/ 536991812 h 991"/>
                <a:gd name="T12" fmla="*/ 1186703527 w 1030"/>
                <a:gd name="T13" fmla="*/ 513045755 h 991"/>
                <a:gd name="T14" fmla="*/ 986185393 w 1030"/>
                <a:gd name="T15" fmla="*/ 444799223 h 991"/>
                <a:gd name="T16" fmla="*/ 789312651 w 1030"/>
                <a:gd name="T17" fmla="*/ 347817171 h 991"/>
                <a:gd name="T18" fmla="*/ 592439740 w 1030"/>
                <a:gd name="T19" fmla="*/ 231079660 h 991"/>
                <a:gd name="T20" fmla="*/ 492180674 w 1030"/>
                <a:gd name="T21" fmla="*/ 171813721 h 991"/>
                <a:gd name="T22" fmla="*/ 391921607 w 1030"/>
                <a:gd name="T23" fmla="*/ 117335649 h 991"/>
                <a:gd name="T24" fmla="*/ 297131893 w 1030"/>
                <a:gd name="T25" fmla="*/ 69443511 h 991"/>
                <a:gd name="T26" fmla="*/ 196872826 w 1030"/>
                <a:gd name="T27" fmla="*/ 31728982 h 991"/>
                <a:gd name="T28" fmla="*/ 96613717 w 1030"/>
                <a:gd name="T29" fmla="*/ 7782143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5181600" y="5180012"/>
              <a:ext cx="1393825" cy="766763"/>
            </a:xfrm>
            <a:custGeom>
              <a:avLst/>
              <a:gdLst>
                <a:gd name="T0" fmla="*/ 0 w 1032"/>
                <a:gd name="T1" fmla="*/ 592666065 h 991"/>
                <a:gd name="T2" fmla="*/ 197006080 w 1032"/>
                <a:gd name="T3" fmla="*/ 586679744 h 991"/>
                <a:gd name="T4" fmla="*/ 297334420 w 1032"/>
                <a:gd name="T5" fmla="*/ 578897605 h 991"/>
                <a:gd name="T6" fmla="*/ 397661495 w 1032"/>
                <a:gd name="T7" fmla="*/ 569917737 h 991"/>
                <a:gd name="T8" fmla="*/ 494340500 w 1032"/>
                <a:gd name="T9" fmla="*/ 556148503 h 991"/>
                <a:gd name="T10" fmla="*/ 594667490 w 1032"/>
                <a:gd name="T11" fmla="*/ 536991812 h 991"/>
                <a:gd name="T12" fmla="*/ 694995831 w 1032"/>
                <a:gd name="T13" fmla="*/ 513045755 h 991"/>
                <a:gd name="T14" fmla="*/ 890177328 w 1032"/>
                <a:gd name="T15" fmla="*/ 444799223 h 991"/>
                <a:gd name="T16" fmla="*/ 1087184674 w 1032"/>
                <a:gd name="T17" fmla="*/ 347817171 h 991"/>
                <a:gd name="T18" fmla="*/ 1287838653 w 1032"/>
                <a:gd name="T19" fmla="*/ 231079660 h 991"/>
                <a:gd name="T20" fmla="*/ 1384519010 w 1032"/>
                <a:gd name="T21" fmla="*/ 171813721 h 991"/>
                <a:gd name="T22" fmla="*/ 1484846337 w 1032"/>
                <a:gd name="T23" fmla="*/ 117335649 h 991"/>
                <a:gd name="T24" fmla="*/ 1583348660 w 1032"/>
                <a:gd name="T25" fmla="*/ 69443511 h 991"/>
                <a:gd name="T26" fmla="*/ 1680029016 w 1032"/>
                <a:gd name="T27" fmla="*/ 31728982 h 991"/>
                <a:gd name="T28" fmla="*/ 1780356006 w 1032"/>
                <a:gd name="T29" fmla="*/ 7782143 h 991"/>
                <a:gd name="T30" fmla="*/ 1880682996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38200" y="2819400"/>
            <a:ext cx="3581400" cy="3200400"/>
            <a:chOff x="838200" y="2819400"/>
            <a:chExt cx="3581400" cy="3200400"/>
          </a:xfrm>
        </p:grpSpPr>
        <p:grpSp>
          <p:nvGrpSpPr>
            <p:cNvPr id="6" name="Group 5"/>
            <p:cNvGrpSpPr/>
            <p:nvPr/>
          </p:nvGrpSpPr>
          <p:grpSpPr>
            <a:xfrm>
              <a:off x="838200" y="2819400"/>
              <a:ext cx="3581400" cy="2376488"/>
              <a:chOff x="1143000" y="3200400"/>
              <a:chExt cx="3581400" cy="2376488"/>
            </a:xfrm>
          </p:grpSpPr>
          <p:sp>
            <p:nvSpPr>
              <p:cNvPr id="7" name="Rectangle 4"/>
              <p:cNvSpPr>
                <a:spLocks noChangeArrowheads="1"/>
              </p:cNvSpPr>
              <p:nvPr/>
            </p:nvSpPr>
            <p:spPr bwMode="auto">
              <a:xfrm>
                <a:off x="1143000" y="3810000"/>
                <a:ext cx="3581400" cy="1766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" pitchFamily="2" charset="2"/>
                  <a:buNone/>
                </a:pPr>
                <a:r>
                  <a:rPr lang="en-US" altLang="en-US" b="1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Discrete Random Variable</a:t>
                </a:r>
                <a:endParaRPr lang="en-US" altLang="en-US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</a:pP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produces </a:t>
                </a:r>
                <a:r>
                  <a:rPr lang="en-US" altLang="en-US" sz="20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outcomes that </a:t>
                </a: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/>
                </a:r>
                <a:b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come </a:t>
                </a:r>
                <a:r>
                  <a:rPr lang="en-US" altLang="en-US" sz="20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 a </a:t>
                </a:r>
                <a:r>
                  <a:rPr lang="en-US" altLang="en-US" sz="2000" b="1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counting process </a:t>
                </a:r>
                <a:endParaRPr lang="en-US" alt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</a:pP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altLang="en-US" sz="20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e.g. number of courses you are taking </a:t>
                </a: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 this </a:t>
                </a:r>
                <a:r>
                  <a:rPr lang="en-US" altLang="en-US" sz="2000" dirty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semester</a:t>
                </a:r>
                <a:r>
                  <a:rPr lang="en-US" altLang="en-US" sz="2000" dirty="0" smtClean="0">
                    <a:solidFill>
                      <a:schemeClr val="accent6">
                        <a:lumMod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altLang="en-US" sz="20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 eaLnBrk="1" hangingPunct="1">
                  <a:lnSpc>
                    <a:spcPct val="9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" pitchFamily="2" charset="2"/>
                  <a:buNone/>
                </a:pPr>
                <a:endParaRPr lang="en-US" alt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AutoShape 6"/>
              <p:cNvSpPr>
                <a:spLocks noChangeArrowheads="1"/>
              </p:cNvSpPr>
              <p:nvPr/>
            </p:nvSpPr>
            <p:spPr bwMode="auto">
              <a:xfrm>
                <a:off x="2819400" y="3200400"/>
                <a:ext cx="152400" cy="609600"/>
              </a:xfrm>
              <a:prstGeom prst="downArrow">
                <a:avLst>
                  <a:gd name="adj1" fmla="val 50000"/>
                  <a:gd name="adj2" fmla="val 10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12192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1524000" y="5713412"/>
              <a:ext cx="0" cy="304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676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1828800" y="5103812"/>
              <a:ext cx="0" cy="914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1981200" y="5332412"/>
              <a:ext cx="0" cy="685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2133600" y="5180012"/>
              <a:ext cx="0" cy="838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2286000" y="5408612"/>
              <a:ext cx="0" cy="609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2438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5908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33528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3581400" y="5865812"/>
              <a:ext cx="0" cy="152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30480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27432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2" name="Line 39"/>
            <p:cNvSpPr>
              <a:spLocks noChangeShapeType="1"/>
            </p:cNvSpPr>
            <p:nvPr/>
          </p:nvSpPr>
          <p:spPr bwMode="auto">
            <a:xfrm>
              <a:off x="12192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" name="Line 40"/>
            <p:cNvSpPr>
              <a:spLocks noChangeShapeType="1"/>
            </p:cNvSpPr>
            <p:nvPr/>
          </p:nvSpPr>
          <p:spPr bwMode="auto">
            <a:xfrm>
              <a:off x="1524000" y="5713412"/>
              <a:ext cx="0" cy="304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4" name="Line 41"/>
            <p:cNvSpPr>
              <a:spLocks noChangeShapeType="1"/>
            </p:cNvSpPr>
            <p:nvPr/>
          </p:nvSpPr>
          <p:spPr bwMode="auto">
            <a:xfrm>
              <a:off x="1676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5" name="Line 42"/>
            <p:cNvSpPr>
              <a:spLocks noChangeShapeType="1"/>
            </p:cNvSpPr>
            <p:nvPr/>
          </p:nvSpPr>
          <p:spPr bwMode="auto">
            <a:xfrm>
              <a:off x="1828800" y="5103812"/>
              <a:ext cx="0" cy="914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6" name="Line 43"/>
            <p:cNvSpPr>
              <a:spLocks noChangeShapeType="1"/>
            </p:cNvSpPr>
            <p:nvPr/>
          </p:nvSpPr>
          <p:spPr bwMode="auto">
            <a:xfrm>
              <a:off x="1981200" y="5332412"/>
              <a:ext cx="0" cy="685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7" name="Line 44"/>
            <p:cNvSpPr>
              <a:spLocks noChangeShapeType="1"/>
            </p:cNvSpPr>
            <p:nvPr/>
          </p:nvSpPr>
          <p:spPr bwMode="auto">
            <a:xfrm>
              <a:off x="2133600" y="5180012"/>
              <a:ext cx="0" cy="838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8" name="Line 45"/>
            <p:cNvSpPr>
              <a:spLocks noChangeShapeType="1"/>
            </p:cNvSpPr>
            <p:nvPr/>
          </p:nvSpPr>
          <p:spPr bwMode="auto">
            <a:xfrm>
              <a:off x="2286000" y="5408612"/>
              <a:ext cx="0" cy="609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39" name="Line 46"/>
            <p:cNvSpPr>
              <a:spLocks noChangeShapeType="1"/>
            </p:cNvSpPr>
            <p:nvPr/>
          </p:nvSpPr>
          <p:spPr bwMode="auto">
            <a:xfrm>
              <a:off x="2438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0" name="Line 47"/>
            <p:cNvSpPr>
              <a:spLocks noChangeShapeType="1"/>
            </p:cNvSpPr>
            <p:nvPr/>
          </p:nvSpPr>
          <p:spPr bwMode="auto">
            <a:xfrm>
              <a:off x="25908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1" name="Line 48"/>
            <p:cNvSpPr>
              <a:spLocks noChangeShapeType="1"/>
            </p:cNvSpPr>
            <p:nvPr/>
          </p:nvSpPr>
          <p:spPr bwMode="auto">
            <a:xfrm>
              <a:off x="33528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2" name="Line 49"/>
            <p:cNvSpPr>
              <a:spLocks noChangeShapeType="1"/>
            </p:cNvSpPr>
            <p:nvPr/>
          </p:nvSpPr>
          <p:spPr bwMode="auto">
            <a:xfrm>
              <a:off x="3581400" y="5865812"/>
              <a:ext cx="0" cy="152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3" name="Line 50"/>
            <p:cNvSpPr>
              <a:spLocks noChangeShapeType="1"/>
            </p:cNvSpPr>
            <p:nvPr/>
          </p:nvSpPr>
          <p:spPr bwMode="auto">
            <a:xfrm>
              <a:off x="30480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4" name="Line 51"/>
            <p:cNvSpPr>
              <a:spLocks noChangeShapeType="1"/>
            </p:cNvSpPr>
            <p:nvPr/>
          </p:nvSpPr>
          <p:spPr bwMode="auto">
            <a:xfrm>
              <a:off x="27432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48" name="Line 65"/>
            <p:cNvSpPr>
              <a:spLocks noChangeShapeType="1"/>
            </p:cNvSpPr>
            <p:nvPr/>
          </p:nvSpPr>
          <p:spPr bwMode="auto">
            <a:xfrm>
              <a:off x="1219200" y="6018212"/>
              <a:ext cx="290195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66"/>
            <p:cNvSpPr>
              <a:spLocks noChangeShapeType="1"/>
            </p:cNvSpPr>
            <p:nvPr/>
          </p:nvSpPr>
          <p:spPr bwMode="auto">
            <a:xfrm>
              <a:off x="1524000" y="5713412"/>
              <a:ext cx="0" cy="304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0" name="Line 67"/>
            <p:cNvSpPr>
              <a:spLocks noChangeShapeType="1"/>
            </p:cNvSpPr>
            <p:nvPr/>
          </p:nvSpPr>
          <p:spPr bwMode="auto">
            <a:xfrm>
              <a:off x="1676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1" name="Line 68"/>
            <p:cNvSpPr>
              <a:spLocks noChangeShapeType="1"/>
            </p:cNvSpPr>
            <p:nvPr/>
          </p:nvSpPr>
          <p:spPr bwMode="auto">
            <a:xfrm>
              <a:off x="1828800" y="5103812"/>
              <a:ext cx="0" cy="914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2" name="Line 69"/>
            <p:cNvSpPr>
              <a:spLocks noChangeShapeType="1"/>
            </p:cNvSpPr>
            <p:nvPr/>
          </p:nvSpPr>
          <p:spPr bwMode="auto">
            <a:xfrm>
              <a:off x="1981200" y="5332412"/>
              <a:ext cx="0" cy="6858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3" name="Line 70"/>
            <p:cNvSpPr>
              <a:spLocks noChangeShapeType="1"/>
            </p:cNvSpPr>
            <p:nvPr/>
          </p:nvSpPr>
          <p:spPr bwMode="auto">
            <a:xfrm>
              <a:off x="2133600" y="5180012"/>
              <a:ext cx="0" cy="838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4" name="Line 71"/>
            <p:cNvSpPr>
              <a:spLocks noChangeShapeType="1"/>
            </p:cNvSpPr>
            <p:nvPr/>
          </p:nvSpPr>
          <p:spPr bwMode="auto">
            <a:xfrm>
              <a:off x="2286000" y="5408612"/>
              <a:ext cx="0" cy="609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5" name="Line 72"/>
            <p:cNvSpPr>
              <a:spLocks noChangeShapeType="1"/>
            </p:cNvSpPr>
            <p:nvPr/>
          </p:nvSpPr>
          <p:spPr bwMode="auto">
            <a:xfrm>
              <a:off x="2438400" y="5561012"/>
              <a:ext cx="0" cy="4572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6" name="Line 73"/>
            <p:cNvSpPr>
              <a:spLocks noChangeShapeType="1"/>
            </p:cNvSpPr>
            <p:nvPr/>
          </p:nvSpPr>
          <p:spPr bwMode="auto">
            <a:xfrm>
              <a:off x="25908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7" name="Line 74"/>
            <p:cNvSpPr>
              <a:spLocks noChangeShapeType="1"/>
            </p:cNvSpPr>
            <p:nvPr/>
          </p:nvSpPr>
          <p:spPr bwMode="auto">
            <a:xfrm>
              <a:off x="33528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8" name="Line 75"/>
            <p:cNvSpPr>
              <a:spLocks noChangeShapeType="1"/>
            </p:cNvSpPr>
            <p:nvPr/>
          </p:nvSpPr>
          <p:spPr bwMode="auto">
            <a:xfrm>
              <a:off x="3581400" y="5865812"/>
              <a:ext cx="0" cy="1524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59" name="Line 76"/>
            <p:cNvSpPr>
              <a:spLocks noChangeShapeType="1"/>
            </p:cNvSpPr>
            <p:nvPr/>
          </p:nvSpPr>
          <p:spPr bwMode="auto">
            <a:xfrm>
              <a:off x="3048000" y="5789612"/>
              <a:ext cx="0" cy="2286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60" name="Line 77"/>
            <p:cNvSpPr>
              <a:spLocks noChangeShapeType="1"/>
            </p:cNvSpPr>
            <p:nvPr/>
          </p:nvSpPr>
          <p:spPr bwMode="auto">
            <a:xfrm>
              <a:off x="2743200" y="5637212"/>
              <a:ext cx="0" cy="38100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915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probability distribution for a discrete variable is </a:t>
            </a:r>
            <a:r>
              <a:rPr lang="en-US" sz="2600" dirty="0" smtClean="0">
                <a:solidFill>
                  <a:srgbClr val="FF0000"/>
                </a:solidFill>
              </a:rPr>
              <a:t>a mutually exclusive listing of all possible numerical outcomes </a:t>
            </a:r>
            <a:r>
              <a:rPr lang="en-US" sz="2600" dirty="0" smtClean="0"/>
              <a:t>for that variable and a </a:t>
            </a:r>
            <a:r>
              <a:rPr lang="en-US" sz="2600" dirty="0" smtClean="0">
                <a:solidFill>
                  <a:srgbClr val="FF0000"/>
                </a:solidFill>
              </a:rPr>
              <a:t>probability of occurrence associated with each outcome</a:t>
            </a:r>
          </a:p>
          <a:p>
            <a:pPr lvl="1"/>
            <a:r>
              <a:rPr lang="en-US" sz="2200" dirty="0" smtClean="0"/>
              <a:t>The probabilities are obtained based on either priori knowledge (priori probability) or empirical approach (empirical probability)</a:t>
            </a:r>
          </a:p>
          <a:p>
            <a:pPr lvl="2"/>
            <a:r>
              <a:rPr lang="en-US" sz="1900" dirty="0" smtClean="0"/>
              <a:t>Examples</a:t>
            </a:r>
          </a:p>
          <a:p>
            <a:pPr lvl="3"/>
            <a:r>
              <a:rPr lang="en-US" sz="1700" dirty="0" smtClean="0"/>
              <a:t>Probability of selecting a black card from a deck of cards</a:t>
            </a:r>
          </a:p>
          <a:p>
            <a:pPr lvl="3"/>
            <a:r>
              <a:rPr lang="en-US" sz="1700" dirty="0" smtClean="0"/>
              <a:t>Probability of a respondent who will purchase a HDTV</a:t>
            </a:r>
          </a:p>
          <a:p>
            <a:r>
              <a:rPr lang="en-US" sz="2600" dirty="0" smtClean="0"/>
              <a:t>The probability distribution of a variable forms a theoretical model which allows us to derive statistics and probabilities for the events related to the variable</a:t>
            </a:r>
          </a:p>
          <a:p>
            <a:endParaRPr lang="en-US" dirty="0" smtClean="0"/>
          </a:p>
          <a:p>
            <a:pPr lvl="3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0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Experiment: Toss 2 coins	let X = No. of heads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348038" y="2121458"/>
            <a:ext cx="3890962" cy="26225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  <a:tabLst>
                <a:tab pos="685800" algn="ctr"/>
                <a:tab pos="3028950" algn="ctr"/>
              </a:tabLst>
            </a:pPr>
            <a:r>
              <a:rPr lang="zh-TW" altLang="en-US" sz="2500" b="1" kern="0" dirty="0" smtClean="0">
                <a:ea typeface="PMingLiU" pitchFamily="18" charset="-120"/>
              </a:rPr>
              <a:t>  </a:t>
            </a:r>
            <a:r>
              <a:rPr lang="en-US" altLang="zh-TW" sz="2500" b="1" kern="0" dirty="0" smtClean="0">
                <a:ea typeface="PMingLiU" pitchFamily="18" charset="-120"/>
              </a:rPr>
              <a:t>Probability Distribution</a:t>
            </a:r>
            <a:endParaRPr lang="en-US" altLang="zh-TW" sz="2500" b="1" u="sng" kern="0" dirty="0" smtClean="0">
              <a:ea typeface="PMingLiU" pitchFamily="18" charset="-120"/>
            </a:endParaRPr>
          </a:p>
          <a:p>
            <a:pPr marL="0" indent="0" eaLnBrk="1" hangingPunct="1">
              <a:buFont typeface="Wingdings" pitchFamily="2" charset="2"/>
              <a:buNone/>
              <a:tabLst>
                <a:tab pos="687388" algn="ctr"/>
                <a:tab pos="3079750" algn="ctr"/>
              </a:tabLst>
            </a:pPr>
            <a:r>
              <a:rPr lang="en-US" altLang="zh-TW" sz="2500" b="1" kern="0" dirty="0" smtClean="0">
                <a:ea typeface="PMingLiU" pitchFamily="18" charset="-120"/>
              </a:rPr>
              <a:t>   </a:t>
            </a:r>
            <a:r>
              <a:rPr lang="en-US" altLang="zh-TW" sz="2500" u="sng" kern="0" dirty="0" smtClean="0">
                <a:ea typeface="PMingLiU" pitchFamily="18" charset="-120"/>
              </a:rPr>
              <a:t>X Value</a:t>
            </a:r>
            <a:r>
              <a:rPr lang="en-US" altLang="zh-TW" sz="2500" kern="0" dirty="0" smtClean="0">
                <a:ea typeface="PMingLiU" pitchFamily="18" charset="-120"/>
              </a:rPr>
              <a:t>             </a:t>
            </a:r>
            <a:r>
              <a:rPr lang="en-US" altLang="zh-TW" sz="2500" u="sng" kern="0" dirty="0" smtClean="0">
                <a:ea typeface="PMingLiU" pitchFamily="18" charset="-120"/>
              </a:rPr>
              <a:t>Probability </a:t>
            </a:r>
            <a:endParaRPr lang="en-US" altLang="zh-TW" sz="2500" kern="0" dirty="0" smtClean="0">
              <a:ea typeface="PMingLiU" pitchFamily="18" charset="-120"/>
            </a:endParaRPr>
          </a:p>
        </p:txBody>
      </p:sp>
      <p:sp>
        <p:nvSpPr>
          <p:cNvPr id="6" name="Oval 25"/>
          <p:cNvSpPr>
            <a:spLocks noChangeArrowheads="1"/>
          </p:cNvSpPr>
          <p:nvPr/>
        </p:nvSpPr>
        <p:spPr bwMode="auto">
          <a:xfrm>
            <a:off x="1905000" y="2354262"/>
            <a:ext cx="685800" cy="6858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2019300" y="2382837"/>
            <a:ext cx="4667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3200" b="1" dirty="0">
                <a:latin typeface="Times New Roman" pitchFamily="18" charset="0"/>
                <a:ea typeface="PMingLiU" pitchFamily="18" charset="-120"/>
              </a:rPr>
              <a:t>T</a:t>
            </a:r>
          </a:p>
        </p:txBody>
      </p:sp>
      <p:pic>
        <p:nvPicPr>
          <p:cNvPr id="8" name="Picture 31" descr="BS0059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3192462"/>
            <a:ext cx="70445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25"/>
          <p:cNvSpPr>
            <a:spLocks noChangeArrowheads="1"/>
          </p:cNvSpPr>
          <p:nvPr/>
        </p:nvSpPr>
        <p:spPr bwMode="auto">
          <a:xfrm>
            <a:off x="990600" y="2354262"/>
            <a:ext cx="685800" cy="6858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1104900" y="2382837"/>
            <a:ext cx="4667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3200" b="1" dirty="0">
                <a:latin typeface="Times New Roman" pitchFamily="18" charset="0"/>
                <a:ea typeface="PMingLiU" pitchFamily="18" charset="-120"/>
              </a:rPr>
              <a:t>T</a:t>
            </a:r>
          </a:p>
        </p:txBody>
      </p:sp>
      <p:sp>
        <p:nvSpPr>
          <p:cNvPr id="11" name="Oval 25"/>
          <p:cNvSpPr>
            <a:spLocks noChangeArrowheads="1"/>
          </p:cNvSpPr>
          <p:nvPr/>
        </p:nvSpPr>
        <p:spPr bwMode="auto">
          <a:xfrm>
            <a:off x="1905000" y="3192462"/>
            <a:ext cx="685800" cy="6858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2019300" y="3221037"/>
            <a:ext cx="4667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3200" b="1" dirty="0">
                <a:latin typeface="Times New Roman" pitchFamily="18" charset="0"/>
                <a:ea typeface="PMingLiU" pitchFamily="18" charset="-120"/>
              </a:rPr>
              <a:t>T</a:t>
            </a:r>
          </a:p>
        </p:txBody>
      </p:sp>
      <p:pic>
        <p:nvPicPr>
          <p:cNvPr id="13" name="Picture 31" descr="BS0059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992562"/>
            <a:ext cx="70445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1028700" y="4002087"/>
            <a:ext cx="685800" cy="6858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auto">
          <a:xfrm>
            <a:off x="1143000" y="4030662"/>
            <a:ext cx="4667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TW" sz="3200" b="1" dirty="0">
                <a:latin typeface="Times New Roman" pitchFamily="18" charset="0"/>
                <a:ea typeface="PMingLiU" pitchFamily="18" charset="-120"/>
              </a:rPr>
              <a:t>T</a:t>
            </a:r>
          </a:p>
        </p:txBody>
      </p:sp>
      <p:pic>
        <p:nvPicPr>
          <p:cNvPr id="16" name="Picture 31" descr="BS0059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792662"/>
            <a:ext cx="70445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1" descr="BS0059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47" y="4792662"/>
            <a:ext cx="704453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352800" y="3112058"/>
            <a:ext cx="3890962" cy="4603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  <a:tabLst>
                <a:tab pos="687388" algn="ctr"/>
                <a:tab pos="2857500" algn="ctr"/>
              </a:tabLst>
            </a:pPr>
            <a:r>
              <a:rPr lang="en-US" altLang="zh-TW" sz="2500" kern="0" dirty="0" smtClean="0">
                <a:ea typeface="PMingLiU" pitchFamily="18" charset="-120"/>
              </a:rPr>
              <a:t>	0	1/4 = 0.25</a:t>
            </a: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3348038" y="4210608"/>
            <a:ext cx="3890962" cy="5016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  <a:tabLst>
                <a:tab pos="687388" algn="ctr"/>
                <a:tab pos="2857500" algn="ctr"/>
              </a:tabLst>
            </a:pPr>
            <a:r>
              <a:rPr lang="en-US" altLang="zh-TW" sz="2500" kern="0" dirty="0" smtClean="0">
                <a:ea typeface="PMingLiU" pitchFamily="18" charset="-120"/>
              </a:rPr>
              <a:t>	2	1/4 = 0.25</a:t>
            </a:r>
            <a:r>
              <a:rPr lang="en-US" altLang="zh-TW" sz="2500" b="1" kern="0" dirty="0" smtClean="0">
                <a:ea typeface="PMingLiU" pitchFamily="18" charset="-120"/>
              </a:rPr>
              <a:t> 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3352800" y="3679589"/>
            <a:ext cx="3890962" cy="499269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  <a:tabLst>
                <a:tab pos="687388" algn="ctr"/>
                <a:tab pos="2857500" algn="ctr"/>
              </a:tabLst>
            </a:pPr>
            <a:r>
              <a:rPr lang="en-US" altLang="zh-TW" sz="2500" kern="0" dirty="0" smtClean="0">
                <a:ea typeface="PMingLiU" pitchFamily="18" charset="-120"/>
              </a:rPr>
              <a:t>	1	2/4 = 0.50</a:t>
            </a:r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2609453" y="2697162"/>
            <a:ext cx="1335485" cy="6477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6"/>
          <p:cNvSpPr>
            <a:spLocks noChangeShapeType="1"/>
          </p:cNvSpPr>
          <p:nvPr/>
        </p:nvSpPr>
        <p:spPr bwMode="auto">
          <a:xfrm>
            <a:off x="2609453" y="3509169"/>
            <a:ext cx="1352947" cy="369094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V="1">
            <a:off x="2609453" y="3906837"/>
            <a:ext cx="1352947" cy="438149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V="1">
            <a:off x="2609453" y="4487861"/>
            <a:ext cx="1335485" cy="661987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4598987"/>
            <a:ext cx="3736975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873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 animBg="1"/>
      <p:bldP spid="10" grpId="0"/>
      <p:bldP spid="11" grpId="0" animBg="1"/>
      <p:bldP spid="12" grpId="0"/>
      <p:bldP spid="14" grpId="0" animBg="1"/>
      <p:bldP spid="15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1595" y="4648200"/>
                <a:ext cx="8229600" cy="1679474"/>
              </a:xfrm>
            </p:spPr>
            <p:txBody>
              <a:bodyPr/>
              <a:lstStyle/>
              <a:p>
                <a:r>
                  <a:rPr lang="en-US" sz="2600" dirty="0" smtClean="0"/>
                  <a:t>Mutually exclusive (Nothing in common)</a:t>
                </a:r>
              </a:p>
              <a:p>
                <a:r>
                  <a:rPr lang="en-US" sz="2600" dirty="0" smtClean="0"/>
                  <a:t>Collectively exhaustive (Nothing left out)</a:t>
                </a:r>
              </a:p>
              <a:p>
                <a:pPr marL="0" indent="0">
                  <a:buNone/>
                </a:pPr>
                <a:r>
                  <a:rPr lang="en-US" sz="26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0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𝑃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(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  <m:t>=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latin typeface="Cambria Math"/>
                        <a:ea typeface="Cambria Math"/>
                      </a:rPr>
                      <m:t>)≤1</m:t>
                    </m:r>
                  </m:oMath>
                </a14:m>
                <a:r>
                  <a:rPr lang="en-US" sz="2600" dirty="0" smtClean="0"/>
                  <a:t>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600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sz="2600" b="0" i="1" smtClean="0">
                        <a:latin typeface="Cambria Math"/>
                      </a:rPr>
                      <m:t>=1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1595" y="4648200"/>
                <a:ext cx="8229600" cy="1679474"/>
              </a:xfrm>
              <a:blipFill rotWithShape="0">
                <a:blip r:embed="rId2"/>
                <a:stretch>
                  <a:fillRect l="-370" t="-3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2"/>
              <p:cNvSpPr txBox="1">
                <a:spLocks noChangeArrowheads="1"/>
              </p:cNvSpPr>
              <p:nvPr/>
            </p:nvSpPr>
            <p:spPr bwMode="auto">
              <a:xfrm>
                <a:off x="1752600" y="1447800"/>
                <a:ext cx="6019800" cy="3200400"/>
              </a:xfrm>
              <a:prstGeom prst="rect">
                <a:avLst/>
              </a:prstGeom>
              <a:solidFill>
                <a:srgbClr val="CCFFCC"/>
              </a:solidFill>
              <a:ln>
                <a:noFill/>
              </a:ln>
              <a:effectLst/>
              <a:extLst/>
            </p:spPr>
            <p:txBody>
              <a:bodyPr vert="horz" wrap="square" lIns="90488" tIns="44450" rIns="90488" bIns="4445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 eaLnBrk="1" hangingPunct="1">
                  <a:buFont typeface="Wingdings" pitchFamily="2" charset="2"/>
                  <a:buNone/>
                  <a:tabLst>
                    <a:tab pos="685800" algn="ctr"/>
                    <a:tab pos="3028950" algn="ctr"/>
                  </a:tabLst>
                </a:pPr>
                <a:r>
                  <a:rPr lang="zh-TW" altLang="en-US" sz="2500" b="1" kern="0" dirty="0" smtClean="0">
                    <a:ea typeface="PMingLiU" pitchFamily="18" charset="-120"/>
                  </a:rPr>
                  <a:t>  </a:t>
                </a:r>
                <a:r>
                  <a:rPr lang="en-US" altLang="zh-TW" sz="2500" b="1" kern="0" dirty="0" smtClean="0">
                    <a:ea typeface="PMingLiU" pitchFamily="18" charset="-120"/>
                  </a:rPr>
                  <a:t>Probability Distribution</a:t>
                </a:r>
                <a:endParaRPr lang="en-US" altLang="zh-TW" sz="2500" b="1" u="sng" kern="0" dirty="0" smtClean="0">
                  <a:ea typeface="PMingLiU" pitchFamily="18" charset="-120"/>
                </a:endParaRPr>
              </a:p>
              <a:p>
                <a:pPr marL="0" indent="0" eaLnBrk="1" hangingPunct="1">
                  <a:buFont typeface="Wingdings" pitchFamily="2" charset="2"/>
                  <a:buNone/>
                  <a:tabLst>
                    <a:tab pos="857250" algn="ctr"/>
                    <a:tab pos="2800350" algn="ctr"/>
                  </a:tabLst>
                </a:pPr>
                <a:r>
                  <a:rPr lang="en-US" altLang="zh-TW" sz="2500" b="1" kern="0" dirty="0" smtClean="0">
                    <a:ea typeface="PMingLiU" pitchFamily="18" charset="-120"/>
                  </a:rPr>
                  <a:t>   </a:t>
                </a:r>
                <a:r>
                  <a:rPr lang="en-US" altLang="zh-TW" sz="2500" u="sng" kern="0" dirty="0" smtClean="0">
                    <a:ea typeface="PMingLiU" pitchFamily="18" charset="-120"/>
                  </a:rPr>
                  <a:t>X Value,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50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</m:ctrlPr>
                      </m:sSubPr>
                      <m:e>
                        <m:r>
                          <a:rPr lang="en-US" altLang="zh-TW" sz="2500" b="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  <m:t>𝑥</m:t>
                        </m:r>
                      </m:e>
                      <m:sub>
                        <m:r>
                          <a:rPr lang="en-US" altLang="zh-TW" sz="2500" b="0" i="1" u="sng" kern="0" smtClean="0">
                            <a:latin typeface="Cambria Math"/>
                            <a:ea typeface="PMingLiU" pitchFamily="18" charset="-12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500" u="sng" kern="0" dirty="0" smtClean="0">
                    <a:ea typeface="PMingLiU" pitchFamily="18" charset="-120"/>
                  </a:rPr>
                  <a:t>	            Probability, </a:t>
                </a:r>
                <a14:m>
                  <m:oMath xmlns:m="http://schemas.openxmlformats.org/officeDocument/2006/math">
                    <m:r>
                      <a:rPr lang="en-US" altLang="zh-TW" sz="2500" b="0" i="1" u="sng" kern="0" smtClean="0">
                        <a:latin typeface="Cambria Math"/>
                        <a:ea typeface="PMingLiU" pitchFamily="18" charset="-120"/>
                      </a:rPr>
                      <m:t>𝑃</m:t>
                    </m:r>
                    <m:r>
                      <a:rPr lang="en-US" altLang="zh-TW" sz="2500" b="0" i="1" u="sng" kern="0" smtClean="0">
                        <a:latin typeface="Cambria Math"/>
                        <a:ea typeface="PMingLiU" pitchFamily="18" charset="-120"/>
                      </a:rPr>
                      <m:t>(</m:t>
                    </m:r>
                    <m:sSub>
                      <m:sSubPr>
                        <m:ctrlPr>
                          <a:rPr lang="en-US" altLang="zh-TW" sz="2500" b="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</m:ctrlPr>
                      </m:sSubPr>
                      <m:e>
                        <m:r>
                          <a:rPr lang="en-US" altLang="zh-TW" sz="2500" b="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  <m:t>𝑋</m:t>
                        </m:r>
                        <m:r>
                          <a:rPr lang="en-US" altLang="zh-TW" sz="2500" b="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  <m:t>=</m:t>
                        </m:r>
                        <m:r>
                          <a:rPr lang="en-US" altLang="zh-TW" sz="2500" b="0" i="1" u="sng" kern="0" smtClean="0">
                            <a:latin typeface="Cambria Math" panose="02040503050406030204" pitchFamily="18" charset="0"/>
                            <a:ea typeface="PMingLiU" pitchFamily="18" charset="-120"/>
                          </a:rPr>
                          <m:t>𝑥</m:t>
                        </m:r>
                      </m:e>
                      <m:sub>
                        <m:r>
                          <a:rPr lang="en-US" altLang="zh-TW" sz="2500" b="0" i="1" u="sng" kern="0" smtClean="0">
                            <a:latin typeface="Cambria Math"/>
                            <a:ea typeface="PMingLiU" pitchFamily="18" charset="-120"/>
                          </a:rPr>
                          <m:t>𝑖</m:t>
                        </m:r>
                      </m:sub>
                    </m:sSub>
                    <m:r>
                      <a:rPr lang="en-US" altLang="zh-TW" sz="2500" b="0" i="1" u="sng" kern="0" smtClean="0">
                        <a:latin typeface="Cambria Math"/>
                        <a:ea typeface="PMingLiU" pitchFamily="18" charset="-120"/>
                      </a:rPr>
                      <m:t>)</m:t>
                    </m:r>
                  </m:oMath>
                </a14:m>
                <a:r>
                  <a:rPr lang="en-US" altLang="zh-TW" sz="2500" u="sng" kern="0" dirty="0" smtClean="0">
                    <a:ea typeface="PMingLiU" pitchFamily="18" charset="-120"/>
                  </a:rPr>
                  <a:t> </a:t>
                </a:r>
                <a:endParaRPr lang="en-US" altLang="zh-TW" sz="2500" kern="0" dirty="0" smtClean="0">
                  <a:ea typeface="PMingLiU" pitchFamily="18" charset="-120"/>
                </a:endParaRPr>
              </a:p>
              <a:p>
                <a:pPr marL="0" indent="0" eaLnBrk="1" hangingPunct="1">
                  <a:spcBef>
                    <a:spcPct val="50000"/>
                  </a:spcBef>
                  <a:buFont typeface="Wingdings" pitchFamily="2" charset="2"/>
                  <a:buNone/>
                  <a:tabLst>
                    <a:tab pos="800100" algn="ctr"/>
                    <a:tab pos="3429000" algn="ctr"/>
                  </a:tabLst>
                </a:pPr>
                <a:r>
                  <a:rPr lang="en-US" altLang="zh-TW" sz="2500" kern="0" dirty="0" smtClean="0">
                    <a:ea typeface="PMingLiU" pitchFamily="18" charset="-120"/>
                  </a:rPr>
                  <a:t>	0	1/4 = 0.25</a:t>
                </a:r>
              </a:p>
              <a:p>
                <a:pPr marL="0" indent="0" eaLnBrk="1" hangingPunct="1">
                  <a:spcBef>
                    <a:spcPct val="50000"/>
                  </a:spcBef>
                  <a:buFont typeface="Wingdings" pitchFamily="2" charset="2"/>
                  <a:buNone/>
                  <a:tabLst>
                    <a:tab pos="800100" algn="ctr"/>
                    <a:tab pos="3429000" algn="ctr"/>
                  </a:tabLst>
                </a:pPr>
                <a:r>
                  <a:rPr lang="en-US" altLang="zh-TW" sz="2500" kern="0" dirty="0" smtClean="0">
                    <a:ea typeface="PMingLiU" pitchFamily="18" charset="-120"/>
                  </a:rPr>
                  <a:t>	1	2/4 = 0.50</a:t>
                </a:r>
              </a:p>
              <a:p>
                <a:pPr marL="0" indent="0" eaLnBrk="1" hangingPunct="1">
                  <a:spcBef>
                    <a:spcPct val="50000"/>
                  </a:spcBef>
                  <a:buNone/>
                  <a:tabLst>
                    <a:tab pos="800100" algn="ctr"/>
                    <a:tab pos="3429000" algn="ctr"/>
                  </a:tabLst>
                </a:pPr>
                <a:r>
                  <a:rPr lang="en-US" altLang="zh-TW" sz="2500" kern="0" dirty="0" smtClean="0">
                    <a:ea typeface="PMingLiU" pitchFamily="18" charset="-120"/>
                  </a:rPr>
                  <a:t>  </a:t>
                </a:r>
                <a:r>
                  <a:rPr lang="en-US" altLang="zh-TW" sz="2500" u="sng" kern="0" dirty="0" smtClean="0">
                    <a:ea typeface="PMingLiU" pitchFamily="18" charset="-120"/>
                  </a:rPr>
                  <a:t>        2        </a:t>
                </a:r>
                <a:r>
                  <a:rPr lang="en-US" altLang="zh-TW" sz="2500" kern="0" dirty="0" smtClean="0">
                    <a:ea typeface="PMingLiU" pitchFamily="18" charset="-120"/>
                  </a:rPr>
                  <a:t>	</a:t>
                </a:r>
                <a:r>
                  <a:rPr lang="en-US" altLang="zh-TW" sz="2500" u="sng" kern="0" dirty="0" smtClean="0">
                    <a:ea typeface="PMingLiU" pitchFamily="18" charset="-120"/>
                  </a:rPr>
                  <a:t>1/4 = 0.25</a:t>
                </a:r>
              </a:p>
              <a:p>
                <a:pPr marL="0" indent="0" eaLnBrk="1" hangingPunct="1">
                  <a:spcBef>
                    <a:spcPct val="50000"/>
                  </a:spcBef>
                  <a:buFont typeface="Wingdings" pitchFamily="2" charset="2"/>
                  <a:buNone/>
                  <a:tabLst>
                    <a:tab pos="800100" algn="ctr"/>
                    <a:tab pos="3429000" algn="ctr"/>
                  </a:tabLst>
                </a:pPr>
                <a:r>
                  <a:rPr lang="en-US" altLang="zh-TW" sz="2500" b="1" kern="0" dirty="0">
                    <a:ea typeface="PMingLiU" pitchFamily="18" charset="-120"/>
                  </a:rPr>
                  <a:t> </a:t>
                </a:r>
                <a:r>
                  <a:rPr lang="en-US" altLang="zh-TW" sz="2500" b="1" kern="0" dirty="0" smtClean="0">
                    <a:ea typeface="PMingLiU" pitchFamily="18" charset="-120"/>
                  </a:rPr>
                  <a:t>     Total	1 </a:t>
                </a:r>
              </a:p>
            </p:txBody>
          </p:sp>
        </mc:Choice>
        <mc:Fallback xmlns="">
          <p:sp>
            <p:nvSpPr>
              <p:cNvPr id="6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447800"/>
                <a:ext cx="6019800" cy="3200400"/>
              </a:xfrm>
              <a:prstGeom prst="rect">
                <a:avLst/>
              </a:prstGeom>
              <a:blipFill rotWithShape="0">
                <a:blip r:embed="rId3"/>
                <a:stretch>
                  <a:fillRect t="-1524" b="-4952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26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Random Variables – Measuring Center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Expected value </a:t>
                </a:r>
                <a:r>
                  <a:rPr lang="en-US" sz="2600" dirty="0" smtClean="0"/>
                  <a:t>(Mean)</a:t>
                </a:r>
              </a:p>
              <a:p>
                <a:pPr lvl="1"/>
                <a:r>
                  <a:rPr lang="en-US" sz="2200" dirty="0" smtClean="0"/>
                  <a:t>Weighted average of all possible values of X</a:t>
                </a:r>
              </a:p>
              <a:p>
                <a:pPr lvl="1"/>
                <a:r>
                  <a:rPr lang="en-US" sz="2200" dirty="0" smtClean="0"/>
                  <a:t>Corresponding probability is treated as weight</a:t>
                </a:r>
              </a:p>
              <a:p>
                <a:pPr marL="344487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𝑃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 smtClean="0">
                  <a:ea typeface="Cambria Math"/>
                </a:endParaRPr>
              </a:p>
              <a:p>
                <a:pPr marL="344487" lvl="1" indent="0">
                  <a:buNone/>
                </a:pPr>
                <a:endParaRPr lang="en-US" b="0" dirty="0" smtClean="0">
                  <a:ea typeface="Cambria Math"/>
                </a:endParaRPr>
              </a:p>
              <a:p>
                <a:pPr marL="17462" indent="0">
                  <a:buNone/>
                </a:pPr>
                <a:r>
                  <a:rPr lang="en-US" sz="2600" dirty="0" smtClean="0">
                    <a:ea typeface="Cambria Math"/>
                  </a:rPr>
                  <a:t>E.g. Toss 2 coins, count the number of heads</a:t>
                </a:r>
              </a:p>
              <a:p>
                <a:pPr marL="17462" indent="0">
                  <a:buNone/>
                </a:pPr>
                <a:r>
                  <a:rPr lang="en-US" sz="2600" dirty="0" smtClean="0">
                    <a:ea typeface="Cambria Math"/>
                  </a:rPr>
                  <a:t>        </a:t>
                </a:r>
                <a:r>
                  <a:rPr lang="en-US" sz="2600" b="0" dirty="0" smtClean="0">
                    <a:ea typeface="Cambria Math"/>
                  </a:rPr>
                  <a:t>X = number of heads</a:t>
                </a:r>
              </a:p>
              <a:p>
                <a:pPr marL="17462" indent="0">
                  <a:buNone/>
                </a:pPr>
                <a:r>
                  <a:rPr lang="en-US" sz="2600" dirty="0" smtClean="0">
                    <a:ea typeface="Cambria Math"/>
                  </a:rPr>
                  <a:t>       Compute the expected value of X:</a:t>
                </a:r>
              </a:p>
              <a:p>
                <a:pPr marL="1746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6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600" i="1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6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𝑋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=</m:t>
                              </m:r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600" i="1" dirty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6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𝑋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600" i="1" dirty="0" smtClean="0">
                  <a:solidFill>
                    <a:srgbClr val="0000FF"/>
                  </a:solidFill>
                  <a:latin typeface="Cambria Math"/>
                  <a:ea typeface="Cambria Math"/>
                </a:endParaRPr>
              </a:p>
              <a:p>
                <a:pPr marL="17462" indent="0">
                  <a:buNone/>
                </a:pPr>
                <a:r>
                  <a:rPr lang="en-US" sz="2600" b="0" dirty="0" smtClean="0">
                    <a:solidFill>
                      <a:srgbClr val="0000FF"/>
                    </a:solidFill>
                    <a:ea typeface="Cambria Math"/>
                  </a:rPr>
                  <a:t>           </a:t>
                </a:r>
                <a:endParaRPr lang="en-US" sz="2600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6324600" y="3505200"/>
            <a:ext cx="2743200" cy="2057400"/>
            <a:chOff x="5791200" y="4391025"/>
            <a:chExt cx="2743200" cy="2057400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6477000" y="4391025"/>
              <a:ext cx="1676400" cy="1676400"/>
            </a:xfrm>
            <a:prstGeom prst="rect">
              <a:avLst/>
            </a:prstGeom>
            <a:solidFill>
              <a:srgbClr val="CC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7239000" y="4391025"/>
              <a:ext cx="0" cy="1676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6477000" y="4848225"/>
              <a:ext cx="1676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5791200" y="4467225"/>
              <a:ext cx="27432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342" tIns="42672" rIns="85342" bIns="42672"/>
            <a:lstStyle>
              <a:lvl1pPr marL="342900" indent="-3429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</a:t>
              </a:r>
              <a:r>
                <a:rPr lang="en-US" altLang="en-US" sz="1700" b="1" dirty="0" smtClean="0"/>
                <a:t> X          </a:t>
              </a:r>
              <a:r>
                <a:rPr lang="en-US" altLang="en-US" sz="1700" b="1" dirty="0"/>
                <a:t>P(X)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0          0.25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1          0.50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2          0.25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45501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Random Variables – Measuring </a:t>
            </a:r>
            <a:r>
              <a:rPr lang="en-US" dirty="0" smtClean="0"/>
              <a:t>Variation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</p:spPr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Variance</a:t>
                </a:r>
                <a:endParaRPr lang="en-US" sz="2600" dirty="0"/>
              </a:p>
              <a:p>
                <a:pPr lvl="1"/>
                <a:r>
                  <a:rPr lang="en-US" sz="2200" dirty="0"/>
                  <a:t>Weighted average </a:t>
                </a:r>
                <a:r>
                  <a:rPr lang="en-US" sz="2200" dirty="0" smtClean="0"/>
                  <a:t>squared deviation about the mean</a:t>
                </a:r>
              </a:p>
              <a:p>
                <a:pPr marL="344487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200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=1</m:t>
                        </m:r>
                      </m:sub>
                      <m:sup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[</m:t>
                                </m:r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)]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𝑃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  <m:t>𝑋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  <m:t>=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en-US" sz="2200" dirty="0" smtClean="0"/>
              </a:p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Standard deviation</a:t>
                </a:r>
                <a:endParaRPr lang="en-US" sz="2600" dirty="0"/>
              </a:p>
              <a:p>
                <a:pPr lvl="1"/>
                <a:r>
                  <a:rPr lang="en-US" sz="2200" dirty="0" smtClean="0"/>
                  <a:t>Square root of variance</a:t>
                </a:r>
                <a:endParaRPr lang="en-US" sz="2200" dirty="0"/>
              </a:p>
              <a:p>
                <a:pPr marL="344487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2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[</m:t>
                                    </m:r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)]</m:t>
                                </m:r>
                              </m:e>
                              <m:sup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𝑃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𝑃</m:t>
                                </m:r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nary>
                      </m:e>
                    </m:rad>
                  </m:oMath>
                </a14:m>
                <a:endParaRPr lang="en-US" sz="2200" dirty="0" smtClean="0"/>
              </a:p>
              <a:p>
                <a:pPr marL="17462" indent="0">
                  <a:buNone/>
                </a:pPr>
                <a:r>
                  <a:rPr lang="en-US" sz="2200" dirty="0" smtClean="0"/>
                  <a:t>E.g. </a:t>
                </a:r>
                <a:r>
                  <a:rPr lang="en-US" sz="2200" dirty="0">
                    <a:ea typeface="Cambria Math"/>
                  </a:rPr>
                  <a:t>Toss 2 coins, count the number of heads</a:t>
                </a:r>
              </a:p>
              <a:p>
                <a:pPr marL="17462" indent="0">
                  <a:buNone/>
                </a:pPr>
                <a:r>
                  <a:rPr lang="en-US" sz="2200" dirty="0">
                    <a:ea typeface="Cambria Math"/>
                  </a:rPr>
                  <a:t>        X = number of heads</a:t>
                </a:r>
              </a:p>
              <a:p>
                <a:pPr marL="17462" indent="0">
                  <a:buNone/>
                </a:pPr>
                <a:r>
                  <a:rPr lang="en-US" sz="2200" dirty="0">
                    <a:ea typeface="Cambria Math"/>
                  </a:rPr>
                  <a:t>       Compute the </a:t>
                </a:r>
                <a:r>
                  <a:rPr lang="en-US" sz="2200" dirty="0" smtClean="0">
                    <a:ea typeface="Cambria Math"/>
                  </a:rPr>
                  <a:t>variance of </a:t>
                </a:r>
                <a:r>
                  <a:rPr lang="en-US" sz="2200" dirty="0">
                    <a:ea typeface="Cambria Math"/>
                  </a:rPr>
                  <a:t>X:</a:t>
                </a:r>
              </a:p>
              <a:p>
                <a:pPr marL="15875" indent="33020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/>
                              </m:sSubSup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/>
                              </m:sSubSup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  <m:sup/>
                              </m:sSubSup>
                              <m:r>
                                <a:rPr lang="en-US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𝑃</m:t>
                      </m:r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  <a:p>
                <a:pPr marL="17462" indent="0">
                  <a:buNone/>
                </a:pPr>
                <a:endParaRPr lang="en-US" sz="2200" b="0" dirty="0" smtClean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  <a:blipFill rotWithShape="0">
                <a:blip r:embed="rId2"/>
                <a:stretch>
                  <a:fillRect l="-708" t="-1211" b="-2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553200" y="4114800"/>
            <a:ext cx="2743200" cy="2057400"/>
            <a:chOff x="5791200" y="4391025"/>
            <a:chExt cx="2743200" cy="2057400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6477000" y="4391025"/>
              <a:ext cx="1676400" cy="1676400"/>
            </a:xfrm>
            <a:prstGeom prst="rect">
              <a:avLst/>
            </a:prstGeom>
            <a:solidFill>
              <a:srgbClr val="CCFFCC"/>
            </a:solidFill>
            <a:ln w="1905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7239000" y="4391025"/>
              <a:ext cx="0" cy="1676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6477000" y="4848225"/>
              <a:ext cx="1676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488" tIns="44450" rIns="90488" bIns="44450">
              <a:spAutoFit/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5791200" y="4467225"/>
              <a:ext cx="27432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342" tIns="42672" rIns="85342" bIns="42672"/>
            <a:lstStyle>
              <a:lvl1pPr marL="342900" indent="-3429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</a:t>
              </a:r>
              <a:r>
                <a:rPr lang="en-US" altLang="en-US" sz="1700" b="1" dirty="0" smtClean="0"/>
                <a:t> X          </a:t>
              </a:r>
              <a:r>
                <a:rPr lang="en-US" altLang="en-US" sz="1700" b="1" dirty="0"/>
                <a:t>P(X)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0          0.25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1          0.50</a:t>
              </a:r>
            </a:p>
            <a:p>
              <a:pPr eaLnBrk="1" hangingPunct="1">
                <a:spcBef>
                  <a:spcPct val="5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altLang="en-US" sz="1700" b="1" dirty="0"/>
                <a:t>               2          0.25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09303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Random </a:t>
            </a:r>
            <a:r>
              <a:rPr lang="en-US" dirty="0" smtClean="0"/>
              <a:t>Variables – Example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Roll a fair die once. What is the expected value of the number rolled?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762000" y="2590800"/>
          <a:ext cx="5257800" cy="32002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52600"/>
                <a:gridCol w="1600200"/>
                <a:gridCol w="19050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Number Rolled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(x</a:t>
                      </a:r>
                      <a:r>
                        <a:rPr kumimoji="0" lang="en-US" altLang="en-US" sz="18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Probability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P(X 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kumimoji="0" lang="en-US" altLang="en-US" sz="18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kumimoji="0" lang="en-US" altLang="en-US" sz="180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kumimoji="0" lang="en-US" altLang="en-US" sz="18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(X 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kumimoji="0" lang="en-US" altLang="en-US" sz="180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(1)(1/6) = 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(2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)(1/6) 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(3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)(1/6) 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(4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)(1/6) 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(5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)(1/6) </a:t>
                      </a:r>
                      <a:r>
                        <a:rPr kumimoji="0" lang="en-US" altLang="en-US" sz="18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= 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1/6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EA402"/>
                        </a:buClr>
                        <a:buSzPct val="60000"/>
                        <a:buFont typeface="Wingdings" charset="2"/>
                        <a:defRPr sz="24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5000"/>
                        <a:buFont typeface="Wingdings" charset="2"/>
                        <a:defRPr sz="20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0000"/>
                        <a:buFont typeface="Wingdings" charset="2"/>
                        <a:defRPr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3300"/>
                        </a:buClr>
                        <a:buSzPct val="50000"/>
                        <a:buFont typeface="Wingdings" charset="2"/>
                        <a:defRPr sz="160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(6)(1/6) = 6/6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n-US" sz="18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μ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= </a:t>
                      </a:r>
                      <a:r>
                        <a:rPr kumimoji="0" lang="en-US" altLang="en-US" sz="18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kumimoji="0" lang="en-US" altLang="en-US" sz="18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r>
                        <a:rPr kumimoji="0" lang="en-US" altLang="en-US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 = 3.5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45710" marB="45710" horzOverflow="overflow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72352" y="2667000"/>
            <a:ext cx="3071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The expected value of the number rolled is 3.5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72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Random </a:t>
            </a:r>
            <a:r>
              <a:rPr lang="en-US" dirty="0" smtClean="0"/>
              <a:t>Variables</a:t>
            </a:r>
            <a:r>
              <a:rPr lang="en-US" dirty="0"/>
              <a:t> –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30725"/>
          </a:xfrm>
        </p:spPr>
        <p:txBody>
          <a:bodyPr/>
          <a:lstStyle/>
          <a:p>
            <a:r>
              <a:rPr lang="en-US" sz="2200" dirty="0"/>
              <a:t>For the results of rolling a fair die, the expected value of the number rolled is </a:t>
            </a:r>
            <a:r>
              <a:rPr lang="en-US" sz="2200" dirty="0" smtClean="0"/>
              <a:t>3.5</a:t>
            </a:r>
          </a:p>
          <a:p>
            <a:r>
              <a:rPr lang="en-US" sz="2200" dirty="0" smtClean="0"/>
              <a:t>Since </a:t>
            </a:r>
            <a:r>
              <a:rPr lang="en-US" sz="2200" dirty="0"/>
              <a:t>you can never obtain a number of 3.5 by rolling a die, so what is the meaning of these statistics? </a:t>
            </a:r>
          </a:p>
          <a:p>
            <a:r>
              <a:rPr lang="en-US" sz="2200" dirty="0"/>
              <a:t>How much money should we be willing to put up in order to have the opportunity of rolling a fair die if we were to be paid, in dollars, the amount on the face of the die?</a:t>
            </a:r>
          </a:p>
          <a:p>
            <a:pPr lvl="1"/>
            <a:r>
              <a:rPr lang="en-US" sz="1800" dirty="0"/>
              <a:t>On any particular roll, our payoff will be $1.0, $2.0, …, or $6.0, but over many </a:t>
            </a:r>
            <a:r>
              <a:rPr lang="en-US" sz="1800" dirty="0" err="1"/>
              <a:t>many</a:t>
            </a:r>
            <a:r>
              <a:rPr lang="en-US" sz="1800" dirty="0"/>
              <a:t> rolls, the payoff can be expected to average out to $3.5 per </a:t>
            </a:r>
            <a:r>
              <a:rPr lang="en-US" sz="1800" dirty="0" smtClean="0"/>
              <a:t>roll</a:t>
            </a:r>
            <a:endParaRPr lang="en-US" sz="1800" dirty="0"/>
          </a:p>
          <a:p>
            <a:pPr lvl="1"/>
            <a:r>
              <a:rPr lang="en-US" sz="1800" dirty="0"/>
              <a:t>If you pay less than $3.5 for a roll, you are going to make a profit in long </a:t>
            </a:r>
            <a:r>
              <a:rPr lang="en-US" sz="1800" dirty="0" smtClean="0"/>
              <a:t>run</a:t>
            </a:r>
            <a:endParaRPr lang="en-US" sz="1800" dirty="0"/>
          </a:p>
          <a:p>
            <a:pPr lvl="1"/>
            <a:r>
              <a:rPr lang="en-US" sz="1800" dirty="0"/>
              <a:t>If you pay more than $3.5 for a roll, you are going to loss in long </a:t>
            </a:r>
            <a:r>
              <a:rPr lang="en-US" sz="1800" dirty="0" smtClean="0"/>
              <a:t>run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01976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Random </a:t>
            </a:r>
            <a:r>
              <a:rPr lang="en-US" dirty="0" smtClean="0"/>
              <a:t>Variables </a:t>
            </a:r>
            <a:r>
              <a:rPr lang="en-US" dirty="0"/>
              <a:t>–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30725"/>
          </a:xfrm>
        </p:spPr>
        <p:txBody>
          <a:bodyPr/>
          <a:lstStyle/>
          <a:p>
            <a:r>
              <a:rPr lang="en-US" sz="2600" dirty="0" smtClean="0"/>
              <a:t>Assume the following table shows the return per $1,000 for an investment under different economic conditions</a:t>
            </a:r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Compute the expected return and standard deviation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graphicFrame>
        <p:nvGraphicFramePr>
          <p:cNvPr id="5" name="Group 1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115364"/>
              </p:ext>
            </p:extLst>
          </p:nvPr>
        </p:nvGraphicFramePr>
        <p:xfrm>
          <a:off x="1295400" y="2590740"/>
          <a:ext cx="6705600" cy="1524060"/>
        </p:xfrm>
        <a:graphic>
          <a:graphicData uri="http://schemas.openxmlformats.org/drawingml/2006/table">
            <a:tbl>
              <a:tblPr/>
              <a:tblGrid>
                <a:gridCol w="2368296"/>
                <a:gridCol w="3041904"/>
                <a:gridCol w="1295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Return in amount, Y</a:t>
                      </a:r>
                      <a:r>
                        <a:rPr kumimoji="0" lang="en-US" altLang="zh-TW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i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Economic Condition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P (Y</a:t>
                      </a:r>
                      <a:r>
                        <a:rPr kumimoji="0" lang="en-US" altLang="zh-TW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7730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-$200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+  50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+ 350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 Recession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 Stable Economy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     Expanding Economy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0.2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0.5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7" name="Rectangle 121"/>
          <p:cNvSpPr>
            <a:spLocks noChangeArrowheads="1"/>
          </p:cNvSpPr>
          <p:nvPr/>
        </p:nvSpPr>
        <p:spPr bwMode="auto">
          <a:xfrm>
            <a:off x="1157415" y="6196914"/>
            <a:ext cx="6995985" cy="6127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latin typeface="Calibri" panose="020F0502020204030204" pitchFamily="34" charset="0"/>
              </a:rPr>
              <a:t>Should you, from a statistical stand point, invest or not?</a:t>
            </a:r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7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the Mean and Variance in Calculator (For Casio fx-50F)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7500" t="31666" r="13750" b="10000"/>
          <a:stretch/>
        </p:blipFill>
        <p:spPr>
          <a:xfrm>
            <a:off x="1181100" y="1575409"/>
            <a:ext cx="6781800" cy="516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mathematical model is a mathematical expression representing some underlying </a:t>
            </a:r>
            <a:r>
              <a:rPr lang="en-US" sz="2600" dirty="0" smtClean="0"/>
              <a:t>phenomenon</a:t>
            </a:r>
            <a:endParaRPr lang="en-US" sz="2600" dirty="0"/>
          </a:p>
          <a:p>
            <a:r>
              <a:rPr lang="en-US" sz="2600" dirty="0"/>
              <a:t>With such mathematical expressions are available, the exact probability of occurrence of any particular outcome of the random variable can be </a:t>
            </a:r>
            <a:r>
              <a:rPr lang="en-US" sz="2600" dirty="0" smtClean="0"/>
              <a:t>computed</a:t>
            </a:r>
            <a:endParaRPr lang="en-US" sz="2600" dirty="0"/>
          </a:p>
          <a:p>
            <a:r>
              <a:rPr lang="en-US" sz="2600" dirty="0"/>
              <a:t>For discrete random variables, this mathematical expression is known as a </a:t>
            </a:r>
            <a:r>
              <a:rPr lang="en-US" sz="2600" dirty="0">
                <a:solidFill>
                  <a:srgbClr val="FF0000"/>
                </a:solidFill>
              </a:rPr>
              <a:t>probability distribution </a:t>
            </a:r>
            <a:r>
              <a:rPr lang="en-US" sz="2600" dirty="0" smtClean="0">
                <a:solidFill>
                  <a:srgbClr val="FF0000"/>
                </a:solidFill>
              </a:rPr>
              <a:t>function</a:t>
            </a:r>
            <a:endParaRPr lang="en-US" sz="2600" dirty="0">
              <a:solidFill>
                <a:srgbClr val="FF0000"/>
              </a:solidFill>
            </a:endParaRPr>
          </a:p>
          <a:p>
            <a:r>
              <a:rPr lang="en-US" sz="2600" dirty="0"/>
              <a:t>One of the such probability distribution functions is called </a:t>
            </a:r>
            <a:r>
              <a:rPr lang="en-US" sz="2600" dirty="0" smtClean="0">
                <a:solidFill>
                  <a:srgbClr val="FF0000"/>
                </a:solidFill>
              </a:rPr>
              <a:t>Binomial Distribution</a:t>
            </a:r>
            <a:endParaRPr lang="en-US" sz="2600" dirty="0">
              <a:solidFill>
                <a:srgbClr val="FF0000"/>
              </a:solidFill>
            </a:endParaRPr>
          </a:p>
          <a:p>
            <a:pPr lvl="1"/>
            <a:r>
              <a:rPr lang="en-US" sz="2200" dirty="0"/>
              <a:t>A very important mathematical model used in many business </a:t>
            </a:r>
            <a:r>
              <a:rPr lang="en-US" sz="2200" dirty="0" smtClean="0"/>
              <a:t>situations</a:t>
            </a:r>
            <a:endParaRPr lang="en-US" sz="22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54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8" name="Group 1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941330"/>
              </p:ext>
            </p:extLst>
          </p:nvPr>
        </p:nvGraphicFramePr>
        <p:xfrm>
          <a:off x="1060450" y="2511425"/>
          <a:ext cx="7169150" cy="1728788"/>
        </p:xfrm>
        <a:graphic>
          <a:graphicData uri="http://schemas.openxmlformats.org/drawingml/2006/table">
            <a:tbl>
              <a:tblPr/>
              <a:tblGrid>
                <a:gridCol w="1252538"/>
                <a:gridCol w="1052512"/>
                <a:gridCol w="1055688"/>
                <a:gridCol w="1054100"/>
                <a:gridCol w="2754312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 × 0.7 × 0.3 = 0.147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 × 0.3 × 0.7 = 0.147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 × 0.7 × 0.7 = 0.147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46"/>
          <p:cNvSpPr txBox="1">
            <a:spLocks noChangeArrowheads="1"/>
          </p:cNvSpPr>
          <p:nvPr/>
        </p:nvSpPr>
        <p:spPr bwMode="auto">
          <a:xfrm>
            <a:off x="1295401" y="1219200"/>
            <a:ext cx="6553199" cy="120032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probability that,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among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3 students,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 of them getting a pass in the test,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probability of passing the test equals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0.7?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157"/>
          <p:cNvSpPr txBox="1">
            <a:spLocks noChangeArrowheads="1"/>
          </p:cNvSpPr>
          <p:nvPr/>
        </p:nvSpPr>
        <p:spPr bwMode="auto">
          <a:xfrm>
            <a:off x="1167714" y="4415135"/>
            <a:ext cx="6781799" cy="46166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P(Any 2 getting pass)=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0.147 + 0.147 + 0.147 = 0.441</a:t>
            </a:r>
          </a:p>
        </p:txBody>
      </p:sp>
      <p:sp>
        <p:nvSpPr>
          <p:cNvPr id="11" name="Text Box 46"/>
          <p:cNvSpPr txBox="1">
            <a:spLocks noChangeArrowheads="1"/>
          </p:cNvSpPr>
          <p:nvPr/>
        </p:nvSpPr>
        <p:spPr bwMode="auto">
          <a:xfrm>
            <a:off x="1295401" y="5200471"/>
            <a:ext cx="65531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probability that,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among </a:t>
            </a:r>
            <a:r>
              <a:rPr lang="en-US" alt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students,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 </a:t>
            </a:r>
            <a:r>
              <a:rPr lang="en-US" alt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of them getting a pass in the test,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probability of passing the test equals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0.7?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6357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</a:t>
            </a:r>
            <a:r>
              <a:rPr lang="en-US" dirty="0" smtClean="0"/>
              <a:t>Distribution – Conditions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</p:spPr>
            <p:txBody>
              <a:bodyPr/>
              <a:lstStyle/>
              <a:p>
                <a:r>
                  <a:rPr lang="en-US" sz="2600" dirty="0"/>
                  <a:t>‘</a:t>
                </a:r>
                <a:r>
                  <a:rPr lang="en-US" sz="2600" dirty="0">
                    <a:solidFill>
                      <a:srgbClr val="FF0000"/>
                    </a:solidFill>
                  </a:rPr>
                  <a:t>n</a:t>
                </a:r>
                <a:r>
                  <a:rPr lang="en-US" sz="2600" dirty="0"/>
                  <a:t>’ repetition of identical trials</a:t>
                </a:r>
              </a:p>
              <a:p>
                <a:pPr lvl="1"/>
                <a:r>
                  <a:rPr lang="en-US" sz="2200" dirty="0"/>
                  <a:t>E.g. totally 3 students</a:t>
                </a:r>
              </a:p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2 mutually exclusive </a:t>
                </a:r>
                <a:r>
                  <a:rPr lang="en-US" sz="2600" dirty="0" smtClean="0"/>
                  <a:t>outcomes (success and failure) in each trial</a:t>
                </a:r>
              </a:p>
              <a:p>
                <a:pPr lvl="1"/>
                <a:r>
                  <a:rPr lang="en-US" sz="2200" dirty="0" smtClean="0"/>
                  <a:t>E.g. getting a pass or fail in the test</a:t>
                </a:r>
              </a:p>
              <a:p>
                <a:r>
                  <a:rPr lang="en-US" sz="2600" dirty="0">
                    <a:solidFill>
                      <a:srgbClr val="FF0000"/>
                    </a:solidFill>
                  </a:rPr>
                  <a:t>Constant probability </a:t>
                </a:r>
                <a:r>
                  <a:rPr lang="en-US" sz="2600" dirty="0"/>
                  <a:t>of </a:t>
                </a:r>
                <a:r>
                  <a:rPr lang="en-US" sz="2600" dirty="0" smtClean="0"/>
                  <a:t>success,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/>
                  <a:t>, </a:t>
                </a:r>
                <a:r>
                  <a:rPr lang="en-US" sz="2600" dirty="0"/>
                  <a:t>in each trial</a:t>
                </a:r>
              </a:p>
              <a:p>
                <a:pPr lvl="1"/>
                <a:r>
                  <a:rPr lang="en-US" sz="2200" dirty="0"/>
                  <a:t>E.g. probability of getting a pass in the test for each student is 0.7, which is constant</a:t>
                </a:r>
              </a:p>
              <a:p>
                <a:r>
                  <a:rPr lang="en-US" sz="2600" dirty="0" smtClean="0"/>
                  <a:t>Trials are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independent</a:t>
                </a:r>
              </a:p>
              <a:p>
                <a:pPr lvl="1"/>
                <a:r>
                  <a:rPr lang="en-US" sz="2200" dirty="0" smtClean="0"/>
                  <a:t>E.g. the outcome of one student does not affect the outcome of the others</a:t>
                </a: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  <a:blipFill rotWithShape="1">
                <a:blip r:embed="rId2"/>
                <a:stretch>
                  <a:fillRect l="-296" t="-1077" r="-296" b="-3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88982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839200" cy="4530725"/>
              </a:xfrm>
            </p:spPr>
            <p:txBody>
              <a:bodyPr/>
              <a:lstStyle/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r>
                  <a:rPr lang="en-US" dirty="0"/>
                  <a:t>The binomial probability for a discrete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is computed </a:t>
                </a:r>
                <a:r>
                  <a:rPr lang="en-US" dirty="0" smtClean="0"/>
                  <a:t>as</a:t>
                </a:r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/>
              </a:p>
              <a:p>
                <a:pPr marL="342900" lvl="1" indent="-342900"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</a:pPr>
                <a:endParaRPr lang="en-US" dirty="0" smtClean="0"/>
              </a:p>
              <a:p>
                <a:pPr marL="0" lvl="1" indent="0" defTabSz="1260475">
                  <a:buClr>
                    <a:schemeClr val="accent1"/>
                  </a:buClr>
                  <a:buSzPct val="65000"/>
                  <a:buNone/>
                  <a:tabLst>
                    <a:tab pos="284163" algn="l"/>
                  </a:tabLst>
                </a:pPr>
                <a:r>
                  <a:rPr lang="en-US" sz="2200" dirty="0"/>
                  <a:t>	</a:t>
                </a:r>
                <a:r>
                  <a:rPr lang="en-US" sz="22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charset="0"/>
                          </a:rPr>
                          <m:t>𝑋</m:t>
                        </m:r>
                        <m:r>
                          <a:rPr lang="en-US" sz="2200" i="1">
                            <a:latin typeface="Cambria Math" charset="0"/>
                          </a:rPr>
                          <m:t>=</m:t>
                        </m:r>
                        <m:r>
                          <a:rPr lang="en-US" sz="2200" i="1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200" dirty="0"/>
                  <a:t> = probability that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/>
                  <a:t> =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/>
                  <a:t> events of </a:t>
                </a:r>
                <a:r>
                  <a:rPr lang="en-US" sz="2200" dirty="0" smtClean="0"/>
                  <a:t>interest (e.g. success)</a:t>
                </a:r>
                <a:endParaRPr lang="en-US" sz="2200" dirty="0"/>
              </a:p>
              <a:p>
                <a:pPr marL="1371600" lvl="3" indent="-284163">
                  <a:buNone/>
                </a:pPr>
                <a14:m>
                  <m:oMath xmlns:m="http://schemas.openxmlformats.org/officeDocument/2006/math">
                    <m:r>
                      <a:rPr lang="en-US" sz="2200" i="1" dirty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200" dirty="0"/>
                  <a:t> = number of observations</a:t>
                </a:r>
              </a:p>
              <a:p>
                <a:pPr marL="1371600" lvl="3" indent="-284163">
                  <a:buNone/>
                </a:pPr>
                <a:r>
                  <a:rPr lang="en-US" sz="2200" i="1" dirty="0" smtClean="0">
                    <a:latin typeface="Symbol" charset="2"/>
                    <a:ea typeface="Symbol" charset="2"/>
                    <a:cs typeface="Symbol" charset="2"/>
                  </a:rPr>
                  <a:t>p</a:t>
                </a:r>
                <a:r>
                  <a:rPr lang="en-US" sz="2200" dirty="0" smtClean="0"/>
                  <a:t>  = </a:t>
                </a:r>
                <a:r>
                  <a:rPr lang="en-US" sz="2200" dirty="0"/>
                  <a:t>probability of an event of interest</a:t>
                </a:r>
              </a:p>
              <a:p>
                <a:pPr marL="1371600" lvl="3" indent="-284163">
                  <a:buNone/>
                </a:pPr>
                <a:r>
                  <a:rPr lang="en-US" sz="2200" i="1" dirty="0"/>
                  <a:t>X</a:t>
                </a:r>
                <a:r>
                  <a:rPr lang="en-US" sz="2200" dirty="0"/>
                  <a:t> = number of events of interest in the sample (</a:t>
                </a:r>
                <a:r>
                  <a:rPr lang="en-US" sz="2200" i="1" dirty="0"/>
                  <a:t>X</a:t>
                </a:r>
                <a:r>
                  <a:rPr lang="en-US" sz="2200" dirty="0"/>
                  <a:t> = </a:t>
                </a:r>
                <a:r>
                  <a:rPr lang="en-US" sz="2200" dirty="0" smtClean="0"/>
                  <a:t>0, </a:t>
                </a:r>
                <a:r>
                  <a:rPr lang="en-US" sz="2200" dirty="0"/>
                  <a:t>1, 2, …, n)</a:t>
                </a:r>
                <a:endParaRPr lang="en-US" sz="2200" i="1" dirty="0"/>
              </a:p>
              <a:p>
                <a:pPr marL="1371600" lvl="3" indent="-284163">
                  <a:buNone/>
                </a:pPr>
                <a:r>
                  <a:rPr lang="en-US" sz="2200" i="1" dirty="0"/>
                  <a:t>n</a:t>
                </a:r>
                <a:r>
                  <a:rPr lang="en-US" sz="2200" dirty="0"/>
                  <a:t>! = </a:t>
                </a:r>
                <a:r>
                  <a:rPr lang="en-US" sz="2200" i="1" dirty="0"/>
                  <a:t>n</a:t>
                </a:r>
                <a:r>
                  <a:rPr lang="en-US" sz="2200" dirty="0"/>
                  <a:t> (</a:t>
                </a:r>
                <a:r>
                  <a:rPr lang="en-US" sz="2200" i="1" dirty="0"/>
                  <a:t>n</a:t>
                </a:r>
                <a:r>
                  <a:rPr lang="en-US" sz="2200" dirty="0"/>
                  <a:t> – 1) (</a:t>
                </a:r>
                <a:r>
                  <a:rPr lang="en-US" sz="2200" i="1" dirty="0"/>
                  <a:t>n </a:t>
                </a:r>
                <a:r>
                  <a:rPr lang="en-US" sz="2200" dirty="0"/>
                  <a:t>– 2) … (1) ; 0! = 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839200" cy="4530725"/>
              </a:xfrm>
              <a:blipFill rotWithShape="0">
                <a:blip r:embed="rId2"/>
                <a:stretch>
                  <a:fillRect l="-27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3000" y="2438400"/>
                <a:ext cx="5222905" cy="835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charset="0"/>
                          <a:ea typeface="Calibri" charset="0"/>
                          <a:cs typeface="Calibri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charset="0"/>
                              <a:cs typeface="Calibri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  <a:ea typeface="Calibri" charset="0"/>
                          <a:cs typeface="Calibri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charset="0"/>
                              <a:cs typeface="Calibri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!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charset="0"/>
                                  <a:cs typeface="Calibri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Calibri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Calibri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  <a:ea typeface="Calibri" charset="0"/>
                                  <a:cs typeface="Calibri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charset="0"/>
                              <a:cs typeface="Calibri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charset="0"/>
                              <a:cs typeface="Calibri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(1−</m:t>
                          </m:r>
                          <m:r>
                            <a:rPr lang="en-US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Calibri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2438400"/>
                <a:ext cx="5222905" cy="8359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582298" y="6120494"/>
            <a:ext cx="4191001" cy="5851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582298" y="6110565"/>
                <a:ext cx="4191001" cy="5950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/>
                          </a:rPr>
                          <m:t>(1−</m:t>
                        </m:r>
                        <m:r>
                          <a:rPr lang="en-US" sz="16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16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600" i="1">
                            <a:latin typeface="Cambria Math"/>
                          </a:rPr>
                          <m:t>(</m:t>
                        </m:r>
                        <m:r>
                          <a:rPr lang="en-US" sz="1600" i="1">
                            <a:latin typeface="Cambria Math"/>
                          </a:rPr>
                          <m:t>𝑛</m:t>
                        </m:r>
                        <m:r>
                          <a:rPr lang="en-US" sz="1600" i="1">
                            <a:latin typeface="Cambria Math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1600" dirty="0" smtClean="0"/>
                  <a:t>= total probability of having   	     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dirty="0" smtClean="0">
                        <a:latin typeface="Cambria Math"/>
                      </a:rPr>
                      <m:t>n</m:t>
                    </m:r>
                    <m:r>
                      <a:rPr lang="en-US" sz="1600" b="0" i="0" dirty="0" smtClean="0">
                        <a:latin typeface="Cambria Math"/>
                      </a:rPr>
                      <m:t>−</m:t>
                    </m:r>
                    <m:r>
                      <a:rPr lang="en-US" sz="16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600" dirty="0" smtClean="0"/>
                  <a:t>) failures</a:t>
                </a:r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298" y="6110565"/>
                <a:ext cx="4191001" cy="595035"/>
              </a:xfrm>
              <a:prstGeom prst="rect">
                <a:avLst/>
              </a:prstGeom>
              <a:blipFill rotWithShape="1">
                <a:blip r:embed="rId4"/>
                <a:stretch>
                  <a:fillRect l="-146" t="-1020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28600" y="5515746"/>
            <a:ext cx="4191001" cy="70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8600" y="5505816"/>
                <a:ext cx="4343400" cy="718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𝑛</m:t>
                        </m:r>
                        <m:r>
                          <a:rPr lang="en-US" sz="1600" i="1">
                            <a:latin typeface="Cambria Math"/>
                          </a:rPr>
                          <m:t>!</m:t>
                        </m:r>
                      </m:num>
                      <m:den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</a:rPr>
                          <m:t>!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600" i="1">
                            <a:latin typeface="Cambria Math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sz="1600" dirty="0" smtClean="0"/>
                  <a:t> = no. of combinations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600" dirty="0" smtClean="0"/>
                  <a:t> successes   	out of n trials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505816"/>
                <a:ext cx="4343400" cy="718530"/>
              </a:xfrm>
              <a:prstGeom prst="rect">
                <a:avLst/>
              </a:prstGeom>
              <a:blipFill rotWithShape="1">
                <a:blip r:embed="rId5"/>
                <a:stretch>
                  <a:fillRect r="-983" b="-10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582298" y="5520674"/>
            <a:ext cx="4191001" cy="328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2298" y="5510744"/>
                <a:ext cx="43434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600" dirty="0" smtClean="0"/>
                  <a:t>= total probability of having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600" dirty="0" smtClean="0"/>
                  <a:t> successes</a:t>
                </a:r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298" y="5510744"/>
                <a:ext cx="4343400" cy="338554"/>
              </a:xfrm>
              <a:prstGeom prst="rect">
                <a:avLst/>
              </a:prstGeom>
              <a:blipFill rotWithShape="1">
                <a:blip r:embed="rId6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853881" y="2533233"/>
            <a:ext cx="2057401" cy="64633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Probability mass function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1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</a:t>
            </a:r>
            <a:r>
              <a:rPr lang="en-US" dirty="0"/>
              <a:t>Distribution – </a:t>
            </a:r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6" name="Text Box 46"/>
          <p:cNvSpPr txBox="1">
            <a:spLocks noChangeArrowheads="1"/>
          </p:cNvSpPr>
          <p:nvPr/>
        </p:nvSpPr>
        <p:spPr bwMode="auto">
          <a:xfrm>
            <a:off x="1295401" y="1062037"/>
            <a:ext cx="6553199" cy="120032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probability that,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among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3 students,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2 of them getting a pass in the test,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probability of passing the test equals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0.7?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32239" y="2433637"/>
                <a:ext cx="7225504" cy="830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/>
                        <a:cs typeface="Calibri" panose="020F0502020204030204" pitchFamily="34" charset="0"/>
                      </a:rPr>
                      <m:t>𝑋</m:t>
                    </m:r>
                  </m:oMath>
                </a14:m>
                <a:r>
                  <a:rPr lang="en-US" altLang="en-US" sz="24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= no. of students passing the test out of 3 students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/>
                        <a:cs typeface="Calibri" panose="020F0502020204030204" pitchFamily="34" charset="0"/>
                      </a:rPr>
                      <m:t>𝑋</m:t>
                    </m:r>
                  </m:oMath>
                </a14:m>
                <a:r>
                  <a:rPr lang="en-US" altLang="en-US" sz="24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follows Binomial distribution (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/>
                        <a:cs typeface="Calibri" panose="020F0502020204030204" pitchFamily="34" charset="0"/>
                      </a:rPr>
                      <m:t>𝑛</m:t>
                    </m:r>
                    <m:r>
                      <a:rPr lang="en-US" altLang="en-US" sz="2400" i="1" dirty="0" smtClean="0">
                        <a:latin typeface="Cambria Math"/>
                        <a:cs typeface="Calibri" panose="020F0502020204030204" pitchFamily="34" charset="0"/>
                      </a:rPr>
                      <m:t>=3,  </m:t>
                    </m:r>
                    <m:r>
                      <a:rPr lang="en-US" altLang="en-US" sz="2400" i="1" dirty="0">
                        <a:latin typeface="Cambria Math"/>
                        <a:cs typeface="Calibri" panose="020F0502020204030204" pitchFamily="34" charset="0"/>
                      </a:rPr>
                      <m:t>𝑋</m:t>
                    </m:r>
                    <m:r>
                      <a:rPr lang="en-US" altLang="en-US" sz="2400" i="1" dirty="0">
                        <a:latin typeface="Cambria Math"/>
                        <a:cs typeface="Calibri" panose="020F0502020204030204" pitchFamily="34" charset="0"/>
                      </a:rPr>
                      <m:t>=2,  </m:t>
                    </m:r>
                    <m:r>
                      <a:rPr lang="en-US" altLang="en-US" sz="2400" i="1" dirty="0" smtClean="0">
                        <a:latin typeface="Cambria Math"/>
                        <a:ea typeface="Cambria Math"/>
                        <a:cs typeface="Calibri" panose="020F0502020204030204" pitchFamily="34" charset="0"/>
                      </a:rPr>
                      <m:t>𝜋</m:t>
                    </m:r>
                    <m:r>
                      <a:rPr lang="en-US" altLang="en-US" sz="2400" i="1" dirty="0">
                        <a:latin typeface="Cambria Math"/>
                        <a:cs typeface="Calibri" panose="020F0502020204030204" pitchFamily="34" charset="0"/>
                      </a:rPr>
                      <m:t>=0.7</m:t>
                    </m:r>
                  </m:oMath>
                </a14:m>
                <a:r>
                  <a:rPr lang="en-US" altLang="en-US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239" y="2433637"/>
                <a:ext cx="7225504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69" t="-5839" r="-675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46"/>
          <p:cNvSpPr txBox="1">
            <a:spLocks noChangeArrowheads="1"/>
          </p:cNvSpPr>
          <p:nvPr/>
        </p:nvSpPr>
        <p:spPr bwMode="auto">
          <a:xfrm>
            <a:off x="1295401" y="5200471"/>
            <a:ext cx="65531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probability that,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among </a:t>
            </a:r>
            <a:r>
              <a:rPr lang="en-US" alt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students,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 </a:t>
            </a:r>
            <a:r>
              <a:rPr lang="en-US" alt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of them getting a pass in the test,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probability of passing the test equals </a:t>
            </a:r>
            <a:r>
              <a:rPr lang="en-US" alt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0.7?</a:t>
            </a:r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90700" y="3264634"/>
                <a:ext cx="6210300" cy="1775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=2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 dirty="0">
                              <a:latin typeface="Cambria Math"/>
                              <a:ea typeface="Cambria Math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(1−</m:t>
                          </m:r>
                          <m:r>
                            <a:rPr lang="en-US" altLang="en-US" sz="2400" i="1" dirty="0">
                              <a:latin typeface="Cambria Math"/>
                              <a:ea typeface="Cambria Math"/>
                              <a:cs typeface="Calibri" panose="020F0502020204030204" pitchFamily="34" charset="0"/>
                            </a:rPr>
                            <m:t>𝜋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lvl="2"/>
                <a:r>
                  <a:rPr lang="en-US" sz="2400" dirty="0" smtClean="0"/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</a:rPr>
                          <m:t>!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!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3−2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0.7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(1−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0.7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3−2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=0.441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0700" y="3264634"/>
                <a:ext cx="6210300" cy="17752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306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applications for the Binomial Distribution</a:t>
            </a:r>
          </a:p>
          <a:p>
            <a:pPr lvl="1"/>
            <a:r>
              <a:rPr lang="en-US" dirty="0" smtClean="0"/>
              <a:t>A manufacturing plant labels items as either defective or acceptable</a:t>
            </a:r>
          </a:p>
          <a:p>
            <a:pPr lvl="1"/>
            <a:r>
              <a:rPr lang="en-US" dirty="0" smtClean="0"/>
              <a:t>A firm bidding for contracts will either get a contract or not</a:t>
            </a:r>
          </a:p>
          <a:p>
            <a:pPr lvl="1"/>
            <a:r>
              <a:rPr lang="en-US" dirty="0" smtClean="0"/>
              <a:t>A marketing research firm receives survey responses of “yes, I will buy” or “no, I will not”</a:t>
            </a:r>
          </a:p>
          <a:p>
            <a:pPr lvl="1"/>
            <a:r>
              <a:rPr lang="en-US" dirty="0" smtClean="0"/>
              <a:t>New job applicants either accept the offer or reject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417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Distribution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6" name="Text Box 46"/>
          <p:cNvSpPr txBox="1">
            <a:spLocks noChangeArrowheads="1"/>
          </p:cNvSpPr>
          <p:nvPr/>
        </p:nvSpPr>
        <p:spPr bwMode="auto">
          <a:xfrm>
            <a:off x="458288" y="1600200"/>
            <a:ext cx="8152312" cy="110799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altLang="zh-TW" sz="2200" dirty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An experiment about the interest of going to the </a:t>
            </a:r>
            <a:r>
              <a:rPr lang="en-US" altLang="zh-TW" sz="2200" dirty="0" smtClean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cinema is </a:t>
            </a:r>
            <a:r>
              <a:rPr lang="en-US" altLang="zh-TW" sz="2200" dirty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conducted in a secondary school. Five students are </a:t>
            </a:r>
            <a:r>
              <a:rPr lang="en-US" altLang="zh-TW" sz="2200" dirty="0" smtClean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selected </a:t>
            </a:r>
            <a:r>
              <a:rPr lang="en-US" altLang="zh-TW" sz="2200" dirty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randomly. </a:t>
            </a:r>
            <a:endParaRPr lang="en-US" altLang="zh-TW" sz="2200" dirty="0" smtClean="0">
              <a:latin typeface="Calibri" panose="020F0502020204030204" pitchFamily="34" charset="0"/>
              <a:ea typeface="PMingLiU" pitchFamily="18" charset="-120"/>
              <a:cs typeface="Calibri" panose="020F0502020204030204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Assume </a:t>
            </a:r>
            <a:r>
              <a:rPr lang="en-US" altLang="zh-TW" sz="2200" dirty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the probability of going </a:t>
            </a:r>
            <a:r>
              <a:rPr lang="en-US" altLang="zh-TW" sz="2200" dirty="0" smtClean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to cinema </a:t>
            </a:r>
            <a:r>
              <a:rPr lang="en-US" altLang="zh-TW" sz="2200" dirty="0"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within a week is 0.1.</a:t>
            </a:r>
            <a:endParaRPr lang="en-US" alt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20670" y="3048000"/>
                <a:ext cx="5676234" cy="7078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/>
                        <a:cs typeface="Calibri" panose="020F0502020204030204" pitchFamily="34" charset="0"/>
                      </a:rPr>
                      <m:t>𝑋</m:t>
                    </m:r>
                  </m:oMath>
                </a14:m>
                <a:r>
                  <a:rPr lang="en-US" altLang="en-US" sz="20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= no. of students going to cinema out of 5 students</a:t>
                </a:r>
              </a:p>
              <a:p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/>
                        <a:cs typeface="Calibri" panose="020F0502020204030204" pitchFamily="34" charset="0"/>
                      </a:rPr>
                      <m:t>𝑋</m:t>
                    </m:r>
                  </m:oMath>
                </a14:m>
                <a:r>
                  <a:rPr lang="en-US" altLang="en-US" sz="20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follows Binomial distribution (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/>
                        <a:cs typeface="Calibri" panose="020F0502020204030204" pitchFamily="34" charset="0"/>
                      </a:rPr>
                      <m:t>𝑛</m:t>
                    </m:r>
                    <m:r>
                      <a:rPr lang="en-US" altLang="en-US" sz="2000" i="1" dirty="0" smtClean="0">
                        <a:latin typeface="Cambria Math"/>
                        <a:cs typeface="Calibri" panose="020F0502020204030204" pitchFamily="34" charset="0"/>
                      </a:rPr>
                      <m:t>=5,</m:t>
                    </m:r>
                    <m:r>
                      <a:rPr lang="en-US" altLang="en-US" sz="2000" i="1" dirty="0">
                        <a:latin typeface="Cambria Math"/>
                        <a:ea typeface="Cambria Math"/>
                        <a:cs typeface="Calibri" panose="020F0502020204030204" pitchFamily="34" charset="0"/>
                      </a:rPr>
                      <m:t>𝜋</m:t>
                    </m:r>
                    <m:r>
                      <a:rPr lang="en-US" altLang="en-US" sz="2000" i="1" dirty="0" smtClean="0">
                        <a:latin typeface="Cambria Math"/>
                        <a:cs typeface="Calibri" panose="020F0502020204030204" pitchFamily="34" charset="0"/>
                      </a:rPr>
                      <m:t>=0.1</m:t>
                    </m:r>
                  </m:oMath>
                </a14:m>
                <a:r>
                  <a:rPr lang="en-US" altLang="en-US" sz="20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670" y="3048000"/>
                <a:ext cx="5676234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4310" r="-859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58286" y="3966569"/>
            <a:ext cx="783939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probability of 3 students going to the cinema out of these 5 students: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8286" y="4366679"/>
            <a:ext cx="822851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5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Distribution – </a:t>
            </a:r>
            <a:r>
              <a:rPr lang="en-US" dirty="0" smtClean="0"/>
              <a:t>Exercise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What is the probability that there are 3 or more students going to the cinema within a week?</a:t>
                </a:r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600" i="1" dirty="0" smtClean="0">
                            <a:latin typeface="Cambria Math"/>
                            <a:ea typeface="Cambria Math"/>
                          </a:rPr>
                          <m:t>≥</m:t>
                        </m:r>
                        <m:r>
                          <a:rPr lang="en-US" sz="2600" i="1" dirty="0" smtClean="0"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en-US" sz="2600" i="1" dirty="0" smtClean="0">
                        <a:latin typeface="Cambria Math"/>
                      </a:rPr>
                      <m:t>=</m:t>
                    </m:r>
                    <m:r>
                      <a:rPr lang="en-US" sz="2600" b="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=3</m:t>
                        </m:r>
                      </m:e>
                    </m:d>
                    <m:r>
                      <a:rPr lang="en-US" sz="2600" b="0" i="1" dirty="0" smtClean="0">
                        <a:latin typeface="Cambria Math"/>
                      </a:rPr>
                      <m:t>+</m:t>
                    </m:r>
                    <m:r>
                      <a:rPr lang="en-US" sz="2600" i="1" dirty="0" smtClean="0">
                        <a:latin typeface="Cambria Math"/>
                      </a:rPr>
                      <m:t>𝑃</m:t>
                    </m:r>
                    <m:r>
                      <a:rPr lang="en-US" sz="2600" i="1" dirty="0" smtClean="0">
                        <a:latin typeface="Cambria Math"/>
                      </a:rPr>
                      <m:t>(</m:t>
                    </m:r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  <m:r>
                      <a:rPr lang="en-US" sz="2600" i="1" dirty="0" smtClean="0">
                        <a:latin typeface="Cambria Math"/>
                      </a:rPr>
                      <m:t>=4)+</m:t>
                    </m:r>
                    <m:r>
                      <a:rPr lang="en-US" sz="2600" i="1" dirty="0" smtClean="0">
                        <a:latin typeface="Cambria Math"/>
                      </a:rPr>
                      <m:t>𝑃</m:t>
                    </m:r>
                    <m:r>
                      <a:rPr lang="en-US" sz="2600" i="1" dirty="0" smtClean="0">
                        <a:latin typeface="Cambria Math"/>
                      </a:rPr>
                      <m:t>(</m:t>
                    </m:r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  <m:r>
                      <a:rPr lang="en-US" sz="2600" i="1" dirty="0" smtClean="0">
                        <a:latin typeface="Cambria Math"/>
                      </a:rPr>
                      <m:t>=5)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	</a:t>
                </a:r>
                <a:r>
                  <a:rPr lang="en-US" sz="2600" dirty="0" smtClean="0">
                    <a:solidFill>
                      <a:srgbClr val="0000FF"/>
                    </a:solidFill>
                  </a:rPr>
                  <a:t>       </a:t>
                </a:r>
                <a:endParaRPr lang="en-US" sz="2600" b="0" dirty="0" smtClean="0">
                  <a:solidFill>
                    <a:srgbClr val="0000FF"/>
                  </a:solidFill>
                </a:endParaRPr>
              </a:p>
              <a:p>
                <a:pPr marL="0" indent="0">
                  <a:buNone/>
                </a:pPr>
                <a:endParaRPr lang="en-US" sz="2600" dirty="0">
                  <a:solidFill>
                    <a:srgbClr val="0000FF"/>
                  </a:solidFill>
                </a:endParaRPr>
              </a:p>
              <a:p>
                <a:r>
                  <a:rPr lang="en-US" sz="2600" dirty="0" smtClean="0"/>
                  <a:t>What is the probability that there are less than 3 students going to the cinema?</a:t>
                </a:r>
              </a:p>
              <a:p>
                <a:pPr marL="0" indent="0">
                  <a:buNone/>
                </a:pPr>
                <a:r>
                  <a:rPr lang="en-US" sz="260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dirty="0" smtClean="0">
                            <a:latin typeface="Cambria Math"/>
                            <a:ea typeface="Cambria Math"/>
                          </a:rPr>
                          <m:t>&lt;3</m:t>
                        </m:r>
                      </m:e>
                    </m:d>
                    <m:r>
                      <a:rPr lang="en-US" sz="2600" b="0" i="1" dirty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dirty="0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en-US" sz="26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2600" b="0" i="1" dirty="0" smtClean="0">
                            <a:latin typeface="Cambria Math"/>
                            <a:ea typeface="Cambria Math"/>
                          </a:rPr>
                          <m:t>=0</m:t>
                        </m:r>
                      </m:e>
                    </m:d>
                    <m:r>
                      <a:rPr lang="en-US" sz="2600" b="0" i="1" dirty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600" b="0" i="1" dirty="0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en-US" sz="26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2600" b="0" i="1" dirty="0" smtClean="0">
                            <a:latin typeface="Cambria Math"/>
                            <a:ea typeface="Cambria Math"/>
                          </a:rPr>
                          <m:t>=1</m:t>
                        </m:r>
                      </m:e>
                    </m:d>
                    <m:r>
                      <a:rPr lang="en-US" sz="2600" b="0" i="1" dirty="0" smtClean="0">
                        <a:latin typeface="Cambria Math"/>
                      </a:rPr>
                      <m:t>+</m:t>
                    </m:r>
                    <m:r>
                      <a:rPr lang="en-US" sz="2600" b="0" i="1" dirty="0" smtClean="0">
                        <a:latin typeface="Cambria Math"/>
                      </a:rPr>
                      <m:t>𝑃</m:t>
                    </m:r>
                    <m:r>
                      <a:rPr lang="en-US" sz="2600" b="0" i="1" dirty="0" smtClean="0">
                        <a:latin typeface="Cambria Math"/>
                      </a:rPr>
                      <m:t>(</m:t>
                    </m:r>
                    <m:r>
                      <a:rPr lang="en-US" sz="2600" b="0" i="1" dirty="0" smtClean="0">
                        <a:latin typeface="Cambria Math"/>
                      </a:rPr>
                      <m:t>𝑋</m:t>
                    </m:r>
                    <m:r>
                      <a:rPr lang="en-US" sz="2600" b="0" i="1" dirty="0" smtClean="0">
                        <a:latin typeface="Cambria Math"/>
                      </a:rPr>
                      <m:t>=2)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	</a:t>
                </a:r>
                <a:endParaRPr lang="en-US" sz="2600" dirty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endParaRPr lang="en-US" sz="2600" dirty="0" smtClean="0"/>
              </a:p>
              <a:p>
                <a:endParaRPr lang="en-US" sz="2600" dirty="0"/>
              </a:p>
              <a:p>
                <a:endParaRPr lang="en-US" sz="2600" dirty="0" smtClean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  <a:blipFill rotWithShape="1">
                <a:blip r:embed="rId2"/>
                <a:stretch>
                  <a:fillRect l="-283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95877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 Mean and Standard Deviation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graphicFrame>
        <p:nvGraphicFramePr>
          <p:cNvPr id="12" name="Group 3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6902283"/>
              </p:ext>
            </p:extLst>
          </p:nvPr>
        </p:nvGraphicFramePr>
        <p:xfrm>
          <a:off x="1173956" y="2009835"/>
          <a:ext cx="2128838" cy="2346960"/>
        </p:xfrm>
        <a:graphic>
          <a:graphicData uri="http://schemas.openxmlformats.org/drawingml/2006/table">
            <a:tbl>
              <a:tblPr/>
              <a:tblGrid>
                <a:gridCol w="1064641"/>
                <a:gridCol w="1064197"/>
              </a:tblGrid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X</a:t>
                      </a:r>
                      <a:r>
                        <a:rPr kumimoji="0" lang="en-US" altLang="zh-TW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P(X</a:t>
                      </a:r>
                      <a:r>
                        <a:rPr kumimoji="0" lang="en-US" altLang="zh-TW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i</a:t>
                      </a: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0.59049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0.32805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0.0729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0.0081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0.00045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71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PMingLiU" pitchFamily="18" charset="-120"/>
                          <a:cs typeface="Calibri" panose="020F0502020204030204" pitchFamily="34" charset="0"/>
                        </a:rPr>
                        <a:t>0.00001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Text Box 46"/>
          <p:cNvSpPr txBox="1">
            <a:spLocks noChangeArrowheads="1"/>
          </p:cNvSpPr>
          <p:nvPr/>
        </p:nvSpPr>
        <p:spPr bwMode="auto">
          <a:xfrm>
            <a:off x="361950" y="1600200"/>
            <a:ext cx="375285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Binomial Probability Distribution:</a:t>
            </a:r>
            <a:endParaRPr lang="en-US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Box 43"/>
          <p:cNvSpPr txBox="1">
            <a:spLocks noChangeArrowheads="1"/>
          </p:cNvSpPr>
          <p:nvPr/>
        </p:nvSpPr>
        <p:spPr bwMode="auto">
          <a:xfrm>
            <a:off x="3748088" y="4040455"/>
            <a:ext cx="53197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000" dirty="0">
                <a:solidFill>
                  <a:srgbClr val="0000FF"/>
                </a:solidFill>
                <a:latin typeface="Times New Roman" pitchFamily="18" charset="0"/>
                <a:ea typeface="PMingLiU" pitchFamily="18" charset="-120"/>
              </a:rPr>
              <a:t>				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846822"/>
              </p:ext>
            </p:extLst>
          </p:nvPr>
        </p:nvGraphicFramePr>
        <p:xfrm>
          <a:off x="3557587" y="1982788"/>
          <a:ext cx="2081213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0" name="方程式" r:id="rId3" imgW="1206360" imgH="368280" progId="Equation.3">
                  <p:embed/>
                </p:oleObj>
              </mc:Choice>
              <mc:Fallback>
                <p:oleObj name="方程式" r:id="rId3" imgW="1206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7587" y="1982788"/>
                        <a:ext cx="2081213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180147"/>
              </p:ext>
            </p:extLst>
          </p:nvPr>
        </p:nvGraphicFramePr>
        <p:xfrm>
          <a:off x="3429000" y="3659188"/>
          <a:ext cx="29940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1" name="方程式" r:id="rId5" imgW="1688760" imgH="253800" progId="Equation.3">
                  <p:embed/>
                </p:oleObj>
              </mc:Choice>
              <mc:Fallback>
                <p:oleObj name="方程式" r:id="rId5" imgW="16887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659188"/>
                        <a:ext cx="2994025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80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</a:t>
            </a:r>
            <a:r>
              <a:rPr lang="en-US" dirty="0" smtClean="0"/>
              <a:t>Distribution </a:t>
            </a:r>
            <a:r>
              <a:rPr lang="en-US" dirty="0"/>
              <a:t>Mean and Standard Deviation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If X follows a Binomial Distribution of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and probability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dirty="0" smtClean="0"/>
                  <a:t>, it can be shown that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1044962" y="3402687"/>
            <a:ext cx="18145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zh-TW" sz="2200" dirty="0">
                <a:latin typeface="Times New Roman" pitchFamily="18" charset="0"/>
                <a:ea typeface="PMingLiU" pitchFamily="18" charset="-120"/>
              </a:rPr>
              <a:t>= </a:t>
            </a:r>
            <a:r>
              <a:rPr lang="en-US" altLang="zh-TW" sz="2200" dirty="0" smtClean="0">
                <a:latin typeface="Times New Roman" pitchFamily="18" charset="0"/>
                <a:ea typeface="PMingLiU" pitchFamily="18" charset="-120"/>
              </a:rPr>
              <a:t>(5)(0.1)</a:t>
            </a:r>
          </a:p>
          <a:p>
            <a:pPr eaLnBrk="1" hangingPunct="1">
              <a:spcBef>
                <a:spcPts val="0"/>
              </a:spcBef>
            </a:pPr>
            <a:r>
              <a:rPr lang="en-US" altLang="zh-TW" sz="2200" dirty="0" smtClean="0">
                <a:latin typeface="Times New Roman" pitchFamily="18" charset="0"/>
                <a:ea typeface="PMingLiU" pitchFamily="18" charset="-120"/>
              </a:rPr>
              <a:t>= 0.5</a:t>
            </a:r>
            <a:endParaRPr lang="en-US" altLang="zh-TW" sz="2200" dirty="0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10" name="Text Box 43"/>
          <p:cNvSpPr txBox="1">
            <a:spLocks noChangeArrowheads="1"/>
          </p:cNvSpPr>
          <p:nvPr/>
        </p:nvSpPr>
        <p:spPr bwMode="auto">
          <a:xfrm>
            <a:off x="3442126" y="3402687"/>
            <a:ext cx="22717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zh-TW" sz="2200" dirty="0">
                <a:latin typeface="Times New Roman" pitchFamily="18" charset="0"/>
                <a:ea typeface="PMingLiU" pitchFamily="18" charset="-120"/>
              </a:rPr>
              <a:t>= </a:t>
            </a:r>
            <a:r>
              <a:rPr lang="en-US" altLang="zh-TW" sz="2200" dirty="0" smtClean="0">
                <a:latin typeface="Times New Roman" pitchFamily="18" charset="0"/>
                <a:ea typeface="PMingLiU" pitchFamily="18" charset="-120"/>
              </a:rPr>
              <a:t>(5)(0.1)(1-0.1)</a:t>
            </a:r>
            <a:endParaRPr lang="en-US" altLang="zh-TW" sz="2200" dirty="0">
              <a:latin typeface="Times New Roman" pitchFamily="18" charset="0"/>
              <a:ea typeface="PMingLiU" pitchFamily="18" charset="-12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zh-TW" sz="2200" dirty="0">
                <a:latin typeface="Times New Roman" pitchFamily="18" charset="0"/>
                <a:ea typeface="PMingLiU" pitchFamily="18" charset="-120"/>
              </a:rPr>
              <a:t>= </a:t>
            </a:r>
            <a:r>
              <a:rPr lang="en-US" altLang="zh-TW" sz="2200" dirty="0" smtClean="0">
                <a:latin typeface="Times New Roman" pitchFamily="18" charset="0"/>
                <a:ea typeface="PMingLiU" pitchFamily="18" charset="-120"/>
              </a:rPr>
              <a:t>0.45</a:t>
            </a:r>
            <a:r>
              <a:rPr lang="en-US" altLang="zh-TW" sz="2200" dirty="0">
                <a:latin typeface="Times New Roman" pitchFamily="18" charset="0"/>
                <a:ea typeface="PMingLiU" pitchFamily="18" charset="-120"/>
              </a:rPr>
              <a:t>	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43"/>
              <p:cNvSpPr txBox="1">
                <a:spLocks noChangeArrowheads="1"/>
              </p:cNvSpPr>
              <p:nvPr/>
            </p:nvSpPr>
            <p:spPr bwMode="auto">
              <a:xfrm>
                <a:off x="6079397" y="3480770"/>
                <a:ext cx="2514727" cy="1179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</a:pPr>
                <a:r>
                  <a:rPr lang="en-US" altLang="zh-TW" sz="2200" dirty="0" smtClean="0">
                    <a:solidFill>
                      <a:schemeClr val="tx1"/>
                    </a:solidFill>
                    <a:latin typeface="Times New Roman" pitchFamily="18" charset="0"/>
                    <a:ea typeface="PMingLiU" pitchFamily="18" charset="-12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MingLiU" pitchFamily="18" charset="-12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zh-TW" sz="2200" dirty="0">
                            <a:solidFill>
                              <a:schemeClr val="tx1"/>
                            </a:solidFill>
                            <a:latin typeface="Times New Roman" pitchFamily="18" charset="0"/>
                            <a:ea typeface="PMingLiU" pitchFamily="18" charset="-120"/>
                          </a:rPr>
                          <m:t>(5)(0.1)(1−0.1) </m:t>
                        </m:r>
                      </m:e>
                    </m:rad>
                  </m:oMath>
                </a14:m>
                <a:endParaRPr lang="en-US" altLang="zh-TW" sz="2200" dirty="0" smtClean="0">
                  <a:solidFill>
                    <a:schemeClr val="tx1"/>
                  </a:solidFill>
                  <a:latin typeface="Times New Roman" pitchFamily="18" charset="0"/>
                  <a:ea typeface="PMingLiU" pitchFamily="18" charset="-120"/>
                </a:endParaRPr>
              </a:p>
              <a:p>
                <a:pPr eaLnBrk="1" hangingPunct="1">
                  <a:spcBef>
                    <a:spcPts val="0"/>
                  </a:spcBef>
                </a:pPr>
                <a:r>
                  <a:rPr lang="en-US" altLang="zh-TW" sz="2200" dirty="0" smtClean="0">
                    <a:solidFill>
                      <a:schemeClr val="tx1"/>
                    </a:solidFill>
                    <a:latin typeface="Times New Roman" pitchFamily="18" charset="0"/>
                    <a:ea typeface="PMingLiU" pitchFamily="18" charset="-120"/>
                  </a:rPr>
                  <a:t>= 0.6708</a:t>
                </a:r>
                <a:r>
                  <a:rPr lang="en-US" altLang="zh-TW" sz="2200" dirty="0">
                    <a:solidFill>
                      <a:schemeClr val="tx1"/>
                    </a:solidFill>
                    <a:latin typeface="Times New Roman" pitchFamily="18" charset="0"/>
                    <a:ea typeface="PMingLiU" pitchFamily="18" charset="-120"/>
                  </a:rPr>
                  <a:t>		</a:t>
                </a:r>
              </a:p>
            </p:txBody>
          </p:sp>
        </mc:Choice>
        <mc:Fallback xmlns="">
          <p:sp>
            <p:nvSpPr>
              <p:cNvPr id="15" name="Text 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79397" y="3480770"/>
                <a:ext cx="2514727" cy="1179425"/>
              </a:xfrm>
              <a:prstGeom prst="rect">
                <a:avLst/>
              </a:prstGeom>
              <a:blipFill rotWithShape="1">
                <a:blip r:embed="rId4"/>
                <a:stretch>
                  <a:fillRect l="-290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114" y="2971800"/>
                <a:ext cx="1469638" cy="43088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4" y="2971800"/>
                <a:ext cx="1469638" cy="430887"/>
              </a:xfrm>
              <a:prstGeom prst="rect">
                <a:avLst/>
              </a:prstGeom>
              <a:blipFill rotWithShape="1">
                <a:blip r:embed="rId5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95600" y="2971800"/>
                <a:ext cx="2287162" cy="43088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200" i="1" dirty="0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2200" b="0" i="1" dirty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(1−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2971800"/>
                <a:ext cx="2287162" cy="430887"/>
              </a:xfrm>
              <a:prstGeom prst="rect">
                <a:avLst/>
              </a:prstGeom>
              <a:blipFill rotWithShape="1">
                <a:blip r:embed="rId6"/>
                <a:stretch>
                  <a:fillRect b="-1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713838" y="2973858"/>
                <a:ext cx="2287162" cy="5178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(1−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838" y="2973858"/>
                <a:ext cx="2287162" cy="5178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14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shape of a Binomial Distribution depends on the values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600" dirty="0" smtClean="0"/>
              </a:p>
              <a:p>
                <a:pPr lvl="1"/>
                <a:r>
                  <a:rPr lang="en-US" sz="2200" dirty="0" smtClean="0"/>
                  <a:t>Whenever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=0.5</m:t>
                    </m:r>
                  </m:oMath>
                </a14:m>
                <a:r>
                  <a:rPr lang="en-US" sz="2200" dirty="0" smtClean="0"/>
                  <a:t>, the distribution is symmetrical, regardless of how large or small the value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𝑛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 smtClean="0"/>
                  <a:t>Whenever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0.5</m:t>
                    </m:r>
                  </m:oMath>
                </a14:m>
                <a:r>
                  <a:rPr lang="en-US" sz="2200" dirty="0" smtClean="0"/>
                  <a:t>, the distribution is skewed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zh-CN" sz="1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altLang="zh-CN" sz="1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&lt;0.5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right-skewed; </a:t>
                </a:r>
                <a14:m>
                  <m:oMath xmlns:m="http://schemas.openxmlformats.org/officeDocument/2006/math"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altLang="zh-CN" sz="18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&gt;0.5</m:t>
                    </m:r>
                  </m:oMath>
                </a14:m>
                <a:r>
                  <a:rPr lang="en-US" altLang="zh-CN" sz="1800" dirty="0">
                    <a:solidFill>
                      <a:schemeClr val="tx1"/>
                    </a:solidFill>
                  </a:rPr>
                  <a:t>, </a:t>
                </a:r>
                <a:r>
                  <a:rPr lang="en-US" altLang="zh-CN" sz="1800" dirty="0" smtClean="0">
                    <a:solidFill>
                      <a:schemeClr val="tx1"/>
                    </a:solidFill>
                  </a:rPr>
                  <a:t>left-skewed</a:t>
                </a:r>
                <a:endParaRPr lang="en-US" altLang="zh-CN" sz="1800" dirty="0">
                  <a:solidFill>
                    <a:schemeClr val="tx1"/>
                  </a:solidFill>
                </a:endParaRPr>
              </a:p>
              <a:p>
                <a:pPr marL="344487" lvl="1" indent="0">
                  <a:buNone/>
                </a:pPr>
                <a:endParaRPr lang="en-US" sz="22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6" name="Group 5"/>
          <p:cNvGrpSpPr/>
          <p:nvPr/>
        </p:nvGrpSpPr>
        <p:grpSpPr>
          <a:xfrm>
            <a:off x="1024167" y="4083485"/>
            <a:ext cx="7402942" cy="2317315"/>
            <a:chOff x="513857" y="2968668"/>
            <a:chExt cx="7402942" cy="23173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857" y="3310001"/>
              <a:ext cx="3549450" cy="197598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3900" y="3305706"/>
              <a:ext cx="3632899" cy="198027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39036" y="2968668"/>
                  <a:ext cx="154070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i="1" dirty="0" smtClean="0">
                      <a:latin typeface="Calibri" panose="020F0502020204030204" pitchFamily="34" charset="0"/>
                    </a:rPr>
                    <a:t>n</a:t>
                  </a:r>
                  <a:r>
                    <a:rPr lang="en-US" dirty="0" smtClean="0">
                      <a:latin typeface="Calibri" panose="020F0502020204030204" pitchFamily="34" charset="0"/>
                    </a:rPr>
                    <a:t> = 4,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  <a:ea typeface="Cambria Math"/>
                          <a:cs typeface="Symbol" charset="2"/>
                        </a:rPr>
                        <m:t>𝜋</m:t>
                      </m:r>
                    </m:oMath>
                  </a14:m>
                  <a:r>
                    <a:rPr lang="en-US" dirty="0" smtClean="0">
                      <a:latin typeface="Calibri" panose="020F0502020204030204" pitchFamily="34" charset="0"/>
                      <a:ea typeface="Calibri" charset="0"/>
                      <a:cs typeface="Calibri" charset="0"/>
                    </a:rPr>
                    <a:t> = 0.1</a:t>
                  </a:r>
                  <a:endParaRPr lang="en-US" i="1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036" y="2968668"/>
                  <a:ext cx="1540701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3557" t="-833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503453" y="2968668"/>
                  <a:ext cx="154070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i="1" dirty="0">
                      <a:latin typeface="Calibri" panose="020F0502020204030204" pitchFamily="34" charset="0"/>
                    </a:rPr>
                    <a:t>n</a:t>
                  </a:r>
                  <a:r>
                    <a:rPr lang="en-US" dirty="0">
                      <a:latin typeface="Calibri" panose="020F0502020204030204" pitchFamily="34" charset="0"/>
                    </a:rPr>
                    <a:t> = 4,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/>
                          <a:ea typeface="Cambria Math"/>
                          <a:cs typeface="Symbol" charset="2"/>
                        </a:rPr>
                        <m:t>𝜋</m:t>
                      </m:r>
                    </m:oMath>
                  </a14:m>
                  <a:r>
                    <a:rPr lang="en-US" dirty="0">
                      <a:latin typeface="Calibri" panose="020F0502020204030204" pitchFamily="34" charset="0"/>
                      <a:ea typeface="Calibri" charset="0"/>
                      <a:cs typeface="Calibri" charset="0"/>
                    </a:rPr>
                    <a:t> = </a:t>
                  </a:r>
                  <a:r>
                    <a:rPr lang="en-US" dirty="0" smtClean="0">
                      <a:latin typeface="Calibri" panose="020F0502020204030204" pitchFamily="34" charset="0"/>
                      <a:ea typeface="Calibri" charset="0"/>
                      <a:cs typeface="Calibri" charset="0"/>
                    </a:rPr>
                    <a:t>0.5</a:t>
                  </a:r>
                  <a:endParaRPr lang="en-US" i="1" dirty="0">
                    <a:latin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3453" y="2968668"/>
                  <a:ext cx="1540701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3162" t="-833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530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 in Excel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Using Excel to find out the probability that 2 students out of 5 going to cinema within 1 </a:t>
                </a:r>
                <a:r>
                  <a:rPr lang="en-US" sz="2400" dirty="0" smtClean="0"/>
                  <a:t>week</a:t>
                </a:r>
              </a:p>
              <a:p>
                <a:pPr lvl="1"/>
                <a:r>
                  <a:rPr lang="en-US" sz="2000" dirty="0" smtClean="0"/>
                  <a:t>Type the required information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dirty="0" smtClean="0">
                        <a:latin typeface="Cambria Math"/>
                      </a:rPr>
                      <m:t>π</m:t>
                    </m:r>
                  </m:oMath>
                </a14:m>
                <a:r>
                  <a:rPr lang="en-US" sz="2000" dirty="0" smtClean="0"/>
                  <a:t>)</a:t>
                </a:r>
              </a:p>
              <a:p>
                <a:pPr lvl="1"/>
                <a:r>
                  <a:rPr lang="en-US" sz="2000" dirty="0" smtClean="0"/>
                  <a:t>Use BINOM.DIST function</a:t>
                </a:r>
                <a:endParaRPr lang="en-US" sz="20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077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00400"/>
            <a:ext cx="3962400" cy="3390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3" r="79860" b="71040"/>
          <a:stretch/>
        </p:blipFill>
        <p:spPr bwMode="auto">
          <a:xfrm>
            <a:off x="5334000" y="2057400"/>
            <a:ext cx="3690937" cy="168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322" y="3857668"/>
            <a:ext cx="4725615" cy="2466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99322" y="5648324"/>
            <a:ext cx="2709863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Cumulative: </a:t>
            </a:r>
            <a:endParaRPr lang="en-US" altLang="zh-TW" sz="1400" dirty="0" smtClean="0">
              <a:solidFill>
                <a:schemeClr val="tx1"/>
              </a:solidFill>
              <a:latin typeface="Calibri" panose="020F0502020204030204" pitchFamily="34" charset="0"/>
              <a:ea typeface="PMingLiU" pitchFamily="18" charset="-120"/>
              <a:cs typeface="Calibri" panose="020F0502020204030204" pitchFamily="34" charset="0"/>
            </a:endParaRP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where </a:t>
            </a:r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1 is used to calculate P(X≤2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) </a:t>
            </a:r>
          </a:p>
          <a:p>
            <a:pPr algn="ctr"/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            0 </a:t>
            </a:r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is used to calculate P(X=2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8" idx="0"/>
          </p:cNvCxnSpPr>
          <p:nvPr/>
        </p:nvCxnSpPr>
        <p:spPr>
          <a:xfrm flipH="1" flipV="1">
            <a:off x="5654253" y="4953000"/>
            <a:ext cx="1" cy="695324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106744" y="2838062"/>
                <a:ext cx="332793" cy="2560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200" i="1" dirty="0">
                          <a:latin typeface="Cambria Math"/>
                        </a:rPr>
                        <m:t>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6744" y="2838062"/>
                <a:ext cx="332793" cy="2560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521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</a:t>
            </a:r>
            <a:r>
              <a:rPr lang="en-US" dirty="0" smtClean="0"/>
              <a:t>Distribution </a:t>
            </a:r>
            <a:r>
              <a:rPr lang="en-US" dirty="0"/>
              <a:t>in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Using Excel to find out the probability that 2 students out of 5 going to cinema with 1 week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9" r="71933" b="69080"/>
          <a:stretch/>
        </p:blipFill>
        <p:spPr bwMode="auto">
          <a:xfrm>
            <a:off x="1828800" y="2588203"/>
            <a:ext cx="5486400" cy="2042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799" r="79418" b="70869"/>
          <a:stretch/>
        </p:blipFill>
        <p:spPr bwMode="auto">
          <a:xfrm>
            <a:off x="2643187" y="4874202"/>
            <a:ext cx="4029076" cy="1831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>
            <a:off x="4419600" y="4569402"/>
            <a:ext cx="381000" cy="3962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62738" y="4074103"/>
            <a:ext cx="1795462" cy="247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=BINOM.DIST(</a:t>
            </a:r>
            <a:r>
              <a:rPr lang="en-US" altLang="zh-TW" sz="1400" dirty="0" err="1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X,n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,</a:t>
            </a:r>
            <a:r>
              <a:rPr lang="el-GR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π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,0)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867401" y="4188402"/>
            <a:ext cx="804862" cy="1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00600" y="3434612"/>
                <a:ext cx="332793" cy="2560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200" i="1" dirty="0">
                          <a:latin typeface="Cambria Math"/>
                        </a:rPr>
                        <m:t>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34612"/>
                <a:ext cx="332793" cy="2560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45018" y="5707241"/>
                <a:ext cx="332793" cy="2560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200" i="1" dirty="0">
                          <a:latin typeface="Cambria Math"/>
                        </a:rPr>
                        <m:t>π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018" y="5707241"/>
                <a:ext cx="332793" cy="2560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77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</a:t>
            </a:r>
            <a:r>
              <a:rPr lang="en-US" dirty="0" smtClean="0"/>
              <a:t>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continuous variable is a variable that can be assume </a:t>
            </a:r>
            <a:r>
              <a:rPr lang="en-US" sz="2600" dirty="0" smtClean="0">
                <a:solidFill>
                  <a:srgbClr val="FF0000"/>
                </a:solidFill>
              </a:rPr>
              <a:t>any value on a continuum </a:t>
            </a:r>
            <a:r>
              <a:rPr lang="en-US" sz="2600" dirty="0" smtClean="0"/>
              <a:t>(can assume an uncountable number of values)</a:t>
            </a:r>
          </a:p>
          <a:p>
            <a:r>
              <a:rPr lang="en-US" sz="2600" dirty="0" smtClean="0"/>
              <a:t>Examples</a:t>
            </a:r>
          </a:p>
          <a:p>
            <a:pPr lvl="1"/>
            <a:r>
              <a:rPr lang="en-US" sz="2200" dirty="0" smtClean="0"/>
              <a:t>Time required to travel from home to campus</a:t>
            </a:r>
          </a:p>
          <a:p>
            <a:pPr lvl="1"/>
            <a:r>
              <a:rPr lang="en-US" sz="2200" dirty="0" smtClean="0"/>
              <a:t>Temperature of a drink</a:t>
            </a:r>
          </a:p>
          <a:p>
            <a:pPr lvl="1"/>
            <a:r>
              <a:rPr lang="en-US" sz="2200" dirty="0" smtClean="0"/>
              <a:t>Height, in inches</a:t>
            </a:r>
          </a:p>
          <a:p>
            <a:r>
              <a:rPr lang="en-US" sz="2600" dirty="0" smtClean="0"/>
              <a:t>These can potentially take on any value depending only on the ability to precisely and accurately measure</a:t>
            </a:r>
          </a:p>
          <a:p>
            <a:r>
              <a:rPr lang="en-US" sz="2600" dirty="0" smtClean="0"/>
              <a:t>In practice, a discrete numerical variable with large range of values is often considered as a continuous variable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34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Probability </a:t>
            </a:r>
            <a:r>
              <a:rPr lang="en-US" dirty="0" smtClean="0"/>
              <a:t>Distributions – Example</a:t>
            </a:r>
            <a:br>
              <a:rPr lang="en-US" dirty="0" smtClean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4914"/>
                <a:ext cx="42672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The probability distribution as shown is obtained by categorizing the amount of soft drink (X) in 10,000 1-liter bottles filled on a recent day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X </a:t>
                </a:r>
                <a:r>
                  <a:rPr lang="en-US" sz="2200" dirty="0"/>
                  <a:t>&lt;1.025) = 0.0048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(1.025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r>
                      <m:rPr>
                        <m:nor/>
                      </m:rPr>
                      <a:rPr lang="en-US" sz="2200" i="1"/>
                      <m:t>X</m:t>
                    </m:r>
                  </m:oMath>
                </a14:m>
                <a:r>
                  <a:rPr lang="en-US" sz="2200" dirty="0"/>
                  <a:t>&lt;1.030) = 0.0122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X </a:t>
                </a:r>
                <a:r>
                  <a:rPr lang="en-US" sz="2200" dirty="0"/>
                  <a:t>&lt;1.030) = 0.0048 + 0.0122</a:t>
                </a:r>
              </a:p>
              <a:p>
                <a:pPr marL="457200" lvl="1" indent="0">
                  <a:buNone/>
                </a:pPr>
                <a:r>
                  <a:rPr lang="en-US" sz="2200" dirty="0"/>
                  <a:t>	= 0.0170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X </a:t>
                </a:r>
                <a:r>
                  <a:rPr lang="en-US" sz="2200" dirty="0"/>
                  <a:t>&lt;1.042)=?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(1.032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r>
                      <m:rPr>
                        <m:nor/>
                      </m:rPr>
                      <a:rPr lang="en-US" sz="2200"/>
                      <m:t>X</m:t>
                    </m:r>
                  </m:oMath>
                </a14:m>
                <a:r>
                  <a:rPr lang="en-US" sz="2200" dirty="0"/>
                  <a:t>&lt;1.042)=?</a:t>
                </a:r>
              </a:p>
              <a:p>
                <a:pPr lvl="1"/>
                <a:r>
                  <a:rPr lang="en-US" sz="2200" i="1" dirty="0"/>
                  <a:t>P</a:t>
                </a:r>
                <a:r>
                  <a:rPr lang="en-US" sz="2200" dirty="0"/>
                  <a:t>(</a:t>
                </a:r>
                <a:r>
                  <a:rPr lang="en-US" sz="2200" i="1" dirty="0"/>
                  <a:t>X</a:t>
                </a:r>
                <a:r>
                  <a:rPr lang="en-US" sz="2200" dirty="0"/>
                  <a:t> = 1.042) = 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4914"/>
                <a:ext cx="4267200" cy="4530725"/>
              </a:xfrm>
              <a:blipFill rotWithShape="1">
                <a:blip r:embed="rId2"/>
                <a:stretch>
                  <a:fillRect l="-571" t="-1077" r="-2571" b="-19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523099"/>
              </p:ext>
            </p:extLst>
          </p:nvPr>
        </p:nvGraphicFramePr>
        <p:xfrm>
          <a:off x="4998307" y="1491283"/>
          <a:ext cx="4038601" cy="3830849"/>
        </p:xfrm>
        <a:graphic>
          <a:graphicData uri="http://schemas.openxmlformats.org/drawingml/2006/table">
            <a:tbl>
              <a:tblPr/>
              <a:tblGrid>
                <a:gridCol w="926518"/>
                <a:gridCol w="1130883"/>
                <a:gridCol w="838200"/>
                <a:gridCol w="1143000"/>
              </a:tblGrid>
              <a:tr h="23023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Amount of Fill (liters)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Frequency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Relative Frequency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&lt;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0.0048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1.025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1.030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1.030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1.035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0.0325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1.035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1.040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0.0695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1.040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1.045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0.1198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1.045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1.050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0.1664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1.050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1.055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1896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0.1896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1.055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1.060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0.1664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1.060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1.065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0.1198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1.065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1.070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0.0695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1.070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1.075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0.0325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1.075 &lt;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1.080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0.0122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926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1.080 or above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0.0048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3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1.0000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47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Probability Distributions –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Any required probabilities concerning the amount of soft drink filled can be obtained either from the raw data observed or from the relative frequency histogram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902211"/>
            <a:ext cx="4741830" cy="28127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18030" y="2902211"/>
            <a:ext cx="43259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Treat the relative frequency as the area of of each group</a:t>
            </a:r>
          </a:p>
          <a:p>
            <a:pPr lvl="1"/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P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X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&lt; 1.042) = the area on the left of 1.042</a:t>
            </a:r>
          </a:p>
          <a:p>
            <a:pPr lvl="1"/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=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0.0048 + 0.0122 + 0.0325 + 0.0695 + (1.042-1.040)/0.005*0.1198 </a:t>
            </a:r>
          </a:p>
          <a:p>
            <a:pPr lvl="1"/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=0.1190 + 0.0479 = 0.1669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The area under a single point is 0. Hence, </a:t>
            </a:r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P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X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= 1.042) = 0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57429" y="3369448"/>
            <a:ext cx="889348" cy="2471567"/>
            <a:chOff x="3175348" y="4133589"/>
            <a:chExt cx="889348" cy="247156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620022" y="4133589"/>
              <a:ext cx="12526" cy="2107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175348" y="6266602"/>
              <a:ext cx="8893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&lt; 1.042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936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Computing the probability of a continuous variable over a specified interval is like determining the </a:t>
            </a:r>
            <a:r>
              <a:rPr lang="en-US" sz="2600" dirty="0">
                <a:solidFill>
                  <a:srgbClr val="FF0000"/>
                </a:solidFill>
              </a:rPr>
              <a:t>area</a:t>
            </a:r>
            <a:r>
              <a:rPr lang="en-US" sz="2600" dirty="0"/>
              <a:t> of the corresponding relative frequency histogram over the same </a:t>
            </a:r>
            <a:r>
              <a:rPr lang="en-US" sz="2600" dirty="0" smtClean="0"/>
              <a:t>interval</a:t>
            </a:r>
            <a:endParaRPr lang="en-US" sz="2600" dirty="0"/>
          </a:p>
          <a:p>
            <a:pPr lvl="1"/>
            <a:r>
              <a:rPr lang="en-US" sz="2200" dirty="0"/>
              <a:t>It is time consuming to construct such relative frequency histogram as many data values need to be </a:t>
            </a:r>
            <a:r>
              <a:rPr lang="en-US" sz="2200" dirty="0" smtClean="0"/>
              <a:t>collected</a:t>
            </a:r>
          </a:p>
          <a:p>
            <a:pPr lvl="1"/>
            <a:r>
              <a:rPr lang="en-US" sz="2200" dirty="0" smtClean="0"/>
              <a:t>Sometimes </a:t>
            </a:r>
            <a:r>
              <a:rPr lang="en-US" sz="2200" dirty="0"/>
              <a:t>it may not be possible to get the required data </a:t>
            </a:r>
            <a:r>
              <a:rPr lang="en-US" sz="2200" dirty="0" smtClean="0"/>
              <a:t>points</a:t>
            </a:r>
            <a:endParaRPr lang="en-US" sz="2200" dirty="0"/>
          </a:p>
          <a:p>
            <a:r>
              <a:rPr lang="en-US" sz="2600" dirty="0"/>
              <a:t>Is there an alternative way to compute probabilities of a continuous variable without involving the relative frequency histogram?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60489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figure below shows the relative frequency histogram and percentage polygon for the distribution of the amount filled in 10,000 </a:t>
            </a:r>
            <a:r>
              <a:rPr lang="en-US" sz="2600" dirty="0" smtClean="0"/>
              <a:t>bottles</a:t>
            </a:r>
            <a:endParaRPr lang="en-US" sz="2600" dirty="0"/>
          </a:p>
          <a:p>
            <a:pPr lvl="1"/>
            <a:r>
              <a:rPr lang="en-US" sz="2200" dirty="0"/>
              <a:t>Polygon is a graph made by joining the middle top points of each class interval of relative frequency histogram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776908"/>
            <a:ext cx="4873321" cy="25328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1998" y="3636415"/>
            <a:ext cx="4343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Determining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the area of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 relative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frequency histogram over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an interval is approximately equivalent to finding the area under the polygon over the same interval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If we can assume that the polygon actually follows some known mathematical curve, then finding the area under such curve becomes very easy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8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Continuous Probability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Probability Density Function</a:t>
                </a:r>
              </a:p>
              <a:p>
                <a:pPr lvl="1"/>
                <a:r>
                  <a:rPr lang="en-US" sz="2200" dirty="0"/>
                  <a:t>A probability density function, or density function of a continuous random variable is a function that describes the relative </a:t>
                </a:r>
                <a:r>
                  <a:rPr lang="en-US" sz="2200" dirty="0">
                    <a:solidFill>
                      <a:srgbClr val="FF0000"/>
                    </a:solidFill>
                  </a:rPr>
                  <a:t>likelihood</a:t>
                </a:r>
                <a:r>
                  <a:rPr lang="en-US" sz="2200" dirty="0"/>
                  <a:t> for this random variable to take on a given value</a:t>
                </a:r>
              </a:p>
              <a:p>
                <a:pPr lvl="1"/>
                <a:r>
                  <a:rPr lang="en-US" sz="2200" dirty="0"/>
                  <a:t>One may consider a density function is an approximation to the percentage polygon of its relative frequency </a:t>
                </a:r>
                <a:r>
                  <a:rPr lang="en-US" sz="2200" dirty="0" smtClean="0"/>
                  <a:t>distribution</a:t>
                </a:r>
                <a:endParaRPr lang="en-US" sz="2200" dirty="0"/>
              </a:p>
              <a:p>
                <a:pPr lvl="1"/>
                <a:r>
                  <a:rPr lang="en-US" sz="2200" dirty="0"/>
                  <a:t>A density function, </a:t>
                </a:r>
                <a:r>
                  <a:rPr lang="en-US" sz="2200" i="1" dirty="0"/>
                  <a:t>f</a:t>
                </a:r>
                <a:r>
                  <a:rPr lang="en-US" sz="2200" dirty="0"/>
                  <a:t> , for a random variable </a:t>
                </a:r>
                <a:r>
                  <a:rPr lang="en-US" sz="2200" i="1" dirty="0"/>
                  <a:t>X</a:t>
                </a:r>
                <a:r>
                  <a:rPr lang="en-US" sz="2200" dirty="0"/>
                  <a:t> has the following features:</a:t>
                </a:r>
              </a:p>
              <a:p>
                <a:pPr lvl="2" algn="just"/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≥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0 for all </a:t>
                </a:r>
                <a:r>
                  <a:rPr lang="en-US" i="1" dirty="0"/>
                  <a:t>x</a:t>
                </a:r>
                <a:r>
                  <a:rPr lang="en-US" dirty="0"/>
                  <a:t> of </a:t>
                </a:r>
                <a:r>
                  <a:rPr lang="en-US" i="1" dirty="0"/>
                  <a:t>X</a:t>
                </a:r>
                <a:r>
                  <a:rPr lang="en-US" dirty="0"/>
                  <a:t> </a:t>
                </a:r>
              </a:p>
              <a:p>
                <a:pPr lvl="2" algn="just"/>
                <a:r>
                  <a:rPr lang="en-US" dirty="0"/>
                  <a:t>The area bounded by the curve of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and the x-axis is equal to </a:t>
                </a:r>
                <a:r>
                  <a:rPr lang="en-US" dirty="0" smtClean="0"/>
                  <a:t>1</a:t>
                </a:r>
                <a:endParaRPr lang="en-US" dirty="0"/>
              </a:p>
              <a:p>
                <a:pPr lvl="1"/>
                <a:r>
                  <a:rPr lang="en-US" sz="2200" dirty="0"/>
                  <a:t>The most important form of density function is called the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Normal Density Function</a:t>
                </a:r>
                <a:endParaRPr lang="en-US" sz="2200" dirty="0">
                  <a:solidFill>
                    <a:srgbClr val="FF0000"/>
                  </a:solidFill>
                </a:endParaRPr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963" b="-18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62156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/>
              <a:t>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191000"/>
              </a:xfrm>
            </p:spPr>
            <p:txBody>
              <a:bodyPr/>
              <a:lstStyle/>
              <a:p>
                <a:r>
                  <a:rPr lang="en-US" sz="2600" dirty="0" smtClean="0"/>
                  <a:t>If the density function of a continuous random variable can be best described by normal density function, we say the random variable follows a Normal Distribution</a:t>
                </a:r>
              </a:p>
              <a:p>
                <a:r>
                  <a:rPr lang="en-US" sz="2600" dirty="0" smtClean="0"/>
                  <a:t>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Normal Density Function </a:t>
                </a:r>
                <a:r>
                  <a:rPr lang="en-US" sz="2600" dirty="0"/>
                  <a:t>is </a:t>
                </a:r>
                <a:r>
                  <a:rPr lang="en-US" sz="2600" dirty="0" smtClean="0"/>
                  <a:t>defined as:</a:t>
                </a:r>
                <a:endParaRPr lang="en-US" sz="2600" dirty="0"/>
              </a:p>
              <a:p>
                <a:pPr marL="0" indent="0">
                  <a:buNone/>
                </a:pPr>
                <a:r>
                  <a:rPr lang="en-US" sz="260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</m:rad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−(</m:t>
                        </m:r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6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sz="2600" i="1">
                            <a:latin typeface="Cambria Math"/>
                          </a:rPr>
                          <m:t>)</m:t>
                        </m:r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/>
                              </a:rPr>
                              <m:t>[</m:t>
                            </m:r>
                            <m:f>
                              <m:f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600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en-US" sz="2600" i="1">
                                    <a:latin typeface="Cambria Math"/>
                                    <a:ea typeface="Cambria Math"/>
                                  </a:rPr>
                                  <m:t>𝜎</m:t>
                                </m:r>
                              </m:den>
                            </m:f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]</m:t>
                            </m:r>
                          </m:e>
                          <m:sup>
                            <m:r>
                              <a:rPr lang="en-US" sz="26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en-US" sz="2600" dirty="0"/>
              </a:p>
              <a:p>
                <a:pPr marL="114300" indent="0">
                  <a:buNone/>
                  <a:tabLst>
                    <a:tab pos="1198563" algn="l"/>
                  </a:tabLst>
                </a:pPr>
                <a:r>
                  <a:rPr lang="en-US" sz="2000" dirty="0" smtClean="0"/>
                  <a:t>    where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any value that the continuous random variable X can take in the 		range of -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000" dirty="0"/>
                  <a:t> to +</a:t>
                </a:r>
                <a:r>
                  <a:rPr lang="en-US" sz="20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000" dirty="0"/>
              </a:p>
              <a:p>
                <a:pPr marL="114300" indent="0">
                  <a:buNone/>
                  <a:tabLst>
                    <a:tab pos="1198563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mean of the population</a:t>
                </a:r>
              </a:p>
              <a:p>
                <a:pPr marL="114300" indent="0">
                  <a:buNone/>
                  <a:tabLst>
                    <a:tab pos="1198563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standard deviation of the population</a:t>
                </a:r>
              </a:p>
              <a:p>
                <a:pPr marL="114300" indent="0">
                  <a:buNone/>
                  <a:tabLst>
                    <a:tab pos="1198563" algn="l"/>
                  </a:tabLst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𝑒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the mathematical constant approximated by </a:t>
                </a:r>
                <a:r>
                  <a:rPr lang="en-US" sz="2000" dirty="0" smtClean="0"/>
                  <a:t> 2.71828</a:t>
                </a:r>
                <a:r>
                  <a:rPr lang="en-US" sz="2000" dirty="0"/>
                  <a:t>…</a:t>
                </a:r>
              </a:p>
              <a:p>
                <a:pPr marL="114300" indent="0">
                  <a:buNone/>
                  <a:tabLst>
                    <a:tab pos="1198563" algn="l"/>
                  </a:tabLst>
                </a:pPr>
                <a:r>
                  <a:rPr lang="en-US" sz="2000" dirty="0" smtClean="0"/>
                  <a:t>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000" dirty="0"/>
                  <a:t> the mathematical constant approximated by </a:t>
                </a:r>
                <a:r>
                  <a:rPr lang="en-US" sz="2000" dirty="0" smtClean="0"/>
                  <a:t>3.14159</a:t>
                </a:r>
                <a:r>
                  <a:rPr lang="en-US" sz="2000" dirty="0"/>
                  <a:t>…</a:t>
                </a:r>
              </a:p>
              <a:p>
                <a:r>
                  <a:rPr lang="en-US" sz="2600" dirty="0" smtClean="0"/>
                  <a:t>Often denoted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>
                        <a:solidFill>
                          <a:srgbClr val="FF0000"/>
                        </a:solidFill>
                        <a:latin typeface="Cambria Math"/>
                      </a:rPr>
                      <m:t>X</m:t>
                    </m:r>
                    <m:r>
                      <a:rPr lang="en-US" sz="2600">
                        <a:solidFill>
                          <a:srgbClr val="FF0000"/>
                        </a:solidFill>
                        <a:latin typeface="Cambria Math"/>
                      </a:rPr>
                      <m:t> ~ 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𝑁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191000"/>
              </a:xfrm>
              <a:blipFill rotWithShape="0">
                <a:blip r:embed="rId2"/>
                <a:stretch>
                  <a:fillRect l="-283" t="-1310" r="-283" b="-26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93452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54102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smtClean="0">
                        <a:solidFill>
                          <a:schemeClr val="tx1"/>
                        </a:solidFill>
                        <a:latin typeface="Cambria Math"/>
                      </a:rPr>
                      <m:t>X</m:t>
                    </m:r>
                    <m:r>
                      <a:rPr lang="en-US" sz="2600" smtClean="0">
                        <a:solidFill>
                          <a:schemeClr val="tx1"/>
                        </a:solidFill>
                        <a:latin typeface="Cambria Math"/>
                      </a:rPr>
                      <m:t> ~ </m:t>
                    </m:r>
                    <m:r>
                      <a:rPr lang="en-US" sz="2600" i="1">
                        <a:solidFill>
                          <a:schemeClr val="tx1"/>
                        </a:solidFill>
                        <a:latin typeface="Cambria Math"/>
                      </a:rPr>
                      <m:t>𝑁</m:t>
                    </m:r>
                    <m:r>
                      <a:rPr lang="en-US" sz="2600" i="1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6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en-US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600" dirty="0" smtClean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200" dirty="0"/>
                  <a:t>Has an infinite theoretical range, </a:t>
                </a:r>
                <a:r>
                  <a:rPr lang="en-US" sz="2200" dirty="0" smtClean="0"/>
                  <a:t>i.e.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−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/>
                  <a:t> to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 smtClean="0"/>
                  <a:t>Bell </a:t>
                </a:r>
                <a:r>
                  <a:rPr lang="en-US" sz="2200" dirty="0"/>
                  <a:t>shaped</a:t>
                </a:r>
              </a:p>
              <a:p>
                <a:pPr lvl="1"/>
                <a:r>
                  <a:rPr lang="en-US" sz="2200" dirty="0" smtClean="0"/>
                  <a:t>Symmetrical about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200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Mean, median and mode are </a:t>
                </a:r>
                <a:r>
                  <a:rPr lang="en-US" sz="2200" dirty="0" smtClean="0"/>
                  <a:t>identical</a:t>
                </a:r>
                <a:endParaRPr lang="en-US" sz="2200" dirty="0"/>
              </a:p>
              <a:p>
                <a:pPr lvl="1"/>
                <a:r>
                  <a:rPr lang="en-US" sz="2200" dirty="0" smtClean="0"/>
                  <a:t>The spread is determined by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900" dirty="0" smtClean="0"/>
                  <a:t>For smaller</a:t>
                </a:r>
                <a:r>
                  <a:rPr lang="en-US" sz="19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1900" dirty="0" smtClean="0">
                    <a:solidFill>
                      <a:schemeClr val="tx1"/>
                    </a:solidFill>
                  </a:rPr>
                  <a:t>, the X values are clustered more closely around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1900" dirty="0" smtClean="0">
                  <a:solidFill>
                    <a:srgbClr val="FF0000"/>
                  </a:solidFill>
                </a:endParaRPr>
              </a:p>
              <a:p>
                <a:pPr lvl="2"/>
                <a:r>
                  <a:rPr lang="en-US" sz="1900" dirty="0"/>
                  <a:t>For </a:t>
                </a:r>
                <a:r>
                  <a:rPr lang="en-US" sz="1900" dirty="0" smtClean="0"/>
                  <a:t> larger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1900" dirty="0"/>
                  <a:t>, the X </a:t>
                </a:r>
                <a:r>
                  <a:rPr lang="en-US" sz="1900" dirty="0" smtClean="0"/>
                  <a:t>values are more spread out and away from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19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2200" dirty="0" smtClean="0"/>
                  <a:t>Follows the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Empirical Rule</a:t>
                </a:r>
                <a:endParaRPr lang="en-US" sz="2200" dirty="0">
                  <a:solidFill>
                    <a:srgbClr val="FF000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5410200" cy="4530725"/>
              </a:xfrm>
              <a:blipFill rotWithShape="1">
                <a:blip r:embed="rId2"/>
                <a:stretch>
                  <a:fillRect l="-450" t="-1077" r="-1464" b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30" name="Group 29"/>
          <p:cNvGrpSpPr/>
          <p:nvPr/>
        </p:nvGrpSpPr>
        <p:grpSpPr>
          <a:xfrm>
            <a:off x="5815743" y="2846623"/>
            <a:ext cx="3175857" cy="2411177"/>
            <a:chOff x="7414591" y="3015588"/>
            <a:chExt cx="4632719" cy="2411177"/>
          </a:xfrm>
        </p:grpSpPr>
        <p:grpSp>
          <p:nvGrpSpPr>
            <p:cNvPr id="31" name="Group 30"/>
            <p:cNvGrpSpPr/>
            <p:nvPr/>
          </p:nvGrpSpPr>
          <p:grpSpPr>
            <a:xfrm>
              <a:off x="7414591" y="3015588"/>
              <a:ext cx="4632719" cy="2411177"/>
              <a:chOff x="1534802" y="3055345"/>
              <a:chExt cx="6198925" cy="2203437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3044922" y="3235521"/>
                <a:ext cx="2587694" cy="1676400"/>
                <a:chOff x="5334000" y="2623998"/>
                <a:chExt cx="3160713" cy="1184415"/>
              </a:xfrm>
            </p:grpSpPr>
            <p:sp>
              <p:nvSpPr>
                <p:cNvPr id="54" name="Freeform 8"/>
                <p:cNvSpPr>
                  <a:spLocks/>
                </p:cNvSpPr>
                <p:nvPr/>
              </p:nvSpPr>
              <p:spPr bwMode="auto">
                <a:xfrm>
                  <a:off x="6781800" y="2623998"/>
                  <a:ext cx="1430338" cy="1144588"/>
                </a:xfrm>
                <a:custGeom>
                  <a:avLst/>
                  <a:gdLst>
                    <a:gd name="T0" fmla="*/ 2147483647 w 901"/>
                    <a:gd name="T1" fmla="*/ 2147483647 h 721"/>
                    <a:gd name="T2" fmla="*/ 2147483647 w 901"/>
                    <a:gd name="T3" fmla="*/ 2147483647 h 721"/>
                    <a:gd name="T4" fmla="*/ 2147483647 w 901"/>
                    <a:gd name="T5" fmla="*/ 2147483647 h 721"/>
                    <a:gd name="T6" fmla="*/ 2147483647 w 901"/>
                    <a:gd name="T7" fmla="*/ 2147483647 h 721"/>
                    <a:gd name="T8" fmla="*/ 2147483647 w 901"/>
                    <a:gd name="T9" fmla="*/ 2147483647 h 721"/>
                    <a:gd name="T10" fmla="*/ 2147483647 w 901"/>
                    <a:gd name="T11" fmla="*/ 2147483647 h 721"/>
                    <a:gd name="T12" fmla="*/ 2147483647 w 901"/>
                    <a:gd name="T13" fmla="*/ 2147483647 h 721"/>
                    <a:gd name="T14" fmla="*/ 2147483647 w 901"/>
                    <a:gd name="T15" fmla="*/ 2147483647 h 721"/>
                    <a:gd name="T16" fmla="*/ 2147483647 w 901"/>
                    <a:gd name="T17" fmla="*/ 2147483647 h 721"/>
                    <a:gd name="T18" fmla="*/ 2147483647 w 901"/>
                    <a:gd name="T19" fmla="*/ 2147483647 h 721"/>
                    <a:gd name="T20" fmla="*/ 2147483647 w 901"/>
                    <a:gd name="T21" fmla="*/ 2147483647 h 721"/>
                    <a:gd name="T22" fmla="*/ 2147483647 w 901"/>
                    <a:gd name="T23" fmla="*/ 2147483647 h 721"/>
                    <a:gd name="T24" fmla="*/ 2147483647 w 901"/>
                    <a:gd name="T25" fmla="*/ 2147483647 h 721"/>
                    <a:gd name="T26" fmla="*/ 2147483647 w 901"/>
                    <a:gd name="T27" fmla="*/ 2147483647 h 721"/>
                    <a:gd name="T28" fmla="*/ 2147483647 w 901"/>
                    <a:gd name="T29" fmla="*/ 2147483647 h 721"/>
                    <a:gd name="T30" fmla="*/ 0 w 901"/>
                    <a:gd name="T31" fmla="*/ 0 h 72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901"/>
                    <a:gd name="T49" fmla="*/ 0 h 721"/>
                    <a:gd name="T50" fmla="*/ 901 w 901"/>
                    <a:gd name="T51" fmla="*/ 721 h 72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50800" cap="rnd" cmpd="sng">
                  <a:solidFill>
                    <a:srgbClr val="B90FE7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Freeform 9"/>
                <p:cNvSpPr>
                  <a:spLocks/>
                </p:cNvSpPr>
                <p:nvPr/>
              </p:nvSpPr>
              <p:spPr bwMode="auto">
                <a:xfrm>
                  <a:off x="5334000" y="2623998"/>
                  <a:ext cx="1428750" cy="1143000"/>
                </a:xfrm>
                <a:custGeom>
                  <a:avLst/>
                  <a:gdLst>
                    <a:gd name="T0" fmla="*/ 0 w 900"/>
                    <a:gd name="T1" fmla="*/ 2147483647 h 720"/>
                    <a:gd name="T2" fmla="*/ 2147483647 w 900"/>
                    <a:gd name="T3" fmla="*/ 2147483647 h 720"/>
                    <a:gd name="T4" fmla="*/ 2147483647 w 900"/>
                    <a:gd name="T5" fmla="*/ 2147483647 h 720"/>
                    <a:gd name="T6" fmla="*/ 2147483647 w 900"/>
                    <a:gd name="T7" fmla="*/ 2147483647 h 720"/>
                    <a:gd name="T8" fmla="*/ 2147483647 w 900"/>
                    <a:gd name="T9" fmla="*/ 2147483647 h 720"/>
                    <a:gd name="T10" fmla="*/ 2147483647 w 900"/>
                    <a:gd name="T11" fmla="*/ 2147483647 h 720"/>
                    <a:gd name="T12" fmla="*/ 2147483647 w 900"/>
                    <a:gd name="T13" fmla="*/ 2147483647 h 720"/>
                    <a:gd name="T14" fmla="*/ 2147483647 w 900"/>
                    <a:gd name="T15" fmla="*/ 2147483647 h 720"/>
                    <a:gd name="T16" fmla="*/ 2147483647 w 900"/>
                    <a:gd name="T17" fmla="*/ 2147483647 h 720"/>
                    <a:gd name="T18" fmla="*/ 2147483647 w 900"/>
                    <a:gd name="T19" fmla="*/ 2147483647 h 720"/>
                    <a:gd name="T20" fmla="*/ 2147483647 w 900"/>
                    <a:gd name="T21" fmla="*/ 2147483647 h 720"/>
                    <a:gd name="T22" fmla="*/ 2147483647 w 900"/>
                    <a:gd name="T23" fmla="*/ 2147483647 h 720"/>
                    <a:gd name="T24" fmla="*/ 2147483647 w 900"/>
                    <a:gd name="T25" fmla="*/ 2147483647 h 720"/>
                    <a:gd name="T26" fmla="*/ 2147483647 w 900"/>
                    <a:gd name="T27" fmla="*/ 2147483647 h 720"/>
                    <a:gd name="T28" fmla="*/ 2147483647 w 900"/>
                    <a:gd name="T29" fmla="*/ 2147483647 h 720"/>
                    <a:gd name="T30" fmla="*/ 2147483647 w 900"/>
                    <a:gd name="T31" fmla="*/ 0 h 7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900"/>
                    <a:gd name="T49" fmla="*/ 0 h 720"/>
                    <a:gd name="T50" fmla="*/ 900 w 900"/>
                    <a:gd name="T51" fmla="*/ 720 h 72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900" h="720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cubicBezTo>
                        <a:pt x="426" y="540"/>
                        <a:pt x="521" y="422"/>
                        <a:pt x="521" y="422"/>
                      </a:cubicBez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50800" cap="rnd" cmpd="sng">
                  <a:solidFill>
                    <a:srgbClr val="B90FE7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2"/>
                <p:cNvSpPr>
                  <a:spLocks noChangeShapeType="1"/>
                </p:cNvSpPr>
                <p:nvPr/>
              </p:nvSpPr>
              <p:spPr bwMode="auto">
                <a:xfrm>
                  <a:off x="849471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7" name="Line 13"/>
                <p:cNvSpPr>
                  <a:spLocks noChangeShapeType="1"/>
                </p:cNvSpPr>
                <p:nvPr/>
              </p:nvSpPr>
              <p:spPr bwMode="auto">
                <a:xfrm>
                  <a:off x="8194675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" name="Line 14"/>
                <p:cNvSpPr>
                  <a:spLocks noChangeShapeType="1"/>
                </p:cNvSpPr>
                <p:nvPr/>
              </p:nvSpPr>
              <p:spPr bwMode="auto">
                <a:xfrm>
                  <a:off x="789305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" name="Line 15"/>
                <p:cNvSpPr>
                  <a:spLocks noChangeShapeType="1"/>
                </p:cNvSpPr>
                <p:nvPr/>
              </p:nvSpPr>
              <p:spPr bwMode="auto">
                <a:xfrm>
                  <a:off x="759301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" name="Line 16"/>
                <p:cNvSpPr>
                  <a:spLocks noChangeShapeType="1"/>
                </p:cNvSpPr>
                <p:nvPr/>
              </p:nvSpPr>
              <p:spPr bwMode="auto">
                <a:xfrm>
                  <a:off x="7292975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1" name="Line 17"/>
                <p:cNvSpPr>
                  <a:spLocks noChangeShapeType="1"/>
                </p:cNvSpPr>
                <p:nvPr/>
              </p:nvSpPr>
              <p:spPr bwMode="auto">
                <a:xfrm>
                  <a:off x="6992938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Line 18"/>
                <p:cNvSpPr>
                  <a:spLocks noChangeShapeType="1"/>
                </p:cNvSpPr>
                <p:nvPr/>
              </p:nvSpPr>
              <p:spPr bwMode="auto">
                <a:xfrm>
                  <a:off x="669290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Line 19"/>
                <p:cNvSpPr>
                  <a:spLocks noChangeShapeType="1"/>
                </p:cNvSpPr>
                <p:nvPr/>
              </p:nvSpPr>
              <p:spPr bwMode="auto">
                <a:xfrm>
                  <a:off x="639286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Line 20"/>
                <p:cNvSpPr>
                  <a:spLocks noChangeShapeType="1"/>
                </p:cNvSpPr>
                <p:nvPr/>
              </p:nvSpPr>
              <p:spPr bwMode="auto">
                <a:xfrm>
                  <a:off x="6091238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Line 21"/>
                <p:cNvSpPr>
                  <a:spLocks noChangeShapeType="1"/>
                </p:cNvSpPr>
                <p:nvPr/>
              </p:nvSpPr>
              <p:spPr bwMode="auto">
                <a:xfrm>
                  <a:off x="579120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CDCDCD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Rectangle 22"/>
                <p:cNvSpPr>
                  <a:spLocks noChangeArrowheads="1"/>
                </p:cNvSpPr>
                <p:nvPr/>
              </p:nvSpPr>
              <p:spPr bwMode="auto">
                <a:xfrm>
                  <a:off x="6900863" y="3716338"/>
                  <a:ext cx="184150" cy="92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cxnSp>
            <p:nvCxnSpPr>
              <p:cNvPr id="37" name="Straight Connector 36"/>
              <p:cNvCxnSpPr/>
              <p:nvPr/>
            </p:nvCxnSpPr>
            <p:spPr>
              <a:xfrm>
                <a:off x="1534802" y="4904576"/>
                <a:ext cx="5816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oup 37"/>
              <p:cNvGrpSpPr/>
              <p:nvPr/>
            </p:nvGrpSpPr>
            <p:grpSpPr>
              <a:xfrm>
                <a:off x="1921107" y="3727842"/>
                <a:ext cx="5074600" cy="1128276"/>
                <a:chOff x="5352506" y="2528304"/>
                <a:chExt cx="3142207" cy="1219784"/>
              </a:xfrm>
            </p:grpSpPr>
            <p:sp>
              <p:nvSpPr>
                <p:cNvPr id="42" name="Freeform 8"/>
                <p:cNvSpPr>
                  <a:spLocks/>
                </p:cNvSpPr>
                <p:nvPr/>
              </p:nvSpPr>
              <p:spPr bwMode="auto">
                <a:xfrm>
                  <a:off x="6792965" y="2528304"/>
                  <a:ext cx="1431413" cy="1211348"/>
                </a:xfrm>
                <a:custGeom>
                  <a:avLst/>
                  <a:gdLst>
                    <a:gd name="T0" fmla="*/ 2147483647 w 901"/>
                    <a:gd name="T1" fmla="*/ 2147483647 h 721"/>
                    <a:gd name="T2" fmla="*/ 2147483647 w 901"/>
                    <a:gd name="T3" fmla="*/ 2147483647 h 721"/>
                    <a:gd name="T4" fmla="*/ 2147483647 w 901"/>
                    <a:gd name="T5" fmla="*/ 2147483647 h 721"/>
                    <a:gd name="T6" fmla="*/ 2147483647 w 901"/>
                    <a:gd name="T7" fmla="*/ 2147483647 h 721"/>
                    <a:gd name="T8" fmla="*/ 2147483647 w 901"/>
                    <a:gd name="T9" fmla="*/ 2147483647 h 721"/>
                    <a:gd name="T10" fmla="*/ 2147483647 w 901"/>
                    <a:gd name="T11" fmla="*/ 2147483647 h 721"/>
                    <a:gd name="T12" fmla="*/ 2147483647 w 901"/>
                    <a:gd name="T13" fmla="*/ 2147483647 h 721"/>
                    <a:gd name="T14" fmla="*/ 2147483647 w 901"/>
                    <a:gd name="T15" fmla="*/ 2147483647 h 721"/>
                    <a:gd name="T16" fmla="*/ 2147483647 w 901"/>
                    <a:gd name="T17" fmla="*/ 2147483647 h 721"/>
                    <a:gd name="T18" fmla="*/ 2147483647 w 901"/>
                    <a:gd name="T19" fmla="*/ 2147483647 h 721"/>
                    <a:gd name="T20" fmla="*/ 2147483647 w 901"/>
                    <a:gd name="T21" fmla="*/ 2147483647 h 721"/>
                    <a:gd name="T22" fmla="*/ 2147483647 w 901"/>
                    <a:gd name="T23" fmla="*/ 2147483647 h 721"/>
                    <a:gd name="T24" fmla="*/ 2147483647 w 901"/>
                    <a:gd name="T25" fmla="*/ 2147483647 h 721"/>
                    <a:gd name="T26" fmla="*/ 2147483647 w 901"/>
                    <a:gd name="T27" fmla="*/ 2147483647 h 721"/>
                    <a:gd name="T28" fmla="*/ 2147483647 w 901"/>
                    <a:gd name="T29" fmla="*/ 2147483647 h 721"/>
                    <a:gd name="T30" fmla="*/ 0 w 901"/>
                    <a:gd name="T31" fmla="*/ 0 h 72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901"/>
                    <a:gd name="T49" fmla="*/ 0 h 721"/>
                    <a:gd name="T50" fmla="*/ 901 w 901"/>
                    <a:gd name="T51" fmla="*/ 721 h 72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50800" cap="rnd" cmpd="sng">
                  <a:solidFill>
                    <a:srgbClr val="00B05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9"/>
                <p:cNvSpPr>
                  <a:spLocks/>
                </p:cNvSpPr>
                <p:nvPr/>
              </p:nvSpPr>
              <p:spPr bwMode="auto">
                <a:xfrm>
                  <a:off x="5352506" y="2528304"/>
                  <a:ext cx="1429824" cy="1209667"/>
                </a:xfrm>
                <a:custGeom>
                  <a:avLst/>
                  <a:gdLst>
                    <a:gd name="T0" fmla="*/ 0 w 900"/>
                    <a:gd name="T1" fmla="*/ 2147483647 h 720"/>
                    <a:gd name="T2" fmla="*/ 2147483647 w 900"/>
                    <a:gd name="T3" fmla="*/ 2147483647 h 720"/>
                    <a:gd name="T4" fmla="*/ 2147483647 w 900"/>
                    <a:gd name="T5" fmla="*/ 2147483647 h 720"/>
                    <a:gd name="T6" fmla="*/ 2147483647 w 900"/>
                    <a:gd name="T7" fmla="*/ 2147483647 h 720"/>
                    <a:gd name="T8" fmla="*/ 2147483647 w 900"/>
                    <a:gd name="T9" fmla="*/ 2147483647 h 720"/>
                    <a:gd name="T10" fmla="*/ 2147483647 w 900"/>
                    <a:gd name="T11" fmla="*/ 2147483647 h 720"/>
                    <a:gd name="T12" fmla="*/ 2147483647 w 900"/>
                    <a:gd name="T13" fmla="*/ 2147483647 h 720"/>
                    <a:gd name="T14" fmla="*/ 2147483647 w 900"/>
                    <a:gd name="T15" fmla="*/ 2147483647 h 720"/>
                    <a:gd name="T16" fmla="*/ 2147483647 w 900"/>
                    <a:gd name="T17" fmla="*/ 2147483647 h 720"/>
                    <a:gd name="T18" fmla="*/ 2147483647 w 900"/>
                    <a:gd name="T19" fmla="*/ 2147483647 h 720"/>
                    <a:gd name="T20" fmla="*/ 2147483647 w 900"/>
                    <a:gd name="T21" fmla="*/ 2147483647 h 720"/>
                    <a:gd name="T22" fmla="*/ 2147483647 w 900"/>
                    <a:gd name="T23" fmla="*/ 2147483647 h 720"/>
                    <a:gd name="T24" fmla="*/ 2147483647 w 900"/>
                    <a:gd name="T25" fmla="*/ 2147483647 h 720"/>
                    <a:gd name="T26" fmla="*/ 2147483647 w 900"/>
                    <a:gd name="T27" fmla="*/ 2147483647 h 720"/>
                    <a:gd name="T28" fmla="*/ 2147483647 w 900"/>
                    <a:gd name="T29" fmla="*/ 2147483647 h 720"/>
                    <a:gd name="T30" fmla="*/ 2147483647 w 900"/>
                    <a:gd name="T31" fmla="*/ 0 h 7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900"/>
                    <a:gd name="T49" fmla="*/ 0 h 720"/>
                    <a:gd name="T50" fmla="*/ 900 w 900"/>
                    <a:gd name="T51" fmla="*/ 720 h 720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900" h="720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cubicBezTo>
                        <a:pt x="426" y="540"/>
                        <a:pt x="521" y="422"/>
                        <a:pt x="521" y="422"/>
                      </a:cubicBez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50800" cap="rnd" cmpd="sng">
                  <a:solidFill>
                    <a:srgbClr val="00B05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Line 12"/>
                <p:cNvSpPr>
                  <a:spLocks noChangeShapeType="1"/>
                </p:cNvSpPr>
                <p:nvPr/>
              </p:nvSpPr>
              <p:spPr bwMode="auto">
                <a:xfrm>
                  <a:off x="849471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5" name="Line 13"/>
                <p:cNvSpPr>
                  <a:spLocks noChangeShapeType="1"/>
                </p:cNvSpPr>
                <p:nvPr/>
              </p:nvSpPr>
              <p:spPr bwMode="auto">
                <a:xfrm>
                  <a:off x="8194675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6" name="Line 14"/>
                <p:cNvSpPr>
                  <a:spLocks noChangeShapeType="1"/>
                </p:cNvSpPr>
                <p:nvPr/>
              </p:nvSpPr>
              <p:spPr bwMode="auto">
                <a:xfrm>
                  <a:off x="789305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Line 15"/>
                <p:cNvSpPr>
                  <a:spLocks noChangeShapeType="1"/>
                </p:cNvSpPr>
                <p:nvPr/>
              </p:nvSpPr>
              <p:spPr bwMode="auto">
                <a:xfrm>
                  <a:off x="759301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Line 16"/>
                <p:cNvSpPr>
                  <a:spLocks noChangeShapeType="1"/>
                </p:cNvSpPr>
                <p:nvPr/>
              </p:nvSpPr>
              <p:spPr bwMode="auto">
                <a:xfrm>
                  <a:off x="7292975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Line 17"/>
                <p:cNvSpPr>
                  <a:spLocks noChangeShapeType="1"/>
                </p:cNvSpPr>
                <p:nvPr/>
              </p:nvSpPr>
              <p:spPr bwMode="auto">
                <a:xfrm>
                  <a:off x="6992938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Line 18"/>
                <p:cNvSpPr>
                  <a:spLocks noChangeShapeType="1"/>
                </p:cNvSpPr>
                <p:nvPr/>
              </p:nvSpPr>
              <p:spPr bwMode="auto">
                <a:xfrm>
                  <a:off x="669290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" name="Line 19"/>
                <p:cNvSpPr>
                  <a:spLocks noChangeShapeType="1"/>
                </p:cNvSpPr>
                <p:nvPr/>
              </p:nvSpPr>
              <p:spPr bwMode="auto">
                <a:xfrm>
                  <a:off x="6392863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Line 20"/>
                <p:cNvSpPr>
                  <a:spLocks noChangeShapeType="1"/>
                </p:cNvSpPr>
                <p:nvPr/>
              </p:nvSpPr>
              <p:spPr bwMode="auto">
                <a:xfrm>
                  <a:off x="6091238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3" name="Line 21"/>
                <p:cNvSpPr>
                  <a:spLocks noChangeShapeType="1"/>
                </p:cNvSpPr>
                <p:nvPr/>
              </p:nvSpPr>
              <p:spPr bwMode="auto">
                <a:xfrm>
                  <a:off x="5791200" y="3746500"/>
                  <a:ext cx="0" cy="1588"/>
                </a:xfrm>
                <a:prstGeom prst="line">
                  <a:avLst/>
                </a:prstGeom>
                <a:noFill/>
                <a:ln w="12700">
                  <a:solidFill>
                    <a:srgbClr val="00B05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cxnSp>
            <p:nvCxnSpPr>
              <p:cNvPr id="39" name="Straight Connector 38"/>
              <p:cNvCxnSpPr/>
              <p:nvPr/>
            </p:nvCxnSpPr>
            <p:spPr>
              <a:xfrm>
                <a:off x="4214648" y="3055345"/>
                <a:ext cx="0" cy="18565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3972993" y="4889450"/>
                    <a:ext cx="48330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72993" y="4889450"/>
                    <a:ext cx="483309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7302518" y="4809068"/>
                    <a:ext cx="431209" cy="3975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1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𝑿</m:t>
                          </m:r>
                        </m:oMath>
                      </m:oMathPara>
                    </a14:m>
                    <a:endParaRPr lang="en-US" altLang="zh-TW" sz="2000" b="1" i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Rectangle 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02518" y="4809068"/>
                    <a:ext cx="431209" cy="39754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r="-11321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2" name="TextBox 31"/>
            <p:cNvSpPr txBox="1"/>
            <p:nvPr/>
          </p:nvSpPr>
          <p:spPr>
            <a:xfrm>
              <a:off x="10590448" y="4071817"/>
              <a:ext cx="12845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Larger </a:t>
              </a:r>
              <a:r>
                <a:rPr lang="en-US" sz="1400" i="1" dirty="0" smtClean="0">
                  <a:latin typeface="Symbol" charset="2"/>
                  <a:ea typeface="Symbol" charset="2"/>
                  <a:cs typeface="Symbol" charset="2"/>
                </a:rPr>
                <a:t>s</a:t>
              </a:r>
              <a:endParaRPr 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0113372" y="3331478"/>
              <a:ext cx="1611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Smaller </a:t>
              </a:r>
              <a:r>
                <a:rPr lang="en-US" sz="1400" i="1" dirty="0" smtClean="0">
                  <a:latin typeface="Symbol" charset="2"/>
                  <a:ea typeface="Symbol" charset="2"/>
                  <a:cs typeface="Symbol" charset="2"/>
                </a:rPr>
                <a:t>s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>
              <a:stCxn id="33" idx="1"/>
            </p:cNvCxnSpPr>
            <p:nvPr/>
          </p:nvCxnSpPr>
          <p:spPr>
            <a:xfrm flipH="1">
              <a:off x="9683201" y="3485367"/>
              <a:ext cx="430171" cy="731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>
              <a:off x="10173990" y="4323559"/>
              <a:ext cx="430172" cy="42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94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Empirical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Empirical Rule said that</a:t>
                </a:r>
              </a:p>
              <a:p>
                <a:pPr lvl="1"/>
                <a:r>
                  <a:rPr lang="en-US" dirty="0" smtClean="0">
                    <a:solidFill>
                      <a:srgbClr val="996600"/>
                    </a:solidFill>
                  </a:rPr>
                  <a:t>Area within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9966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i="1" smtClean="0">
                        <a:solidFill>
                          <a:srgbClr val="996600"/>
                        </a:solidFill>
                        <a:latin typeface="Cambria Math"/>
                        <a:ea typeface="Cambria Math"/>
                      </a:rPr>
                      <m:t>±</m:t>
                    </m:r>
                    <m:r>
                      <a:rPr lang="en-US" i="1" smtClean="0">
                        <a:solidFill>
                          <a:srgbClr val="99660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 smtClean="0">
                    <a:solidFill>
                      <a:srgbClr val="996600"/>
                    </a:solidFill>
                  </a:rPr>
                  <a:t> equals 68% approximately</a:t>
                </a:r>
              </a:p>
              <a:p>
                <a:pPr lvl="1"/>
                <a:r>
                  <a:rPr lang="en-US" dirty="0" smtClean="0">
                    <a:solidFill>
                      <a:srgbClr val="B90FE7"/>
                    </a:solidFill>
                  </a:rPr>
                  <a:t>Area within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B90FE7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i="1">
                        <a:solidFill>
                          <a:srgbClr val="B90FE7"/>
                        </a:solidFill>
                        <a:latin typeface="Cambria Math"/>
                        <a:ea typeface="Cambria Math"/>
                      </a:rPr>
                      <m:t>±2</m:t>
                    </m:r>
                    <m:r>
                      <a:rPr lang="en-US" i="1">
                        <a:solidFill>
                          <a:srgbClr val="B90FE7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>
                    <a:solidFill>
                      <a:srgbClr val="B90FE7"/>
                    </a:solidFill>
                  </a:rPr>
                  <a:t> equals </a:t>
                </a:r>
                <a:r>
                  <a:rPr lang="en-US" dirty="0" smtClean="0">
                    <a:solidFill>
                      <a:srgbClr val="B90FE7"/>
                    </a:solidFill>
                  </a:rPr>
                  <a:t>95% approximately</a:t>
                </a:r>
              </a:p>
              <a:p>
                <a:pPr lvl="1"/>
                <a:r>
                  <a:rPr lang="en-US" dirty="0" smtClean="0">
                    <a:solidFill>
                      <a:srgbClr val="00B0F0"/>
                    </a:solidFill>
                  </a:rPr>
                  <a:t>Area within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i="1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±3</m:t>
                    </m:r>
                    <m:r>
                      <a:rPr lang="en-US" i="1">
                        <a:solidFill>
                          <a:srgbClr val="00B0F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equals </a:t>
                </a:r>
                <a:r>
                  <a:rPr lang="en-US" dirty="0" smtClean="0">
                    <a:solidFill>
                      <a:srgbClr val="00B0F0"/>
                    </a:solidFill>
                  </a:rPr>
                  <a:t>99.7% </a:t>
                </a:r>
                <a:r>
                  <a:rPr lang="en-US" dirty="0">
                    <a:solidFill>
                      <a:srgbClr val="00B0F0"/>
                    </a:solidFill>
                  </a:rPr>
                  <a:t>approximately</a:t>
                </a:r>
                <a:endParaRPr lang="en-US" dirty="0" smtClean="0">
                  <a:solidFill>
                    <a:srgbClr val="00B0F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732089" y="3585670"/>
            <a:ext cx="2343151" cy="2393471"/>
            <a:chOff x="1834" y="1287"/>
            <a:chExt cx="1476" cy="2239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498" y="2017"/>
              <a:ext cx="0" cy="1099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310" y="1945"/>
              <a:ext cx="0" cy="1147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498" y="3260"/>
              <a:ext cx="382" cy="0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928" y="3260"/>
              <a:ext cx="382" cy="0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498" y="3152"/>
                  <a:ext cx="383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91240B29-F687-4F45-9708-019B960494DF}">
                    <a14:hiddenLine w="50800" cap="rnd" algn="ctr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altLang="en-US" sz="2000" i="1" dirty="0" smtClean="0">
                            <a:solidFill>
                              <a:schemeClr val="hlink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i="1" dirty="0">
                    <a:solidFill>
                      <a:schemeClr val="hlink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 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98" y="3152"/>
                  <a:ext cx="383" cy="37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0800" cap="rnd" algn="ctr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27" y="3152"/>
                  <a:ext cx="383" cy="3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91240B29-F687-4F45-9708-019B960494DF}">
                    <a14:hiddenLine w="50800" cap="rnd" algn="ctr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altLang="en-US" sz="2000" i="1" dirty="0" smtClean="0">
                            <a:solidFill>
                              <a:schemeClr val="hlink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i="1" dirty="0">
                    <a:solidFill>
                      <a:schemeClr val="hlink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 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27" y="3152"/>
                  <a:ext cx="383" cy="37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0800" cap="rnd" algn="ctr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2524" y="1927"/>
              <a:ext cx="717" cy="191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2620" y="1778"/>
              <a:ext cx="499" cy="143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498" y="2091"/>
              <a:ext cx="812" cy="239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2498" y="2289"/>
              <a:ext cx="812" cy="239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2498" y="2481"/>
              <a:ext cx="812" cy="239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2498" y="2686"/>
              <a:ext cx="812" cy="239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2592" y="2932"/>
              <a:ext cx="717" cy="191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1834" y="1287"/>
              <a:ext cx="670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99FF"/>
                  </a:solidFill>
                </a14:hiddenFill>
              </a:ext>
              <a:ext uri="{91240B29-F687-4F45-9708-019B960494DF}">
                <a14:hiddenLine xmlns:a14="http://schemas.microsoft.com/office/drawing/2010/main" w="50800" cap="rnd" algn="ctr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200" dirty="0">
                  <a:solidFill>
                    <a:schemeClr val="hlink"/>
                  </a:solidFill>
                  <a:latin typeface="Calibri" panose="020F0502020204030204" pitchFamily="34" charset="0"/>
                </a:rPr>
                <a:t>68%</a:t>
              </a:r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2157" y="1620"/>
              <a:ext cx="627" cy="397"/>
            </a:xfrm>
            <a:prstGeom prst="line">
              <a:avLst/>
            </a:prstGeom>
            <a:noFill/>
            <a:ln w="50800" cap="rnd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2077874" y="3960522"/>
            <a:ext cx="3625081" cy="2194486"/>
            <a:chOff x="1393" y="1505"/>
            <a:chExt cx="2307" cy="22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215" y="3382"/>
                  <a:ext cx="485" cy="418"/>
                </a:xfrm>
                <a:prstGeom prst="rect">
                  <a:avLst/>
                </a:prstGeom>
                <a:noFill/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B90FE7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l-GR" altLang="en-US" sz="2000" i="1" dirty="0">
                            <a:solidFill>
                              <a:srgbClr val="B90FE7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dirty="0">
                    <a:solidFill>
                      <a:srgbClr val="B90FE7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215" y="3382"/>
                  <a:ext cx="485" cy="418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163" y="3382"/>
                  <a:ext cx="478" cy="418"/>
                </a:xfrm>
                <a:prstGeom prst="rect">
                  <a:avLst/>
                </a:prstGeom>
                <a:noFill/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B90FE7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l-GR" altLang="en-US" sz="2000" i="1" dirty="0">
                            <a:solidFill>
                              <a:srgbClr val="B90FE7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dirty="0">
                    <a:solidFill>
                      <a:srgbClr val="B90FE7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63" y="3382"/>
                  <a:ext cx="478" cy="418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2115" y="2590"/>
              <a:ext cx="0" cy="574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H="1">
              <a:off x="3693" y="2546"/>
              <a:ext cx="7" cy="618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2122" y="2932"/>
              <a:ext cx="239" cy="191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2136" y="2727"/>
              <a:ext cx="478" cy="382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2163" y="2481"/>
              <a:ext cx="860" cy="669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2307" y="2303"/>
              <a:ext cx="1051" cy="813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2436" y="2133"/>
              <a:ext cx="1243" cy="956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3"/>
            <p:cNvSpPr>
              <a:spLocks noChangeShapeType="1"/>
            </p:cNvSpPr>
            <p:nvPr/>
          </p:nvSpPr>
          <p:spPr bwMode="auto">
            <a:xfrm>
              <a:off x="2586" y="1956"/>
              <a:ext cx="1100" cy="860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>
              <a:off x="2729" y="1765"/>
              <a:ext cx="957" cy="765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>
              <a:off x="2928" y="1682"/>
              <a:ext cx="430" cy="335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>
              <a:off x="2928" y="3382"/>
              <a:ext cx="758" cy="7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21"/>
            <p:cNvSpPr>
              <a:spLocks noChangeShapeType="1"/>
            </p:cNvSpPr>
            <p:nvPr/>
          </p:nvSpPr>
          <p:spPr bwMode="auto">
            <a:xfrm>
              <a:off x="2116" y="3382"/>
              <a:ext cx="764" cy="0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1393" y="1505"/>
              <a:ext cx="622" cy="451"/>
            </a:xfrm>
            <a:prstGeom prst="rect">
              <a:avLst/>
            </a:prstGeom>
            <a:noFill/>
            <a:ln w="50800" cap="rnd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200" dirty="0">
                  <a:solidFill>
                    <a:srgbClr val="B90FE7"/>
                  </a:solidFill>
                  <a:latin typeface="Calibri" panose="020F0502020204030204" pitchFamily="34" charset="0"/>
                </a:rPr>
                <a:t>95%</a:t>
              </a: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1715" y="1956"/>
              <a:ext cx="687" cy="586"/>
            </a:xfrm>
            <a:prstGeom prst="line">
              <a:avLst/>
            </a:prstGeom>
            <a:noFill/>
            <a:ln w="50800" cap="rnd">
              <a:solidFill>
                <a:srgbClr val="B90FE7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676400" y="3902354"/>
            <a:ext cx="5988431" cy="2008135"/>
            <a:chOff x="1676400" y="3657600"/>
            <a:chExt cx="5988431" cy="2008135"/>
          </a:xfrm>
        </p:grpSpPr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4470400" y="3657600"/>
              <a:ext cx="2581658" cy="1589089"/>
            </a:xfrm>
            <a:custGeom>
              <a:avLst/>
              <a:gdLst>
                <a:gd name="T0" fmla="*/ 2147483647 w 901"/>
                <a:gd name="T1" fmla="*/ 2147483647 h 721"/>
                <a:gd name="T2" fmla="*/ 2147483647 w 901"/>
                <a:gd name="T3" fmla="*/ 2147483647 h 721"/>
                <a:gd name="T4" fmla="*/ 2147483647 w 901"/>
                <a:gd name="T5" fmla="*/ 2147483647 h 721"/>
                <a:gd name="T6" fmla="*/ 2147483647 w 901"/>
                <a:gd name="T7" fmla="*/ 2147483647 h 721"/>
                <a:gd name="T8" fmla="*/ 2147483647 w 901"/>
                <a:gd name="T9" fmla="*/ 2147483647 h 721"/>
                <a:gd name="T10" fmla="*/ 2147483647 w 901"/>
                <a:gd name="T11" fmla="*/ 2147483647 h 721"/>
                <a:gd name="T12" fmla="*/ 2147483647 w 901"/>
                <a:gd name="T13" fmla="*/ 2147483647 h 721"/>
                <a:gd name="T14" fmla="*/ 2147483647 w 901"/>
                <a:gd name="T15" fmla="*/ 2147483647 h 721"/>
                <a:gd name="T16" fmla="*/ 2147483647 w 901"/>
                <a:gd name="T17" fmla="*/ 2147483647 h 721"/>
                <a:gd name="T18" fmla="*/ 2147483647 w 901"/>
                <a:gd name="T19" fmla="*/ 2147483647 h 721"/>
                <a:gd name="T20" fmla="*/ 2147483647 w 901"/>
                <a:gd name="T21" fmla="*/ 2147483647 h 721"/>
                <a:gd name="T22" fmla="*/ 2147483647 w 901"/>
                <a:gd name="T23" fmla="*/ 2147483647 h 721"/>
                <a:gd name="T24" fmla="*/ 2147483647 w 901"/>
                <a:gd name="T25" fmla="*/ 2147483647 h 721"/>
                <a:gd name="T26" fmla="*/ 2147483647 w 901"/>
                <a:gd name="T27" fmla="*/ 2147483647 h 721"/>
                <a:gd name="T28" fmla="*/ 2147483647 w 901"/>
                <a:gd name="T29" fmla="*/ 2147483647 h 721"/>
                <a:gd name="T30" fmla="*/ 0 w 901"/>
                <a:gd name="T31" fmla="*/ 0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1"/>
                <a:gd name="T49" fmla="*/ 0 h 721"/>
                <a:gd name="T50" fmla="*/ 901 w 901"/>
                <a:gd name="T51" fmla="*/ 721 h 7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1" h="721">
                  <a:moveTo>
                    <a:pt x="900" y="720"/>
                  </a:moveTo>
                  <a:lnTo>
                    <a:pt x="805" y="712"/>
                  </a:lnTo>
                  <a:lnTo>
                    <a:pt x="758" y="704"/>
                  </a:lnTo>
                  <a:lnTo>
                    <a:pt x="711" y="691"/>
                  </a:lnTo>
                  <a:lnTo>
                    <a:pt x="663" y="675"/>
                  </a:lnTo>
                  <a:lnTo>
                    <a:pt x="615" y="653"/>
                  </a:lnTo>
                  <a:lnTo>
                    <a:pt x="568" y="623"/>
                  </a:lnTo>
                  <a:lnTo>
                    <a:pt x="473" y="540"/>
                  </a:lnTo>
                  <a:lnTo>
                    <a:pt x="378" y="422"/>
                  </a:lnTo>
                  <a:lnTo>
                    <a:pt x="284" y="281"/>
                  </a:lnTo>
                  <a:lnTo>
                    <a:pt x="236" y="209"/>
                  </a:lnTo>
                  <a:lnTo>
                    <a:pt x="189" y="142"/>
                  </a:lnTo>
                  <a:lnTo>
                    <a:pt x="142" y="83"/>
                  </a:lnTo>
                  <a:lnTo>
                    <a:pt x="94" y="38"/>
                  </a:lnTo>
                  <a:lnTo>
                    <a:pt x="47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1870898" y="3658217"/>
              <a:ext cx="2578792" cy="1586884"/>
            </a:xfrm>
            <a:custGeom>
              <a:avLst/>
              <a:gdLst>
                <a:gd name="T0" fmla="*/ 0 w 900"/>
                <a:gd name="T1" fmla="*/ 2147483647 h 720"/>
                <a:gd name="T2" fmla="*/ 2147483647 w 900"/>
                <a:gd name="T3" fmla="*/ 2147483647 h 720"/>
                <a:gd name="T4" fmla="*/ 2147483647 w 900"/>
                <a:gd name="T5" fmla="*/ 2147483647 h 720"/>
                <a:gd name="T6" fmla="*/ 2147483647 w 900"/>
                <a:gd name="T7" fmla="*/ 2147483647 h 720"/>
                <a:gd name="T8" fmla="*/ 2147483647 w 900"/>
                <a:gd name="T9" fmla="*/ 2147483647 h 720"/>
                <a:gd name="T10" fmla="*/ 2147483647 w 900"/>
                <a:gd name="T11" fmla="*/ 2147483647 h 720"/>
                <a:gd name="T12" fmla="*/ 2147483647 w 900"/>
                <a:gd name="T13" fmla="*/ 2147483647 h 720"/>
                <a:gd name="T14" fmla="*/ 2147483647 w 900"/>
                <a:gd name="T15" fmla="*/ 2147483647 h 720"/>
                <a:gd name="T16" fmla="*/ 2147483647 w 900"/>
                <a:gd name="T17" fmla="*/ 2147483647 h 720"/>
                <a:gd name="T18" fmla="*/ 2147483647 w 900"/>
                <a:gd name="T19" fmla="*/ 2147483647 h 720"/>
                <a:gd name="T20" fmla="*/ 2147483647 w 900"/>
                <a:gd name="T21" fmla="*/ 2147483647 h 720"/>
                <a:gd name="T22" fmla="*/ 2147483647 w 900"/>
                <a:gd name="T23" fmla="*/ 2147483647 h 720"/>
                <a:gd name="T24" fmla="*/ 2147483647 w 900"/>
                <a:gd name="T25" fmla="*/ 2147483647 h 720"/>
                <a:gd name="T26" fmla="*/ 2147483647 w 900"/>
                <a:gd name="T27" fmla="*/ 2147483647 h 720"/>
                <a:gd name="T28" fmla="*/ 2147483647 w 900"/>
                <a:gd name="T29" fmla="*/ 2147483647 h 720"/>
                <a:gd name="T30" fmla="*/ 2147483647 w 900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720"/>
                <a:gd name="T50" fmla="*/ 900 w 900"/>
                <a:gd name="T51" fmla="*/ 720 h 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720">
                  <a:moveTo>
                    <a:pt x="0" y="720"/>
                  </a:moveTo>
                  <a:lnTo>
                    <a:pt x="95" y="712"/>
                  </a:lnTo>
                  <a:lnTo>
                    <a:pt x="142" y="704"/>
                  </a:lnTo>
                  <a:lnTo>
                    <a:pt x="189" y="691"/>
                  </a:lnTo>
                  <a:lnTo>
                    <a:pt x="237" y="675"/>
                  </a:lnTo>
                  <a:lnTo>
                    <a:pt x="284" y="653"/>
                  </a:lnTo>
                  <a:lnTo>
                    <a:pt x="331" y="623"/>
                  </a:lnTo>
                  <a:lnTo>
                    <a:pt x="426" y="540"/>
                  </a:lnTo>
                  <a:cubicBezTo>
                    <a:pt x="426" y="540"/>
                    <a:pt x="521" y="422"/>
                    <a:pt x="521" y="422"/>
                  </a:cubicBezTo>
                  <a:lnTo>
                    <a:pt x="616" y="281"/>
                  </a:lnTo>
                  <a:lnTo>
                    <a:pt x="663" y="209"/>
                  </a:lnTo>
                  <a:lnTo>
                    <a:pt x="710" y="142"/>
                  </a:lnTo>
                  <a:lnTo>
                    <a:pt x="757" y="83"/>
                  </a:lnTo>
                  <a:lnTo>
                    <a:pt x="805" y="38"/>
                  </a:lnTo>
                  <a:lnTo>
                    <a:pt x="852" y="9"/>
                  </a:lnTo>
                  <a:lnTo>
                    <a:pt x="90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1676400" y="5297434"/>
              <a:ext cx="564753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23"/>
                <p:cNvSpPr>
                  <a:spLocks noChangeArrowheads="1"/>
                </p:cNvSpPr>
                <p:nvPr/>
              </p:nvSpPr>
              <p:spPr bwMode="auto">
                <a:xfrm>
                  <a:off x="7257667" y="5298968"/>
                  <a:ext cx="407164" cy="366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1" i="1" dirty="0" smtClean="0">
                            <a:solidFill>
                              <a:srgbClr val="4E2929"/>
                            </a:solidFill>
                            <a:latin typeface="Cambria Math"/>
                          </a:rPr>
                          <m:t>𝑿</m:t>
                        </m:r>
                      </m:oMath>
                    </m:oMathPara>
                  </a14:m>
                  <a:endParaRPr lang="en-US" altLang="zh-TW" b="1" dirty="0">
                    <a:solidFill>
                      <a:srgbClr val="4E2929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57667" y="5298968"/>
                  <a:ext cx="407164" cy="36676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54"/>
          <p:cNvGrpSpPr>
            <a:grpSpLocks/>
          </p:cNvGrpSpPr>
          <p:nvPr/>
        </p:nvGrpSpPr>
        <p:grpSpPr bwMode="auto">
          <a:xfrm>
            <a:off x="1303280" y="4009601"/>
            <a:ext cx="4863739" cy="2238799"/>
            <a:chOff x="741" y="1785"/>
            <a:chExt cx="3334" cy="1934"/>
          </a:xfrm>
        </p:grpSpPr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>
              <a:off x="1733" y="3373"/>
              <a:ext cx="1147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 flipH="1">
              <a:off x="2928" y="3373"/>
              <a:ext cx="1147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1733" y="2959"/>
              <a:ext cx="0" cy="157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4075" y="2925"/>
              <a:ext cx="0" cy="191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828" y="3373"/>
                  <a:ext cx="431" cy="346"/>
                </a:xfrm>
                <a:prstGeom prst="rect">
                  <a:avLst/>
                </a:prstGeom>
                <a:noFill/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l-GR" altLang="en-US" sz="2000" i="1" dirty="0">
                            <a:solidFill>
                              <a:srgbClr val="00B0F0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i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 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28" y="3373"/>
                  <a:ext cx="431" cy="346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96" y="3373"/>
                  <a:ext cx="431" cy="346"/>
                </a:xfrm>
                <a:prstGeom prst="rect">
                  <a:avLst/>
                </a:prstGeom>
                <a:noFill/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i="1" dirty="0" smtClean="0">
                            <a:solidFill>
                              <a:srgbClr val="00B0F0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l-GR" altLang="en-US" sz="2000" i="1" dirty="0">
                            <a:solidFill>
                              <a:srgbClr val="00B0F0"/>
                            </a:solidFill>
                            <a:latin typeface="Cambria Math"/>
                          </a:rPr>
                          <m:t>𝜎</m:t>
                        </m:r>
                      </m:oMath>
                    </m:oMathPara>
                  </a14:m>
                  <a:endParaRPr lang="el-GR" altLang="en-US" sz="2000" i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 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596" y="3373"/>
                  <a:ext cx="431" cy="346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  <a:ln w="50800" cap="rnd" algn="ctr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9999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45"/>
            <p:cNvSpPr>
              <a:spLocks noChangeShapeType="1"/>
            </p:cNvSpPr>
            <p:nvPr/>
          </p:nvSpPr>
          <p:spPr bwMode="auto">
            <a:xfrm flipV="1">
              <a:off x="2545" y="1957"/>
              <a:ext cx="707" cy="12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662" y="1785"/>
              <a:ext cx="457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2450" y="2160"/>
              <a:ext cx="939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 flipV="1">
              <a:off x="2306" y="2344"/>
              <a:ext cx="1190" cy="7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163" y="2590"/>
              <a:ext cx="1578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1924" y="2829"/>
              <a:ext cx="2056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33" y="3068"/>
              <a:ext cx="2342" cy="0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Box 52"/>
            <p:cNvSpPr txBox="1">
              <a:spLocks noChangeArrowheads="1"/>
            </p:cNvSpPr>
            <p:nvPr/>
          </p:nvSpPr>
          <p:spPr bwMode="auto">
            <a:xfrm>
              <a:off x="741" y="2174"/>
              <a:ext cx="813" cy="372"/>
            </a:xfrm>
            <a:prstGeom prst="rect">
              <a:avLst/>
            </a:prstGeom>
            <a:noFill/>
            <a:ln w="50800" cap="rnd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99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200" dirty="0">
                  <a:solidFill>
                    <a:srgbClr val="00B0F0"/>
                  </a:solidFill>
                  <a:latin typeface="Calibri" panose="020F0502020204030204" pitchFamily="34" charset="0"/>
                </a:rPr>
                <a:t>99.7%</a:t>
              </a:r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272" y="2521"/>
              <a:ext cx="693" cy="438"/>
            </a:xfrm>
            <a:prstGeom prst="line">
              <a:avLst/>
            </a:prstGeom>
            <a:noFill/>
            <a:ln w="50800" cap="rnd">
              <a:solidFill>
                <a:srgbClr val="00B0F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"/>
              <p:cNvSpPr>
                <a:spLocks noChangeArrowheads="1"/>
              </p:cNvSpPr>
              <p:nvPr/>
            </p:nvSpPr>
            <p:spPr bwMode="auto">
              <a:xfrm>
                <a:off x="3894931" y="5828500"/>
                <a:ext cx="1172369" cy="397545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90488" tIns="44450" rIns="90488" bIns="4445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r>
                  <a:rPr lang="zh-TW" altLang="en-US" sz="16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a:rPr lang="zh-TW" altLang="en-US" sz="2000" b="1" i="1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/>
                      </a:rPr>
                      <m:t>𝝁</m:t>
                    </m:r>
                  </m:oMath>
                </a14:m>
                <a:endParaRPr lang="zh-TW" altLang="en-US" sz="2000" b="1" dirty="0">
                  <a:solidFill>
                    <a:schemeClr val="accent2">
                      <a:lumMod val="50000"/>
                    </a:schemeClr>
                  </a:solidFill>
                  <a:latin typeface="Symbol" pitchFamily="18" charset="2"/>
                </a:endParaRPr>
              </a:p>
            </p:txBody>
          </p:sp>
        </mc:Choice>
        <mc:Fallback xmlns="">
          <p:sp>
            <p:nvSpPr>
              <p:cNvPr id="6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94931" y="5828500"/>
                <a:ext cx="1172369" cy="397545"/>
              </a:xfrm>
              <a:prstGeom prst="rect">
                <a:avLst/>
              </a:prstGeom>
              <a:blipFill rotWithShape="1">
                <a:blip r:embed="rId11"/>
                <a:stretch>
                  <a:fillRect b="-9231"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7"/>
          <p:cNvSpPr>
            <a:spLocks noChangeShapeType="1"/>
          </p:cNvSpPr>
          <p:nvPr/>
        </p:nvSpPr>
        <p:spPr bwMode="auto">
          <a:xfrm>
            <a:off x="4452242" y="5578968"/>
            <a:ext cx="0" cy="338137"/>
          </a:xfrm>
          <a:prstGeom prst="line">
            <a:avLst/>
          </a:prstGeom>
          <a:noFill/>
          <a:ln w="28575">
            <a:solidFill>
              <a:schemeClr val="accent2">
                <a:lumMod val="50000"/>
              </a:schemeClr>
            </a:solidFill>
            <a:round/>
            <a:headEnd type="triangle" w="med" len="med"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4445000" y="3941988"/>
            <a:ext cx="0" cy="1598879"/>
          </a:xfrm>
          <a:prstGeom prst="line">
            <a:avLst/>
          </a:prstGeom>
          <a:noFill/>
          <a:ln w="12700">
            <a:solidFill>
              <a:schemeClr val="bg2">
                <a:lumMod val="1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1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Changing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 shifts the distribution left or right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Changing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 smtClean="0"/>
                  <a:t> increases or decreases the spread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602647" y="2071633"/>
            <a:ext cx="3160713" cy="1493947"/>
            <a:chOff x="5334000" y="2314466"/>
            <a:chExt cx="3160713" cy="14939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6"/>
                <p:cNvSpPr>
                  <a:spLocks noChangeArrowheads="1"/>
                </p:cNvSpPr>
                <p:nvPr/>
              </p:nvSpPr>
              <p:spPr bwMode="auto">
                <a:xfrm>
                  <a:off x="5465983" y="2314466"/>
                  <a:ext cx="990600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  <p:txBody>
                <a:bodyPr wrap="square" lIns="90488" tIns="44450" rIns="90488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b="1" i="1" smtClean="0">
                            <a:solidFill>
                              <a:srgbClr val="B90FE7"/>
                            </a:solidFill>
                            <a:latin typeface="Cambria Math"/>
                          </a:rPr>
                          <m:t>𝝁</m:t>
                        </m:r>
                        <m:r>
                          <a:rPr lang="en-US" altLang="zh-TW" b="1" i="1" smtClean="0">
                            <a:solidFill>
                              <a:srgbClr val="B90FE7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zh-TW" b="1" i="1" smtClean="0">
                            <a:solidFill>
                              <a:srgbClr val="B90FE7"/>
                            </a:solidFill>
                            <a:latin typeface="Cambria Math"/>
                          </a:rPr>
                          <m:t>𝟎</m:t>
                        </m:r>
                      </m:oMath>
                    </m:oMathPara>
                  </a14:m>
                  <a:endParaRPr lang="en-US" altLang="zh-TW" b="1" dirty="0">
                    <a:solidFill>
                      <a:srgbClr val="B90FE7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65983" y="2314466"/>
                  <a:ext cx="990600" cy="36676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6667"/>
                  </a:stretch>
                </a:blip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781800" y="2590800"/>
              <a:ext cx="1430338" cy="1144588"/>
            </a:xfrm>
            <a:custGeom>
              <a:avLst/>
              <a:gdLst>
                <a:gd name="T0" fmla="*/ 2147483647 w 901"/>
                <a:gd name="T1" fmla="*/ 2147483647 h 721"/>
                <a:gd name="T2" fmla="*/ 2147483647 w 901"/>
                <a:gd name="T3" fmla="*/ 2147483647 h 721"/>
                <a:gd name="T4" fmla="*/ 2147483647 w 901"/>
                <a:gd name="T5" fmla="*/ 2147483647 h 721"/>
                <a:gd name="T6" fmla="*/ 2147483647 w 901"/>
                <a:gd name="T7" fmla="*/ 2147483647 h 721"/>
                <a:gd name="T8" fmla="*/ 2147483647 w 901"/>
                <a:gd name="T9" fmla="*/ 2147483647 h 721"/>
                <a:gd name="T10" fmla="*/ 2147483647 w 901"/>
                <a:gd name="T11" fmla="*/ 2147483647 h 721"/>
                <a:gd name="T12" fmla="*/ 2147483647 w 901"/>
                <a:gd name="T13" fmla="*/ 2147483647 h 721"/>
                <a:gd name="T14" fmla="*/ 2147483647 w 901"/>
                <a:gd name="T15" fmla="*/ 2147483647 h 721"/>
                <a:gd name="T16" fmla="*/ 2147483647 w 901"/>
                <a:gd name="T17" fmla="*/ 2147483647 h 721"/>
                <a:gd name="T18" fmla="*/ 2147483647 w 901"/>
                <a:gd name="T19" fmla="*/ 2147483647 h 721"/>
                <a:gd name="T20" fmla="*/ 2147483647 w 901"/>
                <a:gd name="T21" fmla="*/ 2147483647 h 721"/>
                <a:gd name="T22" fmla="*/ 2147483647 w 901"/>
                <a:gd name="T23" fmla="*/ 2147483647 h 721"/>
                <a:gd name="T24" fmla="*/ 2147483647 w 901"/>
                <a:gd name="T25" fmla="*/ 2147483647 h 721"/>
                <a:gd name="T26" fmla="*/ 2147483647 w 901"/>
                <a:gd name="T27" fmla="*/ 2147483647 h 721"/>
                <a:gd name="T28" fmla="*/ 2147483647 w 901"/>
                <a:gd name="T29" fmla="*/ 2147483647 h 721"/>
                <a:gd name="T30" fmla="*/ 0 w 901"/>
                <a:gd name="T31" fmla="*/ 0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1"/>
                <a:gd name="T49" fmla="*/ 0 h 721"/>
                <a:gd name="T50" fmla="*/ 901 w 901"/>
                <a:gd name="T51" fmla="*/ 721 h 7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1" h="721">
                  <a:moveTo>
                    <a:pt x="900" y="720"/>
                  </a:moveTo>
                  <a:lnTo>
                    <a:pt x="805" y="712"/>
                  </a:lnTo>
                  <a:lnTo>
                    <a:pt x="758" y="704"/>
                  </a:lnTo>
                  <a:lnTo>
                    <a:pt x="711" y="691"/>
                  </a:lnTo>
                  <a:lnTo>
                    <a:pt x="663" y="675"/>
                  </a:lnTo>
                  <a:lnTo>
                    <a:pt x="615" y="653"/>
                  </a:lnTo>
                  <a:lnTo>
                    <a:pt x="568" y="623"/>
                  </a:lnTo>
                  <a:lnTo>
                    <a:pt x="473" y="540"/>
                  </a:lnTo>
                  <a:lnTo>
                    <a:pt x="378" y="422"/>
                  </a:lnTo>
                  <a:lnTo>
                    <a:pt x="284" y="281"/>
                  </a:lnTo>
                  <a:lnTo>
                    <a:pt x="236" y="209"/>
                  </a:lnTo>
                  <a:lnTo>
                    <a:pt x="189" y="142"/>
                  </a:lnTo>
                  <a:lnTo>
                    <a:pt x="142" y="83"/>
                  </a:lnTo>
                  <a:lnTo>
                    <a:pt x="94" y="38"/>
                  </a:lnTo>
                  <a:lnTo>
                    <a:pt x="47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B90FE7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334000" y="2590800"/>
              <a:ext cx="1428750" cy="1143000"/>
            </a:xfrm>
            <a:custGeom>
              <a:avLst/>
              <a:gdLst>
                <a:gd name="T0" fmla="*/ 0 w 900"/>
                <a:gd name="T1" fmla="*/ 2147483647 h 720"/>
                <a:gd name="T2" fmla="*/ 2147483647 w 900"/>
                <a:gd name="T3" fmla="*/ 2147483647 h 720"/>
                <a:gd name="T4" fmla="*/ 2147483647 w 900"/>
                <a:gd name="T5" fmla="*/ 2147483647 h 720"/>
                <a:gd name="T6" fmla="*/ 2147483647 w 900"/>
                <a:gd name="T7" fmla="*/ 2147483647 h 720"/>
                <a:gd name="T8" fmla="*/ 2147483647 w 900"/>
                <a:gd name="T9" fmla="*/ 2147483647 h 720"/>
                <a:gd name="T10" fmla="*/ 2147483647 w 900"/>
                <a:gd name="T11" fmla="*/ 2147483647 h 720"/>
                <a:gd name="T12" fmla="*/ 2147483647 w 900"/>
                <a:gd name="T13" fmla="*/ 2147483647 h 720"/>
                <a:gd name="T14" fmla="*/ 2147483647 w 900"/>
                <a:gd name="T15" fmla="*/ 2147483647 h 720"/>
                <a:gd name="T16" fmla="*/ 2147483647 w 900"/>
                <a:gd name="T17" fmla="*/ 2147483647 h 720"/>
                <a:gd name="T18" fmla="*/ 2147483647 w 900"/>
                <a:gd name="T19" fmla="*/ 2147483647 h 720"/>
                <a:gd name="T20" fmla="*/ 2147483647 w 900"/>
                <a:gd name="T21" fmla="*/ 2147483647 h 720"/>
                <a:gd name="T22" fmla="*/ 2147483647 w 900"/>
                <a:gd name="T23" fmla="*/ 2147483647 h 720"/>
                <a:gd name="T24" fmla="*/ 2147483647 w 900"/>
                <a:gd name="T25" fmla="*/ 2147483647 h 720"/>
                <a:gd name="T26" fmla="*/ 2147483647 w 900"/>
                <a:gd name="T27" fmla="*/ 2147483647 h 720"/>
                <a:gd name="T28" fmla="*/ 2147483647 w 900"/>
                <a:gd name="T29" fmla="*/ 2147483647 h 720"/>
                <a:gd name="T30" fmla="*/ 2147483647 w 900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720"/>
                <a:gd name="T50" fmla="*/ 900 w 900"/>
                <a:gd name="T51" fmla="*/ 720 h 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720">
                  <a:moveTo>
                    <a:pt x="0" y="720"/>
                  </a:moveTo>
                  <a:lnTo>
                    <a:pt x="95" y="712"/>
                  </a:lnTo>
                  <a:lnTo>
                    <a:pt x="142" y="704"/>
                  </a:lnTo>
                  <a:lnTo>
                    <a:pt x="189" y="691"/>
                  </a:lnTo>
                  <a:lnTo>
                    <a:pt x="237" y="675"/>
                  </a:lnTo>
                  <a:lnTo>
                    <a:pt x="284" y="653"/>
                  </a:lnTo>
                  <a:lnTo>
                    <a:pt x="331" y="623"/>
                  </a:lnTo>
                  <a:lnTo>
                    <a:pt x="426" y="540"/>
                  </a:lnTo>
                  <a:cubicBezTo>
                    <a:pt x="426" y="540"/>
                    <a:pt x="521" y="422"/>
                    <a:pt x="521" y="422"/>
                  </a:cubicBezTo>
                  <a:lnTo>
                    <a:pt x="616" y="281"/>
                  </a:lnTo>
                  <a:lnTo>
                    <a:pt x="663" y="209"/>
                  </a:lnTo>
                  <a:lnTo>
                    <a:pt x="710" y="142"/>
                  </a:lnTo>
                  <a:lnTo>
                    <a:pt x="757" y="83"/>
                  </a:lnTo>
                  <a:lnTo>
                    <a:pt x="805" y="38"/>
                  </a:lnTo>
                  <a:lnTo>
                    <a:pt x="852" y="9"/>
                  </a:lnTo>
                  <a:lnTo>
                    <a:pt x="900" y="0"/>
                  </a:lnTo>
                </a:path>
              </a:pathLst>
            </a:custGeom>
            <a:noFill/>
            <a:ln w="50800" cap="rnd" cmpd="sng">
              <a:solidFill>
                <a:srgbClr val="B90FE7"/>
              </a:solidFill>
              <a:prstDash val="solid"/>
              <a:round/>
              <a:headEnd type="none" w="med" len="med"/>
              <a:tailEnd type="none" w="med" len="med"/>
            </a:ln>
            <a:ex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84947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81946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789305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75930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72929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69929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66929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639286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60912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57912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6900863" y="3716338"/>
              <a:ext cx="1841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cxnSp>
        <p:nvCxnSpPr>
          <p:cNvPr id="30" name="Straight Connector 29"/>
          <p:cNvCxnSpPr/>
          <p:nvPr/>
        </p:nvCxnSpPr>
        <p:spPr>
          <a:xfrm flipV="1">
            <a:off x="1201230" y="3544942"/>
            <a:ext cx="4859911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059847" y="2347967"/>
            <a:ext cx="511175" cy="376883"/>
          </a:xfrm>
          <a:prstGeom prst="straightConnector1">
            <a:avLst/>
          </a:prstGeom>
          <a:ln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900428" y="2057400"/>
            <a:ext cx="3160713" cy="1447855"/>
            <a:chOff x="2900428" y="2057400"/>
            <a:chExt cx="3160713" cy="1447855"/>
          </a:xfrm>
        </p:grpSpPr>
        <p:grpSp>
          <p:nvGrpSpPr>
            <p:cNvPr id="31" name="Group 30"/>
            <p:cNvGrpSpPr/>
            <p:nvPr/>
          </p:nvGrpSpPr>
          <p:grpSpPr>
            <a:xfrm>
              <a:off x="2900428" y="2057400"/>
              <a:ext cx="3160713" cy="1447855"/>
              <a:chOff x="5334000" y="2300233"/>
              <a:chExt cx="3160713" cy="144785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563070" y="2300233"/>
                    <a:ext cx="872332" cy="36676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/>
                </p:spPr>
                <p:txBody>
                  <a:bodyPr wrap="square" lIns="90488" tIns="44450" rIns="90488" bIns="44450"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14:m>
                      <m:oMath xmlns:m="http://schemas.openxmlformats.org/officeDocument/2006/math">
                        <m:r>
                          <a:rPr lang="zh-TW" altLang="en-US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𝝁</m:t>
                        </m:r>
                      </m:oMath>
                    </a14:m>
                    <a:r>
                      <a:rPr lang="en-US" altLang="zh-TW" b="1" dirty="0" smtClean="0">
                        <a:solidFill>
                          <a:srgbClr val="00B050"/>
                        </a:solidFill>
                      </a:rPr>
                      <a:t> = 2</a:t>
                    </a:r>
                    <a:endParaRPr lang="en-US" altLang="zh-TW" b="1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563070" y="2300233"/>
                    <a:ext cx="872332" cy="366767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t="-8333" b="-26667"/>
                    </a:stretch>
                  </a:blipFill>
                  <a:ln>
                    <a:noFill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Freeform 8"/>
              <p:cNvSpPr>
                <a:spLocks/>
              </p:cNvSpPr>
              <p:nvPr/>
            </p:nvSpPr>
            <p:spPr bwMode="auto">
              <a:xfrm>
                <a:off x="6781800" y="2590800"/>
                <a:ext cx="1430338" cy="1144588"/>
              </a:xfrm>
              <a:custGeom>
                <a:avLst/>
                <a:gdLst>
                  <a:gd name="T0" fmla="*/ 2147483647 w 901"/>
                  <a:gd name="T1" fmla="*/ 2147483647 h 721"/>
                  <a:gd name="T2" fmla="*/ 2147483647 w 901"/>
                  <a:gd name="T3" fmla="*/ 2147483647 h 721"/>
                  <a:gd name="T4" fmla="*/ 2147483647 w 901"/>
                  <a:gd name="T5" fmla="*/ 2147483647 h 721"/>
                  <a:gd name="T6" fmla="*/ 2147483647 w 901"/>
                  <a:gd name="T7" fmla="*/ 2147483647 h 721"/>
                  <a:gd name="T8" fmla="*/ 2147483647 w 901"/>
                  <a:gd name="T9" fmla="*/ 2147483647 h 721"/>
                  <a:gd name="T10" fmla="*/ 2147483647 w 901"/>
                  <a:gd name="T11" fmla="*/ 2147483647 h 721"/>
                  <a:gd name="T12" fmla="*/ 2147483647 w 901"/>
                  <a:gd name="T13" fmla="*/ 2147483647 h 721"/>
                  <a:gd name="T14" fmla="*/ 2147483647 w 901"/>
                  <a:gd name="T15" fmla="*/ 2147483647 h 721"/>
                  <a:gd name="T16" fmla="*/ 2147483647 w 901"/>
                  <a:gd name="T17" fmla="*/ 2147483647 h 721"/>
                  <a:gd name="T18" fmla="*/ 2147483647 w 901"/>
                  <a:gd name="T19" fmla="*/ 2147483647 h 721"/>
                  <a:gd name="T20" fmla="*/ 2147483647 w 901"/>
                  <a:gd name="T21" fmla="*/ 2147483647 h 721"/>
                  <a:gd name="T22" fmla="*/ 2147483647 w 901"/>
                  <a:gd name="T23" fmla="*/ 2147483647 h 721"/>
                  <a:gd name="T24" fmla="*/ 2147483647 w 901"/>
                  <a:gd name="T25" fmla="*/ 2147483647 h 721"/>
                  <a:gd name="T26" fmla="*/ 2147483647 w 901"/>
                  <a:gd name="T27" fmla="*/ 2147483647 h 721"/>
                  <a:gd name="T28" fmla="*/ 2147483647 w 901"/>
                  <a:gd name="T29" fmla="*/ 2147483647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9"/>
              <p:cNvSpPr>
                <a:spLocks/>
              </p:cNvSpPr>
              <p:nvPr/>
            </p:nvSpPr>
            <p:spPr bwMode="auto">
              <a:xfrm>
                <a:off x="5334000" y="2590800"/>
                <a:ext cx="1428750" cy="1143000"/>
              </a:xfrm>
              <a:custGeom>
                <a:avLst/>
                <a:gdLst>
                  <a:gd name="T0" fmla="*/ 0 w 900"/>
                  <a:gd name="T1" fmla="*/ 2147483647 h 720"/>
                  <a:gd name="T2" fmla="*/ 2147483647 w 900"/>
                  <a:gd name="T3" fmla="*/ 2147483647 h 720"/>
                  <a:gd name="T4" fmla="*/ 2147483647 w 900"/>
                  <a:gd name="T5" fmla="*/ 2147483647 h 720"/>
                  <a:gd name="T6" fmla="*/ 2147483647 w 900"/>
                  <a:gd name="T7" fmla="*/ 2147483647 h 720"/>
                  <a:gd name="T8" fmla="*/ 2147483647 w 900"/>
                  <a:gd name="T9" fmla="*/ 2147483647 h 720"/>
                  <a:gd name="T10" fmla="*/ 2147483647 w 900"/>
                  <a:gd name="T11" fmla="*/ 2147483647 h 720"/>
                  <a:gd name="T12" fmla="*/ 2147483647 w 900"/>
                  <a:gd name="T13" fmla="*/ 2147483647 h 720"/>
                  <a:gd name="T14" fmla="*/ 2147483647 w 900"/>
                  <a:gd name="T15" fmla="*/ 2147483647 h 720"/>
                  <a:gd name="T16" fmla="*/ 2147483647 w 900"/>
                  <a:gd name="T17" fmla="*/ 2147483647 h 720"/>
                  <a:gd name="T18" fmla="*/ 2147483647 w 900"/>
                  <a:gd name="T19" fmla="*/ 2147483647 h 720"/>
                  <a:gd name="T20" fmla="*/ 2147483647 w 900"/>
                  <a:gd name="T21" fmla="*/ 2147483647 h 720"/>
                  <a:gd name="T22" fmla="*/ 2147483647 w 900"/>
                  <a:gd name="T23" fmla="*/ 2147483647 h 720"/>
                  <a:gd name="T24" fmla="*/ 2147483647 w 900"/>
                  <a:gd name="T25" fmla="*/ 2147483647 h 720"/>
                  <a:gd name="T26" fmla="*/ 2147483647 w 900"/>
                  <a:gd name="T27" fmla="*/ 2147483647 h 720"/>
                  <a:gd name="T28" fmla="*/ 2147483647 w 900"/>
                  <a:gd name="T29" fmla="*/ 2147483647 h 720"/>
                  <a:gd name="T30" fmla="*/ 2147483647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2"/>
              <p:cNvSpPr>
                <a:spLocks noChangeShapeType="1"/>
              </p:cNvSpPr>
              <p:nvPr/>
            </p:nvSpPr>
            <p:spPr bwMode="auto">
              <a:xfrm>
                <a:off x="84947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13"/>
              <p:cNvSpPr>
                <a:spLocks noChangeShapeType="1"/>
              </p:cNvSpPr>
              <p:nvPr/>
            </p:nvSpPr>
            <p:spPr bwMode="auto">
              <a:xfrm>
                <a:off x="81946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789305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>
                <a:off x="75930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16"/>
              <p:cNvSpPr>
                <a:spLocks noChangeShapeType="1"/>
              </p:cNvSpPr>
              <p:nvPr/>
            </p:nvSpPr>
            <p:spPr bwMode="auto">
              <a:xfrm>
                <a:off x="72929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7"/>
              <p:cNvSpPr>
                <a:spLocks noChangeShapeType="1"/>
              </p:cNvSpPr>
              <p:nvPr/>
            </p:nvSpPr>
            <p:spPr bwMode="auto">
              <a:xfrm>
                <a:off x="69929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>
                <a:off x="66929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639286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60912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>
                <a:off x="57912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56" name="Straight Arrow Connector 55"/>
            <p:cNvCxnSpPr/>
            <p:nvPr/>
          </p:nvCxnSpPr>
          <p:spPr>
            <a:xfrm flipH="1">
              <a:off x="4797491" y="2297374"/>
              <a:ext cx="396081" cy="488184"/>
            </a:xfrm>
            <a:prstGeom prst="straightConnector1">
              <a:avLst/>
            </a:prstGeom>
            <a:ln>
              <a:solidFill>
                <a:srgbClr val="99663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671830" y="4878384"/>
            <a:ext cx="5185041" cy="1157288"/>
            <a:chOff x="1671830" y="4878384"/>
            <a:chExt cx="5185041" cy="1157288"/>
          </a:xfrm>
        </p:grpSpPr>
        <p:grpSp>
          <p:nvGrpSpPr>
            <p:cNvPr id="63" name="Group 62"/>
            <p:cNvGrpSpPr/>
            <p:nvPr/>
          </p:nvGrpSpPr>
          <p:grpSpPr>
            <a:xfrm>
              <a:off x="1671830" y="4878384"/>
              <a:ext cx="5185041" cy="1157288"/>
              <a:chOff x="5334000" y="2590800"/>
              <a:chExt cx="3372166" cy="115728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833834" y="2932048"/>
                    <a:ext cx="872332" cy="36676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/>
                </p:spPr>
                <p:txBody>
                  <a:bodyPr wrap="square" lIns="90488" tIns="44450" rIns="90488" bIns="44450">
                    <a:spAutoFit/>
                  </a:bodyPr>
                  <a:lstStyle/>
                  <a:p>
                    <a:pPr eaLnBrk="0" hangingPunct="0">
                      <a:spcBef>
                        <a:spcPct val="50000"/>
                      </a:spcBef>
                      <a:defRPr/>
                    </a:pPr>
                    <a14:m>
                      <m:oMath xmlns:m="http://schemas.openxmlformats.org/officeDocument/2006/math">
                        <m:r>
                          <a:rPr lang="zh-TW" alt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𝝈</m:t>
                        </m:r>
                      </m:oMath>
                    </a14:m>
                    <a:r>
                      <a:rPr lang="en-US" altLang="zh-TW" b="1" dirty="0" smtClean="0">
                        <a:solidFill>
                          <a:srgbClr val="00B050"/>
                        </a:solidFill>
                      </a:rPr>
                      <a:t> = 2</a:t>
                    </a:r>
                    <a:endParaRPr lang="en-US" altLang="zh-TW" b="1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6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33834" y="2932048"/>
                    <a:ext cx="872332" cy="366767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t="-8333" b="-26667"/>
                    </a:stretch>
                  </a:blipFill>
                  <a:ln>
                    <a:noFill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Freeform 8"/>
              <p:cNvSpPr>
                <a:spLocks/>
              </p:cNvSpPr>
              <p:nvPr/>
            </p:nvSpPr>
            <p:spPr bwMode="auto">
              <a:xfrm>
                <a:off x="6781800" y="2590800"/>
                <a:ext cx="1430338" cy="1144588"/>
              </a:xfrm>
              <a:custGeom>
                <a:avLst/>
                <a:gdLst>
                  <a:gd name="T0" fmla="*/ 2147483647 w 901"/>
                  <a:gd name="T1" fmla="*/ 2147483647 h 721"/>
                  <a:gd name="T2" fmla="*/ 2147483647 w 901"/>
                  <a:gd name="T3" fmla="*/ 2147483647 h 721"/>
                  <a:gd name="T4" fmla="*/ 2147483647 w 901"/>
                  <a:gd name="T5" fmla="*/ 2147483647 h 721"/>
                  <a:gd name="T6" fmla="*/ 2147483647 w 901"/>
                  <a:gd name="T7" fmla="*/ 2147483647 h 721"/>
                  <a:gd name="T8" fmla="*/ 2147483647 w 901"/>
                  <a:gd name="T9" fmla="*/ 2147483647 h 721"/>
                  <a:gd name="T10" fmla="*/ 2147483647 w 901"/>
                  <a:gd name="T11" fmla="*/ 2147483647 h 721"/>
                  <a:gd name="T12" fmla="*/ 2147483647 w 901"/>
                  <a:gd name="T13" fmla="*/ 2147483647 h 721"/>
                  <a:gd name="T14" fmla="*/ 2147483647 w 901"/>
                  <a:gd name="T15" fmla="*/ 2147483647 h 721"/>
                  <a:gd name="T16" fmla="*/ 2147483647 w 901"/>
                  <a:gd name="T17" fmla="*/ 2147483647 h 721"/>
                  <a:gd name="T18" fmla="*/ 2147483647 w 901"/>
                  <a:gd name="T19" fmla="*/ 2147483647 h 721"/>
                  <a:gd name="T20" fmla="*/ 2147483647 w 901"/>
                  <a:gd name="T21" fmla="*/ 2147483647 h 721"/>
                  <a:gd name="T22" fmla="*/ 2147483647 w 901"/>
                  <a:gd name="T23" fmla="*/ 2147483647 h 721"/>
                  <a:gd name="T24" fmla="*/ 2147483647 w 901"/>
                  <a:gd name="T25" fmla="*/ 2147483647 h 721"/>
                  <a:gd name="T26" fmla="*/ 2147483647 w 901"/>
                  <a:gd name="T27" fmla="*/ 2147483647 h 721"/>
                  <a:gd name="T28" fmla="*/ 2147483647 w 901"/>
                  <a:gd name="T29" fmla="*/ 2147483647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9"/>
              <p:cNvSpPr>
                <a:spLocks/>
              </p:cNvSpPr>
              <p:nvPr/>
            </p:nvSpPr>
            <p:spPr bwMode="auto">
              <a:xfrm>
                <a:off x="5334000" y="2590800"/>
                <a:ext cx="1428750" cy="1143000"/>
              </a:xfrm>
              <a:custGeom>
                <a:avLst/>
                <a:gdLst>
                  <a:gd name="T0" fmla="*/ 0 w 900"/>
                  <a:gd name="T1" fmla="*/ 2147483647 h 720"/>
                  <a:gd name="T2" fmla="*/ 2147483647 w 900"/>
                  <a:gd name="T3" fmla="*/ 2147483647 h 720"/>
                  <a:gd name="T4" fmla="*/ 2147483647 w 900"/>
                  <a:gd name="T5" fmla="*/ 2147483647 h 720"/>
                  <a:gd name="T6" fmla="*/ 2147483647 w 900"/>
                  <a:gd name="T7" fmla="*/ 2147483647 h 720"/>
                  <a:gd name="T8" fmla="*/ 2147483647 w 900"/>
                  <a:gd name="T9" fmla="*/ 2147483647 h 720"/>
                  <a:gd name="T10" fmla="*/ 2147483647 w 900"/>
                  <a:gd name="T11" fmla="*/ 2147483647 h 720"/>
                  <a:gd name="T12" fmla="*/ 2147483647 w 900"/>
                  <a:gd name="T13" fmla="*/ 2147483647 h 720"/>
                  <a:gd name="T14" fmla="*/ 2147483647 w 900"/>
                  <a:gd name="T15" fmla="*/ 2147483647 h 720"/>
                  <a:gd name="T16" fmla="*/ 2147483647 w 900"/>
                  <a:gd name="T17" fmla="*/ 2147483647 h 720"/>
                  <a:gd name="T18" fmla="*/ 2147483647 w 900"/>
                  <a:gd name="T19" fmla="*/ 2147483647 h 720"/>
                  <a:gd name="T20" fmla="*/ 2147483647 w 900"/>
                  <a:gd name="T21" fmla="*/ 2147483647 h 720"/>
                  <a:gd name="T22" fmla="*/ 2147483647 w 900"/>
                  <a:gd name="T23" fmla="*/ 2147483647 h 720"/>
                  <a:gd name="T24" fmla="*/ 2147483647 w 900"/>
                  <a:gd name="T25" fmla="*/ 2147483647 h 720"/>
                  <a:gd name="T26" fmla="*/ 2147483647 w 900"/>
                  <a:gd name="T27" fmla="*/ 2147483647 h 720"/>
                  <a:gd name="T28" fmla="*/ 2147483647 w 900"/>
                  <a:gd name="T29" fmla="*/ 2147483647 h 720"/>
                  <a:gd name="T30" fmla="*/ 2147483647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12"/>
              <p:cNvSpPr>
                <a:spLocks noChangeShapeType="1"/>
              </p:cNvSpPr>
              <p:nvPr/>
            </p:nvSpPr>
            <p:spPr bwMode="auto">
              <a:xfrm>
                <a:off x="84947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13"/>
              <p:cNvSpPr>
                <a:spLocks noChangeShapeType="1"/>
              </p:cNvSpPr>
              <p:nvPr/>
            </p:nvSpPr>
            <p:spPr bwMode="auto">
              <a:xfrm>
                <a:off x="81946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14"/>
              <p:cNvSpPr>
                <a:spLocks noChangeShapeType="1"/>
              </p:cNvSpPr>
              <p:nvPr/>
            </p:nvSpPr>
            <p:spPr bwMode="auto">
              <a:xfrm>
                <a:off x="789305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Line 15"/>
              <p:cNvSpPr>
                <a:spLocks noChangeShapeType="1"/>
              </p:cNvSpPr>
              <p:nvPr/>
            </p:nvSpPr>
            <p:spPr bwMode="auto">
              <a:xfrm>
                <a:off x="75930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Line 16"/>
              <p:cNvSpPr>
                <a:spLocks noChangeShapeType="1"/>
              </p:cNvSpPr>
              <p:nvPr/>
            </p:nvSpPr>
            <p:spPr bwMode="auto">
              <a:xfrm>
                <a:off x="72929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Line 17"/>
              <p:cNvSpPr>
                <a:spLocks noChangeShapeType="1"/>
              </p:cNvSpPr>
              <p:nvPr/>
            </p:nvSpPr>
            <p:spPr bwMode="auto">
              <a:xfrm>
                <a:off x="69929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Line 18"/>
              <p:cNvSpPr>
                <a:spLocks noChangeShapeType="1"/>
              </p:cNvSpPr>
              <p:nvPr/>
            </p:nvSpPr>
            <p:spPr bwMode="auto">
              <a:xfrm>
                <a:off x="66929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19"/>
              <p:cNvSpPr>
                <a:spLocks noChangeShapeType="1"/>
              </p:cNvSpPr>
              <p:nvPr/>
            </p:nvSpPr>
            <p:spPr bwMode="auto">
              <a:xfrm>
                <a:off x="639286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20"/>
              <p:cNvSpPr>
                <a:spLocks noChangeShapeType="1"/>
              </p:cNvSpPr>
              <p:nvPr/>
            </p:nvSpPr>
            <p:spPr bwMode="auto">
              <a:xfrm>
                <a:off x="60912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Line 21"/>
              <p:cNvSpPr>
                <a:spLocks noChangeShapeType="1"/>
              </p:cNvSpPr>
              <p:nvPr/>
            </p:nvSpPr>
            <p:spPr bwMode="auto">
              <a:xfrm>
                <a:off x="57912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cxnSp>
          <p:nvCxnSpPr>
            <p:cNvPr id="65" name="Straight Arrow Connector 64"/>
            <p:cNvCxnSpPr/>
            <p:nvPr/>
          </p:nvCxnSpPr>
          <p:spPr>
            <a:xfrm flipH="1">
              <a:off x="4947247" y="5403016"/>
              <a:ext cx="568326" cy="244092"/>
            </a:xfrm>
            <a:prstGeom prst="straightConnector1">
              <a:avLst/>
            </a:prstGeom>
            <a:ln>
              <a:solidFill>
                <a:srgbClr val="99663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467944" y="4214732"/>
            <a:ext cx="4893427" cy="1881268"/>
            <a:chOff x="1467944" y="4214732"/>
            <a:chExt cx="4893427" cy="1881268"/>
          </a:xfrm>
        </p:grpSpPr>
        <p:grpSp>
          <p:nvGrpSpPr>
            <p:cNvPr id="61" name="Group 60"/>
            <p:cNvGrpSpPr/>
            <p:nvPr/>
          </p:nvGrpSpPr>
          <p:grpSpPr>
            <a:xfrm>
              <a:off x="2770253" y="4214732"/>
              <a:ext cx="2745320" cy="1881268"/>
              <a:chOff x="5334000" y="2578967"/>
              <a:chExt cx="3521995" cy="122944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865396" y="2578967"/>
                    <a:ext cx="990599" cy="23969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/>
                </p:spPr>
                <p:txBody>
                  <a:bodyPr wrap="square" lIns="90488" tIns="44450" rIns="90488" bIns="44450">
                    <a:spAutoFit/>
                  </a:bodyPr>
                  <a:lstStyle/>
                  <a:p>
                    <a:pPr algn="ctr" eaLnBrk="0" hangingPunct="0">
                      <a:spcBef>
                        <a:spcPct val="50000"/>
                      </a:spcBef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TW" altLang="en-US" b="1" i="1" dirty="0" smtClean="0">
                              <a:solidFill>
                                <a:srgbClr val="B90FE7"/>
                              </a:solidFill>
                              <a:latin typeface="Cambria Math"/>
                            </a:rPr>
                            <m:t>𝝈</m:t>
                          </m:r>
                          <m:r>
                            <a:rPr lang="en-US" altLang="zh-TW" b="1" i="1" smtClean="0">
                              <a:solidFill>
                                <a:srgbClr val="B90FE7"/>
                              </a:solidFill>
                              <a:latin typeface="Cambria Math"/>
                            </a:rPr>
                            <m:t>=</m:t>
                          </m:r>
                          <m:r>
                            <a:rPr lang="en-US" altLang="zh-TW" b="1" i="1" smtClean="0">
                              <a:solidFill>
                                <a:srgbClr val="B90FE7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m:oMathPara>
                    </a14:m>
                    <a:endParaRPr lang="en-US" altLang="zh-TW" b="1" dirty="0">
                      <a:solidFill>
                        <a:srgbClr val="B90FE7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65396" y="2578967"/>
                    <a:ext cx="990599" cy="239690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0" name="Freeform 8"/>
              <p:cNvSpPr>
                <a:spLocks/>
              </p:cNvSpPr>
              <p:nvPr/>
            </p:nvSpPr>
            <p:spPr bwMode="auto">
              <a:xfrm>
                <a:off x="6781800" y="2623998"/>
                <a:ext cx="1430338" cy="1144588"/>
              </a:xfrm>
              <a:custGeom>
                <a:avLst/>
                <a:gdLst>
                  <a:gd name="T0" fmla="*/ 2147483647 w 901"/>
                  <a:gd name="T1" fmla="*/ 2147483647 h 721"/>
                  <a:gd name="T2" fmla="*/ 2147483647 w 901"/>
                  <a:gd name="T3" fmla="*/ 2147483647 h 721"/>
                  <a:gd name="T4" fmla="*/ 2147483647 w 901"/>
                  <a:gd name="T5" fmla="*/ 2147483647 h 721"/>
                  <a:gd name="T6" fmla="*/ 2147483647 w 901"/>
                  <a:gd name="T7" fmla="*/ 2147483647 h 721"/>
                  <a:gd name="T8" fmla="*/ 2147483647 w 901"/>
                  <a:gd name="T9" fmla="*/ 2147483647 h 721"/>
                  <a:gd name="T10" fmla="*/ 2147483647 w 901"/>
                  <a:gd name="T11" fmla="*/ 2147483647 h 721"/>
                  <a:gd name="T12" fmla="*/ 2147483647 w 901"/>
                  <a:gd name="T13" fmla="*/ 2147483647 h 721"/>
                  <a:gd name="T14" fmla="*/ 2147483647 w 901"/>
                  <a:gd name="T15" fmla="*/ 2147483647 h 721"/>
                  <a:gd name="T16" fmla="*/ 2147483647 w 901"/>
                  <a:gd name="T17" fmla="*/ 2147483647 h 721"/>
                  <a:gd name="T18" fmla="*/ 2147483647 w 901"/>
                  <a:gd name="T19" fmla="*/ 2147483647 h 721"/>
                  <a:gd name="T20" fmla="*/ 2147483647 w 901"/>
                  <a:gd name="T21" fmla="*/ 2147483647 h 721"/>
                  <a:gd name="T22" fmla="*/ 2147483647 w 901"/>
                  <a:gd name="T23" fmla="*/ 2147483647 h 721"/>
                  <a:gd name="T24" fmla="*/ 2147483647 w 901"/>
                  <a:gd name="T25" fmla="*/ 2147483647 h 721"/>
                  <a:gd name="T26" fmla="*/ 2147483647 w 901"/>
                  <a:gd name="T27" fmla="*/ 2147483647 h 721"/>
                  <a:gd name="T28" fmla="*/ 2147483647 w 901"/>
                  <a:gd name="T29" fmla="*/ 2147483647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rgbClr val="B90FE7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9"/>
              <p:cNvSpPr>
                <a:spLocks/>
              </p:cNvSpPr>
              <p:nvPr/>
            </p:nvSpPr>
            <p:spPr bwMode="auto">
              <a:xfrm>
                <a:off x="5334000" y="2623998"/>
                <a:ext cx="1428750" cy="1143000"/>
              </a:xfrm>
              <a:custGeom>
                <a:avLst/>
                <a:gdLst>
                  <a:gd name="T0" fmla="*/ 0 w 900"/>
                  <a:gd name="T1" fmla="*/ 2147483647 h 720"/>
                  <a:gd name="T2" fmla="*/ 2147483647 w 900"/>
                  <a:gd name="T3" fmla="*/ 2147483647 h 720"/>
                  <a:gd name="T4" fmla="*/ 2147483647 w 900"/>
                  <a:gd name="T5" fmla="*/ 2147483647 h 720"/>
                  <a:gd name="T6" fmla="*/ 2147483647 w 900"/>
                  <a:gd name="T7" fmla="*/ 2147483647 h 720"/>
                  <a:gd name="T8" fmla="*/ 2147483647 w 900"/>
                  <a:gd name="T9" fmla="*/ 2147483647 h 720"/>
                  <a:gd name="T10" fmla="*/ 2147483647 w 900"/>
                  <a:gd name="T11" fmla="*/ 2147483647 h 720"/>
                  <a:gd name="T12" fmla="*/ 2147483647 w 900"/>
                  <a:gd name="T13" fmla="*/ 2147483647 h 720"/>
                  <a:gd name="T14" fmla="*/ 2147483647 w 900"/>
                  <a:gd name="T15" fmla="*/ 2147483647 h 720"/>
                  <a:gd name="T16" fmla="*/ 2147483647 w 900"/>
                  <a:gd name="T17" fmla="*/ 2147483647 h 720"/>
                  <a:gd name="T18" fmla="*/ 2147483647 w 900"/>
                  <a:gd name="T19" fmla="*/ 2147483647 h 720"/>
                  <a:gd name="T20" fmla="*/ 2147483647 w 900"/>
                  <a:gd name="T21" fmla="*/ 2147483647 h 720"/>
                  <a:gd name="T22" fmla="*/ 2147483647 w 900"/>
                  <a:gd name="T23" fmla="*/ 2147483647 h 720"/>
                  <a:gd name="T24" fmla="*/ 2147483647 w 900"/>
                  <a:gd name="T25" fmla="*/ 2147483647 h 720"/>
                  <a:gd name="T26" fmla="*/ 2147483647 w 900"/>
                  <a:gd name="T27" fmla="*/ 2147483647 h 720"/>
                  <a:gd name="T28" fmla="*/ 2147483647 w 900"/>
                  <a:gd name="T29" fmla="*/ 2147483647 h 720"/>
                  <a:gd name="T30" fmla="*/ 2147483647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rgbClr val="B90FE7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2"/>
              <p:cNvSpPr>
                <a:spLocks noChangeShapeType="1"/>
              </p:cNvSpPr>
              <p:nvPr/>
            </p:nvSpPr>
            <p:spPr bwMode="auto">
              <a:xfrm>
                <a:off x="84947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>
                <a:off x="81946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>
                <a:off x="789305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>
                <a:off x="759301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Line 16"/>
              <p:cNvSpPr>
                <a:spLocks noChangeShapeType="1"/>
              </p:cNvSpPr>
              <p:nvPr/>
            </p:nvSpPr>
            <p:spPr bwMode="auto">
              <a:xfrm>
                <a:off x="7292975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17"/>
              <p:cNvSpPr>
                <a:spLocks noChangeShapeType="1"/>
              </p:cNvSpPr>
              <p:nvPr/>
            </p:nvSpPr>
            <p:spPr bwMode="auto">
              <a:xfrm>
                <a:off x="69929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Line 18"/>
              <p:cNvSpPr>
                <a:spLocks noChangeShapeType="1"/>
              </p:cNvSpPr>
              <p:nvPr/>
            </p:nvSpPr>
            <p:spPr bwMode="auto">
              <a:xfrm>
                <a:off x="66929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Line 19"/>
              <p:cNvSpPr>
                <a:spLocks noChangeShapeType="1"/>
              </p:cNvSpPr>
              <p:nvPr/>
            </p:nvSpPr>
            <p:spPr bwMode="auto">
              <a:xfrm>
                <a:off x="6392863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20"/>
              <p:cNvSpPr>
                <a:spLocks noChangeShapeType="1"/>
              </p:cNvSpPr>
              <p:nvPr/>
            </p:nvSpPr>
            <p:spPr bwMode="auto">
              <a:xfrm>
                <a:off x="6091238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Line 21"/>
              <p:cNvSpPr>
                <a:spLocks noChangeShapeType="1"/>
              </p:cNvSpPr>
              <p:nvPr/>
            </p:nvSpPr>
            <p:spPr bwMode="auto">
              <a:xfrm>
                <a:off x="5791200" y="3746500"/>
                <a:ext cx="0" cy="1588"/>
              </a:xfrm>
              <a:prstGeom prst="line">
                <a:avLst/>
              </a:prstGeom>
              <a:noFill/>
              <a:ln w="12700">
                <a:solidFill>
                  <a:srgbClr val="CDCDC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Rectangle 22"/>
              <p:cNvSpPr>
                <a:spLocks noChangeArrowheads="1"/>
              </p:cNvSpPr>
              <p:nvPr/>
            </p:nvSpPr>
            <p:spPr bwMode="auto">
              <a:xfrm>
                <a:off x="6900863" y="3716338"/>
                <a:ext cx="184150" cy="9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cxnSp>
          <p:nvCxnSpPr>
            <p:cNvPr id="62" name="Straight Connector 61"/>
            <p:cNvCxnSpPr/>
            <p:nvPr/>
          </p:nvCxnSpPr>
          <p:spPr>
            <a:xfrm>
              <a:off x="1467944" y="6088060"/>
              <a:ext cx="489342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79" idx="1"/>
            </p:cNvCxnSpPr>
            <p:nvPr/>
          </p:nvCxnSpPr>
          <p:spPr>
            <a:xfrm flipH="1">
              <a:off x="4161346" y="4398116"/>
              <a:ext cx="582076" cy="242897"/>
            </a:xfrm>
            <a:prstGeom prst="straightConnector1">
              <a:avLst/>
            </a:prstGeom>
            <a:ln>
              <a:solidFill>
                <a:srgbClr val="99663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9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55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Normal Probabilities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The </a:t>
                </a:r>
                <a:r>
                  <a:rPr lang="en-US" sz="2600" dirty="0">
                    <a:solidFill>
                      <a:srgbClr val="FF0000"/>
                    </a:solidFill>
                  </a:rPr>
                  <a:t>total area </a:t>
                </a:r>
                <a:r>
                  <a:rPr lang="en-US" sz="2600" dirty="0"/>
                  <a:t>under the curve is </a:t>
                </a:r>
                <a:r>
                  <a:rPr lang="en-US" sz="2600" dirty="0">
                    <a:solidFill>
                      <a:srgbClr val="FF0000"/>
                    </a:solidFill>
                  </a:rPr>
                  <a:t>1</a:t>
                </a:r>
              </a:p>
              <a:p>
                <a:r>
                  <a:rPr lang="en-US" sz="2600" dirty="0"/>
                  <a:t>Probability is measured by the </a:t>
                </a:r>
                <a:r>
                  <a:rPr lang="en-US" sz="2600" dirty="0">
                    <a:solidFill>
                      <a:srgbClr val="FF0000"/>
                    </a:solidFill>
                  </a:rPr>
                  <a:t>area under the curve</a:t>
                </a:r>
              </a:p>
              <a:p>
                <a:r>
                  <a:rPr lang="en-US" sz="2600" dirty="0"/>
                  <a:t>Note that the probability of any individual value is zero by definition, i.e.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US" sz="2600" dirty="0">
                  <a:solidFill>
                    <a:srgbClr val="FF0000"/>
                  </a:solidFill>
                </a:endParaRP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2045101" y="3492848"/>
            <a:ext cx="5498699" cy="2755552"/>
            <a:chOff x="838200" y="3797648"/>
            <a:chExt cx="5498699" cy="2755552"/>
          </a:xfrm>
        </p:grpSpPr>
        <p:grpSp>
          <p:nvGrpSpPr>
            <p:cNvPr id="8" name="Group 7"/>
            <p:cNvGrpSpPr/>
            <p:nvPr/>
          </p:nvGrpSpPr>
          <p:grpSpPr>
            <a:xfrm>
              <a:off x="838200" y="3797648"/>
              <a:ext cx="5172814" cy="2755552"/>
              <a:chOff x="838200" y="3797648"/>
              <a:chExt cx="5172814" cy="2755552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3452813" y="4114800"/>
                <a:ext cx="876299" cy="2043113"/>
              </a:xfrm>
              <a:custGeom>
                <a:avLst/>
                <a:gdLst>
                  <a:gd name="T0" fmla="*/ 0 w 537"/>
                  <a:gd name="T1" fmla="*/ 0 h 1227"/>
                  <a:gd name="T2" fmla="*/ 2147483647 w 537"/>
                  <a:gd name="T3" fmla="*/ 2147483647 h 1227"/>
                  <a:gd name="T4" fmla="*/ 2147483647 w 537"/>
                  <a:gd name="T5" fmla="*/ 2147483647 h 1227"/>
                  <a:gd name="T6" fmla="*/ 2147483647 w 537"/>
                  <a:gd name="T7" fmla="*/ 2147483647 h 1227"/>
                  <a:gd name="T8" fmla="*/ 2147483647 w 537"/>
                  <a:gd name="T9" fmla="*/ 2147483647 h 1227"/>
                  <a:gd name="T10" fmla="*/ 2147483647 w 537"/>
                  <a:gd name="T11" fmla="*/ 2147483647 h 1227"/>
                  <a:gd name="T12" fmla="*/ 2147483647 w 537"/>
                  <a:gd name="T13" fmla="*/ 2147483647 h 1227"/>
                  <a:gd name="T14" fmla="*/ 2147483647 w 537"/>
                  <a:gd name="T15" fmla="*/ 2147483647 h 1227"/>
                  <a:gd name="T16" fmla="*/ 0 w 537"/>
                  <a:gd name="T17" fmla="*/ 2147483647 h 1227"/>
                  <a:gd name="T18" fmla="*/ 0 w 537"/>
                  <a:gd name="T19" fmla="*/ 0 h 12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37"/>
                  <a:gd name="T31" fmla="*/ 0 h 1227"/>
                  <a:gd name="T32" fmla="*/ 537 w 537"/>
                  <a:gd name="T33" fmla="*/ 1227 h 12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37" h="1227">
                    <a:moveTo>
                      <a:pt x="0" y="0"/>
                    </a:moveTo>
                    <a:lnTo>
                      <a:pt x="134" y="65"/>
                    </a:lnTo>
                    <a:lnTo>
                      <a:pt x="234" y="194"/>
                    </a:lnTo>
                    <a:lnTo>
                      <a:pt x="302" y="291"/>
                    </a:lnTo>
                    <a:lnTo>
                      <a:pt x="402" y="452"/>
                    </a:lnTo>
                    <a:lnTo>
                      <a:pt x="469" y="581"/>
                    </a:lnTo>
                    <a:lnTo>
                      <a:pt x="536" y="710"/>
                    </a:lnTo>
                    <a:lnTo>
                      <a:pt x="536" y="1226"/>
                    </a:lnTo>
                    <a:lnTo>
                      <a:pt x="0" y="122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983C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3236841" y="6155655"/>
                    <a:ext cx="411973" cy="3975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1" i="1" dirty="0" smtClean="0">
                              <a:solidFill>
                                <a:srgbClr val="B90FE7"/>
                              </a:solidFill>
                              <a:latin typeface="Cambria Math"/>
                            </a:rPr>
                            <m:t>𝒂</m:t>
                          </m:r>
                        </m:oMath>
                      </m:oMathPara>
                    </a14:m>
                    <a:endParaRPr lang="en-US" altLang="zh-TW" sz="2000" b="1" dirty="0">
                      <a:solidFill>
                        <a:srgbClr val="B90FE7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Rectangle 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36841" y="6155655"/>
                    <a:ext cx="411973" cy="397545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3411538" y="4114800"/>
                <a:ext cx="322262" cy="209550"/>
              </a:xfrm>
              <a:custGeom>
                <a:avLst/>
                <a:gdLst>
                  <a:gd name="T0" fmla="*/ 0 w 203"/>
                  <a:gd name="T1" fmla="*/ 2147483647 h 132"/>
                  <a:gd name="T2" fmla="*/ 2147483647 w 203"/>
                  <a:gd name="T3" fmla="*/ 0 h 132"/>
                  <a:gd name="T4" fmla="*/ 2147483647 w 203"/>
                  <a:gd name="T5" fmla="*/ 2147483647 h 132"/>
                  <a:gd name="T6" fmla="*/ 2147483647 w 203"/>
                  <a:gd name="T7" fmla="*/ 2147483647 h 132"/>
                  <a:gd name="T8" fmla="*/ 2147483647 w 203"/>
                  <a:gd name="T9" fmla="*/ 2147483647 h 132"/>
                  <a:gd name="T10" fmla="*/ 2147483647 w 203"/>
                  <a:gd name="T11" fmla="*/ 2147483647 h 132"/>
                  <a:gd name="T12" fmla="*/ 2147483647 w 203"/>
                  <a:gd name="T13" fmla="*/ 2147483647 h 132"/>
                  <a:gd name="T14" fmla="*/ 2147483647 w 203"/>
                  <a:gd name="T15" fmla="*/ 2147483647 h 1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3"/>
                  <a:gd name="T25" fmla="*/ 0 h 132"/>
                  <a:gd name="T26" fmla="*/ 203 w 203"/>
                  <a:gd name="T27" fmla="*/ 132 h 13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3" h="132">
                    <a:moveTo>
                      <a:pt x="0" y="2"/>
                    </a:moveTo>
                    <a:lnTo>
                      <a:pt x="27" y="0"/>
                    </a:lnTo>
                    <a:lnTo>
                      <a:pt x="54" y="3"/>
                    </a:lnTo>
                    <a:lnTo>
                      <a:pt x="79" y="14"/>
                    </a:lnTo>
                    <a:lnTo>
                      <a:pt x="101" y="28"/>
                    </a:lnTo>
                    <a:lnTo>
                      <a:pt x="121" y="45"/>
                    </a:lnTo>
                    <a:lnTo>
                      <a:pt x="135" y="67"/>
                    </a:lnTo>
                    <a:lnTo>
                      <a:pt x="202" y="131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4143085" y="6155655"/>
                    <a:ext cx="381000" cy="3975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90488" tIns="44450" rIns="90488" bIns="4445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1" i="1" dirty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𝒃</m:t>
                          </m:r>
                        </m:oMath>
                      </m:oMathPara>
                    </a14:m>
                    <a:endParaRPr lang="en-US" altLang="zh-TW" sz="2000" b="1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143085" y="6155655"/>
                    <a:ext cx="381000" cy="39754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579805" y="5945893"/>
                    <a:ext cx="431209" cy="3975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1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𝑿</m:t>
                          </m:r>
                        </m:oMath>
                      </m:oMathPara>
                    </a14:m>
                    <a:endParaRPr lang="en-US" altLang="zh-TW" sz="2000" b="1" i="1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579805" y="5945893"/>
                    <a:ext cx="431209" cy="397545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3429000" y="4114800"/>
                <a:ext cx="2154238" cy="1981200"/>
              </a:xfrm>
              <a:custGeom>
                <a:avLst/>
                <a:gdLst>
                  <a:gd name="T0" fmla="*/ 2147483647 w 1357"/>
                  <a:gd name="T1" fmla="*/ 2147483647 h 1248"/>
                  <a:gd name="T2" fmla="*/ 2147483647 w 1357"/>
                  <a:gd name="T3" fmla="*/ 2147483647 h 1248"/>
                  <a:gd name="T4" fmla="*/ 2147483647 w 1357"/>
                  <a:gd name="T5" fmla="*/ 2147483647 h 1248"/>
                  <a:gd name="T6" fmla="*/ 2147483647 w 1357"/>
                  <a:gd name="T7" fmla="*/ 2147483647 h 1248"/>
                  <a:gd name="T8" fmla="*/ 2147483647 w 1357"/>
                  <a:gd name="T9" fmla="*/ 2147483647 h 1248"/>
                  <a:gd name="T10" fmla="*/ 2147483647 w 1357"/>
                  <a:gd name="T11" fmla="*/ 2147483647 h 1248"/>
                  <a:gd name="T12" fmla="*/ 2147483647 w 1357"/>
                  <a:gd name="T13" fmla="*/ 2147483647 h 1248"/>
                  <a:gd name="T14" fmla="*/ 2147483647 w 1357"/>
                  <a:gd name="T15" fmla="*/ 2147483647 h 1248"/>
                  <a:gd name="T16" fmla="*/ 2147483647 w 1357"/>
                  <a:gd name="T17" fmla="*/ 2147483647 h 1248"/>
                  <a:gd name="T18" fmla="*/ 2147483647 w 1357"/>
                  <a:gd name="T19" fmla="*/ 2147483647 h 1248"/>
                  <a:gd name="T20" fmla="*/ 2147483647 w 1357"/>
                  <a:gd name="T21" fmla="*/ 2147483647 h 1248"/>
                  <a:gd name="T22" fmla="*/ 2147483647 w 1357"/>
                  <a:gd name="T23" fmla="*/ 2147483647 h 1248"/>
                  <a:gd name="T24" fmla="*/ 2147483647 w 1357"/>
                  <a:gd name="T25" fmla="*/ 2147483647 h 1248"/>
                  <a:gd name="T26" fmla="*/ 2147483647 w 1357"/>
                  <a:gd name="T27" fmla="*/ 2147483647 h 1248"/>
                  <a:gd name="T28" fmla="*/ 2147483647 w 1357"/>
                  <a:gd name="T29" fmla="*/ 2147483647 h 1248"/>
                  <a:gd name="T30" fmla="*/ 0 w 1357"/>
                  <a:gd name="T31" fmla="*/ 0 h 12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7"/>
                  <a:gd name="T49" fmla="*/ 0 h 1248"/>
                  <a:gd name="T50" fmla="*/ 1357 w 1357"/>
                  <a:gd name="T51" fmla="*/ 1248 h 12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7" h="1248">
                    <a:moveTo>
                      <a:pt x="1356" y="1247"/>
                    </a:moveTo>
                    <a:lnTo>
                      <a:pt x="1213" y="1232"/>
                    </a:lnTo>
                    <a:lnTo>
                      <a:pt x="1141" y="1218"/>
                    </a:lnTo>
                    <a:lnTo>
                      <a:pt x="1070" y="1199"/>
                    </a:lnTo>
                    <a:lnTo>
                      <a:pt x="1000" y="1170"/>
                    </a:lnTo>
                    <a:lnTo>
                      <a:pt x="927" y="1132"/>
                    </a:lnTo>
                    <a:lnTo>
                      <a:pt x="857" y="1080"/>
                    </a:lnTo>
                    <a:lnTo>
                      <a:pt x="714" y="935"/>
                    </a:lnTo>
                    <a:lnTo>
                      <a:pt x="571" y="731"/>
                    </a:lnTo>
                    <a:lnTo>
                      <a:pt x="428" y="487"/>
                    </a:lnTo>
                    <a:lnTo>
                      <a:pt x="356" y="363"/>
                    </a:lnTo>
                    <a:lnTo>
                      <a:pt x="286" y="247"/>
                    </a:lnTo>
                    <a:lnTo>
                      <a:pt x="213" y="145"/>
                    </a:lnTo>
                    <a:lnTo>
                      <a:pt x="143" y="67"/>
                    </a:lnTo>
                    <a:lnTo>
                      <a:pt x="70" y="17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1258888" y="4103688"/>
                <a:ext cx="2154237" cy="1981200"/>
              </a:xfrm>
              <a:custGeom>
                <a:avLst/>
                <a:gdLst>
                  <a:gd name="T0" fmla="*/ 0 w 1357"/>
                  <a:gd name="T1" fmla="*/ 2147483647 h 1248"/>
                  <a:gd name="T2" fmla="*/ 2147483647 w 1357"/>
                  <a:gd name="T3" fmla="*/ 2147483647 h 1248"/>
                  <a:gd name="T4" fmla="*/ 2147483647 w 1357"/>
                  <a:gd name="T5" fmla="*/ 2147483647 h 1248"/>
                  <a:gd name="T6" fmla="*/ 2147483647 w 1357"/>
                  <a:gd name="T7" fmla="*/ 2147483647 h 1248"/>
                  <a:gd name="T8" fmla="*/ 2147483647 w 1357"/>
                  <a:gd name="T9" fmla="*/ 2147483647 h 1248"/>
                  <a:gd name="T10" fmla="*/ 2147483647 w 1357"/>
                  <a:gd name="T11" fmla="*/ 2147483647 h 1248"/>
                  <a:gd name="T12" fmla="*/ 2147483647 w 1357"/>
                  <a:gd name="T13" fmla="*/ 2147483647 h 1248"/>
                  <a:gd name="T14" fmla="*/ 2147483647 w 1357"/>
                  <a:gd name="T15" fmla="*/ 2147483647 h 1248"/>
                  <a:gd name="T16" fmla="*/ 2147483647 w 1357"/>
                  <a:gd name="T17" fmla="*/ 2147483647 h 1248"/>
                  <a:gd name="T18" fmla="*/ 2147483647 w 1357"/>
                  <a:gd name="T19" fmla="*/ 2147483647 h 1248"/>
                  <a:gd name="T20" fmla="*/ 2147483647 w 1357"/>
                  <a:gd name="T21" fmla="*/ 2147483647 h 1248"/>
                  <a:gd name="T22" fmla="*/ 2147483647 w 1357"/>
                  <a:gd name="T23" fmla="*/ 2147483647 h 1248"/>
                  <a:gd name="T24" fmla="*/ 2147483647 w 1357"/>
                  <a:gd name="T25" fmla="*/ 2147483647 h 1248"/>
                  <a:gd name="T26" fmla="*/ 2147483647 w 1357"/>
                  <a:gd name="T27" fmla="*/ 2147483647 h 1248"/>
                  <a:gd name="T28" fmla="*/ 2147483647 w 1357"/>
                  <a:gd name="T29" fmla="*/ 2147483647 h 1248"/>
                  <a:gd name="T30" fmla="*/ 2147483647 w 1357"/>
                  <a:gd name="T31" fmla="*/ 0 h 12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7"/>
                  <a:gd name="T49" fmla="*/ 0 h 1248"/>
                  <a:gd name="T50" fmla="*/ 1357 w 1357"/>
                  <a:gd name="T51" fmla="*/ 1248 h 12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7" h="1248">
                    <a:moveTo>
                      <a:pt x="0" y="1247"/>
                    </a:moveTo>
                    <a:lnTo>
                      <a:pt x="143" y="1232"/>
                    </a:lnTo>
                    <a:lnTo>
                      <a:pt x="213" y="1218"/>
                    </a:lnTo>
                    <a:lnTo>
                      <a:pt x="285" y="1199"/>
                    </a:lnTo>
                    <a:lnTo>
                      <a:pt x="356" y="1170"/>
                    </a:lnTo>
                    <a:lnTo>
                      <a:pt x="428" y="1132"/>
                    </a:lnTo>
                    <a:lnTo>
                      <a:pt x="499" y="1080"/>
                    </a:lnTo>
                    <a:lnTo>
                      <a:pt x="642" y="935"/>
                    </a:lnTo>
                    <a:lnTo>
                      <a:pt x="784" y="731"/>
                    </a:lnTo>
                    <a:lnTo>
                      <a:pt x="927" y="487"/>
                    </a:lnTo>
                    <a:lnTo>
                      <a:pt x="1000" y="363"/>
                    </a:lnTo>
                    <a:lnTo>
                      <a:pt x="1070" y="247"/>
                    </a:lnTo>
                    <a:lnTo>
                      <a:pt x="1141" y="145"/>
                    </a:lnTo>
                    <a:lnTo>
                      <a:pt x="1213" y="67"/>
                    </a:lnTo>
                    <a:lnTo>
                      <a:pt x="1284" y="17"/>
                    </a:lnTo>
                    <a:lnTo>
                      <a:pt x="1356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1258888" y="4179888"/>
                <a:ext cx="4387850" cy="1976437"/>
              </a:xfrm>
              <a:custGeom>
                <a:avLst/>
                <a:gdLst>
                  <a:gd name="T0" fmla="*/ 0 w 2764"/>
                  <a:gd name="T1" fmla="*/ 0 h 1245"/>
                  <a:gd name="T2" fmla="*/ 0 w 2764"/>
                  <a:gd name="T3" fmla="*/ 2147483647 h 1245"/>
                  <a:gd name="T4" fmla="*/ 2147483647 w 2764"/>
                  <a:gd name="T5" fmla="*/ 2147483647 h 1245"/>
                  <a:gd name="T6" fmla="*/ 0 60000 65536"/>
                  <a:gd name="T7" fmla="*/ 0 60000 65536"/>
                  <a:gd name="T8" fmla="*/ 0 60000 65536"/>
                  <a:gd name="T9" fmla="*/ 0 w 2764"/>
                  <a:gd name="T10" fmla="*/ 0 h 1245"/>
                  <a:gd name="T11" fmla="*/ 2764 w 2764"/>
                  <a:gd name="T12" fmla="*/ 1245 h 12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64" h="1245">
                    <a:moveTo>
                      <a:pt x="0" y="0"/>
                    </a:moveTo>
                    <a:lnTo>
                      <a:pt x="0" y="1244"/>
                    </a:lnTo>
                    <a:lnTo>
                      <a:pt x="2763" y="1244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1231900" y="4117975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8"/>
              <p:cNvSpPr>
                <a:spLocks noChangeShapeType="1"/>
              </p:cNvSpPr>
              <p:nvPr/>
            </p:nvSpPr>
            <p:spPr bwMode="auto">
              <a:xfrm>
                <a:off x="1231900" y="4314825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9"/>
              <p:cNvSpPr>
                <a:spLocks noChangeShapeType="1"/>
              </p:cNvSpPr>
              <p:nvPr/>
            </p:nvSpPr>
            <p:spPr bwMode="auto">
              <a:xfrm>
                <a:off x="1231900" y="4511675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1231900" y="4710113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1231900" y="4906963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>
                <a:off x="1231900" y="5105400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1231900" y="5302250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24"/>
              <p:cNvSpPr>
                <a:spLocks noChangeShapeType="1"/>
              </p:cNvSpPr>
              <p:nvPr/>
            </p:nvSpPr>
            <p:spPr bwMode="auto">
              <a:xfrm>
                <a:off x="1231900" y="5500688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>
                <a:off x="1231900" y="5697538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6"/>
              <p:cNvSpPr>
                <a:spLocks noChangeShapeType="1"/>
              </p:cNvSpPr>
              <p:nvPr/>
            </p:nvSpPr>
            <p:spPr bwMode="auto">
              <a:xfrm>
                <a:off x="1231900" y="5894388"/>
                <a:ext cx="15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7"/>
              <p:cNvSpPr>
                <a:spLocks noChangeShapeType="1"/>
              </p:cNvSpPr>
              <p:nvPr/>
            </p:nvSpPr>
            <p:spPr bwMode="auto">
              <a:xfrm>
                <a:off x="5645150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28"/>
              <p:cNvSpPr>
                <a:spLocks noChangeShapeType="1"/>
              </p:cNvSpPr>
              <p:nvPr/>
            </p:nvSpPr>
            <p:spPr bwMode="auto">
              <a:xfrm>
                <a:off x="5205413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9"/>
              <p:cNvSpPr>
                <a:spLocks noChangeShapeType="1"/>
              </p:cNvSpPr>
              <p:nvPr/>
            </p:nvSpPr>
            <p:spPr bwMode="auto">
              <a:xfrm>
                <a:off x="4765675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30"/>
              <p:cNvSpPr>
                <a:spLocks noChangeShapeType="1"/>
              </p:cNvSpPr>
              <p:nvPr/>
            </p:nvSpPr>
            <p:spPr bwMode="auto">
              <a:xfrm>
                <a:off x="4329113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31"/>
              <p:cNvSpPr>
                <a:spLocks noChangeShapeType="1"/>
              </p:cNvSpPr>
              <p:nvPr/>
            </p:nvSpPr>
            <p:spPr bwMode="auto">
              <a:xfrm>
                <a:off x="3890963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32"/>
              <p:cNvSpPr>
                <a:spLocks noChangeShapeType="1"/>
              </p:cNvSpPr>
              <p:nvPr/>
            </p:nvSpPr>
            <p:spPr bwMode="auto">
              <a:xfrm>
                <a:off x="3451225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33"/>
              <p:cNvSpPr>
                <a:spLocks noChangeShapeType="1"/>
              </p:cNvSpPr>
              <p:nvPr/>
            </p:nvSpPr>
            <p:spPr bwMode="auto">
              <a:xfrm>
                <a:off x="3013075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34"/>
              <p:cNvSpPr>
                <a:spLocks noChangeShapeType="1"/>
              </p:cNvSpPr>
              <p:nvPr/>
            </p:nvSpPr>
            <p:spPr bwMode="auto">
              <a:xfrm>
                <a:off x="2573338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35"/>
              <p:cNvSpPr>
                <a:spLocks noChangeShapeType="1"/>
              </p:cNvSpPr>
              <p:nvPr/>
            </p:nvSpPr>
            <p:spPr bwMode="auto">
              <a:xfrm>
                <a:off x="2136775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36"/>
              <p:cNvSpPr>
                <a:spLocks noChangeShapeType="1"/>
              </p:cNvSpPr>
              <p:nvPr/>
            </p:nvSpPr>
            <p:spPr bwMode="auto">
              <a:xfrm>
                <a:off x="1697038" y="6115050"/>
                <a:ext cx="0" cy="15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838200" y="3797648"/>
                    <a:ext cx="787075" cy="3975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1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𝒇</m:t>
                          </m:r>
                          <m:r>
                            <a:rPr lang="en-US" altLang="zh-TW" sz="2000" b="1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altLang="zh-TW" sz="2000" b="1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𝑿</m:t>
                          </m:r>
                          <m:r>
                            <a:rPr lang="en-US" altLang="zh-TW" sz="2000" b="1" i="1" dirty="0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  <a:endParaRPr lang="en-US" altLang="zh-TW" sz="2000" b="1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200" y="3797648"/>
                    <a:ext cx="787075" cy="397545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16667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" name="Line 78"/>
              <p:cNvSpPr>
                <a:spLocks noChangeShapeType="1"/>
              </p:cNvSpPr>
              <p:nvPr/>
            </p:nvSpPr>
            <p:spPr bwMode="auto">
              <a:xfrm flipH="1">
                <a:off x="3853891" y="4511674"/>
                <a:ext cx="652227" cy="735013"/>
              </a:xfrm>
              <a:prstGeom prst="line">
                <a:avLst/>
              </a:prstGeom>
              <a:noFill/>
              <a:ln w="28575">
                <a:solidFill>
                  <a:srgbClr val="996633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511385" y="4260632"/>
                  <a:ext cx="182551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B90FE7"/>
                                </a:solidFill>
                                <a:latin typeface="Cambria Math"/>
                              </a:rPr>
                              <m:t>𝒂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</m:oMath>
                    </m:oMathPara>
                  </a14:m>
                  <a:endParaRPr lang="en-US" b="0" i="1" dirty="0" smtClean="0">
                    <a:latin typeface="Cambria Math"/>
                    <a:ea typeface="Cambria Math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rgbClr val="B90FE7"/>
                            </a:solidFill>
                            <a:latin typeface="Cambria Math"/>
                            <a:ea typeface="Cambria Math"/>
                          </a:rPr>
                          <m:t>𝒂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𝒃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1385" y="4260632"/>
                  <a:ext cx="1825514" cy="64633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75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2806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Normal </a:t>
            </a:r>
            <a:r>
              <a:rPr lang="en-US" dirty="0"/>
              <a:t>Probabilities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Area under the curve is computed as</a:t>
                </a:r>
              </a:p>
              <a:p>
                <a:pPr marL="0" indent="0">
                  <a:buNone/>
                </a:pPr>
                <a:r>
                  <a:rPr lang="en-US" sz="260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𝑎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600" dirty="0">
                    <a:latin typeface="Cambria Math"/>
                    <a:ea typeface="Cambria Math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i="1">
                                <a:latin typeface="Cambria Math"/>
                              </a:rPr>
                              <m:t>2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</m:rad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r>
                  <a:rPr lang="en-US" sz="2600" dirty="0">
                    <a:latin typeface="Cambria Math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600" i="1">
                            <a:latin typeface="Cambria Math"/>
                          </a:rPr>
                          <m:t>𝑏</m:t>
                        </m:r>
                      </m:sup>
                      <m:e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600" i="1">
                                <a:latin typeface="Cambria Math"/>
                              </a:rPr>
                              <m:t>−(</m:t>
                            </m:r>
                            <m:f>
                              <m:f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6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6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600" i="1">
                                <a:latin typeface="Cambria Math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[</m:t>
                                </m:r>
                                <m:f>
                                  <m:fPr>
                                    <m:ctrlPr>
                                      <a:rPr lang="en-US" sz="26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60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600" i="1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en-US" sz="2600" i="1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en-US" sz="2600" i="1">
                                    <a:latin typeface="Cambria Math"/>
                                    <a:ea typeface="Cambria Math"/>
                                  </a:rPr>
                                  <m:t>]</m:t>
                                </m:r>
                              </m:e>
                              <m:sup>
                                <m:r>
                                  <a:rPr lang="en-US" sz="2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en-US" sz="2600" i="1">
                            <a:latin typeface="Cambria Math"/>
                          </a:rPr>
                          <m:t>ⅆ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</m:oMath>
                </a14:m>
                <a:endParaRPr lang="en-US" sz="2600" dirty="0"/>
              </a:p>
              <a:p>
                <a:endParaRPr lang="en-US" sz="2600" dirty="0" smtClean="0"/>
              </a:p>
              <a:p>
                <a:endParaRPr lang="en-US" sz="2600" dirty="0" smtClean="0"/>
              </a:p>
              <a:p>
                <a:endParaRPr lang="en-US" sz="2600" dirty="0"/>
              </a:p>
              <a:p>
                <a:endParaRPr lang="en-US" sz="2600" dirty="0" smtClean="0"/>
              </a:p>
              <a:p>
                <a:endParaRPr lang="en-US" sz="2600" dirty="0"/>
              </a:p>
              <a:p>
                <a:r>
                  <a:rPr lang="en-US" sz="2600" dirty="0" smtClean="0"/>
                  <a:t>Varying the parameters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2600" dirty="0" smtClean="0"/>
                  <a:t>, we obtain different Normal Distributions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 b="-2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08888" y="6400800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3044922" y="3235521"/>
            <a:ext cx="2587694" cy="1676400"/>
            <a:chOff x="5334000" y="2623998"/>
            <a:chExt cx="3160713" cy="1184415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6781800" y="2623998"/>
              <a:ext cx="1430338" cy="1144588"/>
            </a:xfrm>
            <a:custGeom>
              <a:avLst/>
              <a:gdLst>
                <a:gd name="T0" fmla="*/ 2147483647 w 901"/>
                <a:gd name="T1" fmla="*/ 2147483647 h 721"/>
                <a:gd name="T2" fmla="*/ 2147483647 w 901"/>
                <a:gd name="T3" fmla="*/ 2147483647 h 721"/>
                <a:gd name="T4" fmla="*/ 2147483647 w 901"/>
                <a:gd name="T5" fmla="*/ 2147483647 h 721"/>
                <a:gd name="T6" fmla="*/ 2147483647 w 901"/>
                <a:gd name="T7" fmla="*/ 2147483647 h 721"/>
                <a:gd name="T8" fmla="*/ 2147483647 w 901"/>
                <a:gd name="T9" fmla="*/ 2147483647 h 721"/>
                <a:gd name="T10" fmla="*/ 2147483647 w 901"/>
                <a:gd name="T11" fmla="*/ 2147483647 h 721"/>
                <a:gd name="T12" fmla="*/ 2147483647 w 901"/>
                <a:gd name="T13" fmla="*/ 2147483647 h 721"/>
                <a:gd name="T14" fmla="*/ 2147483647 w 901"/>
                <a:gd name="T15" fmla="*/ 2147483647 h 721"/>
                <a:gd name="T16" fmla="*/ 2147483647 w 901"/>
                <a:gd name="T17" fmla="*/ 2147483647 h 721"/>
                <a:gd name="T18" fmla="*/ 2147483647 w 901"/>
                <a:gd name="T19" fmla="*/ 2147483647 h 721"/>
                <a:gd name="T20" fmla="*/ 2147483647 w 901"/>
                <a:gd name="T21" fmla="*/ 2147483647 h 721"/>
                <a:gd name="T22" fmla="*/ 2147483647 w 901"/>
                <a:gd name="T23" fmla="*/ 2147483647 h 721"/>
                <a:gd name="T24" fmla="*/ 2147483647 w 901"/>
                <a:gd name="T25" fmla="*/ 2147483647 h 721"/>
                <a:gd name="T26" fmla="*/ 2147483647 w 901"/>
                <a:gd name="T27" fmla="*/ 2147483647 h 721"/>
                <a:gd name="T28" fmla="*/ 2147483647 w 901"/>
                <a:gd name="T29" fmla="*/ 2147483647 h 721"/>
                <a:gd name="T30" fmla="*/ 0 w 901"/>
                <a:gd name="T31" fmla="*/ 0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1"/>
                <a:gd name="T49" fmla="*/ 0 h 721"/>
                <a:gd name="T50" fmla="*/ 901 w 901"/>
                <a:gd name="T51" fmla="*/ 721 h 7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1" h="721">
                  <a:moveTo>
                    <a:pt x="900" y="720"/>
                  </a:moveTo>
                  <a:lnTo>
                    <a:pt x="805" y="712"/>
                  </a:lnTo>
                  <a:lnTo>
                    <a:pt x="758" y="704"/>
                  </a:lnTo>
                  <a:lnTo>
                    <a:pt x="711" y="691"/>
                  </a:lnTo>
                  <a:lnTo>
                    <a:pt x="663" y="675"/>
                  </a:lnTo>
                  <a:lnTo>
                    <a:pt x="615" y="653"/>
                  </a:lnTo>
                  <a:lnTo>
                    <a:pt x="568" y="623"/>
                  </a:lnTo>
                  <a:lnTo>
                    <a:pt x="473" y="540"/>
                  </a:lnTo>
                  <a:lnTo>
                    <a:pt x="378" y="422"/>
                  </a:lnTo>
                  <a:lnTo>
                    <a:pt x="284" y="281"/>
                  </a:lnTo>
                  <a:lnTo>
                    <a:pt x="236" y="209"/>
                  </a:lnTo>
                  <a:lnTo>
                    <a:pt x="189" y="142"/>
                  </a:lnTo>
                  <a:lnTo>
                    <a:pt x="142" y="83"/>
                  </a:lnTo>
                  <a:lnTo>
                    <a:pt x="94" y="38"/>
                  </a:lnTo>
                  <a:lnTo>
                    <a:pt x="47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B90FE7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5334000" y="2623998"/>
              <a:ext cx="1428750" cy="1143000"/>
            </a:xfrm>
            <a:custGeom>
              <a:avLst/>
              <a:gdLst>
                <a:gd name="T0" fmla="*/ 0 w 900"/>
                <a:gd name="T1" fmla="*/ 2147483647 h 720"/>
                <a:gd name="T2" fmla="*/ 2147483647 w 900"/>
                <a:gd name="T3" fmla="*/ 2147483647 h 720"/>
                <a:gd name="T4" fmla="*/ 2147483647 w 900"/>
                <a:gd name="T5" fmla="*/ 2147483647 h 720"/>
                <a:gd name="T6" fmla="*/ 2147483647 w 900"/>
                <a:gd name="T7" fmla="*/ 2147483647 h 720"/>
                <a:gd name="T8" fmla="*/ 2147483647 w 900"/>
                <a:gd name="T9" fmla="*/ 2147483647 h 720"/>
                <a:gd name="T10" fmla="*/ 2147483647 w 900"/>
                <a:gd name="T11" fmla="*/ 2147483647 h 720"/>
                <a:gd name="T12" fmla="*/ 2147483647 w 900"/>
                <a:gd name="T13" fmla="*/ 2147483647 h 720"/>
                <a:gd name="T14" fmla="*/ 2147483647 w 900"/>
                <a:gd name="T15" fmla="*/ 2147483647 h 720"/>
                <a:gd name="T16" fmla="*/ 2147483647 w 900"/>
                <a:gd name="T17" fmla="*/ 2147483647 h 720"/>
                <a:gd name="T18" fmla="*/ 2147483647 w 900"/>
                <a:gd name="T19" fmla="*/ 2147483647 h 720"/>
                <a:gd name="T20" fmla="*/ 2147483647 w 900"/>
                <a:gd name="T21" fmla="*/ 2147483647 h 720"/>
                <a:gd name="T22" fmla="*/ 2147483647 w 900"/>
                <a:gd name="T23" fmla="*/ 2147483647 h 720"/>
                <a:gd name="T24" fmla="*/ 2147483647 w 900"/>
                <a:gd name="T25" fmla="*/ 2147483647 h 720"/>
                <a:gd name="T26" fmla="*/ 2147483647 w 900"/>
                <a:gd name="T27" fmla="*/ 2147483647 h 720"/>
                <a:gd name="T28" fmla="*/ 2147483647 w 900"/>
                <a:gd name="T29" fmla="*/ 2147483647 h 720"/>
                <a:gd name="T30" fmla="*/ 2147483647 w 900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720"/>
                <a:gd name="T50" fmla="*/ 900 w 900"/>
                <a:gd name="T51" fmla="*/ 720 h 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720">
                  <a:moveTo>
                    <a:pt x="0" y="720"/>
                  </a:moveTo>
                  <a:lnTo>
                    <a:pt x="95" y="712"/>
                  </a:lnTo>
                  <a:lnTo>
                    <a:pt x="142" y="704"/>
                  </a:lnTo>
                  <a:lnTo>
                    <a:pt x="189" y="691"/>
                  </a:lnTo>
                  <a:lnTo>
                    <a:pt x="237" y="675"/>
                  </a:lnTo>
                  <a:lnTo>
                    <a:pt x="284" y="653"/>
                  </a:lnTo>
                  <a:lnTo>
                    <a:pt x="331" y="623"/>
                  </a:lnTo>
                  <a:lnTo>
                    <a:pt x="426" y="540"/>
                  </a:lnTo>
                  <a:cubicBezTo>
                    <a:pt x="426" y="540"/>
                    <a:pt x="521" y="422"/>
                    <a:pt x="521" y="422"/>
                  </a:cubicBezTo>
                  <a:lnTo>
                    <a:pt x="616" y="281"/>
                  </a:lnTo>
                  <a:lnTo>
                    <a:pt x="663" y="209"/>
                  </a:lnTo>
                  <a:lnTo>
                    <a:pt x="710" y="142"/>
                  </a:lnTo>
                  <a:lnTo>
                    <a:pt x="757" y="83"/>
                  </a:lnTo>
                  <a:lnTo>
                    <a:pt x="805" y="38"/>
                  </a:lnTo>
                  <a:lnTo>
                    <a:pt x="852" y="9"/>
                  </a:lnTo>
                  <a:lnTo>
                    <a:pt x="900" y="0"/>
                  </a:lnTo>
                </a:path>
              </a:pathLst>
            </a:custGeom>
            <a:noFill/>
            <a:ln w="50800" cap="rnd" cmpd="sng">
              <a:solidFill>
                <a:srgbClr val="B90FE7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>
              <a:off x="84947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>
              <a:off x="81946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>
              <a:off x="789305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>
              <a:off x="75930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72929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>
              <a:off x="69929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66929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>
              <a:off x="639286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20"/>
            <p:cNvSpPr>
              <a:spLocks noChangeShapeType="1"/>
            </p:cNvSpPr>
            <p:nvPr/>
          </p:nvSpPr>
          <p:spPr bwMode="auto">
            <a:xfrm>
              <a:off x="60912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>
              <a:off x="57912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Rectangle 22"/>
            <p:cNvSpPr>
              <a:spLocks noChangeArrowheads="1"/>
            </p:cNvSpPr>
            <p:nvPr/>
          </p:nvSpPr>
          <p:spPr bwMode="auto">
            <a:xfrm>
              <a:off x="6900863" y="3716338"/>
              <a:ext cx="1841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1534802" y="4904576"/>
            <a:ext cx="58166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921107" y="3727842"/>
            <a:ext cx="5074600" cy="1128276"/>
            <a:chOff x="5352506" y="2528304"/>
            <a:chExt cx="3142207" cy="1219784"/>
          </a:xfrm>
        </p:grpSpPr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6792965" y="2528304"/>
              <a:ext cx="1431413" cy="1211348"/>
            </a:xfrm>
            <a:custGeom>
              <a:avLst/>
              <a:gdLst>
                <a:gd name="T0" fmla="*/ 2147483647 w 901"/>
                <a:gd name="T1" fmla="*/ 2147483647 h 721"/>
                <a:gd name="T2" fmla="*/ 2147483647 w 901"/>
                <a:gd name="T3" fmla="*/ 2147483647 h 721"/>
                <a:gd name="T4" fmla="*/ 2147483647 w 901"/>
                <a:gd name="T5" fmla="*/ 2147483647 h 721"/>
                <a:gd name="T6" fmla="*/ 2147483647 w 901"/>
                <a:gd name="T7" fmla="*/ 2147483647 h 721"/>
                <a:gd name="T8" fmla="*/ 2147483647 w 901"/>
                <a:gd name="T9" fmla="*/ 2147483647 h 721"/>
                <a:gd name="T10" fmla="*/ 2147483647 w 901"/>
                <a:gd name="T11" fmla="*/ 2147483647 h 721"/>
                <a:gd name="T12" fmla="*/ 2147483647 w 901"/>
                <a:gd name="T13" fmla="*/ 2147483647 h 721"/>
                <a:gd name="T14" fmla="*/ 2147483647 w 901"/>
                <a:gd name="T15" fmla="*/ 2147483647 h 721"/>
                <a:gd name="T16" fmla="*/ 2147483647 w 901"/>
                <a:gd name="T17" fmla="*/ 2147483647 h 721"/>
                <a:gd name="T18" fmla="*/ 2147483647 w 901"/>
                <a:gd name="T19" fmla="*/ 2147483647 h 721"/>
                <a:gd name="T20" fmla="*/ 2147483647 w 901"/>
                <a:gd name="T21" fmla="*/ 2147483647 h 721"/>
                <a:gd name="T22" fmla="*/ 2147483647 w 901"/>
                <a:gd name="T23" fmla="*/ 2147483647 h 721"/>
                <a:gd name="T24" fmla="*/ 2147483647 w 901"/>
                <a:gd name="T25" fmla="*/ 2147483647 h 721"/>
                <a:gd name="T26" fmla="*/ 2147483647 w 901"/>
                <a:gd name="T27" fmla="*/ 2147483647 h 721"/>
                <a:gd name="T28" fmla="*/ 2147483647 w 901"/>
                <a:gd name="T29" fmla="*/ 2147483647 h 721"/>
                <a:gd name="T30" fmla="*/ 0 w 901"/>
                <a:gd name="T31" fmla="*/ 0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1"/>
                <a:gd name="T49" fmla="*/ 0 h 721"/>
                <a:gd name="T50" fmla="*/ 901 w 901"/>
                <a:gd name="T51" fmla="*/ 721 h 7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1" h="721">
                  <a:moveTo>
                    <a:pt x="900" y="720"/>
                  </a:moveTo>
                  <a:lnTo>
                    <a:pt x="805" y="712"/>
                  </a:lnTo>
                  <a:lnTo>
                    <a:pt x="758" y="704"/>
                  </a:lnTo>
                  <a:lnTo>
                    <a:pt x="711" y="691"/>
                  </a:lnTo>
                  <a:lnTo>
                    <a:pt x="663" y="675"/>
                  </a:lnTo>
                  <a:lnTo>
                    <a:pt x="615" y="653"/>
                  </a:lnTo>
                  <a:lnTo>
                    <a:pt x="568" y="623"/>
                  </a:lnTo>
                  <a:lnTo>
                    <a:pt x="473" y="540"/>
                  </a:lnTo>
                  <a:lnTo>
                    <a:pt x="378" y="422"/>
                  </a:lnTo>
                  <a:lnTo>
                    <a:pt x="284" y="281"/>
                  </a:lnTo>
                  <a:lnTo>
                    <a:pt x="236" y="209"/>
                  </a:lnTo>
                  <a:lnTo>
                    <a:pt x="189" y="142"/>
                  </a:lnTo>
                  <a:lnTo>
                    <a:pt x="142" y="83"/>
                  </a:lnTo>
                  <a:lnTo>
                    <a:pt x="94" y="38"/>
                  </a:lnTo>
                  <a:lnTo>
                    <a:pt x="47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352506" y="2528304"/>
              <a:ext cx="1429824" cy="1209667"/>
            </a:xfrm>
            <a:custGeom>
              <a:avLst/>
              <a:gdLst>
                <a:gd name="T0" fmla="*/ 0 w 900"/>
                <a:gd name="T1" fmla="*/ 2147483647 h 720"/>
                <a:gd name="T2" fmla="*/ 2147483647 w 900"/>
                <a:gd name="T3" fmla="*/ 2147483647 h 720"/>
                <a:gd name="T4" fmla="*/ 2147483647 w 900"/>
                <a:gd name="T5" fmla="*/ 2147483647 h 720"/>
                <a:gd name="T6" fmla="*/ 2147483647 w 900"/>
                <a:gd name="T7" fmla="*/ 2147483647 h 720"/>
                <a:gd name="T8" fmla="*/ 2147483647 w 900"/>
                <a:gd name="T9" fmla="*/ 2147483647 h 720"/>
                <a:gd name="T10" fmla="*/ 2147483647 w 900"/>
                <a:gd name="T11" fmla="*/ 2147483647 h 720"/>
                <a:gd name="T12" fmla="*/ 2147483647 w 900"/>
                <a:gd name="T13" fmla="*/ 2147483647 h 720"/>
                <a:gd name="T14" fmla="*/ 2147483647 w 900"/>
                <a:gd name="T15" fmla="*/ 2147483647 h 720"/>
                <a:gd name="T16" fmla="*/ 2147483647 w 900"/>
                <a:gd name="T17" fmla="*/ 2147483647 h 720"/>
                <a:gd name="T18" fmla="*/ 2147483647 w 900"/>
                <a:gd name="T19" fmla="*/ 2147483647 h 720"/>
                <a:gd name="T20" fmla="*/ 2147483647 w 900"/>
                <a:gd name="T21" fmla="*/ 2147483647 h 720"/>
                <a:gd name="T22" fmla="*/ 2147483647 w 900"/>
                <a:gd name="T23" fmla="*/ 2147483647 h 720"/>
                <a:gd name="T24" fmla="*/ 2147483647 w 900"/>
                <a:gd name="T25" fmla="*/ 2147483647 h 720"/>
                <a:gd name="T26" fmla="*/ 2147483647 w 900"/>
                <a:gd name="T27" fmla="*/ 2147483647 h 720"/>
                <a:gd name="T28" fmla="*/ 2147483647 w 900"/>
                <a:gd name="T29" fmla="*/ 2147483647 h 720"/>
                <a:gd name="T30" fmla="*/ 2147483647 w 900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720"/>
                <a:gd name="T50" fmla="*/ 900 w 900"/>
                <a:gd name="T51" fmla="*/ 720 h 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720">
                  <a:moveTo>
                    <a:pt x="0" y="720"/>
                  </a:moveTo>
                  <a:lnTo>
                    <a:pt x="95" y="712"/>
                  </a:lnTo>
                  <a:lnTo>
                    <a:pt x="142" y="704"/>
                  </a:lnTo>
                  <a:lnTo>
                    <a:pt x="189" y="691"/>
                  </a:lnTo>
                  <a:lnTo>
                    <a:pt x="237" y="675"/>
                  </a:lnTo>
                  <a:lnTo>
                    <a:pt x="284" y="653"/>
                  </a:lnTo>
                  <a:lnTo>
                    <a:pt x="331" y="623"/>
                  </a:lnTo>
                  <a:lnTo>
                    <a:pt x="426" y="540"/>
                  </a:lnTo>
                  <a:cubicBezTo>
                    <a:pt x="426" y="540"/>
                    <a:pt x="521" y="422"/>
                    <a:pt x="521" y="422"/>
                  </a:cubicBezTo>
                  <a:lnTo>
                    <a:pt x="616" y="281"/>
                  </a:lnTo>
                  <a:lnTo>
                    <a:pt x="663" y="209"/>
                  </a:lnTo>
                  <a:lnTo>
                    <a:pt x="710" y="142"/>
                  </a:lnTo>
                  <a:lnTo>
                    <a:pt x="757" y="83"/>
                  </a:lnTo>
                  <a:lnTo>
                    <a:pt x="805" y="38"/>
                  </a:lnTo>
                  <a:lnTo>
                    <a:pt x="852" y="9"/>
                  </a:lnTo>
                  <a:lnTo>
                    <a:pt x="900" y="0"/>
                  </a:lnTo>
                </a:path>
              </a:pathLst>
            </a:custGeom>
            <a:noFill/>
            <a:ln w="50800" cap="rnd" cmpd="sng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84947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81946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789305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759301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7292975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69929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66929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6392863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>
              <a:off x="6091238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5791200" y="3746500"/>
              <a:ext cx="0" cy="1588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" name="Freeform 8"/>
          <p:cNvSpPr>
            <a:spLocks/>
          </p:cNvSpPr>
          <p:nvPr/>
        </p:nvSpPr>
        <p:spPr bwMode="auto">
          <a:xfrm>
            <a:off x="5384337" y="3462042"/>
            <a:ext cx="1582083" cy="1409318"/>
          </a:xfrm>
          <a:custGeom>
            <a:avLst/>
            <a:gdLst>
              <a:gd name="T0" fmla="*/ 2147483647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rgbClr val="99663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9"/>
          <p:cNvSpPr>
            <a:spLocks/>
          </p:cNvSpPr>
          <p:nvPr/>
        </p:nvSpPr>
        <p:spPr bwMode="auto">
          <a:xfrm>
            <a:off x="3776351" y="3459114"/>
            <a:ext cx="1580325" cy="1407362"/>
          </a:xfrm>
          <a:custGeom>
            <a:avLst/>
            <a:gdLst>
              <a:gd name="T0" fmla="*/ 0 w 900"/>
              <a:gd name="T1" fmla="*/ 2147483647 h 720"/>
              <a:gd name="T2" fmla="*/ 2147483647 w 900"/>
              <a:gd name="T3" fmla="*/ 2147483647 h 720"/>
              <a:gd name="T4" fmla="*/ 2147483647 w 900"/>
              <a:gd name="T5" fmla="*/ 2147483647 h 720"/>
              <a:gd name="T6" fmla="*/ 2147483647 w 900"/>
              <a:gd name="T7" fmla="*/ 2147483647 h 720"/>
              <a:gd name="T8" fmla="*/ 2147483647 w 900"/>
              <a:gd name="T9" fmla="*/ 2147483647 h 720"/>
              <a:gd name="T10" fmla="*/ 2147483647 w 900"/>
              <a:gd name="T11" fmla="*/ 2147483647 h 720"/>
              <a:gd name="T12" fmla="*/ 2147483647 w 900"/>
              <a:gd name="T13" fmla="*/ 2147483647 h 720"/>
              <a:gd name="T14" fmla="*/ 2147483647 w 900"/>
              <a:gd name="T15" fmla="*/ 2147483647 h 720"/>
              <a:gd name="T16" fmla="*/ 2147483647 w 900"/>
              <a:gd name="T17" fmla="*/ 2147483647 h 720"/>
              <a:gd name="T18" fmla="*/ 2147483647 w 900"/>
              <a:gd name="T19" fmla="*/ 2147483647 h 720"/>
              <a:gd name="T20" fmla="*/ 2147483647 w 900"/>
              <a:gd name="T21" fmla="*/ 2147483647 h 720"/>
              <a:gd name="T22" fmla="*/ 2147483647 w 900"/>
              <a:gd name="T23" fmla="*/ 2147483647 h 720"/>
              <a:gd name="T24" fmla="*/ 2147483647 w 900"/>
              <a:gd name="T25" fmla="*/ 2147483647 h 720"/>
              <a:gd name="T26" fmla="*/ 2147483647 w 900"/>
              <a:gd name="T27" fmla="*/ 2147483647 h 720"/>
              <a:gd name="T28" fmla="*/ 2147483647 w 900"/>
              <a:gd name="T29" fmla="*/ 2147483647 h 720"/>
              <a:gd name="T30" fmla="*/ 2147483647 w 900"/>
              <a:gd name="T31" fmla="*/ 0 h 72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0"/>
              <a:gd name="T49" fmla="*/ 0 h 720"/>
              <a:gd name="T50" fmla="*/ 900 w 900"/>
              <a:gd name="T51" fmla="*/ 720 h 72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0" h="720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cubicBezTo>
                  <a:pt x="426" y="540"/>
                  <a:pt x="521" y="422"/>
                  <a:pt x="521" y="422"/>
                </a:cubicBez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 cmpd="sng">
            <a:solidFill>
              <a:srgbClr val="99663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4462811" y="3048000"/>
            <a:ext cx="0" cy="1856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070833" y="3048000"/>
            <a:ext cx="0" cy="18565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92601" y="4881035"/>
                <a:ext cx="1454865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𝑎</m:t>
                      </m:r>
                      <m:r>
                        <a:rPr lang="en-US" i="1" dirty="0" smtClean="0">
                          <a:latin typeface="Cambria Math"/>
                        </a:rPr>
                        <m:t>          </m:t>
                      </m:r>
                      <m:r>
                        <a:rPr lang="en-US" i="1" dirty="0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601" y="4881035"/>
                <a:ext cx="1454865" cy="381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>
                <a:spLocks noChangeArrowheads="1"/>
              </p:cNvSpPr>
              <p:nvPr/>
            </p:nvSpPr>
            <p:spPr bwMode="auto">
              <a:xfrm>
                <a:off x="7302518" y="4809068"/>
                <a:ext cx="431209" cy="397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𝑿</m:t>
                      </m:r>
                    </m:oMath>
                  </m:oMathPara>
                </a14:m>
                <a:endParaRPr lang="en-US" altLang="zh-TW" sz="20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2518" y="4809068"/>
                <a:ext cx="431209" cy="3975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6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123403" cy="1139825"/>
          </a:xfrm>
        </p:spPr>
        <p:txBody>
          <a:bodyPr/>
          <a:lstStyle/>
          <a:p>
            <a:r>
              <a:rPr lang="en-US" dirty="0" smtClean="0"/>
              <a:t>The Standardized Normal Distribution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When a random variable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 follows a Normal Distribution with </a:t>
                </a:r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6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=1</m:t>
                    </m:r>
                  </m:oMath>
                </a14:m>
                <a:r>
                  <a:rPr lang="en-US" sz="2600" dirty="0" smtClean="0"/>
                  <a:t>, we </a:t>
                </a:r>
                <a:r>
                  <a:rPr lang="en-US" sz="2600" dirty="0" smtClean="0">
                    <a:solidFill>
                      <a:schemeClr val="tx1"/>
                    </a:solidFill>
                  </a:rPr>
                  <a:t>say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>
                    <a:solidFill>
                      <a:schemeClr val="tx1"/>
                    </a:solidFill>
                  </a:rPr>
                  <a:t> follows a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Standard </a:t>
                </a:r>
                <a:r>
                  <a:rPr lang="en-US" sz="2600" smtClean="0">
                    <a:solidFill>
                      <a:srgbClr val="FF0000"/>
                    </a:solidFill>
                  </a:rPr>
                  <a:t>Normal Distribution</a:t>
                </a:r>
                <a:endParaRPr lang="en-US" sz="2600" dirty="0">
                  <a:solidFill>
                    <a:srgbClr val="FF0000"/>
                  </a:solidFill>
                </a:endParaRPr>
              </a:p>
              <a:p>
                <a:r>
                  <a:rPr lang="en-US" sz="2600" dirty="0" smtClean="0"/>
                  <a:t>Often denoted as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𝑍</m:t>
                    </m:r>
                    <m:r>
                      <a:rPr lang="en-US" sz="2600">
                        <a:solidFill>
                          <a:srgbClr val="FF0000"/>
                        </a:solidFill>
                        <a:latin typeface="Cambria Math"/>
                      </a:rPr>
                      <m:t> ~ 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𝑁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(0,</m:t>
                    </m:r>
                    <m:sSup>
                      <m:sSup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600" dirty="0">
                  <a:solidFill>
                    <a:srgbClr val="FF0000"/>
                  </a:solidFill>
                </a:endParaRPr>
              </a:p>
              <a:p>
                <a:r>
                  <a:rPr lang="en-US" sz="2600" dirty="0"/>
                  <a:t>An advantage of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/>
                  <a:t> </a:t>
                </a:r>
                <a:r>
                  <a:rPr lang="en-US" sz="2600" dirty="0" smtClean="0"/>
                  <a:t>distribution is </a:t>
                </a:r>
                <a:r>
                  <a:rPr lang="en-US" sz="2600" dirty="0"/>
                  <a:t>that the probabilities for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/>
                  <a:t> are available on standard normal tables</a:t>
                </a:r>
              </a:p>
              <a:p>
                <a:pPr lvl="1"/>
                <a:r>
                  <a:rPr lang="en-US" sz="2200" dirty="0"/>
                  <a:t>A table gives the probability that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200" dirty="0"/>
                  <a:t> is between the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−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/>
                  <a:t> and a desired value for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</a:rPr>
                      <m:t>𝑍</m:t>
                    </m:r>
                  </m:oMath>
                </a14:m>
                <a:endParaRPr lang="en-US" sz="22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5256543" y="4794108"/>
            <a:ext cx="3787738" cy="1987692"/>
            <a:chOff x="4773828" y="2728967"/>
            <a:chExt cx="3326074" cy="17174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>
                  <a:spLocks noChangeArrowheads="1"/>
                </p:cNvSpPr>
                <p:nvPr/>
              </p:nvSpPr>
              <p:spPr bwMode="auto">
                <a:xfrm>
                  <a:off x="5756315" y="4079664"/>
                  <a:ext cx="1119982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  <p:txBody>
                <a:bodyPr wrap="square" lIns="90488" tIns="44450" rIns="90488" bIns="44450">
                  <a:spAutoFit/>
                </a:bodyPr>
                <a:lstStyle/>
                <a:p>
                  <a:pPr algn="ctr" eaLnBrk="0" hangingPunct="0">
                    <a:spcBef>
                      <a:spcPct val="5000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𝝁</m:t>
                        </m:r>
                        <m:r>
                          <a:rPr lang="en-US" altLang="zh-TW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zh-TW" b="1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𝟎</m:t>
                        </m:r>
                      </m:oMath>
                    </m:oMathPara>
                  </a14:m>
                  <a:endParaRPr lang="zh-TW" altLang="en-US" b="1" dirty="0">
                    <a:solidFill>
                      <a:schemeClr val="accent2">
                        <a:lumMod val="50000"/>
                      </a:schemeClr>
                    </a:solidFill>
                    <a:latin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56315" y="4079664"/>
                  <a:ext cx="1119982" cy="36676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6295180" y="3997380"/>
              <a:ext cx="0" cy="185689"/>
            </a:xfrm>
            <a:prstGeom prst="line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  <a:round/>
              <a:headEnd type="triangle" w="med" len="med"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284067" y="2728967"/>
              <a:ext cx="1430338" cy="1144588"/>
            </a:xfrm>
            <a:custGeom>
              <a:avLst/>
              <a:gdLst>
                <a:gd name="T0" fmla="*/ 2147483647 w 901"/>
                <a:gd name="T1" fmla="*/ 2147483647 h 721"/>
                <a:gd name="T2" fmla="*/ 2147483647 w 901"/>
                <a:gd name="T3" fmla="*/ 2147483647 h 721"/>
                <a:gd name="T4" fmla="*/ 2147483647 w 901"/>
                <a:gd name="T5" fmla="*/ 2147483647 h 721"/>
                <a:gd name="T6" fmla="*/ 2147483647 w 901"/>
                <a:gd name="T7" fmla="*/ 2147483647 h 721"/>
                <a:gd name="T8" fmla="*/ 2147483647 w 901"/>
                <a:gd name="T9" fmla="*/ 2147483647 h 721"/>
                <a:gd name="T10" fmla="*/ 2147483647 w 901"/>
                <a:gd name="T11" fmla="*/ 2147483647 h 721"/>
                <a:gd name="T12" fmla="*/ 2147483647 w 901"/>
                <a:gd name="T13" fmla="*/ 2147483647 h 721"/>
                <a:gd name="T14" fmla="*/ 2147483647 w 901"/>
                <a:gd name="T15" fmla="*/ 2147483647 h 721"/>
                <a:gd name="T16" fmla="*/ 2147483647 w 901"/>
                <a:gd name="T17" fmla="*/ 2147483647 h 721"/>
                <a:gd name="T18" fmla="*/ 2147483647 w 901"/>
                <a:gd name="T19" fmla="*/ 2147483647 h 721"/>
                <a:gd name="T20" fmla="*/ 2147483647 w 901"/>
                <a:gd name="T21" fmla="*/ 2147483647 h 721"/>
                <a:gd name="T22" fmla="*/ 2147483647 w 901"/>
                <a:gd name="T23" fmla="*/ 2147483647 h 721"/>
                <a:gd name="T24" fmla="*/ 2147483647 w 901"/>
                <a:gd name="T25" fmla="*/ 2147483647 h 721"/>
                <a:gd name="T26" fmla="*/ 2147483647 w 901"/>
                <a:gd name="T27" fmla="*/ 2147483647 h 721"/>
                <a:gd name="T28" fmla="*/ 2147483647 w 901"/>
                <a:gd name="T29" fmla="*/ 2147483647 h 721"/>
                <a:gd name="T30" fmla="*/ 0 w 901"/>
                <a:gd name="T31" fmla="*/ 0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1"/>
                <a:gd name="T49" fmla="*/ 0 h 721"/>
                <a:gd name="T50" fmla="*/ 901 w 901"/>
                <a:gd name="T51" fmla="*/ 721 h 7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1" h="721">
                  <a:moveTo>
                    <a:pt x="900" y="720"/>
                  </a:moveTo>
                  <a:lnTo>
                    <a:pt x="805" y="712"/>
                  </a:lnTo>
                  <a:lnTo>
                    <a:pt x="758" y="704"/>
                  </a:lnTo>
                  <a:lnTo>
                    <a:pt x="711" y="691"/>
                  </a:lnTo>
                  <a:lnTo>
                    <a:pt x="663" y="675"/>
                  </a:lnTo>
                  <a:lnTo>
                    <a:pt x="615" y="653"/>
                  </a:lnTo>
                  <a:lnTo>
                    <a:pt x="568" y="623"/>
                  </a:lnTo>
                  <a:lnTo>
                    <a:pt x="473" y="540"/>
                  </a:lnTo>
                  <a:lnTo>
                    <a:pt x="378" y="422"/>
                  </a:lnTo>
                  <a:lnTo>
                    <a:pt x="284" y="281"/>
                  </a:lnTo>
                  <a:lnTo>
                    <a:pt x="236" y="209"/>
                  </a:lnTo>
                  <a:lnTo>
                    <a:pt x="189" y="142"/>
                  </a:lnTo>
                  <a:lnTo>
                    <a:pt x="142" y="83"/>
                  </a:lnTo>
                  <a:lnTo>
                    <a:pt x="94" y="38"/>
                  </a:lnTo>
                  <a:lnTo>
                    <a:pt x="47" y="9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836267" y="2728967"/>
              <a:ext cx="1428750" cy="1143000"/>
            </a:xfrm>
            <a:custGeom>
              <a:avLst/>
              <a:gdLst>
                <a:gd name="T0" fmla="*/ 0 w 900"/>
                <a:gd name="T1" fmla="*/ 2147483647 h 720"/>
                <a:gd name="T2" fmla="*/ 2147483647 w 900"/>
                <a:gd name="T3" fmla="*/ 2147483647 h 720"/>
                <a:gd name="T4" fmla="*/ 2147483647 w 900"/>
                <a:gd name="T5" fmla="*/ 2147483647 h 720"/>
                <a:gd name="T6" fmla="*/ 2147483647 w 900"/>
                <a:gd name="T7" fmla="*/ 2147483647 h 720"/>
                <a:gd name="T8" fmla="*/ 2147483647 w 900"/>
                <a:gd name="T9" fmla="*/ 2147483647 h 720"/>
                <a:gd name="T10" fmla="*/ 2147483647 w 900"/>
                <a:gd name="T11" fmla="*/ 2147483647 h 720"/>
                <a:gd name="T12" fmla="*/ 2147483647 w 900"/>
                <a:gd name="T13" fmla="*/ 2147483647 h 720"/>
                <a:gd name="T14" fmla="*/ 2147483647 w 900"/>
                <a:gd name="T15" fmla="*/ 2147483647 h 720"/>
                <a:gd name="T16" fmla="*/ 2147483647 w 900"/>
                <a:gd name="T17" fmla="*/ 2147483647 h 720"/>
                <a:gd name="T18" fmla="*/ 2147483647 w 900"/>
                <a:gd name="T19" fmla="*/ 2147483647 h 720"/>
                <a:gd name="T20" fmla="*/ 2147483647 w 900"/>
                <a:gd name="T21" fmla="*/ 2147483647 h 720"/>
                <a:gd name="T22" fmla="*/ 2147483647 w 900"/>
                <a:gd name="T23" fmla="*/ 2147483647 h 720"/>
                <a:gd name="T24" fmla="*/ 2147483647 w 900"/>
                <a:gd name="T25" fmla="*/ 2147483647 h 720"/>
                <a:gd name="T26" fmla="*/ 2147483647 w 900"/>
                <a:gd name="T27" fmla="*/ 2147483647 h 720"/>
                <a:gd name="T28" fmla="*/ 2147483647 w 900"/>
                <a:gd name="T29" fmla="*/ 2147483647 h 720"/>
                <a:gd name="T30" fmla="*/ 2147483647 w 900"/>
                <a:gd name="T31" fmla="*/ 0 h 7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00"/>
                <a:gd name="T49" fmla="*/ 0 h 720"/>
                <a:gd name="T50" fmla="*/ 900 w 900"/>
                <a:gd name="T51" fmla="*/ 720 h 7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00" h="720">
                  <a:moveTo>
                    <a:pt x="0" y="720"/>
                  </a:moveTo>
                  <a:lnTo>
                    <a:pt x="95" y="712"/>
                  </a:lnTo>
                  <a:lnTo>
                    <a:pt x="142" y="704"/>
                  </a:lnTo>
                  <a:lnTo>
                    <a:pt x="189" y="691"/>
                  </a:lnTo>
                  <a:lnTo>
                    <a:pt x="237" y="675"/>
                  </a:lnTo>
                  <a:lnTo>
                    <a:pt x="284" y="653"/>
                  </a:lnTo>
                  <a:lnTo>
                    <a:pt x="331" y="623"/>
                  </a:lnTo>
                  <a:lnTo>
                    <a:pt x="426" y="540"/>
                  </a:lnTo>
                  <a:cubicBezTo>
                    <a:pt x="426" y="540"/>
                    <a:pt x="521" y="422"/>
                    <a:pt x="521" y="422"/>
                  </a:cubicBezTo>
                  <a:lnTo>
                    <a:pt x="616" y="281"/>
                  </a:lnTo>
                  <a:lnTo>
                    <a:pt x="663" y="209"/>
                  </a:lnTo>
                  <a:lnTo>
                    <a:pt x="710" y="142"/>
                  </a:lnTo>
                  <a:lnTo>
                    <a:pt x="757" y="83"/>
                  </a:lnTo>
                  <a:lnTo>
                    <a:pt x="805" y="38"/>
                  </a:lnTo>
                  <a:lnTo>
                    <a:pt x="852" y="9"/>
                  </a:lnTo>
                  <a:lnTo>
                    <a:pt x="90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6284067" y="2728967"/>
              <a:ext cx="0" cy="1219200"/>
            </a:xfrm>
            <a:prstGeom prst="lin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7996980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7696942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7395317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7095280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6795242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6495205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6195167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5895130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5593505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5293467" y="3884667"/>
              <a:ext cx="0" cy="1588"/>
            </a:xfrm>
            <a:prstGeom prst="line">
              <a:avLst/>
            </a:prstGeom>
            <a:noFill/>
            <a:ln w="12700">
              <a:solidFill>
                <a:srgbClr val="CDCDC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6403130" y="3854505"/>
              <a:ext cx="184150" cy="9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3"/>
                <p:cNvSpPr>
                  <a:spLocks noChangeArrowheads="1"/>
                </p:cNvSpPr>
                <p:nvPr/>
              </p:nvSpPr>
              <p:spPr bwMode="auto">
                <a:xfrm>
                  <a:off x="7692738" y="3760572"/>
                  <a:ext cx="407164" cy="3667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b="1" i="1" dirty="0" smtClean="0">
                            <a:solidFill>
                              <a:srgbClr val="4E2929"/>
                            </a:solidFill>
                            <a:latin typeface="Cambria Math"/>
                          </a:rPr>
                          <m:t>𝒁</m:t>
                        </m:r>
                      </m:oMath>
                    </m:oMathPara>
                  </a14:m>
                  <a:endParaRPr lang="en-US" altLang="zh-TW" b="1" dirty="0">
                    <a:solidFill>
                      <a:srgbClr val="4E2929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2738" y="3760572"/>
                  <a:ext cx="407164" cy="36676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6817467" y="3262367"/>
              <a:ext cx="0" cy="685800"/>
            </a:xfrm>
            <a:prstGeom prst="line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5750667" y="3262367"/>
              <a:ext cx="0" cy="685800"/>
            </a:xfrm>
            <a:prstGeom prst="line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725299" y="3412709"/>
                  <a:ext cx="875506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altLang="zh-TW" b="1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𝝈</m:t>
                        </m:r>
                        <m:r>
                          <a:rPr lang="en-US" altLang="zh-TW" b="1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zh-TW" b="1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l-GR" altLang="zh-TW" b="1" dirty="0">
                    <a:solidFill>
                      <a:schemeClr val="accent2">
                        <a:lumMod val="50000"/>
                      </a:schemeClr>
                    </a:solidFill>
                    <a:latin typeface="Tahoma" pitchFamily="34" charset="0"/>
                  </a:endParaRPr>
                </a:p>
              </p:txBody>
            </p:sp>
          </mc:Choice>
          <mc:Fallback xmlns="">
            <p:sp>
              <p:nvSpPr>
                <p:cNvPr id="27" name="Text 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25299" y="3412709"/>
                  <a:ext cx="875506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5750667" y="3795767"/>
              <a:ext cx="544513" cy="0"/>
            </a:xfrm>
            <a:prstGeom prst="line">
              <a:avLst/>
            </a:prstGeom>
            <a:noFill/>
            <a:ln w="12700">
              <a:solidFill>
                <a:srgbClr val="996600"/>
              </a:solidFill>
              <a:miter lim="800000"/>
              <a:headEnd type="arrow" w="med" len="lg"/>
              <a:tailEnd type="arrow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4773828" y="3920504"/>
              <a:ext cx="301471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41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Standardized Normal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200" dirty="0"/>
                  <a:t>For any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/>
                      </a:rPr>
                      <m:t>𝑋</m:t>
                    </m:r>
                    <m:r>
                      <a:rPr lang="en-US" sz="3200">
                        <a:latin typeface="Cambria Math"/>
                      </a:rPr>
                      <m:t> ~ </m:t>
                    </m:r>
                    <m:r>
                      <a:rPr lang="en-US" sz="3200" i="1">
                        <a:latin typeface="Cambria Math"/>
                      </a:rPr>
                      <m:t>𝑁</m:t>
                    </m:r>
                    <m:r>
                      <a:rPr lang="en-US" sz="3200" i="1">
                        <a:latin typeface="Cambria Math"/>
                      </a:rPr>
                      <m:t>(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3200" i="1"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3200" dirty="0"/>
                  <a:t>, it can be standardized to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/>
                      </a:rPr>
                      <m:t>𝑍</m:t>
                    </m:r>
                    <m:r>
                      <a:rPr lang="en-US" sz="3200">
                        <a:latin typeface="Cambria Math"/>
                      </a:rPr>
                      <m:t> ~ </m:t>
                    </m:r>
                    <m:r>
                      <a:rPr lang="en-US" sz="3200" i="1">
                        <a:latin typeface="Cambria Math"/>
                      </a:rPr>
                      <m:t>𝑁</m:t>
                    </m:r>
                    <m:r>
                      <a:rPr lang="en-US" sz="3200" i="1">
                        <a:latin typeface="Cambria Math"/>
                      </a:rPr>
                      <m:t>(0,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3200" dirty="0"/>
                  <a:t> with the following formula</a:t>
                </a:r>
                <a:endParaRPr lang="en-US" sz="3200" dirty="0">
                  <a:solidFill>
                    <a:srgbClr val="FF0000"/>
                  </a:solidFill>
                </a:endParaRPr>
              </a:p>
              <a:p>
                <a:pPr marL="114300" indent="0">
                  <a:buNone/>
                </a:pPr>
                <a:r>
                  <a:rPr lang="en-US" sz="3200" dirty="0"/>
                  <a:t>	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𝑍</m:t>
                    </m:r>
                    <m:r>
                      <a:rPr lang="en-US" sz="32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𝑋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en-US" sz="3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67" t="-1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58241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Standardization of Normal Distributions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idea of standardization is</a:t>
                </a:r>
              </a:p>
              <a:p>
                <a:endParaRPr lang="en-US" sz="1600" dirty="0" smtClean="0"/>
              </a:p>
              <a:p>
                <a:pPr marL="114300" indent="0">
                  <a:buNone/>
                </a:pPr>
                <a:r>
                  <a:rPr lang="en-US" sz="2600" dirty="0"/>
                  <a:t>Step 1: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𝑋</m:t>
                    </m:r>
                  </m:oMath>
                </a14:m>
                <a:endParaRPr lang="en-US" sz="2600" dirty="0"/>
              </a:p>
              <a:p>
                <a:pPr marL="114300" indent="0">
                  <a:buNone/>
                </a:pPr>
                <a:endParaRPr lang="en-US" sz="2600" dirty="0"/>
              </a:p>
              <a:p>
                <a:pPr marL="114300" indent="0">
                  <a:buNone/>
                </a:pPr>
                <a:endParaRPr lang="en-US" sz="2600" dirty="0"/>
              </a:p>
              <a:p>
                <a:pPr marL="114300" indent="0">
                  <a:buNone/>
                </a:pPr>
                <a:r>
                  <a:rPr lang="en-US" sz="2600" dirty="0"/>
                  <a:t>Step 2: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𝑋</m:t>
                    </m:r>
                    <m:r>
                      <a:rPr lang="en-US" sz="2600" i="1">
                        <a:latin typeface="Cambria Math"/>
                      </a:rPr>
                      <m:t>−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2600" dirty="0"/>
              </a:p>
              <a:p>
                <a:pPr marL="114300" indent="0">
                  <a:buNone/>
                </a:pPr>
                <a:endParaRPr lang="en-US" sz="2600" dirty="0"/>
              </a:p>
              <a:p>
                <a:pPr marL="114300" indent="0">
                  <a:buNone/>
                </a:pPr>
                <a:endParaRPr lang="en-US" sz="2600" dirty="0"/>
              </a:p>
              <a:p>
                <a:pPr marL="114300" indent="0">
                  <a:buNone/>
                </a:pPr>
                <a:endParaRPr lang="en-US" sz="1400" dirty="0"/>
              </a:p>
              <a:p>
                <a:pPr marL="114300" indent="0">
                  <a:buNone/>
                </a:pPr>
                <a:r>
                  <a:rPr lang="en-US" sz="2600" dirty="0"/>
                  <a:t>Step 3: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>
                        <a:latin typeface="Cambria Math"/>
                      </a:rPr>
                      <m:t>Z</m:t>
                    </m:r>
                    <m:r>
                      <a:rPr lang="en-US" sz="26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𝜇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endParaRPr lang="en-US" sz="26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1077" b="-2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2971800" y="1943100"/>
            <a:ext cx="5410200" cy="1327150"/>
            <a:chOff x="2819400" y="1981200"/>
            <a:chExt cx="5410200" cy="1327150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2819400" y="2784475"/>
              <a:ext cx="541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3810000" y="2911475"/>
              <a:ext cx="5334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2000">
                  <a:latin typeface="Tahoma" pitchFamily="34" charset="0"/>
                </a:rPr>
                <a:t>0</a:t>
              </a:r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3962400" y="268287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6781800" y="268287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10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6492829"/>
                </p:ext>
              </p:extLst>
            </p:nvPr>
          </p:nvGraphicFramePr>
          <p:xfrm>
            <a:off x="6629400" y="2987675"/>
            <a:ext cx="4572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312" name="Equation" r:id="rId4" imgW="241195" imgH="253890" progId="Equation.3">
                    <p:embed/>
                  </p:oleObj>
                </mc:Choice>
                <mc:Fallback>
                  <p:oleObj name="Equation" r:id="rId4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2987675"/>
                          <a:ext cx="45720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" name="Group 18"/>
            <p:cNvGrpSpPr>
              <a:grpSpLocks/>
            </p:cNvGrpSpPr>
            <p:nvPr/>
          </p:nvGrpSpPr>
          <p:grpSpPr bwMode="auto">
            <a:xfrm>
              <a:off x="5651500" y="1981200"/>
              <a:ext cx="2260600" cy="762000"/>
              <a:chOff x="3840" y="1008"/>
              <a:chExt cx="864" cy="480"/>
            </a:xfrm>
          </p:grpSpPr>
          <p:sp>
            <p:nvSpPr>
              <p:cNvPr id="12" name="Freeform 19"/>
              <p:cNvSpPr>
                <a:spLocks/>
              </p:cNvSpPr>
              <p:nvPr/>
            </p:nvSpPr>
            <p:spPr bwMode="auto">
              <a:xfrm>
                <a:off x="4272" y="1008"/>
                <a:ext cx="432" cy="480"/>
              </a:xfrm>
              <a:custGeom>
                <a:avLst/>
                <a:gdLst>
                  <a:gd name="T0" fmla="*/ 5 w 901"/>
                  <a:gd name="T1" fmla="*/ 42 h 721"/>
                  <a:gd name="T2" fmla="*/ 5 w 901"/>
                  <a:gd name="T3" fmla="*/ 41 h 721"/>
                  <a:gd name="T4" fmla="*/ 4 w 901"/>
                  <a:gd name="T5" fmla="*/ 41 h 721"/>
                  <a:gd name="T6" fmla="*/ 4 w 901"/>
                  <a:gd name="T7" fmla="*/ 41 h 721"/>
                  <a:gd name="T8" fmla="*/ 4 w 901"/>
                  <a:gd name="T9" fmla="*/ 39 h 721"/>
                  <a:gd name="T10" fmla="*/ 4 w 901"/>
                  <a:gd name="T11" fmla="*/ 38 h 721"/>
                  <a:gd name="T12" fmla="*/ 3 w 901"/>
                  <a:gd name="T13" fmla="*/ 36 h 721"/>
                  <a:gd name="T14" fmla="*/ 3 w 901"/>
                  <a:gd name="T15" fmla="*/ 31 h 721"/>
                  <a:gd name="T16" fmla="*/ 2 w 901"/>
                  <a:gd name="T17" fmla="*/ 25 h 721"/>
                  <a:gd name="T18" fmla="*/ 1 w 901"/>
                  <a:gd name="T19" fmla="*/ 17 h 721"/>
                  <a:gd name="T20" fmla="*/ 1 w 901"/>
                  <a:gd name="T21" fmla="*/ 12 h 721"/>
                  <a:gd name="T22" fmla="*/ 1 w 901"/>
                  <a:gd name="T23" fmla="*/ 9 h 721"/>
                  <a:gd name="T24" fmla="*/ 1 w 901"/>
                  <a:gd name="T25" fmla="*/ 5 h 721"/>
                  <a:gd name="T26" fmla="*/ 0 w 901"/>
                  <a:gd name="T27" fmla="*/ 2 h 721"/>
                  <a:gd name="T28" fmla="*/ 0 w 901"/>
                  <a:gd name="T29" fmla="*/ 1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20"/>
              <p:cNvSpPr>
                <a:spLocks/>
              </p:cNvSpPr>
              <p:nvPr/>
            </p:nvSpPr>
            <p:spPr bwMode="auto">
              <a:xfrm>
                <a:off x="3840" y="1008"/>
                <a:ext cx="432" cy="480"/>
              </a:xfrm>
              <a:custGeom>
                <a:avLst/>
                <a:gdLst>
                  <a:gd name="T0" fmla="*/ 0 w 900"/>
                  <a:gd name="T1" fmla="*/ 42 h 720"/>
                  <a:gd name="T2" fmla="*/ 0 w 900"/>
                  <a:gd name="T3" fmla="*/ 42 h 720"/>
                  <a:gd name="T4" fmla="*/ 1 w 900"/>
                  <a:gd name="T5" fmla="*/ 41 h 720"/>
                  <a:gd name="T6" fmla="*/ 1 w 900"/>
                  <a:gd name="T7" fmla="*/ 41 h 720"/>
                  <a:gd name="T8" fmla="*/ 1 w 900"/>
                  <a:gd name="T9" fmla="*/ 39 h 720"/>
                  <a:gd name="T10" fmla="*/ 1 w 900"/>
                  <a:gd name="T11" fmla="*/ 38 h 720"/>
                  <a:gd name="T12" fmla="*/ 2 w 900"/>
                  <a:gd name="T13" fmla="*/ 37 h 720"/>
                  <a:gd name="T14" fmla="*/ 2 w 900"/>
                  <a:gd name="T15" fmla="*/ 31 h 720"/>
                  <a:gd name="T16" fmla="*/ 3 w 900"/>
                  <a:gd name="T17" fmla="*/ 25 h 720"/>
                  <a:gd name="T18" fmla="*/ 4 w 900"/>
                  <a:gd name="T19" fmla="*/ 17 h 720"/>
                  <a:gd name="T20" fmla="*/ 4 w 900"/>
                  <a:gd name="T21" fmla="*/ 12 h 720"/>
                  <a:gd name="T22" fmla="*/ 4 w 900"/>
                  <a:gd name="T23" fmla="*/ 9 h 720"/>
                  <a:gd name="T24" fmla="*/ 4 w 900"/>
                  <a:gd name="T25" fmla="*/ 5 h 720"/>
                  <a:gd name="T26" fmla="*/ 5 w 900"/>
                  <a:gd name="T27" fmla="*/ 2 h 720"/>
                  <a:gd name="T28" fmla="*/ 5 w 900"/>
                  <a:gd name="T29" fmla="*/ 1 h 720"/>
                  <a:gd name="T30" fmla="*/ 5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971800" y="5063596"/>
            <a:ext cx="5410200" cy="1636712"/>
            <a:chOff x="2819400" y="5084763"/>
            <a:chExt cx="5410200" cy="1636712"/>
          </a:xfrm>
        </p:grpSpPr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733800" y="6324600"/>
              <a:ext cx="5334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2000">
                  <a:latin typeface="Tahoma" pitchFamily="34" charset="0"/>
                </a:rPr>
                <a:t>0</a:t>
              </a:r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>
              <a:off x="3886200" y="60960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24"/>
            <p:cNvSpPr>
              <a:spLocks noChangeShapeType="1"/>
            </p:cNvSpPr>
            <p:nvPr/>
          </p:nvSpPr>
          <p:spPr bwMode="auto">
            <a:xfrm>
              <a:off x="6781800" y="60960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18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2030287"/>
                </p:ext>
              </p:extLst>
            </p:nvPr>
          </p:nvGraphicFramePr>
          <p:xfrm>
            <a:off x="6629400" y="6400800"/>
            <a:ext cx="4572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313" name="Equation" r:id="rId6" imgW="241195" imgH="253890" progId="Equation.3">
                    <p:embed/>
                  </p:oleObj>
                </mc:Choice>
                <mc:Fallback>
                  <p:oleObj name="Equation" r:id="rId6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6400800"/>
                          <a:ext cx="45720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Line 26"/>
            <p:cNvSpPr>
              <a:spLocks noChangeShapeType="1"/>
            </p:cNvSpPr>
            <p:nvPr/>
          </p:nvSpPr>
          <p:spPr bwMode="auto">
            <a:xfrm>
              <a:off x="2819400" y="6197600"/>
              <a:ext cx="541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3079310" y="5084763"/>
              <a:ext cx="1673225" cy="1071562"/>
              <a:chOff x="2040" y="2880"/>
              <a:chExt cx="864" cy="768"/>
            </a:xfrm>
          </p:grpSpPr>
          <p:sp>
            <p:nvSpPr>
              <p:cNvPr id="21" name="Freeform 28"/>
              <p:cNvSpPr>
                <a:spLocks/>
              </p:cNvSpPr>
              <p:nvPr/>
            </p:nvSpPr>
            <p:spPr bwMode="auto">
              <a:xfrm>
                <a:off x="2472" y="2880"/>
                <a:ext cx="432" cy="768"/>
              </a:xfrm>
              <a:custGeom>
                <a:avLst/>
                <a:gdLst>
                  <a:gd name="T0" fmla="*/ 5 w 901"/>
                  <a:gd name="T1" fmla="*/ 1120 h 721"/>
                  <a:gd name="T2" fmla="*/ 5 w 901"/>
                  <a:gd name="T3" fmla="*/ 1108 h 721"/>
                  <a:gd name="T4" fmla="*/ 4 w 901"/>
                  <a:gd name="T5" fmla="*/ 1095 h 721"/>
                  <a:gd name="T6" fmla="*/ 4 w 901"/>
                  <a:gd name="T7" fmla="*/ 1075 h 721"/>
                  <a:gd name="T8" fmla="*/ 4 w 901"/>
                  <a:gd name="T9" fmla="*/ 1050 h 721"/>
                  <a:gd name="T10" fmla="*/ 4 w 901"/>
                  <a:gd name="T11" fmla="*/ 1015 h 721"/>
                  <a:gd name="T12" fmla="*/ 3 w 901"/>
                  <a:gd name="T13" fmla="*/ 969 h 721"/>
                  <a:gd name="T14" fmla="*/ 3 w 901"/>
                  <a:gd name="T15" fmla="*/ 839 h 721"/>
                  <a:gd name="T16" fmla="*/ 2 w 901"/>
                  <a:gd name="T17" fmla="*/ 656 h 721"/>
                  <a:gd name="T18" fmla="*/ 1 w 901"/>
                  <a:gd name="T19" fmla="*/ 437 h 721"/>
                  <a:gd name="T20" fmla="*/ 1 w 901"/>
                  <a:gd name="T21" fmla="*/ 328 h 721"/>
                  <a:gd name="T22" fmla="*/ 1 w 901"/>
                  <a:gd name="T23" fmla="*/ 220 h 721"/>
                  <a:gd name="T24" fmla="*/ 1 w 901"/>
                  <a:gd name="T25" fmla="*/ 129 h 721"/>
                  <a:gd name="T26" fmla="*/ 0 w 901"/>
                  <a:gd name="T27" fmla="*/ 59 h 721"/>
                  <a:gd name="T28" fmla="*/ 0 w 901"/>
                  <a:gd name="T29" fmla="*/ 16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>
                <a:off x="2040" y="2880"/>
                <a:ext cx="432" cy="768"/>
              </a:xfrm>
              <a:custGeom>
                <a:avLst/>
                <a:gdLst>
                  <a:gd name="T0" fmla="*/ 0 w 900"/>
                  <a:gd name="T1" fmla="*/ 1131 h 720"/>
                  <a:gd name="T2" fmla="*/ 0 w 900"/>
                  <a:gd name="T3" fmla="*/ 1119 h 720"/>
                  <a:gd name="T4" fmla="*/ 1 w 900"/>
                  <a:gd name="T5" fmla="*/ 1106 h 720"/>
                  <a:gd name="T6" fmla="*/ 1 w 900"/>
                  <a:gd name="T7" fmla="*/ 1086 h 720"/>
                  <a:gd name="T8" fmla="*/ 1 w 900"/>
                  <a:gd name="T9" fmla="*/ 1060 h 720"/>
                  <a:gd name="T10" fmla="*/ 1 w 900"/>
                  <a:gd name="T11" fmla="*/ 1026 h 720"/>
                  <a:gd name="T12" fmla="*/ 2 w 900"/>
                  <a:gd name="T13" fmla="*/ 978 h 720"/>
                  <a:gd name="T14" fmla="*/ 2 w 900"/>
                  <a:gd name="T15" fmla="*/ 849 h 720"/>
                  <a:gd name="T16" fmla="*/ 3 w 900"/>
                  <a:gd name="T17" fmla="*/ 662 h 720"/>
                  <a:gd name="T18" fmla="*/ 4 w 900"/>
                  <a:gd name="T19" fmla="*/ 442 h 720"/>
                  <a:gd name="T20" fmla="*/ 4 w 900"/>
                  <a:gd name="T21" fmla="*/ 329 h 720"/>
                  <a:gd name="T22" fmla="*/ 4 w 900"/>
                  <a:gd name="T23" fmla="*/ 222 h 720"/>
                  <a:gd name="T24" fmla="*/ 4 w 900"/>
                  <a:gd name="T25" fmla="*/ 131 h 720"/>
                  <a:gd name="T26" fmla="*/ 5 w 900"/>
                  <a:gd name="T27" fmla="*/ 61 h 720"/>
                  <a:gd name="T28" fmla="*/ 5 w 900"/>
                  <a:gd name="T29" fmla="*/ 16 h 720"/>
                  <a:gd name="T30" fmla="*/ 5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930847" y="3452813"/>
            <a:ext cx="5451153" cy="1325562"/>
            <a:chOff x="2778447" y="3490913"/>
            <a:chExt cx="5451153" cy="1325562"/>
          </a:xfrm>
        </p:grpSpPr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3733800" y="4419600"/>
              <a:ext cx="5334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2000">
                  <a:latin typeface="Tahoma" pitchFamily="34" charset="0"/>
                </a:rPr>
                <a:t>0</a:t>
              </a:r>
            </a:p>
          </p:txBody>
        </p:sp>
        <p:sp>
          <p:nvSpPr>
            <p:cNvPr id="25" name="Line 14"/>
            <p:cNvSpPr>
              <a:spLocks noChangeShapeType="1"/>
            </p:cNvSpPr>
            <p:nvPr/>
          </p:nvSpPr>
          <p:spPr bwMode="auto">
            <a:xfrm>
              <a:off x="3886200" y="41910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" name="Line 15"/>
            <p:cNvSpPr>
              <a:spLocks noChangeShapeType="1"/>
            </p:cNvSpPr>
            <p:nvPr/>
          </p:nvSpPr>
          <p:spPr bwMode="auto">
            <a:xfrm>
              <a:off x="6781800" y="41910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2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85104627"/>
                </p:ext>
              </p:extLst>
            </p:nvPr>
          </p:nvGraphicFramePr>
          <p:xfrm>
            <a:off x="6629400" y="4495800"/>
            <a:ext cx="4572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314" name="Equation" r:id="rId7" imgW="241195" imgH="253890" progId="Equation.3">
                    <p:embed/>
                  </p:oleObj>
                </mc:Choice>
                <mc:Fallback>
                  <p:oleObj name="Equation" r:id="rId7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4495800"/>
                          <a:ext cx="45720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2819400" y="4292600"/>
              <a:ext cx="541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9" name="Group 33"/>
            <p:cNvGrpSpPr>
              <a:grpSpLocks/>
            </p:cNvGrpSpPr>
            <p:nvPr/>
          </p:nvGrpSpPr>
          <p:grpSpPr bwMode="auto">
            <a:xfrm>
              <a:off x="2778447" y="3490913"/>
              <a:ext cx="2260600" cy="762000"/>
              <a:chOff x="3811" y="1008"/>
              <a:chExt cx="864" cy="480"/>
            </a:xfrm>
          </p:grpSpPr>
          <p:sp>
            <p:nvSpPr>
              <p:cNvPr id="30" name="Freeform 34"/>
              <p:cNvSpPr>
                <a:spLocks/>
              </p:cNvSpPr>
              <p:nvPr/>
            </p:nvSpPr>
            <p:spPr bwMode="auto">
              <a:xfrm>
                <a:off x="4243" y="1008"/>
                <a:ext cx="432" cy="480"/>
              </a:xfrm>
              <a:custGeom>
                <a:avLst/>
                <a:gdLst>
                  <a:gd name="T0" fmla="*/ 5 w 901"/>
                  <a:gd name="T1" fmla="*/ 42 h 721"/>
                  <a:gd name="T2" fmla="*/ 5 w 901"/>
                  <a:gd name="T3" fmla="*/ 41 h 721"/>
                  <a:gd name="T4" fmla="*/ 4 w 901"/>
                  <a:gd name="T5" fmla="*/ 41 h 721"/>
                  <a:gd name="T6" fmla="*/ 4 w 901"/>
                  <a:gd name="T7" fmla="*/ 41 h 721"/>
                  <a:gd name="T8" fmla="*/ 4 w 901"/>
                  <a:gd name="T9" fmla="*/ 39 h 721"/>
                  <a:gd name="T10" fmla="*/ 4 w 901"/>
                  <a:gd name="T11" fmla="*/ 38 h 721"/>
                  <a:gd name="T12" fmla="*/ 3 w 901"/>
                  <a:gd name="T13" fmla="*/ 36 h 721"/>
                  <a:gd name="T14" fmla="*/ 3 w 901"/>
                  <a:gd name="T15" fmla="*/ 31 h 721"/>
                  <a:gd name="T16" fmla="*/ 2 w 901"/>
                  <a:gd name="T17" fmla="*/ 25 h 721"/>
                  <a:gd name="T18" fmla="*/ 1 w 901"/>
                  <a:gd name="T19" fmla="*/ 17 h 721"/>
                  <a:gd name="T20" fmla="*/ 1 w 901"/>
                  <a:gd name="T21" fmla="*/ 12 h 721"/>
                  <a:gd name="T22" fmla="*/ 1 w 901"/>
                  <a:gd name="T23" fmla="*/ 9 h 721"/>
                  <a:gd name="T24" fmla="*/ 1 w 901"/>
                  <a:gd name="T25" fmla="*/ 5 h 721"/>
                  <a:gd name="T26" fmla="*/ 0 w 901"/>
                  <a:gd name="T27" fmla="*/ 2 h 721"/>
                  <a:gd name="T28" fmla="*/ 0 w 901"/>
                  <a:gd name="T29" fmla="*/ 1 h 721"/>
                  <a:gd name="T30" fmla="*/ 0 w 901"/>
                  <a:gd name="T31" fmla="*/ 0 h 7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1"/>
                  <a:gd name="T49" fmla="*/ 0 h 721"/>
                  <a:gd name="T50" fmla="*/ 901 w 901"/>
                  <a:gd name="T51" fmla="*/ 721 h 7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1" h="721">
                    <a:moveTo>
                      <a:pt x="900" y="720"/>
                    </a:moveTo>
                    <a:lnTo>
                      <a:pt x="805" y="712"/>
                    </a:lnTo>
                    <a:lnTo>
                      <a:pt x="758" y="704"/>
                    </a:lnTo>
                    <a:lnTo>
                      <a:pt x="711" y="691"/>
                    </a:lnTo>
                    <a:lnTo>
                      <a:pt x="663" y="675"/>
                    </a:lnTo>
                    <a:lnTo>
                      <a:pt x="615" y="653"/>
                    </a:lnTo>
                    <a:lnTo>
                      <a:pt x="568" y="623"/>
                    </a:lnTo>
                    <a:lnTo>
                      <a:pt x="473" y="540"/>
                    </a:lnTo>
                    <a:lnTo>
                      <a:pt x="378" y="422"/>
                    </a:lnTo>
                    <a:lnTo>
                      <a:pt x="284" y="281"/>
                    </a:lnTo>
                    <a:lnTo>
                      <a:pt x="236" y="209"/>
                    </a:lnTo>
                    <a:lnTo>
                      <a:pt x="189" y="142"/>
                    </a:lnTo>
                    <a:lnTo>
                      <a:pt x="142" y="83"/>
                    </a:lnTo>
                    <a:lnTo>
                      <a:pt x="94" y="38"/>
                    </a:lnTo>
                    <a:lnTo>
                      <a:pt x="47" y="9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35"/>
              <p:cNvSpPr>
                <a:spLocks/>
              </p:cNvSpPr>
              <p:nvPr/>
            </p:nvSpPr>
            <p:spPr bwMode="auto">
              <a:xfrm>
                <a:off x="3811" y="1008"/>
                <a:ext cx="432" cy="480"/>
              </a:xfrm>
              <a:custGeom>
                <a:avLst/>
                <a:gdLst>
                  <a:gd name="T0" fmla="*/ 0 w 900"/>
                  <a:gd name="T1" fmla="*/ 42 h 720"/>
                  <a:gd name="T2" fmla="*/ 0 w 900"/>
                  <a:gd name="T3" fmla="*/ 42 h 720"/>
                  <a:gd name="T4" fmla="*/ 1 w 900"/>
                  <a:gd name="T5" fmla="*/ 41 h 720"/>
                  <a:gd name="T6" fmla="*/ 1 w 900"/>
                  <a:gd name="T7" fmla="*/ 41 h 720"/>
                  <a:gd name="T8" fmla="*/ 1 w 900"/>
                  <a:gd name="T9" fmla="*/ 39 h 720"/>
                  <a:gd name="T10" fmla="*/ 1 w 900"/>
                  <a:gd name="T11" fmla="*/ 38 h 720"/>
                  <a:gd name="T12" fmla="*/ 2 w 900"/>
                  <a:gd name="T13" fmla="*/ 37 h 720"/>
                  <a:gd name="T14" fmla="*/ 2 w 900"/>
                  <a:gd name="T15" fmla="*/ 31 h 720"/>
                  <a:gd name="T16" fmla="*/ 3 w 900"/>
                  <a:gd name="T17" fmla="*/ 25 h 720"/>
                  <a:gd name="T18" fmla="*/ 4 w 900"/>
                  <a:gd name="T19" fmla="*/ 17 h 720"/>
                  <a:gd name="T20" fmla="*/ 4 w 900"/>
                  <a:gd name="T21" fmla="*/ 12 h 720"/>
                  <a:gd name="T22" fmla="*/ 4 w 900"/>
                  <a:gd name="T23" fmla="*/ 9 h 720"/>
                  <a:gd name="T24" fmla="*/ 4 w 900"/>
                  <a:gd name="T25" fmla="*/ 5 h 720"/>
                  <a:gd name="T26" fmla="*/ 5 w 900"/>
                  <a:gd name="T27" fmla="*/ 2 h 720"/>
                  <a:gd name="T28" fmla="*/ 5 w 900"/>
                  <a:gd name="T29" fmla="*/ 1 h 720"/>
                  <a:gd name="T30" fmla="*/ 5 w 900"/>
                  <a:gd name="T31" fmla="*/ 0 h 7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00"/>
                  <a:gd name="T49" fmla="*/ 0 h 720"/>
                  <a:gd name="T50" fmla="*/ 900 w 900"/>
                  <a:gd name="T51" fmla="*/ 720 h 72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00" h="720">
                    <a:moveTo>
                      <a:pt x="0" y="720"/>
                    </a:moveTo>
                    <a:lnTo>
                      <a:pt x="95" y="712"/>
                    </a:lnTo>
                    <a:lnTo>
                      <a:pt x="142" y="704"/>
                    </a:lnTo>
                    <a:lnTo>
                      <a:pt x="189" y="691"/>
                    </a:lnTo>
                    <a:lnTo>
                      <a:pt x="237" y="675"/>
                    </a:lnTo>
                    <a:lnTo>
                      <a:pt x="284" y="653"/>
                    </a:lnTo>
                    <a:lnTo>
                      <a:pt x="331" y="623"/>
                    </a:lnTo>
                    <a:lnTo>
                      <a:pt x="426" y="540"/>
                    </a:lnTo>
                    <a:cubicBezTo>
                      <a:pt x="426" y="540"/>
                      <a:pt x="521" y="422"/>
                      <a:pt x="521" y="422"/>
                    </a:cubicBezTo>
                    <a:lnTo>
                      <a:pt x="616" y="281"/>
                    </a:lnTo>
                    <a:lnTo>
                      <a:pt x="663" y="209"/>
                    </a:lnTo>
                    <a:lnTo>
                      <a:pt x="710" y="142"/>
                    </a:lnTo>
                    <a:lnTo>
                      <a:pt x="757" y="83"/>
                    </a:lnTo>
                    <a:lnTo>
                      <a:pt x="805" y="38"/>
                    </a:lnTo>
                    <a:lnTo>
                      <a:pt x="852" y="9"/>
                    </a:lnTo>
                    <a:lnTo>
                      <a:pt x="90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736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Standardized Normal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0" t="20801" r="5703" b="48705"/>
          <a:stretch/>
        </p:blipFill>
        <p:spPr bwMode="auto">
          <a:xfrm>
            <a:off x="533400" y="1600200"/>
            <a:ext cx="8001000" cy="33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3400" y="4939393"/>
            <a:ext cx="2209800" cy="1267137"/>
            <a:chOff x="387178" y="5207461"/>
            <a:chExt cx="2209800" cy="12671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87178" y="5551268"/>
                  <a:ext cx="220980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996600"/>
                      </a:solidFill>
                    </a:rPr>
                    <a:t>The row shows the value of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996600"/>
                          </a:solidFill>
                          <a:latin typeface="Cambria Math"/>
                        </a:rPr>
                        <m:t>𝑍</m:t>
                      </m:r>
                    </m:oMath>
                  </a14:m>
                  <a:r>
                    <a:rPr lang="en-US" dirty="0" smtClean="0">
                      <a:solidFill>
                        <a:srgbClr val="996600"/>
                      </a:solidFill>
                    </a:rPr>
                    <a:t> to the first decimal point</a:t>
                  </a:r>
                  <a:endParaRPr lang="en-US" dirty="0">
                    <a:solidFill>
                      <a:srgbClr val="9966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178" y="5551268"/>
                  <a:ext cx="2209800" cy="92333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2486" t="-3311" r="-276" b="-99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>
            <a:xfrm flipV="1">
              <a:off x="601362" y="5207461"/>
              <a:ext cx="0" cy="3438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261022" y="990600"/>
            <a:ext cx="3429000" cy="1619935"/>
            <a:chOff x="4114800" y="1258668"/>
            <a:chExt cx="3429000" cy="16199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114800" y="1258668"/>
                  <a:ext cx="34290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996600"/>
                      </a:solidFill>
                    </a:rPr>
                    <a:t>The column gives the value of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996600"/>
                          </a:solidFill>
                          <a:latin typeface="Cambria Math"/>
                        </a:rPr>
                        <m:t>𝑍</m:t>
                      </m:r>
                    </m:oMath>
                  </a14:m>
                  <a:r>
                    <a:rPr lang="en-US" dirty="0" smtClean="0">
                      <a:solidFill>
                        <a:srgbClr val="996600"/>
                      </a:solidFill>
                    </a:rPr>
                    <a:t> to the second decimal point</a:t>
                  </a:r>
                  <a:endParaRPr lang="en-US" dirty="0">
                    <a:solidFill>
                      <a:srgbClr val="9966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14800" y="1258668"/>
                  <a:ext cx="3429000" cy="6463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1601" t="-4717" b="-132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>
            <a:xfrm>
              <a:off x="5029200" y="1854199"/>
              <a:ext cx="0" cy="10244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867322" y="4925787"/>
            <a:ext cx="4953000" cy="1267137"/>
            <a:chOff x="3739978" y="5286407"/>
            <a:chExt cx="4953000" cy="1267137"/>
          </a:xfrm>
        </p:grpSpPr>
        <p:cxnSp>
          <p:nvCxnSpPr>
            <p:cNvPr id="13" name="Straight Arrow Connector 12"/>
            <p:cNvCxnSpPr/>
            <p:nvPr/>
          </p:nvCxnSpPr>
          <p:spPr>
            <a:xfrm flipV="1">
              <a:off x="5029200" y="5286407"/>
              <a:ext cx="0" cy="3574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739978" y="5630214"/>
                  <a:ext cx="495300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996600"/>
                      </a:solidFill>
                    </a:rPr>
                    <a:t>The value within the table gives the probability from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996600"/>
                          </a:solidFill>
                          <a:latin typeface="Cambria Math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rgbClr val="996600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b="0" i="1" dirty="0" smtClean="0">
                          <a:solidFill>
                            <a:srgbClr val="996600"/>
                          </a:solidFill>
                          <a:latin typeface="Cambria Math"/>
                          <a:ea typeface="Cambria Math"/>
                        </a:rPr>
                        <m:t>∞</m:t>
                      </m:r>
                    </m:oMath>
                  </a14:m>
                  <a:r>
                    <a:rPr lang="en-US" dirty="0" smtClean="0">
                      <a:solidFill>
                        <a:srgbClr val="996600"/>
                      </a:solidFill>
                    </a:rPr>
                    <a:t> up to the desired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996600"/>
                          </a:solidFill>
                          <a:latin typeface="Cambria Math"/>
                        </a:rPr>
                        <m:t>𝑍</m:t>
                      </m:r>
                    </m:oMath>
                  </a14:m>
                  <a:r>
                    <a:rPr lang="en-US" dirty="0" smtClean="0">
                      <a:solidFill>
                        <a:srgbClr val="996600"/>
                      </a:solidFill>
                    </a:rPr>
                    <a:t> value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996600"/>
                            </a:solidFill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9966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996600"/>
                                </a:solidFill>
                                <a:latin typeface="Cambria Math"/>
                              </a:rPr>
                              <m:t>𝑍</m:t>
                            </m:r>
                            <m:r>
                              <a:rPr lang="en-US" b="0" i="1" smtClean="0">
                                <a:solidFill>
                                  <a:srgbClr val="996600"/>
                                </a:solidFill>
                                <a:latin typeface="Cambria Math"/>
                              </a:rPr>
                              <m:t>&lt;−3.45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996600"/>
                            </a:solidFill>
                            <a:latin typeface="Cambria Math"/>
                          </a:rPr>
                          <m:t>=0.00028</m:t>
                        </m:r>
                      </m:oMath>
                    </m:oMathPara>
                  </a14:m>
                  <a:endParaRPr lang="en-US" dirty="0">
                    <a:solidFill>
                      <a:srgbClr val="9966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9978" y="5630214"/>
                  <a:ext cx="4953000" cy="92333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984" t="-3289" r="-3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0428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Normal Probabilities – Example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820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A set of final exam scores was normally distributed with a population mean 73 and population standard deviation 8</a:t>
                </a:r>
              </a:p>
              <a:p>
                <a:endParaRPr lang="en-US" sz="2600" dirty="0"/>
              </a:p>
              <a:p>
                <a:pPr marL="571500" indent="-457200">
                  <a:buFont typeface="+mj-lt"/>
                  <a:buAutoNum type="arabicPeriod"/>
                </a:pPr>
                <a:r>
                  <a:rPr lang="en-US" sz="2600" dirty="0"/>
                  <a:t>What is the probability of getting a score not higher than 91 on this exam?</a:t>
                </a:r>
              </a:p>
              <a:p>
                <a:pPr marL="114300" indent="0">
                  <a:buNone/>
                </a:pPr>
                <a:endParaRPr lang="en-US" sz="2600" dirty="0"/>
              </a:p>
              <a:p>
                <a:pPr marL="114300" indent="0">
                  <a:buNone/>
                </a:pPr>
                <a:r>
                  <a:rPr lang="en-US" sz="2600" dirty="0"/>
                  <a:t>    Let the score be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/>
                  <a:t>, and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𝑋</m:t>
                    </m:r>
                    <m:r>
                      <a:rPr lang="en-US" sz="2600" i="1">
                        <a:latin typeface="Cambria Math"/>
                      </a:rPr>
                      <m:t> ~ </m:t>
                    </m:r>
                    <m:r>
                      <a:rPr lang="en-US" sz="2600" i="1">
                        <a:latin typeface="Cambria Math"/>
                      </a:rPr>
                      <m:t>𝑁</m:t>
                    </m:r>
                    <m:r>
                      <a:rPr lang="en-US" sz="2600" i="1">
                        <a:latin typeface="Cambria Math"/>
                      </a:rPr>
                      <m:t>(73, 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latin typeface="Cambria Math"/>
                      </a:rPr>
                      <m:t>)</m:t>
                    </m:r>
                  </m:oMath>
                </a14:m>
                <a:endParaRPr lang="en-US" sz="2600" dirty="0"/>
              </a:p>
              <a:p>
                <a:pPr marL="114300" indent="0">
                  <a:buNone/>
                </a:pPr>
                <a:r>
                  <a:rPr lang="en-US" sz="260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𝑋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≤91</m:t>
                        </m:r>
                      </m:e>
                    </m:d>
                  </m:oMath>
                </a14:m>
                <a:r>
                  <a:rPr lang="en-US" sz="2600" i="1" dirty="0" smtClean="0">
                    <a:latin typeface="Cambria Math"/>
                    <a:ea typeface="Cambria Math"/>
                  </a:rPr>
                  <a:t> </a:t>
                </a:r>
              </a:p>
              <a:p>
                <a:pPr marL="114300" indent="0">
                  <a:buNone/>
                </a:pPr>
                <a:r>
                  <a:rPr lang="en-US" sz="26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𝑍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≤</m:t>
                        </m:r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91−73</m:t>
                            </m:r>
                          </m:num>
                          <m:den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8</m:t>
                            </m:r>
                          </m:den>
                        </m:f>
                      </m:e>
                    </m:d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𝑍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≤2.25</m:t>
                        </m:r>
                      </m:e>
                    </m:d>
                    <m:r>
                      <a:rPr lang="en-US" sz="2600" i="1">
                        <a:latin typeface="Cambria Math"/>
                        <a:ea typeface="Cambria Math"/>
                      </a:rPr>
                      <m:t>=0.987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8</m:t>
                    </m:r>
                  </m:oMath>
                </a14:m>
                <a:endParaRPr lang="en-US" sz="2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82000" cy="4530725"/>
              </a:xfrm>
              <a:blipFill rotWithShape="1">
                <a:blip r:embed="rId2"/>
                <a:stretch>
                  <a:fillRect l="-291" t="-1077" r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196736" y="3908366"/>
            <a:ext cx="2845020" cy="1758457"/>
            <a:chOff x="5044417" y="4966488"/>
            <a:chExt cx="2845020" cy="1758457"/>
          </a:xfrm>
        </p:grpSpPr>
        <p:grpSp>
          <p:nvGrpSpPr>
            <p:cNvPr id="6" name="Group 5"/>
            <p:cNvGrpSpPr/>
            <p:nvPr/>
          </p:nvGrpSpPr>
          <p:grpSpPr>
            <a:xfrm>
              <a:off x="5044417" y="4966488"/>
              <a:ext cx="2845020" cy="1758457"/>
              <a:chOff x="5044417" y="4966488"/>
              <a:chExt cx="2845020" cy="1758457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5044417" y="4966488"/>
                <a:ext cx="2845020" cy="1758457"/>
                <a:chOff x="4268787" y="5051297"/>
                <a:chExt cx="3302000" cy="2373431"/>
              </a:xfrm>
            </p:grpSpPr>
            <p:sp>
              <p:nvSpPr>
                <p:cNvPr id="10" name="Freeform 4"/>
                <p:cNvSpPr>
                  <a:spLocks/>
                </p:cNvSpPr>
                <p:nvPr/>
              </p:nvSpPr>
              <p:spPr bwMode="auto">
                <a:xfrm>
                  <a:off x="4459287" y="5089397"/>
                  <a:ext cx="1676400" cy="1524000"/>
                </a:xfrm>
                <a:custGeom>
                  <a:avLst/>
                  <a:gdLst>
                    <a:gd name="T0" fmla="*/ 2147483647 w 1024"/>
                    <a:gd name="T1" fmla="*/ 2147483647 h 955"/>
                    <a:gd name="T2" fmla="*/ 2147483647 w 1024"/>
                    <a:gd name="T3" fmla="*/ 2147483647 h 955"/>
                    <a:gd name="T4" fmla="*/ 2147483647 w 1024"/>
                    <a:gd name="T5" fmla="*/ 2147483647 h 955"/>
                    <a:gd name="T6" fmla="*/ 2147483647 w 1024"/>
                    <a:gd name="T7" fmla="*/ 2147483647 h 955"/>
                    <a:gd name="T8" fmla="*/ 2147483647 w 1024"/>
                    <a:gd name="T9" fmla="*/ 2147483647 h 955"/>
                    <a:gd name="T10" fmla="*/ 2147483647 w 1024"/>
                    <a:gd name="T11" fmla="*/ 2147483647 h 955"/>
                    <a:gd name="T12" fmla="*/ 2147483647 w 1024"/>
                    <a:gd name="T13" fmla="*/ 2147483647 h 955"/>
                    <a:gd name="T14" fmla="*/ 2147483647 w 1024"/>
                    <a:gd name="T15" fmla="*/ 2147483647 h 955"/>
                    <a:gd name="T16" fmla="*/ 2147483647 w 1024"/>
                    <a:gd name="T17" fmla="*/ 2147483647 h 955"/>
                    <a:gd name="T18" fmla="*/ 2147483647 w 1024"/>
                    <a:gd name="T19" fmla="*/ 2147483647 h 955"/>
                    <a:gd name="T20" fmla="*/ 2147483647 w 1024"/>
                    <a:gd name="T21" fmla="*/ 2147483647 h 955"/>
                    <a:gd name="T22" fmla="*/ 2147483647 w 1024"/>
                    <a:gd name="T23" fmla="*/ 2147483647 h 955"/>
                    <a:gd name="T24" fmla="*/ 2147483647 w 1024"/>
                    <a:gd name="T25" fmla="*/ 2147483647 h 955"/>
                    <a:gd name="T26" fmla="*/ 2147483647 w 1024"/>
                    <a:gd name="T27" fmla="*/ 2147483647 h 955"/>
                    <a:gd name="T28" fmla="*/ 2147483647 w 1024"/>
                    <a:gd name="T29" fmla="*/ 2147483647 h 955"/>
                    <a:gd name="T30" fmla="*/ 2147483647 w 1024"/>
                    <a:gd name="T31" fmla="*/ 2147483647 h 955"/>
                    <a:gd name="T32" fmla="*/ 2147483647 w 1024"/>
                    <a:gd name="T33" fmla="*/ 2147483647 h 955"/>
                    <a:gd name="T34" fmla="*/ 2147483647 w 1024"/>
                    <a:gd name="T35" fmla="*/ 0 h 955"/>
                    <a:gd name="T36" fmla="*/ 2147483647 w 1024"/>
                    <a:gd name="T37" fmla="*/ 2147483647 h 955"/>
                    <a:gd name="T38" fmla="*/ 2147483647 w 1024"/>
                    <a:gd name="T39" fmla="*/ 2147483647 h 955"/>
                    <a:gd name="T40" fmla="*/ 2147483647 w 1024"/>
                    <a:gd name="T41" fmla="*/ 2147483647 h 955"/>
                    <a:gd name="T42" fmla="*/ 0 w 1024"/>
                    <a:gd name="T43" fmla="*/ 2147483647 h 95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1024"/>
                    <a:gd name="T67" fmla="*/ 0 h 955"/>
                    <a:gd name="T68" fmla="*/ 1024 w 1024"/>
                    <a:gd name="T69" fmla="*/ 955 h 955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1024" h="955">
                      <a:moveTo>
                        <a:pt x="67" y="940"/>
                      </a:moveTo>
                      <a:cubicBezTo>
                        <a:pt x="99" y="929"/>
                        <a:pt x="132" y="919"/>
                        <a:pt x="164" y="908"/>
                      </a:cubicBezTo>
                      <a:cubicBezTo>
                        <a:pt x="181" y="902"/>
                        <a:pt x="196" y="889"/>
                        <a:pt x="213" y="883"/>
                      </a:cubicBezTo>
                      <a:cubicBezTo>
                        <a:pt x="244" y="836"/>
                        <a:pt x="211" y="876"/>
                        <a:pt x="253" y="851"/>
                      </a:cubicBezTo>
                      <a:cubicBezTo>
                        <a:pt x="277" y="837"/>
                        <a:pt x="294" y="810"/>
                        <a:pt x="318" y="794"/>
                      </a:cubicBezTo>
                      <a:cubicBezTo>
                        <a:pt x="338" y="764"/>
                        <a:pt x="361" y="733"/>
                        <a:pt x="391" y="713"/>
                      </a:cubicBezTo>
                      <a:cubicBezTo>
                        <a:pt x="400" y="685"/>
                        <a:pt x="411" y="669"/>
                        <a:pt x="432" y="648"/>
                      </a:cubicBezTo>
                      <a:cubicBezTo>
                        <a:pt x="451" y="592"/>
                        <a:pt x="481" y="537"/>
                        <a:pt x="521" y="494"/>
                      </a:cubicBezTo>
                      <a:cubicBezTo>
                        <a:pt x="531" y="463"/>
                        <a:pt x="547" y="427"/>
                        <a:pt x="570" y="405"/>
                      </a:cubicBezTo>
                      <a:cubicBezTo>
                        <a:pt x="581" y="372"/>
                        <a:pt x="598" y="337"/>
                        <a:pt x="618" y="308"/>
                      </a:cubicBezTo>
                      <a:cubicBezTo>
                        <a:pt x="621" y="300"/>
                        <a:pt x="621" y="290"/>
                        <a:pt x="626" y="283"/>
                      </a:cubicBezTo>
                      <a:cubicBezTo>
                        <a:pt x="630" y="276"/>
                        <a:pt x="639" y="274"/>
                        <a:pt x="643" y="267"/>
                      </a:cubicBezTo>
                      <a:cubicBezTo>
                        <a:pt x="684" y="188"/>
                        <a:pt x="637" y="242"/>
                        <a:pt x="675" y="202"/>
                      </a:cubicBezTo>
                      <a:cubicBezTo>
                        <a:pt x="695" y="142"/>
                        <a:pt x="666" y="214"/>
                        <a:pt x="707" y="162"/>
                      </a:cubicBezTo>
                      <a:cubicBezTo>
                        <a:pt x="712" y="155"/>
                        <a:pt x="711" y="145"/>
                        <a:pt x="715" y="138"/>
                      </a:cubicBezTo>
                      <a:cubicBezTo>
                        <a:pt x="719" y="131"/>
                        <a:pt x="727" y="127"/>
                        <a:pt x="732" y="121"/>
                      </a:cubicBezTo>
                      <a:cubicBezTo>
                        <a:pt x="744" y="106"/>
                        <a:pt x="751" y="87"/>
                        <a:pt x="764" y="73"/>
                      </a:cubicBezTo>
                      <a:cubicBezTo>
                        <a:pt x="791" y="44"/>
                        <a:pt x="826" y="27"/>
                        <a:pt x="853" y="0"/>
                      </a:cubicBezTo>
                      <a:cubicBezTo>
                        <a:pt x="964" y="12"/>
                        <a:pt x="896" y="8"/>
                        <a:pt x="967" y="32"/>
                      </a:cubicBezTo>
                      <a:cubicBezTo>
                        <a:pt x="984" y="58"/>
                        <a:pt x="1010" y="78"/>
                        <a:pt x="1024" y="105"/>
                      </a:cubicBezTo>
                      <a:lnTo>
                        <a:pt x="1024" y="955"/>
                      </a:lnTo>
                      <a:lnTo>
                        <a:pt x="0" y="955"/>
                      </a:lnTo>
                    </a:path>
                  </a:pathLst>
                </a:custGeom>
                <a:solidFill>
                  <a:srgbClr val="FF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" name="Freeform 13"/>
                <p:cNvSpPr>
                  <a:spLocks/>
                </p:cNvSpPr>
                <p:nvPr/>
              </p:nvSpPr>
              <p:spPr bwMode="auto">
                <a:xfrm>
                  <a:off x="5935662" y="5051297"/>
                  <a:ext cx="1635125" cy="1573212"/>
                </a:xfrm>
                <a:custGeom>
                  <a:avLst/>
                  <a:gdLst>
                    <a:gd name="T0" fmla="*/ 2147483647 w 1030"/>
                    <a:gd name="T1" fmla="*/ 2147483647 h 991"/>
                    <a:gd name="T2" fmla="*/ 2147483647 w 1030"/>
                    <a:gd name="T3" fmla="*/ 2147483647 h 991"/>
                    <a:gd name="T4" fmla="*/ 2147483647 w 1030"/>
                    <a:gd name="T5" fmla="*/ 2147483647 h 991"/>
                    <a:gd name="T6" fmla="*/ 2147483647 w 1030"/>
                    <a:gd name="T7" fmla="*/ 2147483647 h 991"/>
                    <a:gd name="T8" fmla="*/ 2147483647 w 1030"/>
                    <a:gd name="T9" fmla="*/ 2147483647 h 991"/>
                    <a:gd name="T10" fmla="*/ 2147483647 w 1030"/>
                    <a:gd name="T11" fmla="*/ 2147483647 h 991"/>
                    <a:gd name="T12" fmla="*/ 2147483647 w 1030"/>
                    <a:gd name="T13" fmla="*/ 2147483647 h 991"/>
                    <a:gd name="T14" fmla="*/ 2147483647 w 1030"/>
                    <a:gd name="T15" fmla="*/ 2147483647 h 991"/>
                    <a:gd name="T16" fmla="*/ 2147483647 w 1030"/>
                    <a:gd name="T17" fmla="*/ 2147483647 h 991"/>
                    <a:gd name="T18" fmla="*/ 2147483647 w 1030"/>
                    <a:gd name="T19" fmla="*/ 2147483647 h 991"/>
                    <a:gd name="T20" fmla="*/ 2147483647 w 1030"/>
                    <a:gd name="T21" fmla="*/ 2147483647 h 991"/>
                    <a:gd name="T22" fmla="*/ 2147483647 w 1030"/>
                    <a:gd name="T23" fmla="*/ 2147483647 h 991"/>
                    <a:gd name="T24" fmla="*/ 2147483647 w 1030"/>
                    <a:gd name="T25" fmla="*/ 2147483647 h 991"/>
                    <a:gd name="T26" fmla="*/ 2147483647 w 1030"/>
                    <a:gd name="T27" fmla="*/ 2147483647 h 991"/>
                    <a:gd name="T28" fmla="*/ 2147483647 w 1030"/>
                    <a:gd name="T29" fmla="*/ 2147483647 h 991"/>
                    <a:gd name="T30" fmla="*/ 0 w 1030"/>
                    <a:gd name="T31" fmla="*/ 0 h 99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0"/>
                    <a:gd name="T49" fmla="*/ 0 h 991"/>
                    <a:gd name="T50" fmla="*/ 1030 w 1030"/>
                    <a:gd name="T51" fmla="*/ 991 h 99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0" h="991">
                      <a:moveTo>
                        <a:pt x="1029" y="990"/>
                      </a:moveTo>
                      <a:lnTo>
                        <a:pt x="921" y="980"/>
                      </a:lnTo>
                      <a:lnTo>
                        <a:pt x="866" y="967"/>
                      </a:lnTo>
                      <a:lnTo>
                        <a:pt x="813" y="952"/>
                      </a:lnTo>
                      <a:lnTo>
                        <a:pt x="758" y="929"/>
                      </a:lnTo>
                      <a:lnTo>
                        <a:pt x="703" y="897"/>
                      </a:lnTo>
                      <a:lnTo>
                        <a:pt x="651" y="857"/>
                      </a:lnTo>
                      <a:lnTo>
                        <a:pt x="541" y="743"/>
                      </a:lnTo>
                      <a:lnTo>
                        <a:pt x="433" y="581"/>
                      </a:lnTo>
                      <a:lnTo>
                        <a:pt x="325" y="386"/>
                      </a:lnTo>
                      <a:lnTo>
                        <a:pt x="270" y="287"/>
                      </a:lnTo>
                      <a:lnTo>
                        <a:pt x="215" y="196"/>
                      </a:lnTo>
                      <a:lnTo>
                        <a:pt x="163" y="116"/>
                      </a:lnTo>
                      <a:lnTo>
                        <a:pt x="108" y="53"/>
                      </a:lnTo>
                      <a:lnTo>
                        <a:pt x="53" y="1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50800" cap="rnd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Freeform 14"/>
                <p:cNvSpPr>
                  <a:spLocks/>
                </p:cNvSpPr>
                <p:nvPr/>
              </p:nvSpPr>
              <p:spPr bwMode="auto">
                <a:xfrm>
                  <a:off x="4268787" y="5060822"/>
                  <a:ext cx="1638300" cy="1573212"/>
                </a:xfrm>
                <a:custGeom>
                  <a:avLst/>
                  <a:gdLst>
                    <a:gd name="T0" fmla="*/ 0 w 1032"/>
                    <a:gd name="T1" fmla="*/ 2147483647 h 991"/>
                    <a:gd name="T2" fmla="*/ 2147483647 w 1032"/>
                    <a:gd name="T3" fmla="*/ 2147483647 h 991"/>
                    <a:gd name="T4" fmla="*/ 2147483647 w 1032"/>
                    <a:gd name="T5" fmla="*/ 2147483647 h 991"/>
                    <a:gd name="T6" fmla="*/ 2147483647 w 1032"/>
                    <a:gd name="T7" fmla="*/ 2147483647 h 991"/>
                    <a:gd name="T8" fmla="*/ 2147483647 w 1032"/>
                    <a:gd name="T9" fmla="*/ 2147483647 h 991"/>
                    <a:gd name="T10" fmla="*/ 2147483647 w 1032"/>
                    <a:gd name="T11" fmla="*/ 2147483647 h 991"/>
                    <a:gd name="T12" fmla="*/ 2147483647 w 1032"/>
                    <a:gd name="T13" fmla="*/ 2147483647 h 991"/>
                    <a:gd name="T14" fmla="*/ 2147483647 w 1032"/>
                    <a:gd name="T15" fmla="*/ 2147483647 h 991"/>
                    <a:gd name="T16" fmla="*/ 2147483647 w 1032"/>
                    <a:gd name="T17" fmla="*/ 2147483647 h 991"/>
                    <a:gd name="T18" fmla="*/ 2147483647 w 1032"/>
                    <a:gd name="T19" fmla="*/ 2147483647 h 991"/>
                    <a:gd name="T20" fmla="*/ 2147483647 w 1032"/>
                    <a:gd name="T21" fmla="*/ 2147483647 h 991"/>
                    <a:gd name="T22" fmla="*/ 2147483647 w 1032"/>
                    <a:gd name="T23" fmla="*/ 2147483647 h 991"/>
                    <a:gd name="T24" fmla="*/ 2147483647 w 1032"/>
                    <a:gd name="T25" fmla="*/ 2147483647 h 991"/>
                    <a:gd name="T26" fmla="*/ 2147483647 w 1032"/>
                    <a:gd name="T27" fmla="*/ 2147483647 h 991"/>
                    <a:gd name="T28" fmla="*/ 2147483647 w 1032"/>
                    <a:gd name="T29" fmla="*/ 2147483647 h 991"/>
                    <a:gd name="T30" fmla="*/ 2147483647 w 1032"/>
                    <a:gd name="T31" fmla="*/ 0 h 99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2"/>
                    <a:gd name="T49" fmla="*/ 0 h 991"/>
                    <a:gd name="T50" fmla="*/ 1032 w 1032"/>
                    <a:gd name="T51" fmla="*/ 991 h 99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2" h="991">
                      <a:moveTo>
                        <a:pt x="0" y="990"/>
                      </a:moveTo>
                      <a:lnTo>
                        <a:pt x="108" y="980"/>
                      </a:lnTo>
                      <a:lnTo>
                        <a:pt x="163" y="967"/>
                      </a:lnTo>
                      <a:lnTo>
                        <a:pt x="218" y="952"/>
                      </a:lnTo>
                      <a:lnTo>
                        <a:pt x="271" y="929"/>
                      </a:lnTo>
                      <a:lnTo>
                        <a:pt x="326" y="897"/>
                      </a:lnTo>
                      <a:lnTo>
                        <a:pt x="381" y="857"/>
                      </a:lnTo>
                      <a:lnTo>
                        <a:pt x="488" y="743"/>
                      </a:lnTo>
                      <a:lnTo>
                        <a:pt x="596" y="581"/>
                      </a:lnTo>
                      <a:lnTo>
                        <a:pt x="706" y="386"/>
                      </a:lnTo>
                      <a:lnTo>
                        <a:pt x="759" y="287"/>
                      </a:lnTo>
                      <a:lnTo>
                        <a:pt x="814" y="196"/>
                      </a:lnTo>
                      <a:lnTo>
                        <a:pt x="868" y="116"/>
                      </a:lnTo>
                      <a:lnTo>
                        <a:pt x="921" y="53"/>
                      </a:lnTo>
                      <a:lnTo>
                        <a:pt x="976" y="13"/>
                      </a:lnTo>
                      <a:lnTo>
                        <a:pt x="1031" y="0"/>
                      </a:lnTo>
                    </a:path>
                  </a:pathLst>
                </a:custGeom>
                <a:noFill/>
                <a:ln w="50800" cap="rnd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Text 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917810" y="7024619"/>
                      <a:ext cx="1447800" cy="4001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en-US" sz="2000" i="1" dirty="0" smtClean="0">
                                <a:latin typeface="Cambria Math"/>
                              </a:rPr>
                              <m:t>𝑋</m:t>
                            </m:r>
                            <m:r>
                              <a:rPr lang="en-US" altLang="en-US" sz="2000" b="0" i="1" dirty="0" smtClean="0">
                                <a:latin typeface="Cambria Math"/>
                              </a:rPr>
                              <m:t>=91</m:t>
                            </m:r>
                          </m:oMath>
                        </m:oMathPara>
                      </a14:m>
                      <a:endParaRPr lang="en-US" altLang="en-US" sz="2000" dirty="0"/>
                    </a:p>
                  </p:txBody>
                </p:sp>
              </mc:Choice>
              <mc:Fallback xmlns="">
                <p:sp>
                  <p:nvSpPr>
                    <p:cNvPr id="12" name="Text Box 2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5917810" y="7024619"/>
                      <a:ext cx="1447800" cy="400109"/>
                    </a:xfrm>
                    <a:prstGeom prst="rect">
                      <a:avLst/>
                    </a:prstGeom>
                    <a:blipFill rotWithShape="1">
                      <a:blip r:embed="rId3"/>
                      <a:stretch>
                        <a:fillRect b="-31250"/>
                      </a:stretch>
                    </a:blipFill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" name="Freeform 20"/>
                <p:cNvSpPr>
                  <a:spLocks/>
                </p:cNvSpPr>
                <p:nvPr/>
              </p:nvSpPr>
              <p:spPr bwMode="auto">
                <a:xfrm>
                  <a:off x="5957887" y="5094159"/>
                  <a:ext cx="608013" cy="1514475"/>
                </a:xfrm>
                <a:custGeom>
                  <a:avLst/>
                  <a:gdLst>
                    <a:gd name="T0" fmla="*/ 0 w 409"/>
                    <a:gd name="T1" fmla="*/ 0 h 1008"/>
                    <a:gd name="T2" fmla="*/ 2147483647 w 409"/>
                    <a:gd name="T3" fmla="*/ 2147483647 h 1008"/>
                    <a:gd name="T4" fmla="*/ 2147483647 w 409"/>
                    <a:gd name="T5" fmla="*/ 2147483647 h 1008"/>
                    <a:gd name="T6" fmla="*/ 2147483647 w 409"/>
                    <a:gd name="T7" fmla="*/ 2147483647 h 1008"/>
                    <a:gd name="T8" fmla="*/ 2147483647 w 409"/>
                    <a:gd name="T9" fmla="*/ 2147483647 h 1008"/>
                    <a:gd name="T10" fmla="*/ 2147483647 w 409"/>
                    <a:gd name="T11" fmla="*/ 2147483647 h 1008"/>
                    <a:gd name="T12" fmla="*/ 2147483647 w 409"/>
                    <a:gd name="T13" fmla="*/ 2147483647 h 1008"/>
                    <a:gd name="T14" fmla="*/ 2147483647 w 409"/>
                    <a:gd name="T15" fmla="*/ 2147483647 h 1008"/>
                    <a:gd name="T16" fmla="*/ 0 w 409"/>
                    <a:gd name="T17" fmla="*/ 2147483647 h 1008"/>
                    <a:gd name="T18" fmla="*/ 0 w 409"/>
                    <a:gd name="T19" fmla="*/ 0 h 100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09"/>
                    <a:gd name="T31" fmla="*/ 0 h 1008"/>
                    <a:gd name="T32" fmla="*/ 409 w 409"/>
                    <a:gd name="T33" fmla="*/ 1008 h 100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09" h="1008">
                      <a:moveTo>
                        <a:pt x="0" y="0"/>
                      </a:moveTo>
                      <a:lnTo>
                        <a:pt x="102" y="55"/>
                      </a:lnTo>
                      <a:lnTo>
                        <a:pt x="177" y="161"/>
                      </a:lnTo>
                      <a:lnTo>
                        <a:pt x="229" y="239"/>
                      </a:lnTo>
                      <a:lnTo>
                        <a:pt x="306" y="373"/>
                      </a:lnTo>
                      <a:lnTo>
                        <a:pt x="356" y="477"/>
                      </a:lnTo>
                      <a:lnTo>
                        <a:pt x="408" y="583"/>
                      </a:lnTo>
                      <a:lnTo>
                        <a:pt x="408" y="1007"/>
                      </a:lnTo>
                      <a:lnTo>
                        <a:pt x="0" y="100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cxnSp>
            <p:nvCxnSpPr>
              <p:cNvPr id="9" name="Straight Arrow Connector 8"/>
              <p:cNvCxnSpPr/>
              <p:nvPr/>
            </p:nvCxnSpPr>
            <p:spPr>
              <a:xfrm flipV="1">
                <a:off x="7011263" y="6205205"/>
                <a:ext cx="0" cy="301052"/>
              </a:xfrm>
              <a:prstGeom prst="straightConnector1">
                <a:avLst/>
              </a:prstGeom>
              <a:ln>
                <a:solidFill>
                  <a:srgbClr val="9966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/>
            <p:cNvCxnSpPr/>
            <p:nvPr/>
          </p:nvCxnSpPr>
          <p:spPr>
            <a:xfrm>
              <a:off x="5044417" y="6172886"/>
              <a:ext cx="28450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42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Probabilities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 startAt="2"/>
            </a:pPr>
            <a:r>
              <a:rPr lang="en-US" sz="2600" dirty="0" smtClean="0"/>
              <a:t>If the passing score is 50, what is the chance that a student can pass the exam?</a:t>
            </a:r>
          </a:p>
          <a:p>
            <a:pPr marL="114300" indent="0">
              <a:buNone/>
            </a:pPr>
            <a:endParaRPr lang="en-US" sz="2600" b="0" i="1" dirty="0">
              <a:latin typeface="Cambria Math"/>
              <a:ea typeface="Cambria Math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016568" y="4424995"/>
            <a:ext cx="2837615" cy="1747205"/>
            <a:chOff x="4837671" y="4477543"/>
            <a:chExt cx="3352800" cy="2280605"/>
          </a:xfrm>
        </p:grpSpPr>
        <p:grpSp>
          <p:nvGrpSpPr>
            <p:cNvPr id="21" name="Group 20"/>
            <p:cNvGrpSpPr/>
            <p:nvPr/>
          </p:nvGrpSpPr>
          <p:grpSpPr>
            <a:xfrm>
              <a:off x="4948494" y="4477543"/>
              <a:ext cx="3235325" cy="2280605"/>
              <a:chOff x="4948494" y="4477543"/>
              <a:chExt cx="3235325" cy="2280605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4948494" y="4477543"/>
                <a:ext cx="3235325" cy="1597025"/>
                <a:chOff x="457200" y="4289425"/>
                <a:chExt cx="3235325" cy="1597025"/>
              </a:xfrm>
            </p:grpSpPr>
            <p:sp>
              <p:nvSpPr>
                <p:cNvPr id="6" name="Freeform 27"/>
                <p:cNvSpPr>
                  <a:spLocks/>
                </p:cNvSpPr>
                <p:nvPr/>
              </p:nvSpPr>
              <p:spPr bwMode="auto">
                <a:xfrm>
                  <a:off x="2057400" y="4298950"/>
                  <a:ext cx="1635125" cy="1573213"/>
                </a:xfrm>
                <a:custGeom>
                  <a:avLst/>
                  <a:gdLst>
                    <a:gd name="T0" fmla="*/ 2147483647 w 1030"/>
                    <a:gd name="T1" fmla="*/ 2147483647 h 991"/>
                    <a:gd name="T2" fmla="*/ 2147483647 w 1030"/>
                    <a:gd name="T3" fmla="*/ 2147483647 h 991"/>
                    <a:gd name="T4" fmla="*/ 2147483647 w 1030"/>
                    <a:gd name="T5" fmla="*/ 2147483647 h 991"/>
                    <a:gd name="T6" fmla="*/ 2147483647 w 1030"/>
                    <a:gd name="T7" fmla="*/ 2147483647 h 991"/>
                    <a:gd name="T8" fmla="*/ 2147483647 w 1030"/>
                    <a:gd name="T9" fmla="*/ 2147483647 h 991"/>
                    <a:gd name="T10" fmla="*/ 2147483647 w 1030"/>
                    <a:gd name="T11" fmla="*/ 2147483647 h 991"/>
                    <a:gd name="T12" fmla="*/ 2147483647 w 1030"/>
                    <a:gd name="T13" fmla="*/ 2147483647 h 991"/>
                    <a:gd name="T14" fmla="*/ 2147483647 w 1030"/>
                    <a:gd name="T15" fmla="*/ 2147483647 h 991"/>
                    <a:gd name="T16" fmla="*/ 2147483647 w 1030"/>
                    <a:gd name="T17" fmla="*/ 2147483647 h 991"/>
                    <a:gd name="T18" fmla="*/ 2147483647 w 1030"/>
                    <a:gd name="T19" fmla="*/ 2147483647 h 991"/>
                    <a:gd name="T20" fmla="*/ 2147483647 w 1030"/>
                    <a:gd name="T21" fmla="*/ 2147483647 h 991"/>
                    <a:gd name="T22" fmla="*/ 2147483647 w 1030"/>
                    <a:gd name="T23" fmla="*/ 2147483647 h 991"/>
                    <a:gd name="T24" fmla="*/ 2147483647 w 1030"/>
                    <a:gd name="T25" fmla="*/ 2147483647 h 991"/>
                    <a:gd name="T26" fmla="*/ 2147483647 w 1030"/>
                    <a:gd name="T27" fmla="*/ 2147483647 h 991"/>
                    <a:gd name="T28" fmla="*/ 2147483647 w 1030"/>
                    <a:gd name="T29" fmla="*/ 2147483647 h 991"/>
                    <a:gd name="T30" fmla="*/ 0 w 1030"/>
                    <a:gd name="T31" fmla="*/ 0 h 99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0"/>
                    <a:gd name="T49" fmla="*/ 0 h 991"/>
                    <a:gd name="T50" fmla="*/ 1030 w 1030"/>
                    <a:gd name="T51" fmla="*/ 991 h 99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0" h="991">
                      <a:moveTo>
                        <a:pt x="1029" y="990"/>
                      </a:moveTo>
                      <a:lnTo>
                        <a:pt x="921" y="980"/>
                      </a:lnTo>
                      <a:lnTo>
                        <a:pt x="866" y="967"/>
                      </a:lnTo>
                      <a:lnTo>
                        <a:pt x="813" y="952"/>
                      </a:lnTo>
                      <a:lnTo>
                        <a:pt x="758" y="929"/>
                      </a:lnTo>
                      <a:lnTo>
                        <a:pt x="703" y="897"/>
                      </a:lnTo>
                      <a:lnTo>
                        <a:pt x="651" y="857"/>
                      </a:lnTo>
                      <a:lnTo>
                        <a:pt x="541" y="743"/>
                      </a:lnTo>
                      <a:lnTo>
                        <a:pt x="433" y="581"/>
                      </a:lnTo>
                      <a:lnTo>
                        <a:pt x="325" y="386"/>
                      </a:lnTo>
                      <a:lnTo>
                        <a:pt x="270" y="287"/>
                      </a:lnTo>
                      <a:lnTo>
                        <a:pt x="215" y="196"/>
                      </a:lnTo>
                      <a:lnTo>
                        <a:pt x="163" y="116"/>
                      </a:lnTo>
                      <a:lnTo>
                        <a:pt x="108" y="53"/>
                      </a:lnTo>
                      <a:lnTo>
                        <a:pt x="53" y="1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50800" cap="rnd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" name="Freeform 28"/>
                <p:cNvSpPr>
                  <a:spLocks/>
                </p:cNvSpPr>
                <p:nvPr/>
              </p:nvSpPr>
              <p:spPr bwMode="auto">
                <a:xfrm>
                  <a:off x="457200" y="4298950"/>
                  <a:ext cx="1638300" cy="1573213"/>
                </a:xfrm>
                <a:custGeom>
                  <a:avLst/>
                  <a:gdLst>
                    <a:gd name="T0" fmla="*/ 0 w 1032"/>
                    <a:gd name="T1" fmla="*/ 2147483647 h 991"/>
                    <a:gd name="T2" fmla="*/ 2147483647 w 1032"/>
                    <a:gd name="T3" fmla="*/ 2147483647 h 991"/>
                    <a:gd name="T4" fmla="*/ 2147483647 w 1032"/>
                    <a:gd name="T5" fmla="*/ 2147483647 h 991"/>
                    <a:gd name="T6" fmla="*/ 2147483647 w 1032"/>
                    <a:gd name="T7" fmla="*/ 2147483647 h 991"/>
                    <a:gd name="T8" fmla="*/ 2147483647 w 1032"/>
                    <a:gd name="T9" fmla="*/ 2147483647 h 991"/>
                    <a:gd name="T10" fmla="*/ 2147483647 w 1032"/>
                    <a:gd name="T11" fmla="*/ 2147483647 h 991"/>
                    <a:gd name="T12" fmla="*/ 2147483647 w 1032"/>
                    <a:gd name="T13" fmla="*/ 2147483647 h 991"/>
                    <a:gd name="T14" fmla="*/ 2147483647 w 1032"/>
                    <a:gd name="T15" fmla="*/ 2147483647 h 991"/>
                    <a:gd name="T16" fmla="*/ 2147483647 w 1032"/>
                    <a:gd name="T17" fmla="*/ 2147483647 h 991"/>
                    <a:gd name="T18" fmla="*/ 2147483647 w 1032"/>
                    <a:gd name="T19" fmla="*/ 2147483647 h 991"/>
                    <a:gd name="T20" fmla="*/ 2147483647 w 1032"/>
                    <a:gd name="T21" fmla="*/ 2147483647 h 991"/>
                    <a:gd name="T22" fmla="*/ 2147483647 w 1032"/>
                    <a:gd name="T23" fmla="*/ 2147483647 h 991"/>
                    <a:gd name="T24" fmla="*/ 2147483647 w 1032"/>
                    <a:gd name="T25" fmla="*/ 2147483647 h 991"/>
                    <a:gd name="T26" fmla="*/ 2147483647 w 1032"/>
                    <a:gd name="T27" fmla="*/ 2147483647 h 991"/>
                    <a:gd name="T28" fmla="*/ 2147483647 w 1032"/>
                    <a:gd name="T29" fmla="*/ 2147483647 h 991"/>
                    <a:gd name="T30" fmla="*/ 2147483647 w 1032"/>
                    <a:gd name="T31" fmla="*/ 0 h 99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2"/>
                    <a:gd name="T49" fmla="*/ 0 h 991"/>
                    <a:gd name="T50" fmla="*/ 1032 w 1032"/>
                    <a:gd name="T51" fmla="*/ 991 h 99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2" h="991">
                      <a:moveTo>
                        <a:pt x="0" y="990"/>
                      </a:moveTo>
                      <a:lnTo>
                        <a:pt x="108" y="980"/>
                      </a:lnTo>
                      <a:lnTo>
                        <a:pt x="163" y="967"/>
                      </a:lnTo>
                      <a:lnTo>
                        <a:pt x="218" y="952"/>
                      </a:lnTo>
                      <a:lnTo>
                        <a:pt x="271" y="929"/>
                      </a:lnTo>
                      <a:lnTo>
                        <a:pt x="326" y="897"/>
                      </a:lnTo>
                      <a:lnTo>
                        <a:pt x="381" y="857"/>
                      </a:lnTo>
                      <a:lnTo>
                        <a:pt x="488" y="743"/>
                      </a:lnTo>
                      <a:lnTo>
                        <a:pt x="596" y="581"/>
                      </a:lnTo>
                      <a:lnTo>
                        <a:pt x="706" y="386"/>
                      </a:lnTo>
                      <a:lnTo>
                        <a:pt x="759" y="287"/>
                      </a:lnTo>
                      <a:lnTo>
                        <a:pt x="814" y="196"/>
                      </a:lnTo>
                      <a:lnTo>
                        <a:pt x="868" y="116"/>
                      </a:lnTo>
                      <a:lnTo>
                        <a:pt x="921" y="53"/>
                      </a:lnTo>
                      <a:lnTo>
                        <a:pt x="976" y="13"/>
                      </a:lnTo>
                      <a:lnTo>
                        <a:pt x="1031" y="0"/>
                      </a:lnTo>
                    </a:path>
                  </a:pathLst>
                </a:custGeom>
                <a:noFill/>
                <a:ln w="50800" cap="rnd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" name="Line 34"/>
                <p:cNvSpPr>
                  <a:spLocks noChangeShapeType="1"/>
                </p:cNvSpPr>
                <p:nvPr/>
              </p:nvSpPr>
              <p:spPr bwMode="auto">
                <a:xfrm>
                  <a:off x="2074863" y="4343400"/>
                  <a:ext cx="0" cy="15240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grpSp>
              <p:nvGrpSpPr>
                <p:cNvPr id="12" name="Group 35"/>
                <p:cNvGrpSpPr>
                  <a:grpSpLocks/>
                </p:cNvGrpSpPr>
                <p:nvPr/>
              </p:nvGrpSpPr>
              <p:grpSpPr bwMode="auto">
                <a:xfrm>
                  <a:off x="1430338" y="4289425"/>
                  <a:ext cx="2127250" cy="1597025"/>
                  <a:chOff x="1016" y="2590"/>
                  <a:chExt cx="1340" cy="1006"/>
                </a:xfrm>
              </p:grpSpPr>
              <p:sp>
                <p:nvSpPr>
                  <p:cNvPr id="13" name="Freeform 36"/>
                  <p:cNvSpPr>
                    <a:spLocks/>
                  </p:cNvSpPr>
                  <p:nvPr/>
                </p:nvSpPr>
                <p:spPr bwMode="auto">
                  <a:xfrm flipH="1">
                    <a:off x="1016" y="2638"/>
                    <a:ext cx="384" cy="956"/>
                  </a:xfrm>
                  <a:custGeom>
                    <a:avLst/>
                    <a:gdLst>
                      <a:gd name="T0" fmla="*/ 0 w 409"/>
                      <a:gd name="T1" fmla="*/ 0 h 1008"/>
                      <a:gd name="T2" fmla="*/ 65 w 409"/>
                      <a:gd name="T3" fmla="*/ 38 h 1008"/>
                      <a:gd name="T4" fmla="*/ 114 w 409"/>
                      <a:gd name="T5" fmla="*/ 112 h 1008"/>
                      <a:gd name="T6" fmla="*/ 147 w 409"/>
                      <a:gd name="T7" fmla="*/ 165 h 1008"/>
                      <a:gd name="T8" fmla="*/ 196 w 409"/>
                      <a:gd name="T9" fmla="*/ 258 h 1008"/>
                      <a:gd name="T10" fmla="*/ 229 w 409"/>
                      <a:gd name="T11" fmla="*/ 329 h 1008"/>
                      <a:gd name="T12" fmla="*/ 263 w 409"/>
                      <a:gd name="T13" fmla="*/ 402 h 1008"/>
                      <a:gd name="T14" fmla="*/ 263 w 409"/>
                      <a:gd name="T15" fmla="*/ 695 h 1008"/>
                      <a:gd name="T16" fmla="*/ 0 w 409"/>
                      <a:gd name="T17" fmla="*/ 695 h 1008"/>
                      <a:gd name="T18" fmla="*/ 0 w 409"/>
                      <a:gd name="T19" fmla="*/ 0 h 1008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409"/>
                      <a:gd name="T31" fmla="*/ 0 h 1008"/>
                      <a:gd name="T32" fmla="*/ 409 w 409"/>
                      <a:gd name="T33" fmla="*/ 1008 h 1008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409" h="1008">
                        <a:moveTo>
                          <a:pt x="0" y="0"/>
                        </a:moveTo>
                        <a:lnTo>
                          <a:pt x="102" y="55"/>
                        </a:lnTo>
                        <a:lnTo>
                          <a:pt x="177" y="161"/>
                        </a:lnTo>
                        <a:lnTo>
                          <a:pt x="229" y="239"/>
                        </a:lnTo>
                        <a:lnTo>
                          <a:pt x="306" y="373"/>
                        </a:lnTo>
                        <a:lnTo>
                          <a:pt x="356" y="477"/>
                        </a:lnTo>
                        <a:lnTo>
                          <a:pt x="408" y="583"/>
                        </a:lnTo>
                        <a:lnTo>
                          <a:pt x="408" y="1007"/>
                        </a:lnTo>
                        <a:lnTo>
                          <a:pt x="0" y="100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 37"/>
                  <p:cNvSpPr>
                    <a:spLocks/>
                  </p:cNvSpPr>
                  <p:nvPr/>
                </p:nvSpPr>
                <p:spPr bwMode="auto">
                  <a:xfrm>
                    <a:off x="1398" y="2590"/>
                    <a:ext cx="574" cy="1004"/>
                  </a:xfrm>
                  <a:custGeom>
                    <a:avLst/>
                    <a:gdLst>
                      <a:gd name="T0" fmla="*/ 0 w 528"/>
                      <a:gd name="T1" fmla="*/ 52 h 1019"/>
                      <a:gd name="T2" fmla="*/ 0 w 528"/>
                      <a:gd name="T3" fmla="*/ 918 h 1019"/>
                      <a:gd name="T4" fmla="*/ 947 w 528"/>
                      <a:gd name="T5" fmla="*/ 918 h 1019"/>
                      <a:gd name="T6" fmla="*/ 947 w 528"/>
                      <a:gd name="T7" fmla="*/ 659 h 1019"/>
                      <a:gd name="T8" fmla="*/ 920 w 528"/>
                      <a:gd name="T9" fmla="*/ 669 h 1019"/>
                      <a:gd name="T10" fmla="*/ 910 w 528"/>
                      <a:gd name="T11" fmla="*/ 649 h 1019"/>
                      <a:gd name="T12" fmla="*/ 860 w 528"/>
                      <a:gd name="T13" fmla="*/ 626 h 1019"/>
                      <a:gd name="T14" fmla="*/ 776 w 528"/>
                      <a:gd name="T15" fmla="*/ 568 h 1019"/>
                      <a:gd name="T16" fmla="*/ 725 w 528"/>
                      <a:gd name="T17" fmla="*/ 534 h 1019"/>
                      <a:gd name="T18" fmla="*/ 623 w 528"/>
                      <a:gd name="T19" fmla="*/ 453 h 1019"/>
                      <a:gd name="T20" fmla="*/ 611 w 528"/>
                      <a:gd name="T21" fmla="*/ 437 h 1019"/>
                      <a:gd name="T22" fmla="*/ 594 w 528"/>
                      <a:gd name="T23" fmla="*/ 423 h 1019"/>
                      <a:gd name="T24" fmla="*/ 564 w 528"/>
                      <a:gd name="T25" fmla="*/ 374 h 1019"/>
                      <a:gd name="T26" fmla="*/ 527 w 528"/>
                      <a:gd name="T27" fmla="*/ 347 h 1019"/>
                      <a:gd name="T28" fmla="*/ 477 w 528"/>
                      <a:gd name="T29" fmla="*/ 293 h 1019"/>
                      <a:gd name="T30" fmla="*/ 438 w 528"/>
                      <a:gd name="T31" fmla="*/ 266 h 1019"/>
                      <a:gd name="T32" fmla="*/ 353 w 528"/>
                      <a:gd name="T33" fmla="*/ 193 h 1019"/>
                      <a:gd name="T34" fmla="*/ 163 w 528"/>
                      <a:gd name="T35" fmla="*/ 63 h 1019"/>
                      <a:gd name="T36" fmla="*/ 18 w 528"/>
                      <a:gd name="T37" fmla="*/ 16 h 1019"/>
                      <a:gd name="T38" fmla="*/ 5 w 528"/>
                      <a:gd name="T39" fmla="*/ 0 h 1019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528"/>
                      <a:gd name="T61" fmla="*/ 0 h 1019"/>
                      <a:gd name="T62" fmla="*/ 528 w 528"/>
                      <a:gd name="T63" fmla="*/ 1019 h 1019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528" h="1019">
                        <a:moveTo>
                          <a:pt x="0" y="59"/>
                        </a:moveTo>
                        <a:lnTo>
                          <a:pt x="0" y="1019"/>
                        </a:lnTo>
                        <a:lnTo>
                          <a:pt x="528" y="1019"/>
                        </a:lnTo>
                        <a:lnTo>
                          <a:pt x="528" y="731"/>
                        </a:lnTo>
                        <a:cubicBezTo>
                          <a:pt x="523" y="735"/>
                          <a:pt x="518" y="745"/>
                          <a:pt x="512" y="742"/>
                        </a:cubicBezTo>
                        <a:cubicBezTo>
                          <a:pt x="505" y="739"/>
                          <a:pt x="510" y="727"/>
                          <a:pt x="507" y="720"/>
                        </a:cubicBezTo>
                        <a:cubicBezTo>
                          <a:pt x="500" y="704"/>
                          <a:pt x="494" y="703"/>
                          <a:pt x="480" y="694"/>
                        </a:cubicBezTo>
                        <a:cubicBezTo>
                          <a:pt x="464" y="669"/>
                          <a:pt x="449" y="652"/>
                          <a:pt x="432" y="630"/>
                        </a:cubicBezTo>
                        <a:cubicBezTo>
                          <a:pt x="422" y="618"/>
                          <a:pt x="405" y="592"/>
                          <a:pt x="405" y="592"/>
                        </a:cubicBezTo>
                        <a:cubicBezTo>
                          <a:pt x="395" y="561"/>
                          <a:pt x="367" y="529"/>
                          <a:pt x="347" y="502"/>
                        </a:cubicBezTo>
                        <a:cubicBezTo>
                          <a:pt x="345" y="497"/>
                          <a:pt x="344" y="491"/>
                          <a:pt x="341" y="486"/>
                        </a:cubicBezTo>
                        <a:cubicBezTo>
                          <a:pt x="338" y="480"/>
                          <a:pt x="333" y="476"/>
                          <a:pt x="331" y="470"/>
                        </a:cubicBezTo>
                        <a:cubicBezTo>
                          <a:pt x="325" y="457"/>
                          <a:pt x="322" y="427"/>
                          <a:pt x="315" y="416"/>
                        </a:cubicBezTo>
                        <a:cubicBezTo>
                          <a:pt x="308" y="405"/>
                          <a:pt x="293" y="384"/>
                          <a:pt x="293" y="384"/>
                        </a:cubicBezTo>
                        <a:cubicBezTo>
                          <a:pt x="283" y="353"/>
                          <a:pt x="290" y="373"/>
                          <a:pt x="267" y="326"/>
                        </a:cubicBezTo>
                        <a:cubicBezTo>
                          <a:pt x="261" y="314"/>
                          <a:pt x="245" y="294"/>
                          <a:pt x="245" y="294"/>
                        </a:cubicBezTo>
                        <a:cubicBezTo>
                          <a:pt x="236" y="264"/>
                          <a:pt x="214" y="240"/>
                          <a:pt x="197" y="214"/>
                        </a:cubicBezTo>
                        <a:cubicBezTo>
                          <a:pt x="165" y="165"/>
                          <a:pt x="142" y="102"/>
                          <a:pt x="91" y="70"/>
                        </a:cubicBezTo>
                        <a:cubicBezTo>
                          <a:pt x="76" y="48"/>
                          <a:pt x="37" y="26"/>
                          <a:pt x="11" y="16"/>
                        </a:cubicBezTo>
                        <a:cubicBezTo>
                          <a:pt x="9" y="11"/>
                          <a:pt x="5" y="0"/>
                          <a:pt x="5" y="0"/>
                        </a:cubicBezTo>
                      </a:path>
                    </a:pathLst>
                  </a:custGeom>
                  <a:solidFill>
                    <a:srgbClr val="FF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38"/>
                  <p:cNvSpPr>
                    <a:spLocks/>
                  </p:cNvSpPr>
                  <p:nvPr/>
                </p:nvSpPr>
                <p:spPr bwMode="auto">
                  <a:xfrm>
                    <a:off x="1876" y="3212"/>
                    <a:ext cx="480" cy="384"/>
                  </a:xfrm>
                  <a:custGeom>
                    <a:avLst/>
                    <a:gdLst>
                      <a:gd name="T0" fmla="*/ 0 w 480"/>
                      <a:gd name="T1" fmla="*/ 0 h 432"/>
                      <a:gd name="T2" fmla="*/ 0 w 480"/>
                      <a:gd name="T3" fmla="*/ 188 h 432"/>
                      <a:gd name="T4" fmla="*/ 480 w 480"/>
                      <a:gd name="T5" fmla="*/ 188 h 432"/>
                      <a:gd name="T6" fmla="*/ 240 w 480"/>
                      <a:gd name="T7" fmla="*/ 148 h 432"/>
                      <a:gd name="T8" fmla="*/ 144 w 480"/>
                      <a:gd name="T9" fmla="*/ 104 h 432"/>
                      <a:gd name="T10" fmla="*/ 48 w 480"/>
                      <a:gd name="T11" fmla="*/ 63 h 432"/>
                      <a:gd name="T12" fmla="*/ 0 w 480"/>
                      <a:gd name="T13" fmla="*/ 0 h 4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80"/>
                      <a:gd name="T22" fmla="*/ 0 h 432"/>
                      <a:gd name="T23" fmla="*/ 480 w 480"/>
                      <a:gd name="T24" fmla="*/ 432 h 4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80" h="432">
                        <a:moveTo>
                          <a:pt x="0" y="0"/>
                        </a:moveTo>
                        <a:lnTo>
                          <a:pt x="0" y="432"/>
                        </a:lnTo>
                        <a:lnTo>
                          <a:pt x="480" y="432"/>
                        </a:lnTo>
                        <a:lnTo>
                          <a:pt x="240" y="336"/>
                        </a:lnTo>
                        <a:lnTo>
                          <a:pt x="144" y="240"/>
                        </a:lnTo>
                        <a:lnTo>
                          <a:pt x="48" y="1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C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rgbClr val="000000"/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14:hiddenLine>
                    </a:ext>
                  </a:extLst>
                </p:spPr>
                <p:txBody>
                  <a:bodyPr wrap="none"/>
                  <a:lstStyle/>
                  <a:p>
                    <a:endParaRPr lang="en-US"/>
                  </a:p>
                </p:txBody>
              </p: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52856" y="6358038"/>
                    <a:ext cx="1247432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2000" i="1" dirty="0" smtClean="0">
                              <a:latin typeface="Cambria Math"/>
                            </a:rPr>
                            <m:t>𝑋</m:t>
                          </m:r>
                          <m:r>
                            <a:rPr lang="en-US" altLang="en-US" sz="2000" b="0" i="1" dirty="0" smtClean="0">
                              <a:latin typeface="Cambria Math"/>
                            </a:rPr>
                            <m:t>=50</m:t>
                          </m:r>
                        </m:oMath>
                      </m:oMathPara>
                    </a14:m>
                    <a:endParaRPr lang="en-US" altLang="en-US" sz="2000" dirty="0"/>
                  </a:p>
                </p:txBody>
              </p:sp>
            </mc:Choice>
            <mc:Fallback xmlns="">
              <p:sp>
                <p:nvSpPr>
                  <p:cNvPr id="19" name="Text Box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352856" y="6358038"/>
                    <a:ext cx="1247432" cy="400110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0" name="Straight Arrow Connector 19"/>
              <p:cNvCxnSpPr/>
              <p:nvPr/>
            </p:nvCxnSpPr>
            <p:spPr>
              <a:xfrm flipV="1">
                <a:off x="5923610" y="6134736"/>
                <a:ext cx="0" cy="30105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>
              <a:off x="4837671" y="6112668"/>
              <a:ext cx="3352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728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219700" y="4152900"/>
            <a:ext cx="3771900" cy="2019300"/>
            <a:chOff x="5219700" y="4152900"/>
            <a:chExt cx="3771900" cy="2019300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5257800" y="4175125"/>
              <a:ext cx="1638300" cy="1574800"/>
            </a:xfrm>
            <a:custGeom>
              <a:avLst/>
              <a:gdLst>
                <a:gd name="T0" fmla="*/ 0 w 1032"/>
                <a:gd name="T1" fmla="*/ 2147483647 h 991"/>
                <a:gd name="T2" fmla="*/ 2147483647 w 1032"/>
                <a:gd name="T3" fmla="*/ 2147483647 h 991"/>
                <a:gd name="T4" fmla="*/ 2147483647 w 1032"/>
                <a:gd name="T5" fmla="*/ 2147483647 h 991"/>
                <a:gd name="T6" fmla="*/ 2147483647 w 1032"/>
                <a:gd name="T7" fmla="*/ 2147483647 h 991"/>
                <a:gd name="T8" fmla="*/ 2147483647 w 1032"/>
                <a:gd name="T9" fmla="*/ 2147483647 h 991"/>
                <a:gd name="T10" fmla="*/ 2147483647 w 1032"/>
                <a:gd name="T11" fmla="*/ 2147483647 h 991"/>
                <a:gd name="T12" fmla="*/ 2147483647 w 1032"/>
                <a:gd name="T13" fmla="*/ 2147483647 h 991"/>
                <a:gd name="T14" fmla="*/ 2147483647 w 1032"/>
                <a:gd name="T15" fmla="*/ 2147483647 h 991"/>
                <a:gd name="T16" fmla="*/ 2147483647 w 1032"/>
                <a:gd name="T17" fmla="*/ 2147483647 h 991"/>
                <a:gd name="T18" fmla="*/ 2147483647 w 1032"/>
                <a:gd name="T19" fmla="*/ 2147483647 h 991"/>
                <a:gd name="T20" fmla="*/ 2147483647 w 1032"/>
                <a:gd name="T21" fmla="*/ 2147483647 h 991"/>
                <a:gd name="T22" fmla="*/ 2147483647 w 1032"/>
                <a:gd name="T23" fmla="*/ 2147483647 h 991"/>
                <a:gd name="T24" fmla="*/ 2147483647 w 1032"/>
                <a:gd name="T25" fmla="*/ 2147483647 h 991"/>
                <a:gd name="T26" fmla="*/ 2147483647 w 1032"/>
                <a:gd name="T27" fmla="*/ 2147483647 h 991"/>
                <a:gd name="T28" fmla="*/ 2147483647 w 1032"/>
                <a:gd name="T29" fmla="*/ 2147483647 h 991"/>
                <a:gd name="T30" fmla="*/ 2147483647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162800" y="5775325"/>
                  <a:ext cx="835025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  <a:cs typeface="Arial" charset="0"/>
                          </a:rPr>
                          <m:t>2.25</m:t>
                        </m:r>
                      </m:oMath>
                    </m:oMathPara>
                  </a14:m>
                  <a:endParaRPr lang="en-US" altLang="zh-TW" sz="2000" b="0" dirty="0">
                    <a:latin typeface="Arial" charset="0"/>
                    <a:ea typeface="PMingLiU" pitchFamily="18" charset="-12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8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162800" y="5775325"/>
                  <a:ext cx="835025" cy="39687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6889750" y="4152900"/>
              <a:ext cx="1635125" cy="1574800"/>
            </a:xfrm>
            <a:custGeom>
              <a:avLst/>
              <a:gdLst>
                <a:gd name="T0" fmla="*/ 2147483647 w 1030"/>
                <a:gd name="T1" fmla="*/ 2147483647 h 991"/>
                <a:gd name="T2" fmla="*/ 2147483647 w 1030"/>
                <a:gd name="T3" fmla="*/ 2147483647 h 991"/>
                <a:gd name="T4" fmla="*/ 2147483647 w 1030"/>
                <a:gd name="T5" fmla="*/ 2147483647 h 991"/>
                <a:gd name="T6" fmla="*/ 2147483647 w 1030"/>
                <a:gd name="T7" fmla="*/ 2147483647 h 991"/>
                <a:gd name="T8" fmla="*/ 2147483647 w 1030"/>
                <a:gd name="T9" fmla="*/ 2147483647 h 991"/>
                <a:gd name="T10" fmla="*/ 2147483647 w 1030"/>
                <a:gd name="T11" fmla="*/ 2147483647 h 991"/>
                <a:gd name="T12" fmla="*/ 2147483647 w 1030"/>
                <a:gd name="T13" fmla="*/ 2147483647 h 991"/>
                <a:gd name="T14" fmla="*/ 2147483647 w 1030"/>
                <a:gd name="T15" fmla="*/ 2147483647 h 991"/>
                <a:gd name="T16" fmla="*/ 2147483647 w 1030"/>
                <a:gd name="T17" fmla="*/ 2147483647 h 991"/>
                <a:gd name="T18" fmla="*/ 2147483647 w 1030"/>
                <a:gd name="T19" fmla="*/ 2147483647 h 991"/>
                <a:gd name="T20" fmla="*/ 2147483647 w 1030"/>
                <a:gd name="T21" fmla="*/ 2147483647 h 991"/>
                <a:gd name="T22" fmla="*/ 2147483647 w 1030"/>
                <a:gd name="T23" fmla="*/ 2147483647 h 991"/>
                <a:gd name="T24" fmla="*/ 2147483647 w 1030"/>
                <a:gd name="T25" fmla="*/ 2147483647 h 991"/>
                <a:gd name="T26" fmla="*/ 2147483647 w 1030"/>
                <a:gd name="T27" fmla="*/ 2147483647 h 991"/>
                <a:gd name="T28" fmla="*/ 2147483647 w 1030"/>
                <a:gd name="T29" fmla="*/ 2147483647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3"/>
            <p:cNvSpPr>
              <a:spLocks/>
            </p:cNvSpPr>
            <p:nvPr/>
          </p:nvSpPr>
          <p:spPr bwMode="auto">
            <a:xfrm>
              <a:off x="5397500" y="4162425"/>
              <a:ext cx="1752600" cy="1590675"/>
            </a:xfrm>
            <a:custGeom>
              <a:avLst/>
              <a:gdLst>
                <a:gd name="T0" fmla="*/ 2147483647 w 1024"/>
                <a:gd name="T1" fmla="*/ 2147483647 h 955"/>
                <a:gd name="T2" fmla="*/ 2147483647 w 1024"/>
                <a:gd name="T3" fmla="*/ 2147483647 h 955"/>
                <a:gd name="T4" fmla="*/ 2147483647 w 1024"/>
                <a:gd name="T5" fmla="*/ 2147483647 h 955"/>
                <a:gd name="T6" fmla="*/ 2147483647 w 1024"/>
                <a:gd name="T7" fmla="*/ 2147483647 h 955"/>
                <a:gd name="T8" fmla="*/ 2147483647 w 1024"/>
                <a:gd name="T9" fmla="*/ 2147483647 h 955"/>
                <a:gd name="T10" fmla="*/ 2147483647 w 1024"/>
                <a:gd name="T11" fmla="*/ 2147483647 h 955"/>
                <a:gd name="T12" fmla="*/ 2147483647 w 1024"/>
                <a:gd name="T13" fmla="*/ 2147483647 h 955"/>
                <a:gd name="T14" fmla="*/ 2147483647 w 1024"/>
                <a:gd name="T15" fmla="*/ 2147483647 h 955"/>
                <a:gd name="T16" fmla="*/ 2147483647 w 1024"/>
                <a:gd name="T17" fmla="*/ 2147483647 h 955"/>
                <a:gd name="T18" fmla="*/ 2147483647 w 1024"/>
                <a:gd name="T19" fmla="*/ 2147483647 h 955"/>
                <a:gd name="T20" fmla="*/ 2147483647 w 1024"/>
                <a:gd name="T21" fmla="*/ 2147483647 h 955"/>
                <a:gd name="T22" fmla="*/ 2147483647 w 1024"/>
                <a:gd name="T23" fmla="*/ 2147483647 h 955"/>
                <a:gd name="T24" fmla="*/ 2147483647 w 1024"/>
                <a:gd name="T25" fmla="*/ 2147483647 h 955"/>
                <a:gd name="T26" fmla="*/ 2147483647 w 1024"/>
                <a:gd name="T27" fmla="*/ 2147483647 h 955"/>
                <a:gd name="T28" fmla="*/ 2147483647 w 1024"/>
                <a:gd name="T29" fmla="*/ 2147483647 h 955"/>
                <a:gd name="T30" fmla="*/ 2147483647 w 1024"/>
                <a:gd name="T31" fmla="*/ 2147483647 h 955"/>
                <a:gd name="T32" fmla="*/ 2147483647 w 1024"/>
                <a:gd name="T33" fmla="*/ 2147483647 h 955"/>
                <a:gd name="T34" fmla="*/ 2147483647 w 1024"/>
                <a:gd name="T35" fmla="*/ 0 h 955"/>
                <a:gd name="T36" fmla="*/ 2147483647 w 1024"/>
                <a:gd name="T37" fmla="*/ 2147483647 h 955"/>
                <a:gd name="T38" fmla="*/ 2147483647 w 1024"/>
                <a:gd name="T39" fmla="*/ 2147483647 h 955"/>
                <a:gd name="T40" fmla="*/ 2147483647 w 1024"/>
                <a:gd name="T41" fmla="*/ 2147483647 h 955"/>
                <a:gd name="T42" fmla="*/ 0 w 1024"/>
                <a:gd name="T43" fmla="*/ 2147483647 h 95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24"/>
                <a:gd name="T67" fmla="*/ 0 h 955"/>
                <a:gd name="T68" fmla="*/ 1024 w 1024"/>
                <a:gd name="T69" fmla="*/ 955 h 95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24" h="955">
                  <a:moveTo>
                    <a:pt x="67" y="940"/>
                  </a:moveTo>
                  <a:cubicBezTo>
                    <a:pt x="99" y="929"/>
                    <a:pt x="132" y="919"/>
                    <a:pt x="164" y="908"/>
                  </a:cubicBezTo>
                  <a:cubicBezTo>
                    <a:pt x="181" y="902"/>
                    <a:pt x="196" y="889"/>
                    <a:pt x="213" y="883"/>
                  </a:cubicBezTo>
                  <a:cubicBezTo>
                    <a:pt x="244" y="836"/>
                    <a:pt x="211" y="876"/>
                    <a:pt x="253" y="851"/>
                  </a:cubicBezTo>
                  <a:cubicBezTo>
                    <a:pt x="277" y="837"/>
                    <a:pt x="294" y="810"/>
                    <a:pt x="318" y="794"/>
                  </a:cubicBezTo>
                  <a:cubicBezTo>
                    <a:pt x="338" y="764"/>
                    <a:pt x="361" y="733"/>
                    <a:pt x="391" y="713"/>
                  </a:cubicBezTo>
                  <a:cubicBezTo>
                    <a:pt x="400" y="685"/>
                    <a:pt x="411" y="669"/>
                    <a:pt x="432" y="648"/>
                  </a:cubicBezTo>
                  <a:cubicBezTo>
                    <a:pt x="451" y="592"/>
                    <a:pt x="481" y="537"/>
                    <a:pt x="521" y="494"/>
                  </a:cubicBezTo>
                  <a:cubicBezTo>
                    <a:pt x="531" y="463"/>
                    <a:pt x="547" y="427"/>
                    <a:pt x="570" y="405"/>
                  </a:cubicBezTo>
                  <a:cubicBezTo>
                    <a:pt x="581" y="372"/>
                    <a:pt x="598" y="337"/>
                    <a:pt x="618" y="308"/>
                  </a:cubicBezTo>
                  <a:cubicBezTo>
                    <a:pt x="621" y="300"/>
                    <a:pt x="621" y="290"/>
                    <a:pt x="626" y="283"/>
                  </a:cubicBezTo>
                  <a:cubicBezTo>
                    <a:pt x="630" y="276"/>
                    <a:pt x="639" y="274"/>
                    <a:pt x="643" y="267"/>
                  </a:cubicBezTo>
                  <a:cubicBezTo>
                    <a:pt x="684" y="188"/>
                    <a:pt x="637" y="242"/>
                    <a:pt x="675" y="202"/>
                  </a:cubicBezTo>
                  <a:cubicBezTo>
                    <a:pt x="695" y="142"/>
                    <a:pt x="666" y="214"/>
                    <a:pt x="707" y="162"/>
                  </a:cubicBezTo>
                  <a:cubicBezTo>
                    <a:pt x="712" y="155"/>
                    <a:pt x="711" y="145"/>
                    <a:pt x="715" y="138"/>
                  </a:cubicBezTo>
                  <a:cubicBezTo>
                    <a:pt x="719" y="131"/>
                    <a:pt x="727" y="127"/>
                    <a:pt x="732" y="121"/>
                  </a:cubicBezTo>
                  <a:cubicBezTo>
                    <a:pt x="744" y="106"/>
                    <a:pt x="751" y="87"/>
                    <a:pt x="764" y="73"/>
                  </a:cubicBezTo>
                  <a:cubicBezTo>
                    <a:pt x="791" y="44"/>
                    <a:pt x="826" y="27"/>
                    <a:pt x="853" y="0"/>
                  </a:cubicBezTo>
                  <a:cubicBezTo>
                    <a:pt x="964" y="12"/>
                    <a:pt x="896" y="8"/>
                    <a:pt x="967" y="32"/>
                  </a:cubicBezTo>
                  <a:cubicBezTo>
                    <a:pt x="984" y="58"/>
                    <a:pt x="1010" y="78"/>
                    <a:pt x="1024" y="105"/>
                  </a:cubicBezTo>
                  <a:lnTo>
                    <a:pt x="1024" y="955"/>
                  </a:lnTo>
                  <a:lnTo>
                    <a:pt x="0" y="955"/>
                  </a:lnTo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6946900" y="4175125"/>
              <a:ext cx="608013" cy="1577975"/>
            </a:xfrm>
            <a:custGeom>
              <a:avLst/>
              <a:gdLst>
                <a:gd name="T0" fmla="*/ 0 w 409"/>
                <a:gd name="T1" fmla="*/ 0 h 1008"/>
                <a:gd name="T2" fmla="*/ 2147483647 w 409"/>
                <a:gd name="T3" fmla="*/ 2147483647 h 1008"/>
                <a:gd name="T4" fmla="*/ 2147483647 w 409"/>
                <a:gd name="T5" fmla="*/ 2147483647 h 1008"/>
                <a:gd name="T6" fmla="*/ 2147483647 w 409"/>
                <a:gd name="T7" fmla="*/ 2147483647 h 1008"/>
                <a:gd name="T8" fmla="*/ 2147483647 w 409"/>
                <a:gd name="T9" fmla="*/ 2147483647 h 1008"/>
                <a:gd name="T10" fmla="*/ 2147483647 w 409"/>
                <a:gd name="T11" fmla="*/ 2147483647 h 1008"/>
                <a:gd name="T12" fmla="*/ 2147483647 w 409"/>
                <a:gd name="T13" fmla="*/ 2147483647 h 1008"/>
                <a:gd name="T14" fmla="*/ 2147483647 w 409"/>
                <a:gd name="T15" fmla="*/ 2147483647 h 1008"/>
                <a:gd name="T16" fmla="*/ 0 w 409"/>
                <a:gd name="T17" fmla="*/ 2147483647 h 1008"/>
                <a:gd name="T18" fmla="*/ 0 w 409"/>
                <a:gd name="T19" fmla="*/ 0 h 10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9"/>
                <a:gd name="T31" fmla="*/ 0 h 1008"/>
                <a:gd name="T32" fmla="*/ 409 w 409"/>
                <a:gd name="T33" fmla="*/ 1008 h 10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9" h="1008">
                  <a:moveTo>
                    <a:pt x="0" y="0"/>
                  </a:moveTo>
                  <a:lnTo>
                    <a:pt x="102" y="55"/>
                  </a:lnTo>
                  <a:lnTo>
                    <a:pt x="177" y="161"/>
                  </a:lnTo>
                  <a:lnTo>
                    <a:pt x="229" y="239"/>
                  </a:lnTo>
                  <a:lnTo>
                    <a:pt x="306" y="373"/>
                  </a:lnTo>
                  <a:lnTo>
                    <a:pt x="356" y="477"/>
                  </a:lnTo>
                  <a:lnTo>
                    <a:pt x="408" y="583"/>
                  </a:lnTo>
                  <a:lnTo>
                    <a:pt x="408" y="1007"/>
                  </a:lnTo>
                  <a:lnTo>
                    <a:pt x="0" y="1007"/>
                  </a:lnTo>
                  <a:lnTo>
                    <a:pt x="0" y="0"/>
                  </a:lnTo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8597833" y="5735495"/>
                  <a:ext cx="39376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</a:rPr>
                          <m:t>𝑍</m:t>
                        </m:r>
                      </m:oMath>
                    </m:oMathPara>
                  </a14:m>
                  <a:endParaRPr lang="en-US" altLang="en-US" sz="2000" dirty="0"/>
                </a:p>
              </p:txBody>
            </p:sp>
          </mc:Choice>
          <mc:Fallback xmlns="">
            <p:sp>
              <p:nvSpPr>
                <p:cNvPr id="15" name="Text 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97833" y="5735495"/>
                  <a:ext cx="393767" cy="400110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5219700" y="5748338"/>
              <a:ext cx="3567113" cy="0"/>
            </a:xfrm>
            <a:prstGeom prst="line">
              <a:avLst/>
            </a:pr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Probabilities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8650" indent="-514350">
              <a:buFont typeface="+mj-lt"/>
              <a:buAutoNum type="arabicPeriod" startAt="3"/>
            </a:pPr>
            <a:r>
              <a:rPr lang="en-US" sz="2600" dirty="0" smtClean="0"/>
              <a:t>What percentage of students scored between 50 and 91?</a:t>
            </a:r>
            <a:endParaRPr lang="en-US" sz="2600" dirty="0"/>
          </a:p>
          <a:p>
            <a:pPr marL="114300" indent="0">
              <a:buNone/>
            </a:pPr>
            <a:endParaRPr lang="en-US" sz="3200" i="1" dirty="0">
              <a:latin typeface="Cambria Math"/>
              <a:ea typeface="Cambria Math"/>
            </a:endParaRPr>
          </a:p>
          <a:p>
            <a:pPr marL="114300" indent="0">
              <a:buNone/>
            </a:pPr>
            <a:r>
              <a:rPr lang="en-US" sz="2600" dirty="0" smtClean="0">
                <a:ea typeface="Cambria Math"/>
              </a:rPr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5257800" y="5422557"/>
            <a:ext cx="1524000" cy="749643"/>
            <a:chOff x="5257800" y="5422557"/>
            <a:chExt cx="1524000" cy="7496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257800" y="5775325"/>
                  <a:ext cx="15240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  <a:cs typeface="Arial" charset="0"/>
                          </a:rPr>
                          <m:t>−2.875</m:t>
                        </m:r>
                      </m:oMath>
                    </m:oMathPara>
                  </a14:m>
                  <a:endParaRPr lang="en-US" altLang="en-US" sz="2000" b="0" dirty="0">
                    <a:latin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1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57800" y="5775325"/>
                  <a:ext cx="1524000" cy="39687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Freeform 31"/>
            <p:cNvSpPr>
              <a:spLocks/>
            </p:cNvSpPr>
            <p:nvPr/>
          </p:nvSpPr>
          <p:spPr bwMode="auto">
            <a:xfrm flipH="1">
              <a:off x="5397500" y="5422557"/>
              <a:ext cx="609600" cy="306388"/>
            </a:xfrm>
            <a:custGeom>
              <a:avLst/>
              <a:gdLst>
                <a:gd name="T0" fmla="*/ 2147483647 w 793"/>
                <a:gd name="T1" fmla="*/ 0 h 892"/>
                <a:gd name="T2" fmla="*/ 2147483647 w 793"/>
                <a:gd name="T3" fmla="*/ 2147483647 h 892"/>
                <a:gd name="T4" fmla="*/ 2147483647 w 793"/>
                <a:gd name="T5" fmla="*/ 2147483647 h 892"/>
                <a:gd name="T6" fmla="*/ 2147483647 w 793"/>
                <a:gd name="T7" fmla="*/ 2147483647 h 892"/>
                <a:gd name="T8" fmla="*/ 2147483647 w 793"/>
                <a:gd name="T9" fmla="*/ 2147483647 h 892"/>
                <a:gd name="T10" fmla="*/ 2147483647 w 793"/>
                <a:gd name="T11" fmla="*/ 2147483647 h 892"/>
                <a:gd name="T12" fmla="*/ 2147483647 w 793"/>
                <a:gd name="T13" fmla="*/ 2147483647 h 892"/>
                <a:gd name="T14" fmla="*/ 2147483647 w 793"/>
                <a:gd name="T15" fmla="*/ 2147483647 h 892"/>
                <a:gd name="T16" fmla="*/ 2147483647 w 793"/>
                <a:gd name="T17" fmla="*/ 2147483647 h 892"/>
                <a:gd name="T18" fmla="*/ 2147483647 w 793"/>
                <a:gd name="T19" fmla="*/ 2147483647 h 892"/>
                <a:gd name="T20" fmla="*/ 2147483647 w 793"/>
                <a:gd name="T21" fmla="*/ 2147483647 h 892"/>
                <a:gd name="T22" fmla="*/ 2147483647 w 793"/>
                <a:gd name="T23" fmla="*/ 2147483647 h 892"/>
                <a:gd name="T24" fmla="*/ 2147483647 w 793"/>
                <a:gd name="T25" fmla="*/ 2147483647 h 892"/>
                <a:gd name="T26" fmla="*/ 0 w 793"/>
                <a:gd name="T27" fmla="*/ 2147483647 h 892"/>
                <a:gd name="T28" fmla="*/ 2147483647 w 793"/>
                <a:gd name="T29" fmla="*/ 0 h 8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3"/>
                <a:gd name="T46" fmla="*/ 0 h 892"/>
                <a:gd name="T47" fmla="*/ 793 w 793"/>
                <a:gd name="T48" fmla="*/ 892 h 8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3" h="892">
                  <a:moveTo>
                    <a:pt x="3" y="0"/>
                  </a:moveTo>
                  <a:cubicBezTo>
                    <a:pt x="10" y="24"/>
                    <a:pt x="35" y="51"/>
                    <a:pt x="54" y="68"/>
                  </a:cubicBezTo>
                  <a:cubicBezTo>
                    <a:pt x="68" y="115"/>
                    <a:pt x="48" y="58"/>
                    <a:pt x="71" y="96"/>
                  </a:cubicBezTo>
                  <a:cubicBezTo>
                    <a:pt x="88" y="125"/>
                    <a:pt x="102" y="158"/>
                    <a:pt x="121" y="187"/>
                  </a:cubicBezTo>
                  <a:cubicBezTo>
                    <a:pt x="137" y="212"/>
                    <a:pt x="147" y="250"/>
                    <a:pt x="161" y="277"/>
                  </a:cubicBezTo>
                  <a:cubicBezTo>
                    <a:pt x="172" y="299"/>
                    <a:pt x="194" y="317"/>
                    <a:pt x="212" y="333"/>
                  </a:cubicBezTo>
                  <a:cubicBezTo>
                    <a:pt x="223" y="370"/>
                    <a:pt x="252" y="426"/>
                    <a:pt x="280" y="452"/>
                  </a:cubicBezTo>
                  <a:cubicBezTo>
                    <a:pt x="286" y="473"/>
                    <a:pt x="296" y="481"/>
                    <a:pt x="308" y="497"/>
                  </a:cubicBezTo>
                  <a:cubicBezTo>
                    <a:pt x="332" y="528"/>
                    <a:pt x="349" y="572"/>
                    <a:pt x="376" y="599"/>
                  </a:cubicBezTo>
                  <a:cubicBezTo>
                    <a:pt x="384" y="625"/>
                    <a:pt x="412" y="658"/>
                    <a:pt x="432" y="678"/>
                  </a:cubicBezTo>
                  <a:cubicBezTo>
                    <a:pt x="448" y="694"/>
                    <a:pt x="472" y="701"/>
                    <a:pt x="488" y="717"/>
                  </a:cubicBezTo>
                  <a:cubicBezTo>
                    <a:pt x="523" y="752"/>
                    <a:pt x="576" y="807"/>
                    <a:pt x="624" y="819"/>
                  </a:cubicBezTo>
                  <a:cubicBezTo>
                    <a:pt x="662" y="843"/>
                    <a:pt x="748" y="892"/>
                    <a:pt x="793" y="892"/>
                  </a:cubicBezTo>
                  <a:lnTo>
                    <a:pt x="0" y="89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352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Probabilities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600" dirty="0" smtClean="0"/>
              <a:t>What percentage of students scored below 45 or above 85?</a:t>
            </a:r>
            <a:endParaRPr lang="en-US" sz="2600" dirty="0"/>
          </a:p>
          <a:p>
            <a:pPr marL="114300" indent="0">
              <a:buNone/>
            </a:pPr>
            <a:endParaRPr lang="en-US" sz="2600" i="1" dirty="0">
              <a:latin typeface="Cambria Math"/>
              <a:ea typeface="Cambria Math"/>
            </a:endParaRPr>
          </a:p>
          <a:p>
            <a:pPr marL="114300" indent="0">
              <a:buNone/>
            </a:pPr>
            <a:r>
              <a:rPr lang="en-US" sz="2600" dirty="0">
                <a:ea typeface="Cambria Math"/>
              </a:rPr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24488" y="4264025"/>
            <a:ext cx="3656079" cy="1946275"/>
            <a:chOff x="5424488" y="4264025"/>
            <a:chExt cx="3656079" cy="1946275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5462588" y="4264025"/>
              <a:ext cx="1638300" cy="1574800"/>
            </a:xfrm>
            <a:custGeom>
              <a:avLst/>
              <a:gdLst>
                <a:gd name="T0" fmla="*/ 0 w 1032"/>
                <a:gd name="T1" fmla="*/ 2147483647 h 991"/>
                <a:gd name="T2" fmla="*/ 2147483647 w 1032"/>
                <a:gd name="T3" fmla="*/ 2147483647 h 991"/>
                <a:gd name="T4" fmla="*/ 2147483647 w 1032"/>
                <a:gd name="T5" fmla="*/ 2147483647 h 991"/>
                <a:gd name="T6" fmla="*/ 2147483647 w 1032"/>
                <a:gd name="T7" fmla="*/ 2147483647 h 991"/>
                <a:gd name="T8" fmla="*/ 2147483647 w 1032"/>
                <a:gd name="T9" fmla="*/ 2147483647 h 991"/>
                <a:gd name="T10" fmla="*/ 2147483647 w 1032"/>
                <a:gd name="T11" fmla="*/ 2147483647 h 991"/>
                <a:gd name="T12" fmla="*/ 2147483647 w 1032"/>
                <a:gd name="T13" fmla="*/ 2147483647 h 991"/>
                <a:gd name="T14" fmla="*/ 2147483647 w 1032"/>
                <a:gd name="T15" fmla="*/ 2147483647 h 991"/>
                <a:gd name="T16" fmla="*/ 2147483647 w 1032"/>
                <a:gd name="T17" fmla="*/ 2147483647 h 991"/>
                <a:gd name="T18" fmla="*/ 2147483647 w 1032"/>
                <a:gd name="T19" fmla="*/ 2147483647 h 991"/>
                <a:gd name="T20" fmla="*/ 2147483647 w 1032"/>
                <a:gd name="T21" fmla="*/ 2147483647 h 991"/>
                <a:gd name="T22" fmla="*/ 2147483647 w 1032"/>
                <a:gd name="T23" fmla="*/ 2147483647 h 991"/>
                <a:gd name="T24" fmla="*/ 2147483647 w 1032"/>
                <a:gd name="T25" fmla="*/ 2147483647 h 991"/>
                <a:gd name="T26" fmla="*/ 2147483647 w 1032"/>
                <a:gd name="T27" fmla="*/ 2147483647 h 991"/>
                <a:gd name="T28" fmla="*/ 2147483647 w 1032"/>
                <a:gd name="T29" fmla="*/ 2147483647 h 991"/>
                <a:gd name="T30" fmla="*/ 2147483647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423944" y="5803900"/>
                  <a:ext cx="835025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  <a:cs typeface="Arial" charset="0"/>
                          </a:rPr>
                          <m:t>1.5</m:t>
                        </m:r>
                      </m:oMath>
                    </m:oMathPara>
                  </a14:m>
                  <a:endParaRPr lang="en-US" altLang="zh-TW" sz="2000" b="0" dirty="0">
                    <a:latin typeface="Arial" charset="0"/>
                    <a:ea typeface="PMingLiU" pitchFamily="18" charset="-12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7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23944" y="5803900"/>
                  <a:ext cx="835025" cy="39687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Freeform 15"/>
            <p:cNvSpPr>
              <a:spLocks/>
            </p:cNvSpPr>
            <p:nvPr/>
          </p:nvSpPr>
          <p:spPr bwMode="auto">
            <a:xfrm>
              <a:off x="7127875" y="4267200"/>
              <a:ext cx="1635125" cy="1574800"/>
            </a:xfrm>
            <a:custGeom>
              <a:avLst/>
              <a:gdLst>
                <a:gd name="T0" fmla="*/ 2147483647 w 1030"/>
                <a:gd name="T1" fmla="*/ 2147483647 h 991"/>
                <a:gd name="T2" fmla="*/ 2147483647 w 1030"/>
                <a:gd name="T3" fmla="*/ 2147483647 h 991"/>
                <a:gd name="T4" fmla="*/ 2147483647 w 1030"/>
                <a:gd name="T5" fmla="*/ 2147483647 h 991"/>
                <a:gd name="T6" fmla="*/ 2147483647 w 1030"/>
                <a:gd name="T7" fmla="*/ 2147483647 h 991"/>
                <a:gd name="T8" fmla="*/ 2147483647 w 1030"/>
                <a:gd name="T9" fmla="*/ 2147483647 h 991"/>
                <a:gd name="T10" fmla="*/ 2147483647 w 1030"/>
                <a:gd name="T11" fmla="*/ 2147483647 h 991"/>
                <a:gd name="T12" fmla="*/ 2147483647 w 1030"/>
                <a:gd name="T13" fmla="*/ 2147483647 h 991"/>
                <a:gd name="T14" fmla="*/ 2147483647 w 1030"/>
                <a:gd name="T15" fmla="*/ 2147483647 h 991"/>
                <a:gd name="T16" fmla="*/ 2147483647 w 1030"/>
                <a:gd name="T17" fmla="*/ 2147483647 h 991"/>
                <a:gd name="T18" fmla="*/ 2147483647 w 1030"/>
                <a:gd name="T19" fmla="*/ 2147483647 h 991"/>
                <a:gd name="T20" fmla="*/ 2147483647 w 1030"/>
                <a:gd name="T21" fmla="*/ 2147483647 h 991"/>
                <a:gd name="T22" fmla="*/ 2147483647 w 1030"/>
                <a:gd name="T23" fmla="*/ 2147483647 h 991"/>
                <a:gd name="T24" fmla="*/ 2147483647 w 1030"/>
                <a:gd name="T25" fmla="*/ 2147483647 h 991"/>
                <a:gd name="T26" fmla="*/ 2147483647 w 1030"/>
                <a:gd name="T27" fmla="*/ 2147483647 h 991"/>
                <a:gd name="T28" fmla="*/ 2147483647 w 1030"/>
                <a:gd name="T29" fmla="*/ 2147483647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17"/>
            <p:cNvSpPr>
              <a:spLocks noChangeShapeType="1"/>
            </p:cNvSpPr>
            <p:nvPr/>
          </p:nvSpPr>
          <p:spPr bwMode="auto">
            <a:xfrm>
              <a:off x="5424488" y="5862638"/>
              <a:ext cx="3567112" cy="0"/>
            </a:xfrm>
            <a:prstGeom prst="line">
              <a:avLst/>
            </a:pr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843588" y="5813425"/>
                  <a:ext cx="862012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  <a:cs typeface="Arial" charset="0"/>
                          </a:rPr>
                          <m:t>−3.5</m:t>
                        </m:r>
                      </m:oMath>
                    </m:oMathPara>
                  </a14:m>
                  <a:endParaRPr lang="en-US" altLang="en-US" sz="2000" b="0" dirty="0">
                    <a:latin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43588" y="5813425"/>
                  <a:ext cx="862012" cy="39687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reeform 20"/>
            <p:cNvSpPr>
              <a:spLocks/>
            </p:cNvSpPr>
            <p:nvPr/>
          </p:nvSpPr>
          <p:spPr bwMode="auto">
            <a:xfrm>
              <a:off x="7162800" y="4302125"/>
              <a:ext cx="608013" cy="1577975"/>
            </a:xfrm>
            <a:custGeom>
              <a:avLst/>
              <a:gdLst>
                <a:gd name="T0" fmla="*/ 0 w 409"/>
                <a:gd name="T1" fmla="*/ 0 h 1008"/>
                <a:gd name="T2" fmla="*/ 2147483647 w 409"/>
                <a:gd name="T3" fmla="*/ 2147483647 h 1008"/>
                <a:gd name="T4" fmla="*/ 2147483647 w 409"/>
                <a:gd name="T5" fmla="*/ 2147483647 h 1008"/>
                <a:gd name="T6" fmla="*/ 2147483647 w 409"/>
                <a:gd name="T7" fmla="*/ 2147483647 h 1008"/>
                <a:gd name="T8" fmla="*/ 2147483647 w 409"/>
                <a:gd name="T9" fmla="*/ 2147483647 h 1008"/>
                <a:gd name="T10" fmla="*/ 2147483647 w 409"/>
                <a:gd name="T11" fmla="*/ 2147483647 h 1008"/>
                <a:gd name="T12" fmla="*/ 2147483647 w 409"/>
                <a:gd name="T13" fmla="*/ 2147483647 h 1008"/>
                <a:gd name="T14" fmla="*/ 2147483647 w 409"/>
                <a:gd name="T15" fmla="*/ 2147483647 h 1008"/>
                <a:gd name="T16" fmla="*/ 0 w 409"/>
                <a:gd name="T17" fmla="*/ 2147483647 h 1008"/>
                <a:gd name="T18" fmla="*/ 0 w 409"/>
                <a:gd name="T19" fmla="*/ 0 h 10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9"/>
                <a:gd name="T31" fmla="*/ 0 h 1008"/>
                <a:gd name="T32" fmla="*/ 409 w 409"/>
                <a:gd name="T33" fmla="*/ 1008 h 10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9" h="1008">
                  <a:moveTo>
                    <a:pt x="0" y="0"/>
                  </a:moveTo>
                  <a:lnTo>
                    <a:pt x="102" y="55"/>
                  </a:lnTo>
                  <a:lnTo>
                    <a:pt x="177" y="161"/>
                  </a:lnTo>
                  <a:lnTo>
                    <a:pt x="229" y="239"/>
                  </a:lnTo>
                  <a:lnTo>
                    <a:pt x="306" y="373"/>
                  </a:lnTo>
                  <a:lnTo>
                    <a:pt x="356" y="477"/>
                  </a:lnTo>
                  <a:lnTo>
                    <a:pt x="408" y="583"/>
                  </a:lnTo>
                  <a:lnTo>
                    <a:pt x="408" y="1007"/>
                  </a:lnTo>
                  <a:lnTo>
                    <a:pt x="0" y="10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CC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1"/>
            <p:cNvSpPr>
              <a:spLocks/>
            </p:cNvSpPr>
            <p:nvPr/>
          </p:nvSpPr>
          <p:spPr bwMode="auto">
            <a:xfrm flipH="1">
              <a:off x="5602288" y="5546725"/>
              <a:ext cx="609600" cy="306388"/>
            </a:xfrm>
            <a:custGeom>
              <a:avLst/>
              <a:gdLst>
                <a:gd name="T0" fmla="*/ 2147483647 w 793"/>
                <a:gd name="T1" fmla="*/ 0 h 892"/>
                <a:gd name="T2" fmla="*/ 2147483647 w 793"/>
                <a:gd name="T3" fmla="*/ 2147483647 h 892"/>
                <a:gd name="T4" fmla="*/ 2147483647 w 793"/>
                <a:gd name="T5" fmla="*/ 2147483647 h 892"/>
                <a:gd name="T6" fmla="*/ 2147483647 w 793"/>
                <a:gd name="T7" fmla="*/ 2147483647 h 892"/>
                <a:gd name="T8" fmla="*/ 2147483647 w 793"/>
                <a:gd name="T9" fmla="*/ 2147483647 h 892"/>
                <a:gd name="T10" fmla="*/ 2147483647 w 793"/>
                <a:gd name="T11" fmla="*/ 2147483647 h 892"/>
                <a:gd name="T12" fmla="*/ 2147483647 w 793"/>
                <a:gd name="T13" fmla="*/ 2147483647 h 892"/>
                <a:gd name="T14" fmla="*/ 2147483647 w 793"/>
                <a:gd name="T15" fmla="*/ 2147483647 h 892"/>
                <a:gd name="T16" fmla="*/ 2147483647 w 793"/>
                <a:gd name="T17" fmla="*/ 2147483647 h 892"/>
                <a:gd name="T18" fmla="*/ 2147483647 w 793"/>
                <a:gd name="T19" fmla="*/ 2147483647 h 892"/>
                <a:gd name="T20" fmla="*/ 2147483647 w 793"/>
                <a:gd name="T21" fmla="*/ 2147483647 h 892"/>
                <a:gd name="T22" fmla="*/ 2147483647 w 793"/>
                <a:gd name="T23" fmla="*/ 2147483647 h 892"/>
                <a:gd name="T24" fmla="*/ 2147483647 w 793"/>
                <a:gd name="T25" fmla="*/ 2147483647 h 892"/>
                <a:gd name="T26" fmla="*/ 0 w 793"/>
                <a:gd name="T27" fmla="*/ 2147483647 h 892"/>
                <a:gd name="T28" fmla="*/ 2147483647 w 793"/>
                <a:gd name="T29" fmla="*/ 0 h 8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3"/>
                <a:gd name="T46" fmla="*/ 0 h 892"/>
                <a:gd name="T47" fmla="*/ 793 w 793"/>
                <a:gd name="T48" fmla="*/ 892 h 8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3" h="892">
                  <a:moveTo>
                    <a:pt x="3" y="0"/>
                  </a:moveTo>
                  <a:cubicBezTo>
                    <a:pt x="10" y="24"/>
                    <a:pt x="35" y="51"/>
                    <a:pt x="54" y="68"/>
                  </a:cubicBezTo>
                  <a:cubicBezTo>
                    <a:pt x="68" y="115"/>
                    <a:pt x="48" y="58"/>
                    <a:pt x="71" y="96"/>
                  </a:cubicBezTo>
                  <a:cubicBezTo>
                    <a:pt x="88" y="125"/>
                    <a:pt x="102" y="158"/>
                    <a:pt x="121" y="187"/>
                  </a:cubicBezTo>
                  <a:cubicBezTo>
                    <a:pt x="137" y="212"/>
                    <a:pt x="147" y="250"/>
                    <a:pt x="161" y="277"/>
                  </a:cubicBezTo>
                  <a:cubicBezTo>
                    <a:pt x="172" y="299"/>
                    <a:pt x="194" y="317"/>
                    <a:pt x="212" y="333"/>
                  </a:cubicBezTo>
                  <a:cubicBezTo>
                    <a:pt x="223" y="370"/>
                    <a:pt x="252" y="426"/>
                    <a:pt x="280" y="452"/>
                  </a:cubicBezTo>
                  <a:cubicBezTo>
                    <a:pt x="286" y="473"/>
                    <a:pt x="296" y="481"/>
                    <a:pt x="308" y="497"/>
                  </a:cubicBezTo>
                  <a:cubicBezTo>
                    <a:pt x="332" y="528"/>
                    <a:pt x="349" y="572"/>
                    <a:pt x="376" y="599"/>
                  </a:cubicBezTo>
                  <a:cubicBezTo>
                    <a:pt x="384" y="625"/>
                    <a:pt x="412" y="658"/>
                    <a:pt x="432" y="678"/>
                  </a:cubicBezTo>
                  <a:cubicBezTo>
                    <a:pt x="448" y="694"/>
                    <a:pt x="472" y="701"/>
                    <a:pt x="488" y="717"/>
                  </a:cubicBezTo>
                  <a:cubicBezTo>
                    <a:pt x="523" y="752"/>
                    <a:pt x="576" y="807"/>
                    <a:pt x="624" y="819"/>
                  </a:cubicBezTo>
                  <a:cubicBezTo>
                    <a:pt x="662" y="843"/>
                    <a:pt x="748" y="892"/>
                    <a:pt x="793" y="892"/>
                  </a:cubicBezTo>
                  <a:lnTo>
                    <a:pt x="0" y="89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" name="Freeform 31"/>
            <p:cNvSpPr>
              <a:spLocks/>
            </p:cNvSpPr>
            <p:nvPr/>
          </p:nvSpPr>
          <p:spPr bwMode="auto">
            <a:xfrm>
              <a:off x="7662863" y="5046663"/>
              <a:ext cx="966787" cy="803275"/>
            </a:xfrm>
            <a:custGeom>
              <a:avLst/>
              <a:gdLst>
                <a:gd name="T0" fmla="*/ 2147483647 w 793"/>
                <a:gd name="T1" fmla="*/ 0 h 892"/>
                <a:gd name="T2" fmla="*/ 2147483647 w 793"/>
                <a:gd name="T3" fmla="*/ 2147483647 h 892"/>
                <a:gd name="T4" fmla="*/ 2147483647 w 793"/>
                <a:gd name="T5" fmla="*/ 2147483647 h 892"/>
                <a:gd name="T6" fmla="*/ 2147483647 w 793"/>
                <a:gd name="T7" fmla="*/ 2147483647 h 892"/>
                <a:gd name="T8" fmla="*/ 2147483647 w 793"/>
                <a:gd name="T9" fmla="*/ 2147483647 h 892"/>
                <a:gd name="T10" fmla="*/ 2147483647 w 793"/>
                <a:gd name="T11" fmla="*/ 2147483647 h 892"/>
                <a:gd name="T12" fmla="*/ 2147483647 w 793"/>
                <a:gd name="T13" fmla="*/ 2147483647 h 892"/>
                <a:gd name="T14" fmla="*/ 2147483647 w 793"/>
                <a:gd name="T15" fmla="*/ 2147483647 h 892"/>
                <a:gd name="T16" fmla="*/ 2147483647 w 793"/>
                <a:gd name="T17" fmla="*/ 2147483647 h 892"/>
                <a:gd name="T18" fmla="*/ 2147483647 w 793"/>
                <a:gd name="T19" fmla="*/ 2147483647 h 892"/>
                <a:gd name="T20" fmla="*/ 2147483647 w 793"/>
                <a:gd name="T21" fmla="*/ 2147483647 h 892"/>
                <a:gd name="T22" fmla="*/ 2147483647 w 793"/>
                <a:gd name="T23" fmla="*/ 2147483647 h 892"/>
                <a:gd name="T24" fmla="*/ 2147483647 w 793"/>
                <a:gd name="T25" fmla="*/ 2147483647 h 892"/>
                <a:gd name="T26" fmla="*/ 0 w 793"/>
                <a:gd name="T27" fmla="*/ 2147483647 h 892"/>
                <a:gd name="T28" fmla="*/ 2147483647 w 793"/>
                <a:gd name="T29" fmla="*/ 0 h 8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93"/>
                <a:gd name="T46" fmla="*/ 0 h 892"/>
                <a:gd name="T47" fmla="*/ 793 w 793"/>
                <a:gd name="T48" fmla="*/ 892 h 8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93" h="892">
                  <a:moveTo>
                    <a:pt x="3" y="0"/>
                  </a:moveTo>
                  <a:cubicBezTo>
                    <a:pt x="10" y="24"/>
                    <a:pt x="35" y="51"/>
                    <a:pt x="54" y="68"/>
                  </a:cubicBezTo>
                  <a:cubicBezTo>
                    <a:pt x="68" y="115"/>
                    <a:pt x="48" y="58"/>
                    <a:pt x="71" y="96"/>
                  </a:cubicBezTo>
                  <a:cubicBezTo>
                    <a:pt x="88" y="125"/>
                    <a:pt x="102" y="158"/>
                    <a:pt x="121" y="187"/>
                  </a:cubicBezTo>
                  <a:cubicBezTo>
                    <a:pt x="137" y="212"/>
                    <a:pt x="147" y="250"/>
                    <a:pt x="161" y="277"/>
                  </a:cubicBezTo>
                  <a:cubicBezTo>
                    <a:pt x="172" y="299"/>
                    <a:pt x="194" y="317"/>
                    <a:pt x="212" y="333"/>
                  </a:cubicBezTo>
                  <a:cubicBezTo>
                    <a:pt x="223" y="370"/>
                    <a:pt x="252" y="426"/>
                    <a:pt x="280" y="452"/>
                  </a:cubicBezTo>
                  <a:cubicBezTo>
                    <a:pt x="286" y="473"/>
                    <a:pt x="296" y="481"/>
                    <a:pt x="308" y="497"/>
                  </a:cubicBezTo>
                  <a:cubicBezTo>
                    <a:pt x="332" y="528"/>
                    <a:pt x="349" y="572"/>
                    <a:pt x="376" y="599"/>
                  </a:cubicBezTo>
                  <a:cubicBezTo>
                    <a:pt x="384" y="625"/>
                    <a:pt x="412" y="658"/>
                    <a:pt x="432" y="678"/>
                  </a:cubicBezTo>
                  <a:cubicBezTo>
                    <a:pt x="448" y="694"/>
                    <a:pt x="472" y="701"/>
                    <a:pt x="488" y="717"/>
                  </a:cubicBezTo>
                  <a:cubicBezTo>
                    <a:pt x="523" y="752"/>
                    <a:pt x="576" y="807"/>
                    <a:pt x="624" y="819"/>
                  </a:cubicBezTo>
                  <a:cubicBezTo>
                    <a:pt x="662" y="843"/>
                    <a:pt x="748" y="892"/>
                    <a:pt x="793" y="892"/>
                  </a:cubicBezTo>
                  <a:lnTo>
                    <a:pt x="0" y="89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8686800" y="5797490"/>
                  <a:ext cx="39376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</a:rPr>
                          <m:t>𝑍</m:t>
                        </m:r>
                      </m:oMath>
                    </m:oMathPara>
                  </a14:m>
                  <a:endParaRPr lang="en-US" altLang="en-US" sz="2000" dirty="0"/>
                </a:p>
              </p:txBody>
            </p:sp>
          </mc:Choice>
          <mc:Fallback xmlns="">
            <p:sp>
              <p:nvSpPr>
                <p:cNvPr id="15" name="Text 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86800" y="5797490"/>
                  <a:ext cx="393767" cy="40011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6337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Probabilities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600" dirty="0" smtClean="0"/>
              <a:t>What is the probability for a student to score exactly 85?</a:t>
            </a:r>
            <a:endParaRPr lang="en-US" sz="2600" dirty="0"/>
          </a:p>
          <a:p>
            <a:pPr marL="114300" indent="0">
              <a:buNone/>
            </a:pPr>
            <a:endParaRPr lang="en-US" sz="2600" i="1" dirty="0">
              <a:latin typeface="Cambria Math"/>
              <a:ea typeface="Cambria Math"/>
            </a:endParaRPr>
          </a:p>
          <a:p>
            <a:pPr marL="114300" indent="0">
              <a:buNone/>
            </a:pPr>
            <a:r>
              <a:rPr lang="en-US" sz="2600" dirty="0">
                <a:ea typeface="Cambria Math"/>
              </a:rPr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4785948" y="3827463"/>
            <a:ext cx="3656079" cy="1936750"/>
            <a:chOff x="5424488" y="4264025"/>
            <a:chExt cx="3656079" cy="1936750"/>
          </a:xfrm>
        </p:grpSpPr>
        <p:grpSp>
          <p:nvGrpSpPr>
            <p:cNvPr id="16" name="Group 15"/>
            <p:cNvGrpSpPr/>
            <p:nvPr/>
          </p:nvGrpSpPr>
          <p:grpSpPr>
            <a:xfrm>
              <a:off x="5424488" y="4264025"/>
              <a:ext cx="3656079" cy="1936750"/>
              <a:chOff x="5424488" y="4264025"/>
              <a:chExt cx="3656079" cy="1936750"/>
            </a:xfrm>
          </p:grpSpPr>
          <p:sp>
            <p:nvSpPr>
              <p:cNvPr id="6" name="Freeform 9"/>
              <p:cNvSpPr>
                <a:spLocks/>
              </p:cNvSpPr>
              <p:nvPr/>
            </p:nvSpPr>
            <p:spPr bwMode="auto">
              <a:xfrm>
                <a:off x="5462588" y="4264025"/>
                <a:ext cx="1638300" cy="1574800"/>
              </a:xfrm>
              <a:custGeom>
                <a:avLst/>
                <a:gdLst>
                  <a:gd name="T0" fmla="*/ 0 w 1032"/>
                  <a:gd name="T1" fmla="*/ 2147483647 h 991"/>
                  <a:gd name="T2" fmla="*/ 2147483647 w 1032"/>
                  <a:gd name="T3" fmla="*/ 2147483647 h 991"/>
                  <a:gd name="T4" fmla="*/ 2147483647 w 1032"/>
                  <a:gd name="T5" fmla="*/ 2147483647 h 991"/>
                  <a:gd name="T6" fmla="*/ 2147483647 w 1032"/>
                  <a:gd name="T7" fmla="*/ 2147483647 h 991"/>
                  <a:gd name="T8" fmla="*/ 2147483647 w 1032"/>
                  <a:gd name="T9" fmla="*/ 2147483647 h 991"/>
                  <a:gd name="T10" fmla="*/ 2147483647 w 1032"/>
                  <a:gd name="T11" fmla="*/ 2147483647 h 991"/>
                  <a:gd name="T12" fmla="*/ 2147483647 w 1032"/>
                  <a:gd name="T13" fmla="*/ 2147483647 h 991"/>
                  <a:gd name="T14" fmla="*/ 2147483647 w 1032"/>
                  <a:gd name="T15" fmla="*/ 2147483647 h 991"/>
                  <a:gd name="T16" fmla="*/ 2147483647 w 1032"/>
                  <a:gd name="T17" fmla="*/ 2147483647 h 991"/>
                  <a:gd name="T18" fmla="*/ 2147483647 w 1032"/>
                  <a:gd name="T19" fmla="*/ 2147483647 h 991"/>
                  <a:gd name="T20" fmla="*/ 2147483647 w 1032"/>
                  <a:gd name="T21" fmla="*/ 2147483647 h 991"/>
                  <a:gd name="T22" fmla="*/ 2147483647 w 1032"/>
                  <a:gd name="T23" fmla="*/ 2147483647 h 991"/>
                  <a:gd name="T24" fmla="*/ 2147483647 w 1032"/>
                  <a:gd name="T25" fmla="*/ 2147483647 h 991"/>
                  <a:gd name="T26" fmla="*/ 2147483647 w 1032"/>
                  <a:gd name="T27" fmla="*/ 2147483647 h 991"/>
                  <a:gd name="T28" fmla="*/ 2147483647 w 1032"/>
                  <a:gd name="T29" fmla="*/ 2147483647 h 991"/>
                  <a:gd name="T30" fmla="*/ 2147483647 w 1032"/>
                  <a:gd name="T31" fmla="*/ 0 h 99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2"/>
                  <a:gd name="T49" fmla="*/ 0 h 991"/>
                  <a:gd name="T50" fmla="*/ 1032 w 1032"/>
                  <a:gd name="T51" fmla="*/ 991 h 99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2" h="991">
                    <a:moveTo>
                      <a:pt x="0" y="990"/>
                    </a:moveTo>
                    <a:lnTo>
                      <a:pt x="108" y="980"/>
                    </a:lnTo>
                    <a:lnTo>
                      <a:pt x="163" y="967"/>
                    </a:lnTo>
                    <a:lnTo>
                      <a:pt x="218" y="952"/>
                    </a:lnTo>
                    <a:lnTo>
                      <a:pt x="271" y="929"/>
                    </a:lnTo>
                    <a:lnTo>
                      <a:pt x="326" y="897"/>
                    </a:lnTo>
                    <a:lnTo>
                      <a:pt x="381" y="857"/>
                    </a:lnTo>
                    <a:lnTo>
                      <a:pt x="488" y="743"/>
                    </a:lnTo>
                    <a:lnTo>
                      <a:pt x="596" y="581"/>
                    </a:lnTo>
                    <a:lnTo>
                      <a:pt x="706" y="386"/>
                    </a:lnTo>
                    <a:lnTo>
                      <a:pt x="759" y="287"/>
                    </a:lnTo>
                    <a:lnTo>
                      <a:pt x="814" y="196"/>
                    </a:lnTo>
                    <a:lnTo>
                      <a:pt x="868" y="116"/>
                    </a:lnTo>
                    <a:lnTo>
                      <a:pt x="921" y="53"/>
                    </a:lnTo>
                    <a:lnTo>
                      <a:pt x="976" y="13"/>
                    </a:lnTo>
                    <a:lnTo>
                      <a:pt x="1031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23944" y="5803900"/>
                    <a:ext cx="835025" cy="396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50800" cap="rnd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algn="l" eaLnBrk="0" hangingPunct="0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itchFamily="2" charset="2"/>
                      <a:buChar char="n"/>
                      <a:defRPr sz="29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algn="l" eaLnBrk="0" hangingPunct="0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itchFamily="2" charset="2"/>
                      <a:buChar char="n"/>
                      <a:defRPr sz="25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algn="l" eaLnBrk="0" hangingPunct="0">
                      <a:spcBef>
                        <a:spcPct val="20000"/>
                      </a:spcBef>
                      <a:buClr>
                        <a:schemeClr val="accent2"/>
                      </a:buClr>
                      <a:buSzPct val="50000"/>
                      <a:buFont typeface="Wingdings" pitchFamily="2" charset="2"/>
                      <a:buChar char="n"/>
                      <a:defRPr sz="23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algn="l" eaLnBrk="0" hangingPunct="0">
                      <a:spcBef>
                        <a:spcPct val="20000"/>
                      </a:spcBef>
                      <a:buClr>
                        <a:schemeClr val="folHlink"/>
                      </a:buClr>
                      <a:buSzPct val="55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algn="l" eaLnBrk="0" hangingPunct="0">
                      <a:spcBef>
                        <a:spcPct val="20000"/>
                      </a:spcBef>
                      <a:buClr>
                        <a:srgbClr val="FD2B4E"/>
                      </a:buClr>
                      <a:buSzPct val="50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D2B4E"/>
                      </a:buClr>
                      <a:buSzPct val="50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D2B4E"/>
                      </a:buClr>
                      <a:buSzPct val="50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D2B4E"/>
                      </a:buClr>
                      <a:buSzPct val="50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D2B4E"/>
                      </a:buClr>
                      <a:buSzPct val="50000"/>
                      <a:buFont typeface="Wingdings" pitchFamily="2" charset="2"/>
                      <a:buChar char="n"/>
                      <a:defRPr sz="19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ClrTx/>
                      <a:buSzTx/>
                      <a:buFontTx/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TW" sz="2000" b="0" i="1" dirty="0" smtClean="0">
                              <a:latin typeface="Cambria Math"/>
                              <a:ea typeface="PMingLiU" pitchFamily="18" charset="-120"/>
                              <a:cs typeface="Arial" charset="0"/>
                            </a:rPr>
                            <m:t>85</m:t>
                          </m:r>
                        </m:oMath>
                      </m:oMathPara>
                    </a14:m>
                    <a:endParaRPr lang="en-US" altLang="zh-TW" sz="2000" b="0" dirty="0">
                      <a:latin typeface="Arial" charset="0"/>
                      <a:ea typeface="PMingLiU" pitchFamily="18" charset="-120"/>
                      <a:cs typeface="Arial" charset="0"/>
                    </a:endParaRPr>
                  </a:p>
                </p:txBody>
              </p:sp>
            </mc:Choice>
            <mc:Fallback xmlns="">
              <p:sp>
                <p:nvSpPr>
                  <p:cNvPr id="7" name="Text 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423944" y="5803900"/>
                    <a:ext cx="835025" cy="396875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50800" cap="rnd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" name="Freeform 15"/>
              <p:cNvSpPr>
                <a:spLocks/>
              </p:cNvSpPr>
              <p:nvPr/>
            </p:nvSpPr>
            <p:spPr bwMode="auto">
              <a:xfrm>
                <a:off x="7127875" y="4267200"/>
                <a:ext cx="1635125" cy="1574800"/>
              </a:xfrm>
              <a:custGeom>
                <a:avLst/>
                <a:gdLst>
                  <a:gd name="T0" fmla="*/ 2147483647 w 1030"/>
                  <a:gd name="T1" fmla="*/ 2147483647 h 991"/>
                  <a:gd name="T2" fmla="*/ 2147483647 w 1030"/>
                  <a:gd name="T3" fmla="*/ 2147483647 h 991"/>
                  <a:gd name="T4" fmla="*/ 2147483647 w 1030"/>
                  <a:gd name="T5" fmla="*/ 2147483647 h 991"/>
                  <a:gd name="T6" fmla="*/ 2147483647 w 1030"/>
                  <a:gd name="T7" fmla="*/ 2147483647 h 991"/>
                  <a:gd name="T8" fmla="*/ 2147483647 w 1030"/>
                  <a:gd name="T9" fmla="*/ 2147483647 h 991"/>
                  <a:gd name="T10" fmla="*/ 2147483647 w 1030"/>
                  <a:gd name="T11" fmla="*/ 2147483647 h 991"/>
                  <a:gd name="T12" fmla="*/ 2147483647 w 1030"/>
                  <a:gd name="T13" fmla="*/ 2147483647 h 991"/>
                  <a:gd name="T14" fmla="*/ 2147483647 w 1030"/>
                  <a:gd name="T15" fmla="*/ 2147483647 h 991"/>
                  <a:gd name="T16" fmla="*/ 2147483647 w 1030"/>
                  <a:gd name="T17" fmla="*/ 2147483647 h 991"/>
                  <a:gd name="T18" fmla="*/ 2147483647 w 1030"/>
                  <a:gd name="T19" fmla="*/ 2147483647 h 991"/>
                  <a:gd name="T20" fmla="*/ 2147483647 w 1030"/>
                  <a:gd name="T21" fmla="*/ 2147483647 h 991"/>
                  <a:gd name="T22" fmla="*/ 2147483647 w 1030"/>
                  <a:gd name="T23" fmla="*/ 2147483647 h 991"/>
                  <a:gd name="T24" fmla="*/ 2147483647 w 1030"/>
                  <a:gd name="T25" fmla="*/ 2147483647 h 991"/>
                  <a:gd name="T26" fmla="*/ 2147483647 w 1030"/>
                  <a:gd name="T27" fmla="*/ 2147483647 h 991"/>
                  <a:gd name="T28" fmla="*/ 2147483647 w 1030"/>
                  <a:gd name="T29" fmla="*/ 2147483647 h 991"/>
                  <a:gd name="T30" fmla="*/ 0 w 1030"/>
                  <a:gd name="T31" fmla="*/ 0 h 99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0"/>
                  <a:gd name="T49" fmla="*/ 0 h 991"/>
                  <a:gd name="T50" fmla="*/ 1030 w 1030"/>
                  <a:gd name="T51" fmla="*/ 991 h 99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0" h="991">
                    <a:moveTo>
                      <a:pt x="1029" y="990"/>
                    </a:moveTo>
                    <a:lnTo>
                      <a:pt x="921" y="980"/>
                    </a:lnTo>
                    <a:lnTo>
                      <a:pt x="866" y="967"/>
                    </a:lnTo>
                    <a:lnTo>
                      <a:pt x="813" y="952"/>
                    </a:lnTo>
                    <a:lnTo>
                      <a:pt x="758" y="929"/>
                    </a:lnTo>
                    <a:lnTo>
                      <a:pt x="703" y="897"/>
                    </a:lnTo>
                    <a:lnTo>
                      <a:pt x="651" y="857"/>
                    </a:lnTo>
                    <a:lnTo>
                      <a:pt x="541" y="743"/>
                    </a:lnTo>
                    <a:lnTo>
                      <a:pt x="433" y="581"/>
                    </a:lnTo>
                    <a:lnTo>
                      <a:pt x="325" y="386"/>
                    </a:lnTo>
                    <a:lnTo>
                      <a:pt x="270" y="287"/>
                    </a:lnTo>
                    <a:lnTo>
                      <a:pt x="215" y="196"/>
                    </a:lnTo>
                    <a:lnTo>
                      <a:pt x="163" y="116"/>
                    </a:lnTo>
                    <a:lnTo>
                      <a:pt x="108" y="53"/>
                    </a:lnTo>
                    <a:lnTo>
                      <a:pt x="53" y="13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Line 17"/>
              <p:cNvSpPr>
                <a:spLocks noChangeShapeType="1"/>
              </p:cNvSpPr>
              <p:nvPr/>
            </p:nvSpPr>
            <p:spPr bwMode="auto">
              <a:xfrm>
                <a:off x="5424488" y="5862638"/>
                <a:ext cx="3567112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20"/>
              <p:cNvSpPr>
                <a:spLocks/>
              </p:cNvSpPr>
              <p:nvPr/>
            </p:nvSpPr>
            <p:spPr bwMode="auto">
              <a:xfrm>
                <a:off x="7162800" y="4302125"/>
                <a:ext cx="608013" cy="1577975"/>
              </a:xfrm>
              <a:custGeom>
                <a:avLst/>
                <a:gdLst>
                  <a:gd name="T0" fmla="*/ 0 w 409"/>
                  <a:gd name="T1" fmla="*/ 0 h 1008"/>
                  <a:gd name="T2" fmla="*/ 2147483647 w 409"/>
                  <a:gd name="T3" fmla="*/ 2147483647 h 1008"/>
                  <a:gd name="T4" fmla="*/ 2147483647 w 409"/>
                  <a:gd name="T5" fmla="*/ 2147483647 h 1008"/>
                  <a:gd name="T6" fmla="*/ 2147483647 w 409"/>
                  <a:gd name="T7" fmla="*/ 2147483647 h 1008"/>
                  <a:gd name="T8" fmla="*/ 2147483647 w 409"/>
                  <a:gd name="T9" fmla="*/ 2147483647 h 1008"/>
                  <a:gd name="T10" fmla="*/ 2147483647 w 409"/>
                  <a:gd name="T11" fmla="*/ 2147483647 h 1008"/>
                  <a:gd name="T12" fmla="*/ 2147483647 w 409"/>
                  <a:gd name="T13" fmla="*/ 2147483647 h 1008"/>
                  <a:gd name="T14" fmla="*/ 2147483647 w 409"/>
                  <a:gd name="T15" fmla="*/ 2147483647 h 1008"/>
                  <a:gd name="T16" fmla="*/ 0 w 409"/>
                  <a:gd name="T17" fmla="*/ 2147483647 h 1008"/>
                  <a:gd name="T18" fmla="*/ 0 w 409"/>
                  <a:gd name="T19" fmla="*/ 0 h 10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9"/>
                  <a:gd name="T31" fmla="*/ 0 h 1008"/>
                  <a:gd name="T32" fmla="*/ 409 w 409"/>
                  <a:gd name="T33" fmla="*/ 1008 h 100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9" h="1008">
                    <a:moveTo>
                      <a:pt x="0" y="0"/>
                    </a:moveTo>
                    <a:lnTo>
                      <a:pt x="102" y="55"/>
                    </a:lnTo>
                    <a:lnTo>
                      <a:pt x="177" y="161"/>
                    </a:lnTo>
                    <a:lnTo>
                      <a:pt x="229" y="239"/>
                    </a:lnTo>
                    <a:lnTo>
                      <a:pt x="306" y="373"/>
                    </a:lnTo>
                    <a:lnTo>
                      <a:pt x="356" y="477"/>
                    </a:lnTo>
                    <a:lnTo>
                      <a:pt x="408" y="583"/>
                    </a:lnTo>
                    <a:lnTo>
                      <a:pt x="408" y="1007"/>
                    </a:lnTo>
                    <a:lnTo>
                      <a:pt x="0" y="10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686800" y="5797490"/>
                    <a:ext cx="393767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2000" b="0" i="1" dirty="0" smtClean="0">
                              <a:latin typeface="Cambria Math"/>
                            </a:rPr>
                            <m:t>𝑋</m:t>
                          </m:r>
                        </m:oMath>
                      </m:oMathPara>
                    </a14:m>
                    <a:endParaRPr lang="en-US" altLang="en-US" sz="2000" dirty="0"/>
                  </a:p>
                </p:txBody>
              </p:sp>
            </mc:Choice>
            <mc:Fallback xmlns="">
              <p:sp>
                <p:nvSpPr>
                  <p:cNvPr id="15" name="Text Box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686800" y="5797490"/>
                    <a:ext cx="393767" cy="400110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" name="Straight Connector 16"/>
            <p:cNvCxnSpPr/>
            <p:nvPr/>
          </p:nvCxnSpPr>
          <p:spPr>
            <a:xfrm flipV="1">
              <a:off x="7790657" y="5223934"/>
              <a:ext cx="0" cy="60483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4840981" y="2620250"/>
            <a:ext cx="304085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99FF"/>
                </a:solidFill>
              </a14:hiddenFill>
            </a:ext>
            <a:ext uri="{91240B29-F687-4F45-9708-019B960494DF}">
              <a14:hiddenLine xmlns:a14="http://schemas.microsoft.com/office/drawing/2010/main" w="50800" cap="rnd" algn="ctr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rgbClr val="FF0000"/>
                </a:solidFill>
              </a:rPr>
              <a:t>Not an area, 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 smtClean="0">
                <a:solidFill>
                  <a:srgbClr val="FF0000"/>
                </a:solidFill>
              </a:rPr>
              <a:t>but just a line!!!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" t="11762" r="63500" b="70920"/>
          <a:stretch/>
        </p:blipFill>
        <p:spPr bwMode="auto">
          <a:xfrm>
            <a:off x="6085480" y="2057400"/>
            <a:ext cx="3058519" cy="176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</a:t>
            </a:r>
            <a:r>
              <a:rPr lang="en-US" dirty="0" smtClean="0"/>
              <a:t>Probabilities in Excel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600" dirty="0" smtClean="0"/>
                  <a:t>Step 1: Type the given information (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600" dirty="0" smtClean="0"/>
                  <a:t>)</a:t>
                </a:r>
              </a:p>
              <a:p>
                <a:pPr marL="0" indent="0">
                  <a:buNone/>
                </a:pPr>
                <a:r>
                  <a:rPr lang="en-US" sz="2600" dirty="0" smtClean="0"/>
                  <a:t>Step 2: Insert the “NORM.DIST” function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530725"/>
              </a:xfrm>
              <a:blipFill rotWithShape="1">
                <a:blip r:embed="rId3"/>
                <a:stretch>
                  <a:fillRect l="-1259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" y="2641600"/>
            <a:ext cx="3120031" cy="270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3812603"/>
            <a:ext cx="5549900" cy="2969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479800" y="5927724"/>
            <a:ext cx="4038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Cumulative: </a:t>
            </a:r>
            <a:endParaRPr lang="en-US" altLang="zh-TW" sz="1400" dirty="0" smtClean="0">
              <a:solidFill>
                <a:schemeClr val="tx1"/>
              </a:solidFill>
              <a:latin typeface="Calibri" panose="020F0502020204030204" pitchFamily="34" charset="0"/>
              <a:ea typeface="PMingLiU" pitchFamily="18" charset="-120"/>
              <a:cs typeface="Calibri" panose="020F0502020204030204" pitchFamily="34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where </a:t>
            </a:r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1 is used to 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calculate the probability,  P(X ≤ 91) </a:t>
            </a:r>
          </a:p>
          <a:p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            0 </a:t>
            </a:r>
            <a:r>
              <a:rPr lang="en-US" altLang="zh-TW" sz="1400" dirty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is used to </a:t>
            </a:r>
            <a:r>
              <a:rPr lang="en-US" altLang="zh-TW" sz="1400" dirty="0" smtClean="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calculate the frequency, f(X = 91)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927602" y="5194300"/>
            <a:ext cx="0" cy="695324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 bwMode="auto">
          <a:xfrm>
            <a:off x="7888071" y="1975594"/>
            <a:ext cx="434662" cy="428940"/>
          </a:xfrm>
          <a:prstGeom prst="ellipse">
            <a:avLst/>
          </a:prstGeom>
          <a:noFill/>
          <a:ln w="285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59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11480" r="56371" b="70881"/>
          <a:stretch/>
        </p:blipFill>
        <p:spPr bwMode="auto">
          <a:xfrm>
            <a:off x="2442633" y="4267200"/>
            <a:ext cx="464259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Normal </a:t>
            </a:r>
            <a:r>
              <a:rPr lang="en-US" dirty="0" smtClean="0"/>
              <a:t>Probabilities in </a:t>
            </a:r>
            <a:r>
              <a:rPr lang="en-US" dirty="0"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0" r="51251" b="69539"/>
          <a:stretch/>
        </p:blipFill>
        <p:spPr bwMode="auto">
          <a:xfrm>
            <a:off x="914400" y="1981200"/>
            <a:ext cx="4555067" cy="209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>
            <a:off x="3886200" y="4114800"/>
            <a:ext cx="381000" cy="3962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129338" y="3832862"/>
                <a:ext cx="2176462" cy="2454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PMingLiU" pitchFamily="18" charset="-120"/>
                    <a:cs typeface="Calibri" panose="020F0502020204030204" pitchFamily="34" charset="0"/>
                  </a:rPr>
                  <a:t>=NORM.DIST(</a:t>
                </a:r>
                <a14:m>
                  <m:oMath xmlns:m="http://schemas.openxmlformats.org/officeDocument/2006/math">
                    <m:r>
                      <a:rPr lang="en-US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𝑋</m:t>
                    </m:r>
                    <m:r>
                      <a:rPr lang="en-US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𝜇</m:t>
                    </m:r>
                    <m:r>
                      <a:rPr lang="en-US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𝜎</m:t>
                    </m:r>
                    <m:r>
                      <a:rPr lang="en-US" altLang="zh-TW" sz="140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,1</m:t>
                    </m:r>
                  </m:oMath>
                </a14:m>
                <a:r>
                  <a:rPr lang="en-US" altLang="zh-TW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PMingLiU" pitchFamily="18" charset="-120"/>
                    <a:cs typeface="Calibri" panose="020F0502020204030204" pitchFamily="34" charset="0"/>
                  </a:rPr>
                  <a:t>)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338" y="3832862"/>
                <a:ext cx="2176462" cy="245495"/>
              </a:xfrm>
              <a:prstGeom prst="rect">
                <a:avLst/>
              </a:prstGeom>
              <a:blipFill rotWithShape="1">
                <a:blip r:embed="rId4"/>
                <a:stretch>
                  <a:fillRect t="-9091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>
            <a:off x="5334001" y="3947161"/>
            <a:ext cx="804862" cy="1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45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Recovering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 Values from Known Probabilities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With a given (cumulative) probability, we can use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table to recover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value</a:t>
                </a:r>
              </a:p>
              <a:p>
                <a:r>
                  <a:rPr lang="en-US" dirty="0" smtClean="0"/>
                  <a:t>With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 smtClean="0"/>
                  <a:t> of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 variable, we can recover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 value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1615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35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Recovering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Values – </a:t>
                </a:r>
                <a:br>
                  <a:rPr lang="en-US" dirty="0" smtClean="0"/>
                </a:br>
                <a:r>
                  <a:rPr lang="en-US" dirty="0" smtClean="0"/>
                  <a:t>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Given that the exam scores,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 smtClean="0"/>
                  <a:t>, follow normal distribution with mean 73 and standard deviation 8, i.e.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𝑋</m:t>
                    </m:r>
                    <m:r>
                      <a:rPr lang="en-US" sz="2600" b="0" i="1" smtClean="0">
                        <a:latin typeface="Cambria Math"/>
                      </a:rPr>
                      <m:t>~</m:t>
                    </m:r>
                    <m:r>
                      <a:rPr lang="en-US" sz="2600" b="0" i="1" smtClean="0">
                        <a:latin typeface="Cambria Math"/>
                      </a:rPr>
                      <m:t>𝑁</m:t>
                    </m:r>
                    <m:r>
                      <a:rPr lang="en-US" sz="2600" b="0" i="1" smtClean="0">
                        <a:latin typeface="Cambria Math"/>
                      </a:rPr>
                      <m:t>(73,</m:t>
                    </m:r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en-US" sz="26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  <a:p>
                <a:endParaRPr lang="en-US" sz="26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 smtClean="0"/>
                  <a:t>What is the minimum score a student needs in order to be in the top 5% of the class?</a:t>
                </a:r>
              </a:p>
              <a:p>
                <a:pPr marL="0" indent="0">
                  <a:buNone/>
                </a:pPr>
                <a:endParaRPr lang="en-US" sz="2200" dirty="0"/>
              </a:p>
              <a:p>
                <a:pPr marL="0" indent="0">
                  <a:buNone/>
                </a:pPr>
                <a:r>
                  <a:rPr lang="en-US" sz="2600" dirty="0" smtClean="0"/>
                  <a:t>	For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𝑍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≥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=0.05</m:t>
                    </m:r>
                  </m:oMath>
                </a14:m>
                <a:r>
                  <a:rPr lang="en-US" sz="2600" dirty="0" smtClean="0"/>
                  <a:t>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𝑎</m:t>
                    </m:r>
                    <m:r>
                      <a:rPr lang="en-US" sz="2600" b="0" i="1" smtClean="0">
                        <a:latin typeface="Cambria Math"/>
                      </a:rPr>
                      <m:t>=1.645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As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𝑍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den>
                    </m:f>
                  </m:oMath>
                </a14:m>
                <a:r>
                  <a:rPr lang="en-US" sz="2600" dirty="0" smtClean="0"/>
                  <a:t>, </a:t>
                </a:r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hence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𝑋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endParaRPr lang="en-US" sz="26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=73+1.645×8=86.16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1077" r="-2148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6305331" y="4343400"/>
            <a:ext cx="2762469" cy="1759348"/>
            <a:chOff x="5459429" y="4855418"/>
            <a:chExt cx="2942081" cy="1835107"/>
          </a:xfrm>
        </p:grpSpPr>
        <p:grpSp>
          <p:nvGrpSpPr>
            <p:cNvPr id="6" name="Group 5"/>
            <p:cNvGrpSpPr/>
            <p:nvPr/>
          </p:nvGrpSpPr>
          <p:grpSpPr>
            <a:xfrm>
              <a:off x="5459429" y="4855418"/>
              <a:ext cx="2942081" cy="1758130"/>
              <a:chOff x="4296848" y="4037806"/>
              <a:chExt cx="3978549" cy="2136775"/>
            </a:xfrm>
          </p:grpSpPr>
          <p:sp>
            <p:nvSpPr>
              <p:cNvPr id="8" name="Freeform 21"/>
              <p:cNvSpPr>
                <a:spLocks/>
              </p:cNvSpPr>
              <p:nvPr/>
            </p:nvSpPr>
            <p:spPr bwMode="auto">
              <a:xfrm>
                <a:off x="7010897" y="5303483"/>
                <a:ext cx="649287" cy="430481"/>
              </a:xfrm>
              <a:custGeom>
                <a:avLst/>
                <a:gdLst>
                  <a:gd name="T0" fmla="*/ 2147483647 w 793"/>
                  <a:gd name="T1" fmla="*/ 0 h 892"/>
                  <a:gd name="T2" fmla="*/ 2147483647 w 793"/>
                  <a:gd name="T3" fmla="*/ 2147483647 h 892"/>
                  <a:gd name="T4" fmla="*/ 2147483647 w 793"/>
                  <a:gd name="T5" fmla="*/ 2147483647 h 892"/>
                  <a:gd name="T6" fmla="*/ 2147483647 w 793"/>
                  <a:gd name="T7" fmla="*/ 2147483647 h 892"/>
                  <a:gd name="T8" fmla="*/ 2147483647 w 793"/>
                  <a:gd name="T9" fmla="*/ 2147483647 h 892"/>
                  <a:gd name="T10" fmla="*/ 2147483647 w 793"/>
                  <a:gd name="T11" fmla="*/ 2147483647 h 892"/>
                  <a:gd name="T12" fmla="*/ 2147483647 w 793"/>
                  <a:gd name="T13" fmla="*/ 2147483647 h 892"/>
                  <a:gd name="T14" fmla="*/ 2147483647 w 793"/>
                  <a:gd name="T15" fmla="*/ 2147483647 h 892"/>
                  <a:gd name="T16" fmla="*/ 2147483647 w 793"/>
                  <a:gd name="T17" fmla="*/ 2147483647 h 892"/>
                  <a:gd name="T18" fmla="*/ 2147483647 w 793"/>
                  <a:gd name="T19" fmla="*/ 2147483647 h 892"/>
                  <a:gd name="T20" fmla="*/ 2147483647 w 793"/>
                  <a:gd name="T21" fmla="*/ 2147483647 h 892"/>
                  <a:gd name="T22" fmla="*/ 2147483647 w 793"/>
                  <a:gd name="T23" fmla="*/ 2147483647 h 892"/>
                  <a:gd name="T24" fmla="*/ 2147483647 w 793"/>
                  <a:gd name="T25" fmla="*/ 2147483647 h 892"/>
                  <a:gd name="T26" fmla="*/ 0 w 793"/>
                  <a:gd name="T27" fmla="*/ 2147483647 h 892"/>
                  <a:gd name="T28" fmla="*/ 2147483647 w 793"/>
                  <a:gd name="T29" fmla="*/ 0 h 89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3"/>
                  <a:gd name="T46" fmla="*/ 0 h 892"/>
                  <a:gd name="T47" fmla="*/ 793 w 793"/>
                  <a:gd name="T48" fmla="*/ 892 h 89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3" h="892">
                    <a:moveTo>
                      <a:pt x="3" y="0"/>
                    </a:moveTo>
                    <a:cubicBezTo>
                      <a:pt x="10" y="24"/>
                      <a:pt x="35" y="51"/>
                      <a:pt x="54" y="68"/>
                    </a:cubicBezTo>
                    <a:cubicBezTo>
                      <a:pt x="68" y="115"/>
                      <a:pt x="48" y="58"/>
                      <a:pt x="71" y="96"/>
                    </a:cubicBezTo>
                    <a:cubicBezTo>
                      <a:pt x="88" y="125"/>
                      <a:pt x="102" y="158"/>
                      <a:pt x="121" y="187"/>
                    </a:cubicBezTo>
                    <a:cubicBezTo>
                      <a:pt x="137" y="212"/>
                      <a:pt x="147" y="250"/>
                      <a:pt x="161" y="277"/>
                    </a:cubicBezTo>
                    <a:cubicBezTo>
                      <a:pt x="172" y="299"/>
                      <a:pt x="194" y="317"/>
                      <a:pt x="212" y="333"/>
                    </a:cubicBezTo>
                    <a:cubicBezTo>
                      <a:pt x="223" y="370"/>
                      <a:pt x="252" y="426"/>
                      <a:pt x="280" y="452"/>
                    </a:cubicBezTo>
                    <a:cubicBezTo>
                      <a:pt x="286" y="473"/>
                      <a:pt x="296" y="481"/>
                      <a:pt x="308" y="497"/>
                    </a:cubicBezTo>
                    <a:cubicBezTo>
                      <a:pt x="332" y="528"/>
                      <a:pt x="349" y="572"/>
                      <a:pt x="376" y="599"/>
                    </a:cubicBezTo>
                    <a:cubicBezTo>
                      <a:pt x="384" y="625"/>
                      <a:pt x="412" y="658"/>
                      <a:pt x="432" y="678"/>
                    </a:cubicBezTo>
                    <a:cubicBezTo>
                      <a:pt x="448" y="694"/>
                      <a:pt x="472" y="701"/>
                      <a:pt x="488" y="717"/>
                    </a:cubicBezTo>
                    <a:cubicBezTo>
                      <a:pt x="523" y="752"/>
                      <a:pt x="576" y="807"/>
                      <a:pt x="624" y="819"/>
                    </a:cubicBezTo>
                    <a:cubicBezTo>
                      <a:pt x="662" y="843"/>
                      <a:pt x="748" y="892"/>
                      <a:pt x="793" y="892"/>
                    </a:cubicBezTo>
                    <a:lnTo>
                      <a:pt x="0" y="89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CFF"/>
              </a:solidFill>
              <a:ln w="9525" cap="flat" cmpd="sng">
                <a:solidFill>
                  <a:srgbClr val="FFCC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" name="Freeform 22"/>
              <p:cNvSpPr>
                <a:spLocks/>
              </p:cNvSpPr>
              <p:nvPr/>
            </p:nvSpPr>
            <p:spPr bwMode="auto">
              <a:xfrm>
                <a:off x="6176448" y="4134643"/>
                <a:ext cx="1635125" cy="1573213"/>
              </a:xfrm>
              <a:custGeom>
                <a:avLst/>
                <a:gdLst>
                  <a:gd name="T0" fmla="*/ 2147483647 w 1030"/>
                  <a:gd name="T1" fmla="*/ 2147483647 h 991"/>
                  <a:gd name="T2" fmla="*/ 2147483647 w 1030"/>
                  <a:gd name="T3" fmla="*/ 2147483647 h 991"/>
                  <a:gd name="T4" fmla="*/ 2147483647 w 1030"/>
                  <a:gd name="T5" fmla="*/ 2147483647 h 991"/>
                  <a:gd name="T6" fmla="*/ 2147483647 w 1030"/>
                  <a:gd name="T7" fmla="*/ 2147483647 h 991"/>
                  <a:gd name="T8" fmla="*/ 2147483647 w 1030"/>
                  <a:gd name="T9" fmla="*/ 2147483647 h 991"/>
                  <a:gd name="T10" fmla="*/ 2147483647 w 1030"/>
                  <a:gd name="T11" fmla="*/ 2147483647 h 991"/>
                  <a:gd name="T12" fmla="*/ 2147483647 w 1030"/>
                  <a:gd name="T13" fmla="*/ 2147483647 h 991"/>
                  <a:gd name="T14" fmla="*/ 2147483647 w 1030"/>
                  <a:gd name="T15" fmla="*/ 2147483647 h 991"/>
                  <a:gd name="T16" fmla="*/ 2147483647 w 1030"/>
                  <a:gd name="T17" fmla="*/ 2147483647 h 991"/>
                  <a:gd name="T18" fmla="*/ 2147483647 w 1030"/>
                  <a:gd name="T19" fmla="*/ 2147483647 h 991"/>
                  <a:gd name="T20" fmla="*/ 2147483647 w 1030"/>
                  <a:gd name="T21" fmla="*/ 2147483647 h 991"/>
                  <a:gd name="T22" fmla="*/ 2147483647 w 1030"/>
                  <a:gd name="T23" fmla="*/ 2147483647 h 991"/>
                  <a:gd name="T24" fmla="*/ 2147483647 w 1030"/>
                  <a:gd name="T25" fmla="*/ 2147483647 h 991"/>
                  <a:gd name="T26" fmla="*/ 2147483647 w 1030"/>
                  <a:gd name="T27" fmla="*/ 2147483647 h 991"/>
                  <a:gd name="T28" fmla="*/ 2147483647 w 1030"/>
                  <a:gd name="T29" fmla="*/ 2147483647 h 991"/>
                  <a:gd name="T30" fmla="*/ 0 w 1030"/>
                  <a:gd name="T31" fmla="*/ 0 h 99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0"/>
                  <a:gd name="T49" fmla="*/ 0 h 991"/>
                  <a:gd name="T50" fmla="*/ 1030 w 1030"/>
                  <a:gd name="T51" fmla="*/ 991 h 99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0" h="991">
                    <a:moveTo>
                      <a:pt x="1029" y="990"/>
                    </a:moveTo>
                    <a:lnTo>
                      <a:pt x="921" y="980"/>
                    </a:lnTo>
                    <a:lnTo>
                      <a:pt x="866" y="967"/>
                    </a:lnTo>
                    <a:lnTo>
                      <a:pt x="813" y="952"/>
                    </a:lnTo>
                    <a:lnTo>
                      <a:pt x="758" y="929"/>
                    </a:lnTo>
                    <a:lnTo>
                      <a:pt x="703" y="897"/>
                    </a:lnTo>
                    <a:lnTo>
                      <a:pt x="651" y="857"/>
                    </a:lnTo>
                    <a:lnTo>
                      <a:pt x="541" y="743"/>
                    </a:lnTo>
                    <a:lnTo>
                      <a:pt x="433" y="581"/>
                    </a:lnTo>
                    <a:lnTo>
                      <a:pt x="325" y="386"/>
                    </a:lnTo>
                    <a:lnTo>
                      <a:pt x="270" y="287"/>
                    </a:lnTo>
                    <a:lnTo>
                      <a:pt x="215" y="196"/>
                    </a:lnTo>
                    <a:lnTo>
                      <a:pt x="163" y="116"/>
                    </a:lnTo>
                    <a:lnTo>
                      <a:pt x="108" y="53"/>
                    </a:lnTo>
                    <a:lnTo>
                      <a:pt x="53" y="13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23"/>
              <p:cNvSpPr>
                <a:spLocks/>
              </p:cNvSpPr>
              <p:nvPr/>
            </p:nvSpPr>
            <p:spPr bwMode="auto">
              <a:xfrm>
                <a:off x="4539736" y="4134643"/>
                <a:ext cx="1638300" cy="1573213"/>
              </a:xfrm>
              <a:custGeom>
                <a:avLst/>
                <a:gdLst>
                  <a:gd name="T0" fmla="*/ 0 w 1032"/>
                  <a:gd name="T1" fmla="*/ 2147483647 h 991"/>
                  <a:gd name="T2" fmla="*/ 2147483647 w 1032"/>
                  <a:gd name="T3" fmla="*/ 2147483647 h 991"/>
                  <a:gd name="T4" fmla="*/ 2147483647 w 1032"/>
                  <a:gd name="T5" fmla="*/ 2147483647 h 991"/>
                  <a:gd name="T6" fmla="*/ 2147483647 w 1032"/>
                  <a:gd name="T7" fmla="*/ 2147483647 h 991"/>
                  <a:gd name="T8" fmla="*/ 2147483647 w 1032"/>
                  <a:gd name="T9" fmla="*/ 2147483647 h 991"/>
                  <a:gd name="T10" fmla="*/ 2147483647 w 1032"/>
                  <a:gd name="T11" fmla="*/ 2147483647 h 991"/>
                  <a:gd name="T12" fmla="*/ 2147483647 w 1032"/>
                  <a:gd name="T13" fmla="*/ 2147483647 h 991"/>
                  <a:gd name="T14" fmla="*/ 2147483647 w 1032"/>
                  <a:gd name="T15" fmla="*/ 2147483647 h 991"/>
                  <a:gd name="T16" fmla="*/ 2147483647 w 1032"/>
                  <a:gd name="T17" fmla="*/ 2147483647 h 991"/>
                  <a:gd name="T18" fmla="*/ 2147483647 w 1032"/>
                  <a:gd name="T19" fmla="*/ 2147483647 h 991"/>
                  <a:gd name="T20" fmla="*/ 2147483647 w 1032"/>
                  <a:gd name="T21" fmla="*/ 2147483647 h 991"/>
                  <a:gd name="T22" fmla="*/ 2147483647 w 1032"/>
                  <a:gd name="T23" fmla="*/ 2147483647 h 991"/>
                  <a:gd name="T24" fmla="*/ 2147483647 w 1032"/>
                  <a:gd name="T25" fmla="*/ 2147483647 h 991"/>
                  <a:gd name="T26" fmla="*/ 2147483647 w 1032"/>
                  <a:gd name="T27" fmla="*/ 2147483647 h 991"/>
                  <a:gd name="T28" fmla="*/ 2147483647 w 1032"/>
                  <a:gd name="T29" fmla="*/ 2147483647 h 991"/>
                  <a:gd name="T30" fmla="*/ 2147483647 w 1032"/>
                  <a:gd name="T31" fmla="*/ 0 h 99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32"/>
                  <a:gd name="T49" fmla="*/ 0 h 991"/>
                  <a:gd name="T50" fmla="*/ 1032 w 1032"/>
                  <a:gd name="T51" fmla="*/ 991 h 99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32" h="991">
                    <a:moveTo>
                      <a:pt x="0" y="990"/>
                    </a:moveTo>
                    <a:lnTo>
                      <a:pt x="108" y="980"/>
                    </a:lnTo>
                    <a:lnTo>
                      <a:pt x="163" y="967"/>
                    </a:lnTo>
                    <a:lnTo>
                      <a:pt x="218" y="952"/>
                    </a:lnTo>
                    <a:lnTo>
                      <a:pt x="271" y="929"/>
                    </a:lnTo>
                    <a:lnTo>
                      <a:pt x="326" y="897"/>
                    </a:lnTo>
                    <a:lnTo>
                      <a:pt x="381" y="857"/>
                    </a:lnTo>
                    <a:lnTo>
                      <a:pt x="488" y="743"/>
                    </a:lnTo>
                    <a:lnTo>
                      <a:pt x="596" y="581"/>
                    </a:lnTo>
                    <a:lnTo>
                      <a:pt x="706" y="386"/>
                    </a:lnTo>
                    <a:lnTo>
                      <a:pt x="759" y="287"/>
                    </a:lnTo>
                    <a:lnTo>
                      <a:pt x="814" y="196"/>
                    </a:lnTo>
                    <a:lnTo>
                      <a:pt x="868" y="116"/>
                    </a:lnTo>
                    <a:lnTo>
                      <a:pt x="921" y="53"/>
                    </a:lnTo>
                    <a:lnTo>
                      <a:pt x="976" y="13"/>
                    </a:lnTo>
                    <a:lnTo>
                      <a:pt x="1031" y="0"/>
                    </a:lnTo>
                  </a:path>
                </a:pathLst>
              </a:custGeom>
              <a:noFill/>
              <a:ln w="50800" cap="rnd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6300273" y="6082506"/>
                <a:ext cx="184150" cy="9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2" name="Rectangle 25"/>
              <p:cNvSpPr>
                <a:spLocks noChangeArrowheads="1"/>
              </p:cNvSpPr>
              <p:nvPr/>
            </p:nvSpPr>
            <p:spPr bwMode="auto">
              <a:xfrm>
                <a:off x="7679811" y="4037806"/>
                <a:ext cx="184150" cy="9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3" name="Rectangle 26"/>
              <p:cNvSpPr>
                <a:spLocks noChangeArrowheads="1"/>
              </p:cNvSpPr>
              <p:nvPr/>
            </p:nvSpPr>
            <p:spPr bwMode="auto">
              <a:xfrm>
                <a:off x="7225546" y="4191909"/>
                <a:ext cx="1049851" cy="4457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zh-TW" dirty="0">
                    <a:solidFill>
                      <a:schemeClr val="accent2">
                        <a:lumMod val="50000"/>
                      </a:schemeClr>
                    </a:solidFill>
                  </a:rPr>
                  <a:t>0.05</a:t>
                </a:r>
              </a:p>
            </p:txBody>
          </p:sp>
          <p:sp>
            <p:nvSpPr>
              <p:cNvPr id="14" name="Line 27"/>
              <p:cNvSpPr>
                <a:spLocks noChangeShapeType="1"/>
              </p:cNvSpPr>
              <p:nvPr/>
            </p:nvSpPr>
            <p:spPr bwMode="auto">
              <a:xfrm flipH="1">
                <a:off x="7130973" y="4594366"/>
                <a:ext cx="533399" cy="1066800"/>
              </a:xfrm>
              <a:prstGeom prst="line">
                <a:avLst/>
              </a:prstGeom>
              <a:noFill/>
              <a:ln w="28575">
                <a:solidFill>
                  <a:srgbClr val="9966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Rectangle 28"/>
              <p:cNvSpPr>
                <a:spLocks noChangeArrowheads="1"/>
              </p:cNvSpPr>
              <p:nvPr/>
            </p:nvSpPr>
            <p:spPr bwMode="auto">
              <a:xfrm>
                <a:off x="5538273" y="6082506"/>
                <a:ext cx="184150" cy="92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6" name="Line 32"/>
              <p:cNvSpPr>
                <a:spLocks noChangeShapeType="1"/>
              </p:cNvSpPr>
              <p:nvPr/>
            </p:nvSpPr>
            <p:spPr bwMode="auto">
              <a:xfrm>
                <a:off x="6178036" y="4233068"/>
                <a:ext cx="0" cy="1524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7" name="Line 33"/>
              <p:cNvSpPr>
                <a:spLocks noChangeShapeType="1"/>
              </p:cNvSpPr>
              <p:nvPr/>
            </p:nvSpPr>
            <p:spPr bwMode="auto">
              <a:xfrm>
                <a:off x="4296848" y="5749399"/>
                <a:ext cx="3567113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7625836" y="5757068"/>
                    <a:ext cx="6037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𝑍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9" name="TextBox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25836" y="5757068"/>
                    <a:ext cx="603764" cy="36933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b="-1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5867400" y="5764088"/>
                    <a:ext cx="6037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7400" y="5764088"/>
                    <a:ext cx="603764" cy="36933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b="-1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7315200" y="6198944"/>
                  <a:ext cx="240069" cy="4915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/>
                          </a:rPr>
                          <m:t>𝑎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5200" y="6198944"/>
                  <a:ext cx="240069" cy="49158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179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31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Recovering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Values – </a:t>
                </a:r>
                <a:br>
                  <a:rPr lang="en-US" dirty="0"/>
                </a:br>
                <a:r>
                  <a:rPr lang="en-US" dirty="0" smtClean="0"/>
                  <a:t>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600" dirty="0" smtClean="0"/>
              <a:t>The middle 50% of the students scored between what two scores?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 smtClean="0"/>
              <a:t>	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5372100" y="4055533"/>
            <a:ext cx="3771900" cy="2201462"/>
            <a:chOff x="5219700" y="3970738"/>
            <a:chExt cx="3771900" cy="2201462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257800" y="4175125"/>
              <a:ext cx="1638300" cy="1574800"/>
            </a:xfrm>
            <a:custGeom>
              <a:avLst/>
              <a:gdLst>
                <a:gd name="T0" fmla="*/ 0 w 1032"/>
                <a:gd name="T1" fmla="*/ 2147483647 h 991"/>
                <a:gd name="T2" fmla="*/ 2147483647 w 1032"/>
                <a:gd name="T3" fmla="*/ 2147483647 h 991"/>
                <a:gd name="T4" fmla="*/ 2147483647 w 1032"/>
                <a:gd name="T5" fmla="*/ 2147483647 h 991"/>
                <a:gd name="T6" fmla="*/ 2147483647 w 1032"/>
                <a:gd name="T7" fmla="*/ 2147483647 h 991"/>
                <a:gd name="T8" fmla="*/ 2147483647 w 1032"/>
                <a:gd name="T9" fmla="*/ 2147483647 h 991"/>
                <a:gd name="T10" fmla="*/ 2147483647 w 1032"/>
                <a:gd name="T11" fmla="*/ 2147483647 h 991"/>
                <a:gd name="T12" fmla="*/ 2147483647 w 1032"/>
                <a:gd name="T13" fmla="*/ 2147483647 h 991"/>
                <a:gd name="T14" fmla="*/ 2147483647 w 1032"/>
                <a:gd name="T15" fmla="*/ 2147483647 h 991"/>
                <a:gd name="T16" fmla="*/ 2147483647 w 1032"/>
                <a:gd name="T17" fmla="*/ 2147483647 h 991"/>
                <a:gd name="T18" fmla="*/ 2147483647 w 1032"/>
                <a:gd name="T19" fmla="*/ 2147483647 h 991"/>
                <a:gd name="T20" fmla="*/ 2147483647 w 1032"/>
                <a:gd name="T21" fmla="*/ 2147483647 h 991"/>
                <a:gd name="T22" fmla="*/ 2147483647 w 1032"/>
                <a:gd name="T23" fmla="*/ 2147483647 h 991"/>
                <a:gd name="T24" fmla="*/ 2147483647 w 1032"/>
                <a:gd name="T25" fmla="*/ 2147483647 h 991"/>
                <a:gd name="T26" fmla="*/ 2147483647 w 1032"/>
                <a:gd name="T27" fmla="*/ 2147483647 h 991"/>
                <a:gd name="T28" fmla="*/ 2147483647 w 1032"/>
                <a:gd name="T29" fmla="*/ 2147483647 h 991"/>
                <a:gd name="T30" fmla="*/ 2147483647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2"/>
                <a:gd name="T49" fmla="*/ 0 h 991"/>
                <a:gd name="T50" fmla="*/ 1032 w 1032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7162800" y="5775325"/>
                  <a:ext cx="835025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  <a:cs typeface="Arial" charset="0"/>
                          </a:rPr>
                          <m:t>𝑏</m:t>
                        </m:r>
                      </m:oMath>
                    </m:oMathPara>
                  </a14:m>
                  <a:endParaRPr lang="en-US" altLang="zh-TW" sz="2000" b="0" dirty="0">
                    <a:latin typeface="Arial" charset="0"/>
                    <a:ea typeface="PMingLiU" pitchFamily="18" charset="-12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8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162800" y="5775325"/>
                  <a:ext cx="835025" cy="39687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50800" cap="rnd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6889750" y="4152900"/>
              <a:ext cx="1635125" cy="1574800"/>
            </a:xfrm>
            <a:custGeom>
              <a:avLst/>
              <a:gdLst>
                <a:gd name="T0" fmla="*/ 2147483647 w 1030"/>
                <a:gd name="T1" fmla="*/ 2147483647 h 991"/>
                <a:gd name="T2" fmla="*/ 2147483647 w 1030"/>
                <a:gd name="T3" fmla="*/ 2147483647 h 991"/>
                <a:gd name="T4" fmla="*/ 2147483647 w 1030"/>
                <a:gd name="T5" fmla="*/ 2147483647 h 991"/>
                <a:gd name="T6" fmla="*/ 2147483647 w 1030"/>
                <a:gd name="T7" fmla="*/ 2147483647 h 991"/>
                <a:gd name="T8" fmla="*/ 2147483647 w 1030"/>
                <a:gd name="T9" fmla="*/ 2147483647 h 991"/>
                <a:gd name="T10" fmla="*/ 2147483647 w 1030"/>
                <a:gd name="T11" fmla="*/ 2147483647 h 991"/>
                <a:gd name="T12" fmla="*/ 2147483647 w 1030"/>
                <a:gd name="T13" fmla="*/ 2147483647 h 991"/>
                <a:gd name="T14" fmla="*/ 2147483647 w 1030"/>
                <a:gd name="T15" fmla="*/ 2147483647 h 991"/>
                <a:gd name="T16" fmla="*/ 2147483647 w 1030"/>
                <a:gd name="T17" fmla="*/ 2147483647 h 991"/>
                <a:gd name="T18" fmla="*/ 2147483647 w 1030"/>
                <a:gd name="T19" fmla="*/ 2147483647 h 991"/>
                <a:gd name="T20" fmla="*/ 2147483647 w 1030"/>
                <a:gd name="T21" fmla="*/ 2147483647 h 991"/>
                <a:gd name="T22" fmla="*/ 2147483647 w 1030"/>
                <a:gd name="T23" fmla="*/ 2147483647 h 991"/>
                <a:gd name="T24" fmla="*/ 2147483647 w 1030"/>
                <a:gd name="T25" fmla="*/ 2147483647 h 991"/>
                <a:gd name="T26" fmla="*/ 2147483647 w 1030"/>
                <a:gd name="T27" fmla="*/ 2147483647 h 991"/>
                <a:gd name="T28" fmla="*/ 2147483647 w 1030"/>
                <a:gd name="T29" fmla="*/ 2147483647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030"/>
                <a:gd name="T49" fmla="*/ 0 h 991"/>
                <a:gd name="T50" fmla="*/ 1030 w 1030"/>
                <a:gd name="T51" fmla="*/ 991 h 99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5562600" y="5740930"/>
                  <a:ext cx="1524000" cy="396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  <a:cs typeface="Arial" charset="0"/>
                          </a:rPr>
                          <m:t>𝑎</m:t>
                        </m:r>
                      </m:oMath>
                    </m:oMathPara>
                  </a14:m>
                  <a:endParaRPr lang="en-US" altLang="en-US" sz="2000" b="0" dirty="0">
                    <a:latin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0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62600" y="5740930"/>
                  <a:ext cx="1524000" cy="39687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reeform 20"/>
            <p:cNvSpPr>
              <a:spLocks/>
            </p:cNvSpPr>
            <p:nvPr/>
          </p:nvSpPr>
          <p:spPr bwMode="auto">
            <a:xfrm>
              <a:off x="6913034" y="4158192"/>
              <a:ext cx="608013" cy="1577975"/>
            </a:xfrm>
            <a:custGeom>
              <a:avLst/>
              <a:gdLst>
                <a:gd name="T0" fmla="*/ 0 w 409"/>
                <a:gd name="T1" fmla="*/ 0 h 1008"/>
                <a:gd name="T2" fmla="*/ 2147483647 w 409"/>
                <a:gd name="T3" fmla="*/ 2147483647 h 1008"/>
                <a:gd name="T4" fmla="*/ 2147483647 w 409"/>
                <a:gd name="T5" fmla="*/ 2147483647 h 1008"/>
                <a:gd name="T6" fmla="*/ 2147483647 w 409"/>
                <a:gd name="T7" fmla="*/ 2147483647 h 1008"/>
                <a:gd name="T8" fmla="*/ 2147483647 w 409"/>
                <a:gd name="T9" fmla="*/ 2147483647 h 1008"/>
                <a:gd name="T10" fmla="*/ 2147483647 w 409"/>
                <a:gd name="T11" fmla="*/ 2147483647 h 1008"/>
                <a:gd name="T12" fmla="*/ 2147483647 w 409"/>
                <a:gd name="T13" fmla="*/ 2147483647 h 1008"/>
                <a:gd name="T14" fmla="*/ 2147483647 w 409"/>
                <a:gd name="T15" fmla="*/ 2147483647 h 1008"/>
                <a:gd name="T16" fmla="*/ 0 w 409"/>
                <a:gd name="T17" fmla="*/ 2147483647 h 1008"/>
                <a:gd name="T18" fmla="*/ 0 w 409"/>
                <a:gd name="T19" fmla="*/ 0 h 10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9"/>
                <a:gd name="T31" fmla="*/ 0 h 1008"/>
                <a:gd name="T32" fmla="*/ 409 w 409"/>
                <a:gd name="T33" fmla="*/ 1008 h 10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9" h="1008">
                  <a:moveTo>
                    <a:pt x="0" y="0"/>
                  </a:moveTo>
                  <a:lnTo>
                    <a:pt x="102" y="55"/>
                  </a:lnTo>
                  <a:lnTo>
                    <a:pt x="177" y="161"/>
                  </a:lnTo>
                  <a:lnTo>
                    <a:pt x="229" y="239"/>
                  </a:lnTo>
                  <a:lnTo>
                    <a:pt x="306" y="373"/>
                  </a:lnTo>
                  <a:lnTo>
                    <a:pt x="356" y="477"/>
                  </a:lnTo>
                  <a:lnTo>
                    <a:pt x="408" y="583"/>
                  </a:lnTo>
                  <a:lnTo>
                    <a:pt x="408" y="1007"/>
                  </a:lnTo>
                  <a:lnTo>
                    <a:pt x="0" y="1007"/>
                  </a:lnTo>
                  <a:lnTo>
                    <a:pt x="0" y="0"/>
                  </a:lnTo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8597833" y="5735495"/>
                  <a:ext cx="393767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000" b="0" i="1" dirty="0" smtClean="0">
                            <a:latin typeface="Cambria Math"/>
                          </a:rPr>
                          <m:t>𝑍</m:t>
                        </m:r>
                      </m:oMath>
                    </m:oMathPara>
                  </a14:m>
                  <a:endParaRPr lang="en-US" altLang="en-US" sz="2000" dirty="0"/>
                </a:p>
              </p:txBody>
            </p:sp>
          </mc:Choice>
          <mc:Fallback xmlns="">
            <p:sp>
              <p:nvSpPr>
                <p:cNvPr id="14" name="Text 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597833" y="5735495"/>
                  <a:ext cx="393767" cy="4001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5219700" y="5748338"/>
              <a:ext cx="3567113" cy="0"/>
            </a:xfrm>
            <a:prstGeom prst="line">
              <a:avLst/>
            </a:prstGeom>
            <a:noFill/>
            <a:ln w="28575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 flipH="1">
              <a:off x="6292058" y="4146551"/>
              <a:ext cx="609600" cy="1577975"/>
            </a:xfrm>
            <a:custGeom>
              <a:avLst/>
              <a:gdLst>
                <a:gd name="T0" fmla="*/ 0 w 409"/>
                <a:gd name="T1" fmla="*/ 0 h 1008"/>
                <a:gd name="T2" fmla="*/ 2147483647 w 409"/>
                <a:gd name="T3" fmla="*/ 2147483647 h 1008"/>
                <a:gd name="T4" fmla="*/ 2147483647 w 409"/>
                <a:gd name="T5" fmla="*/ 2147483647 h 1008"/>
                <a:gd name="T6" fmla="*/ 2147483647 w 409"/>
                <a:gd name="T7" fmla="*/ 2147483647 h 1008"/>
                <a:gd name="T8" fmla="*/ 2147483647 w 409"/>
                <a:gd name="T9" fmla="*/ 2147483647 h 1008"/>
                <a:gd name="T10" fmla="*/ 2147483647 w 409"/>
                <a:gd name="T11" fmla="*/ 2147483647 h 1008"/>
                <a:gd name="T12" fmla="*/ 2147483647 w 409"/>
                <a:gd name="T13" fmla="*/ 2147483647 h 1008"/>
                <a:gd name="T14" fmla="*/ 2147483647 w 409"/>
                <a:gd name="T15" fmla="*/ 2147483647 h 1008"/>
                <a:gd name="T16" fmla="*/ 0 w 409"/>
                <a:gd name="T17" fmla="*/ 2147483647 h 1008"/>
                <a:gd name="T18" fmla="*/ 0 w 409"/>
                <a:gd name="T19" fmla="*/ 0 h 100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9"/>
                <a:gd name="T31" fmla="*/ 0 h 1008"/>
                <a:gd name="T32" fmla="*/ 409 w 409"/>
                <a:gd name="T33" fmla="*/ 1008 h 100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9" h="1008">
                  <a:moveTo>
                    <a:pt x="0" y="0"/>
                  </a:moveTo>
                  <a:lnTo>
                    <a:pt x="102" y="55"/>
                  </a:lnTo>
                  <a:lnTo>
                    <a:pt x="177" y="161"/>
                  </a:lnTo>
                  <a:lnTo>
                    <a:pt x="229" y="239"/>
                  </a:lnTo>
                  <a:lnTo>
                    <a:pt x="306" y="373"/>
                  </a:lnTo>
                  <a:lnTo>
                    <a:pt x="356" y="477"/>
                  </a:lnTo>
                  <a:lnTo>
                    <a:pt x="408" y="583"/>
                  </a:lnTo>
                  <a:lnTo>
                    <a:pt x="408" y="1007"/>
                  </a:lnTo>
                  <a:lnTo>
                    <a:pt x="0" y="1007"/>
                  </a:lnTo>
                  <a:lnTo>
                    <a:pt x="0" y="0"/>
                  </a:lnTo>
                </a:path>
              </a:pathLst>
            </a:custGeom>
            <a:solidFill>
              <a:srgbClr val="FFCC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7217040" y="3970738"/>
              <a:ext cx="728954" cy="366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zh-TW" dirty="0" smtClean="0">
                  <a:solidFill>
                    <a:schemeClr val="accent2">
                      <a:lumMod val="50000"/>
                    </a:schemeClr>
                  </a:solidFill>
                </a:rPr>
                <a:t>0.50</a:t>
              </a:r>
              <a:endParaRPr lang="en-US" altLang="zh-TW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8" name="Line 27"/>
            <p:cNvSpPr>
              <a:spLocks noChangeShapeType="1"/>
            </p:cNvSpPr>
            <p:nvPr/>
          </p:nvSpPr>
          <p:spPr bwMode="auto">
            <a:xfrm flipH="1">
              <a:off x="7151374" y="4288207"/>
              <a:ext cx="370361" cy="841522"/>
            </a:xfrm>
            <a:prstGeom prst="line">
              <a:avLst/>
            </a:prstGeom>
            <a:noFill/>
            <a:ln w="28575">
              <a:solidFill>
                <a:srgbClr val="99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32"/>
            <p:cNvSpPr>
              <a:spLocks noChangeShapeType="1"/>
            </p:cNvSpPr>
            <p:nvPr/>
          </p:nvSpPr>
          <p:spPr bwMode="auto">
            <a:xfrm flipH="1">
              <a:off x="6896101" y="4174067"/>
              <a:ext cx="8254" cy="1558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705600" y="5804660"/>
                  <a:ext cx="419218" cy="2913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5600" y="5804660"/>
                  <a:ext cx="419218" cy="29134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1486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" t="12069" r="61689" b="69846"/>
          <a:stretch/>
        </p:blipFill>
        <p:spPr bwMode="auto">
          <a:xfrm>
            <a:off x="6304547" y="2297418"/>
            <a:ext cx="2766715" cy="158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Recovering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Values </a:t>
                </a:r>
                <a:r>
                  <a:rPr lang="en-US" dirty="0" smtClean="0"/>
                  <a:t>in Excel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6096000" cy="453072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600" dirty="0" smtClean="0"/>
                  <a:t>Step 1: Type the given information (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𝑃</m:t>
                    </m:r>
                  </m:oMath>
                </a14:m>
                <a:r>
                  <a:rPr lang="en-US" sz="2600" dirty="0" smtClean="0"/>
                  <a:t>)</a:t>
                </a:r>
              </a:p>
              <a:p>
                <a:pPr marL="0" indent="0">
                  <a:buNone/>
                </a:pPr>
                <a:r>
                  <a:rPr lang="en-US" sz="2600" dirty="0" smtClean="0"/>
                  <a:t>Step 2: Insert the “NORM.S.INV” function for recovering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 value; “NORM.INV” for recovering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600" dirty="0" smtClean="0"/>
                  <a:t> value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6096000" cy="4530725"/>
              </a:xfrm>
              <a:blipFill rotWithShape="1">
                <a:blip r:embed="rId4"/>
                <a:stretch>
                  <a:fillRect l="-1700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sp>
        <p:nvSpPr>
          <p:cNvPr id="6" name="Oval 5"/>
          <p:cNvSpPr/>
          <p:nvPr/>
        </p:nvSpPr>
        <p:spPr bwMode="auto">
          <a:xfrm>
            <a:off x="7823583" y="2192867"/>
            <a:ext cx="400411" cy="398024"/>
          </a:xfrm>
          <a:prstGeom prst="ellipse">
            <a:avLst/>
          </a:prstGeom>
          <a:noFill/>
          <a:ln w="28575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2" y="3339423"/>
            <a:ext cx="3331633" cy="288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939" y="4049665"/>
            <a:ext cx="5616861" cy="275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60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" t="11456" r="57339" b="69555"/>
          <a:stretch/>
        </p:blipFill>
        <p:spPr bwMode="auto">
          <a:xfrm>
            <a:off x="662339" y="1849084"/>
            <a:ext cx="5466999" cy="295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Recovering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Values </a:t>
                </a:r>
                <a:r>
                  <a:rPr lang="en-US" dirty="0" smtClean="0"/>
                  <a:t>in </a:t>
                </a:r>
                <a:r>
                  <a:rPr lang="en-US" dirty="0"/>
                  <a:t>Excel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334001" y="4191000"/>
                <a:ext cx="2176462" cy="2454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PMingLiU" pitchFamily="18" charset="-120"/>
                    <a:cs typeface="Calibri" panose="020F0502020204030204" pitchFamily="34" charset="0"/>
                  </a:rPr>
                  <a:t>=NORM.S.INV(</a:t>
                </a:r>
                <a14:m>
                  <m:oMath xmlns:m="http://schemas.openxmlformats.org/officeDocument/2006/math">
                    <m:r>
                      <a:rPr lang="en-US" altLang="zh-TW" sz="1400" b="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𝑃</m:t>
                    </m:r>
                  </m:oMath>
                </a14:m>
                <a:r>
                  <a:rPr lang="en-US" altLang="zh-TW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PMingLiU" pitchFamily="18" charset="-120"/>
                    <a:cs typeface="Calibri" panose="020F0502020204030204" pitchFamily="34" charset="0"/>
                  </a:rPr>
                  <a:t>)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1" y="4191000"/>
                <a:ext cx="2176462" cy="245495"/>
              </a:xfrm>
              <a:prstGeom prst="rect">
                <a:avLst/>
              </a:prstGeom>
              <a:blipFill rotWithShape="1">
                <a:blip r:embed="rId4"/>
                <a:stretch>
                  <a:fillRect t="-9091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>
            <a:off x="4538664" y="4305299"/>
            <a:ext cx="804862" cy="1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350404" y="4478905"/>
                <a:ext cx="2176462" cy="24549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ea typeface="PMingLiU" pitchFamily="18" charset="-120"/>
                    <a:cs typeface="Calibri" panose="020F0502020204030204" pitchFamily="34" charset="0"/>
                  </a:rPr>
                  <a:t>=NORM.INV(</a:t>
                </a:r>
                <a14:m>
                  <m:oMath xmlns:m="http://schemas.openxmlformats.org/officeDocument/2006/math">
                    <m:r>
                      <a:rPr lang="en-US" altLang="zh-TW" sz="1400" b="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𝑃</m:t>
                    </m:r>
                    <m:r>
                      <a:rPr lang="en-US" altLang="zh-TW" sz="1400" b="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zh-TW" sz="1400" i="1" dirty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𝜇</m:t>
                    </m:r>
                    <m:r>
                      <a:rPr lang="en-US" altLang="zh-TW" sz="1400" i="1" dirty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,</m:t>
                    </m:r>
                    <m:r>
                      <a:rPr lang="el-GR" altLang="zh-TW" sz="1400" i="1" dirty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𝜎</m:t>
                    </m:r>
                    <m:r>
                      <a:rPr lang="en-US" altLang="zh-TW" sz="1400" b="0" i="1" dirty="0" smtClean="0">
                        <a:solidFill>
                          <a:schemeClr val="tx1"/>
                        </a:solidFill>
                        <a:latin typeface="Cambria Math"/>
                        <a:ea typeface="PMingLiU" pitchFamily="18" charset="-12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404" y="4478905"/>
                <a:ext cx="2176462" cy="245495"/>
              </a:xfrm>
              <a:prstGeom prst="rect">
                <a:avLst/>
              </a:prstGeom>
              <a:blipFill rotWithShape="1">
                <a:blip r:embed="rId5"/>
                <a:stretch>
                  <a:fillRect l="-277" t="-9091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H="1">
            <a:off x="4555067" y="4593204"/>
            <a:ext cx="804862" cy="1"/>
          </a:xfrm>
          <a:prstGeom prst="straightConnector1">
            <a:avLst/>
          </a:prstGeom>
          <a:ln w="28575"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35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Most </a:t>
            </a:r>
            <a:r>
              <a:rPr lang="en-US" sz="2600" dirty="0" smtClean="0">
                <a:solidFill>
                  <a:srgbClr val="FF0000"/>
                </a:solidFill>
              </a:rPr>
              <a:t>common</a:t>
            </a:r>
            <a:r>
              <a:rPr lang="en-US" sz="2600" dirty="0" smtClean="0"/>
              <a:t> continuous distribution used in statistics</a:t>
            </a:r>
          </a:p>
          <a:p>
            <a:r>
              <a:rPr lang="en-US" sz="2600" dirty="0"/>
              <a:t>Provides the basis for statistical inference because of its relationship to the </a:t>
            </a:r>
            <a:r>
              <a:rPr lang="en-US" sz="2600" dirty="0">
                <a:solidFill>
                  <a:srgbClr val="FF0000"/>
                </a:solidFill>
              </a:rPr>
              <a:t>Central Limit Theorem</a:t>
            </a:r>
          </a:p>
          <a:p>
            <a:pPr lvl="1"/>
            <a:r>
              <a:rPr lang="en-US" sz="2200" dirty="0"/>
              <a:t>To be discussed in Topic 4</a:t>
            </a:r>
          </a:p>
          <a:p>
            <a:r>
              <a:rPr lang="en-US" sz="2600" dirty="0" smtClean="0"/>
              <a:t>Can be used to </a:t>
            </a:r>
            <a:r>
              <a:rPr lang="en-US" sz="2600" dirty="0" smtClean="0">
                <a:solidFill>
                  <a:srgbClr val="FF0000"/>
                </a:solidFill>
              </a:rPr>
              <a:t>approximate</a:t>
            </a:r>
            <a:r>
              <a:rPr lang="en-US" sz="2600" dirty="0" smtClean="0"/>
              <a:t> various </a:t>
            </a:r>
            <a:r>
              <a:rPr lang="en-US" sz="2600" dirty="0" smtClean="0">
                <a:solidFill>
                  <a:srgbClr val="FF0000"/>
                </a:solidFill>
              </a:rPr>
              <a:t>discrete probability distributions</a:t>
            </a:r>
            <a:r>
              <a:rPr lang="en-US" sz="2600" dirty="0" smtClean="0"/>
              <a:t>, such as Binomial distribution, for large sample size, therefore, simplifying computations</a:t>
            </a:r>
          </a:p>
          <a:p>
            <a:pPr lvl="1"/>
            <a:r>
              <a:rPr lang="en-US" sz="2200" dirty="0" smtClean="0"/>
              <a:t>To be discussed in Topic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14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Sometimes Get More Than You Pay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According to McDonald’s “fact sheet”, their ice cream cones weigh 3.7 ounces and contain 170 calories</a:t>
            </a:r>
          </a:p>
          <a:p>
            <a:r>
              <a:rPr lang="en-US" sz="2600" dirty="0" smtClean="0"/>
              <a:t>Do the ice cream cones really weigh exactly 3.7 ounces?</a:t>
            </a:r>
          </a:p>
          <a:p>
            <a:r>
              <a:rPr lang="en-US" sz="2600" dirty="0" smtClean="0"/>
              <a:t>To get 3.7 ounces for every cone would require a very fine-tuned machine, or an employee with a very good skill and sense of timing</a:t>
            </a:r>
          </a:p>
          <a:p>
            <a:r>
              <a:rPr lang="en-US" sz="2600" dirty="0" smtClean="0"/>
              <a:t>Thus, we expect some natural variation in the weight of these cones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1" t="10747" r="19541" b="55018"/>
          <a:stretch/>
        </p:blipFill>
        <p:spPr bwMode="auto">
          <a:xfrm>
            <a:off x="7598966" y="4749800"/>
            <a:ext cx="808699" cy="180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726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Sometimes Get More Than You Pay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If you buy one ice cream cone everyday through out the week, you may be surprised that they all weighed more than 3.7 ounces </a:t>
            </a:r>
          </a:p>
          <a:p>
            <a:r>
              <a:rPr lang="en-US" sz="2600" dirty="0" smtClean="0"/>
              <a:t>How likely this would </a:t>
            </a:r>
            <a:r>
              <a:rPr lang="en-US" sz="2600" smtClean="0"/>
              <a:t>happened?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61496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983C1"/>
        </a:solidFill>
        <a:ln w="12700" cap="rnd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>
        <a:defPPr>
          <a:defRPr/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37684</TotalTime>
  <Words>2873</Words>
  <PresentationFormat>On-screen Show (4:3)</PresentationFormat>
  <Paragraphs>648</Paragraphs>
  <Slides>56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PMingLiU</vt:lpstr>
      <vt:lpstr>Arial</vt:lpstr>
      <vt:lpstr>Calibri</vt:lpstr>
      <vt:lpstr>Cambria Math</vt:lpstr>
      <vt:lpstr>Garamond</vt:lpstr>
      <vt:lpstr>Symbol</vt:lpstr>
      <vt:lpstr>Tahoma</vt:lpstr>
      <vt:lpstr>Times New Roman</vt:lpstr>
      <vt:lpstr>Wingdings</vt:lpstr>
      <vt:lpstr>Edge</vt:lpstr>
      <vt:lpstr>方程式</vt:lpstr>
      <vt:lpstr>Equation</vt:lpstr>
      <vt:lpstr>GE2262 Business Statistics  Topic 3 Discrete &amp; Continuous  Probability Distributions  Reference Levine, D.M., Krehbiel, T.C. and Berenson, M.L., Business Statistics: A First Course, Pearson Education Ltd, Chapter 3 &amp; 5 &amp; 6  </vt:lpstr>
      <vt:lpstr>Outline</vt:lpstr>
      <vt:lpstr>Random Variables</vt:lpstr>
      <vt:lpstr>Discrete Probability Distributions</vt:lpstr>
      <vt:lpstr>Discrete Probability Distribution</vt:lpstr>
      <vt:lpstr>Discrete Probability Distribution</vt:lpstr>
      <vt:lpstr>Discrete Random Variables – Measuring Center</vt:lpstr>
      <vt:lpstr>Discrete Random Variables – Measuring Variation</vt:lpstr>
      <vt:lpstr>Discrete Random Variables – Example </vt:lpstr>
      <vt:lpstr>Discrete Random Variables – Example</vt:lpstr>
      <vt:lpstr>Discrete Random Variables – Exercise</vt:lpstr>
      <vt:lpstr>Calculating the Mean and Variance in Calculator (For Casio fx-50F)</vt:lpstr>
      <vt:lpstr>Binomial Distribution</vt:lpstr>
      <vt:lpstr>Binomial Distribution</vt:lpstr>
      <vt:lpstr>Binomial Distribution – Conditions</vt:lpstr>
      <vt:lpstr>Binomial Distribution</vt:lpstr>
      <vt:lpstr>Binomial Distribution – Example </vt:lpstr>
      <vt:lpstr>Binomial Distribution</vt:lpstr>
      <vt:lpstr>Binomial Distribution – Exercise </vt:lpstr>
      <vt:lpstr>Binomial Distribution – Exercise</vt:lpstr>
      <vt:lpstr>Binomial Distribution Mean and Standard Deviation</vt:lpstr>
      <vt:lpstr>Binomial Distribution Mean and Standard Deviation</vt:lpstr>
      <vt:lpstr>Binomial Distribution</vt:lpstr>
      <vt:lpstr>Binomial Distribution in Excel</vt:lpstr>
      <vt:lpstr>Binomial Distribution in Excel</vt:lpstr>
      <vt:lpstr>Continuous Probability Distributions</vt:lpstr>
      <vt:lpstr>Continuous Probability Distributions – Example </vt:lpstr>
      <vt:lpstr>Continuous Probability Distributions – Example</vt:lpstr>
      <vt:lpstr>Continuous Probability Distributions</vt:lpstr>
      <vt:lpstr>Continuous Probability Distributions</vt:lpstr>
      <vt:lpstr>Continuous Probability Distributions</vt:lpstr>
      <vt:lpstr>Normal Distribution</vt:lpstr>
      <vt:lpstr>Normal Distribution</vt:lpstr>
      <vt:lpstr>The Empirical Rule</vt:lpstr>
      <vt:lpstr>Normal Distribution</vt:lpstr>
      <vt:lpstr>Computing Normal Probabilities</vt:lpstr>
      <vt:lpstr>Computing Normal Probabilities</vt:lpstr>
      <vt:lpstr>The Standardized Normal Distribution</vt:lpstr>
      <vt:lpstr>The Standardized Normal Distribution</vt:lpstr>
      <vt:lpstr>Standardization of Normal Distributions</vt:lpstr>
      <vt:lpstr>The Standardized Normal Table</vt:lpstr>
      <vt:lpstr>Computing Normal Probabilities – Example </vt:lpstr>
      <vt:lpstr>Computing Normal Probabilities – Exercise </vt:lpstr>
      <vt:lpstr>Computing Normal Probabilities – Exercise </vt:lpstr>
      <vt:lpstr>Computing Normal Probabilities – Exercise </vt:lpstr>
      <vt:lpstr>Computing Normal Probabilities – Exercise </vt:lpstr>
      <vt:lpstr>Computing Normal Probabilities in Excel</vt:lpstr>
      <vt:lpstr>Computing Normal Probabilities in Excel</vt:lpstr>
      <vt:lpstr>Recovering X Values from Known Probabilities</vt:lpstr>
      <vt:lpstr>Recovering X Values –  Example </vt:lpstr>
      <vt:lpstr>Recovering X Values –  Exercise </vt:lpstr>
      <vt:lpstr>Recovering X Values in Excel</vt:lpstr>
      <vt:lpstr>Recovering X Values in Excel</vt:lpstr>
      <vt:lpstr>Importance of Normal Distribution</vt:lpstr>
      <vt:lpstr>You Sometimes Get More Than You Pay For</vt:lpstr>
      <vt:lpstr>You Sometimes Get More Than You Pay For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2013-10-07T03:40:41Z</cp:lastPrinted>
  <dcterms:created xsi:type="dcterms:W3CDTF">2007-06-11T05:32:26Z</dcterms:created>
  <dcterms:modified xsi:type="dcterms:W3CDTF">2019-02-12T07:05:44Z</dcterms:modified>
</cp:coreProperties>
</file>