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466" r:id="rId2"/>
    <p:sldId id="498" r:id="rId3"/>
    <p:sldId id="474" r:id="rId4"/>
    <p:sldId id="497" r:id="rId5"/>
    <p:sldId id="475" r:id="rId6"/>
    <p:sldId id="522" r:id="rId7"/>
    <p:sldId id="478" r:id="rId8"/>
    <p:sldId id="479" r:id="rId9"/>
    <p:sldId id="505" r:id="rId10"/>
    <p:sldId id="506" r:id="rId11"/>
    <p:sldId id="507" r:id="rId12"/>
    <p:sldId id="480" r:id="rId13"/>
    <p:sldId id="481" r:id="rId14"/>
    <p:sldId id="482" r:id="rId15"/>
    <p:sldId id="483" r:id="rId16"/>
    <p:sldId id="509" r:id="rId17"/>
    <p:sldId id="510" r:id="rId18"/>
    <p:sldId id="501" r:id="rId19"/>
    <p:sldId id="503" r:id="rId20"/>
    <p:sldId id="492" r:id="rId21"/>
    <p:sldId id="519" r:id="rId22"/>
    <p:sldId id="520" r:id="rId23"/>
    <p:sldId id="521" r:id="rId24"/>
    <p:sldId id="523" r:id="rId25"/>
    <p:sldId id="51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1E6"/>
    <a:srgbClr val="FE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3" autoAdjust="0"/>
    <p:restoredTop sz="94660"/>
  </p:normalViewPr>
  <p:slideViewPr>
    <p:cSldViewPr>
      <p:cViewPr varScale="1">
        <p:scale>
          <a:sx n="118" d="100"/>
          <a:sy n="118" d="100"/>
        </p:scale>
        <p:origin x="2285" y="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3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75CD0-BF64-4EDA-A390-EA27F5FF7906}" type="datetimeFigureOut">
              <a:rPr lang="en-GB" smtClean="0"/>
              <a:pPr/>
              <a:t>25/02/2019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C7654-C7C7-4BC9-B3D0-68A06137D3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830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374EF-CF58-40E7-81EF-EAF4FBD05184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B61D7-8453-4374-B61E-326A0CDD6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0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40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77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69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95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7CF-CE0A-4864-B4DC-7EE2A87B92C7}" type="datetime1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6606-3188-44A3-B192-CC0AAAEE5DD7}" type="datetime1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45D9-4EF3-4812-8E00-6CC7F1AE8890}" type="datetime1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9D6-27DA-45A4-989D-EDC2DAD7E89F}" type="datetime1">
              <a:rPr lang="en-GB" smtClean="0"/>
              <a:t>25/02/2019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C69F-F623-4E3A-BF48-50717FC3BBDF}" type="datetime1">
              <a:rPr lang="en-GB" smtClean="0"/>
              <a:t>25/02/2019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2A4E-73A2-4D3A-9A8B-1AF90718CDFF}" type="datetime1">
              <a:rPr lang="en-GB" smtClean="0"/>
              <a:t>25/02/2019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43DF-B36F-46C9-95A9-D08361B1E570}" type="datetime1">
              <a:rPr lang="en-GB" smtClean="0"/>
              <a:t>25/02/2019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1984-4EC1-4FEC-837F-745441E7BB21}" type="datetime1">
              <a:rPr lang="en-GB" smtClean="0"/>
              <a:t>25/02/2019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B7A8-4BC3-4907-83A6-A05C4EF0B6E8}" type="datetime1">
              <a:rPr lang="en-GB" smtClean="0"/>
              <a:t>25/02/2019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C4A2-A981-4E36-A26E-934E608FB5E7}" type="datetime1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C9F-F8E5-4907-A1D3-1F7D08F58D6E}" type="datetime1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12CC-2229-4F66-8198-B0C996824D91}" type="datetime1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3.JP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0.png"/><Relationship Id="rId5" Type="http://schemas.openxmlformats.org/officeDocument/2006/relationships/image" Target="../media/image24.wmf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G"/><Relationship Id="rId5" Type="http://schemas.openxmlformats.org/officeDocument/2006/relationships/image" Target="../media/image28.JPG"/><Relationship Id="rId4" Type="http://schemas.openxmlformats.org/officeDocument/2006/relationships/image" Target="../media/image2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Tutorial </a:t>
            </a:r>
            <a:r>
              <a:rPr lang="en-US" b="1" dirty="0" smtClean="0">
                <a:solidFill>
                  <a:srgbClr val="C00000"/>
                </a:solidFill>
              </a:rPr>
              <a:t>- 5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smtClean="0"/>
              <a:t>Semester </a:t>
            </a:r>
            <a:r>
              <a:rPr lang="en-US" smtClean="0"/>
              <a:t>B, </a:t>
            </a: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8" y="6200775"/>
            <a:ext cx="1565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2018-10-3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5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9692" y="501395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Review: </a:t>
            </a:r>
            <a:r>
              <a:rPr lang="en-US" sz="3600" b="1" dirty="0" smtClean="0">
                <a:solidFill>
                  <a:srgbClr val="C00000"/>
                </a:solidFill>
              </a:rPr>
              <a:t>ODE</a:t>
            </a:r>
            <a:endParaRPr lang="en-US" sz="36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87484" y="1499736"/>
                <a:ext cx="684076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Second-Order ODE: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acc>
                      <m:accPr>
                        <m:chr m:val="̈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̇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 smtClean="0"/>
                  <a:t>    (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 smtClean="0"/>
                  <a:t>)</a:t>
                </a:r>
              </a:p>
              <a:p>
                <a:endParaRPr lang="en-US" sz="1200" dirty="0"/>
              </a:p>
              <a:p>
                <a:r>
                  <a:rPr lang="en-US" sz="2400" dirty="0" smtClean="0"/>
                  <a:t>Characteristic Equation: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84" y="1499736"/>
                <a:ext cx="6840760" cy="1015663"/>
              </a:xfrm>
              <a:prstGeom prst="rect">
                <a:avLst/>
              </a:prstGeom>
              <a:blipFill>
                <a:blip r:embed="rId3"/>
                <a:stretch>
                  <a:fillRect l="-1336" t="-4790" b="-12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7484" y="2877180"/>
                <a:ext cx="7848872" cy="777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𝒂𝒄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b="1" dirty="0" smtClean="0"/>
                  <a:t>:    </a:t>
                </a:r>
              </a:p>
              <a:p>
                <a:r>
                  <a:rPr lang="en-US" sz="2200" dirty="0" smtClean="0"/>
                  <a:t>      Two distinct real roots: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 smtClean="0"/>
                  <a:t>    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</a:t>
                </a:r>
                <a:r>
                  <a:rPr lang="en-US" sz="2200" dirty="0" smtClean="0"/>
                  <a:t>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84" y="2877180"/>
                <a:ext cx="7848872" cy="777136"/>
              </a:xfrm>
              <a:prstGeom prst="rect">
                <a:avLst/>
              </a:prstGeom>
              <a:blipFill>
                <a:blip r:embed="rId4"/>
                <a:stretch>
                  <a:fillRect l="-155" t="-3937" b="-15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0090" y="3876000"/>
                <a:ext cx="7344816" cy="1245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𝒂𝒄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b="1" dirty="0" smtClean="0"/>
                  <a:t>:</a:t>
                </a:r>
              </a:p>
              <a:p>
                <a:r>
                  <a:rPr lang="en-US" sz="2200" dirty="0"/>
                  <a:t> </a:t>
                </a:r>
                <a:r>
                  <a:rPr lang="en-US" sz="2200" dirty="0" smtClean="0"/>
                  <a:t>      Two complex conjugate roots: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200" dirty="0" smtClean="0"/>
                  <a:t>  </a:t>
                </a:r>
              </a:p>
              <a:p>
                <a:endParaRPr lang="en-US" sz="800" dirty="0" smtClean="0"/>
              </a:p>
              <a:p>
                <a:r>
                  <a:rPr lang="en-US" sz="2200" dirty="0">
                    <a:sym typeface="Wingdings" panose="05000000000000000000" pitchFamily="2" charset="2"/>
                  </a:rPr>
                  <a:t> 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                             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𝜎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  <m:func>
                      <m:func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cos</m:t>
                        </m:r>
                      </m:fName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𝑑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)+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sin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⁡(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𝑑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))</m:t>
                        </m:r>
                      </m:e>
                    </m:func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90" y="3876000"/>
                <a:ext cx="7344816" cy="1245919"/>
              </a:xfrm>
              <a:prstGeom prst="rect">
                <a:avLst/>
              </a:prstGeom>
              <a:blipFill>
                <a:blip r:embed="rId5"/>
                <a:stretch>
                  <a:fillRect l="-166" t="-2451" r="-415" b="-9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9552" y="5172144"/>
                <a:ext cx="8045444" cy="777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𝒂𝒄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b="1" dirty="0" smtClean="0"/>
                  <a:t>:    </a:t>
                </a:r>
              </a:p>
              <a:p>
                <a:r>
                  <a:rPr lang="en-US" sz="2200" dirty="0" smtClean="0"/>
                  <a:t>      Two same real roots: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200" dirty="0" smtClean="0"/>
                  <a:t>    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</a:t>
                </a:r>
                <a:r>
                  <a:rPr lang="en-US" sz="2200" dirty="0" smtClean="0"/>
                  <a:t>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𝑟𝑡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𝑟𝑡</m:t>
                        </m:r>
                      </m:sup>
                    </m:sSup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172144"/>
                <a:ext cx="8045444" cy="777136"/>
              </a:xfrm>
              <a:prstGeom prst="rect">
                <a:avLst/>
              </a:prstGeom>
              <a:blipFill>
                <a:blip r:embed="rId6"/>
                <a:stretch>
                  <a:fillRect l="-152" t="-3125"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604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8" y="773415"/>
            <a:ext cx="8124123" cy="59766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5696" y="188640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Open-Loop</a:t>
            </a:r>
            <a:r>
              <a:rPr lang="en-US" sz="3200" b="1" dirty="0" smtClean="0">
                <a:solidFill>
                  <a:srgbClr val="FF0000"/>
                </a:solidFill>
              </a:rPr>
              <a:t> System Stability</a:t>
            </a:r>
            <a:endParaRPr lang="en-US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63688" y="3933056"/>
                <a:ext cx="13681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𝜁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3933056"/>
                <a:ext cx="1368152" cy="338554"/>
              </a:xfrm>
              <a:prstGeom prst="rect">
                <a:avLst/>
              </a:prstGeom>
              <a:blipFill>
                <a:blip r:embed="rId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63688" y="6309320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𝜁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6309320"/>
                <a:ext cx="1440160" cy="338554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812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35696" y="188640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Open-Loop</a:t>
            </a:r>
            <a:r>
              <a:rPr lang="en-US" sz="3200" b="1" dirty="0" smtClean="0">
                <a:solidFill>
                  <a:srgbClr val="FF0000"/>
                </a:solidFill>
              </a:rPr>
              <a:t> System Stability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72816"/>
            <a:ext cx="7397233" cy="41764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7824" y="1126485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Marginally stable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(poles are on the imaginary axis)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5004048" y="1772816"/>
            <a:ext cx="144016" cy="26497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79712" y="5610726"/>
                <a:ext cx="13681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𝜁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5610726"/>
                <a:ext cx="1368152" cy="338554"/>
              </a:xfrm>
              <a:prstGeom prst="rect">
                <a:avLst/>
              </a:prstGeom>
              <a:blipFill>
                <a:blip r:embed="rId4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1835696" y="3429000"/>
            <a:ext cx="1512168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Non-damped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1680" y="5301208"/>
            <a:ext cx="187220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Un-damped</a:t>
            </a:r>
            <a:endParaRPr lang="en-US" sz="1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943708" y="3685824"/>
                <a:ext cx="13681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𝜁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3708" y="3685824"/>
                <a:ext cx="1368152" cy="338554"/>
              </a:xfrm>
              <a:prstGeom prst="rect">
                <a:avLst/>
              </a:prstGeom>
              <a:blipFill>
                <a:blip r:embed="rId5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0470707"/>
              </p:ext>
            </p:extLst>
          </p:nvPr>
        </p:nvGraphicFramePr>
        <p:xfrm>
          <a:off x="1864879" y="6094932"/>
          <a:ext cx="2339521" cy="443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5" name="方程式" r:id="rId6" imgW="1473120" imgH="279360" progId="Equation.3">
                  <p:embed/>
                </p:oleObj>
              </mc:Choice>
              <mc:Fallback>
                <p:oleObj name="方程式" r:id="rId6" imgW="1473120" imgH="27936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64879" y="6094932"/>
                        <a:ext cx="2339521" cy="4439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416" y="6094932"/>
            <a:ext cx="2778273" cy="46554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908720"/>
            <a:ext cx="9092178" cy="593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7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9672" y="158887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Closed-Loop</a:t>
            </a:r>
            <a:r>
              <a:rPr lang="en-US" sz="3200" b="1" dirty="0" smtClean="0">
                <a:solidFill>
                  <a:srgbClr val="FF0000"/>
                </a:solidFill>
              </a:rPr>
              <a:t> System Stability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052735"/>
            <a:ext cx="8772243" cy="52565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19672" y="6137139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(Asymptotically) Stable  </a:t>
            </a:r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 BIBO Stable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2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9672" y="158887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Closed-Loop</a:t>
            </a:r>
            <a:r>
              <a:rPr lang="en-US" sz="3200" b="1" dirty="0" smtClean="0">
                <a:solidFill>
                  <a:srgbClr val="FF0000"/>
                </a:solidFill>
              </a:rPr>
              <a:t> System Stability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98" y="836711"/>
            <a:ext cx="8460618" cy="53004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19672" y="6137139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Unstable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17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440" y="2968352"/>
            <a:ext cx="46101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52736"/>
            <a:ext cx="4380751" cy="1027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69568" y="243776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Routh Table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260648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Determine the </a:t>
            </a:r>
            <a:r>
              <a:rPr lang="en-US" sz="2800" b="1" dirty="0" smtClean="0">
                <a:solidFill>
                  <a:srgbClr val="FF0000"/>
                </a:solidFill>
              </a:rPr>
              <a:t>Stability</a:t>
            </a:r>
            <a:r>
              <a:rPr lang="en-US" sz="2800" b="1" dirty="0" smtClean="0">
                <a:solidFill>
                  <a:srgbClr val="C00000"/>
                </a:solidFill>
              </a:rPr>
              <a:t> of a </a:t>
            </a:r>
            <a:r>
              <a:rPr lang="en-US" sz="2800" b="1" dirty="0" smtClean="0">
                <a:solidFill>
                  <a:srgbClr val="FF0000"/>
                </a:solidFill>
              </a:rPr>
              <a:t>Transfer Function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48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609600" y="457200"/>
            <a:ext cx="3048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8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36712"/>
            <a:ext cx="5978525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1" name="Line 5"/>
          <p:cNvSpPr>
            <a:spLocks noChangeShapeType="1"/>
          </p:cNvSpPr>
          <p:nvPr/>
        </p:nvSpPr>
        <p:spPr bwMode="auto">
          <a:xfrm flipV="1">
            <a:off x="2987824" y="5364646"/>
            <a:ext cx="0" cy="29660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447800" y="5315149"/>
            <a:ext cx="61485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(</a:t>
            </a:r>
            <a:r>
              <a:rPr lang="en-US" alt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     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no sign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changes </a:t>
            </a:r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</a:p>
        </p:txBody>
      </p:sp>
    </p:spTree>
    <p:extLst>
      <p:ext uri="{BB962C8B-B14F-4D97-AF65-F5344CB8AC3E}">
        <p14:creationId xmlns:p14="http://schemas.microsoft.com/office/powerpoint/2010/main" val="60821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08720"/>
            <a:ext cx="551497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4"/>
          <p:cNvSpPr/>
          <p:nvPr/>
        </p:nvSpPr>
        <p:spPr>
          <a:xfrm>
            <a:off x="4427984" y="2420888"/>
            <a:ext cx="117727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5546" y="287070"/>
            <a:ext cx="5742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Exercise:  </a:t>
            </a:r>
            <a:r>
              <a:rPr lang="en-US" sz="2400" dirty="0" smtClean="0">
                <a:solidFill>
                  <a:srgbClr val="FF0000"/>
                </a:solidFill>
              </a:rPr>
              <a:t>(5 minutes)</a:t>
            </a:r>
            <a:endParaRPr lang="en-US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563888" y="961441"/>
                <a:ext cx="2160240" cy="66191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961441"/>
                <a:ext cx="2160240" cy="6619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465591" y="2859577"/>
                <a:ext cx="2160240" cy="6347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591" y="2859577"/>
                <a:ext cx="2160240" cy="634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7564" y="2348880"/>
                <a:ext cx="7560840" cy="32775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arenBoth"/>
                </a:pPr>
                <a:r>
                  <a:rPr lang="en-US" sz="2400" dirty="0" smtClean="0"/>
                  <a:t> </a:t>
                </a:r>
                <a:r>
                  <a:rPr lang="en-US" sz="2800" dirty="0" smtClean="0"/>
                  <a:t>Find: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3200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(2) </a:t>
                </a:r>
                <a:r>
                  <a:rPr lang="en-US" sz="2800" dirty="0" smtClean="0"/>
                  <a:t>Use Routh Table to determine the stability of </a:t>
                </a:r>
              </a:p>
              <a:p>
                <a:r>
                  <a:rPr lang="en-US" sz="2800" dirty="0" smtClean="0"/>
                  <a:t>     the closed-loop system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64" y="2348880"/>
                <a:ext cx="7560840" cy="3277500"/>
              </a:xfrm>
              <a:prstGeom prst="rect">
                <a:avLst/>
              </a:prstGeom>
              <a:blipFill>
                <a:blip r:embed="rId5"/>
                <a:stretch>
                  <a:fillRect l="-1289" t="-1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00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08720"/>
            <a:ext cx="551497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4"/>
          <p:cNvSpPr/>
          <p:nvPr/>
        </p:nvSpPr>
        <p:spPr>
          <a:xfrm>
            <a:off x="4427984" y="2420888"/>
            <a:ext cx="117727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5546" y="287070"/>
            <a:ext cx="1692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Answer:</a:t>
            </a:r>
            <a:endParaRPr lang="en-US" sz="28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563888" y="961441"/>
                <a:ext cx="2160240" cy="66191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961441"/>
                <a:ext cx="2160240" cy="6619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465591" y="2859577"/>
                <a:ext cx="2160240" cy="6347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591" y="2859577"/>
                <a:ext cx="2160240" cy="634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43608" y="4149080"/>
                <a:ext cx="7416824" cy="2097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arenBoth"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+1)(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+2)</m:t>
                            </m:r>
                          </m:den>
                        </m:f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+1)(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+2)</m:t>
                            </m:r>
                          </m:den>
                        </m:f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+3 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/>
                  <a:t>(2)  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(next page)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149080"/>
                <a:ext cx="7416824" cy="2097305"/>
              </a:xfrm>
              <a:prstGeom prst="rect">
                <a:avLst/>
              </a:prstGeom>
              <a:blipFill>
                <a:blip r:embed="rId5"/>
                <a:stretch>
                  <a:fillRect l="-1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05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770" cy="6858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499992" y="3284984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602" y="2924944"/>
            <a:ext cx="1839804" cy="50405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067944" y="5373216"/>
            <a:ext cx="7920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484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08720"/>
            <a:ext cx="551497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71600" y="3959740"/>
                <a:ext cx="7704856" cy="778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Now, suppose: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+2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+3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+4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+5</m:t>
                        </m:r>
                      </m:den>
                    </m:f>
                  </m:oMath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959740"/>
                <a:ext cx="7704856" cy="778675"/>
              </a:xfrm>
              <a:prstGeom prst="rect">
                <a:avLst/>
              </a:prstGeom>
              <a:blipFill>
                <a:blip r:embed="rId3"/>
                <a:stretch>
                  <a:fillRect l="-1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own Arrow 4"/>
          <p:cNvSpPr/>
          <p:nvPr/>
        </p:nvSpPr>
        <p:spPr>
          <a:xfrm>
            <a:off x="4427984" y="2420888"/>
            <a:ext cx="117727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5546" y="287070"/>
            <a:ext cx="1692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635896" y="1095127"/>
                <a:ext cx="2088232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1095127"/>
                <a:ext cx="2088232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47864" y="2852936"/>
                <a:ext cx="2232248" cy="63696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7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2852936"/>
                <a:ext cx="2232248" cy="6369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426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259632" y="5717038"/>
            <a:ext cx="76355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(</a:t>
            </a:r>
            <a:r>
              <a:rPr lang="en-US" altLang="en-US" sz="22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Two 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sign </a:t>
            </a: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changes </a:t>
            </a:r>
            <a:r>
              <a:rPr lang="en-US" altLang="en-US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two unstable </a:t>
            </a: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poles (in RHP)</a:t>
            </a: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28800"/>
            <a:ext cx="6022032" cy="3613219"/>
          </a:xfrm>
          <a:prstGeom prst="rect">
            <a:avLst/>
          </a:prstGeom>
        </p:spPr>
      </p:pic>
      <p:sp>
        <p:nvSpPr>
          <p:cNvPr id="8" name="Line 5"/>
          <p:cNvSpPr>
            <a:spLocks noChangeShapeType="1"/>
          </p:cNvSpPr>
          <p:nvPr/>
        </p:nvSpPr>
        <p:spPr bwMode="auto">
          <a:xfrm flipH="1" flipV="1">
            <a:off x="2483768" y="4999727"/>
            <a:ext cx="0" cy="484584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195736" y="476672"/>
                <a:ext cx="44727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+4</m:t>
                      </m:r>
                      <m: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476672"/>
                <a:ext cx="447276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259632" y="121423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Routh Table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79912" y="1675898"/>
            <a:ext cx="4032448" cy="31932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69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1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94697"/>
            <a:ext cx="4680520" cy="4010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293" name="Object 10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751865"/>
              </p:ext>
            </p:extLst>
          </p:nvPr>
        </p:nvGraphicFramePr>
        <p:xfrm>
          <a:off x="2843808" y="789847"/>
          <a:ext cx="3816424" cy="705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" name="Equation" r:id="rId4" imgW="2133600" imgH="393700" progId="Equation.3">
                  <p:embed/>
                </p:oleObj>
              </mc:Choice>
              <mc:Fallback>
                <p:oleObj name="Equation" r:id="rId4" imgW="2133600" imgH="393700" progId="Equation.3">
                  <p:embed/>
                  <p:pic>
                    <p:nvPicPr>
                      <p:cNvPr id="12293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789847"/>
                        <a:ext cx="3816424" cy="7059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28882" y="3146151"/>
            <a:ext cx="68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(&gt; 0)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2586785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 sign change </a:t>
            </a:r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3532761"/>
            <a:ext cx="1456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S</a:t>
            </a:r>
            <a:r>
              <a:rPr lang="en-US" sz="1400" dirty="0" smtClean="0"/>
              <a:t>ign change </a:t>
            </a:r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8828" y="4324848"/>
            <a:ext cx="1456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S</a:t>
            </a:r>
            <a:r>
              <a:rPr lang="en-US" sz="1400" dirty="0" smtClean="0"/>
              <a:t>ign change </a:t>
            </a:r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7873" y="5149285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 sign change </a:t>
            </a:r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3588" y="393972"/>
            <a:ext cx="1692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9953" y="930601"/>
            <a:ext cx="63991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635896" y="3501008"/>
            <a:ext cx="0" cy="4728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35896" y="4180253"/>
            <a:ext cx="0" cy="4728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428323" y="5919662"/>
            <a:ext cx="5364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Case (ii): </a:t>
            </a:r>
            <a:r>
              <a:rPr lang="en-US" sz="2400" dirty="0" smtClean="0"/>
              <a:t>0 appears in the first column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248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09600" y="457200"/>
            <a:ext cx="2667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800" b="1">
              <a:solidFill>
                <a:srgbClr val="FF0000"/>
              </a:solidFill>
              <a:latin typeface="NewsGothic-Bold;NewsGothic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65182"/>
            <a:ext cx="5971482" cy="413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5364088" y="2348880"/>
            <a:ext cx="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5355163" y="3140968"/>
            <a:ext cx="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1547664" y="5206188"/>
            <a:ext cx="630329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Two sign </a:t>
            </a: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changes </a:t>
            </a:r>
            <a:r>
              <a:rPr lang="en-US" altLang="en-US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U</a:t>
            </a: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nstable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(2 poles in RHP)</a:t>
            </a: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7236296" y="1891680"/>
            <a:ext cx="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236296" y="2420888"/>
            <a:ext cx="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85464" y="2236222"/>
            <a:ext cx="68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(&gt; 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56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5546" y="287070"/>
            <a:ext cx="5742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Exercise:  </a:t>
            </a:r>
            <a:r>
              <a:rPr lang="en-US" sz="2400" dirty="0" smtClean="0">
                <a:solidFill>
                  <a:srgbClr val="FF0000"/>
                </a:solidFill>
              </a:rPr>
              <a:t>(5 minutes)</a:t>
            </a:r>
            <a:endParaRPr lang="en-US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7584" y="980728"/>
                <a:ext cx="55446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980728"/>
                <a:ext cx="5544616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83568" y="184482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Routh Table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564904"/>
            <a:ext cx="784860" cy="223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8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5546" y="287070"/>
            <a:ext cx="5742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Answer:</a:t>
            </a:r>
            <a:endParaRPr 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7584" y="980728"/>
                <a:ext cx="55446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980728"/>
                <a:ext cx="5544616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83568" y="184482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Routh Table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202" y="2467683"/>
            <a:ext cx="2734806" cy="24014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347864" y="3645024"/>
                <a:ext cx="792088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3645024"/>
                <a:ext cx="79208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483768" y="5379606"/>
            <a:ext cx="349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 sign changes </a:t>
            </a:r>
            <a:r>
              <a:rPr lang="en-US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 smtClean="0">
                <a:sym typeface="Wingdings" panose="05000000000000000000" pitchFamily="2" charset="2"/>
              </a:rPr>
              <a:t> Stable</a:t>
            </a:r>
            <a:endParaRPr lang="en-US" sz="2400" dirty="0"/>
          </a:p>
        </p:txBody>
      </p:sp>
      <p:sp>
        <p:nvSpPr>
          <p:cNvPr id="8" name="Down Arrow 7"/>
          <p:cNvSpPr/>
          <p:nvPr/>
        </p:nvSpPr>
        <p:spPr>
          <a:xfrm flipV="1">
            <a:off x="3183200" y="4896880"/>
            <a:ext cx="14401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7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76672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Exercise: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7281" y="3140968"/>
            <a:ext cx="6581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(1) Closed-loop Transfer Function = ?     </a:t>
            </a:r>
            <a:r>
              <a:rPr lang="en-US" sz="2400" dirty="0" smtClean="0">
                <a:solidFill>
                  <a:srgbClr val="FF0000"/>
                </a:solidFill>
              </a:rPr>
              <a:t>(</a:t>
            </a:r>
            <a:r>
              <a:rPr lang="en-US" sz="2400" dirty="0">
                <a:solidFill>
                  <a:srgbClr val="FF0000"/>
                </a:solidFill>
              </a:rPr>
              <a:t>5 minutes</a:t>
            </a:r>
            <a:r>
              <a:rPr lang="en-US" sz="2400" dirty="0" smtClean="0">
                <a:solidFill>
                  <a:srgbClr val="FF0000"/>
                </a:solidFill>
              </a:rPr>
              <a:t>)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2" y="1270911"/>
            <a:ext cx="6696075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20272" y="1311151"/>
            <a:ext cx="7354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1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76672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Exercise: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7281" y="3140968"/>
            <a:ext cx="6581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Both"/>
            </a:pPr>
            <a:r>
              <a:rPr lang="en-US" sz="2400" dirty="0" smtClean="0"/>
              <a:t>Closed-loop Transfer Function = ?    </a:t>
            </a:r>
          </a:p>
          <a:p>
            <a:endParaRPr lang="en-US" sz="1200" dirty="0">
              <a:solidFill>
                <a:srgbClr val="0070C0"/>
              </a:solidFill>
            </a:endParaRPr>
          </a:p>
          <a:p>
            <a:r>
              <a:rPr lang="en-US" sz="2400" b="1" dirty="0" smtClean="0">
                <a:solidFill>
                  <a:srgbClr val="0070C0"/>
                </a:solidFill>
              </a:rPr>
              <a:t>Answer: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2" y="1270911"/>
            <a:ext cx="6696075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20272" y="1311151"/>
            <a:ext cx="7354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788668"/>
              </p:ext>
            </p:extLst>
          </p:nvPr>
        </p:nvGraphicFramePr>
        <p:xfrm>
          <a:off x="2111846" y="3573016"/>
          <a:ext cx="5124450" cy="220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1" name="Equation" r:id="rId4" imgW="2895600" imgH="1244600" progId="Equation.3">
                  <p:embed/>
                </p:oleObj>
              </mc:Choice>
              <mc:Fallback>
                <p:oleObj name="Equation" r:id="rId4" imgW="2895600" imgH="1244600" progId="Equation.3">
                  <p:embed/>
                  <p:pic>
                    <p:nvPicPr>
                      <p:cNvPr id="2150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846" y="3573016"/>
                        <a:ext cx="5124450" cy="220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051720" y="3942386"/>
                <a:ext cx="562000" cy="73314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3942386"/>
                <a:ext cx="562000" cy="733149"/>
              </a:xfrm>
              <a:prstGeom prst="rect">
                <a:avLst/>
              </a:prstGeom>
              <a:blipFill>
                <a:blip r:embed="rId6"/>
                <a:stretch>
                  <a:fillRect r="-5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769918" y="5903033"/>
            <a:ext cx="79065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 smtClean="0">
                <a:solidFill>
                  <a:srgbClr val="0070C0"/>
                </a:solidFill>
              </a:rPr>
              <a:t>(2) </a:t>
            </a:r>
            <a:r>
              <a:rPr lang="en-US" altLang="en-US" dirty="0" smtClean="0"/>
              <a:t>Determine its stability using Rough Table  </a:t>
            </a:r>
            <a:r>
              <a:rPr lang="en-US" altLang="en-US" dirty="0" smtClean="0">
                <a:solidFill>
                  <a:srgbClr val="FF0000"/>
                </a:solidFill>
              </a:rPr>
              <a:t>(10 minutes)</a:t>
            </a:r>
            <a:endParaRPr lang="en-US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14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9600" y="457200"/>
            <a:ext cx="3048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800" b="1">
              <a:solidFill>
                <a:srgbClr val="FF0000"/>
              </a:solidFill>
              <a:latin typeface="NewsGothic-Bold;NewsGothic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545" y="1412776"/>
            <a:ext cx="4609703" cy="4129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83568" y="605780"/>
            <a:ext cx="79065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 smtClean="0"/>
              <a:t>(2) Determine its stability using Rough Table </a:t>
            </a:r>
            <a:r>
              <a:rPr lang="en-US" altLang="en-US" b="1" dirty="0" smtClean="0">
                <a:solidFill>
                  <a:srgbClr val="0070C0"/>
                </a:solidFill>
              </a:rPr>
              <a:t>(Answer)</a:t>
            </a:r>
            <a:endParaRPr lang="en-US" altLang="en-US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8465" y="5762490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Two sign changes </a:t>
            </a:r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sym typeface="Wingdings" panose="05000000000000000000" pitchFamily="2" charset="2"/>
              </a:rPr>
              <a:t> unstable (with 2 poles on RHP)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4860032" y="2632297"/>
            <a:ext cx="3825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+</a:t>
            </a:r>
          </a:p>
          <a:p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en-US" sz="2800" b="1" dirty="0" smtClean="0">
                <a:solidFill>
                  <a:srgbClr val="C00000"/>
                </a:solidFill>
              </a:rPr>
              <a:t>-</a:t>
            </a:r>
          </a:p>
          <a:p>
            <a:endParaRPr lang="en-US" sz="2800" b="1" dirty="0">
              <a:solidFill>
                <a:srgbClr val="C00000"/>
              </a:solidFill>
            </a:endParaRPr>
          </a:p>
          <a:p>
            <a:r>
              <a:rPr lang="en-US" sz="2800" b="1" dirty="0" smtClean="0">
                <a:solidFill>
                  <a:srgbClr val="C00000"/>
                </a:solidFill>
              </a:rPr>
              <a:t>+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7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58171" y="548680"/>
                <a:ext cx="7828417" cy="589359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1000" dirty="0" smtClean="0"/>
              </a:p>
              <a:p>
                <a:pPr marL="0" indent="0">
                  <a:buNone/>
                </a:pPr>
                <a:r>
                  <a:rPr lang="en-US" sz="1000" dirty="0" smtClean="0"/>
                  <a:t>                             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𝐷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/>
                      </a:rPr>
                      <m:t>5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/>
                      </a:rPr>
                      <m:t>11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23</m:t>
                        </m:r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/>
                      </a:rPr>
                      <m:t>28</m:t>
                    </m:r>
                    <m:r>
                      <a:rPr lang="en-US" sz="2000" i="1">
                        <a:latin typeface="Cambria Math"/>
                      </a:rPr>
                      <m:t>𝑠</m:t>
                    </m:r>
                    <m:r>
                      <a:rPr lang="en-US" sz="20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2000" dirty="0" smtClean="0"/>
                  <a:t>2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C00000"/>
                    </a:solidFill>
                  </a:rPr>
                  <a:t>Case (iii):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:r>
                  <a:rPr lang="en-US" sz="2000" dirty="0"/>
                  <a:t>N</a:t>
                </a:r>
                <a:r>
                  <a:rPr lang="en-US" sz="2000" dirty="0" smtClean="0"/>
                  <a:t>o sign changes in first column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a</a:t>
                </a:r>
                <a:r>
                  <a:rPr lang="en-US" sz="2000" dirty="0" smtClean="0"/>
                  <a:t>ll roots have negative real parts except for a pair on the imaginary axis: roots of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  <a:sym typeface="Wingdings" pitchFamily="2" charset="2"/>
                      </a:rPr>
                      <m:t>±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  <a:sym typeface="Wingdings" pitchFamily="2" charset="2"/>
                      </a:rPr>
                      <m:t> </m:t>
                    </m:r>
                    <m:r>
                      <a:rPr lang="en-US" sz="2000" i="1">
                        <a:latin typeface="Cambria Math"/>
                        <a:ea typeface="Cambria Math"/>
                        <a:sym typeface="Wingdings" pitchFamily="2" charset="2"/>
                      </a:rPr>
                      <m:t>𝑗</m:t>
                    </m:r>
                    <m:r>
                      <a:rPr lang="en-US" sz="2000" b="0" i="1" smtClean="0">
                        <a:latin typeface="Cambria Math"/>
                        <a:ea typeface="Cambria Math"/>
                        <a:sym typeface="Wingdings" pitchFamily="2" charset="2"/>
                      </a:rPr>
                      <m:t>2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i="0" dirty="0" smtClean="0">
                          <a:solidFill>
                            <a:srgbClr val="0070C0"/>
                          </a:solidFill>
                        </a:rPr>
                        <m:t>Note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solidFill>
                            <a:srgbClr val="0070C0"/>
                          </a:solidFill>
                        </a:rPr>
                        <m:t>: 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original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roots</m:t>
                      </m:r>
                      <m:r>
                        <m:rPr>
                          <m:nor/>
                        </m:rPr>
                        <a:rPr lang="en-US" sz="2000" dirty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are</m:t>
                      </m:r>
                      <m:r>
                        <m:rPr>
                          <m:nor/>
                        </m:rPr>
                        <a:rPr lang="en-US" sz="2000" dirty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at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 −3, </m:t>
                      </m:r>
                      <m:r>
                        <a:rPr lang="en-US" sz="2000" i="1">
                          <a:latin typeface="Cambria Math"/>
                          <a:ea typeface="Cambria Math"/>
                          <a:sym typeface="Wingdings" pitchFamily="2" charset="2"/>
                        </a:rPr>
                        <m:t>±</m:t>
                      </m:r>
                      <m:r>
                        <a:rPr lang="en-US" sz="2000" i="1">
                          <a:latin typeface="Cambria Math"/>
                          <a:ea typeface="Cambria Math"/>
                          <a:sym typeface="Wingdings" pitchFamily="2" charset="2"/>
                        </a:rPr>
                        <m:t>𝑗</m:t>
                      </m:r>
                      <m:r>
                        <a:rPr lang="en-US" sz="2000" i="1">
                          <a:latin typeface="Cambria Math"/>
                          <a:ea typeface="Cambria Math"/>
                          <a:sym typeface="Wingdings" pitchFamily="2" charset="2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000" dirty="0"/>
                        <m:t>, −1, −1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  <a:sym typeface="Wingdings" pitchFamily="2" charset="2"/>
                        </a:rPr>
                        <m:t>𝐷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𝑄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acc>
                        <m:accPr>
                          <m:chr m:val="̃"/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accPr>
                        <m:e>
                          <m:r>
                            <a:rPr lang="en-US" sz="1800" i="1">
                              <a:latin typeface="Cambria Math"/>
                              <a:sym typeface="Wingdings" pitchFamily="2" charset="2"/>
                            </a:rPr>
                            <m:t>𝐷</m:t>
                          </m:r>
                        </m:e>
                      </m:acc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r>
                        <a:rPr lang="en-US" sz="180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  <a:sym typeface="Wingdings" pitchFamily="2" charset="2"/>
                                </a:rPr>
                                <m:t>s</m:t>
                              </m:r>
                            </m:e>
                            <m:sup>
                              <m:r>
                                <a:rPr lang="en-US" sz="180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+12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sym typeface="Wingdings" pitchFamily="2" charset="2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/>
                                      <a:sym typeface="Wingdings" pitchFamily="2" charset="2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sym typeface="Wingdings" pitchFamily="2" charset="2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/>
                                      <a:sym typeface="Wingdings" pitchFamily="2" charset="2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7</m:t>
                              </m:r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+1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+5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+7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+3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𝑗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𝑗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+3</m:t>
                          </m:r>
                        </m:e>
                      </m:d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𝑠</m:t>
                              </m:r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8171" y="548680"/>
                <a:ext cx="7828417" cy="5893599"/>
              </a:xfrm>
              <a:blipFill>
                <a:blip r:embed="rId2"/>
                <a:stretch>
                  <a:fillRect l="-1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220799" y="3716366"/>
            <a:ext cx="882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FF0000"/>
                </a:solidFill>
              </a:rPr>
              <a:t>NEW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216557" y="3510844"/>
            <a:ext cx="136673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522140" y="2981740"/>
            <a:ext cx="2915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65304" y="3531700"/>
            <a:ext cx="2915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278" y="1357765"/>
            <a:ext cx="5613538" cy="28866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flipH="1">
            <a:off x="5735782" y="2801112"/>
            <a:ext cx="77905" cy="3207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287070"/>
            <a:ext cx="1692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8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71600" y="1268760"/>
                <a:ext cx="6192688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+48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268760"/>
                <a:ext cx="6192688" cy="465833"/>
              </a:xfrm>
              <a:prstGeom prst="rect">
                <a:avLst/>
              </a:prstGeom>
              <a:blipFill>
                <a:blip r:embed="rId3"/>
                <a:stretch>
                  <a:fillRect l="-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83568" y="2132857"/>
            <a:ext cx="3888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First Test  </a:t>
            </a:r>
            <a:r>
              <a:rPr lang="en-US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sym typeface="Wingdings" panose="05000000000000000000" pitchFamily="2" charset="2"/>
              </a:rPr>
              <a:t>  Unstable</a:t>
            </a:r>
          </a:p>
          <a:p>
            <a:endParaRPr lang="en-US" sz="1200" dirty="0" smtClean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As exercise, use Routh Table:</a:t>
            </a:r>
            <a:endParaRPr lang="en-US" sz="2400" dirty="0">
              <a:sym typeface="Wingdings" panose="05000000000000000000" pitchFamily="2" charset="2"/>
            </a:endParaRPr>
          </a:p>
          <a:p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5" y="3295086"/>
            <a:ext cx="2878119" cy="16460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851427"/>
            <a:ext cx="2895600" cy="533400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 flipH="1">
            <a:off x="5135336" y="4118127"/>
            <a:ext cx="288032" cy="72008"/>
          </a:xfrm>
          <a:prstGeom prst="rightArrow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6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33265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71600" y="1052736"/>
                <a:ext cx="525658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+48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052736"/>
                <a:ext cx="5256584" cy="465833"/>
              </a:xfrm>
              <a:prstGeom prst="rect">
                <a:avLst/>
              </a:prstGeom>
              <a:blipFill>
                <a:blip r:embed="rId3"/>
                <a:stretch>
                  <a:fillRect l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83568" y="1916833"/>
            <a:ext cx="3888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First Test  </a:t>
            </a:r>
            <a:r>
              <a:rPr lang="en-US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sym typeface="Wingdings" panose="05000000000000000000" pitchFamily="2" charset="2"/>
              </a:rPr>
              <a:t>  Unstable</a:t>
            </a:r>
          </a:p>
          <a:p>
            <a:endParaRPr lang="en-US" sz="1200" dirty="0" smtClean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As exercise, use Routh Table:</a:t>
            </a:r>
            <a:endParaRPr lang="en-US" sz="2400" dirty="0">
              <a:sym typeface="Wingdings" panose="05000000000000000000" pitchFamily="2" charset="2"/>
            </a:endParaRP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996952"/>
            <a:ext cx="3753144" cy="2880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501008"/>
            <a:ext cx="2895600" cy="53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034408"/>
            <a:ext cx="2346960" cy="74676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flipH="1">
            <a:off x="5503740" y="4293096"/>
            <a:ext cx="368768" cy="72008"/>
          </a:xfrm>
          <a:prstGeom prst="rightArrow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804248" y="4034408"/>
            <a:ext cx="72008" cy="258688"/>
          </a:xfrm>
          <a:prstGeom prst="downArrow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flipV="1">
            <a:off x="3419872" y="5877272"/>
            <a:ext cx="144016" cy="36004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693252" y="5705810"/>
            <a:ext cx="4593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One sign change </a:t>
            </a:r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sym typeface="Wingdings" panose="05000000000000000000" pitchFamily="2" charset="2"/>
              </a:rPr>
              <a:t> Unstable </a:t>
            </a:r>
          </a:p>
          <a:p>
            <a:pPr algn="r"/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smtClean="0">
                <a:sym typeface="Wingdings" panose="05000000000000000000" pitchFamily="2" charset="2"/>
              </a:rPr>
              <a:t>              </a:t>
            </a:r>
            <a:r>
              <a:rPr lang="en-US" sz="2000" dirty="0" smtClean="0">
                <a:sym typeface="Wingdings" panose="05000000000000000000" pitchFamily="2" charset="2"/>
              </a:rPr>
              <a:t>(with one root in RHP)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259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7" y="393649"/>
            <a:ext cx="7623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Remark: </a:t>
            </a:r>
            <a:r>
              <a:rPr lang="en-US" sz="2800" dirty="0">
                <a:solidFill>
                  <a:srgbClr val="7030A0"/>
                </a:solidFill>
              </a:rPr>
              <a:t>T</a:t>
            </a:r>
            <a:r>
              <a:rPr lang="en-US" sz="2800" dirty="0" smtClean="0">
                <a:solidFill>
                  <a:srgbClr val="7030A0"/>
                </a:solidFill>
              </a:rPr>
              <a:t>reatments on (ii) and (iii) are consistent</a:t>
            </a:r>
            <a:endParaRPr lang="en-US" sz="24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7" y="1195489"/>
                <a:ext cx="55446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FF0000"/>
                    </a:solidFill>
                  </a:rPr>
                  <a:t>Recall: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7" y="1195489"/>
                <a:ext cx="5544616" cy="461665"/>
              </a:xfrm>
              <a:prstGeom prst="rect">
                <a:avLst/>
              </a:prstGeom>
              <a:blipFill>
                <a:blip r:embed="rId2"/>
                <a:stretch>
                  <a:fillRect l="-164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83568" y="1844824"/>
            <a:ext cx="7623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Routh Table</a:t>
            </a:r>
            <a:r>
              <a:rPr lang="en-US" sz="2400" dirty="0" smtClean="0">
                <a:solidFill>
                  <a:srgbClr val="C00000"/>
                </a:solidFill>
              </a:rPr>
              <a:t>     </a:t>
            </a:r>
            <a:r>
              <a:rPr lang="en-US" sz="2400" dirty="0" smtClean="0">
                <a:solidFill>
                  <a:srgbClr val="0070C0"/>
                </a:solidFill>
              </a:rPr>
              <a:t>Treating </a:t>
            </a:r>
            <a:r>
              <a:rPr lang="en-US" sz="2400" dirty="0">
                <a:solidFill>
                  <a:srgbClr val="0070C0"/>
                </a:solidFill>
              </a:rPr>
              <a:t>case (ii) as case (iii</a:t>
            </a:r>
            <a:r>
              <a:rPr lang="en-US" sz="2400" dirty="0" smtClean="0">
                <a:solidFill>
                  <a:srgbClr val="0070C0"/>
                </a:solidFill>
              </a:rPr>
              <a:t>):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476927"/>
            <a:ext cx="2734806" cy="24014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42310" y="3654268"/>
                <a:ext cx="792088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310" y="3654268"/>
                <a:ext cx="79208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978213" y="5388849"/>
            <a:ext cx="24482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C00000"/>
                </a:solidFill>
              </a:rPr>
              <a:t>(ii) </a:t>
            </a:r>
            <a:r>
              <a:rPr lang="en-US" sz="2200" dirty="0" smtClean="0"/>
              <a:t>No sign changes </a:t>
            </a:r>
          </a:p>
          <a:p>
            <a:r>
              <a:rPr lang="en-US" sz="22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sz="2200" dirty="0" smtClean="0">
                <a:sym typeface="Wingdings" panose="05000000000000000000" pitchFamily="2" charset="2"/>
              </a:rPr>
              <a:t> Stable</a:t>
            </a:r>
            <a:endParaRPr lang="en-US" sz="2200" dirty="0"/>
          </a:p>
        </p:txBody>
      </p:sp>
      <p:sp>
        <p:nvSpPr>
          <p:cNvPr id="8" name="Down Arrow 7"/>
          <p:cNvSpPr/>
          <p:nvPr/>
        </p:nvSpPr>
        <p:spPr>
          <a:xfrm flipV="1">
            <a:off x="2677646" y="4906124"/>
            <a:ext cx="14401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4354478" y="2476927"/>
            <a:ext cx="0" cy="29119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892" y="2504646"/>
            <a:ext cx="2734806" cy="24014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64088" y="3654268"/>
                <a:ext cx="3600400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0       0  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endPara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3654268"/>
                <a:ext cx="3600400" cy="584775"/>
              </a:xfrm>
              <a:prstGeom prst="rect">
                <a:avLst/>
              </a:prstGeom>
              <a:blipFill>
                <a:blip r:embed="rId5"/>
                <a:stretch>
                  <a:fillRect t="-14583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26487" y="4239043"/>
                <a:ext cx="4568596" cy="62427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      </m:t>
                    </m:r>
                  </m:oMath>
                </a14:m>
                <a:r>
                  <a:rPr lang="en-US" sz="2400" dirty="0" smtClean="0"/>
                  <a:t>   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4       0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𝑑𝑃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𝑑𝑠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487" y="4239043"/>
                <a:ext cx="4568596" cy="624273"/>
              </a:xfrm>
              <a:prstGeom prst="rect">
                <a:avLst/>
              </a:prstGeom>
              <a:blipFill>
                <a:blip r:embed="rId6"/>
                <a:stretch>
                  <a:fillRect t="-15534" b="-21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5577116" y="3932888"/>
            <a:ext cx="1515164" cy="137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644008" y="4797152"/>
                <a:ext cx="261069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4797152"/>
                <a:ext cx="2610690" cy="523220"/>
              </a:xfrm>
              <a:prstGeom prst="rect">
                <a:avLst/>
              </a:prstGeom>
              <a:blipFill>
                <a:blip r:embed="rId7"/>
                <a:stretch>
                  <a:fillRect t="-1279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5148064" y="5448091"/>
            <a:ext cx="2793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C00000"/>
                </a:solidFill>
                <a:sym typeface="Wingdings" panose="05000000000000000000" pitchFamily="2" charset="2"/>
              </a:rPr>
              <a:t>(iii) </a:t>
            </a:r>
            <a:r>
              <a:rPr lang="en-US" sz="2200" dirty="0" smtClean="0">
                <a:sym typeface="Wingdings" panose="05000000000000000000" pitchFamily="2" charset="2"/>
              </a:rPr>
              <a:t>No sign changes</a:t>
            </a:r>
          </a:p>
          <a:p>
            <a:r>
              <a:rPr lang="en-US" sz="22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200" dirty="0" smtClean="0">
                <a:sym typeface="Wingdings" panose="05000000000000000000" pitchFamily="2" charset="2"/>
              </a:rPr>
              <a:t>  </a:t>
            </a:r>
            <a:r>
              <a:rPr lang="en-US" sz="2200" dirty="0" smtClean="0"/>
              <a:t>Same conclusion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5999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1340768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88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 13-Mathematical Modelling of Liquid Level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13-Mathematical Modelling of Liquid Level Systems</Template>
  <TotalTime>1599</TotalTime>
  <Words>358</Words>
  <Application>Microsoft Office PowerPoint</Application>
  <PresentationFormat>On-screen Show (4:3)</PresentationFormat>
  <Paragraphs>135</Paragraphs>
  <Slides>25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NewsGothic-Bold;NewsGothic</vt:lpstr>
      <vt:lpstr>Arial</vt:lpstr>
      <vt:lpstr>Calibri</vt:lpstr>
      <vt:lpstr>Cambria Math</vt:lpstr>
      <vt:lpstr>Times New Roman</vt:lpstr>
      <vt:lpstr>Wingdings</vt:lpstr>
      <vt:lpstr>lecture 13-Mathematical Modelling of Liquid Level Systems</vt:lpstr>
      <vt:lpstr>方程式</vt:lpstr>
      <vt:lpstr>Equation</vt:lpstr>
      <vt:lpstr>EE3114 Systems and Control    Tutorial - 5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Salford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 Control Systems (FCS)</dc:title>
  <dc:creator>Imtiaz Hussain</dc:creator>
  <cp:lastModifiedBy>Prof. CHEN Jie</cp:lastModifiedBy>
  <cp:revision>560</cp:revision>
  <dcterms:created xsi:type="dcterms:W3CDTF">2013-02-04T13:53:54Z</dcterms:created>
  <dcterms:modified xsi:type="dcterms:W3CDTF">2019-02-25T10:56:42Z</dcterms:modified>
</cp:coreProperties>
</file>