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Lst>
  <p:sldSz cy="6858000" cx="9144000"/>
  <p:notesSz cx="6858000" cy="9144000"/>
  <p:embeddedFontLst>
    <p:embeddedFont>
      <p:font typeface="Belleza"/>
      <p:regular r:id="rId76"/>
    </p:embeddedFont>
    <p:embeddedFont>
      <p:font typeface="Arial Narrow"/>
      <p:regular r:id="rId77"/>
      <p:bold r:id="rId78"/>
      <p:italic r:id="rId79"/>
      <p:boldItalic r:id="rId80"/>
    </p:embeddedFont>
    <p:embeddedFont>
      <p:font typeface="EB Garamond"/>
      <p:regular r:id="rId81"/>
      <p:bold r:id="rId82"/>
      <p:italic r:id="rId83"/>
      <p:boldItalic r:id="rId84"/>
    </p:embeddedFont>
    <p:embeddedFont>
      <p:font typeface="Merriweather"/>
      <p:regular r:id="rId85"/>
      <p:bold r:id="rId86"/>
      <p:italic r:id="rId87"/>
      <p:boldItalic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A6A086F0-5A02-4606-B56D-7F55FE407DCF}">
  <a:tblStyle styleId="{A6A086F0-5A02-4606-B56D-7F55FE407DC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EBGaramond-boldItalic.fntdata"/><Relationship Id="rId83" Type="http://schemas.openxmlformats.org/officeDocument/2006/relationships/font" Target="fonts/EBGaramond-italic.fntdata"/><Relationship Id="rId42" Type="http://schemas.openxmlformats.org/officeDocument/2006/relationships/slide" Target="slides/slide37.xml"/><Relationship Id="rId86" Type="http://schemas.openxmlformats.org/officeDocument/2006/relationships/font" Target="fonts/Merriweather-bold.fntdata"/><Relationship Id="rId41" Type="http://schemas.openxmlformats.org/officeDocument/2006/relationships/slide" Target="slides/slide36.xml"/><Relationship Id="rId85" Type="http://schemas.openxmlformats.org/officeDocument/2006/relationships/font" Target="fonts/Merriweather-regular.fntdata"/><Relationship Id="rId44" Type="http://schemas.openxmlformats.org/officeDocument/2006/relationships/slide" Target="slides/slide39.xml"/><Relationship Id="rId88" Type="http://schemas.openxmlformats.org/officeDocument/2006/relationships/font" Target="fonts/Merriweather-boldItalic.fntdata"/><Relationship Id="rId43" Type="http://schemas.openxmlformats.org/officeDocument/2006/relationships/slide" Target="slides/slide38.xml"/><Relationship Id="rId87" Type="http://schemas.openxmlformats.org/officeDocument/2006/relationships/font" Target="fonts/Merriweather-italic.fntdata"/><Relationship Id="rId46" Type="http://schemas.openxmlformats.org/officeDocument/2006/relationships/slide" Target="slides/slide41.xml"/><Relationship Id="rId45" Type="http://schemas.openxmlformats.org/officeDocument/2006/relationships/slide" Target="slides/slide40.xml"/><Relationship Id="rId80" Type="http://schemas.openxmlformats.org/officeDocument/2006/relationships/font" Target="fonts/ArialNarrow-boldItalic.fntdata"/><Relationship Id="rId82" Type="http://schemas.openxmlformats.org/officeDocument/2006/relationships/font" Target="fonts/EBGaramond-bold.fntdata"/><Relationship Id="rId81" Type="http://schemas.openxmlformats.org/officeDocument/2006/relationships/font" Target="fonts/EBGaramond-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font" Target="fonts/ArialNarrow-regular.fntdata"/><Relationship Id="rId32" Type="http://schemas.openxmlformats.org/officeDocument/2006/relationships/slide" Target="slides/slide27.xml"/><Relationship Id="rId76" Type="http://schemas.openxmlformats.org/officeDocument/2006/relationships/font" Target="fonts/Belleza-regular.fntdata"/><Relationship Id="rId35" Type="http://schemas.openxmlformats.org/officeDocument/2006/relationships/slide" Target="slides/slide30.xml"/><Relationship Id="rId79" Type="http://schemas.openxmlformats.org/officeDocument/2006/relationships/font" Target="fonts/ArialNarrow-italic.fntdata"/><Relationship Id="rId34" Type="http://schemas.openxmlformats.org/officeDocument/2006/relationships/slide" Target="slides/slide29.xml"/><Relationship Id="rId78" Type="http://schemas.openxmlformats.org/officeDocument/2006/relationships/font" Target="fonts/ArialNarrow-bold.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800" cy="4572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Shape 4"/>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lstStyle>
            <a:lvl1pPr indent="0" lvl="0" mar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
            <a:headEnd len="sm" w="sm" type="none"/>
            <a:tailEnd len="sm" w="sm" type="none"/>
          </a:ln>
        </p:spPr>
      </p:sp>
      <p:sp>
        <p:nvSpPr>
          <p:cNvPr id="6" name="Shape 6"/>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Shape 7"/>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lstStyle>
            <a:lvl1pPr indent="0" lvl="0" mar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Shape 8"/>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 name="Shape 38"/>
        <p:cNvGrpSpPr/>
        <p:nvPr/>
      </p:nvGrpSpPr>
      <p:grpSpPr>
        <a:xfrm>
          <a:off x="0" y="0"/>
          <a:ext cx="0" cy="0"/>
          <a:chOff x="0" y="0"/>
          <a:chExt cx="0" cy="0"/>
        </a:xfrm>
      </p:grpSpPr>
      <p:sp>
        <p:nvSpPr>
          <p:cNvPr id="39" name="Shape 3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solidFill>
            <a:srgbClr val="FFFFFF"/>
          </a:solidFill>
          <a:ln>
            <a:noFill/>
          </a:ln>
        </p:spPr>
      </p:sp>
      <p:sp>
        <p:nvSpPr>
          <p:cNvPr id="40" name="Shape 40"/>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 name="Shape 45"/>
        <p:cNvGrpSpPr/>
        <p:nvPr/>
      </p:nvGrpSpPr>
      <p:grpSpPr>
        <a:xfrm>
          <a:off x="0" y="0"/>
          <a:ext cx="0" cy="0"/>
          <a:chOff x="0" y="0"/>
          <a:chExt cx="0" cy="0"/>
        </a:xfrm>
      </p:grpSpPr>
      <p:sp>
        <p:nvSpPr>
          <p:cNvPr id="46" name="Shape 4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7" name="Shape 4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 name="Shape 52"/>
        <p:cNvGrpSpPr/>
        <p:nvPr/>
      </p:nvGrpSpPr>
      <p:grpSpPr>
        <a:xfrm>
          <a:off x="0" y="0"/>
          <a:ext cx="0" cy="0"/>
          <a:chOff x="0" y="0"/>
          <a:chExt cx="0" cy="0"/>
        </a:xfrm>
      </p:grpSpPr>
      <p:sp>
        <p:nvSpPr>
          <p:cNvPr id="53" name="Shape 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4" name="Shape 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 name="Shape 58"/>
        <p:cNvGrpSpPr/>
        <p:nvPr/>
      </p:nvGrpSpPr>
      <p:grpSpPr>
        <a:xfrm>
          <a:off x="0" y="0"/>
          <a:ext cx="0" cy="0"/>
          <a:chOff x="0" y="0"/>
          <a:chExt cx="0" cy="0"/>
        </a:xfrm>
      </p:grpSpPr>
      <p:sp>
        <p:nvSpPr>
          <p:cNvPr id="59" name="Shape 5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60" name="Shape 6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Shape 6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67" name="Shape 6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Shape 7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73" name="Shape 7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Shape 7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78" name="Shape 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Shape 8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85" name="Shape 8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Shape 9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91" name="Shape 9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Shape 9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97" name="Shape 9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Shape 10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4" name="Shape 10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Shape 11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11" name="Shape 11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0" name="Shape 1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Shape 12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6" name="Shape 12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32" name="Shape 13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Shape 13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38" name="Shape 13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43" name="Shape 14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Shape 14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49" name="Shape 14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Shape 15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56" name="Shape 15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Shape 16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62" name="Shape 1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Shape 16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68" name="Shape 16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Shape 1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75" name="Shape 17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Shape 2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01" name="Shape 2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Shape 22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23" name="Shape 22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Shape 22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28" name="Shape 22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Shape 23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35" name="Shape 23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Shape 24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43" name="Shape 24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Shape 24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49" name="Shape 24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Shape 2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54" name="Shape 2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Shape 25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60" name="Shape 26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4" name="Shape 264"/>
        <p:cNvGrpSpPr/>
        <p:nvPr/>
      </p:nvGrpSpPr>
      <p:grpSpPr>
        <a:xfrm>
          <a:off x="0" y="0"/>
          <a:ext cx="0" cy="0"/>
          <a:chOff x="0" y="0"/>
          <a:chExt cx="0" cy="0"/>
        </a:xfrm>
      </p:grpSpPr>
      <p:sp>
        <p:nvSpPr>
          <p:cNvPr id="265" name="Shape 26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66" name="Shape 26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Shape 27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71" name="Shape 27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Shape 27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78" name="Shape 2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Shape 28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83" name="Shape 28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Shape 28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90" name="Shape 29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 name="Shape 294"/>
        <p:cNvGrpSpPr/>
        <p:nvPr/>
      </p:nvGrpSpPr>
      <p:grpSpPr>
        <a:xfrm>
          <a:off x="0" y="0"/>
          <a:ext cx="0" cy="0"/>
          <a:chOff x="0" y="0"/>
          <a:chExt cx="0" cy="0"/>
        </a:xfrm>
      </p:grpSpPr>
      <p:sp>
        <p:nvSpPr>
          <p:cNvPr id="295" name="Shape 29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96" name="Shape 29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Shape 3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01" name="Shape 3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Shape 30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08" name="Shape 30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Shape 31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16" name="Shape 31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Shape 32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21" name="Shape 32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Shape 32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28" name="Shape 32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Shape 33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33" name="Shape 33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8" name="Shape 338"/>
        <p:cNvGrpSpPr/>
        <p:nvPr/>
      </p:nvGrpSpPr>
      <p:grpSpPr>
        <a:xfrm>
          <a:off x="0" y="0"/>
          <a:ext cx="0" cy="0"/>
          <a:chOff x="0" y="0"/>
          <a:chExt cx="0" cy="0"/>
        </a:xfrm>
      </p:grpSpPr>
      <p:sp>
        <p:nvSpPr>
          <p:cNvPr id="339" name="Shape 33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0" name="Shape 34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Shape 34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5" name="Shape 34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0" name="Shape 350"/>
        <p:cNvGrpSpPr/>
        <p:nvPr/>
      </p:nvGrpSpPr>
      <p:grpSpPr>
        <a:xfrm>
          <a:off x="0" y="0"/>
          <a:ext cx="0" cy="0"/>
          <a:chOff x="0" y="0"/>
          <a:chExt cx="0" cy="0"/>
        </a:xfrm>
      </p:grpSpPr>
      <p:sp>
        <p:nvSpPr>
          <p:cNvPr id="351" name="Shape 35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52" name="Shape 35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Shape 35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57" name="Shape 35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Shape 36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63" name="Shape 36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Shape 36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68" name="Shape 36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 name="Shape 373"/>
        <p:cNvGrpSpPr/>
        <p:nvPr/>
      </p:nvGrpSpPr>
      <p:grpSpPr>
        <a:xfrm>
          <a:off x="0" y="0"/>
          <a:ext cx="0" cy="0"/>
          <a:chOff x="0" y="0"/>
          <a:chExt cx="0" cy="0"/>
        </a:xfrm>
      </p:grpSpPr>
      <p:sp>
        <p:nvSpPr>
          <p:cNvPr id="374" name="Shape 3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75" name="Shape 37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Shape 3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82" name="Shape 38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 name="Shape 386"/>
        <p:cNvGrpSpPr/>
        <p:nvPr/>
      </p:nvGrpSpPr>
      <p:grpSpPr>
        <a:xfrm>
          <a:off x="0" y="0"/>
          <a:ext cx="0" cy="0"/>
          <a:chOff x="0" y="0"/>
          <a:chExt cx="0" cy="0"/>
        </a:xfrm>
      </p:grpSpPr>
      <p:sp>
        <p:nvSpPr>
          <p:cNvPr id="387" name="Shape 38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88" name="Shape 38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Shape 39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93" name="Shape 3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1" name="Shape 431"/>
        <p:cNvGrpSpPr/>
        <p:nvPr/>
      </p:nvGrpSpPr>
      <p:grpSpPr>
        <a:xfrm>
          <a:off x="0" y="0"/>
          <a:ext cx="0" cy="0"/>
          <a:chOff x="0" y="0"/>
          <a:chExt cx="0" cy="0"/>
        </a:xfrm>
      </p:grpSpPr>
      <p:sp>
        <p:nvSpPr>
          <p:cNvPr id="432" name="Shape 43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33" name="Shape 43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7" name="Shape 437"/>
        <p:cNvGrpSpPr/>
        <p:nvPr/>
      </p:nvGrpSpPr>
      <p:grpSpPr>
        <a:xfrm>
          <a:off x="0" y="0"/>
          <a:ext cx="0" cy="0"/>
          <a:chOff x="0" y="0"/>
          <a:chExt cx="0" cy="0"/>
        </a:xfrm>
      </p:grpSpPr>
      <p:sp>
        <p:nvSpPr>
          <p:cNvPr id="438" name="Shape 43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39" name="Shape 43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Shape 44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46" name="Shape 44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 name="Shape 449"/>
        <p:cNvGrpSpPr/>
        <p:nvPr/>
      </p:nvGrpSpPr>
      <p:grpSpPr>
        <a:xfrm>
          <a:off x="0" y="0"/>
          <a:ext cx="0" cy="0"/>
          <a:chOff x="0" y="0"/>
          <a:chExt cx="0" cy="0"/>
        </a:xfrm>
      </p:grpSpPr>
      <p:sp>
        <p:nvSpPr>
          <p:cNvPr id="450" name="Shape 45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51" name="Shape 45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7" name="Shape 457"/>
        <p:cNvGrpSpPr/>
        <p:nvPr/>
      </p:nvGrpSpPr>
      <p:grpSpPr>
        <a:xfrm>
          <a:off x="0" y="0"/>
          <a:ext cx="0" cy="0"/>
          <a:chOff x="0" y="0"/>
          <a:chExt cx="0" cy="0"/>
        </a:xfrm>
      </p:grpSpPr>
      <p:sp>
        <p:nvSpPr>
          <p:cNvPr id="458" name="Shape 45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59" name="Shape 45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3" name="Shape 463"/>
        <p:cNvGrpSpPr/>
        <p:nvPr/>
      </p:nvGrpSpPr>
      <p:grpSpPr>
        <a:xfrm>
          <a:off x="0" y="0"/>
          <a:ext cx="0" cy="0"/>
          <a:chOff x="0" y="0"/>
          <a:chExt cx="0" cy="0"/>
        </a:xfrm>
      </p:grpSpPr>
      <p:sp>
        <p:nvSpPr>
          <p:cNvPr id="464" name="Shape 4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65" name="Shape 46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Shape 47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77" name="Shape 47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 name="Shape 480"/>
        <p:cNvGrpSpPr/>
        <p:nvPr/>
      </p:nvGrpSpPr>
      <p:grpSpPr>
        <a:xfrm>
          <a:off x="0" y="0"/>
          <a:ext cx="0" cy="0"/>
          <a:chOff x="0" y="0"/>
          <a:chExt cx="0" cy="0"/>
        </a:xfrm>
      </p:grpSpPr>
      <p:sp>
        <p:nvSpPr>
          <p:cNvPr id="481" name="Shape 4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82" name="Shape 48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7" name="Shape 487"/>
        <p:cNvGrpSpPr/>
        <p:nvPr/>
      </p:nvGrpSpPr>
      <p:grpSpPr>
        <a:xfrm>
          <a:off x="0" y="0"/>
          <a:ext cx="0" cy="0"/>
          <a:chOff x="0" y="0"/>
          <a:chExt cx="0" cy="0"/>
        </a:xfrm>
      </p:grpSpPr>
      <p:sp>
        <p:nvSpPr>
          <p:cNvPr id="488" name="Shape 48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89" name="Shape 48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3" name="Shape 493"/>
        <p:cNvGrpSpPr/>
        <p:nvPr/>
      </p:nvGrpSpPr>
      <p:grpSpPr>
        <a:xfrm>
          <a:off x="0" y="0"/>
          <a:ext cx="0" cy="0"/>
          <a:chOff x="0" y="0"/>
          <a:chExt cx="0" cy="0"/>
        </a:xfrm>
      </p:grpSpPr>
      <p:sp>
        <p:nvSpPr>
          <p:cNvPr id="494" name="Shape 49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495" name="Shape 49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9" name="Shape 499"/>
        <p:cNvGrpSpPr/>
        <p:nvPr/>
      </p:nvGrpSpPr>
      <p:grpSpPr>
        <a:xfrm>
          <a:off x="0" y="0"/>
          <a:ext cx="0" cy="0"/>
          <a:chOff x="0" y="0"/>
          <a:chExt cx="0" cy="0"/>
        </a:xfrm>
      </p:grpSpPr>
      <p:sp>
        <p:nvSpPr>
          <p:cNvPr id="500" name="Shape 5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01" name="Shape 50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6" name="Shape 506"/>
        <p:cNvGrpSpPr/>
        <p:nvPr/>
      </p:nvGrpSpPr>
      <p:grpSpPr>
        <a:xfrm>
          <a:off x="0" y="0"/>
          <a:ext cx="0" cy="0"/>
          <a:chOff x="0" y="0"/>
          <a:chExt cx="0" cy="0"/>
        </a:xfrm>
      </p:grpSpPr>
      <p:sp>
        <p:nvSpPr>
          <p:cNvPr id="507" name="Shape 50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08" name="Shape 50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1" name="Shape 511"/>
        <p:cNvGrpSpPr/>
        <p:nvPr/>
      </p:nvGrpSpPr>
      <p:grpSpPr>
        <a:xfrm>
          <a:off x="0" y="0"/>
          <a:ext cx="0" cy="0"/>
          <a:chOff x="0" y="0"/>
          <a:chExt cx="0" cy="0"/>
        </a:xfrm>
      </p:grpSpPr>
      <p:sp>
        <p:nvSpPr>
          <p:cNvPr id="512" name="Shape 5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13" name="Shape 51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1" name="Shape 521"/>
        <p:cNvGrpSpPr/>
        <p:nvPr/>
      </p:nvGrpSpPr>
      <p:grpSpPr>
        <a:xfrm>
          <a:off x="0" y="0"/>
          <a:ext cx="0" cy="0"/>
          <a:chOff x="0" y="0"/>
          <a:chExt cx="0" cy="0"/>
        </a:xfrm>
      </p:grpSpPr>
      <p:sp>
        <p:nvSpPr>
          <p:cNvPr id="522" name="Shape 52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23" name="Shape 52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8" name="Shape 528"/>
        <p:cNvGrpSpPr/>
        <p:nvPr/>
      </p:nvGrpSpPr>
      <p:grpSpPr>
        <a:xfrm>
          <a:off x="0" y="0"/>
          <a:ext cx="0" cy="0"/>
          <a:chOff x="0" y="0"/>
          <a:chExt cx="0" cy="0"/>
        </a:xfrm>
      </p:grpSpPr>
      <p:sp>
        <p:nvSpPr>
          <p:cNvPr id="529" name="Shape 52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30" name="Shape 53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5" name="Shape 535"/>
        <p:cNvGrpSpPr/>
        <p:nvPr/>
      </p:nvGrpSpPr>
      <p:grpSpPr>
        <a:xfrm>
          <a:off x="0" y="0"/>
          <a:ext cx="0" cy="0"/>
          <a:chOff x="0" y="0"/>
          <a:chExt cx="0" cy="0"/>
        </a:xfrm>
      </p:grpSpPr>
      <p:sp>
        <p:nvSpPr>
          <p:cNvPr id="536" name="Shape 53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37" name="Shape 53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8" name="Shape 548"/>
        <p:cNvGrpSpPr/>
        <p:nvPr/>
      </p:nvGrpSpPr>
      <p:grpSpPr>
        <a:xfrm>
          <a:off x="0" y="0"/>
          <a:ext cx="0" cy="0"/>
          <a:chOff x="0" y="0"/>
          <a:chExt cx="0" cy="0"/>
        </a:xfrm>
      </p:grpSpPr>
      <p:sp>
        <p:nvSpPr>
          <p:cNvPr id="549" name="Shape 54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50" name="Shape 55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1" name="Shape 561"/>
        <p:cNvGrpSpPr/>
        <p:nvPr/>
      </p:nvGrpSpPr>
      <p:grpSpPr>
        <a:xfrm>
          <a:off x="0" y="0"/>
          <a:ext cx="0" cy="0"/>
          <a:chOff x="0" y="0"/>
          <a:chExt cx="0" cy="0"/>
        </a:xfrm>
      </p:grpSpPr>
      <p:sp>
        <p:nvSpPr>
          <p:cNvPr id="562" name="Shape 56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563" name="Shape 56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bg>
      <p:bgPr>
        <a:solidFill>
          <a:schemeClr val="lt1"/>
        </a:solidFill>
      </p:bgPr>
    </p:bg>
    <p:spTree>
      <p:nvGrpSpPr>
        <p:cNvPr id="17" name="Shape 17"/>
        <p:cNvGrpSpPr/>
        <p:nvPr/>
      </p:nvGrpSpPr>
      <p:grpSpPr>
        <a:xfrm>
          <a:off x="0" y="0"/>
          <a:ext cx="0" cy="0"/>
          <a:chOff x="0" y="0"/>
          <a:chExt cx="0" cy="0"/>
        </a:xfrm>
      </p:grpSpPr>
      <p:sp>
        <p:nvSpPr>
          <p:cNvPr id="18" name="Shape 18"/>
          <p:cNvSpPr txBox="1"/>
          <p:nvPr>
            <p:ph type="ctrTitle"/>
          </p:nvPr>
        </p:nvSpPr>
        <p:spPr>
          <a:xfrm>
            <a:off x="685800" y="1196975"/>
            <a:ext cx="7772400" cy="1470025"/>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1pPr>
            <a:lvl2pPr indent="0" lvl="1"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2pPr>
            <a:lvl3pPr indent="0" lvl="2"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3pPr>
            <a:lvl4pPr indent="0" lvl="3"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4pPr>
            <a:lvl5pPr indent="0" lvl="4"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5pPr>
            <a:lvl6pPr indent="0" lvl="5"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6pPr>
            <a:lvl7pPr indent="0" lvl="6"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7pPr>
            <a:lvl8pPr indent="0" lvl="7"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8pPr>
            <a:lvl9pPr indent="0" lvl="8"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9pPr>
          </a:lstStyle>
          <a:p/>
        </p:txBody>
      </p:sp>
      <p:sp>
        <p:nvSpPr>
          <p:cNvPr id="19" name="Shape 19"/>
          <p:cNvSpPr txBox="1"/>
          <p:nvPr>
            <p:ph idx="1" type="subTitle"/>
          </p:nvPr>
        </p:nvSpPr>
        <p:spPr>
          <a:xfrm>
            <a:off x="1371600" y="2952750"/>
            <a:ext cx="6400800" cy="1752600"/>
          </a:xfrm>
          <a:prstGeom prst="rect">
            <a:avLst/>
          </a:prstGeom>
          <a:noFill/>
          <a:ln>
            <a:noFill/>
          </a:ln>
        </p:spPr>
        <p:txBody>
          <a:bodyPr anchorCtr="0" anchor="t" bIns="91425" lIns="91425" spcFirstLastPara="1" rIns="91425" wrap="square" tIns="91425"/>
          <a:lstStyle>
            <a:lvl1pPr indent="-342900" lvl="0" marL="342900" marR="0" rtl="0" algn="l">
              <a:lnSpc>
                <a:spcPct val="100000"/>
              </a:lnSpc>
              <a:spcBef>
                <a:spcPts val="360"/>
              </a:spcBef>
              <a:spcAft>
                <a:spcPts val="0"/>
              </a:spcAft>
              <a:buClr>
                <a:srgbClr val="FFFFFF"/>
              </a:buClr>
              <a:buSzPts val="1800"/>
              <a:buFont typeface="Trebuchet MS"/>
              <a:buChar char="•"/>
              <a:defRPr b="0" i="0" sz="1800" u="none" cap="none" strike="noStrike">
                <a:solidFill>
                  <a:srgbClr val="FFFFFF"/>
                </a:solidFill>
                <a:latin typeface="Trebuchet MS"/>
                <a:ea typeface="Trebuchet MS"/>
                <a:cs typeface="Trebuchet MS"/>
                <a:sym typeface="Trebuchet MS"/>
              </a:defRPr>
            </a:lvl1pPr>
            <a:lvl2pPr indent="-285750" lvl="1" marL="74295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2pPr>
            <a:lvl3pPr indent="-228600" lvl="2" marL="11430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3pPr>
            <a:lvl4pPr indent="-228600" lvl="3" marL="16002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4pPr>
            <a:lvl5pPr indent="-228600" lvl="4" marL="20574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5pPr>
            <a:lvl6pPr indent="-228600" lvl="5" marL="25146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6pPr>
            <a:lvl7pPr indent="-228600" lvl="6" marL="34290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7pPr>
            <a:lvl8pPr indent="-228600" lvl="7" marL="48006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8pPr>
            <a:lvl9pPr indent="-228600" lvl="8" marL="66294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9pPr>
          </a:lstStyle>
          <a:p/>
        </p:txBody>
      </p:sp>
      <p:sp>
        <p:nvSpPr>
          <p:cNvPr id="20" name="Shape 20"/>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 name="Shape 21"/>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lstStyle>
            <a:lvl1pPr indent="0" lvl="0" marL="0" marR="0" rtl="0" algn="ctr">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 name="Shape 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US"/>
              <a:t>‹#›</a:t>
            </a:fld>
            <a:endParaRPr/>
          </a:p>
        </p:txBody>
      </p:sp>
      <p:pic>
        <p:nvPicPr>
          <p:cNvPr id="23" name="Shape 23"/>
          <p:cNvPicPr preferRelativeResize="0"/>
          <p:nvPr/>
        </p:nvPicPr>
        <p:blipFill rotWithShape="1">
          <a:blip r:embed="rId2">
            <a:alphaModFix/>
          </a:blip>
          <a:srcRect b="845" l="3106" r="3673" t="0"/>
          <a:stretch/>
        </p:blipFill>
        <p:spPr>
          <a:xfrm>
            <a:off x="0" y="0"/>
            <a:ext cx="9144000" cy="687863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ext" type="tx">
  <p:cSld name="TITLE_AND_BODY">
    <p:spTree>
      <p:nvGrpSpPr>
        <p:cNvPr id="24" name="Shape 24"/>
        <p:cNvGrpSpPr/>
        <p:nvPr/>
      </p:nvGrpSpPr>
      <p:grpSpPr>
        <a:xfrm>
          <a:off x="0" y="0"/>
          <a:ext cx="0" cy="0"/>
          <a:chOff x="0" y="0"/>
          <a:chExt cx="0" cy="0"/>
        </a:xfrm>
      </p:grpSpPr>
      <p:sp>
        <p:nvSpPr>
          <p:cNvPr id="25" name="Shape 25"/>
          <p:cNvSpPr txBox="1"/>
          <p:nvPr>
            <p:ph type="title"/>
          </p:nvPr>
        </p:nvSpPr>
        <p:spPr>
          <a:xfrm>
            <a:off x="457200" y="454025"/>
            <a:ext cx="8229600" cy="490537"/>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1pPr>
            <a:lvl2pPr indent="0" lvl="1"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2pPr>
            <a:lvl3pPr indent="0" lvl="2"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3pPr>
            <a:lvl4pPr indent="0" lvl="3"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4pPr>
            <a:lvl5pPr indent="0" lvl="4"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5pPr>
            <a:lvl6pPr indent="0" lvl="5"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6pPr>
            <a:lvl7pPr indent="0" lvl="6"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7pPr>
            <a:lvl8pPr indent="0" lvl="7"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8pPr>
            <a:lvl9pPr indent="0" lvl="8"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9pPr>
          </a:lstStyle>
          <a:p/>
        </p:txBody>
      </p:sp>
      <p:sp>
        <p:nvSpPr>
          <p:cNvPr id="26" name="Shape 26"/>
          <p:cNvSpPr txBox="1"/>
          <p:nvPr>
            <p:ph idx="1" type="body"/>
          </p:nvPr>
        </p:nvSpPr>
        <p:spPr>
          <a:xfrm>
            <a:off x="457200" y="1044575"/>
            <a:ext cx="8229600" cy="5480050"/>
          </a:xfrm>
          <a:prstGeom prst="rect">
            <a:avLst/>
          </a:prstGeom>
          <a:noFill/>
          <a:ln>
            <a:noFill/>
          </a:ln>
        </p:spPr>
        <p:txBody>
          <a:bodyPr anchorCtr="0" anchor="t" bIns="91425" lIns="91425" spcFirstLastPara="1" rIns="91425" wrap="square" tIns="91425"/>
          <a:lstStyle>
            <a:lvl1pPr indent="-342900" lvl="0" marL="457200" marR="0" rtl="0" algn="l">
              <a:lnSpc>
                <a:spcPct val="100000"/>
              </a:lnSpc>
              <a:spcBef>
                <a:spcPts val="360"/>
              </a:spcBef>
              <a:spcAft>
                <a:spcPts val="0"/>
              </a:spcAft>
              <a:buClr>
                <a:srgbClr val="FFFFFF"/>
              </a:buClr>
              <a:buSzPts val="1800"/>
              <a:buFont typeface="Trebuchet MS"/>
              <a:buChar char="•"/>
              <a:defRPr b="0" i="0" sz="1800" u="none" cap="none" strike="noStrike">
                <a:solidFill>
                  <a:srgbClr val="FFFFFF"/>
                </a:solidFill>
                <a:latin typeface="Trebuchet MS"/>
                <a:ea typeface="Trebuchet MS"/>
                <a:cs typeface="Trebuchet MS"/>
                <a:sym typeface="Trebuchet MS"/>
              </a:defRPr>
            </a:lvl1pPr>
            <a:lvl2pPr indent="-342900" lvl="1" marL="9144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2pPr>
            <a:lvl3pPr indent="-342900" lvl="2" marL="13716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3pPr>
            <a:lvl4pPr indent="-342900" lvl="3" marL="18288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4pPr>
            <a:lvl5pPr indent="-342900" lvl="4" marL="22860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5pPr>
            <a:lvl6pPr indent="-342900" lvl="5" marL="27432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6pPr>
            <a:lvl7pPr indent="-342900" lvl="6" marL="32004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7pPr>
            <a:lvl8pPr indent="-342900" lvl="7" marL="36576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8pPr>
            <a:lvl9pPr indent="-342900" lvl="8" marL="41148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9pPr>
          </a:lstStyle>
          <a:p/>
        </p:txBody>
      </p:sp>
      <p:sp>
        <p:nvSpPr>
          <p:cNvPr id="27" name="Shape 27"/>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 name="Shape 28"/>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lstStyle>
            <a:lvl1pPr indent="0" lvl="0" marL="0" marR="0" rtl="0" algn="ctr">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 name="Shape 2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ext on left, text on right" type="twoColTx">
  <p:cSld name="TITLE_AND_TWO_COLUMNS">
    <p:spTree>
      <p:nvGrpSpPr>
        <p:cNvPr id="30" name="Shape 30"/>
        <p:cNvGrpSpPr/>
        <p:nvPr/>
      </p:nvGrpSpPr>
      <p:grpSpPr>
        <a:xfrm>
          <a:off x="0" y="0"/>
          <a:ext cx="0" cy="0"/>
          <a:chOff x="0" y="0"/>
          <a:chExt cx="0" cy="0"/>
        </a:xfrm>
      </p:grpSpPr>
      <p:sp>
        <p:nvSpPr>
          <p:cNvPr id="31" name="Shape 31"/>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 name="Shape 32"/>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lstStyle>
            <a:lvl1pPr indent="0" lvl="0" marL="0" marR="0" rtl="0" algn="ctr">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 name="Shape 3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ext on left, two objects on right" type="txAndTwoObj">
  <p:cSld name="TEXT_AND_TWO_OBJECTS">
    <p:spTree>
      <p:nvGrpSpPr>
        <p:cNvPr id="34" name="Shape 34"/>
        <p:cNvGrpSpPr/>
        <p:nvPr/>
      </p:nvGrpSpPr>
      <p:grpSpPr>
        <a:xfrm>
          <a:off x="0" y="0"/>
          <a:ext cx="0" cy="0"/>
          <a:chOff x="0" y="0"/>
          <a:chExt cx="0" cy="0"/>
        </a:xfrm>
      </p:grpSpPr>
      <p:sp>
        <p:nvSpPr>
          <p:cNvPr id="35" name="Shape 35"/>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Shape 36"/>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lstStyle>
            <a:lvl1pPr indent="0" lvl="0" marL="0" marR="0" rtl="0" algn="ctr">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Shape 3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pic>
        <p:nvPicPr>
          <p:cNvPr id="10" name="Shape 10"/>
          <p:cNvPicPr preferRelativeResize="0"/>
          <p:nvPr/>
        </p:nvPicPr>
        <p:blipFill rotWithShape="1">
          <a:blip r:embed="rId1">
            <a:alphaModFix/>
          </a:blip>
          <a:srcRect b="845" l="3106" r="3673" t="0"/>
          <a:stretch/>
        </p:blipFill>
        <p:spPr>
          <a:xfrm>
            <a:off x="0" y="0"/>
            <a:ext cx="9144000" cy="6878637"/>
          </a:xfrm>
          <a:prstGeom prst="rect">
            <a:avLst/>
          </a:prstGeom>
          <a:noFill/>
          <a:ln>
            <a:noFill/>
          </a:ln>
        </p:spPr>
      </p:pic>
      <p:sp>
        <p:nvSpPr>
          <p:cNvPr id="11" name="Shape 11"/>
          <p:cNvSpPr/>
          <p:nvPr/>
        </p:nvSpPr>
        <p:spPr>
          <a:xfrm>
            <a:off x="0" y="0"/>
            <a:ext cx="9144000" cy="6878637"/>
          </a:xfrm>
          <a:prstGeom prst="rect">
            <a:avLst/>
          </a:prstGeom>
          <a:solidFill>
            <a:schemeClr val="lt1">
              <a:alpha val="84705"/>
            </a:scheme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 name="Shape 12"/>
          <p:cNvSpPr txBox="1"/>
          <p:nvPr>
            <p:ph type="title"/>
          </p:nvPr>
        </p:nvSpPr>
        <p:spPr>
          <a:xfrm>
            <a:off x="457200" y="454025"/>
            <a:ext cx="8229600" cy="490537"/>
          </a:xfrm>
          <a:prstGeom prst="rect">
            <a:avLst/>
          </a:prstGeom>
          <a:noFill/>
          <a:ln>
            <a:noFill/>
          </a:ln>
        </p:spPr>
        <p:txBody>
          <a:bodyPr anchorCtr="0" anchor="ctr" bIns="91425" lIns="91425" spcFirstLastPara="1" rIns="91425" wrap="square" tIns="91425"/>
          <a:lstStyle>
            <a:lvl1pPr indent="0" lvl="0"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1pPr>
            <a:lvl2pPr indent="0" lvl="1"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2pPr>
            <a:lvl3pPr indent="0" lvl="2"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3pPr>
            <a:lvl4pPr indent="0" lvl="3"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4pPr>
            <a:lvl5pPr indent="0" lvl="4"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5pPr>
            <a:lvl6pPr indent="0" lvl="5"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6pPr>
            <a:lvl7pPr indent="0" lvl="6"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7pPr>
            <a:lvl8pPr indent="0" lvl="7"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8pPr>
            <a:lvl9pPr indent="0" lvl="8" marL="0" marR="0" rtl="0" algn="l">
              <a:lnSpc>
                <a:spcPct val="100000"/>
              </a:lnSpc>
              <a:spcBef>
                <a:spcPts val="0"/>
              </a:spcBef>
              <a:spcAft>
                <a:spcPts val="0"/>
              </a:spcAft>
              <a:buSzPts val="1400"/>
              <a:buNone/>
              <a:defRPr b="1" i="0" sz="2800" u="none" cap="none" strike="noStrike">
                <a:solidFill>
                  <a:schemeClr val="dk1"/>
                </a:solidFill>
                <a:latin typeface="Impact"/>
                <a:ea typeface="Impact"/>
                <a:cs typeface="Impact"/>
                <a:sym typeface="Impact"/>
              </a:defRPr>
            </a:lvl9pPr>
          </a:lstStyle>
          <a:p/>
        </p:txBody>
      </p:sp>
      <p:sp>
        <p:nvSpPr>
          <p:cNvPr id="13" name="Shape 13"/>
          <p:cNvSpPr txBox="1"/>
          <p:nvPr>
            <p:ph idx="1" type="body"/>
          </p:nvPr>
        </p:nvSpPr>
        <p:spPr>
          <a:xfrm>
            <a:off x="457200" y="1044575"/>
            <a:ext cx="8229600" cy="5480050"/>
          </a:xfrm>
          <a:prstGeom prst="rect">
            <a:avLst/>
          </a:prstGeom>
          <a:noFill/>
          <a:ln>
            <a:noFill/>
          </a:ln>
        </p:spPr>
        <p:txBody>
          <a:bodyPr anchorCtr="0" anchor="t" bIns="91425" lIns="91425" spcFirstLastPara="1" rIns="91425" wrap="square" tIns="91425"/>
          <a:lstStyle>
            <a:lvl1pPr indent="-342900" lvl="0" marL="457200" marR="0" rtl="0" algn="l">
              <a:lnSpc>
                <a:spcPct val="100000"/>
              </a:lnSpc>
              <a:spcBef>
                <a:spcPts val="360"/>
              </a:spcBef>
              <a:spcAft>
                <a:spcPts val="0"/>
              </a:spcAft>
              <a:buClr>
                <a:srgbClr val="FFFFFF"/>
              </a:buClr>
              <a:buSzPts val="1800"/>
              <a:buFont typeface="Trebuchet MS"/>
              <a:buChar char="•"/>
              <a:defRPr b="0" i="0" sz="1800" u="none" cap="none" strike="noStrike">
                <a:solidFill>
                  <a:srgbClr val="FFFFFF"/>
                </a:solidFill>
                <a:latin typeface="Trebuchet MS"/>
                <a:ea typeface="Trebuchet MS"/>
                <a:cs typeface="Trebuchet MS"/>
                <a:sym typeface="Trebuchet MS"/>
              </a:defRPr>
            </a:lvl1pPr>
            <a:lvl2pPr indent="-342900" lvl="1" marL="9144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2pPr>
            <a:lvl3pPr indent="-342900" lvl="2" marL="13716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3pPr>
            <a:lvl4pPr indent="-342900" lvl="3" marL="18288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4pPr>
            <a:lvl5pPr indent="-342900" lvl="4" marL="22860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5pPr>
            <a:lvl6pPr indent="-342900" lvl="5" marL="27432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6pPr>
            <a:lvl7pPr indent="-342900" lvl="6" marL="32004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7pPr>
            <a:lvl8pPr indent="-342900" lvl="7" marL="36576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8pPr>
            <a:lvl9pPr indent="-342900" lvl="8" marL="4114800" marR="0" rtl="0" algn="l">
              <a:lnSpc>
                <a:spcPct val="100000"/>
              </a:lnSpc>
              <a:spcBef>
                <a:spcPts val="360"/>
              </a:spcBef>
              <a:spcAft>
                <a:spcPts val="0"/>
              </a:spcAft>
              <a:buClr>
                <a:schemeClr val="dk1"/>
              </a:buClr>
              <a:buSzPts val="1800"/>
              <a:buFont typeface="Trebuchet MS"/>
              <a:buChar char="•"/>
              <a:defRPr b="0" i="0" sz="1800" u="none" cap="none" strike="noStrike">
                <a:solidFill>
                  <a:schemeClr val="dk1"/>
                </a:solidFill>
                <a:latin typeface="Trebuchet MS"/>
                <a:ea typeface="Trebuchet MS"/>
                <a:cs typeface="Trebuchet MS"/>
                <a:sym typeface="Trebuchet MS"/>
              </a:defRPr>
            </a:lvl9pPr>
          </a:lstStyle>
          <a:p/>
        </p:txBody>
      </p:sp>
      <p:sp>
        <p:nvSpPr>
          <p:cNvPr id="14" name="Shape 14"/>
          <p:cNvSpPr txBox="1"/>
          <p:nvPr>
            <p:ph idx="10" type="dt"/>
          </p:nvPr>
        </p:nvSpPr>
        <p:spPr>
          <a:xfrm>
            <a:off x="457200" y="6245225"/>
            <a:ext cx="2133600" cy="47625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 name="Shape 15"/>
          <p:cNvSpPr txBox="1"/>
          <p:nvPr>
            <p:ph idx="11" type="ftr"/>
          </p:nvPr>
        </p:nvSpPr>
        <p:spPr>
          <a:xfrm>
            <a:off x="3124200" y="6245225"/>
            <a:ext cx="2895600" cy="476250"/>
          </a:xfrm>
          <a:prstGeom prst="rect">
            <a:avLst/>
          </a:prstGeom>
          <a:noFill/>
          <a:ln>
            <a:noFill/>
          </a:ln>
        </p:spPr>
        <p:txBody>
          <a:bodyPr anchorCtr="0" anchor="t" bIns="91425" lIns="91425" spcFirstLastPara="1" rIns="91425" wrap="square" tIns="91425"/>
          <a:lstStyle>
            <a:lvl1pPr indent="0" lvl="0" marL="0" marR="0" rtl="0" algn="ctr">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 name="Shape 1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6.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0">
  <p:cSld>
    <p:bg>
      <p:bgPr>
        <a:blipFill rotWithShape="1">
          <a:blip r:embed="rId3">
            <a:alphaModFix/>
          </a:blip>
          <a:stretch>
            <a:fillRect b="0" l="0" r="0" t="0"/>
          </a:stretch>
        </a:blipFill>
      </p:bgPr>
    </p:bg>
    <p:spTree>
      <p:nvGrpSpPr>
        <p:cNvPr id="41" name="Shape 41"/>
        <p:cNvGrpSpPr/>
        <p:nvPr/>
      </p:nvGrpSpPr>
      <p:grpSpPr>
        <a:xfrm>
          <a:off x="0" y="0"/>
          <a:ext cx="0" cy="0"/>
          <a:chOff x="0" y="0"/>
          <a:chExt cx="0" cy="0"/>
        </a:xfrm>
      </p:grpSpPr>
      <p:sp>
        <p:nvSpPr>
          <p:cNvPr id="42" name="Shape 42"/>
          <p:cNvSpPr txBox="1"/>
          <p:nvPr>
            <p:ph type="ctrTitle"/>
          </p:nvPr>
        </p:nvSpPr>
        <p:spPr>
          <a:xfrm>
            <a:off x="3001962" y="657225"/>
            <a:ext cx="3611562" cy="14700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800040"/>
              </a:buClr>
              <a:buFont typeface="Arial"/>
              <a:buNone/>
            </a:pPr>
            <a:r>
              <a:rPr b="1" i="0" lang="en-US" sz="4800" u="none" cap="none" strike="noStrike">
                <a:solidFill>
                  <a:srgbClr val="800040"/>
                </a:solidFill>
                <a:latin typeface="Arial"/>
                <a:ea typeface="Arial"/>
                <a:cs typeface="Arial"/>
                <a:sym typeface="Arial"/>
              </a:rPr>
              <a:t>EE3207</a:t>
            </a:r>
            <a:endParaRPr/>
          </a:p>
        </p:txBody>
      </p:sp>
      <p:sp>
        <p:nvSpPr>
          <p:cNvPr id="43" name="Shape 43"/>
          <p:cNvSpPr txBox="1"/>
          <p:nvPr/>
        </p:nvSpPr>
        <p:spPr>
          <a:xfrm>
            <a:off x="3870325" y="2001837"/>
            <a:ext cx="1841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4" name="Shape 44"/>
          <p:cNvSpPr txBox="1"/>
          <p:nvPr/>
        </p:nvSpPr>
        <p:spPr>
          <a:xfrm>
            <a:off x="3001962" y="1679575"/>
            <a:ext cx="6142037" cy="519112"/>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FF9933"/>
              </a:buClr>
              <a:buFont typeface="EB Garamond"/>
              <a:buNone/>
            </a:pPr>
            <a:r>
              <a:rPr b="1" i="0" lang="en-US" sz="2600" u="none">
                <a:solidFill>
                  <a:srgbClr val="FF9933"/>
                </a:solidFill>
                <a:latin typeface="EB Garamond"/>
                <a:ea typeface="EB Garamond"/>
                <a:cs typeface="EB Garamond"/>
                <a:sym typeface="EB Garamond"/>
              </a:rPr>
              <a:t>Verilog</a:t>
            </a:r>
            <a:r>
              <a:rPr b="1" i="0" lang="en-US" sz="1800" u="none">
                <a:solidFill>
                  <a:srgbClr val="333399"/>
                </a:solidFill>
                <a:latin typeface="Arial"/>
                <a:ea typeface="Arial"/>
                <a:cs typeface="Arial"/>
                <a:sym typeface="Arial"/>
              </a:rPr>
              <a:t>   </a:t>
            </a:r>
            <a:r>
              <a:rPr b="0" i="0" lang="en-US" sz="1800" u="none">
                <a:solidFill>
                  <a:srgbClr val="333399"/>
                </a:solidFill>
                <a:latin typeface="Arial"/>
                <a:ea typeface="Arial"/>
                <a:cs typeface="Arial"/>
                <a:sym typeface="Arial"/>
              </a:rPr>
              <a:t> </a:t>
            </a:r>
            <a:r>
              <a:rPr b="1" i="0" lang="en-US" sz="2800" u="none">
                <a:solidFill>
                  <a:srgbClr val="FFFF99"/>
                </a:solidFill>
                <a:latin typeface="Belleza"/>
                <a:ea typeface="Belleza"/>
                <a:cs typeface="Belleza"/>
                <a:sym typeface="Belleza"/>
              </a:rPr>
              <a:t>DATAFLOW MODELING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8" name="Shape 48"/>
        <p:cNvGrpSpPr/>
        <p:nvPr/>
      </p:nvGrpSpPr>
      <p:grpSpPr>
        <a:xfrm>
          <a:off x="0" y="0"/>
          <a:ext cx="0" cy="0"/>
          <a:chOff x="0" y="0"/>
          <a:chExt cx="0" cy="0"/>
        </a:xfrm>
      </p:grpSpPr>
      <p:sp>
        <p:nvSpPr>
          <p:cNvPr id="49" name="Shape 49"/>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Impact"/>
              <a:buNone/>
            </a:pPr>
            <a:r>
              <a:rPr b="1" i="0" lang="en-US" sz="2800" u="none" cap="none" strike="noStrike">
                <a:solidFill>
                  <a:schemeClr val="dk1"/>
                </a:solidFill>
                <a:latin typeface="Impact"/>
                <a:ea typeface="Impact"/>
                <a:cs typeface="Impact"/>
                <a:sym typeface="Impact"/>
              </a:rPr>
              <a:t>Dataflow Modeling</a:t>
            </a:r>
            <a:endParaRPr/>
          </a:p>
        </p:txBody>
      </p:sp>
      <p:sp>
        <p:nvSpPr>
          <p:cNvPr id="50" name="Shape 50"/>
          <p:cNvSpPr txBox="1"/>
          <p:nvPr>
            <p:ph idx="1" type="body"/>
          </p:nvPr>
        </p:nvSpPr>
        <p:spPr>
          <a:xfrm>
            <a:off x="358775" y="865187"/>
            <a:ext cx="4186237" cy="5480050"/>
          </a:xfrm>
          <a:prstGeom prst="rect">
            <a:avLst/>
          </a:prstGeom>
          <a:noFill/>
          <a:ln>
            <a:noFill/>
          </a:ln>
        </p:spPr>
        <p:txBody>
          <a:bodyPr anchorCtr="0" anchor="t" bIns="45700" lIns="91425" spcFirstLastPara="1" rIns="91425" wrap="square" tIns="45700">
            <a:noAutofit/>
          </a:bodyPr>
          <a:lstStyle/>
          <a:p>
            <a:pPr indent="-342900" lvl="0" marL="342900" marR="0" rtl="0" algn="r">
              <a:lnSpc>
                <a:spcPct val="90000"/>
              </a:lnSpc>
              <a:spcBef>
                <a:spcPts val="0"/>
              </a:spcBef>
              <a:spcAft>
                <a:spcPts val="0"/>
              </a:spcAft>
              <a:buClr>
                <a:srgbClr val="FFFFFF"/>
              </a:buClr>
              <a:buFont typeface="EB Garamond"/>
              <a:buNone/>
            </a:pPr>
            <a:r>
              <a:rPr b="0" i="0" lang="en-US" sz="2000" u="none" cap="none" strike="noStrike">
                <a:solidFill>
                  <a:srgbClr val="FFFFFF"/>
                </a:solidFill>
                <a:latin typeface="EB Garamond"/>
                <a:ea typeface="EB Garamond"/>
                <a:cs typeface="EB Garamond"/>
                <a:sym typeface="EB Garamond"/>
              </a:rPr>
              <a:t>For small circuits, the gate-level modeling approach works very well because the number of gates is limited and the designer can instantiate and connect every gate individually. Also, gate-level modeling is very intuitive to a designer with a basic knowledge of digital logic design. However, in complex designs the number of gates is very large. Thus, designers can design more effectively if they concentrate on implementing the function at a level of abstraction higher than gate level. Dataflow modeling provides a powerful way to implement a design. Verilog allows a circuit to be designed in terms of the data flow between registers and how a design processes data rather than instantiation of individual gates.</a:t>
            </a:r>
            <a:endParaRPr/>
          </a:p>
          <a:p>
            <a:pPr indent="-215900" lvl="0" marL="342900" marR="0" rtl="0" algn="l">
              <a:lnSpc>
                <a:spcPct val="100000"/>
              </a:lnSpc>
              <a:spcBef>
                <a:spcPts val="400"/>
              </a:spcBef>
              <a:spcAft>
                <a:spcPts val="0"/>
              </a:spcAft>
              <a:buClr>
                <a:srgbClr val="FFFFFF"/>
              </a:buClr>
              <a:buSzPts val="2000"/>
              <a:buFont typeface="Trebuchet MS"/>
              <a:buNone/>
            </a:pPr>
            <a:r>
              <a:t/>
            </a:r>
            <a:endParaRPr b="0" i="0" sz="2000" u="none" cap="none" strike="noStrike">
              <a:solidFill>
                <a:srgbClr val="FFFFFF"/>
              </a:solidFill>
              <a:latin typeface="EB Garamond"/>
              <a:ea typeface="EB Garamond"/>
              <a:cs typeface="EB Garamond"/>
              <a:sym typeface="EB Garamond"/>
            </a:endParaRPr>
          </a:p>
        </p:txBody>
      </p:sp>
      <p:sp>
        <p:nvSpPr>
          <p:cNvPr id="51" name="Shape 51"/>
          <p:cNvSpPr txBox="1"/>
          <p:nvPr/>
        </p:nvSpPr>
        <p:spPr>
          <a:xfrm>
            <a:off x="4643437" y="908050"/>
            <a:ext cx="4186237" cy="548005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Font typeface="EB Garamond"/>
              <a:buNone/>
            </a:pPr>
            <a:r>
              <a:rPr b="0" i="0" lang="en-US" sz="2000" u="none">
                <a:solidFill>
                  <a:srgbClr val="FFFFFF"/>
                </a:solidFill>
                <a:latin typeface="EB Garamond"/>
                <a:ea typeface="EB Garamond"/>
                <a:cs typeface="EB Garamond"/>
                <a:sym typeface="EB Garamond"/>
              </a:rPr>
              <a:t>With logic synthesis, dataflow modeling has become a popular design approach as logic synthesis tools have become sophisticated. It allows the designer to concentrate on optimizing the circuit in terms of data flow. The viable approach employs the concept of RTL (Register Transfer Level) design with a combination of dataflow modeling and behavioral modeling for digital system design.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5" name="Shape 55"/>
        <p:cNvGrpSpPr/>
        <p:nvPr/>
      </p:nvGrpSpPr>
      <p:grpSpPr>
        <a:xfrm>
          <a:off x="0" y="0"/>
          <a:ext cx="0" cy="0"/>
          <a:chOff x="0" y="0"/>
          <a:chExt cx="0" cy="0"/>
        </a:xfrm>
      </p:grpSpPr>
      <p:sp>
        <p:nvSpPr>
          <p:cNvPr id="56" name="Shape 56"/>
          <p:cNvSpPr txBox="1"/>
          <p:nvPr>
            <p:ph type="title"/>
          </p:nvPr>
        </p:nvSpPr>
        <p:spPr>
          <a:xfrm>
            <a:off x="446087" y="274637"/>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Impact"/>
              <a:buNone/>
            </a:pPr>
            <a:r>
              <a:rPr b="1" i="0" lang="en-US" sz="2800" u="none" cap="none" strike="noStrike">
                <a:solidFill>
                  <a:schemeClr val="dk1"/>
                </a:solidFill>
                <a:latin typeface="Impact"/>
                <a:ea typeface="Impact"/>
                <a:cs typeface="Impact"/>
                <a:sym typeface="Impact"/>
              </a:rPr>
              <a:t>Learning Objectives</a:t>
            </a:r>
            <a:endParaRPr/>
          </a:p>
        </p:txBody>
      </p:sp>
      <p:sp>
        <p:nvSpPr>
          <p:cNvPr id="57" name="Shape 57"/>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Describe the continuous assignment (assign) statement, restrictions on the assign statement, and the implicit continuous assignment statement.</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Explain assignment delay, implicit assignment delay, and net declaration delay for continuous assignment statements.</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Define expressions, operators, and operands.</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List operator types for all possible operations—arithmetic, logical, relational, equality, bitwise, reduction, shift, concatenation, and conditional.</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400"/>
              </a:spcBef>
              <a:spcAft>
                <a:spcPts val="0"/>
              </a:spcAft>
              <a:buClr>
                <a:srgbClr val="FFFFFF"/>
              </a:buClr>
              <a:buSzPts val="2000"/>
              <a:buFont typeface="Trebuchet MS"/>
              <a:buChar char="•"/>
            </a:pPr>
            <a:r>
              <a:rPr b="0" i="0" lang="en-US" sz="1800" u="none" cap="none" strike="noStrike">
                <a:solidFill>
                  <a:srgbClr val="FFFFFF"/>
                </a:solidFill>
                <a:latin typeface="Trebuchet MS"/>
                <a:ea typeface="Trebuchet MS"/>
                <a:cs typeface="Trebuchet MS"/>
                <a:sym typeface="Trebuchet MS"/>
              </a:rPr>
              <a:t>Use dataflow constructs to model practical digital circuits in </a:t>
            </a:r>
            <a:r>
              <a:rPr b="0" i="0" lang="en-US" sz="2000" u="none" cap="none" strike="noStrike">
                <a:solidFill>
                  <a:srgbClr val="FFFFFF"/>
                </a:solidFill>
                <a:latin typeface="EB Garamond"/>
                <a:ea typeface="EB Garamond"/>
                <a:cs typeface="EB Garamond"/>
                <a:sym typeface="EB Garamond"/>
              </a:rPr>
              <a:t>Verilog</a:t>
            </a:r>
            <a:r>
              <a:rPr b="0" i="0" lang="en-US" sz="2000" u="none" cap="none" strike="noStrike">
                <a:solidFill>
                  <a:srgbClr val="FFFFFF"/>
                </a:solidFill>
                <a:latin typeface="Trebuchet MS"/>
                <a:ea typeface="Trebuchet MS"/>
                <a:cs typeface="Trebuchet MS"/>
                <a:sym typeface="Trebuchet MS"/>
              </a:rPr>
              <a: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1" name="Shape 61"/>
        <p:cNvGrpSpPr/>
        <p:nvPr/>
      </p:nvGrpSpPr>
      <p:grpSpPr>
        <a:xfrm>
          <a:off x="0" y="0"/>
          <a:ext cx="0" cy="0"/>
          <a:chOff x="0" y="0"/>
          <a:chExt cx="0" cy="0"/>
        </a:xfrm>
      </p:grpSpPr>
      <p:sp>
        <p:nvSpPr>
          <p:cNvPr id="62" name="Shape 62"/>
          <p:cNvSpPr txBox="1"/>
          <p:nvPr/>
        </p:nvSpPr>
        <p:spPr>
          <a:xfrm>
            <a:off x="2895600" y="3581400"/>
            <a:ext cx="579120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3" name="Shape 63"/>
          <p:cNvSpPr txBox="1"/>
          <p:nvPr>
            <p:ph type="title"/>
          </p:nvPr>
        </p:nvSpPr>
        <p:spPr>
          <a:xfrm>
            <a:off x="3429000" y="1600200"/>
            <a:ext cx="5257800" cy="914400"/>
          </a:xfrm>
          <a:prstGeom prst="rect">
            <a:avLst/>
          </a:prstGeom>
          <a:noFill/>
          <a:ln cap="flat" cmpd="sng" w="9525">
            <a:solidFill>
              <a:schemeClr val="folHlink"/>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99"/>
              </a:buClr>
              <a:buFont typeface="Impact"/>
              <a:buNone/>
            </a:pPr>
            <a:r>
              <a:rPr b="1" i="0" lang="en-US" sz="2800" u="none" cap="none" strike="noStrike">
                <a:solidFill>
                  <a:srgbClr val="FFFF99"/>
                </a:solidFill>
                <a:latin typeface="Impact"/>
                <a:ea typeface="Impact"/>
                <a:cs typeface="Impact"/>
                <a:sym typeface="Impact"/>
              </a:rPr>
              <a:t>  CONTENTS</a:t>
            </a:r>
            <a:endParaRPr/>
          </a:p>
        </p:txBody>
      </p:sp>
      <p:sp>
        <p:nvSpPr>
          <p:cNvPr id="64" name="Shape 64"/>
          <p:cNvSpPr txBox="1"/>
          <p:nvPr>
            <p:ph idx="1" type="body"/>
          </p:nvPr>
        </p:nvSpPr>
        <p:spPr>
          <a:xfrm>
            <a:off x="3733800" y="3581400"/>
            <a:ext cx="5029200" cy="2743200"/>
          </a:xfrm>
          <a:prstGeom prst="rect">
            <a:avLst/>
          </a:prstGeom>
          <a:noFill/>
          <a:ln>
            <a:noFill/>
          </a:ln>
        </p:spPr>
        <p:txBody>
          <a:bodyPr anchorCtr="0" anchor="t" bIns="45700" lIns="91425" spcFirstLastPara="1" rIns="91425" wrap="square" tIns="45700">
            <a:noAutofit/>
          </a:bodyPr>
          <a:lstStyle/>
          <a:p>
            <a:pPr indent="-342900" lvl="0" marL="342900" marR="0" rtl="0" algn="r">
              <a:lnSpc>
                <a:spcPct val="100000"/>
              </a:lnSpc>
              <a:spcBef>
                <a:spcPts val="0"/>
              </a:spcBef>
              <a:spcAft>
                <a:spcPts val="0"/>
              </a:spcAft>
              <a:buClr>
                <a:srgbClr val="FFFFFF"/>
              </a:buClr>
              <a:buFont typeface="Merriweather"/>
              <a:buNone/>
            </a:pPr>
            <a:r>
              <a:rPr b="1" i="0" lang="en-US" sz="2000" u="none" cap="none" strike="noStrike">
                <a:solidFill>
                  <a:srgbClr val="FFFFFF"/>
                </a:solidFill>
                <a:latin typeface="Merriweather"/>
                <a:ea typeface="Merriweather"/>
                <a:cs typeface="Merriweather"/>
                <a:sym typeface="Merriweather"/>
              </a:rPr>
              <a:t>Continuous Assignments</a:t>
            </a:r>
            <a:endParaRPr/>
          </a:p>
          <a:p>
            <a:pPr indent="-342900" lvl="0" marL="342900" marR="0" rtl="0" algn="r">
              <a:lnSpc>
                <a:spcPct val="100000"/>
              </a:lnSpc>
              <a:spcBef>
                <a:spcPts val="400"/>
              </a:spcBef>
              <a:spcAft>
                <a:spcPts val="0"/>
              </a:spcAft>
              <a:buClr>
                <a:srgbClr val="FFFFFF"/>
              </a:buClr>
              <a:buFont typeface="Merriweather"/>
              <a:buNone/>
            </a:pPr>
            <a:r>
              <a:rPr b="1" i="0" lang="en-US" sz="2000" u="none" cap="none" strike="noStrike">
                <a:solidFill>
                  <a:srgbClr val="FFFFFF"/>
                </a:solidFill>
                <a:latin typeface="Merriweather"/>
                <a:ea typeface="Merriweather"/>
                <a:cs typeface="Merriweather"/>
                <a:sym typeface="Merriweather"/>
              </a:rPr>
              <a:t>Delays</a:t>
            </a:r>
            <a:endParaRPr/>
          </a:p>
          <a:p>
            <a:pPr indent="-342900" lvl="0" marL="342900" marR="0" rtl="0" algn="r">
              <a:lnSpc>
                <a:spcPct val="100000"/>
              </a:lnSpc>
              <a:spcBef>
                <a:spcPts val="400"/>
              </a:spcBef>
              <a:spcAft>
                <a:spcPts val="0"/>
              </a:spcAft>
              <a:buClr>
                <a:srgbClr val="FFFFFF"/>
              </a:buClr>
              <a:buFont typeface="Merriweather"/>
              <a:buNone/>
            </a:pPr>
            <a:r>
              <a:rPr b="1" i="0" lang="en-US" sz="2000" u="none" cap="none" strike="noStrike">
                <a:solidFill>
                  <a:srgbClr val="FFFFFF"/>
                </a:solidFill>
                <a:latin typeface="Merriweather"/>
                <a:ea typeface="Merriweather"/>
                <a:cs typeface="Merriweather"/>
                <a:sym typeface="Merriweather"/>
              </a:rPr>
              <a:t>Expressions, Operators, and Operands</a:t>
            </a:r>
            <a:endParaRPr/>
          </a:p>
          <a:p>
            <a:pPr indent="-342900" lvl="0" marL="342900" marR="0" rtl="0" algn="r">
              <a:lnSpc>
                <a:spcPct val="100000"/>
              </a:lnSpc>
              <a:spcBef>
                <a:spcPts val="400"/>
              </a:spcBef>
              <a:spcAft>
                <a:spcPts val="0"/>
              </a:spcAft>
              <a:buClr>
                <a:srgbClr val="FFFFFF"/>
              </a:buClr>
              <a:buFont typeface="Merriweather"/>
              <a:buNone/>
            </a:pPr>
            <a:r>
              <a:rPr b="1" i="0" lang="en-US" sz="2000" u="none" cap="none" strike="noStrike">
                <a:solidFill>
                  <a:srgbClr val="FFFFFF"/>
                </a:solidFill>
                <a:latin typeface="Merriweather"/>
                <a:ea typeface="Merriweather"/>
                <a:cs typeface="Merriweather"/>
                <a:sym typeface="Merriweather"/>
              </a:rPr>
              <a:t>Types of Operator</a:t>
            </a:r>
            <a:endParaRPr/>
          </a:p>
          <a:p>
            <a:pPr indent="-342900" lvl="0" marL="342900" marR="0" rtl="0" algn="r">
              <a:lnSpc>
                <a:spcPct val="100000"/>
              </a:lnSpc>
              <a:spcBef>
                <a:spcPts val="400"/>
              </a:spcBef>
              <a:spcAft>
                <a:spcPts val="0"/>
              </a:spcAft>
              <a:buClr>
                <a:srgbClr val="FFFFFF"/>
              </a:buClr>
              <a:buFont typeface="Merriweather"/>
              <a:buNone/>
            </a:pPr>
            <a:r>
              <a:rPr b="1" i="0" lang="en-US" sz="2000" u="none" cap="none" strike="noStrike">
                <a:solidFill>
                  <a:srgbClr val="FFFFFF"/>
                </a:solidFill>
                <a:latin typeface="Merriweather"/>
                <a:ea typeface="Merriweather"/>
                <a:cs typeface="Merriweather"/>
                <a:sym typeface="Merriweather"/>
              </a:rPr>
              <a:t>Design Examples</a:t>
            </a:r>
            <a:r>
              <a:rPr b="1" i="0" lang="en-US" sz="1800" u="none" cap="none" strike="noStrike">
                <a:solidFill>
                  <a:srgbClr val="FFFFFF"/>
                </a:solidFill>
                <a:latin typeface="Merriweather"/>
                <a:ea typeface="Merriweather"/>
                <a:cs typeface="Merriweather"/>
                <a:sym typeface="Merriweather"/>
              </a:rPr>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8" name="Shape 68"/>
        <p:cNvGrpSpPr/>
        <p:nvPr/>
      </p:nvGrpSpPr>
      <p:grpSpPr>
        <a:xfrm>
          <a:off x="0" y="0"/>
          <a:ext cx="0" cy="0"/>
          <a:chOff x="0" y="0"/>
          <a:chExt cx="0" cy="0"/>
        </a:xfrm>
      </p:grpSpPr>
      <p:sp>
        <p:nvSpPr>
          <p:cNvPr id="69" name="Shape 69"/>
          <p:cNvSpPr txBox="1"/>
          <p:nvPr>
            <p:ph idx="1" type="body"/>
          </p:nvPr>
        </p:nvSpPr>
        <p:spPr>
          <a:xfrm>
            <a:off x="2438400" y="4149725"/>
            <a:ext cx="5867400" cy="1382712"/>
          </a:xfrm>
          <a:prstGeom prst="rect">
            <a:avLst/>
          </a:prstGeom>
          <a:noFill/>
          <a:ln>
            <a:noFill/>
          </a:ln>
        </p:spPr>
        <p:txBody>
          <a:bodyPr anchorCtr="0" anchor="t" bIns="45700" lIns="91425" spcFirstLastPara="1" rIns="91425" wrap="square" tIns="45700">
            <a:noAutofit/>
          </a:bodyPr>
          <a:lstStyle/>
          <a:p>
            <a:pPr indent="-342900" lvl="0" marL="342900" marR="0" rtl="0" algn="r">
              <a:lnSpc>
                <a:spcPct val="100000"/>
              </a:lnSpc>
              <a:spcBef>
                <a:spcPts val="0"/>
              </a:spcBef>
              <a:spcAft>
                <a:spcPts val="0"/>
              </a:spcAft>
              <a:buClr>
                <a:srgbClr val="FFFFFF"/>
              </a:buClr>
              <a:buFont typeface="Belleza"/>
              <a:buNone/>
            </a:pPr>
            <a:r>
              <a:rPr b="0" i="0" lang="en-US" sz="2000" u="none" cap="none" strike="noStrike">
                <a:solidFill>
                  <a:srgbClr val="FFFFFF"/>
                </a:solidFill>
                <a:latin typeface="Belleza"/>
                <a:ea typeface="Belleza"/>
                <a:cs typeface="Belleza"/>
                <a:sym typeface="Belleza"/>
              </a:rPr>
              <a:t>Continuous Assignments</a:t>
            </a:r>
            <a:endParaRPr/>
          </a:p>
          <a:p>
            <a:pPr indent="-342900" lvl="0" marL="342900" marR="0" rtl="0" algn="r">
              <a:lnSpc>
                <a:spcPct val="100000"/>
              </a:lnSpc>
              <a:spcBef>
                <a:spcPts val="400"/>
              </a:spcBef>
              <a:spcAft>
                <a:spcPts val="0"/>
              </a:spcAft>
              <a:buClr>
                <a:srgbClr val="FFFFFF"/>
              </a:buClr>
              <a:buFont typeface="Belleza"/>
              <a:buNone/>
            </a:pPr>
            <a:r>
              <a:rPr b="0" i="0" lang="en-US" sz="2000" u="none" cap="none" strike="noStrike">
                <a:solidFill>
                  <a:srgbClr val="FFFFFF"/>
                </a:solidFill>
                <a:latin typeface="Belleza"/>
                <a:ea typeface="Belleza"/>
                <a:cs typeface="Belleza"/>
                <a:sym typeface="Belleza"/>
              </a:rPr>
              <a:t>Implicit Continuous Assignments</a:t>
            </a:r>
            <a:endParaRPr/>
          </a:p>
          <a:p>
            <a:pPr indent="-342900" lvl="0" marL="342900" marR="0" rtl="0" algn="r">
              <a:lnSpc>
                <a:spcPct val="100000"/>
              </a:lnSpc>
              <a:spcBef>
                <a:spcPts val="400"/>
              </a:spcBef>
              <a:spcAft>
                <a:spcPts val="0"/>
              </a:spcAft>
              <a:buClr>
                <a:srgbClr val="FFFFFF"/>
              </a:buClr>
              <a:buFont typeface="Belleza"/>
              <a:buNone/>
            </a:pPr>
            <a:r>
              <a:rPr b="0" i="0" lang="en-US" sz="2000" u="none" cap="none" strike="noStrike">
                <a:solidFill>
                  <a:srgbClr val="FFFFFF"/>
                </a:solidFill>
                <a:latin typeface="Belleza"/>
                <a:ea typeface="Belleza"/>
                <a:cs typeface="Belleza"/>
                <a:sym typeface="Belleza"/>
              </a:rPr>
              <a:t>Implicit Net Declaration</a:t>
            </a:r>
            <a:endParaRPr/>
          </a:p>
        </p:txBody>
      </p:sp>
      <p:sp>
        <p:nvSpPr>
          <p:cNvPr id="70" name="Shape 70"/>
          <p:cNvSpPr txBox="1"/>
          <p:nvPr>
            <p:ph type="title"/>
          </p:nvPr>
        </p:nvSpPr>
        <p:spPr>
          <a:xfrm>
            <a:off x="2971800" y="1676400"/>
            <a:ext cx="5257800" cy="762000"/>
          </a:xfrm>
          <a:prstGeom prst="rect">
            <a:avLst/>
          </a:prstGeom>
          <a:noFill/>
          <a:ln cap="flat" cmpd="sng" w="9525">
            <a:solidFill>
              <a:srgbClr val="FF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Impact"/>
              <a:buNone/>
            </a:pPr>
            <a:r>
              <a:rPr b="0" i="0" lang="en-US" sz="2800" u="none" cap="none" strike="noStrike">
                <a:solidFill>
                  <a:schemeClr val="dk1"/>
                </a:solidFill>
                <a:latin typeface="Impact"/>
                <a:ea typeface="Impact"/>
                <a:cs typeface="Impact"/>
                <a:sym typeface="Impact"/>
              </a:rPr>
              <a:t>Continuous Assignment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74" name="Shape 74"/>
        <p:cNvGrpSpPr/>
        <p:nvPr/>
      </p:nvGrpSpPr>
      <p:grpSpPr>
        <a:xfrm>
          <a:off x="0" y="0"/>
          <a:ext cx="0" cy="0"/>
          <a:chOff x="0" y="0"/>
          <a:chExt cx="0" cy="0"/>
        </a:xfrm>
      </p:grpSpPr>
      <p:sp>
        <p:nvSpPr>
          <p:cNvPr id="75" name="Shape 75"/>
          <p:cNvSpPr txBox="1"/>
          <p:nvPr>
            <p:ph idx="4294967295" type="title"/>
          </p:nvPr>
        </p:nvSpPr>
        <p:spPr>
          <a:xfrm>
            <a:off x="3657600" y="4724400"/>
            <a:ext cx="5257800" cy="762000"/>
          </a:xfrm>
          <a:prstGeom prst="rect">
            <a:avLst/>
          </a:prstGeom>
          <a:noFill/>
          <a:ln cap="flat"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FF66"/>
              </a:buClr>
              <a:buFont typeface="Impact"/>
              <a:buNone/>
            </a:pPr>
            <a:r>
              <a:rPr b="0" i="0" lang="en-US" sz="2800" u="none" cap="none" strike="noStrike">
                <a:solidFill>
                  <a:srgbClr val="CCFF66"/>
                </a:solidFill>
                <a:latin typeface="Impact"/>
                <a:ea typeface="Impact"/>
                <a:cs typeface="Impact"/>
                <a:sym typeface="Impact"/>
              </a:rPr>
              <a:t>Continuous Assignment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79" name="Shape 79"/>
        <p:cNvGrpSpPr/>
        <p:nvPr/>
      </p:nvGrpSpPr>
      <p:grpSpPr>
        <a:xfrm>
          <a:off x="0" y="0"/>
          <a:ext cx="0" cy="0"/>
          <a:chOff x="0" y="0"/>
          <a:chExt cx="0" cy="0"/>
        </a:xfrm>
      </p:grpSpPr>
      <p:sp>
        <p:nvSpPr>
          <p:cNvPr id="80" name="Shape 80"/>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Continuous Assignment</a:t>
            </a:r>
            <a:endParaRPr/>
          </a:p>
        </p:txBody>
      </p:sp>
      <p:sp>
        <p:nvSpPr>
          <p:cNvPr id="81" name="Shape 81"/>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A continuous assignment is the most basic statement in dataflow modeling, used to drive a value onto a net. This assignment replaces gates in the description of the circuit and describes the circuit at a higher level of abstraction. The assignment statement starts with the keyword assign. </a:t>
            </a:r>
            <a:endParaRPr/>
          </a:p>
        </p:txBody>
      </p:sp>
      <p:sp>
        <p:nvSpPr>
          <p:cNvPr id="82" name="Shape 82"/>
          <p:cNvSpPr txBox="1"/>
          <p:nvPr/>
        </p:nvSpPr>
        <p:spPr>
          <a:xfrm>
            <a:off x="576262" y="2365375"/>
            <a:ext cx="4572000" cy="1230312"/>
          </a:xfrm>
          <a:prstGeom prst="rect">
            <a:avLst/>
          </a:prstGeom>
          <a:noFill/>
          <a:ln cap="flat" cmpd="sng" w="9525">
            <a:solidFill>
              <a:srgbClr val="FFFF99"/>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6600"/>
              </a:buClr>
              <a:buFont typeface="Arial Narrow"/>
              <a:buNone/>
            </a:pPr>
            <a:r>
              <a:rPr b="1" i="0" lang="en-US" sz="2000" u="none">
                <a:solidFill>
                  <a:srgbClr val="FF6600"/>
                </a:solidFill>
                <a:latin typeface="Arial Narrow"/>
                <a:ea typeface="Arial Narrow"/>
                <a:cs typeface="Arial Narrow"/>
                <a:sym typeface="Arial Narrow"/>
              </a:rPr>
              <a:t>Syntax</a:t>
            </a:r>
            <a:endParaRPr/>
          </a:p>
          <a:p>
            <a:pPr indent="0" lvl="0" marL="0" marR="0" rtl="0" algn="l">
              <a:lnSpc>
                <a:spcPct val="100000"/>
              </a:lnSpc>
              <a:spcBef>
                <a:spcPts val="0"/>
              </a:spcBef>
              <a:spcAft>
                <a:spcPts val="0"/>
              </a:spcAft>
              <a:buClr>
                <a:schemeClr val="dk1"/>
              </a:buClr>
              <a:buFont typeface="Batang"/>
              <a:buNone/>
            </a:pPr>
            <a:r>
              <a:rPr b="1" i="0" lang="en-US" sz="1800" u="none">
                <a:solidFill>
                  <a:schemeClr val="dk1"/>
                </a:solidFill>
                <a:latin typeface="Batang"/>
                <a:ea typeface="Batang"/>
                <a:cs typeface="Batang"/>
                <a:sym typeface="Batang"/>
              </a:rPr>
              <a:t>wire </a:t>
            </a:r>
            <a:r>
              <a:rPr b="0" i="0" lang="en-US" sz="1800" u="none">
                <a:solidFill>
                  <a:schemeClr val="dk1"/>
                </a:solidFill>
                <a:latin typeface="Batang"/>
                <a:ea typeface="Batang"/>
                <a:cs typeface="Batang"/>
                <a:sym typeface="Batang"/>
              </a:rPr>
              <a:t>wire_variable </a:t>
            </a:r>
            <a:r>
              <a:rPr b="1" i="0" lang="en-US" sz="1800" u="none">
                <a:solidFill>
                  <a:schemeClr val="dk1"/>
                </a:solidFill>
                <a:latin typeface="Batang"/>
                <a:ea typeface="Batang"/>
                <a:cs typeface="Batang"/>
                <a:sym typeface="Batang"/>
              </a:rPr>
              <a:t>= </a:t>
            </a:r>
            <a:r>
              <a:rPr b="0" i="0" lang="en-US" sz="1800" u="none">
                <a:solidFill>
                  <a:schemeClr val="dk1"/>
                </a:solidFill>
                <a:latin typeface="Batang"/>
                <a:ea typeface="Batang"/>
                <a:cs typeface="Batang"/>
                <a:sym typeface="Batang"/>
              </a:rPr>
              <a:t>value;</a:t>
            </a:r>
            <a:endParaRPr/>
          </a:p>
          <a:p>
            <a:pPr indent="0" lvl="0" marL="0" marR="0" rtl="0" algn="l">
              <a:lnSpc>
                <a:spcPct val="100000"/>
              </a:lnSpc>
              <a:spcBef>
                <a:spcPts val="0"/>
              </a:spcBef>
              <a:spcAft>
                <a:spcPts val="0"/>
              </a:spcAft>
              <a:buClr>
                <a:schemeClr val="dk1"/>
              </a:buClr>
              <a:buFont typeface="Batang"/>
              <a:buNone/>
            </a:pPr>
            <a:r>
              <a:rPr b="1" i="0" lang="en-US" sz="1800" u="none">
                <a:solidFill>
                  <a:schemeClr val="dk1"/>
                </a:solidFill>
                <a:latin typeface="Batang"/>
                <a:ea typeface="Batang"/>
                <a:cs typeface="Batang"/>
                <a:sym typeface="Batang"/>
              </a:rPr>
              <a:t>assign </a:t>
            </a:r>
            <a:r>
              <a:rPr b="0" i="0" lang="en-US" sz="1800" u="none">
                <a:solidFill>
                  <a:schemeClr val="dk1"/>
                </a:solidFill>
                <a:latin typeface="Batang"/>
                <a:ea typeface="Batang"/>
                <a:cs typeface="Batang"/>
                <a:sym typeface="Batang"/>
              </a:rPr>
              <a:t>wire_variable </a:t>
            </a:r>
            <a:r>
              <a:rPr b="1" i="0" lang="en-US" sz="1800" u="none">
                <a:solidFill>
                  <a:schemeClr val="dk1"/>
                </a:solidFill>
                <a:latin typeface="Batang"/>
                <a:ea typeface="Batang"/>
                <a:cs typeface="Batang"/>
                <a:sym typeface="Batang"/>
              </a:rPr>
              <a:t>= </a:t>
            </a:r>
            <a:r>
              <a:rPr b="0" i="0" lang="en-US" sz="1800" u="none">
                <a:solidFill>
                  <a:schemeClr val="dk1"/>
                </a:solidFill>
                <a:latin typeface="Batang"/>
                <a:ea typeface="Batang"/>
                <a:cs typeface="Batang"/>
                <a:sym typeface="Batang"/>
              </a:rPr>
              <a:t>expression;</a:t>
            </a:r>
            <a:endParaRPr/>
          </a:p>
          <a:p>
            <a:pPr indent="0" lvl="0" marL="0" marR="0" rtl="0" algn="l">
              <a:lnSpc>
                <a:spcPct val="100000"/>
              </a:lnSpc>
              <a:spcBef>
                <a:spcPts val="0"/>
              </a:spcBef>
              <a:spcAft>
                <a:spcPts val="0"/>
              </a:spcAft>
              <a:buNone/>
            </a:pPr>
            <a:r>
              <a:t/>
            </a:r>
            <a:endParaRPr b="0" i="0" sz="1800" u="none">
              <a:solidFill>
                <a:schemeClr val="dk1"/>
              </a:solidFill>
              <a:latin typeface="Batang"/>
              <a:ea typeface="Batang"/>
              <a:cs typeface="Batang"/>
              <a:sym typeface="Batang"/>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6" name="Shape 86"/>
        <p:cNvGrpSpPr/>
        <p:nvPr/>
      </p:nvGrpSpPr>
      <p:grpSpPr>
        <a:xfrm>
          <a:off x="0" y="0"/>
          <a:ext cx="0" cy="0"/>
          <a:chOff x="0" y="0"/>
          <a:chExt cx="0" cy="0"/>
        </a:xfrm>
      </p:grpSpPr>
      <p:sp>
        <p:nvSpPr>
          <p:cNvPr id="87" name="Shape 87"/>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Continuous Assignment</a:t>
            </a:r>
            <a:endParaRPr/>
          </a:p>
        </p:txBody>
      </p:sp>
      <p:sp>
        <p:nvSpPr>
          <p:cNvPr id="88" name="Shape 88"/>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Continuous assignments have the following characteristics:</a:t>
            </a:r>
            <a:endParaRPr/>
          </a:p>
          <a:p>
            <a:pPr indent="-342900" lvl="0" marL="342900" marR="0" rtl="0" algn="l">
              <a:lnSpc>
                <a:spcPct val="100000"/>
              </a:lnSpc>
              <a:spcBef>
                <a:spcPts val="360"/>
              </a:spcBef>
              <a:spcAft>
                <a:spcPts val="0"/>
              </a:spcAft>
              <a:buClr>
                <a:srgbClr val="FFFF00"/>
              </a:buClr>
              <a:buSzPts val="1800"/>
              <a:buFont typeface="Trebuchet MS"/>
              <a:buChar char="•"/>
            </a:pPr>
            <a:r>
              <a:rPr b="0" i="0" lang="en-US" sz="1800" u="none" cap="none" strike="noStrike">
                <a:solidFill>
                  <a:srgbClr val="FFFF00"/>
                </a:solidFill>
                <a:latin typeface="Trebuchet MS"/>
                <a:ea typeface="Trebuchet MS"/>
                <a:cs typeface="Trebuchet MS"/>
                <a:sym typeface="Trebuchet MS"/>
              </a:rPr>
              <a:t>Left hand</a:t>
            </a:r>
            <a:r>
              <a:rPr b="0" i="0" lang="en-US" sz="1800" u="none" cap="none" strike="noStrike">
                <a:solidFill>
                  <a:srgbClr val="FFFFFF"/>
                </a:solidFill>
                <a:latin typeface="Trebuchet MS"/>
                <a:ea typeface="Trebuchet MS"/>
                <a:cs typeface="Trebuchet MS"/>
                <a:sym typeface="Trebuchet MS"/>
              </a:rPr>
              <a:t> side of an assignment must always be </a:t>
            </a:r>
            <a:r>
              <a:rPr b="0" i="0" lang="en-US" sz="1800" u="none" cap="none" strike="noStrike">
                <a:solidFill>
                  <a:srgbClr val="FFFF00"/>
                </a:solidFill>
                <a:latin typeface="Trebuchet MS"/>
                <a:ea typeface="Trebuchet MS"/>
                <a:cs typeface="Trebuchet MS"/>
                <a:sym typeface="Trebuchet MS"/>
              </a:rPr>
              <a:t>a scalar or vector net</a:t>
            </a:r>
            <a:r>
              <a:rPr b="0" i="0" lang="en-US" sz="1800" u="none" cap="none" strike="noStrike">
                <a:solidFill>
                  <a:srgbClr val="FFFFFF"/>
                </a:solidFill>
                <a:latin typeface="Trebuchet MS"/>
                <a:ea typeface="Trebuchet MS"/>
                <a:cs typeface="Trebuchet MS"/>
                <a:sym typeface="Trebuchet MS"/>
              </a:rPr>
              <a:t> or a concatenation of scalar and vector nets. It cannot be a scalar or vector register. </a:t>
            </a:r>
            <a:br>
              <a:rPr b="0" i="0" lang="en-US" sz="1800" u="none" cap="none" strike="noStrike">
                <a:solidFill>
                  <a:srgbClr val="FFFFFF"/>
                </a:solidFill>
                <a:latin typeface="Trebuchet MS"/>
                <a:ea typeface="Trebuchet MS"/>
                <a:cs typeface="Trebuchet MS"/>
                <a:sym typeface="Trebuchet MS"/>
              </a:rPr>
            </a:br>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Continuous assignments </a:t>
            </a:r>
            <a:r>
              <a:rPr b="0" i="0" lang="en-US" sz="1800" u="none" cap="none" strike="noStrike">
                <a:solidFill>
                  <a:srgbClr val="FFFF00"/>
                </a:solidFill>
                <a:latin typeface="Trebuchet MS"/>
                <a:ea typeface="Trebuchet MS"/>
                <a:cs typeface="Trebuchet MS"/>
                <a:sym typeface="Trebuchet MS"/>
              </a:rPr>
              <a:t>are always active</a:t>
            </a:r>
            <a:r>
              <a:rPr b="0" i="0" lang="en-US" sz="1800" u="none" cap="none" strike="noStrike">
                <a:solidFill>
                  <a:srgbClr val="FFFFFF"/>
                </a:solidFill>
                <a:latin typeface="Trebuchet MS"/>
                <a:ea typeface="Trebuchet MS"/>
                <a:cs typeface="Trebuchet MS"/>
                <a:sym typeface="Trebuchet MS"/>
              </a:rPr>
              <a:t>. The assignment expression is evaluated </a:t>
            </a:r>
            <a:r>
              <a:rPr b="0" i="0" lang="en-US" sz="1800" u="none" cap="none" strike="noStrike">
                <a:solidFill>
                  <a:srgbClr val="FFFF00"/>
                </a:solidFill>
                <a:latin typeface="Trebuchet MS"/>
                <a:ea typeface="Trebuchet MS"/>
                <a:cs typeface="Trebuchet MS"/>
                <a:sym typeface="Trebuchet MS"/>
              </a:rPr>
              <a:t>as soon as</a:t>
            </a:r>
            <a:r>
              <a:rPr b="0" i="0" lang="en-US" sz="1800" u="none" cap="none" strike="noStrike">
                <a:solidFill>
                  <a:srgbClr val="FFFFFF"/>
                </a:solidFill>
                <a:latin typeface="Trebuchet MS"/>
                <a:ea typeface="Trebuchet MS"/>
                <a:cs typeface="Trebuchet MS"/>
                <a:sym typeface="Trebuchet MS"/>
              </a:rPr>
              <a:t> </a:t>
            </a:r>
            <a:r>
              <a:rPr b="0" i="0" lang="en-US" sz="1800" u="none" cap="none" strike="noStrike">
                <a:solidFill>
                  <a:srgbClr val="FFFF00"/>
                </a:solidFill>
                <a:latin typeface="Trebuchet MS"/>
                <a:ea typeface="Trebuchet MS"/>
                <a:cs typeface="Trebuchet MS"/>
                <a:sym typeface="Trebuchet MS"/>
              </a:rPr>
              <a:t>one of the right-hand-side operands changes</a:t>
            </a:r>
            <a:r>
              <a:rPr b="0" i="0" lang="en-US" sz="1800" u="none" cap="none" strike="noStrike">
                <a:solidFill>
                  <a:srgbClr val="FFFFFF"/>
                </a:solidFill>
                <a:latin typeface="Trebuchet MS"/>
                <a:ea typeface="Trebuchet MS"/>
                <a:cs typeface="Trebuchet MS"/>
                <a:sym typeface="Trebuchet MS"/>
              </a:rPr>
              <a:t> and the value is assigned to the left-hand-side net.</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The operands on the </a:t>
            </a:r>
            <a:r>
              <a:rPr b="0" i="0" lang="en-US" sz="1800" u="none" cap="none" strike="noStrike">
                <a:solidFill>
                  <a:srgbClr val="FFFF00"/>
                </a:solidFill>
                <a:latin typeface="Trebuchet MS"/>
                <a:ea typeface="Trebuchet MS"/>
                <a:cs typeface="Trebuchet MS"/>
                <a:sym typeface="Trebuchet MS"/>
              </a:rPr>
              <a:t>right-hand side</a:t>
            </a:r>
            <a:r>
              <a:rPr b="0" i="0" lang="en-US" sz="1800" u="none" cap="none" strike="noStrike">
                <a:solidFill>
                  <a:srgbClr val="FFFFFF"/>
                </a:solidFill>
                <a:latin typeface="Trebuchet MS"/>
                <a:ea typeface="Trebuchet MS"/>
                <a:cs typeface="Trebuchet MS"/>
                <a:sym typeface="Trebuchet MS"/>
              </a:rPr>
              <a:t> </a:t>
            </a:r>
            <a:r>
              <a:rPr b="0" i="0" lang="en-US" sz="1800" u="none" cap="none" strike="noStrike">
                <a:solidFill>
                  <a:srgbClr val="FFFF00"/>
                </a:solidFill>
                <a:latin typeface="Trebuchet MS"/>
                <a:ea typeface="Trebuchet MS"/>
                <a:cs typeface="Trebuchet MS"/>
                <a:sym typeface="Trebuchet MS"/>
              </a:rPr>
              <a:t>can be registers or nets</a:t>
            </a:r>
            <a:r>
              <a:rPr b="0" i="0" lang="en-US" sz="1800" u="none" cap="none" strike="noStrike">
                <a:solidFill>
                  <a:srgbClr val="FFFFFF"/>
                </a:solidFill>
                <a:latin typeface="Trebuchet MS"/>
                <a:ea typeface="Trebuchet MS"/>
                <a:cs typeface="Trebuchet MS"/>
                <a:sym typeface="Trebuchet MS"/>
              </a:rPr>
              <a:t> or </a:t>
            </a:r>
            <a:r>
              <a:rPr b="0" i="0" lang="en-US" sz="1800" u="none" cap="none" strike="noStrike">
                <a:solidFill>
                  <a:srgbClr val="FFFF00"/>
                </a:solidFill>
                <a:latin typeface="Trebuchet MS"/>
                <a:ea typeface="Trebuchet MS"/>
                <a:cs typeface="Trebuchet MS"/>
                <a:sym typeface="Trebuchet MS"/>
              </a:rPr>
              <a:t>function</a:t>
            </a:r>
            <a:r>
              <a:rPr b="0" i="0" lang="en-US" sz="1800" u="none" cap="none" strike="noStrike">
                <a:solidFill>
                  <a:srgbClr val="FFFFFF"/>
                </a:solidFill>
                <a:latin typeface="Trebuchet MS"/>
                <a:ea typeface="Trebuchet MS"/>
                <a:cs typeface="Trebuchet MS"/>
                <a:sym typeface="Trebuchet MS"/>
              </a:rPr>
              <a:t> calls. </a:t>
            </a:r>
            <a:r>
              <a:rPr b="0" i="0" lang="en-US" sz="1800" u="none" cap="none" strike="noStrike">
                <a:solidFill>
                  <a:srgbClr val="FFFF00"/>
                </a:solidFill>
                <a:latin typeface="Trebuchet MS"/>
                <a:ea typeface="Trebuchet MS"/>
                <a:cs typeface="Trebuchet MS"/>
                <a:sym typeface="Trebuchet MS"/>
              </a:rPr>
              <a:t>Registers or nets can be scalars or vectors</a:t>
            </a:r>
            <a:r>
              <a:rPr b="0" i="0" lang="en-US" sz="1800" u="none" cap="none" strike="noStrike">
                <a:solidFill>
                  <a:srgbClr val="FFFFFF"/>
                </a:solidFill>
                <a:latin typeface="Trebuchet MS"/>
                <a:ea typeface="Trebuchet MS"/>
                <a:cs typeface="Trebuchet MS"/>
                <a:sym typeface="Trebuchet MS"/>
              </a:rPr>
              <a:t>.</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Delay values can be specified for assignments in terms of time units. Delay values are used to control the time when a net is assigned the evaluated value. This feature is similar to specifying delays for gates. It is very useful in modeling timing behavior in real circuits.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2" name="Shape 92"/>
        <p:cNvGrpSpPr/>
        <p:nvPr/>
      </p:nvGrpSpPr>
      <p:grpSpPr>
        <a:xfrm>
          <a:off x="0" y="0"/>
          <a:ext cx="0" cy="0"/>
          <a:chOff x="0" y="0"/>
          <a:chExt cx="0" cy="0"/>
        </a:xfrm>
      </p:grpSpPr>
      <p:sp>
        <p:nvSpPr>
          <p:cNvPr id="93" name="Shape 93"/>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Continuous Assignment</a:t>
            </a:r>
            <a:endParaRPr/>
          </a:p>
        </p:txBody>
      </p:sp>
      <p:sp>
        <p:nvSpPr>
          <p:cNvPr id="94" name="Shape 94"/>
          <p:cNvSpPr txBox="1"/>
          <p:nvPr/>
        </p:nvSpPr>
        <p:spPr>
          <a:xfrm>
            <a:off x="457200" y="1185862"/>
            <a:ext cx="8229600" cy="3397250"/>
          </a:xfrm>
          <a:prstGeom prst="rect">
            <a:avLst/>
          </a:prstGeom>
          <a:noFill/>
          <a:ln cap="flat" cmpd="sng" w="9525">
            <a:solidFill>
              <a:srgbClr val="FFFF99"/>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br>
              <a:rPr b="0" i="0" lang="en-US" sz="1800" u="none">
                <a:solidFill>
                  <a:schemeClr val="dk1"/>
                </a:solidFill>
                <a:latin typeface="Batang"/>
                <a:ea typeface="Batang"/>
                <a:cs typeface="Batang"/>
                <a:sym typeface="Batang"/>
              </a:rPr>
            </a:br>
            <a:r>
              <a:rPr b="0" i="0" lang="en-US" sz="1800" u="none">
                <a:solidFill>
                  <a:schemeClr val="dk1"/>
                </a:solidFill>
                <a:latin typeface="Batang"/>
                <a:ea typeface="Batang"/>
                <a:cs typeface="Batang"/>
                <a:sym typeface="Batang"/>
              </a:rPr>
              <a:t>// Continuous assign. out is a net. i1 and i2 are nets.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out = i1 &amp; i2;</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Continuous assign for vector nets. addr is a 16-bit vector net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addr1 and addr2 are 16-bit vector registers.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addr[15:0] = addr1_bits[15:0] ^ addr2_bits[15:0];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Concatenation. Left-hand side is a concatenation of a scalar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net and a vector net.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{c_out, sum[3:0]} = a[3:0] + b[3:0] + c_in;</a:t>
            </a:r>
            <a:endParaRPr/>
          </a:p>
          <a:p>
            <a:pPr indent="0" lvl="0" marL="0" marR="0" rtl="0" algn="l">
              <a:lnSpc>
                <a:spcPct val="100000"/>
              </a:lnSpc>
              <a:spcBef>
                <a:spcPts val="0"/>
              </a:spcBef>
              <a:spcAft>
                <a:spcPts val="0"/>
              </a:spcAft>
              <a:buNone/>
            </a:pPr>
            <a:r>
              <a:t/>
            </a:r>
            <a:endParaRPr b="0" i="0" sz="1800" u="none">
              <a:solidFill>
                <a:schemeClr val="dk1"/>
              </a:solidFill>
              <a:latin typeface="Batang"/>
              <a:ea typeface="Batang"/>
              <a:cs typeface="Batang"/>
              <a:sym typeface="Batang"/>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8" name="Shape 98"/>
        <p:cNvGrpSpPr/>
        <p:nvPr/>
      </p:nvGrpSpPr>
      <p:grpSpPr>
        <a:xfrm>
          <a:off x="0" y="0"/>
          <a:ext cx="0" cy="0"/>
          <a:chOff x="0" y="0"/>
          <a:chExt cx="0" cy="0"/>
        </a:xfrm>
      </p:grpSpPr>
      <p:sp>
        <p:nvSpPr>
          <p:cNvPr id="99" name="Shape 99"/>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Implicit Continuous Assignment</a:t>
            </a:r>
            <a:endParaRPr/>
          </a:p>
        </p:txBody>
      </p:sp>
      <p:sp>
        <p:nvSpPr>
          <p:cNvPr id="100" name="Shape 100"/>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Verilog provides a shortcut by which a continuous assignment can be placed on a net when it is declared. There can be only one implicit declaration assignment per net because a net is declared only once.</a:t>
            </a:r>
            <a:endParaRPr/>
          </a:p>
        </p:txBody>
      </p:sp>
      <p:sp>
        <p:nvSpPr>
          <p:cNvPr id="101" name="Shape 101"/>
          <p:cNvSpPr txBox="1"/>
          <p:nvPr/>
        </p:nvSpPr>
        <p:spPr>
          <a:xfrm>
            <a:off x="935037" y="2422525"/>
            <a:ext cx="5922962" cy="2024062"/>
          </a:xfrm>
          <a:prstGeom prst="rect">
            <a:avLst/>
          </a:prstGeom>
          <a:noFill/>
          <a:ln cap="flat" cmpd="sng" w="9525">
            <a:solidFill>
              <a:srgbClr val="FFFF99"/>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//Regular continuous assignment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wire out;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out = in1 &amp; in2;</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//Same effect is achieved by an implicit continuous assignment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wire out = in1 &amp; in2;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05" name="Shape 105"/>
        <p:cNvGrpSpPr/>
        <p:nvPr/>
      </p:nvGrpSpPr>
      <p:grpSpPr>
        <a:xfrm>
          <a:off x="0" y="0"/>
          <a:ext cx="0" cy="0"/>
          <a:chOff x="0" y="0"/>
          <a:chExt cx="0" cy="0"/>
        </a:xfrm>
      </p:grpSpPr>
      <p:sp>
        <p:nvSpPr>
          <p:cNvPr id="106" name="Shape 106"/>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Implicit Net Declaration</a:t>
            </a:r>
            <a:endParaRPr/>
          </a:p>
        </p:txBody>
      </p:sp>
      <p:sp>
        <p:nvSpPr>
          <p:cNvPr id="107" name="Shape 107"/>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If a signal name is used to the left of the continuous assignment, an implicit net declaration will be inferred for that signal name. If the net is connected to a module port, the width of the inferred net is equal to the width of the module port.</a:t>
            </a:r>
            <a:endParaRPr/>
          </a:p>
        </p:txBody>
      </p:sp>
      <p:sp>
        <p:nvSpPr>
          <p:cNvPr id="108" name="Shape 108"/>
          <p:cNvSpPr txBox="1"/>
          <p:nvPr/>
        </p:nvSpPr>
        <p:spPr>
          <a:xfrm>
            <a:off x="935037" y="2422525"/>
            <a:ext cx="7751762" cy="1474787"/>
          </a:xfrm>
          <a:prstGeom prst="rect">
            <a:avLst/>
          </a:prstGeom>
          <a:noFill/>
          <a:ln cap="flat" cmpd="sng" w="9525">
            <a:solidFill>
              <a:srgbClr val="FFFF99"/>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Continuous assign. out is a net.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wire i1, i2;</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out = i1 &amp; i2; //Note that out was not declared as a wire</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//but an implicit wire declaration for out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//is done by the simulator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12" name="Shape 112"/>
        <p:cNvGrpSpPr/>
        <p:nvPr/>
      </p:nvGrpSpPr>
      <p:grpSpPr>
        <a:xfrm>
          <a:off x="0" y="0"/>
          <a:ext cx="0" cy="0"/>
          <a:chOff x="0" y="0"/>
          <a:chExt cx="0" cy="0"/>
        </a:xfrm>
      </p:grpSpPr>
      <p:sp>
        <p:nvSpPr>
          <p:cNvPr id="113" name="Shape 113"/>
          <p:cNvSpPr txBox="1"/>
          <p:nvPr>
            <p:ph idx="4294967295"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Regular Assignment Delay</a:t>
            </a:r>
            <a:endParaRPr/>
          </a:p>
        </p:txBody>
      </p:sp>
      <p:sp>
        <p:nvSpPr>
          <p:cNvPr id="114" name="Shape 114"/>
          <p:cNvSpPr txBox="1"/>
          <p:nvPr>
            <p:ph idx="4294967295" type="body"/>
          </p:nvPr>
        </p:nvSpPr>
        <p:spPr>
          <a:xfrm>
            <a:off x="457200" y="1044575"/>
            <a:ext cx="793115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The first method is to assign a delay value in a continuous assignment statement. The delay value is specified after the keyword assign.</a:t>
            </a:r>
            <a:endParaRPr/>
          </a:p>
        </p:txBody>
      </p:sp>
      <p:sp>
        <p:nvSpPr>
          <p:cNvPr id="115" name="Shape 115"/>
          <p:cNvSpPr txBox="1"/>
          <p:nvPr/>
        </p:nvSpPr>
        <p:spPr>
          <a:xfrm>
            <a:off x="900112" y="1989137"/>
            <a:ext cx="6627812" cy="376237"/>
          </a:xfrm>
          <a:prstGeom prst="rect">
            <a:avLst/>
          </a:prstGeom>
          <a:noFill/>
          <a:ln cap="flat" cmpd="sng" w="9525">
            <a:solidFill>
              <a:srgbClr val="FFFF99"/>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#10 out = in1 &amp; in2; // Delay in a continuous assign</a:t>
            </a:r>
            <a:endParaRPr/>
          </a:p>
        </p:txBody>
      </p:sp>
      <p:pic>
        <p:nvPicPr>
          <p:cNvPr id="116" name="Shape 116"/>
          <p:cNvPicPr preferRelativeResize="0"/>
          <p:nvPr>
            <p:ph idx="4294967295" type="body"/>
          </p:nvPr>
        </p:nvPicPr>
        <p:blipFill rotWithShape="1">
          <a:blip r:embed="rId3">
            <a:alphaModFix/>
          </a:blip>
          <a:srcRect b="0" l="0" r="0" t="0"/>
          <a:stretch/>
        </p:blipFill>
        <p:spPr>
          <a:xfrm>
            <a:off x="900112" y="2708275"/>
            <a:ext cx="6192837" cy="2573337"/>
          </a:xfrm>
          <a:prstGeom prst="rect">
            <a:avLst/>
          </a:prstGeom>
          <a:noFill/>
          <a:ln>
            <a:noFill/>
          </a:ln>
        </p:spPr>
      </p:pic>
      <p:sp>
        <p:nvSpPr>
          <p:cNvPr id="117" name="Shape 117"/>
          <p:cNvSpPr txBox="1"/>
          <p:nvPr/>
        </p:nvSpPr>
        <p:spPr>
          <a:xfrm>
            <a:off x="808037" y="5624512"/>
            <a:ext cx="7580312" cy="9159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Noted, 10 units after time 80, in1 is 0. Thus, out gets the value 0. A pulse of width less than the specified assignment delay is not propagated to the output.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1" name="Shape 121"/>
        <p:cNvGrpSpPr/>
        <p:nvPr/>
      </p:nvGrpSpPr>
      <p:grpSpPr>
        <a:xfrm>
          <a:off x="0" y="0"/>
          <a:ext cx="0" cy="0"/>
          <a:chOff x="0" y="0"/>
          <a:chExt cx="0" cy="0"/>
        </a:xfrm>
      </p:grpSpPr>
      <p:sp>
        <p:nvSpPr>
          <p:cNvPr id="122" name="Shape 122"/>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Implicit Continuous Assignment Delay</a:t>
            </a:r>
            <a:endParaRPr/>
          </a:p>
        </p:txBody>
      </p:sp>
      <p:sp>
        <p:nvSpPr>
          <p:cNvPr id="123" name="Shape 123"/>
          <p:cNvSpPr txBox="1"/>
          <p:nvPr>
            <p:ph idx="1" type="body"/>
          </p:nvPr>
        </p:nvSpPr>
        <p:spPr>
          <a:xfrm>
            <a:off x="647700" y="1044575"/>
            <a:ext cx="80391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An equivalent method is to use an implicit continuous assignment to specify both a delay and an assignment on the net.</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//implicit continuous assignment delay</a:t>
            </a:r>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wire #10 out = in1 &amp; in2;</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00"/>
              </a:solidFill>
              <a:latin typeface="Batang"/>
              <a:ea typeface="Batang"/>
              <a:cs typeface="Batang"/>
              <a:sym typeface="Batang"/>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//same as</a:t>
            </a:r>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wire out;</a:t>
            </a:r>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assign #10 out = in1 &amp; in2;</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00"/>
              </a:solidFill>
              <a:latin typeface="Batang"/>
              <a:ea typeface="Batang"/>
              <a:cs typeface="Batang"/>
              <a:sym typeface="Batang"/>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 declaration above has the same effect as defining a wire out and declaring a continuous assignment on out.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7" name="Shape 127"/>
        <p:cNvGrpSpPr/>
        <p:nvPr/>
      </p:nvGrpSpPr>
      <p:grpSpPr>
        <a:xfrm>
          <a:off x="0" y="0"/>
          <a:ext cx="0" cy="0"/>
          <a:chOff x="0" y="0"/>
          <a:chExt cx="0" cy="0"/>
        </a:xfrm>
      </p:grpSpPr>
      <p:sp>
        <p:nvSpPr>
          <p:cNvPr id="128" name="Shape 128"/>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FF66"/>
              </a:buClr>
              <a:buFont typeface="Impact"/>
              <a:buNone/>
            </a:pPr>
            <a:r>
              <a:rPr b="1" i="0" lang="en-US" sz="2800" u="none" cap="none" strike="noStrike">
                <a:solidFill>
                  <a:srgbClr val="CCFF66"/>
                </a:solidFill>
                <a:latin typeface="Impact"/>
                <a:ea typeface="Impact"/>
                <a:cs typeface="Impact"/>
                <a:sym typeface="Impact"/>
              </a:rPr>
              <a:t>Net Declaration Delay</a:t>
            </a:r>
            <a:endParaRPr/>
          </a:p>
        </p:txBody>
      </p:sp>
      <p:sp>
        <p:nvSpPr>
          <p:cNvPr id="129" name="Shape 129"/>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r">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A delay can be specified on a net when it is declared without putting a continuous assignment on the net. If a delay is specified on a net out, then any value change applied to the net out is delayed accordingly. </a:t>
            </a:r>
            <a:br>
              <a:rPr b="0" i="0" lang="en-US" sz="1800" u="none" cap="none" strike="noStrike">
                <a:solidFill>
                  <a:srgbClr val="FFFFFF"/>
                </a:solidFill>
                <a:latin typeface="Trebuchet MS"/>
                <a:ea typeface="Trebuchet MS"/>
                <a:cs typeface="Trebuchet MS"/>
                <a:sym typeface="Trebuchet MS"/>
              </a:rPr>
            </a:br>
            <a:r>
              <a:rPr b="0" i="0" lang="en-US" sz="1800" u="none" cap="none" strike="noStrike">
                <a:solidFill>
                  <a:srgbClr val="FFFFFF"/>
                </a:solidFill>
                <a:latin typeface="Trebuchet MS"/>
                <a:ea typeface="Trebuchet MS"/>
                <a:cs typeface="Trebuchet MS"/>
                <a:sym typeface="Trebuchet MS"/>
              </a:rPr>
              <a:t>Net declaration delays can also be used in gate-level modeling.</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228600" lvl="2" marL="11430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//Net Delays</a:t>
            </a:r>
            <a:endParaRPr/>
          </a:p>
          <a:p>
            <a:pPr indent="-228600" lvl="2" marL="11430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wire # 10 out;</a:t>
            </a:r>
            <a:endParaRPr/>
          </a:p>
          <a:p>
            <a:pPr indent="-228600" lvl="2" marL="11430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assign out = in1 &amp; in2;</a:t>
            </a:r>
            <a:endParaRPr/>
          </a:p>
          <a:p>
            <a:pPr indent="-228600" lvl="2" marL="1143000" marR="0" rtl="0" algn="l">
              <a:lnSpc>
                <a:spcPct val="100000"/>
              </a:lnSpc>
              <a:spcBef>
                <a:spcPts val="360"/>
              </a:spcBef>
              <a:spcAft>
                <a:spcPts val="0"/>
              </a:spcAft>
              <a:buClr>
                <a:schemeClr val="dk1"/>
              </a:buClr>
              <a:buFont typeface="Trebuchet MS"/>
              <a:buNone/>
            </a:pPr>
            <a:r>
              <a:t/>
            </a:r>
            <a:endParaRPr b="0" i="0" sz="1800" u="none" cap="none" strike="noStrike">
              <a:solidFill>
                <a:srgbClr val="FFFF00"/>
              </a:solidFill>
              <a:latin typeface="Batang"/>
              <a:ea typeface="Batang"/>
              <a:cs typeface="Batang"/>
              <a:sym typeface="Batang"/>
            </a:endParaRPr>
          </a:p>
          <a:p>
            <a:pPr indent="-228600" lvl="2" marL="11430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//The above statement has the same effect as the following.</a:t>
            </a:r>
            <a:endParaRPr/>
          </a:p>
          <a:p>
            <a:pPr indent="-228600" lvl="2" marL="11430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wire out;</a:t>
            </a:r>
            <a:endParaRPr/>
          </a:p>
          <a:p>
            <a:pPr indent="-228600" lvl="2" marL="11430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assign #10 out = in1 &amp; in2;</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3" name="Shape 133"/>
        <p:cNvGrpSpPr/>
        <p:nvPr/>
      </p:nvGrpSpPr>
      <p:grpSpPr>
        <a:xfrm>
          <a:off x="0" y="0"/>
          <a:ext cx="0" cy="0"/>
          <a:chOff x="0" y="0"/>
          <a:chExt cx="0" cy="0"/>
        </a:xfrm>
      </p:grpSpPr>
      <p:sp>
        <p:nvSpPr>
          <p:cNvPr id="134" name="Shape 134"/>
          <p:cNvSpPr txBox="1"/>
          <p:nvPr>
            <p:ph idx="1" type="body"/>
          </p:nvPr>
        </p:nvSpPr>
        <p:spPr>
          <a:xfrm>
            <a:off x="2438400" y="4149725"/>
            <a:ext cx="5867400" cy="1382712"/>
          </a:xfrm>
          <a:prstGeom prst="rect">
            <a:avLst/>
          </a:prstGeom>
          <a:noFill/>
          <a:ln>
            <a:noFill/>
          </a:ln>
        </p:spPr>
        <p:txBody>
          <a:bodyPr anchorCtr="0" anchor="t" bIns="45700" lIns="91425" spcFirstLastPara="1" rIns="91425" wrap="square" tIns="45700">
            <a:noAutofit/>
          </a:bodyPr>
          <a:lstStyle/>
          <a:p>
            <a:pPr indent="-342900" lvl="0" marL="342900" marR="0" rtl="0" algn="r">
              <a:lnSpc>
                <a:spcPct val="100000"/>
              </a:lnSpc>
              <a:spcBef>
                <a:spcPts val="0"/>
              </a:spcBef>
              <a:spcAft>
                <a:spcPts val="0"/>
              </a:spcAft>
              <a:buClr>
                <a:srgbClr val="FFFFFF"/>
              </a:buClr>
              <a:buFont typeface="Belleza"/>
              <a:buNone/>
            </a:pPr>
            <a:r>
              <a:rPr b="0" i="0" lang="en-US" sz="2000" u="none" cap="none" strike="noStrike">
                <a:solidFill>
                  <a:srgbClr val="FFFFFF"/>
                </a:solidFill>
                <a:latin typeface="Belleza"/>
                <a:ea typeface="Belleza"/>
                <a:cs typeface="Belleza"/>
                <a:sym typeface="Belleza"/>
              </a:rPr>
              <a:t>Expressions</a:t>
            </a:r>
            <a:endParaRPr/>
          </a:p>
          <a:p>
            <a:pPr indent="-342900" lvl="0" marL="342900" marR="0" rtl="0" algn="r">
              <a:lnSpc>
                <a:spcPct val="100000"/>
              </a:lnSpc>
              <a:spcBef>
                <a:spcPts val="400"/>
              </a:spcBef>
              <a:spcAft>
                <a:spcPts val="0"/>
              </a:spcAft>
              <a:buClr>
                <a:srgbClr val="FFFFFF"/>
              </a:buClr>
              <a:buFont typeface="Belleza"/>
              <a:buNone/>
            </a:pPr>
            <a:r>
              <a:rPr b="0" i="0" lang="en-US" sz="2000" u="none" cap="none" strike="noStrike">
                <a:solidFill>
                  <a:srgbClr val="FFFFFF"/>
                </a:solidFill>
                <a:latin typeface="Belleza"/>
                <a:ea typeface="Belleza"/>
                <a:cs typeface="Belleza"/>
                <a:sym typeface="Belleza"/>
              </a:rPr>
              <a:t>Operators</a:t>
            </a:r>
            <a:endParaRPr/>
          </a:p>
          <a:p>
            <a:pPr indent="-342900" lvl="0" marL="342900" marR="0" rtl="0" algn="r">
              <a:lnSpc>
                <a:spcPct val="100000"/>
              </a:lnSpc>
              <a:spcBef>
                <a:spcPts val="400"/>
              </a:spcBef>
              <a:spcAft>
                <a:spcPts val="0"/>
              </a:spcAft>
              <a:buClr>
                <a:srgbClr val="FFFFFF"/>
              </a:buClr>
              <a:buFont typeface="Belleza"/>
              <a:buNone/>
            </a:pPr>
            <a:r>
              <a:rPr b="0" i="0" lang="en-US" sz="2000" u="none" cap="none" strike="noStrike">
                <a:solidFill>
                  <a:srgbClr val="FFFFFF"/>
                </a:solidFill>
                <a:latin typeface="Belleza"/>
                <a:ea typeface="Belleza"/>
                <a:cs typeface="Belleza"/>
                <a:sym typeface="Belleza"/>
              </a:rPr>
              <a:t>Operands</a:t>
            </a:r>
            <a:endParaRPr/>
          </a:p>
        </p:txBody>
      </p:sp>
      <p:sp>
        <p:nvSpPr>
          <p:cNvPr id="135" name="Shape 135"/>
          <p:cNvSpPr txBox="1"/>
          <p:nvPr>
            <p:ph type="title"/>
          </p:nvPr>
        </p:nvSpPr>
        <p:spPr>
          <a:xfrm>
            <a:off x="1368425" y="1676400"/>
            <a:ext cx="6861175" cy="762000"/>
          </a:xfrm>
          <a:prstGeom prst="rect">
            <a:avLst/>
          </a:prstGeom>
          <a:noFill/>
          <a:ln cap="flat" cmpd="sng" w="9525">
            <a:solidFill>
              <a:srgbClr val="FF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Impact"/>
              <a:buNone/>
            </a:pPr>
            <a:r>
              <a:rPr b="0" i="0" lang="en-US" sz="2800" u="none" cap="none" strike="noStrike">
                <a:solidFill>
                  <a:schemeClr val="dk1"/>
                </a:solidFill>
                <a:latin typeface="Impact"/>
                <a:ea typeface="Impact"/>
                <a:cs typeface="Impact"/>
                <a:sym typeface="Impact"/>
              </a:rPr>
              <a:t>Expressions, Operators, and Operands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39" name="Shape 139"/>
        <p:cNvGrpSpPr/>
        <p:nvPr/>
      </p:nvGrpSpPr>
      <p:grpSpPr>
        <a:xfrm>
          <a:off x="0" y="0"/>
          <a:ext cx="0" cy="0"/>
          <a:chOff x="0" y="0"/>
          <a:chExt cx="0" cy="0"/>
        </a:xfrm>
      </p:grpSpPr>
      <p:sp>
        <p:nvSpPr>
          <p:cNvPr id="140" name="Shape 140"/>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FFFF00"/>
              </a:buClr>
              <a:buFont typeface="Impact"/>
              <a:buNone/>
            </a:pPr>
            <a:r>
              <a:rPr b="1" i="0" lang="en-US" sz="2800" u="none" cap="none" strike="noStrike">
                <a:solidFill>
                  <a:srgbClr val="FFFF00"/>
                </a:solidFill>
                <a:latin typeface="Impact"/>
                <a:ea typeface="Impact"/>
                <a:cs typeface="Impact"/>
                <a:sym typeface="Impact"/>
              </a:rPr>
              <a:t>Expressions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44" name="Shape 144"/>
        <p:cNvGrpSpPr/>
        <p:nvPr/>
      </p:nvGrpSpPr>
      <p:grpSpPr>
        <a:xfrm>
          <a:off x="0" y="0"/>
          <a:ext cx="0" cy="0"/>
          <a:chOff x="0" y="0"/>
          <a:chExt cx="0" cy="0"/>
        </a:xfrm>
      </p:grpSpPr>
      <p:sp>
        <p:nvSpPr>
          <p:cNvPr id="145" name="Shape 145"/>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00"/>
              </a:buClr>
              <a:buFont typeface="Impact"/>
              <a:buNone/>
            </a:pPr>
            <a:r>
              <a:rPr b="1" i="0" lang="en-US" sz="2800" u="none" cap="none" strike="noStrike">
                <a:solidFill>
                  <a:srgbClr val="FFFF00"/>
                </a:solidFill>
                <a:latin typeface="Impact"/>
                <a:ea typeface="Impact"/>
                <a:cs typeface="Impact"/>
                <a:sym typeface="Impact"/>
              </a:rPr>
              <a:t>Expressions</a:t>
            </a:r>
            <a:endParaRPr/>
          </a:p>
        </p:txBody>
      </p:sp>
      <p:sp>
        <p:nvSpPr>
          <p:cNvPr id="146" name="Shape 146"/>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Dataflow modeling describes the design in terms of expressions instead of primitive gates. Expressions, operators, and operands form the basis of dataflow modeling.</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Expressions are constructs that combine operators and operands to produce a result.</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 Examples of expressions. Combines operands and operators</a:t>
            </a:r>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 ^ b</a:t>
            </a:r>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addr1[20:17] + addr2[20:17]</a:t>
            </a:r>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in1 | in2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50" name="Shape 150"/>
        <p:cNvGrpSpPr/>
        <p:nvPr/>
      </p:nvGrpSpPr>
      <p:grpSpPr>
        <a:xfrm>
          <a:off x="0" y="0"/>
          <a:ext cx="0" cy="0"/>
          <a:chOff x="0" y="0"/>
          <a:chExt cx="0" cy="0"/>
        </a:xfrm>
      </p:grpSpPr>
      <p:sp>
        <p:nvSpPr>
          <p:cNvPr id="151" name="Shape 151"/>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00"/>
              </a:buClr>
              <a:buFont typeface="Impact"/>
              <a:buNone/>
            </a:pPr>
            <a:r>
              <a:rPr b="1" i="0" lang="en-US" sz="2800" u="none" cap="none" strike="noStrike">
                <a:solidFill>
                  <a:srgbClr val="FFFF00"/>
                </a:solidFill>
                <a:latin typeface="Impact"/>
                <a:ea typeface="Impact"/>
                <a:cs typeface="Impact"/>
                <a:sym typeface="Impact"/>
              </a:rPr>
              <a:t>Operands</a:t>
            </a:r>
            <a:endParaRPr/>
          </a:p>
        </p:txBody>
      </p:sp>
      <p:sp>
        <p:nvSpPr>
          <p:cNvPr id="152" name="Shape 152"/>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Operands can be constants, integers, real numbers, nets, registers, times, bit-select (one bit of vector net or a vector register), part-select (selected bits of the vector net or register vector), and memories or function calls (functions are discussed later).	</a:t>
            </a:r>
            <a:endParaRPr/>
          </a:p>
        </p:txBody>
      </p:sp>
      <p:sp>
        <p:nvSpPr>
          <p:cNvPr id="153" name="Shape 153"/>
          <p:cNvSpPr txBox="1"/>
          <p:nvPr/>
        </p:nvSpPr>
        <p:spPr>
          <a:xfrm>
            <a:off x="935037" y="2349500"/>
            <a:ext cx="7751762" cy="3946525"/>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integer count, final_count;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final_count = count + 1;  //count is an integer operand</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real a, b, c;</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c = a - b;   //a and b are real operands</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reg [15:0] reg1, reg2;</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reg [3:0] reg_out;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reg_out = reg1[3:0] ^ reg2[3:0];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//reg1[3:0] and reg2[3:0] are part-select register operands</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reg ret_value;</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ret_value = calculate_parity(A, B);</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//calculate_parity is a function type operand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57" name="Shape 157"/>
        <p:cNvGrpSpPr/>
        <p:nvPr/>
      </p:nvGrpSpPr>
      <p:grpSpPr>
        <a:xfrm>
          <a:off x="0" y="0"/>
          <a:ext cx="0" cy="0"/>
          <a:chOff x="0" y="0"/>
          <a:chExt cx="0" cy="0"/>
        </a:xfrm>
      </p:grpSpPr>
      <p:sp>
        <p:nvSpPr>
          <p:cNvPr id="158" name="Shape 158"/>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00"/>
              </a:buClr>
              <a:buFont typeface="Impact"/>
              <a:buNone/>
            </a:pPr>
            <a:r>
              <a:rPr b="1" i="0" lang="en-US" sz="2800" u="none" cap="none" strike="noStrike">
                <a:solidFill>
                  <a:srgbClr val="FFFF00"/>
                </a:solidFill>
                <a:latin typeface="Impact"/>
                <a:ea typeface="Impact"/>
                <a:cs typeface="Impact"/>
                <a:sym typeface="Impact"/>
              </a:rPr>
              <a:t>Operators</a:t>
            </a:r>
            <a:endParaRPr/>
          </a:p>
        </p:txBody>
      </p:sp>
      <p:sp>
        <p:nvSpPr>
          <p:cNvPr id="159" name="Shape 159"/>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Operators act on the operands to produce desired results. Verilog provides various types of operators.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d1 &amp;&amp; d2 // &amp;&amp; is an operator on operands d1 and d2</a:t>
            </a:r>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!a[0] // ! is an operator on operand a[0]</a:t>
            </a:r>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B &gt;&gt; 1 // &gt;&gt; is an operator on operands B and 1</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63" name="Shape 163"/>
        <p:cNvGrpSpPr/>
        <p:nvPr/>
      </p:nvGrpSpPr>
      <p:grpSpPr>
        <a:xfrm>
          <a:off x="0" y="0"/>
          <a:ext cx="0" cy="0"/>
          <a:chOff x="0" y="0"/>
          <a:chExt cx="0" cy="0"/>
        </a:xfrm>
      </p:grpSpPr>
      <p:sp>
        <p:nvSpPr>
          <p:cNvPr id="164" name="Shape 164"/>
          <p:cNvSpPr txBox="1"/>
          <p:nvPr>
            <p:ph type="title"/>
          </p:nvPr>
        </p:nvSpPr>
        <p:spPr>
          <a:xfrm>
            <a:off x="1368425" y="1676400"/>
            <a:ext cx="6861175" cy="762000"/>
          </a:xfrm>
          <a:prstGeom prst="rect">
            <a:avLst/>
          </a:prstGeom>
          <a:noFill/>
          <a:ln cap="flat" cmpd="sng" w="9525">
            <a:solidFill>
              <a:srgbClr val="FF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Impact"/>
              <a:buNone/>
            </a:pPr>
            <a:r>
              <a:rPr b="1" i="0" lang="en-US" sz="2800" u="none" cap="none" strike="noStrike">
                <a:solidFill>
                  <a:schemeClr val="dk1"/>
                </a:solidFill>
                <a:latin typeface="Impact"/>
                <a:ea typeface="Impact"/>
                <a:cs typeface="Impact"/>
                <a:sym typeface="Impact"/>
              </a:rPr>
              <a:t>Types of Operator</a:t>
            </a:r>
            <a:endParaRPr/>
          </a:p>
        </p:txBody>
      </p:sp>
      <p:sp>
        <p:nvSpPr>
          <p:cNvPr id="165" name="Shape 165"/>
          <p:cNvSpPr txBox="1"/>
          <p:nvPr/>
        </p:nvSpPr>
        <p:spPr>
          <a:xfrm>
            <a:off x="4249737" y="2565400"/>
            <a:ext cx="3979862" cy="4108450"/>
          </a:xfrm>
          <a:prstGeom prst="rect">
            <a:avLst/>
          </a:prstGeom>
          <a:noFill/>
          <a:ln>
            <a:noFill/>
          </a:ln>
        </p:spPr>
        <p:txBody>
          <a:bodyPr anchorCtr="0" anchor="t" bIns="45700" lIns="91425" spcFirstLastPara="1" rIns="91425" wrap="square" tIns="45700">
            <a:noAutofit/>
          </a:bodyPr>
          <a:lstStyle/>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Arithmetic Operator </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Logical Operator </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Relational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Equality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Bitwise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Reduction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Shift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Concatenation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Replication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Conditional Operator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Operator Precedence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69" name="Shape 169"/>
        <p:cNvGrpSpPr/>
        <p:nvPr/>
      </p:nvGrpSpPr>
      <p:grpSpPr>
        <a:xfrm>
          <a:off x="0" y="0"/>
          <a:ext cx="0" cy="0"/>
          <a:chOff x="0" y="0"/>
          <a:chExt cx="0" cy="0"/>
        </a:xfrm>
      </p:grpSpPr>
      <p:sp>
        <p:nvSpPr>
          <p:cNvPr id="170" name="Shape 170"/>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Impact"/>
              <a:buNone/>
            </a:pPr>
            <a:r>
              <a:rPr b="1" i="0" lang="en-US" sz="2800" u="none" cap="none" strike="noStrike">
                <a:solidFill>
                  <a:schemeClr val="dk1"/>
                </a:solidFill>
                <a:latin typeface="Impact"/>
                <a:ea typeface="Impact"/>
                <a:cs typeface="Impact"/>
                <a:sym typeface="Impact"/>
              </a:rPr>
              <a:t>Types of Operator</a:t>
            </a:r>
            <a:endParaRPr/>
          </a:p>
        </p:txBody>
      </p:sp>
      <p:sp>
        <p:nvSpPr>
          <p:cNvPr id="171" name="Shape 171"/>
          <p:cNvSpPr txBox="1"/>
          <p:nvPr>
            <p:ph idx="1" type="body"/>
          </p:nvPr>
        </p:nvSpPr>
        <p:spPr>
          <a:xfrm>
            <a:off x="457200" y="9810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Verilog provides many different operator types. Operators can be arithmetic, logical, relational, equality, bitwise, reduction, shift, concatenation, or conditional. Some of these operators are similar to the operators used in the C programming language. Each operator type is denoted by a symbol.		</a:t>
            </a:r>
            <a:endParaRPr/>
          </a:p>
        </p:txBody>
      </p:sp>
      <p:graphicFrame>
        <p:nvGraphicFramePr>
          <p:cNvPr id="172" name="Shape 172"/>
          <p:cNvGraphicFramePr/>
          <p:nvPr/>
        </p:nvGraphicFramePr>
        <p:xfrm>
          <a:off x="806450" y="2528887"/>
          <a:ext cx="3000000" cy="3000000"/>
        </p:xfrm>
        <a:graphic>
          <a:graphicData uri="http://schemas.openxmlformats.org/drawingml/2006/table">
            <a:tbl>
              <a:tblPr>
                <a:noFill/>
                <a:tableStyleId>{A6A086F0-5A02-4606-B56D-7F55FE407DCF}</a:tableStyleId>
              </a:tblPr>
              <a:tblGrid>
                <a:gridCol w="1649400"/>
                <a:gridCol w="1925625"/>
                <a:gridCol w="2333625"/>
                <a:gridCol w="2320925"/>
              </a:tblGrid>
              <a:tr h="366700">
                <a:tc>
                  <a:txBody>
                    <a:bodyPr>
                      <a:noAutofit/>
                    </a:bodyPr>
                    <a:lstStyle/>
                    <a:p>
                      <a:pPr indent="0" lvl="0" marL="0" marR="0" rtl="0" algn="l">
                        <a:lnSpc>
                          <a:spcPct val="100000"/>
                        </a:lnSpc>
                        <a:spcBef>
                          <a:spcPts val="0"/>
                        </a:spcBef>
                        <a:spcAft>
                          <a:spcPts val="0"/>
                        </a:spcAft>
                        <a:buClr>
                          <a:schemeClr val="dk1"/>
                        </a:buClr>
                        <a:buFont typeface="Belleza"/>
                        <a:buNone/>
                      </a:pPr>
                      <a:r>
                        <a:rPr b="1" i="0" lang="en-US" sz="1800" u="none" cap="none" strike="noStrike">
                          <a:solidFill>
                            <a:schemeClr val="dk1"/>
                          </a:solidFill>
                          <a:latin typeface="Belleza"/>
                          <a:ea typeface="Belleza"/>
                          <a:cs typeface="Belleza"/>
                          <a:sym typeface="Belleza"/>
                        </a:rPr>
                        <a:t>Operator Type</a:t>
                      </a:r>
                      <a:endParaRPr/>
                    </a:p>
                  </a:txBody>
                  <a:tcPr marT="0"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tcPr>
                </a:tc>
                <a:tc>
                  <a:txBody>
                    <a:bodyPr>
                      <a:noAutofit/>
                    </a:bodyPr>
                    <a:lstStyle/>
                    <a:p>
                      <a:pPr indent="0" lvl="0" marL="0" marR="0" rtl="0" algn="l">
                        <a:lnSpc>
                          <a:spcPct val="100000"/>
                        </a:lnSpc>
                        <a:spcBef>
                          <a:spcPts val="0"/>
                        </a:spcBef>
                        <a:spcAft>
                          <a:spcPts val="0"/>
                        </a:spcAft>
                        <a:buClr>
                          <a:schemeClr val="dk1"/>
                        </a:buClr>
                        <a:buFont typeface="Belleza"/>
                        <a:buNone/>
                      </a:pPr>
                      <a:r>
                        <a:rPr b="1" i="0" lang="en-US" sz="1800" u="none" cap="none" strike="noStrike">
                          <a:solidFill>
                            <a:schemeClr val="dk1"/>
                          </a:solidFill>
                          <a:latin typeface="Belleza"/>
                          <a:ea typeface="Belleza"/>
                          <a:cs typeface="Belleza"/>
                          <a:sym typeface="Belleza"/>
                        </a:rPr>
                        <a:t>Operator Symbol</a:t>
                      </a:r>
                      <a:endParaRPr/>
                    </a:p>
                  </a:txBody>
                  <a:tcPr marT="0" marB="0" marR="0" marL="0">
                    <a:lnT cap="flat" cmpd="sng" w="9525">
                      <a:solidFill>
                        <a:srgbClr val="000000">
                          <a:alpha val="0"/>
                        </a:srgbClr>
                      </a:solidFill>
                      <a:prstDash val="solid"/>
                      <a:round/>
                      <a:headEnd len="sm" w="sm" type="none"/>
                      <a:tailEnd len="sm" w="sm" type="none"/>
                    </a:lnT>
                  </a:tcPr>
                </a:tc>
                <a:tc>
                  <a:txBody>
                    <a:bodyPr>
                      <a:noAutofit/>
                    </a:bodyPr>
                    <a:lstStyle/>
                    <a:p>
                      <a:pPr indent="0" lvl="0" marL="0" marR="0" rtl="0" algn="l">
                        <a:lnSpc>
                          <a:spcPct val="100000"/>
                        </a:lnSpc>
                        <a:spcBef>
                          <a:spcPts val="0"/>
                        </a:spcBef>
                        <a:spcAft>
                          <a:spcPts val="0"/>
                        </a:spcAft>
                        <a:buClr>
                          <a:schemeClr val="dk1"/>
                        </a:buClr>
                        <a:buFont typeface="Belleza"/>
                        <a:buNone/>
                      </a:pPr>
                      <a:r>
                        <a:rPr b="1" i="0" lang="en-US" sz="1800" u="none" cap="none" strike="noStrike">
                          <a:solidFill>
                            <a:schemeClr val="dk1"/>
                          </a:solidFill>
                          <a:latin typeface="Belleza"/>
                          <a:ea typeface="Belleza"/>
                          <a:cs typeface="Belleza"/>
                          <a:sym typeface="Belleza"/>
                        </a:rPr>
                        <a:t>Operation Performed</a:t>
                      </a:r>
                      <a:endParaRPr/>
                    </a:p>
                  </a:txBody>
                  <a:tcPr marT="0" marB="0" marR="0" marL="0">
                    <a:lnT cap="flat" cmpd="sng" w="9525">
                      <a:solidFill>
                        <a:srgbClr val="000000">
                          <a:alpha val="0"/>
                        </a:srgbClr>
                      </a:solidFill>
                      <a:prstDash val="solid"/>
                      <a:round/>
                      <a:headEnd len="sm" w="sm" type="none"/>
                      <a:tailEnd len="sm" w="sm" type="none"/>
                    </a:lnT>
                  </a:tcPr>
                </a:tc>
                <a:tc>
                  <a:txBody>
                    <a:bodyPr>
                      <a:noAutofit/>
                    </a:bodyPr>
                    <a:lstStyle/>
                    <a:p>
                      <a:pPr indent="0" lvl="0" marL="0" marR="0" rtl="0" algn="l">
                        <a:lnSpc>
                          <a:spcPct val="100000"/>
                        </a:lnSpc>
                        <a:spcBef>
                          <a:spcPts val="0"/>
                        </a:spcBef>
                        <a:spcAft>
                          <a:spcPts val="0"/>
                        </a:spcAft>
                        <a:buClr>
                          <a:schemeClr val="dk1"/>
                        </a:buClr>
                        <a:buFont typeface="Belleza"/>
                        <a:buNone/>
                      </a:pPr>
                      <a:r>
                        <a:rPr b="1" i="0" lang="en-US" sz="1800" u="none" cap="none" strike="noStrike">
                          <a:solidFill>
                            <a:schemeClr val="dk1"/>
                          </a:solidFill>
                          <a:latin typeface="Belleza"/>
                          <a:ea typeface="Belleza"/>
                          <a:cs typeface="Belleza"/>
                          <a:sym typeface="Belleza"/>
                        </a:rPr>
                        <a:t>Number of Operands</a:t>
                      </a:r>
                      <a:endParaRPr/>
                    </a:p>
                  </a:txBody>
                  <a:tcPr marT="0" marB="0" marR="0" marL="0">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tcPr>
                </a:tc>
              </a:tr>
              <a:tr h="1739900">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Arithmetic</a:t>
                      </a:r>
                      <a:endParaRPr/>
                    </a:p>
                  </a:txBody>
                  <a:tcPr marT="0" marB="0" marR="0" marL="0">
                    <a:lnL cap="flat" cmpd="sng" w="9525">
                      <a:solidFill>
                        <a:srgbClr val="000000">
                          <a:alpha val="0"/>
                        </a:srgbClr>
                      </a:solidFill>
                      <a:prstDash val="solid"/>
                      <a:round/>
                      <a:headEnd len="sm" w="sm" type="none"/>
                      <a:tailEnd len="sm" w="sm" type="none"/>
                    </a:lnL>
                  </a:tcPr>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txBody>
                  <a:tcPr marT="0" marB="0" marR="0" marL="0"/>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multiply</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divide</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add</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subtract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modulus</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power (exponent)</a:t>
                      </a:r>
                      <a:endParaRPr/>
                    </a:p>
                  </a:txBody>
                  <a:tcPr marT="0" marB="0" marR="0" marL="0"/>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txBody>
                  <a:tcPr marT="0" marB="0" marR="0" marL="0">
                    <a:lnR cap="flat" cmpd="sng" w="9525">
                      <a:solidFill>
                        <a:srgbClr val="000000">
                          <a:alpha val="0"/>
                        </a:srgbClr>
                      </a:solidFill>
                      <a:prstDash val="solid"/>
                      <a:round/>
                      <a:headEnd len="sm" w="sm" type="none"/>
                      <a:tailEnd len="sm" w="sm" type="none"/>
                    </a:lnR>
                  </a:tcPr>
                </a:tc>
              </a:tr>
              <a:tr h="915975">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Logical</a:t>
                      </a:r>
                      <a:endParaRPr/>
                    </a:p>
                  </a:txBody>
                  <a:tcPr marT="0" marB="0" marR="0" marL="0">
                    <a:lnL cap="flat" cmpd="sng" w="9525">
                      <a:solidFill>
                        <a:srgbClr val="000000">
                          <a:alpha val="0"/>
                        </a:srgbClr>
                      </a:solidFill>
                      <a:prstDash val="solid"/>
                      <a:round/>
                      <a:headEnd len="sm" w="sm" type="none"/>
                      <a:tailEnd len="sm" w="sm" type="none"/>
                    </a:lnL>
                  </a:tcPr>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&amp;&amp;</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a:t>
                      </a:r>
                      <a:endParaRPr/>
                    </a:p>
                  </a:txBody>
                  <a:tcPr marT="0" marB="0" marR="0" marL="0"/>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logical negation</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logical and</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logical or</a:t>
                      </a:r>
                      <a:endParaRPr/>
                    </a:p>
                  </a:txBody>
                  <a:tcPr marT="0" marB="0" marR="0" marL="0"/>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one</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txBody>
                  <a:tcPr marT="0" marB="0" marR="0" marL="0">
                    <a:lnR cap="flat" cmpd="sng" w="9525">
                      <a:solidFill>
                        <a:srgbClr val="000000">
                          <a:alpha val="0"/>
                        </a:srgbClr>
                      </a:solidFill>
                      <a:prstDash val="solid"/>
                      <a:round/>
                      <a:headEnd len="sm" w="sm" type="none"/>
                      <a:tailEnd len="sm" w="sm" type="none"/>
                    </a:lnR>
                  </a:tcPr>
                </a:tc>
              </a:tr>
              <a:tr h="1190625">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Relational</a:t>
                      </a:r>
                      <a:endParaRPr/>
                    </a:p>
                  </a:txBody>
                  <a:tcPr marT="0" marB="0" marR="0" marL="0">
                    <a:lnL cap="flat" cmpd="sng" w="9525">
                      <a:solidFill>
                        <a:srgbClr val="000000">
                          <a:alpha val="0"/>
                        </a:srgbClr>
                      </a:solidFill>
                      <a:prstDash val="solid"/>
                      <a:round/>
                      <a:headEnd len="sm" w="sm" type="none"/>
                      <a:tailEnd len="sm" w="sm" type="none"/>
                    </a:lnL>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&gt;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&gt;=</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&lt;=</a:t>
                      </a:r>
                      <a:endParaRPr/>
                    </a:p>
                  </a:txBody>
                  <a:tcPr marT="0" marB="0" marR="0" marL="0">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greater than</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less than</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greater than or equal</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less than or equal</a:t>
                      </a:r>
                      <a:endParaRPr/>
                    </a:p>
                  </a:txBody>
                  <a:tcPr marT="0" marB="0" marR="0" marL="0">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p>
                      <a:pPr indent="0" lvl="0" marL="0" marR="0" rtl="0" algn="l">
                        <a:lnSpc>
                          <a:spcPct val="100000"/>
                        </a:lnSpc>
                        <a:spcBef>
                          <a:spcPts val="0"/>
                        </a:spcBef>
                        <a:spcAft>
                          <a:spcPts val="0"/>
                        </a:spcAft>
                        <a:buClr>
                          <a:schemeClr val="dk1"/>
                        </a:buClr>
                        <a:buFont typeface="Belleza"/>
                        <a:buNone/>
                      </a:pPr>
                      <a:r>
                        <a:rPr b="0" i="0" lang="en-US" sz="1800" u="none" cap="none" strike="noStrike">
                          <a:solidFill>
                            <a:schemeClr val="dk1"/>
                          </a:solidFill>
                          <a:latin typeface="Belleza"/>
                          <a:ea typeface="Belleza"/>
                          <a:cs typeface="Belleza"/>
                          <a:sym typeface="Belleza"/>
                        </a:rPr>
                        <a:t>two</a:t>
                      </a:r>
                      <a:endParaRPr/>
                    </a:p>
                  </a:txBody>
                  <a:tcPr marT="0" marB="0" marR="0" marL="0">
                    <a:lnR cap="flat" cmpd="sng" w="9525">
                      <a:solidFill>
                        <a:srgbClr val="000000">
                          <a:alpha val="0"/>
                        </a:srgbClr>
                      </a:solidFill>
                      <a:prstDash val="solid"/>
                      <a:round/>
                      <a:headEnd len="sm" w="sm" type="none"/>
                      <a:tailEnd len="sm" w="sm" type="none"/>
                    </a:lnR>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76" name="Shape 176"/>
        <p:cNvGrpSpPr/>
        <p:nvPr/>
      </p:nvGrpSpPr>
      <p:grpSpPr>
        <a:xfrm>
          <a:off x="0" y="0"/>
          <a:ext cx="0" cy="0"/>
          <a:chOff x="0" y="0"/>
          <a:chExt cx="0" cy="0"/>
        </a:xfrm>
      </p:grpSpPr>
      <p:sp>
        <p:nvSpPr>
          <p:cNvPr id="177" name="Shape 177"/>
          <p:cNvSpPr txBox="1"/>
          <p:nvPr>
            <p:ph type="title"/>
          </p:nvPr>
        </p:nvSpPr>
        <p:spPr>
          <a:xfrm>
            <a:off x="457200" y="454025"/>
            <a:ext cx="86868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elleza"/>
              <a:buNone/>
            </a:pPr>
            <a:r>
              <a:rPr b="1" i="0" lang="en-US" sz="1600" u="none" cap="none" strike="noStrike">
                <a:solidFill>
                  <a:schemeClr val="dk1"/>
                </a:solidFill>
                <a:latin typeface="Belleza"/>
                <a:ea typeface="Belleza"/>
                <a:cs typeface="Belleza"/>
                <a:sym typeface="Belleza"/>
              </a:rPr>
              <a:t>Operator Type     Operator Symbol   Operation Performed                          Number of Operands</a:t>
            </a:r>
            <a:endParaRPr/>
          </a:p>
        </p:txBody>
      </p:sp>
      <p:grpSp>
        <p:nvGrpSpPr>
          <p:cNvPr id="178" name="Shape 178"/>
          <p:cNvGrpSpPr/>
          <p:nvPr/>
        </p:nvGrpSpPr>
        <p:grpSpPr>
          <a:xfrm>
            <a:off x="457200" y="1044575"/>
            <a:ext cx="8229600" cy="5580062"/>
            <a:chOff x="457200" y="1044575"/>
            <a:chExt cx="8229600" cy="5580062"/>
          </a:xfrm>
        </p:grpSpPr>
        <p:sp>
          <p:nvSpPr>
            <p:cNvPr id="179" name="Shape 179"/>
            <p:cNvSpPr txBox="1"/>
            <p:nvPr/>
          </p:nvSpPr>
          <p:spPr>
            <a:xfrm>
              <a:off x="7599362" y="5435600"/>
              <a:ext cx="1087437"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p:txBody>
        </p:sp>
        <p:sp>
          <p:nvSpPr>
            <p:cNvPr id="180" name="Shape 180"/>
            <p:cNvSpPr txBox="1"/>
            <p:nvPr/>
          </p:nvSpPr>
          <p:spPr>
            <a:xfrm>
              <a:off x="3729037" y="5435600"/>
              <a:ext cx="3870325"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Right shift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Left shift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Arithmetic right shift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Arithmetic left shift</a:t>
              </a:r>
              <a:endParaRPr/>
            </a:p>
          </p:txBody>
        </p:sp>
        <p:sp>
          <p:nvSpPr>
            <p:cNvPr id="181" name="Shape 181"/>
            <p:cNvSpPr txBox="1"/>
            <p:nvPr/>
          </p:nvSpPr>
          <p:spPr>
            <a:xfrm>
              <a:off x="2598737" y="5435600"/>
              <a:ext cx="1130300"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&gt;&gt;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&lt;&lt;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&gt;&gt;&gt;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&lt;&lt;&lt;</a:t>
              </a:r>
              <a:endParaRPr/>
            </a:p>
          </p:txBody>
        </p:sp>
        <p:sp>
          <p:nvSpPr>
            <p:cNvPr id="182" name="Shape 182"/>
            <p:cNvSpPr txBox="1"/>
            <p:nvPr/>
          </p:nvSpPr>
          <p:spPr>
            <a:xfrm>
              <a:off x="457200" y="5435600"/>
              <a:ext cx="2141537"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Shift</a:t>
              </a:r>
              <a:endParaRPr/>
            </a:p>
          </p:txBody>
        </p:sp>
        <p:sp>
          <p:nvSpPr>
            <p:cNvPr id="183" name="Shape 183"/>
            <p:cNvSpPr txBox="1"/>
            <p:nvPr/>
          </p:nvSpPr>
          <p:spPr>
            <a:xfrm>
              <a:off x="7599362" y="3697287"/>
              <a:ext cx="1087437" cy="1738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one</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one</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one</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one</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one</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one</a:t>
              </a:r>
              <a:endParaRPr/>
            </a:p>
          </p:txBody>
        </p:sp>
        <p:sp>
          <p:nvSpPr>
            <p:cNvPr id="184" name="Shape 184"/>
            <p:cNvSpPr txBox="1"/>
            <p:nvPr/>
          </p:nvSpPr>
          <p:spPr>
            <a:xfrm>
              <a:off x="3729037" y="3697287"/>
              <a:ext cx="3870325" cy="1738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reduction and</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reduction nand</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reduction or</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reduction nor</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reduction xor</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reduction xnor</a:t>
              </a:r>
              <a:endParaRPr/>
            </a:p>
          </p:txBody>
        </p:sp>
        <p:sp>
          <p:nvSpPr>
            <p:cNvPr id="185" name="Shape 185"/>
            <p:cNvSpPr txBox="1"/>
            <p:nvPr/>
          </p:nvSpPr>
          <p:spPr>
            <a:xfrm>
              <a:off x="2598737" y="3697287"/>
              <a:ext cx="1130300" cy="1738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&amp;</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~&amp;</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 or ~^</a:t>
              </a:r>
              <a:endParaRPr/>
            </a:p>
          </p:txBody>
        </p:sp>
        <p:sp>
          <p:nvSpPr>
            <p:cNvPr id="186" name="Shape 186"/>
            <p:cNvSpPr txBox="1"/>
            <p:nvPr/>
          </p:nvSpPr>
          <p:spPr>
            <a:xfrm>
              <a:off x="457200" y="3697287"/>
              <a:ext cx="2141537" cy="1738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Reduction</a:t>
              </a:r>
              <a:endParaRPr/>
            </a:p>
          </p:txBody>
        </p:sp>
        <p:sp>
          <p:nvSpPr>
            <p:cNvPr id="187" name="Shape 187"/>
            <p:cNvSpPr txBox="1"/>
            <p:nvPr/>
          </p:nvSpPr>
          <p:spPr>
            <a:xfrm>
              <a:off x="7599362" y="2233612"/>
              <a:ext cx="1087437" cy="1463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one</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p:txBody>
        </p:sp>
        <p:sp>
          <p:nvSpPr>
            <p:cNvPr id="188" name="Shape 188"/>
            <p:cNvSpPr txBox="1"/>
            <p:nvPr/>
          </p:nvSpPr>
          <p:spPr>
            <a:xfrm>
              <a:off x="3729037" y="2233612"/>
              <a:ext cx="3870325" cy="1463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bitwise negation</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bitwise and</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bitwise or</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bitwise xor</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bitwise xnor</a:t>
              </a:r>
              <a:endParaRPr/>
            </a:p>
          </p:txBody>
        </p:sp>
        <p:sp>
          <p:nvSpPr>
            <p:cNvPr id="189" name="Shape 189"/>
            <p:cNvSpPr txBox="1"/>
            <p:nvPr/>
          </p:nvSpPr>
          <p:spPr>
            <a:xfrm>
              <a:off x="2598737" y="2233612"/>
              <a:ext cx="1130300" cy="1463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&amp;</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 or ~^</a:t>
              </a:r>
              <a:endParaRPr/>
            </a:p>
          </p:txBody>
        </p:sp>
        <p:sp>
          <p:nvSpPr>
            <p:cNvPr id="190" name="Shape 190"/>
            <p:cNvSpPr txBox="1"/>
            <p:nvPr/>
          </p:nvSpPr>
          <p:spPr>
            <a:xfrm>
              <a:off x="457200" y="2233612"/>
              <a:ext cx="2141537" cy="14636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Bitwise</a:t>
              </a:r>
              <a:endParaRPr/>
            </a:p>
          </p:txBody>
        </p:sp>
        <p:sp>
          <p:nvSpPr>
            <p:cNvPr id="191" name="Shape 191"/>
            <p:cNvSpPr txBox="1"/>
            <p:nvPr/>
          </p:nvSpPr>
          <p:spPr>
            <a:xfrm>
              <a:off x="7599362" y="1044575"/>
              <a:ext cx="1087437"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two</a:t>
              </a:r>
              <a:endParaRPr/>
            </a:p>
          </p:txBody>
        </p:sp>
        <p:sp>
          <p:nvSpPr>
            <p:cNvPr id="192" name="Shape 192"/>
            <p:cNvSpPr txBox="1"/>
            <p:nvPr/>
          </p:nvSpPr>
          <p:spPr>
            <a:xfrm>
              <a:off x="3729037" y="1044575"/>
              <a:ext cx="3870325"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equality</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inequality</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case equality</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case inequality</a:t>
              </a:r>
              <a:endParaRPr/>
            </a:p>
          </p:txBody>
        </p:sp>
        <p:sp>
          <p:nvSpPr>
            <p:cNvPr id="193" name="Shape 193"/>
            <p:cNvSpPr txBox="1"/>
            <p:nvPr/>
          </p:nvSpPr>
          <p:spPr>
            <a:xfrm>
              <a:off x="2598737" y="1044575"/>
              <a:ext cx="1130300"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p:txBody>
        </p:sp>
        <p:sp>
          <p:nvSpPr>
            <p:cNvPr id="194" name="Shape 194"/>
            <p:cNvSpPr txBox="1"/>
            <p:nvPr/>
          </p:nvSpPr>
          <p:spPr>
            <a:xfrm>
              <a:off x="457200" y="1044575"/>
              <a:ext cx="2141537" cy="11890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Equality</a:t>
              </a:r>
              <a:endParaRPr/>
            </a:p>
          </p:txBody>
        </p:sp>
        <p:cxnSp>
          <p:nvCxnSpPr>
            <p:cNvPr id="195" name="Shape 195"/>
            <p:cNvCxnSpPr/>
            <p:nvPr/>
          </p:nvCxnSpPr>
          <p:spPr>
            <a:xfrm>
              <a:off x="457200" y="1044575"/>
              <a:ext cx="8229600" cy="0"/>
            </a:xfrm>
            <a:prstGeom prst="straightConnector1">
              <a:avLst/>
            </a:prstGeom>
            <a:noFill/>
            <a:ln>
              <a:noFill/>
            </a:ln>
          </p:spPr>
        </p:cxnSp>
        <p:cxnSp>
          <p:nvCxnSpPr>
            <p:cNvPr id="196" name="Shape 196"/>
            <p:cNvCxnSpPr/>
            <p:nvPr/>
          </p:nvCxnSpPr>
          <p:spPr>
            <a:xfrm>
              <a:off x="457200" y="6624637"/>
              <a:ext cx="8229600" cy="0"/>
            </a:xfrm>
            <a:prstGeom prst="straightConnector1">
              <a:avLst/>
            </a:prstGeom>
            <a:noFill/>
            <a:ln>
              <a:noFill/>
            </a:ln>
          </p:spPr>
        </p:cxnSp>
        <p:cxnSp>
          <p:nvCxnSpPr>
            <p:cNvPr id="197" name="Shape 197"/>
            <p:cNvCxnSpPr/>
            <p:nvPr/>
          </p:nvCxnSpPr>
          <p:spPr>
            <a:xfrm>
              <a:off x="457200" y="1044575"/>
              <a:ext cx="0" cy="5580062"/>
            </a:xfrm>
            <a:prstGeom prst="straightConnector1">
              <a:avLst/>
            </a:prstGeom>
            <a:noFill/>
            <a:ln>
              <a:noFill/>
            </a:ln>
          </p:spPr>
        </p:cxnSp>
        <p:cxnSp>
          <p:nvCxnSpPr>
            <p:cNvPr id="198" name="Shape 198"/>
            <p:cNvCxnSpPr/>
            <p:nvPr/>
          </p:nvCxnSpPr>
          <p:spPr>
            <a:xfrm>
              <a:off x="8686800" y="1044575"/>
              <a:ext cx="0" cy="5580062"/>
            </a:xfrm>
            <a:prstGeom prst="straightConnector1">
              <a:avLst/>
            </a:prstGeom>
            <a:noFill/>
            <a:ln>
              <a:noFill/>
            </a:ln>
          </p:spPr>
        </p:cxn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02" name="Shape 202"/>
        <p:cNvGrpSpPr/>
        <p:nvPr/>
      </p:nvGrpSpPr>
      <p:grpSpPr>
        <a:xfrm>
          <a:off x="0" y="0"/>
          <a:ext cx="0" cy="0"/>
          <a:chOff x="0" y="0"/>
          <a:chExt cx="0" cy="0"/>
        </a:xfrm>
      </p:grpSpPr>
      <p:grpSp>
        <p:nvGrpSpPr>
          <p:cNvPr id="203" name="Shape 203"/>
          <p:cNvGrpSpPr/>
          <p:nvPr/>
        </p:nvGrpSpPr>
        <p:grpSpPr>
          <a:xfrm>
            <a:off x="457200" y="1044575"/>
            <a:ext cx="8229600" cy="1806575"/>
            <a:chOff x="457200" y="1044575"/>
            <a:chExt cx="8229600" cy="1806575"/>
          </a:xfrm>
        </p:grpSpPr>
        <p:sp>
          <p:nvSpPr>
            <p:cNvPr id="204" name="Shape 204"/>
            <p:cNvSpPr txBox="1"/>
            <p:nvPr/>
          </p:nvSpPr>
          <p:spPr>
            <a:xfrm>
              <a:off x="6442075" y="2241550"/>
              <a:ext cx="2244725"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Three</a:t>
              </a:r>
              <a:endParaRPr/>
            </a:p>
          </p:txBody>
        </p:sp>
        <p:sp>
          <p:nvSpPr>
            <p:cNvPr id="205" name="Shape 205"/>
            <p:cNvSpPr txBox="1"/>
            <p:nvPr/>
          </p:nvSpPr>
          <p:spPr>
            <a:xfrm>
              <a:off x="3814762" y="2241550"/>
              <a:ext cx="2627312"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Conditional</a:t>
              </a:r>
              <a:endParaRPr/>
            </a:p>
          </p:txBody>
        </p:sp>
        <p:sp>
          <p:nvSpPr>
            <p:cNvPr id="206" name="Shape 206"/>
            <p:cNvSpPr txBox="1"/>
            <p:nvPr/>
          </p:nvSpPr>
          <p:spPr>
            <a:xfrm>
              <a:off x="3084512" y="2241550"/>
              <a:ext cx="730250"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t>
              </a:r>
              <a:endParaRPr/>
            </a:p>
          </p:txBody>
        </p:sp>
        <p:sp>
          <p:nvSpPr>
            <p:cNvPr id="207" name="Shape 207"/>
            <p:cNvSpPr txBox="1"/>
            <p:nvPr/>
          </p:nvSpPr>
          <p:spPr>
            <a:xfrm>
              <a:off x="457200" y="2241550"/>
              <a:ext cx="2627312"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Conditional</a:t>
              </a:r>
              <a:endParaRPr/>
            </a:p>
          </p:txBody>
        </p:sp>
        <p:sp>
          <p:nvSpPr>
            <p:cNvPr id="208" name="Shape 208"/>
            <p:cNvSpPr txBox="1"/>
            <p:nvPr/>
          </p:nvSpPr>
          <p:spPr>
            <a:xfrm>
              <a:off x="6442075" y="1654175"/>
              <a:ext cx="2244725" cy="5873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Any number</a:t>
              </a:r>
              <a:endParaRPr/>
            </a:p>
          </p:txBody>
        </p:sp>
        <p:sp>
          <p:nvSpPr>
            <p:cNvPr id="209" name="Shape 209"/>
            <p:cNvSpPr txBox="1"/>
            <p:nvPr/>
          </p:nvSpPr>
          <p:spPr>
            <a:xfrm>
              <a:off x="3814762" y="1654175"/>
              <a:ext cx="2627312" cy="5873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Replication</a:t>
              </a:r>
              <a:endParaRPr/>
            </a:p>
          </p:txBody>
        </p:sp>
        <p:sp>
          <p:nvSpPr>
            <p:cNvPr id="210" name="Shape 210"/>
            <p:cNvSpPr txBox="1"/>
            <p:nvPr/>
          </p:nvSpPr>
          <p:spPr>
            <a:xfrm>
              <a:off x="3084512" y="1654175"/>
              <a:ext cx="730250" cy="5873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 { } }</a:t>
              </a:r>
              <a:endParaRPr/>
            </a:p>
          </p:txBody>
        </p:sp>
        <p:sp>
          <p:nvSpPr>
            <p:cNvPr id="211" name="Shape 211"/>
            <p:cNvSpPr txBox="1"/>
            <p:nvPr/>
          </p:nvSpPr>
          <p:spPr>
            <a:xfrm>
              <a:off x="457200" y="1654175"/>
              <a:ext cx="2627312" cy="5873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Replication</a:t>
              </a:r>
              <a:endParaRPr/>
            </a:p>
          </p:txBody>
        </p:sp>
        <p:sp>
          <p:nvSpPr>
            <p:cNvPr id="212" name="Shape 212"/>
            <p:cNvSpPr txBox="1"/>
            <p:nvPr/>
          </p:nvSpPr>
          <p:spPr>
            <a:xfrm>
              <a:off x="6442075" y="1044575"/>
              <a:ext cx="2244725"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Any number</a:t>
              </a:r>
              <a:endParaRPr/>
            </a:p>
          </p:txBody>
        </p:sp>
        <p:sp>
          <p:nvSpPr>
            <p:cNvPr id="213" name="Shape 213"/>
            <p:cNvSpPr txBox="1"/>
            <p:nvPr/>
          </p:nvSpPr>
          <p:spPr>
            <a:xfrm>
              <a:off x="3814762" y="1044575"/>
              <a:ext cx="2627312"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Concatenation</a:t>
              </a:r>
              <a:endParaRPr/>
            </a:p>
          </p:txBody>
        </p:sp>
        <p:sp>
          <p:nvSpPr>
            <p:cNvPr id="214" name="Shape 214"/>
            <p:cNvSpPr txBox="1"/>
            <p:nvPr/>
          </p:nvSpPr>
          <p:spPr>
            <a:xfrm>
              <a:off x="3084512" y="1044575"/>
              <a:ext cx="730250"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 }</a:t>
              </a:r>
              <a:endParaRPr/>
            </a:p>
          </p:txBody>
        </p:sp>
        <p:sp>
          <p:nvSpPr>
            <p:cNvPr id="215" name="Shape 215"/>
            <p:cNvSpPr txBox="1"/>
            <p:nvPr/>
          </p:nvSpPr>
          <p:spPr>
            <a:xfrm>
              <a:off x="457200" y="1044575"/>
              <a:ext cx="2627312" cy="609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Belleza"/>
                <a:buNone/>
              </a:pPr>
              <a:r>
                <a:rPr b="0" i="0" lang="en-US" sz="1800" u="none">
                  <a:solidFill>
                    <a:schemeClr val="dk1"/>
                  </a:solidFill>
                  <a:latin typeface="Belleza"/>
                  <a:ea typeface="Belleza"/>
                  <a:cs typeface="Belleza"/>
                  <a:sym typeface="Belleza"/>
                </a:rPr>
                <a:t>Concatenation</a:t>
              </a:r>
              <a:endParaRPr/>
            </a:p>
          </p:txBody>
        </p:sp>
        <p:cxnSp>
          <p:nvCxnSpPr>
            <p:cNvPr id="216" name="Shape 216"/>
            <p:cNvCxnSpPr/>
            <p:nvPr/>
          </p:nvCxnSpPr>
          <p:spPr>
            <a:xfrm>
              <a:off x="457200" y="1044575"/>
              <a:ext cx="8229600" cy="0"/>
            </a:xfrm>
            <a:prstGeom prst="straightConnector1">
              <a:avLst/>
            </a:prstGeom>
            <a:noFill/>
            <a:ln>
              <a:noFill/>
            </a:ln>
          </p:spPr>
        </p:cxnSp>
        <p:cxnSp>
          <p:nvCxnSpPr>
            <p:cNvPr id="217" name="Shape 217"/>
            <p:cNvCxnSpPr/>
            <p:nvPr/>
          </p:nvCxnSpPr>
          <p:spPr>
            <a:xfrm>
              <a:off x="457200" y="2851150"/>
              <a:ext cx="8229600" cy="0"/>
            </a:xfrm>
            <a:prstGeom prst="straightConnector1">
              <a:avLst/>
            </a:prstGeom>
            <a:noFill/>
            <a:ln>
              <a:noFill/>
            </a:ln>
          </p:spPr>
        </p:cxnSp>
        <p:cxnSp>
          <p:nvCxnSpPr>
            <p:cNvPr id="218" name="Shape 218"/>
            <p:cNvCxnSpPr/>
            <p:nvPr/>
          </p:nvCxnSpPr>
          <p:spPr>
            <a:xfrm>
              <a:off x="457200" y="1044575"/>
              <a:ext cx="0" cy="1806575"/>
            </a:xfrm>
            <a:prstGeom prst="straightConnector1">
              <a:avLst/>
            </a:prstGeom>
            <a:noFill/>
            <a:ln>
              <a:noFill/>
            </a:ln>
          </p:spPr>
        </p:cxnSp>
        <p:cxnSp>
          <p:nvCxnSpPr>
            <p:cNvPr id="219" name="Shape 219"/>
            <p:cNvCxnSpPr/>
            <p:nvPr/>
          </p:nvCxnSpPr>
          <p:spPr>
            <a:xfrm>
              <a:off x="8686800" y="1044575"/>
              <a:ext cx="0" cy="1806575"/>
            </a:xfrm>
            <a:prstGeom prst="straightConnector1">
              <a:avLst/>
            </a:prstGeom>
            <a:noFill/>
            <a:ln>
              <a:noFill/>
            </a:ln>
          </p:spPr>
        </p:cxnSp>
      </p:grpSp>
      <p:sp>
        <p:nvSpPr>
          <p:cNvPr id="220" name="Shape 220"/>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elleza"/>
              <a:buNone/>
            </a:pPr>
            <a:r>
              <a:rPr b="1" i="0" lang="en-US" sz="1600" u="none" cap="none" strike="noStrike">
                <a:solidFill>
                  <a:schemeClr val="dk1"/>
                </a:solidFill>
                <a:latin typeface="Belleza"/>
                <a:ea typeface="Belleza"/>
                <a:cs typeface="Belleza"/>
                <a:sym typeface="Belleza"/>
              </a:rPr>
              <a:t>Operator Type       Operator Symbol   Operation Performed             Number of Operands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24" name="Shape 224"/>
        <p:cNvGrpSpPr/>
        <p:nvPr/>
      </p:nvGrpSpPr>
      <p:grpSpPr>
        <a:xfrm>
          <a:off x="0" y="0"/>
          <a:ext cx="0" cy="0"/>
          <a:chOff x="0" y="0"/>
          <a:chExt cx="0" cy="0"/>
        </a:xfrm>
      </p:grpSpPr>
      <p:sp>
        <p:nvSpPr>
          <p:cNvPr id="225" name="Shape 225"/>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Arithmetic Operators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29" name="Shape 229"/>
        <p:cNvGrpSpPr/>
        <p:nvPr/>
      </p:nvGrpSpPr>
      <p:grpSpPr>
        <a:xfrm>
          <a:off x="0" y="0"/>
          <a:ext cx="0" cy="0"/>
          <a:chOff x="0" y="0"/>
          <a:chExt cx="0" cy="0"/>
        </a:xfrm>
      </p:grpSpPr>
      <p:sp>
        <p:nvSpPr>
          <p:cNvPr id="230" name="Shape 230"/>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Arithmetic Operators</a:t>
            </a:r>
            <a:endParaRPr/>
          </a:p>
        </p:txBody>
      </p:sp>
      <p:sp>
        <p:nvSpPr>
          <p:cNvPr id="231" name="Shape 231"/>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There are two types of arithmetic operators: binary and unary.</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a:t>
            </a:r>
            <a:r>
              <a:rPr b="1" i="0" lang="en-US" sz="1800" u="none" cap="none" strike="noStrike">
                <a:solidFill>
                  <a:srgbClr val="CC0066"/>
                </a:solidFill>
                <a:latin typeface="Trebuchet MS"/>
                <a:ea typeface="Trebuchet MS"/>
                <a:cs typeface="Trebuchet MS"/>
                <a:sym typeface="Trebuchet MS"/>
              </a:rPr>
              <a:t>Binary Operators</a:t>
            </a:r>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Binary arithmetic operators are multiply (*), divide (/), add (+), subtract (-), power (**), and modulus (%). Binary operators take two operands.</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a:t>
            </a:r>
            <a:endParaRPr/>
          </a:p>
        </p:txBody>
      </p:sp>
      <p:sp>
        <p:nvSpPr>
          <p:cNvPr id="232" name="Shape 232"/>
          <p:cNvSpPr txBox="1"/>
          <p:nvPr/>
        </p:nvSpPr>
        <p:spPr>
          <a:xfrm>
            <a:off x="935037" y="2930525"/>
            <a:ext cx="7751762" cy="2298700"/>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4'b0011; B = 4'b0100; // A and B are register vectors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D = 6; E = 4; F=2// D and E are integers</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B // Multiply A and B. Evaluates to 4'b1100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D / E // Divide D by E. Evaluates to 1. Truncates any fractional part.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B // Add A and B. Evaluates to 4'b0111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B - A // Subtract A from B. Evaluates to 4'b0001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F = E ** F; //E to the power F, yields 16</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36" name="Shape 236"/>
        <p:cNvGrpSpPr/>
        <p:nvPr/>
      </p:nvGrpSpPr>
      <p:grpSpPr>
        <a:xfrm>
          <a:off x="0" y="0"/>
          <a:ext cx="0" cy="0"/>
          <a:chOff x="0" y="0"/>
          <a:chExt cx="0" cy="0"/>
        </a:xfrm>
      </p:grpSpPr>
      <p:sp>
        <p:nvSpPr>
          <p:cNvPr id="237" name="Shape 237"/>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Binary Operators</a:t>
            </a:r>
            <a:endParaRPr/>
          </a:p>
        </p:txBody>
      </p:sp>
      <p:sp>
        <p:nvSpPr>
          <p:cNvPr id="238" name="Shape 238"/>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If any operand bit has a value x, then the result of the entire expression is x. This seems intuitive because if an operand value is not known precisely, the result should be an unknown.</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a:t>
            </a:r>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Modulus operators produce the remainder from the division of two numbers. They operate similarly to the modulus operator in the C programming language.</a:t>
            </a:r>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a:t>
            </a:r>
            <a:endParaRPr/>
          </a:p>
        </p:txBody>
      </p:sp>
      <p:sp>
        <p:nvSpPr>
          <p:cNvPr id="239" name="Shape 239"/>
          <p:cNvSpPr txBox="1"/>
          <p:nvPr/>
        </p:nvSpPr>
        <p:spPr>
          <a:xfrm>
            <a:off x="935037" y="2343150"/>
            <a:ext cx="7453312" cy="925512"/>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in1 = 4'b101x;</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in2 = 4'b1010;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sum = in1 + in2; // sum will be evaluated to the value 4'bx</a:t>
            </a:r>
            <a:endParaRPr/>
          </a:p>
        </p:txBody>
      </p:sp>
      <p:sp>
        <p:nvSpPr>
          <p:cNvPr id="240" name="Shape 240"/>
          <p:cNvSpPr txBox="1"/>
          <p:nvPr/>
        </p:nvSpPr>
        <p:spPr>
          <a:xfrm>
            <a:off x="925512" y="5118100"/>
            <a:ext cx="7462837" cy="1200150"/>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13 % 3 // Evaluates to 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16 % 4 // Evaluates to 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-7 % 2 // Evaluates to -1, takes sign of the first operand</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7 % -2 // Evaluates to +1, takes sign of the first operand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44" name="Shape 244"/>
        <p:cNvGrpSpPr/>
        <p:nvPr/>
      </p:nvGrpSpPr>
      <p:grpSpPr>
        <a:xfrm>
          <a:off x="0" y="0"/>
          <a:ext cx="0" cy="0"/>
          <a:chOff x="0" y="0"/>
          <a:chExt cx="0" cy="0"/>
        </a:xfrm>
      </p:grpSpPr>
      <p:sp>
        <p:nvSpPr>
          <p:cNvPr id="245" name="Shape 245"/>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Unary Operators</a:t>
            </a:r>
            <a:endParaRPr/>
          </a:p>
        </p:txBody>
      </p:sp>
      <p:sp>
        <p:nvSpPr>
          <p:cNvPr id="246" name="Shape 246"/>
          <p:cNvSpPr txBox="1"/>
          <p:nvPr>
            <p:ph idx="1" type="body"/>
          </p:nvPr>
        </p:nvSpPr>
        <p:spPr>
          <a:xfrm>
            <a:off x="335550" y="698700"/>
            <a:ext cx="8472900" cy="61593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 operators + and - can also work as unary operators. They are used to specify the positive or negative sign of the operand. Unary + or – operators have higher precedence than the binary + or – operators.</a:t>
            </a:r>
            <a:endParaRPr/>
          </a:p>
          <a:p>
            <a:pPr indent="-342900" lvl="0" marL="342900" marR="0" rtl="0" algn="l">
              <a:lnSpc>
                <a:spcPct val="9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-4 // Negative 4</a:t>
            </a:r>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+5 // Positive 5</a:t>
            </a:r>
            <a:endParaRPr/>
          </a:p>
          <a:p>
            <a:pPr indent="-228600" lvl="0" marL="342900" marR="0" rtl="0" algn="l">
              <a:lnSpc>
                <a:spcPct val="90000"/>
              </a:lnSpc>
              <a:spcBef>
                <a:spcPts val="360"/>
              </a:spcBef>
              <a:spcAft>
                <a:spcPts val="0"/>
              </a:spcAft>
              <a:buClr>
                <a:srgbClr val="FFFFFF"/>
              </a:buClr>
              <a:buSzPts val="1800"/>
              <a:buFont typeface="Trebuchet MS"/>
              <a:buNone/>
            </a:pPr>
            <a:r>
              <a:t/>
            </a:r>
            <a:endParaRPr b="0" i="0" sz="1800" u="none" cap="none" strike="noStrike">
              <a:solidFill>
                <a:srgbClr val="FFFF00"/>
              </a:solidFill>
              <a:latin typeface="Batang"/>
              <a:ea typeface="Batang"/>
              <a:cs typeface="Batang"/>
              <a:sym typeface="Batang"/>
            </a:endParaRPr>
          </a:p>
          <a:p>
            <a:pPr indent="-342900" lvl="0" marL="342900" marR="0" rtl="0" algn="l">
              <a:lnSpc>
                <a:spcPct val="9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Negative numbers are represented as 2's complement internally in Verilog. It is advisable to use negative numbers only of the type integer or real in expressions. Designers should avoid negative numbers of the type &lt;sss&gt; '&lt;base&gt; &lt;nnn&gt; in expressions because they are converted to unsigned 2's complement numbers and hence yield unexpected results.</a:t>
            </a:r>
            <a:endParaRPr/>
          </a:p>
          <a:p>
            <a:pPr indent="-342900" lvl="0" marL="342900" marR="0" rtl="0" algn="l">
              <a:lnSpc>
                <a:spcPct val="9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//Advisable to use integer or real numbers</a:t>
            </a:r>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-10 / 5     // Evaluates to -2</a:t>
            </a:r>
            <a:endParaRPr/>
          </a:p>
          <a:p>
            <a:pPr indent="-342900" lvl="0" marL="342900" marR="0" rtl="0" algn="l">
              <a:lnSpc>
                <a:spcPct val="90000"/>
              </a:lnSpc>
              <a:spcBef>
                <a:spcPts val="360"/>
              </a:spcBef>
              <a:spcAft>
                <a:spcPts val="0"/>
              </a:spcAft>
              <a:buClr>
                <a:srgbClr val="FFFFFF"/>
              </a:buClr>
              <a:buFont typeface="Trebuchet MS"/>
              <a:buNone/>
            </a:pPr>
            <a:r>
              <a:t/>
            </a:r>
            <a:endParaRPr b="0" i="0" sz="1800" u="none" cap="none" strike="noStrike">
              <a:solidFill>
                <a:srgbClr val="FFFF00"/>
              </a:solidFill>
              <a:latin typeface="Batang"/>
              <a:ea typeface="Batang"/>
              <a:cs typeface="Batang"/>
              <a:sym typeface="Batang"/>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//Do not use numbers of type &lt;sign&gt; '&lt;base&gt; &lt;value&gt;</a:t>
            </a:r>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-'d10 / 5     // Is equivalent (2's complement of 10)/5 = (232 - 10)/5</a:t>
            </a:r>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 where 32 is the default machine word width.</a:t>
            </a:r>
            <a:endParaRPr/>
          </a:p>
          <a:p>
            <a:pPr indent="-342900" lvl="0" marL="342900" marR="0" rtl="0" algn="l">
              <a:lnSpc>
                <a:spcPct val="9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 This evaluates to an incorrect and unexpected result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50" name="Shape 250"/>
        <p:cNvGrpSpPr/>
        <p:nvPr/>
      </p:nvGrpSpPr>
      <p:grpSpPr>
        <a:xfrm>
          <a:off x="0" y="0"/>
          <a:ext cx="0" cy="0"/>
          <a:chOff x="0" y="0"/>
          <a:chExt cx="0" cy="0"/>
        </a:xfrm>
      </p:grpSpPr>
      <p:sp>
        <p:nvSpPr>
          <p:cNvPr id="251" name="Shape 251"/>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Logical Operators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55" name="Shape 255"/>
        <p:cNvGrpSpPr/>
        <p:nvPr/>
      </p:nvGrpSpPr>
      <p:grpSpPr>
        <a:xfrm>
          <a:off x="0" y="0"/>
          <a:ext cx="0" cy="0"/>
          <a:chOff x="0" y="0"/>
          <a:chExt cx="0" cy="0"/>
        </a:xfrm>
      </p:grpSpPr>
      <p:sp>
        <p:nvSpPr>
          <p:cNvPr id="256" name="Shape 256"/>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Logical Operator</a:t>
            </a:r>
            <a:endParaRPr/>
          </a:p>
        </p:txBody>
      </p:sp>
      <p:sp>
        <p:nvSpPr>
          <p:cNvPr id="257" name="Shape 257"/>
          <p:cNvSpPr txBox="1"/>
          <p:nvPr>
            <p:ph idx="1" type="body"/>
          </p:nvPr>
        </p:nvSpPr>
        <p:spPr>
          <a:xfrm>
            <a:off x="457200" y="1044575"/>
            <a:ext cx="8507412"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Logical operators are logical-and (&amp;&amp;), logical-or (||) and logical-not (!). Operators &amp;&amp; and || are binary operators. Operator ! is a unary operator. Logical operators follow these conditions:</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Logical operators always evaluate to a 1-bit value, 0 (false), 1 (true), or x (ambiguous).</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If an operand is not equal to zero, it is equivalent to a logical 1 (true condition). If it is equal to zero, it is equivalent to a logical 0 (false condition). If any operand bit is x or z, it is equivalent to x (ambiguous condition) and is normally treated by simulators as a false condition.</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Logical operators take variables or expressions as operands.</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Use of parentheses to group logical operations is highly recommended to improve readability. Also, the user does not have to remember the precedence of operators.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61" name="Shape 261"/>
        <p:cNvGrpSpPr/>
        <p:nvPr/>
      </p:nvGrpSpPr>
      <p:grpSpPr>
        <a:xfrm>
          <a:off x="0" y="0"/>
          <a:ext cx="0" cy="0"/>
          <a:chOff x="0" y="0"/>
          <a:chExt cx="0" cy="0"/>
        </a:xfrm>
      </p:grpSpPr>
      <p:sp>
        <p:nvSpPr>
          <p:cNvPr id="262" name="Shape 262"/>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Logical Operator</a:t>
            </a:r>
            <a:endParaRPr/>
          </a:p>
        </p:txBody>
      </p:sp>
      <p:sp>
        <p:nvSpPr>
          <p:cNvPr id="263" name="Shape 263"/>
          <p:cNvSpPr txBox="1"/>
          <p:nvPr/>
        </p:nvSpPr>
        <p:spPr>
          <a:xfrm>
            <a:off x="611187" y="1160462"/>
            <a:ext cx="8316912" cy="4221162"/>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Logical operations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3; B = 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&amp;&amp; B 	// Evaluates to 0. Equivalent to (logical-1 &amp;&amp; logical-0)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B		// Evaluates to 1. Equivalent to (logical-1 || logical-0)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Evaluates to 0. Equivalent to not(logical-1)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!B		// Evaluates to 1. Equivalent to not(logical-0)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Unknowns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2'b0x; B = 2'b10;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&amp;&amp; B 	// Evaluates to x. Equivalent to (x &amp;&amp; logical 1)</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Expressions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2) &amp;&amp; (b == 3) </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Evaluates to 1 if both a == 2 and b == 3 are true. Evaluates to 0 if either is false.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67" name="Shape 267"/>
        <p:cNvGrpSpPr/>
        <p:nvPr/>
      </p:nvGrpSpPr>
      <p:grpSpPr>
        <a:xfrm>
          <a:off x="0" y="0"/>
          <a:ext cx="0" cy="0"/>
          <a:chOff x="0" y="0"/>
          <a:chExt cx="0" cy="0"/>
        </a:xfrm>
      </p:grpSpPr>
      <p:sp>
        <p:nvSpPr>
          <p:cNvPr id="268" name="Shape 268"/>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Relational  Operators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72" name="Shape 272"/>
        <p:cNvGrpSpPr/>
        <p:nvPr/>
      </p:nvGrpSpPr>
      <p:grpSpPr>
        <a:xfrm>
          <a:off x="0" y="0"/>
          <a:ext cx="0" cy="0"/>
          <a:chOff x="0" y="0"/>
          <a:chExt cx="0" cy="0"/>
        </a:xfrm>
      </p:grpSpPr>
      <p:sp>
        <p:nvSpPr>
          <p:cNvPr id="273" name="Shape 273"/>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Relational Operators</a:t>
            </a:r>
            <a:endParaRPr/>
          </a:p>
        </p:txBody>
      </p:sp>
      <p:sp>
        <p:nvSpPr>
          <p:cNvPr id="274" name="Shape 274"/>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r">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Relational operators are greater-than (&gt;), less-than (&lt;), greater-than-or-equal-to (&gt;=), and less-than-or-equal-to (&lt;=). If relational operators are used in an expression, the expression returns a logical value of 1 if the expression is true and 0 if the expression is false. If there are any unknown or z bits in the operands, the expression takes a value x. These operators function exactly as the corresponding operators in the C programming language.</a:t>
            </a:r>
            <a:endParaRPr/>
          </a:p>
        </p:txBody>
      </p:sp>
      <p:sp>
        <p:nvSpPr>
          <p:cNvPr id="275" name="Shape 275"/>
          <p:cNvSpPr txBox="1"/>
          <p:nvPr/>
        </p:nvSpPr>
        <p:spPr>
          <a:xfrm>
            <a:off x="863600" y="3176587"/>
            <a:ext cx="7416800" cy="2024062"/>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A = 4, B = 3</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X = 4'b1010, Y = 4'b1101, Z = 4'b1xxx</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&lt;= B 	// Evaluates to a logical 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&gt; B 	// Evaluates to a logical 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&gt;= X 	// Evaluates to a logical 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&lt; Z 	// Evaluates to an x</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79" name="Shape 279"/>
        <p:cNvGrpSpPr/>
        <p:nvPr/>
      </p:nvGrpSpPr>
      <p:grpSpPr>
        <a:xfrm>
          <a:off x="0" y="0"/>
          <a:ext cx="0" cy="0"/>
          <a:chOff x="0" y="0"/>
          <a:chExt cx="0" cy="0"/>
        </a:xfrm>
      </p:grpSpPr>
      <p:sp>
        <p:nvSpPr>
          <p:cNvPr id="280" name="Shape 280"/>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Equality Operators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84" name="Shape 284"/>
        <p:cNvGrpSpPr/>
        <p:nvPr/>
      </p:nvGrpSpPr>
      <p:grpSpPr>
        <a:xfrm>
          <a:off x="0" y="0"/>
          <a:ext cx="0" cy="0"/>
          <a:chOff x="0" y="0"/>
          <a:chExt cx="0" cy="0"/>
        </a:xfrm>
      </p:grpSpPr>
      <p:sp>
        <p:nvSpPr>
          <p:cNvPr id="285" name="Shape 285"/>
          <p:cNvSpPr txBox="1"/>
          <p:nvPr>
            <p:ph idx="4294967295"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Equality Operators</a:t>
            </a:r>
            <a:endParaRPr/>
          </a:p>
        </p:txBody>
      </p:sp>
      <p:sp>
        <p:nvSpPr>
          <p:cNvPr id="286" name="Shape 286"/>
          <p:cNvSpPr txBox="1"/>
          <p:nvPr>
            <p:ph idx="4294967295"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Equality operators are logical equality (==), logical inequality (!=), case equality (===), and case inequality (!==). When used in an expression, </a:t>
            </a:r>
            <a:r>
              <a:rPr b="0" i="0" lang="en-US" sz="1800" u="none" cap="none" strike="noStrike">
                <a:solidFill>
                  <a:srgbClr val="FFFF99"/>
                </a:solidFill>
                <a:latin typeface="Trebuchet MS"/>
                <a:ea typeface="Trebuchet MS"/>
                <a:cs typeface="Trebuchet MS"/>
                <a:sym typeface="Trebuchet MS"/>
              </a:rPr>
              <a:t>equality operators return logical value 1 if true, 0 if false</a:t>
            </a:r>
            <a:r>
              <a:rPr b="0" i="0" lang="en-US" sz="1800" u="none" cap="none" strike="noStrike">
                <a:solidFill>
                  <a:srgbClr val="FFFFFF"/>
                </a:solidFill>
                <a:latin typeface="Trebuchet MS"/>
                <a:ea typeface="Trebuchet MS"/>
                <a:cs typeface="Trebuchet MS"/>
                <a:sym typeface="Trebuchet MS"/>
              </a:rPr>
              <a:t>. These operators compare the two operands bit by bit, </a:t>
            </a:r>
            <a:r>
              <a:rPr b="0" i="0" lang="en-US" sz="1800" u="none" cap="none" strike="noStrike">
                <a:solidFill>
                  <a:srgbClr val="FFFF99"/>
                </a:solidFill>
                <a:latin typeface="Trebuchet MS"/>
                <a:ea typeface="Trebuchet MS"/>
                <a:cs typeface="Trebuchet MS"/>
                <a:sym typeface="Trebuchet MS"/>
              </a:rPr>
              <a:t>with zero filling if the operands are of unequal length.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99"/>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 difference between the logical equality operators (==, !=) and case equality operators (===, !==). The logical equality operators (==, !=) will yield an x if either operand has x or z in its bits. </a:t>
            </a:r>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 case equality operators ( ===, !== ) compare both operands bit by bit and compare all bits, including x and z. The result is 1 if the operands match exactly, including x and z bits. The result is 0 if the operands do not match exactly. Case equality operators never result in an x.</a:t>
            </a:r>
            <a:endParaRPr/>
          </a:p>
        </p:txBody>
      </p:sp>
      <p:pic>
        <p:nvPicPr>
          <p:cNvPr id="287" name="Shape 287"/>
          <p:cNvPicPr preferRelativeResize="0"/>
          <p:nvPr>
            <p:ph idx="4294967295" type="body"/>
          </p:nvPr>
        </p:nvPicPr>
        <p:blipFill rotWithShape="1">
          <a:blip r:embed="rId3">
            <a:alphaModFix/>
          </a:blip>
          <a:srcRect b="0" l="0" r="0" t="0"/>
          <a:stretch/>
        </p:blipFill>
        <p:spPr>
          <a:xfrm>
            <a:off x="550862" y="2565400"/>
            <a:ext cx="8135937" cy="17303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91" name="Shape 291"/>
        <p:cNvGrpSpPr/>
        <p:nvPr/>
      </p:nvGrpSpPr>
      <p:grpSpPr>
        <a:xfrm>
          <a:off x="0" y="0"/>
          <a:ext cx="0" cy="0"/>
          <a:chOff x="0" y="0"/>
          <a:chExt cx="0" cy="0"/>
        </a:xfrm>
      </p:grpSpPr>
      <p:sp>
        <p:nvSpPr>
          <p:cNvPr id="292" name="Shape 292"/>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Equality Operators</a:t>
            </a:r>
            <a:endParaRPr/>
          </a:p>
        </p:txBody>
      </p:sp>
      <p:sp>
        <p:nvSpPr>
          <p:cNvPr id="293" name="Shape 293"/>
          <p:cNvSpPr txBox="1"/>
          <p:nvPr/>
        </p:nvSpPr>
        <p:spPr>
          <a:xfrm>
            <a:off x="457200" y="1735137"/>
            <a:ext cx="8229600" cy="2847975"/>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A = 4, B = 3</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X = 4'b1010, Y = 4'b1101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Z = 4'b1xxz, M = 4'b1xxz, N = 4'b1xxx</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B 	// Results in logical 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 Y 	// Results in logical 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 Z 	// Results in x</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Z === M 	// Results in logical 1 (all bits match, including x and z)</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Z === N 	// Results in logical 0 (least significant bit does not match)</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M !== N 	// Results in logical 1</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97" name="Shape 297"/>
        <p:cNvGrpSpPr/>
        <p:nvPr/>
      </p:nvGrpSpPr>
      <p:grpSpPr>
        <a:xfrm>
          <a:off x="0" y="0"/>
          <a:ext cx="0" cy="0"/>
          <a:chOff x="0" y="0"/>
          <a:chExt cx="0" cy="0"/>
        </a:xfrm>
      </p:grpSpPr>
      <p:sp>
        <p:nvSpPr>
          <p:cNvPr id="298" name="Shape 298"/>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Bitwise Operators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02" name="Shape 302"/>
        <p:cNvGrpSpPr/>
        <p:nvPr/>
      </p:nvGrpSpPr>
      <p:grpSpPr>
        <a:xfrm>
          <a:off x="0" y="0"/>
          <a:ext cx="0" cy="0"/>
          <a:chOff x="0" y="0"/>
          <a:chExt cx="0" cy="0"/>
        </a:xfrm>
      </p:grpSpPr>
      <p:sp>
        <p:nvSpPr>
          <p:cNvPr id="303" name="Shape 303"/>
          <p:cNvSpPr txBox="1"/>
          <p:nvPr>
            <p:ph idx="4294967295" type="title"/>
          </p:nvPr>
        </p:nvSpPr>
        <p:spPr>
          <a:xfrm>
            <a:off x="142875"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Bitwise Operators</a:t>
            </a:r>
            <a:endParaRPr/>
          </a:p>
        </p:txBody>
      </p:sp>
      <p:sp>
        <p:nvSpPr>
          <p:cNvPr id="304" name="Shape 304"/>
          <p:cNvSpPr txBox="1"/>
          <p:nvPr>
            <p:ph idx="4294967295" type="body"/>
          </p:nvPr>
        </p:nvSpPr>
        <p:spPr>
          <a:xfrm>
            <a:off x="4289425" y="1081087"/>
            <a:ext cx="4711700" cy="5480050"/>
          </a:xfrm>
          <a:prstGeom prst="rect">
            <a:avLst/>
          </a:prstGeom>
          <a:noFill/>
          <a:ln>
            <a:noFill/>
          </a:ln>
        </p:spPr>
        <p:txBody>
          <a:bodyPr anchorCtr="0" anchor="t" bIns="45700" lIns="91425" spcFirstLastPara="1" rIns="91425" wrap="square" tIns="45700">
            <a:noAutofit/>
          </a:bodyPr>
          <a:lstStyle/>
          <a:p>
            <a:pPr indent="-342900" lvl="0" marL="342900" marR="0" rtl="0" algn="r">
              <a:lnSpc>
                <a:spcPct val="100000"/>
              </a:lnSpc>
              <a:spcBef>
                <a:spcPts val="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Bitwise operators are negation (~), and(&amp;), or (|), xor (^), xnor (^~, ~^). Bitwise operators perform a bit-by-bit operation on two operands. </a:t>
            </a:r>
            <a:endParaRPr/>
          </a:p>
          <a:p>
            <a:pPr indent="-342900" lvl="0" marL="342900" marR="0" rtl="0" algn="r">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They take each bit in one operand and perform the operation with the corresponding bit in the other operand. If one operand is shorter than the other, it will be bit-extended with zeros to match the length of the longer operand.</a:t>
            </a:r>
            <a:endParaRPr/>
          </a:p>
          <a:p>
            <a:pPr indent="-342900" lvl="0" marL="342900" marR="0" rtl="0" algn="r">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Logic tables for the bit-by-bit computation are shown in the Table. </a:t>
            </a:r>
            <a:endParaRPr/>
          </a:p>
          <a:p>
            <a:pPr indent="-342900" lvl="0" marL="342900" marR="0" rtl="0" algn="r">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A z is treated as an x in a bitwise operation. </a:t>
            </a:r>
            <a:endParaRPr/>
          </a:p>
          <a:p>
            <a:pPr indent="-342900" lvl="0" marL="342900" marR="0" rtl="0" algn="r">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The exception is the unary negation operator (~), which takes only one operand and operates on the bits of the single operand.</a:t>
            </a:r>
            <a:endParaRPr/>
          </a:p>
        </p:txBody>
      </p:sp>
      <p:pic>
        <p:nvPicPr>
          <p:cNvPr id="305" name="Shape 305"/>
          <p:cNvPicPr preferRelativeResize="0"/>
          <p:nvPr>
            <p:ph idx="4294967295" type="body"/>
          </p:nvPr>
        </p:nvPicPr>
        <p:blipFill rotWithShape="1">
          <a:blip r:embed="rId3">
            <a:alphaModFix/>
          </a:blip>
          <a:srcRect b="0" l="0" r="0" t="0"/>
          <a:stretch/>
        </p:blipFill>
        <p:spPr>
          <a:xfrm>
            <a:off x="250825" y="1196975"/>
            <a:ext cx="4038600" cy="315753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09" name="Shape 309"/>
        <p:cNvGrpSpPr/>
        <p:nvPr/>
      </p:nvGrpSpPr>
      <p:grpSpPr>
        <a:xfrm>
          <a:off x="0" y="0"/>
          <a:ext cx="0" cy="0"/>
          <a:chOff x="0" y="0"/>
          <a:chExt cx="0" cy="0"/>
        </a:xfrm>
      </p:grpSpPr>
      <p:sp>
        <p:nvSpPr>
          <p:cNvPr id="310" name="Shape 310"/>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Example</a:t>
            </a:r>
            <a:endParaRPr/>
          </a:p>
        </p:txBody>
      </p:sp>
      <p:sp>
        <p:nvSpPr>
          <p:cNvPr id="311" name="Shape 311"/>
          <p:cNvSpPr txBox="1"/>
          <p:nvPr>
            <p:ph idx="1" type="body"/>
          </p:nvPr>
        </p:nvSpPr>
        <p:spPr>
          <a:xfrm>
            <a:off x="457200" y="3500437"/>
            <a:ext cx="8229600" cy="30241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It is important to distinguish bitwise operators ~, &amp;, and | from logical operators !, &amp;&amp;, ||. Logical operators always yield a logical value 0, 1, x, whereas bitwise operators yield a bit-by-bit value. Logical operators perform a logical operation, not a bit-by-bit operation.</a:t>
            </a:r>
            <a:endParaRPr/>
          </a:p>
        </p:txBody>
      </p:sp>
      <p:sp>
        <p:nvSpPr>
          <p:cNvPr id="312" name="Shape 312"/>
          <p:cNvSpPr txBox="1"/>
          <p:nvPr/>
        </p:nvSpPr>
        <p:spPr>
          <a:xfrm>
            <a:off x="576262" y="944562"/>
            <a:ext cx="6588125" cy="2573337"/>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X = 4'b1010, Y = 4'b1101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Z = 4'b10x1</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 Negation. Result is 4'b0101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&amp; Y  	// Bitwise and. Result is 4'b1000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 Y  	// Bitwise or. Result is 4'b1111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 Y  	// Bitwise xor. Result is 4'b0111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 Y 	// Bitwise xnor. Result is 4'b1000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X &amp; Z 	// Result is 4'b10x0</a:t>
            </a:r>
            <a:endParaRPr/>
          </a:p>
        </p:txBody>
      </p:sp>
      <p:sp>
        <p:nvSpPr>
          <p:cNvPr id="313" name="Shape 313"/>
          <p:cNvSpPr txBox="1"/>
          <p:nvPr/>
        </p:nvSpPr>
        <p:spPr>
          <a:xfrm>
            <a:off x="576262" y="5145087"/>
            <a:ext cx="7235825" cy="1200150"/>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 X = 4'b1010, Y = 4'b0000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X | Y 	// bitwise operation. Result is 4'b1010</a:t>
            </a:r>
            <a:endParaRPr/>
          </a:p>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X || Y 	// logical operation. Equivalent to 1 || 0. Result is 1.</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17" name="Shape 317"/>
        <p:cNvGrpSpPr/>
        <p:nvPr/>
      </p:nvGrpSpPr>
      <p:grpSpPr>
        <a:xfrm>
          <a:off x="0" y="0"/>
          <a:ext cx="0" cy="0"/>
          <a:chOff x="0" y="0"/>
          <a:chExt cx="0" cy="0"/>
        </a:xfrm>
      </p:grpSpPr>
      <p:sp>
        <p:nvSpPr>
          <p:cNvPr id="318" name="Shape 318"/>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Reduction Operators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22" name="Shape 322"/>
        <p:cNvGrpSpPr/>
        <p:nvPr/>
      </p:nvGrpSpPr>
      <p:grpSpPr>
        <a:xfrm>
          <a:off x="0" y="0"/>
          <a:ext cx="0" cy="0"/>
          <a:chOff x="0" y="0"/>
          <a:chExt cx="0" cy="0"/>
        </a:xfrm>
      </p:grpSpPr>
      <p:sp>
        <p:nvSpPr>
          <p:cNvPr id="323" name="Shape 323"/>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Reduction Operators</a:t>
            </a:r>
            <a:endParaRPr/>
          </a:p>
        </p:txBody>
      </p:sp>
      <p:sp>
        <p:nvSpPr>
          <p:cNvPr id="324" name="Shape 324"/>
          <p:cNvSpPr txBox="1"/>
          <p:nvPr>
            <p:ph idx="1" type="body"/>
          </p:nvPr>
        </p:nvSpPr>
        <p:spPr>
          <a:xfrm>
            <a:off x="457200" y="87312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Reduction operators are and (&amp;), nand (~&amp;), or (|), nor (~|), xor (^), and xnor (~^, ^~). Reduction operators </a:t>
            </a:r>
            <a:r>
              <a:rPr b="0" i="0" lang="en-US" sz="1800" u="none" cap="none" strike="noStrike">
                <a:solidFill>
                  <a:srgbClr val="FFFF99"/>
                </a:solidFill>
                <a:latin typeface="Trebuchet MS"/>
                <a:ea typeface="Trebuchet MS"/>
                <a:cs typeface="Trebuchet MS"/>
                <a:sym typeface="Trebuchet MS"/>
              </a:rPr>
              <a:t>take only one operand</a:t>
            </a:r>
            <a:r>
              <a:rPr b="0" i="0" lang="en-US" sz="1800" u="none" cap="none" strike="noStrike">
                <a:solidFill>
                  <a:srgbClr val="FFFFFF"/>
                </a:solidFill>
                <a:latin typeface="Trebuchet MS"/>
                <a:ea typeface="Trebuchet MS"/>
                <a:cs typeface="Trebuchet MS"/>
                <a:sym typeface="Trebuchet MS"/>
              </a:rPr>
              <a:t>. Reduction operators perform a bitwise operation on a single vector operand and yield a 1-bit result. The logic tables for the operators are the same as bitwise operators.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Bitwise operations are on bits from </a:t>
            </a:r>
            <a:r>
              <a:rPr b="0" i="0" lang="en-US" sz="1800" u="none" cap="none" strike="noStrike">
                <a:solidFill>
                  <a:srgbClr val="FFFF99"/>
                </a:solidFill>
                <a:latin typeface="Trebuchet MS"/>
                <a:ea typeface="Trebuchet MS"/>
                <a:cs typeface="Trebuchet MS"/>
                <a:sym typeface="Trebuchet MS"/>
              </a:rPr>
              <a:t>two different operands</a:t>
            </a:r>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Reduction operations are on the bits of </a:t>
            </a:r>
            <a:r>
              <a:rPr b="0" i="0" lang="en-US" sz="1800" u="none" cap="none" strike="noStrike">
                <a:solidFill>
                  <a:srgbClr val="FFFF99"/>
                </a:solidFill>
                <a:latin typeface="Trebuchet MS"/>
                <a:ea typeface="Trebuchet MS"/>
                <a:cs typeface="Trebuchet MS"/>
                <a:sym typeface="Trebuchet MS"/>
              </a:rPr>
              <a:t>the same operand</a:t>
            </a:r>
            <a:r>
              <a:rPr b="0" i="0" lang="en-US" sz="1800" u="none" cap="none" strike="noStrike">
                <a:solidFill>
                  <a:srgbClr val="FFFFFF"/>
                </a:solidFill>
                <a:latin typeface="Trebuchet MS"/>
                <a:ea typeface="Trebuchet MS"/>
                <a:cs typeface="Trebuchet MS"/>
                <a:sym typeface="Trebuchet MS"/>
              </a:rPr>
              <a:t>.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Reduction operators work bit by bit from right to left. Reduction nand, reduction nor, and reduction xnor are computed by inverting the result of the reduction and, reduction or, and reduction xor, respectively.</a:t>
            </a:r>
            <a:endParaRPr/>
          </a:p>
        </p:txBody>
      </p:sp>
      <p:sp>
        <p:nvSpPr>
          <p:cNvPr id="325" name="Shape 325"/>
          <p:cNvSpPr txBox="1"/>
          <p:nvPr/>
        </p:nvSpPr>
        <p:spPr>
          <a:xfrm>
            <a:off x="539750" y="4616450"/>
            <a:ext cx="8039100" cy="2024062"/>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 X = 4'b1010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&amp;X 	//Equivalent to 1 &amp; 0 &amp; 1 &amp; 0. Results in 1'b0</a:t>
            </a:r>
            <a:endParaRPr/>
          </a:p>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|X	//Equivalent to 1 | 0 | 1 | 0. Results in 1'b1</a:t>
            </a:r>
            <a:endParaRPr/>
          </a:p>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^X	//Equivalent to 1 ^ 0 ^ 1 ^ 0. Results in 1'b0</a:t>
            </a:r>
            <a:endParaRPr/>
          </a:p>
          <a:p>
            <a:pPr indent="0" lvl="0" marL="0" marR="0" rtl="0" algn="l">
              <a:lnSpc>
                <a:spcPct val="10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 A reduction xor or xnor can be used for even or odd parity generation of a vector.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29" name="Shape 329"/>
        <p:cNvGrpSpPr/>
        <p:nvPr/>
      </p:nvGrpSpPr>
      <p:grpSpPr>
        <a:xfrm>
          <a:off x="0" y="0"/>
          <a:ext cx="0" cy="0"/>
          <a:chOff x="0" y="0"/>
          <a:chExt cx="0" cy="0"/>
        </a:xfrm>
      </p:grpSpPr>
      <p:sp>
        <p:nvSpPr>
          <p:cNvPr id="330" name="Shape 330"/>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Shift Operators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34" name="Shape 334"/>
        <p:cNvGrpSpPr/>
        <p:nvPr/>
      </p:nvGrpSpPr>
      <p:grpSpPr>
        <a:xfrm>
          <a:off x="0" y="0"/>
          <a:ext cx="0" cy="0"/>
          <a:chOff x="0" y="0"/>
          <a:chExt cx="0" cy="0"/>
        </a:xfrm>
      </p:grpSpPr>
      <p:sp>
        <p:nvSpPr>
          <p:cNvPr id="335" name="Shape 335"/>
          <p:cNvSpPr txBox="1"/>
          <p:nvPr>
            <p:ph type="title"/>
          </p:nvPr>
        </p:nvSpPr>
        <p:spPr>
          <a:xfrm>
            <a:off x="457200" y="296862"/>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Shift Operators</a:t>
            </a:r>
            <a:endParaRPr/>
          </a:p>
        </p:txBody>
      </p:sp>
      <p:sp>
        <p:nvSpPr>
          <p:cNvPr id="336" name="Shape 336"/>
          <p:cNvSpPr txBox="1"/>
          <p:nvPr>
            <p:ph idx="1" type="body"/>
          </p:nvPr>
        </p:nvSpPr>
        <p:spPr>
          <a:xfrm>
            <a:off x="457200" y="836612"/>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Shift operators are right shift ( &gt;&gt;), left shift (&lt;&lt;), arithmetic right shift (&gt;&gt;&gt;), and arithmetic left shift (&lt;&lt;&lt;).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Regular shift operators shift a vector operand to the right or the left by a specified number of bits. The operands are the vector and the number of bits to shift. When the bits are shifted, the vacant bit positions are filled with zeros. Shift operations do not wrap around. Arithmetic shift operators use the context of the expression to determine the value with which to fill the vacated bits. Shift operators are useful to model shift operations, shift-and-add algorithms for multiplication, and other useful operations.</a:t>
            </a:r>
            <a:endParaRPr/>
          </a:p>
        </p:txBody>
      </p:sp>
      <p:sp>
        <p:nvSpPr>
          <p:cNvPr id="337" name="Shape 337"/>
          <p:cNvSpPr txBox="1"/>
          <p:nvPr/>
        </p:nvSpPr>
        <p:spPr>
          <a:xfrm>
            <a:off x="576262" y="3897312"/>
            <a:ext cx="8299450" cy="2573337"/>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X = 4'b1100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 X &gt;&gt; 1; 	//Y is 4'b0110. Shift right 1 bit. 0 filled in MSB position.</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 X &lt;&lt; 1; 	//Y is 4'b1000. Shift left 1 bit. 0 filled in LSB position.</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 X &lt;&lt; 2; 	//Y is 4'b0000. Shift left 2 bits.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integer a, b, c; 	//Signed data types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 = 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b = -10; 	// 00111...10110 binary</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c = a + (b &gt;&gt;&gt; 3); //Results in -2 decimal, due to arithmetic shift</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41" name="Shape 341"/>
        <p:cNvGrpSpPr/>
        <p:nvPr/>
      </p:nvGrpSpPr>
      <p:grpSpPr>
        <a:xfrm>
          <a:off x="0" y="0"/>
          <a:ext cx="0" cy="0"/>
          <a:chOff x="0" y="0"/>
          <a:chExt cx="0" cy="0"/>
        </a:xfrm>
      </p:grpSpPr>
      <p:sp>
        <p:nvSpPr>
          <p:cNvPr id="342" name="Shape 342"/>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Concatenation</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46" name="Shape 346"/>
        <p:cNvGrpSpPr/>
        <p:nvPr/>
      </p:nvGrpSpPr>
      <p:grpSpPr>
        <a:xfrm>
          <a:off x="0" y="0"/>
          <a:ext cx="0" cy="0"/>
          <a:chOff x="0" y="0"/>
          <a:chExt cx="0" cy="0"/>
        </a:xfrm>
      </p:grpSpPr>
      <p:sp>
        <p:nvSpPr>
          <p:cNvPr id="347" name="Shape 347"/>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Concatenation</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sp>
        <p:nvSpPr>
          <p:cNvPr id="348" name="Shape 348"/>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The concatenation operator ( {, } ) provides a mechanism to append multiple operands. The operands must be sized. Unsized operands are not allowed because the size of each operand must be known for computation of the size of the result.</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Concatenations are expressed as operands within braces, with commas separating the operands. Operands can be scalar nets or registers, vector nets or registers, bit-select, part-select, or sized constants.</a:t>
            </a:r>
            <a:endParaRPr/>
          </a:p>
        </p:txBody>
      </p:sp>
      <p:sp>
        <p:nvSpPr>
          <p:cNvPr id="349" name="Shape 349"/>
          <p:cNvSpPr txBox="1"/>
          <p:nvPr/>
        </p:nvSpPr>
        <p:spPr>
          <a:xfrm>
            <a:off x="863600" y="3860800"/>
            <a:ext cx="7823200" cy="1474787"/>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A = 1'b1, B = 2'b00, C = 2'b10, D = 3'b110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 {B , C} 			// Result Y is 4'b0010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 {A , B , C , D , 3'b001} 	// Result Y is 11'b10010110001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Y = {A , B[0], C[1]} 		// Result Y is 3'b101</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53" name="Shape 353"/>
        <p:cNvGrpSpPr/>
        <p:nvPr/>
      </p:nvGrpSpPr>
      <p:grpSpPr>
        <a:xfrm>
          <a:off x="0" y="0"/>
          <a:ext cx="0" cy="0"/>
          <a:chOff x="0" y="0"/>
          <a:chExt cx="0" cy="0"/>
        </a:xfrm>
      </p:grpSpPr>
      <p:sp>
        <p:nvSpPr>
          <p:cNvPr id="354" name="Shape 354"/>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Replication</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58" name="Shape 358"/>
        <p:cNvGrpSpPr/>
        <p:nvPr/>
      </p:nvGrpSpPr>
      <p:grpSpPr>
        <a:xfrm>
          <a:off x="0" y="0"/>
          <a:ext cx="0" cy="0"/>
          <a:chOff x="0" y="0"/>
          <a:chExt cx="0" cy="0"/>
        </a:xfrm>
      </p:grpSpPr>
      <p:sp>
        <p:nvSpPr>
          <p:cNvPr id="359" name="Shape 359"/>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Replication</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sp>
        <p:nvSpPr>
          <p:cNvPr id="360" name="Shape 360"/>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Repetitive concatenation of the same number can be expressed by using a replication constant. A replication constant specifies how many times to replicate the number inside the brackets ( { }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reg A;</a:t>
            </a:r>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reg [1:0] B, C;</a:t>
            </a:r>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reg [2:0] D;</a:t>
            </a:r>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A = 1'b1; B = 2'b00; C = 2'b10; D = 3'b110;</a:t>
            </a:r>
            <a:endParaRPr/>
          </a:p>
          <a:p>
            <a:pPr indent="-285750" lvl="1" marL="742950" marR="0" rtl="0" algn="l">
              <a:lnSpc>
                <a:spcPct val="100000"/>
              </a:lnSpc>
              <a:spcBef>
                <a:spcPts val="360"/>
              </a:spcBef>
              <a:spcAft>
                <a:spcPts val="0"/>
              </a:spcAft>
              <a:buClr>
                <a:schemeClr val="dk1"/>
              </a:buClr>
              <a:buFont typeface="Trebuchet MS"/>
              <a:buNone/>
            </a:pPr>
            <a:r>
              <a:t/>
            </a:r>
            <a:endParaRPr b="0" i="0" sz="1800" u="none" cap="none" strike="noStrike">
              <a:solidFill>
                <a:srgbClr val="FFFF00"/>
              </a:solidFill>
              <a:latin typeface="Batang"/>
              <a:ea typeface="Batang"/>
              <a:cs typeface="Batang"/>
              <a:sym typeface="Batang"/>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Y = { 4{A} } // Result Y is 4'b1111</a:t>
            </a:r>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Y = { 4{A} , 2{B} } // Result Y is 8'b11110000</a:t>
            </a:r>
            <a:endParaRPr/>
          </a:p>
          <a:p>
            <a:pPr indent="-285750" lvl="1" marL="74295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Y = { 4{A} , 2{B} , C } // Result Y is 8'b1111000010</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64" name="Shape 364"/>
        <p:cNvGrpSpPr/>
        <p:nvPr/>
      </p:nvGrpSpPr>
      <p:grpSpPr>
        <a:xfrm>
          <a:off x="0" y="0"/>
          <a:ext cx="0" cy="0"/>
          <a:chOff x="0" y="0"/>
          <a:chExt cx="0" cy="0"/>
        </a:xfrm>
      </p:grpSpPr>
      <p:sp>
        <p:nvSpPr>
          <p:cNvPr id="365" name="Shape 365"/>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Conditional</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69" name="Shape 369"/>
        <p:cNvGrpSpPr/>
        <p:nvPr/>
      </p:nvGrpSpPr>
      <p:grpSpPr>
        <a:xfrm>
          <a:off x="0" y="0"/>
          <a:ext cx="0" cy="0"/>
          <a:chOff x="0" y="0"/>
          <a:chExt cx="0" cy="0"/>
        </a:xfrm>
      </p:grpSpPr>
      <p:sp>
        <p:nvSpPr>
          <p:cNvPr id="370" name="Shape 370"/>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Conditional</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sp>
        <p:nvSpPr>
          <p:cNvPr id="371" name="Shape 371"/>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 condition expression (condition_expr) is first evaluated. If the result is true (logical 1), then the true_expr is evaluated. If the result is false (logical 0), then the false_expr is evaluated. If the result is x (ambiguous), then both true_expr and false_expr are evaluated and their results are compared, bit by bit, to return for each bit position an x if the bits are different and the value of the bits if they are the same.</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 action of a conditional operator is similar to a multiplexer. Alternately, it can be compared to the if-else expression.</a:t>
            </a:r>
            <a:endParaRPr/>
          </a:p>
        </p:txBody>
      </p:sp>
      <p:sp>
        <p:nvSpPr>
          <p:cNvPr id="372" name="Shape 372"/>
          <p:cNvSpPr txBox="1"/>
          <p:nvPr/>
        </p:nvSpPr>
        <p:spPr>
          <a:xfrm>
            <a:off x="530225" y="4162425"/>
            <a:ext cx="6094412" cy="925512"/>
          </a:xfrm>
          <a:prstGeom prst="rect">
            <a:avLst/>
          </a:prstGeom>
          <a:noFill/>
          <a:ln cap="flat" cmpd="sng" w="9525">
            <a:solidFill>
              <a:srgbClr val="CCFF66"/>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The conditional operator(?:) takes three operands.</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Usage: condition_expr ? true_expr : false_expr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76" name="Shape 376"/>
        <p:cNvGrpSpPr/>
        <p:nvPr/>
      </p:nvGrpSpPr>
      <p:grpSpPr>
        <a:xfrm>
          <a:off x="0" y="0"/>
          <a:ext cx="0" cy="0"/>
          <a:chOff x="0" y="0"/>
          <a:chExt cx="0" cy="0"/>
        </a:xfrm>
      </p:grpSpPr>
      <p:sp>
        <p:nvSpPr>
          <p:cNvPr id="377" name="Shape 377"/>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Conditional</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pic>
        <p:nvPicPr>
          <p:cNvPr id="378" name="Shape 378"/>
          <p:cNvPicPr preferRelativeResize="0"/>
          <p:nvPr>
            <p:ph idx="1" type="body"/>
          </p:nvPr>
        </p:nvPicPr>
        <p:blipFill rotWithShape="1">
          <a:blip r:embed="rId3">
            <a:alphaModFix/>
          </a:blip>
          <a:srcRect b="0" l="0" r="0" t="0"/>
          <a:stretch/>
        </p:blipFill>
        <p:spPr>
          <a:xfrm>
            <a:off x="647700" y="1160462"/>
            <a:ext cx="3333750" cy="2247900"/>
          </a:xfrm>
          <a:prstGeom prst="rect">
            <a:avLst/>
          </a:prstGeom>
          <a:noFill/>
          <a:ln>
            <a:noFill/>
          </a:ln>
        </p:spPr>
      </p:pic>
      <p:sp>
        <p:nvSpPr>
          <p:cNvPr id="379" name="Shape 379"/>
          <p:cNvSpPr txBox="1"/>
          <p:nvPr/>
        </p:nvSpPr>
        <p:spPr>
          <a:xfrm>
            <a:off x="647700" y="3644900"/>
            <a:ext cx="8039100" cy="25638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Conditional operators are frequently used in dataflow modeling to model conditional assignments. The conditional expression acts as a switching control.</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FFFF00"/>
              </a:buClr>
              <a:buFont typeface="Batang"/>
              <a:buNone/>
            </a:pPr>
            <a:r>
              <a:rPr b="0" i="0" lang="en-US" sz="1800" u="none">
                <a:solidFill>
                  <a:srgbClr val="FFFF00"/>
                </a:solidFill>
                <a:latin typeface="Batang"/>
                <a:ea typeface="Batang"/>
                <a:cs typeface="Batang"/>
                <a:sym typeface="Batang"/>
              </a:rPr>
              <a:t>//model functionality of a tristate buffer</a:t>
            </a:r>
            <a:endParaRPr/>
          </a:p>
          <a:p>
            <a:pPr indent="0" lvl="0" marL="0" marR="0" rtl="0" algn="l">
              <a:lnSpc>
                <a:spcPct val="100000"/>
              </a:lnSpc>
              <a:spcBef>
                <a:spcPts val="0"/>
              </a:spcBef>
              <a:spcAft>
                <a:spcPts val="0"/>
              </a:spcAft>
              <a:buClr>
                <a:srgbClr val="FFFF00"/>
              </a:buClr>
              <a:buFont typeface="Batang"/>
              <a:buNone/>
            </a:pPr>
            <a:r>
              <a:rPr b="0" i="0" lang="en-US" sz="1800" u="none">
                <a:solidFill>
                  <a:srgbClr val="FFFF00"/>
                </a:solidFill>
                <a:latin typeface="Batang"/>
                <a:ea typeface="Batang"/>
                <a:cs typeface="Batang"/>
                <a:sym typeface="Batang"/>
              </a:rPr>
              <a:t>assign addr_bus = drive_enable ? addr_out : 36'bz;</a:t>
            </a:r>
            <a:endParaRPr/>
          </a:p>
          <a:p>
            <a:pPr indent="0" lvl="0" marL="0" marR="0" rtl="0" algn="l">
              <a:lnSpc>
                <a:spcPct val="100000"/>
              </a:lnSpc>
              <a:spcBef>
                <a:spcPts val="0"/>
              </a:spcBef>
              <a:spcAft>
                <a:spcPts val="0"/>
              </a:spcAft>
              <a:buClr>
                <a:schemeClr val="dk1"/>
              </a:buClr>
              <a:buFont typeface="Arial"/>
              <a:buNone/>
            </a:pPr>
            <a:r>
              <a:t/>
            </a:r>
            <a:endParaRPr b="0" i="0" sz="1800" u="none">
              <a:solidFill>
                <a:srgbClr val="FFFF00"/>
              </a:solidFill>
              <a:latin typeface="Batang"/>
              <a:ea typeface="Batang"/>
              <a:cs typeface="Batang"/>
              <a:sym typeface="Batang"/>
            </a:endParaRPr>
          </a:p>
          <a:p>
            <a:pPr indent="0" lvl="0" marL="0" marR="0" rtl="0" algn="l">
              <a:lnSpc>
                <a:spcPct val="100000"/>
              </a:lnSpc>
              <a:spcBef>
                <a:spcPts val="0"/>
              </a:spcBef>
              <a:spcAft>
                <a:spcPts val="0"/>
              </a:spcAft>
              <a:buClr>
                <a:srgbClr val="FFFF00"/>
              </a:buClr>
              <a:buFont typeface="Batang"/>
              <a:buNone/>
            </a:pPr>
            <a:r>
              <a:rPr b="0" i="0" lang="en-US" sz="1800" u="none">
                <a:solidFill>
                  <a:srgbClr val="FFFF00"/>
                </a:solidFill>
                <a:latin typeface="Batang"/>
                <a:ea typeface="Batang"/>
                <a:cs typeface="Batang"/>
                <a:sym typeface="Batang"/>
              </a:rPr>
              <a:t>//model functionality of a 2-to-1 mux</a:t>
            </a:r>
            <a:endParaRPr/>
          </a:p>
          <a:p>
            <a:pPr indent="0" lvl="0" marL="0" marR="0" rtl="0" algn="l">
              <a:lnSpc>
                <a:spcPct val="100000"/>
              </a:lnSpc>
              <a:spcBef>
                <a:spcPts val="0"/>
              </a:spcBef>
              <a:spcAft>
                <a:spcPts val="0"/>
              </a:spcAft>
              <a:buClr>
                <a:srgbClr val="FFFF00"/>
              </a:buClr>
              <a:buFont typeface="Batang"/>
              <a:buNone/>
            </a:pPr>
            <a:r>
              <a:rPr b="0" i="0" lang="en-US" sz="1800" u="none">
                <a:solidFill>
                  <a:srgbClr val="FFFF00"/>
                </a:solidFill>
                <a:latin typeface="Batang"/>
                <a:ea typeface="Batang"/>
                <a:cs typeface="Batang"/>
                <a:sym typeface="Batang"/>
              </a:rPr>
              <a:t>assign out = control ? in1 : in0;</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83" name="Shape 383"/>
        <p:cNvGrpSpPr/>
        <p:nvPr/>
      </p:nvGrpSpPr>
      <p:grpSpPr>
        <a:xfrm>
          <a:off x="0" y="0"/>
          <a:ext cx="0" cy="0"/>
          <a:chOff x="0" y="0"/>
          <a:chExt cx="0" cy="0"/>
        </a:xfrm>
      </p:grpSpPr>
      <p:sp>
        <p:nvSpPr>
          <p:cNvPr id="384" name="Shape 384"/>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CC9900"/>
              </a:buClr>
              <a:buFont typeface="Impact"/>
              <a:buNone/>
            </a:pPr>
            <a:r>
              <a:rPr b="1" i="0" lang="en-US" sz="2800" u="none" cap="none" strike="noStrike">
                <a:solidFill>
                  <a:srgbClr val="CC9900"/>
                </a:solidFill>
                <a:latin typeface="Impact"/>
                <a:ea typeface="Impact"/>
                <a:cs typeface="Impact"/>
                <a:sym typeface="Impact"/>
              </a:rPr>
              <a:t>Conditional</a:t>
            </a:r>
            <a:r>
              <a:rPr b="1" i="0" lang="en-US" sz="2800" u="none" cap="none" strike="noStrike">
                <a:solidFill>
                  <a:schemeClr val="dk1"/>
                </a:solidFill>
                <a:latin typeface="Impact"/>
                <a:ea typeface="Impact"/>
                <a:cs typeface="Impact"/>
                <a:sym typeface="Impact"/>
              </a:rPr>
              <a:t> </a:t>
            </a:r>
            <a:r>
              <a:rPr b="1" i="0" lang="en-US" sz="2800" u="none" cap="none" strike="noStrike">
                <a:solidFill>
                  <a:srgbClr val="CC9900"/>
                </a:solidFill>
                <a:latin typeface="Impact"/>
                <a:ea typeface="Impact"/>
                <a:cs typeface="Impact"/>
                <a:sym typeface="Impact"/>
              </a:rPr>
              <a:t>Operators</a:t>
            </a:r>
            <a:endParaRPr/>
          </a:p>
        </p:txBody>
      </p:sp>
      <p:sp>
        <p:nvSpPr>
          <p:cNvPr id="385" name="Shape 385"/>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Conditional operations can be nested. Each true_expr or false_expr can itself be a conditional operation. In the example that follows, convince yourself that (A==3) and control are the two select signals of 4-to-1 multiplexer with n, m, y, x as the inputs and out as the output signal.</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00"/>
              </a:buClr>
              <a:buFont typeface="Batang"/>
              <a:buNone/>
            </a:pPr>
            <a:r>
              <a:rPr b="0" i="0" lang="en-US" sz="1800" u="none" cap="none" strike="noStrike">
                <a:solidFill>
                  <a:srgbClr val="FFFF00"/>
                </a:solidFill>
                <a:latin typeface="Batang"/>
                <a:ea typeface="Batang"/>
                <a:cs typeface="Batang"/>
                <a:sym typeface="Batang"/>
              </a:rPr>
              <a:t>	assign out = (A == 3) ? ( control ? x : y ): ( control ? m : n)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89" name="Shape 389"/>
        <p:cNvGrpSpPr/>
        <p:nvPr/>
      </p:nvGrpSpPr>
      <p:grpSpPr>
        <a:xfrm>
          <a:off x="0" y="0"/>
          <a:ext cx="0" cy="0"/>
          <a:chOff x="0" y="0"/>
          <a:chExt cx="0" cy="0"/>
        </a:xfrm>
      </p:grpSpPr>
      <p:sp>
        <p:nvSpPr>
          <p:cNvPr id="390" name="Shape 390"/>
          <p:cNvSpPr txBox="1"/>
          <p:nvPr>
            <p:ph idx="4294967295" type="title"/>
          </p:nvPr>
        </p:nvSpPr>
        <p:spPr>
          <a:xfrm>
            <a:off x="3657600" y="4724400"/>
            <a:ext cx="5257800" cy="762000"/>
          </a:xfrm>
          <a:prstGeom prst="rect">
            <a:avLst/>
          </a:prstGeom>
          <a:noFill/>
          <a:ln cap="flat" cmpd="sng" w="9525">
            <a:solidFill>
              <a:srgbClr val="FF33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dk2"/>
              </a:buClr>
              <a:buFont typeface="Impact"/>
              <a:buNone/>
            </a:pPr>
            <a:r>
              <a:rPr b="1" i="0" lang="en-US" sz="2800" u="none" cap="none" strike="noStrike">
                <a:solidFill>
                  <a:schemeClr val="dk2"/>
                </a:solidFill>
                <a:latin typeface="Impact"/>
                <a:ea typeface="Impact"/>
                <a:cs typeface="Impact"/>
                <a:sym typeface="Impact"/>
              </a:rPr>
              <a:t>Operator Precedence</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94" name="Shape 394"/>
        <p:cNvGrpSpPr/>
        <p:nvPr/>
      </p:nvGrpSpPr>
      <p:grpSpPr>
        <a:xfrm>
          <a:off x="0" y="0"/>
          <a:ext cx="0" cy="0"/>
          <a:chOff x="0" y="0"/>
          <a:chExt cx="0" cy="0"/>
        </a:xfrm>
      </p:grpSpPr>
      <p:sp>
        <p:nvSpPr>
          <p:cNvPr id="395" name="Shape 395"/>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Impact"/>
              <a:buNone/>
            </a:pPr>
            <a:r>
              <a:rPr b="1" i="0" lang="en-US" sz="2800" u="none" cap="none" strike="noStrike">
                <a:solidFill>
                  <a:schemeClr val="dk2"/>
                </a:solidFill>
                <a:latin typeface="Impact"/>
                <a:ea typeface="Impact"/>
                <a:cs typeface="Impact"/>
                <a:sym typeface="Impact"/>
              </a:rPr>
              <a:t>Operator Precedence</a:t>
            </a:r>
            <a:endParaRPr/>
          </a:p>
        </p:txBody>
      </p:sp>
      <p:grpSp>
        <p:nvGrpSpPr>
          <p:cNvPr id="396" name="Shape 396"/>
          <p:cNvGrpSpPr/>
          <p:nvPr/>
        </p:nvGrpSpPr>
        <p:grpSpPr>
          <a:xfrm>
            <a:off x="457200" y="1044575"/>
            <a:ext cx="8229600" cy="5697537"/>
            <a:chOff x="457200" y="1044575"/>
            <a:chExt cx="8229600" cy="5697537"/>
          </a:xfrm>
        </p:grpSpPr>
        <p:sp>
          <p:nvSpPr>
            <p:cNvPr id="397" name="Shape 397"/>
            <p:cNvSpPr txBox="1"/>
            <p:nvPr/>
          </p:nvSpPr>
          <p:spPr>
            <a:xfrm>
              <a:off x="6115050" y="6224587"/>
              <a:ext cx="2571750"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Lowest precedence</a:t>
              </a:r>
              <a:endParaRPr/>
            </a:p>
          </p:txBody>
        </p:sp>
        <p:sp>
          <p:nvSpPr>
            <p:cNvPr id="398" name="Shape 398"/>
            <p:cNvSpPr txBox="1"/>
            <p:nvPr/>
          </p:nvSpPr>
          <p:spPr>
            <a:xfrm>
              <a:off x="3603625" y="6224587"/>
              <a:ext cx="2511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a:t>
              </a:r>
              <a:endParaRPr/>
            </a:p>
          </p:txBody>
        </p:sp>
        <p:sp>
          <p:nvSpPr>
            <p:cNvPr id="399" name="Shape 399"/>
            <p:cNvSpPr txBox="1"/>
            <p:nvPr/>
          </p:nvSpPr>
          <p:spPr>
            <a:xfrm>
              <a:off x="457200" y="6224587"/>
              <a:ext cx="3146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Conditional</a:t>
              </a:r>
              <a:endParaRPr/>
            </a:p>
          </p:txBody>
        </p:sp>
        <p:sp>
          <p:nvSpPr>
            <p:cNvPr id="400" name="Shape 400"/>
            <p:cNvSpPr txBox="1"/>
            <p:nvPr/>
          </p:nvSpPr>
          <p:spPr>
            <a:xfrm>
              <a:off x="6115050" y="5584825"/>
              <a:ext cx="2571750" cy="6397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01" name="Shape 401"/>
            <p:cNvSpPr txBox="1"/>
            <p:nvPr/>
          </p:nvSpPr>
          <p:spPr>
            <a:xfrm>
              <a:off x="3603625" y="5584825"/>
              <a:ext cx="2511425" cy="6397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&amp;&amp;</a:t>
              </a:r>
              <a:endParaRPr/>
            </a:p>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a:t>
              </a:r>
              <a:endParaRPr/>
            </a:p>
          </p:txBody>
        </p:sp>
        <p:sp>
          <p:nvSpPr>
            <p:cNvPr id="402" name="Shape 402"/>
            <p:cNvSpPr txBox="1"/>
            <p:nvPr/>
          </p:nvSpPr>
          <p:spPr>
            <a:xfrm>
              <a:off x="457200" y="5584825"/>
              <a:ext cx="3146425" cy="6397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Logical</a:t>
              </a:r>
              <a:endParaRPr/>
            </a:p>
          </p:txBody>
        </p:sp>
        <p:sp>
          <p:nvSpPr>
            <p:cNvPr id="403" name="Shape 403"/>
            <p:cNvSpPr txBox="1"/>
            <p:nvPr/>
          </p:nvSpPr>
          <p:spPr>
            <a:xfrm>
              <a:off x="6115050" y="4670425"/>
              <a:ext cx="2571750" cy="914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04" name="Shape 404"/>
            <p:cNvSpPr txBox="1"/>
            <p:nvPr/>
          </p:nvSpPr>
          <p:spPr>
            <a:xfrm>
              <a:off x="3603625" y="4670425"/>
              <a:ext cx="2511425" cy="914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&amp;, ~&amp;</a:t>
              </a:r>
              <a:endParaRPr/>
            </a:p>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05" name="Shape 405"/>
            <p:cNvSpPr txBox="1"/>
            <p:nvPr/>
          </p:nvSpPr>
          <p:spPr>
            <a:xfrm>
              <a:off x="457200" y="4670425"/>
              <a:ext cx="3146425" cy="914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Reduction</a:t>
              </a:r>
              <a:endParaRPr/>
            </a:p>
          </p:txBody>
        </p:sp>
        <p:sp>
          <p:nvSpPr>
            <p:cNvPr id="406" name="Shape 406"/>
            <p:cNvSpPr txBox="1"/>
            <p:nvPr/>
          </p:nvSpPr>
          <p:spPr>
            <a:xfrm>
              <a:off x="6115050" y="4152900"/>
              <a:ext cx="2571750"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07" name="Shape 407"/>
            <p:cNvSpPr txBox="1"/>
            <p:nvPr/>
          </p:nvSpPr>
          <p:spPr>
            <a:xfrm>
              <a:off x="3603625" y="4152900"/>
              <a:ext cx="2511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 === !==</a:t>
              </a:r>
              <a:endParaRPr/>
            </a:p>
          </p:txBody>
        </p:sp>
        <p:sp>
          <p:nvSpPr>
            <p:cNvPr id="408" name="Shape 408"/>
            <p:cNvSpPr txBox="1"/>
            <p:nvPr/>
          </p:nvSpPr>
          <p:spPr>
            <a:xfrm>
              <a:off x="457200" y="4152900"/>
              <a:ext cx="3146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Equality</a:t>
              </a:r>
              <a:endParaRPr/>
            </a:p>
          </p:txBody>
        </p:sp>
        <p:sp>
          <p:nvSpPr>
            <p:cNvPr id="409" name="Shape 409"/>
            <p:cNvSpPr txBox="1"/>
            <p:nvPr/>
          </p:nvSpPr>
          <p:spPr>
            <a:xfrm>
              <a:off x="6115050" y="3633787"/>
              <a:ext cx="2571750" cy="5191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10" name="Shape 410"/>
            <p:cNvSpPr txBox="1"/>
            <p:nvPr/>
          </p:nvSpPr>
          <p:spPr>
            <a:xfrm>
              <a:off x="3603625" y="3633787"/>
              <a:ext cx="2511425" cy="5191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&lt; &lt;= &gt; &gt;=</a:t>
              </a:r>
              <a:endParaRPr/>
            </a:p>
          </p:txBody>
        </p:sp>
        <p:sp>
          <p:nvSpPr>
            <p:cNvPr id="411" name="Shape 411"/>
            <p:cNvSpPr txBox="1"/>
            <p:nvPr/>
          </p:nvSpPr>
          <p:spPr>
            <a:xfrm>
              <a:off x="457200" y="3633787"/>
              <a:ext cx="3146425" cy="5191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Relational</a:t>
              </a:r>
              <a:endParaRPr/>
            </a:p>
          </p:txBody>
        </p:sp>
        <p:sp>
          <p:nvSpPr>
            <p:cNvPr id="412" name="Shape 412"/>
            <p:cNvSpPr txBox="1"/>
            <p:nvPr/>
          </p:nvSpPr>
          <p:spPr>
            <a:xfrm>
              <a:off x="6115050" y="3116262"/>
              <a:ext cx="2571750"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13" name="Shape 413"/>
            <p:cNvSpPr txBox="1"/>
            <p:nvPr/>
          </p:nvSpPr>
          <p:spPr>
            <a:xfrm>
              <a:off x="3603625" y="3116262"/>
              <a:ext cx="2511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&lt;&lt; &gt;&gt;</a:t>
              </a:r>
              <a:endParaRPr/>
            </a:p>
          </p:txBody>
        </p:sp>
        <p:sp>
          <p:nvSpPr>
            <p:cNvPr id="414" name="Shape 414"/>
            <p:cNvSpPr txBox="1"/>
            <p:nvPr/>
          </p:nvSpPr>
          <p:spPr>
            <a:xfrm>
              <a:off x="457200" y="3116262"/>
              <a:ext cx="3146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Shift</a:t>
              </a:r>
              <a:endParaRPr/>
            </a:p>
          </p:txBody>
        </p:sp>
        <p:sp>
          <p:nvSpPr>
            <p:cNvPr id="415" name="Shape 415"/>
            <p:cNvSpPr txBox="1"/>
            <p:nvPr/>
          </p:nvSpPr>
          <p:spPr>
            <a:xfrm>
              <a:off x="6115050" y="2598737"/>
              <a:ext cx="2571750"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16" name="Shape 416"/>
            <p:cNvSpPr txBox="1"/>
            <p:nvPr/>
          </p:nvSpPr>
          <p:spPr>
            <a:xfrm>
              <a:off x="3603625" y="2598737"/>
              <a:ext cx="2511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17" name="Shape 417"/>
            <p:cNvSpPr txBox="1"/>
            <p:nvPr/>
          </p:nvSpPr>
          <p:spPr>
            <a:xfrm>
              <a:off x="457200" y="2598737"/>
              <a:ext cx="3146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Add, Subtract</a:t>
              </a:r>
              <a:endParaRPr/>
            </a:p>
          </p:txBody>
        </p:sp>
        <p:sp>
          <p:nvSpPr>
            <p:cNvPr id="418" name="Shape 418"/>
            <p:cNvSpPr txBox="1"/>
            <p:nvPr/>
          </p:nvSpPr>
          <p:spPr>
            <a:xfrm>
              <a:off x="6115050" y="2081212"/>
              <a:ext cx="2571750"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a:t>
              </a:r>
              <a:endParaRPr/>
            </a:p>
          </p:txBody>
        </p:sp>
        <p:sp>
          <p:nvSpPr>
            <p:cNvPr id="419" name="Shape 419"/>
            <p:cNvSpPr txBox="1"/>
            <p:nvPr/>
          </p:nvSpPr>
          <p:spPr>
            <a:xfrm>
              <a:off x="3603625" y="2081212"/>
              <a:ext cx="2511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 %</a:t>
              </a:r>
              <a:endParaRPr/>
            </a:p>
          </p:txBody>
        </p:sp>
        <p:sp>
          <p:nvSpPr>
            <p:cNvPr id="420" name="Shape 420"/>
            <p:cNvSpPr txBox="1"/>
            <p:nvPr/>
          </p:nvSpPr>
          <p:spPr>
            <a:xfrm>
              <a:off x="457200" y="2081212"/>
              <a:ext cx="3146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Multiply, Divide, Modulus</a:t>
              </a:r>
              <a:endParaRPr/>
            </a:p>
          </p:txBody>
        </p:sp>
        <p:sp>
          <p:nvSpPr>
            <p:cNvPr id="421" name="Shape 421"/>
            <p:cNvSpPr txBox="1"/>
            <p:nvPr/>
          </p:nvSpPr>
          <p:spPr>
            <a:xfrm>
              <a:off x="6115050" y="1562100"/>
              <a:ext cx="2571750" cy="5191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Highest precedence</a:t>
              </a:r>
              <a:endParaRPr/>
            </a:p>
          </p:txBody>
        </p:sp>
        <p:sp>
          <p:nvSpPr>
            <p:cNvPr id="422" name="Shape 422"/>
            <p:cNvSpPr txBox="1"/>
            <p:nvPr/>
          </p:nvSpPr>
          <p:spPr>
            <a:xfrm>
              <a:off x="3603625" y="1562100"/>
              <a:ext cx="2511425" cy="5191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 - ! ~</a:t>
              </a:r>
              <a:endParaRPr/>
            </a:p>
          </p:txBody>
        </p:sp>
        <p:sp>
          <p:nvSpPr>
            <p:cNvPr id="423" name="Shape 423"/>
            <p:cNvSpPr txBox="1"/>
            <p:nvPr/>
          </p:nvSpPr>
          <p:spPr>
            <a:xfrm>
              <a:off x="457200" y="1562100"/>
              <a:ext cx="3146425" cy="5191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0" i="0" lang="en-US" sz="1800" u="none">
                  <a:solidFill>
                    <a:schemeClr val="dk1"/>
                  </a:solidFill>
                  <a:latin typeface="Trebuchet MS"/>
                  <a:ea typeface="Trebuchet MS"/>
                  <a:cs typeface="Trebuchet MS"/>
                  <a:sym typeface="Trebuchet MS"/>
                </a:rPr>
                <a:t>Unary</a:t>
              </a:r>
              <a:endParaRPr/>
            </a:p>
          </p:txBody>
        </p:sp>
        <p:sp>
          <p:nvSpPr>
            <p:cNvPr id="424" name="Shape 424"/>
            <p:cNvSpPr txBox="1"/>
            <p:nvPr/>
          </p:nvSpPr>
          <p:spPr>
            <a:xfrm>
              <a:off x="6115050" y="1044575"/>
              <a:ext cx="2571750"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1" i="0" lang="en-US" sz="1800" u="none">
                  <a:solidFill>
                    <a:schemeClr val="dk1"/>
                  </a:solidFill>
                  <a:latin typeface="Trebuchet MS"/>
                  <a:ea typeface="Trebuchet MS"/>
                  <a:cs typeface="Trebuchet MS"/>
                  <a:sym typeface="Trebuchet MS"/>
                </a:rPr>
                <a:t>Precedence</a:t>
              </a:r>
              <a:endParaRPr/>
            </a:p>
          </p:txBody>
        </p:sp>
        <p:sp>
          <p:nvSpPr>
            <p:cNvPr id="425" name="Shape 425"/>
            <p:cNvSpPr txBox="1"/>
            <p:nvPr/>
          </p:nvSpPr>
          <p:spPr>
            <a:xfrm>
              <a:off x="3603625" y="1044575"/>
              <a:ext cx="2511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1" i="0" lang="en-US" sz="1800" u="none">
                  <a:solidFill>
                    <a:schemeClr val="dk1"/>
                  </a:solidFill>
                  <a:latin typeface="Trebuchet MS"/>
                  <a:ea typeface="Trebuchet MS"/>
                  <a:cs typeface="Trebuchet MS"/>
                  <a:sym typeface="Trebuchet MS"/>
                </a:rPr>
                <a:t>Operator Symbols</a:t>
              </a:r>
              <a:endParaRPr/>
            </a:p>
          </p:txBody>
        </p:sp>
        <p:sp>
          <p:nvSpPr>
            <p:cNvPr id="426" name="Shape 426"/>
            <p:cNvSpPr txBox="1"/>
            <p:nvPr/>
          </p:nvSpPr>
          <p:spPr>
            <a:xfrm>
              <a:off x="457200" y="1044575"/>
              <a:ext cx="3146425" cy="5175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Trebuchet MS"/>
                <a:buNone/>
              </a:pPr>
              <a:r>
                <a:rPr b="1" i="0" lang="en-US" sz="1800" u="none">
                  <a:solidFill>
                    <a:schemeClr val="dk1"/>
                  </a:solidFill>
                  <a:latin typeface="Trebuchet MS"/>
                  <a:ea typeface="Trebuchet MS"/>
                  <a:cs typeface="Trebuchet MS"/>
                  <a:sym typeface="Trebuchet MS"/>
                </a:rPr>
                <a:t>Operators</a:t>
              </a:r>
              <a:endParaRPr/>
            </a:p>
          </p:txBody>
        </p:sp>
        <p:cxnSp>
          <p:nvCxnSpPr>
            <p:cNvPr id="427" name="Shape 427"/>
            <p:cNvCxnSpPr/>
            <p:nvPr/>
          </p:nvCxnSpPr>
          <p:spPr>
            <a:xfrm>
              <a:off x="457200" y="1044575"/>
              <a:ext cx="8229600" cy="0"/>
            </a:xfrm>
            <a:prstGeom prst="straightConnector1">
              <a:avLst/>
            </a:prstGeom>
            <a:noFill/>
            <a:ln>
              <a:noFill/>
            </a:ln>
          </p:spPr>
        </p:cxnSp>
        <p:cxnSp>
          <p:nvCxnSpPr>
            <p:cNvPr id="428" name="Shape 428"/>
            <p:cNvCxnSpPr/>
            <p:nvPr/>
          </p:nvCxnSpPr>
          <p:spPr>
            <a:xfrm>
              <a:off x="457200" y="6742112"/>
              <a:ext cx="8229600" cy="0"/>
            </a:xfrm>
            <a:prstGeom prst="straightConnector1">
              <a:avLst/>
            </a:prstGeom>
            <a:noFill/>
            <a:ln>
              <a:noFill/>
            </a:ln>
          </p:spPr>
        </p:cxnSp>
        <p:cxnSp>
          <p:nvCxnSpPr>
            <p:cNvPr id="429" name="Shape 429"/>
            <p:cNvCxnSpPr/>
            <p:nvPr/>
          </p:nvCxnSpPr>
          <p:spPr>
            <a:xfrm>
              <a:off x="457200" y="1044575"/>
              <a:ext cx="0" cy="5697537"/>
            </a:xfrm>
            <a:prstGeom prst="straightConnector1">
              <a:avLst/>
            </a:prstGeom>
            <a:noFill/>
            <a:ln>
              <a:noFill/>
            </a:ln>
          </p:spPr>
        </p:cxnSp>
        <p:cxnSp>
          <p:nvCxnSpPr>
            <p:cNvPr id="430" name="Shape 430"/>
            <p:cNvCxnSpPr/>
            <p:nvPr/>
          </p:nvCxnSpPr>
          <p:spPr>
            <a:xfrm>
              <a:off x="8686800" y="1044575"/>
              <a:ext cx="0" cy="5697537"/>
            </a:xfrm>
            <a:prstGeom prst="straightConnector1">
              <a:avLst/>
            </a:prstGeom>
            <a:noFill/>
            <a:ln>
              <a:noFill/>
            </a:ln>
          </p:spPr>
        </p:cxn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34" name="Shape 434"/>
        <p:cNvGrpSpPr/>
        <p:nvPr/>
      </p:nvGrpSpPr>
      <p:grpSpPr>
        <a:xfrm>
          <a:off x="0" y="0"/>
          <a:ext cx="0" cy="0"/>
          <a:chOff x="0" y="0"/>
          <a:chExt cx="0" cy="0"/>
        </a:xfrm>
      </p:grpSpPr>
      <p:sp>
        <p:nvSpPr>
          <p:cNvPr id="435" name="Shape 435"/>
          <p:cNvSpPr txBox="1"/>
          <p:nvPr>
            <p:ph type="title"/>
          </p:nvPr>
        </p:nvSpPr>
        <p:spPr>
          <a:xfrm>
            <a:off x="3851275" y="1676400"/>
            <a:ext cx="4378325" cy="762000"/>
          </a:xfrm>
          <a:prstGeom prst="rect">
            <a:avLst/>
          </a:prstGeom>
          <a:noFill/>
          <a:ln cap="flat" cmpd="sng" w="9525">
            <a:solidFill>
              <a:srgbClr val="FF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Impact"/>
              <a:buNone/>
            </a:pPr>
            <a:r>
              <a:rPr b="1" i="0" lang="en-US" sz="2800" u="none" cap="none" strike="noStrike">
                <a:solidFill>
                  <a:schemeClr val="dk1"/>
                </a:solidFill>
                <a:latin typeface="Impact"/>
                <a:ea typeface="Impact"/>
                <a:cs typeface="Impact"/>
                <a:sym typeface="Impact"/>
              </a:rPr>
              <a:t>Examples</a:t>
            </a:r>
            <a:endParaRPr/>
          </a:p>
        </p:txBody>
      </p:sp>
      <p:sp>
        <p:nvSpPr>
          <p:cNvPr id="436" name="Shape 436"/>
          <p:cNvSpPr txBox="1"/>
          <p:nvPr/>
        </p:nvSpPr>
        <p:spPr>
          <a:xfrm>
            <a:off x="4249737" y="3316287"/>
            <a:ext cx="3979862" cy="1552575"/>
          </a:xfrm>
          <a:prstGeom prst="rect">
            <a:avLst/>
          </a:prstGeom>
          <a:noFill/>
          <a:ln>
            <a:noFill/>
          </a:ln>
        </p:spPr>
        <p:txBody>
          <a:bodyPr anchorCtr="0" anchor="t" bIns="45700" lIns="91425" spcFirstLastPara="1" rIns="91425" wrap="square" tIns="45700">
            <a:noAutofit/>
          </a:bodyPr>
          <a:lstStyle/>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4-to-1 Multiplexer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4-bit Full Adder</a:t>
            </a:r>
            <a:endParaRPr/>
          </a:p>
          <a:p>
            <a:pPr indent="0" lvl="0" marL="0" marR="0" rtl="0" algn="r">
              <a:lnSpc>
                <a:spcPct val="120000"/>
              </a:lnSpc>
              <a:spcBef>
                <a:spcPts val="0"/>
              </a:spcBef>
              <a:spcAft>
                <a:spcPts val="0"/>
              </a:spcAft>
              <a:buClr>
                <a:schemeClr val="dk1"/>
              </a:buClr>
              <a:buFont typeface="Belleza"/>
              <a:buNone/>
            </a:pPr>
            <a:r>
              <a:rPr b="0" i="0" lang="en-US" sz="2000" u="none">
                <a:solidFill>
                  <a:schemeClr val="dk1"/>
                </a:solidFill>
                <a:latin typeface="Belleza"/>
                <a:ea typeface="Belleza"/>
                <a:cs typeface="Belleza"/>
                <a:sym typeface="Belleza"/>
              </a:rPr>
              <a:t>Ripple Counter</a:t>
            </a:r>
            <a:endParaRPr/>
          </a:p>
          <a:p>
            <a:pPr indent="0" lvl="0" marL="0" marR="0" rtl="0" algn="l">
              <a:lnSpc>
                <a:spcPct val="100000"/>
              </a:lnSpc>
              <a:spcBef>
                <a:spcPts val="0"/>
              </a:spcBef>
              <a:spcAft>
                <a:spcPts val="0"/>
              </a:spcAft>
              <a:buNone/>
            </a:pPr>
            <a:r>
              <a:t/>
            </a:r>
            <a:endParaRPr b="0" i="0" sz="2000" u="none">
              <a:solidFill>
                <a:schemeClr val="dk1"/>
              </a:solidFill>
              <a:latin typeface="Belleza"/>
              <a:ea typeface="Belleza"/>
              <a:cs typeface="Belleza"/>
              <a:sym typeface="Bellez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40" name="Shape 440"/>
        <p:cNvGrpSpPr/>
        <p:nvPr/>
      </p:nvGrpSpPr>
      <p:grpSpPr>
        <a:xfrm>
          <a:off x="0" y="0"/>
          <a:ext cx="0" cy="0"/>
          <a:chOff x="0" y="0"/>
          <a:chExt cx="0" cy="0"/>
        </a:xfrm>
      </p:grpSpPr>
      <p:sp>
        <p:nvSpPr>
          <p:cNvPr id="441" name="Shape 441"/>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Design Examples</a:t>
            </a:r>
            <a:r>
              <a:rPr b="1" i="0" lang="en-US" sz="2400" u="none" cap="none" strike="noStrike">
                <a:solidFill>
                  <a:schemeClr val="dk1"/>
                </a:solidFill>
                <a:latin typeface="Impact"/>
                <a:ea typeface="Impact"/>
                <a:cs typeface="Impact"/>
                <a:sym typeface="Impact"/>
              </a:rPr>
              <a:t> </a:t>
            </a:r>
            <a:endParaRPr/>
          </a:p>
        </p:txBody>
      </p:sp>
      <p:sp>
        <p:nvSpPr>
          <p:cNvPr id="442" name="Shape 442"/>
          <p:cNvSpPr txBox="1"/>
          <p:nvPr>
            <p:ph idx="1" type="body"/>
          </p:nvPr>
        </p:nvSpPr>
        <p:spPr>
          <a:xfrm>
            <a:off x="142875" y="908050"/>
            <a:ext cx="8686800" cy="58134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A design can be represented in terms of </a:t>
            </a:r>
            <a:r>
              <a:rPr b="0" i="0" lang="en-US" sz="1800" u="none" cap="none" strike="noStrike">
                <a:solidFill>
                  <a:srgbClr val="FFFF00"/>
                </a:solidFill>
                <a:latin typeface="Trebuchet MS"/>
                <a:ea typeface="Trebuchet MS"/>
                <a:cs typeface="Trebuchet MS"/>
                <a:sym typeface="Trebuchet MS"/>
              </a:rPr>
              <a:t>gates</a:t>
            </a:r>
            <a:r>
              <a:rPr b="0" i="0" lang="en-US" sz="1800" u="none" cap="none" strike="noStrike">
                <a:solidFill>
                  <a:srgbClr val="FFFFFF"/>
                </a:solidFill>
                <a:latin typeface="Trebuchet MS"/>
                <a:ea typeface="Trebuchet MS"/>
                <a:cs typeface="Trebuchet MS"/>
                <a:sym typeface="Trebuchet MS"/>
              </a:rPr>
              <a:t>, </a:t>
            </a:r>
            <a:r>
              <a:rPr b="0" i="0" lang="en-US" sz="1800" u="none" cap="none" strike="noStrike">
                <a:solidFill>
                  <a:srgbClr val="FFFF00"/>
                </a:solidFill>
                <a:latin typeface="Trebuchet MS"/>
                <a:ea typeface="Trebuchet MS"/>
                <a:cs typeface="Trebuchet MS"/>
                <a:sym typeface="Trebuchet MS"/>
              </a:rPr>
              <a:t>data flow</a:t>
            </a:r>
            <a:r>
              <a:rPr b="0" i="0" lang="en-US" sz="1800" u="none" cap="none" strike="noStrike">
                <a:solidFill>
                  <a:srgbClr val="FFFFFF"/>
                </a:solidFill>
                <a:latin typeface="Trebuchet MS"/>
                <a:ea typeface="Trebuchet MS"/>
                <a:cs typeface="Trebuchet MS"/>
                <a:sym typeface="Trebuchet MS"/>
              </a:rPr>
              <a:t>, or a</a:t>
            </a:r>
            <a:r>
              <a:rPr b="0" i="0" lang="en-US" sz="1800" u="none" cap="none" strike="noStrike">
                <a:solidFill>
                  <a:srgbClr val="FFFF00"/>
                </a:solidFill>
                <a:latin typeface="Trebuchet MS"/>
                <a:ea typeface="Trebuchet MS"/>
                <a:cs typeface="Trebuchet MS"/>
                <a:sym typeface="Trebuchet MS"/>
              </a:rPr>
              <a:t> behavioral</a:t>
            </a:r>
            <a:r>
              <a:rPr b="0" i="0" lang="en-US" sz="1800" u="none" cap="none" strike="noStrike">
                <a:solidFill>
                  <a:srgbClr val="FFFFFF"/>
                </a:solidFill>
                <a:latin typeface="Trebuchet MS"/>
                <a:ea typeface="Trebuchet MS"/>
                <a:cs typeface="Trebuchet MS"/>
                <a:sym typeface="Trebuchet MS"/>
              </a:rPr>
              <a:t> description. In this section, we consider the 4-to-1 multiplexer and 4-bit full adder described in structural modeling . Previously, these designs were directly translated from the logic diagram into a gate-level Verilog description. Here, the same designs are modeled in data flow approach. More examples are discussed here. </a:t>
            </a:r>
            <a:endParaRPr/>
          </a:p>
          <a:p>
            <a:pPr indent="-342900" lvl="0" marL="342900" marR="0" rtl="0" algn="l">
              <a:lnSpc>
                <a:spcPct val="9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	</a:t>
            </a:r>
            <a:r>
              <a:rPr b="1" i="0" lang="en-US" sz="1800" u="none" cap="none" strike="noStrike">
                <a:solidFill>
                  <a:srgbClr val="FF9933"/>
                </a:solidFill>
                <a:latin typeface="Trebuchet MS"/>
                <a:ea typeface="Trebuchet MS"/>
                <a:cs typeface="Trebuchet MS"/>
                <a:sym typeface="Trebuchet MS"/>
              </a:rPr>
              <a:t>A SR flip flop</a:t>
            </a:r>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FFFF"/>
              </a:buClr>
              <a:buFont typeface="Trebuchet MS"/>
              <a:buNone/>
            </a:pPr>
            <a:r>
              <a:t/>
            </a:r>
            <a:endParaRPr b="1" i="0" sz="1800" u="none" cap="none" strike="noStrike">
              <a:solidFill>
                <a:srgbClr val="FF9933"/>
              </a:solidFill>
              <a:latin typeface="Trebuchet MS"/>
              <a:ea typeface="Trebuchet MS"/>
              <a:cs typeface="Trebuchet MS"/>
              <a:sym typeface="Trebuchet MS"/>
            </a:endParaRPr>
          </a:p>
          <a:p>
            <a:pPr indent="-342900" lvl="0" marL="342900" marR="0" rtl="0" algn="l">
              <a:lnSpc>
                <a:spcPct val="90000"/>
              </a:lnSpc>
              <a:spcBef>
                <a:spcPts val="360"/>
              </a:spcBef>
              <a:spcAft>
                <a:spcPts val="0"/>
              </a:spcAft>
              <a:buClr>
                <a:srgbClr val="FF9933"/>
              </a:buClr>
              <a:buFont typeface="Trebuchet MS"/>
              <a:buNone/>
            </a:pPr>
            <a:r>
              <a:rPr b="1" i="0" lang="en-US" sz="1800" u="none" cap="none" strike="noStrike">
                <a:solidFill>
                  <a:srgbClr val="FF9933"/>
                </a:solidFill>
                <a:latin typeface="Trebuchet MS"/>
                <a:ea typeface="Trebuchet MS"/>
                <a:cs typeface="Trebuchet MS"/>
                <a:sym typeface="Trebuchet MS"/>
              </a:rPr>
              <a:t>	</a:t>
            </a:r>
            <a:endParaRPr/>
          </a:p>
          <a:p>
            <a:pPr indent="-342900" lvl="0" marL="342900" marR="0" rtl="0" algn="l">
              <a:lnSpc>
                <a:spcPct val="90000"/>
              </a:lnSpc>
              <a:spcBef>
                <a:spcPts val="360"/>
              </a:spcBef>
              <a:spcAft>
                <a:spcPts val="0"/>
              </a:spcAft>
              <a:buClr>
                <a:srgbClr val="FF9933"/>
              </a:buClr>
              <a:buFont typeface="Trebuchet MS"/>
              <a:buNone/>
            </a:pPr>
            <a:r>
              <a:rPr b="0" i="0" lang="en-US" sz="1800" u="none" cap="none" strike="noStrike">
                <a:solidFill>
                  <a:srgbClr val="FF9933"/>
                </a:solidFill>
                <a:latin typeface="Trebuchet MS"/>
                <a:ea typeface="Trebuchet MS"/>
                <a:cs typeface="Trebuchet MS"/>
                <a:sym typeface="Trebuchet MS"/>
              </a:rPr>
              <a:t>    Use DeMorgan’s Rule, write a dataflow description of the above SR flip flop.</a:t>
            </a:r>
            <a:r>
              <a:rPr b="1" i="0" lang="en-US" sz="1800" u="none" cap="none" strike="noStrike">
                <a:solidFill>
                  <a:srgbClr val="FF9933"/>
                </a:solidFill>
                <a:latin typeface="Trebuchet MS"/>
                <a:ea typeface="Trebuchet MS"/>
                <a:cs typeface="Trebuchet MS"/>
                <a:sym typeface="Trebuchet MS"/>
              </a:rPr>
              <a:t> </a:t>
            </a:r>
            <a:endParaRPr/>
          </a:p>
        </p:txBody>
      </p:sp>
      <p:sp>
        <p:nvSpPr>
          <p:cNvPr id="443" name="Shape 443"/>
          <p:cNvSpPr txBox="1"/>
          <p:nvPr/>
        </p:nvSpPr>
        <p:spPr>
          <a:xfrm>
            <a:off x="935037" y="3249612"/>
            <a:ext cx="4572000" cy="2573337"/>
          </a:xfrm>
          <a:prstGeom prst="rect">
            <a:avLst/>
          </a:prstGeom>
          <a:noFill/>
          <a:ln cap="flat" cmpd="sng" w="9525">
            <a:solidFill>
              <a:srgbClr val="FFFF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module SR_flip_flop(q, qbar, s, r);</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output q,qbar;   // outputs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input  s,r;     	  // inputs</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assign q  	= ~(s &amp; qbar),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qbar  	= ~(r &amp; q);</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endmodule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47" name="Shape 447"/>
        <p:cNvGrpSpPr/>
        <p:nvPr/>
      </p:nvGrpSpPr>
      <p:grpSpPr>
        <a:xfrm>
          <a:off x="0" y="0"/>
          <a:ext cx="0" cy="0"/>
          <a:chOff x="0" y="0"/>
          <a:chExt cx="0" cy="0"/>
        </a:xfrm>
      </p:grpSpPr>
      <p:sp>
        <p:nvSpPr>
          <p:cNvPr id="448" name="Shape 448"/>
          <p:cNvSpPr txBox="1"/>
          <p:nvPr>
            <p:ph idx="4294967295" type="title"/>
          </p:nvPr>
        </p:nvSpPr>
        <p:spPr>
          <a:xfrm>
            <a:off x="3657600" y="4724400"/>
            <a:ext cx="5257800" cy="762000"/>
          </a:xfrm>
          <a:prstGeom prst="rect">
            <a:avLst/>
          </a:prstGeom>
          <a:noFill/>
          <a:ln cap="flat" cmpd="sng" w="9525">
            <a:solidFill>
              <a:srgbClr val="FF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99CCFF"/>
              </a:buClr>
              <a:buFont typeface="Impact"/>
              <a:buNone/>
            </a:pPr>
            <a:r>
              <a:rPr b="0" i="0" lang="en-US" sz="2800" u="none" cap="none" strike="noStrike">
                <a:solidFill>
                  <a:srgbClr val="99CCFF"/>
                </a:solidFill>
                <a:latin typeface="Impact"/>
                <a:ea typeface="Impact"/>
                <a:cs typeface="Impact"/>
                <a:sym typeface="Impact"/>
              </a:rPr>
              <a:t>4-to-1 Multiplexer</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52" name="Shape 452"/>
        <p:cNvGrpSpPr/>
        <p:nvPr/>
      </p:nvGrpSpPr>
      <p:grpSpPr>
        <a:xfrm>
          <a:off x="0" y="0"/>
          <a:ext cx="0" cy="0"/>
          <a:chOff x="0" y="0"/>
          <a:chExt cx="0" cy="0"/>
        </a:xfrm>
      </p:grpSpPr>
      <p:sp>
        <p:nvSpPr>
          <p:cNvPr id="453" name="Shape 453"/>
          <p:cNvSpPr txBox="1"/>
          <p:nvPr>
            <p:ph idx="4294967295"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4-to-1 Multiplexer</a:t>
            </a:r>
            <a:endParaRPr/>
          </a:p>
        </p:txBody>
      </p:sp>
      <p:sp>
        <p:nvSpPr>
          <p:cNvPr id="454" name="Shape 454"/>
          <p:cNvSpPr txBox="1"/>
          <p:nvPr>
            <p:ph idx="4294967295" type="body"/>
          </p:nvPr>
        </p:nvSpPr>
        <p:spPr>
          <a:xfrm>
            <a:off x="457200" y="1044575"/>
            <a:ext cx="84709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Font typeface="Trebuchet MS"/>
              <a:buNone/>
            </a:pPr>
            <a:r>
              <a:rPr b="1" i="0" lang="en-US" sz="1800" u="none" cap="none" strike="noStrike">
                <a:solidFill>
                  <a:srgbClr val="FFFF00"/>
                </a:solidFill>
                <a:latin typeface="Trebuchet MS"/>
                <a:ea typeface="Trebuchet MS"/>
                <a:cs typeface="Trebuchet MS"/>
                <a:sym typeface="Trebuchet MS"/>
              </a:rPr>
              <a:t>Method 1: Logic Equation</a:t>
            </a:r>
            <a:endParaRPr/>
          </a:p>
          <a:p>
            <a:pPr indent="-342900" lvl="0" marL="342900" marR="0" rtl="0" algn="l">
              <a:lnSpc>
                <a:spcPct val="100000"/>
              </a:lnSpc>
              <a:spcBef>
                <a:spcPts val="360"/>
              </a:spcBef>
              <a:spcAft>
                <a:spcPts val="0"/>
              </a:spcAft>
              <a:buClr>
                <a:srgbClr val="FFFFFF"/>
              </a:buClr>
              <a:buFont typeface="Trebuchet MS"/>
              <a:buNone/>
            </a:pPr>
            <a:r>
              <a:t/>
            </a:r>
            <a:endParaRPr b="1" i="0" sz="1800" u="none" cap="none" strike="noStrike">
              <a:solidFill>
                <a:srgbClr val="FFFF00"/>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Assignment statements are used instead of gates to model the logic equations of the multiplexer. </a:t>
            </a:r>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Notice that everything is same as the gate-level Verilog description except </a:t>
            </a:r>
            <a:br>
              <a:rPr b="0" i="0" lang="en-US" sz="1800" u="none" cap="none" strike="noStrike">
                <a:solidFill>
                  <a:srgbClr val="FFFFFF"/>
                </a:solidFill>
                <a:latin typeface="Trebuchet MS"/>
                <a:ea typeface="Trebuchet MS"/>
                <a:cs typeface="Trebuchet MS"/>
                <a:sym typeface="Trebuchet MS"/>
              </a:rPr>
            </a:br>
            <a:r>
              <a:rPr b="0" i="0" lang="en-US" sz="1800" u="none" cap="none" strike="noStrike">
                <a:solidFill>
                  <a:srgbClr val="FFFFFF"/>
                </a:solidFill>
                <a:latin typeface="Trebuchet MS"/>
                <a:ea typeface="Trebuchet MS"/>
                <a:cs typeface="Trebuchet MS"/>
                <a:sym typeface="Trebuchet MS"/>
              </a:rPr>
              <a:t>    that computation of out is done by specifying one logic equation by using </a:t>
            </a:r>
            <a:br>
              <a:rPr b="0" i="0" lang="en-US" sz="1800" u="none" cap="none" strike="noStrike">
                <a:solidFill>
                  <a:srgbClr val="FFFFFF"/>
                </a:solidFill>
                <a:latin typeface="Trebuchet MS"/>
                <a:ea typeface="Trebuchet MS"/>
                <a:cs typeface="Trebuchet MS"/>
                <a:sym typeface="Trebuchet MS"/>
              </a:rPr>
            </a:br>
            <a:r>
              <a:rPr b="0" i="0" lang="en-US" sz="1800" u="none" cap="none" strike="noStrike">
                <a:solidFill>
                  <a:srgbClr val="FFFFFF"/>
                </a:solidFill>
                <a:latin typeface="Trebuchet MS"/>
                <a:ea typeface="Trebuchet MS"/>
                <a:cs typeface="Trebuchet MS"/>
                <a:sym typeface="Trebuchet MS"/>
              </a:rPr>
              <a:t>    operators instead of individual gate instantiations. </a:t>
            </a:r>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I/O ports remain the same. This is important so that the interface with the </a:t>
            </a:r>
            <a:br>
              <a:rPr b="0" i="0" lang="en-US" sz="1800" u="none" cap="none" strike="noStrike">
                <a:solidFill>
                  <a:srgbClr val="FFFFFF"/>
                </a:solidFill>
                <a:latin typeface="Trebuchet MS"/>
                <a:ea typeface="Trebuchet MS"/>
                <a:cs typeface="Trebuchet MS"/>
                <a:sym typeface="Trebuchet MS"/>
              </a:rPr>
            </a:br>
            <a:r>
              <a:rPr b="0" i="0" lang="en-US" sz="1800" u="none" cap="none" strike="noStrike">
                <a:solidFill>
                  <a:srgbClr val="FFFFFF"/>
                </a:solidFill>
                <a:latin typeface="Trebuchet MS"/>
                <a:ea typeface="Trebuchet MS"/>
                <a:cs typeface="Trebuchet MS"/>
                <a:sym typeface="Trebuchet MS"/>
              </a:rPr>
              <a:t>    environment does not change. </a:t>
            </a:r>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  Only the internals of the module change. Notice how concise the description </a:t>
            </a:r>
            <a:br>
              <a:rPr b="0" i="0" lang="en-US" sz="1800" u="none" cap="none" strike="noStrike">
                <a:solidFill>
                  <a:srgbClr val="FFFFFF"/>
                </a:solidFill>
                <a:latin typeface="Trebuchet MS"/>
                <a:ea typeface="Trebuchet MS"/>
                <a:cs typeface="Trebuchet MS"/>
                <a:sym typeface="Trebuchet MS"/>
              </a:rPr>
            </a:br>
            <a:r>
              <a:rPr b="0" i="0" lang="en-US" sz="1800" u="none" cap="none" strike="noStrike">
                <a:solidFill>
                  <a:srgbClr val="FFFFFF"/>
                </a:solidFill>
                <a:latin typeface="Trebuchet MS"/>
                <a:ea typeface="Trebuchet MS"/>
                <a:cs typeface="Trebuchet MS"/>
                <a:sym typeface="Trebuchet MS"/>
              </a:rPr>
              <a:t>     is compared to the gate-level description.</a:t>
            </a:r>
            <a:endParaRPr/>
          </a:p>
        </p:txBody>
      </p:sp>
      <p:pic>
        <p:nvPicPr>
          <p:cNvPr id="455" name="Shape 455"/>
          <p:cNvPicPr preferRelativeResize="0"/>
          <p:nvPr>
            <p:ph idx="4294967295" type="body"/>
          </p:nvPr>
        </p:nvPicPr>
        <p:blipFill rotWithShape="1">
          <a:blip r:embed="rId3">
            <a:alphaModFix/>
          </a:blip>
          <a:srcRect b="0" l="0" r="0" t="0"/>
          <a:stretch/>
        </p:blipFill>
        <p:spPr>
          <a:xfrm>
            <a:off x="647700" y="4616450"/>
            <a:ext cx="4392612" cy="1774825"/>
          </a:xfrm>
          <a:prstGeom prst="rect">
            <a:avLst/>
          </a:prstGeom>
          <a:noFill/>
          <a:ln>
            <a:noFill/>
          </a:ln>
        </p:spPr>
      </p:pic>
      <p:pic>
        <p:nvPicPr>
          <p:cNvPr id="456" name="Shape 456"/>
          <p:cNvPicPr preferRelativeResize="0"/>
          <p:nvPr/>
        </p:nvPicPr>
        <p:blipFill rotWithShape="1">
          <a:blip r:embed="rId4">
            <a:alphaModFix/>
          </a:blip>
          <a:srcRect b="0" l="0" r="0" t="0"/>
          <a:stretch/>
        </p:blipFill>
        <p:spPr>
          <a:xfrm>
            <a:off x="5472112" y="4365625"/>
            <a:ext cx="3095625" cy="239871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60" name="Shape 460"/>
        <p:cNvGrpSpPr/>
        <p:nvPr/>
      </p:nvGrpSpPr>
      <p:grpSpPr>
        <a:xfrm>
          <a:off x="0" y="0"/>
          <a:ext cx="0" cy="0"/>
          <a:chOff x="0" y="0"/>
          <a:chExt cx="0" cy="0"/>
        </a:xfrm>
      </p:grpSpPr>
      <p:sp>
        <p:nvSpPr>
          <p:cNvPr id="461" name="Shape 461"/>
          <p:cNvSpPr txBox="1"/>
          <p:nvPr>
            <p:ph idx="4294967295"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Impact"/>
              <a:buNone/>
            </a:pPr>
            <a:r>
              <a:rPr b="1" i="0" lang="en-US" sz="2800" u="none" cap="none" strike="noStrike">
                <a:solidFill>
                  <a:schemeClr val="dk1"/>
                </a:solidFill>
                <a:latin typeface="Impact"/>
                <a:ea typeface="Impact"/>
                <a:cs typeface="Impact"/>
                <a:sym typeface="Impact"/>
              </a:rPr>
              <a:t> </a:t>
            </a:r>
            <a:r>
              <a:rPr b="1" i="0" lang="en-US" sz="2800" u="none" cap="none" strike="noStrike">
                <a:solidFill>
                  <a:srgbClr val="99CCFF"/>
                </a:solidFill>
                <a:latin typeface="Impact"/>
                <a:ea typeface="Impact"/>
                <a:cs typeface="Impact"/>
                <a:sym typeface="Impact"/>
              </a:rPr>
              <a:t>4-to-1 Multiplexer, Using Logic Equations</a:t>
            </a:r>
            <a:endParaRPr/>
          </a:p>
        </p:txBody>
      </p:sp>
      <p:sp>
        <p:nvSpPr>
          <p:cNvPr id="462" name="Shape 462"/>
          <p:cNvSpPr txBox="1"/>
          <p:nvPr/>
        </p:nvSpPr>
        <p:spPr>
          <a:xfrm>
            <a:off x="719137" y="1304925"/>
            <a:ext cx="7632700" cy="44862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Module 4-to-1 multiplexer using data flow. logic equation</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Compare to gate-level model</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module mux4_to_1 (out, i0, i1, i2, i3, s1, s0);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Port declarations from the I/O diagram</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output out;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 i0, i1, i2, i3;</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 s1, s0;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//logic equation for out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out =    	(~s1 &amp; ~s0  &amp; i0)|</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(~s1 &amp; s0    &amp; i1)|</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  s1  &amp; ~s0 &amp; i2)|</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   s1 &amp; s0   &amp; i3) ;</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endmodule</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66" name="Shape 466"/>
        <p:cNvGrpSpPr/>
        <p:nvPr/>
      </p:nvGrpSpPr>
      <p:grpSpPr>
        <a:xfrm>
          <a:off x="0" y="0"/>
          <a:ext cx="0" cy="0"/>
          <a:chOff x="0" y="0"/>
          <a:chExt cx="0" cy="0"/>
        </a:xfrm>
      </p:grpSpPr>
      <p:sp>
        <p:nvSpPr>
          <p:cNvPr id="467" name="Shape 467"/>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Impact"/>
              <a:buNone/>
            </a:pPr>
            <a:r>
              <a:rPr b="1" i="0" lang="en-US" sz="2800" u="none" cap="none" strike="noStrike">
                <a:solidFill>
                  <a:schemeClr val="dk1"/>
                </a:solidFill>
                <a:latin typeface="Impact"/>
                <a:ea typeface="Impact"/>
                <a:cs typeface="Impact"/>
                <a:sym typeface="Impact"/>
              </a:rPr>
              <a:t> </a:t>
            </a:r>
            <a:r>
              <a:rPr b="1" i="0" lang="en-US" sz="2800" u="none" cap="none" strike="noStrike">
                <a:solidFill>
                  <a:srgbClr val="99CCFF"/>
                </a:solidFill>
                <a:latin typeface="Impact"/>
                <a:ea typeface="Impact"/>
                <a:cs typeface="Impact"/>
                <a:sym typeface="Impact"/>
              </a:rPr>
              <a:t>4-to-1 Multiplexer, Using Logic Equations</a:t>
            </a:r>
            <a:endParaRPr/>
          </a:p>
        </p:txBody>
      </p:sp>
      <p:sp>
        <p:nvSpPr>
          <p:cNvPr id="468" name="Shape 468"/>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Font typeface="Trebuchet MS"/>
              <a:buNone/>
            </a:pPr>
            <a:r>
              <a:rPr b="1" i="0" lang="en-US" sz="1800" u="none" cap="none" strike="noStrike">
                <a:solidFill>
                  <a:srgbClr val="FFFF00"/>
                </a:solidFill>
                <a:latin typeface="Trebuchet MS"/>
                <a:ea typeface="Trebuchet MS"/>
                <a:cs typeface="Trebuchet MS"/>
                <a:sym typeface="Trebuchet MS"/>
              </a:rPr>
              <a:t>Method 2: Conditional Operator</a:t>
            </a:r>
            <a:endParaRPr/>
          </a:p>
          <a:p>
            <a:pPr indent="-342900" lvl="0" marL="342900" marR="0" rtl="0" algn="l">
              <a:lnSpc>
                <a:spcPct val="100000"/>
              </a:lnSpc>
              <a:spcBef>
                <a:spcPts val="360"/>
              </a:spcBef>
              <a:spcAft>
                <a:spcPts val="0"/>
              </a:spcAft>
              <a:buClr>
                <a:srgbClr val="FFFFFF"/>
              </a:buClr>
              <a:buFont typeface="Trebuchet MS"/>
              <a:buNone/>
            </a:pPr>
            <a:r>
              <a:t/>
            </a:r>
            <a:endParaRPr b="1"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There is a more concise way to specify the 4-to-1 multiplexers with conditional operator. </a:t>
            </a:r>
            <a:endParaRPr/>
          </a:p>
        </p:txBody>
      </p:sp>
      <p:sp>
        <p:nvSpPr>
          <p:cNvPr id="469" name="Shape 469"/>
          <p:cNvSpPr txBox="1"/>
          <p:nvPr/>
        </p:nvSpPr>
        <p:spPr>
          <a:xfrm>
            <a:off x="555625" y="2457450"/>
            <a:ext cx="8229600" cy="4221162"/>
          </a:xfrm>
          <a:prstGeom prst="rect">
            <a:avLst/>
          </a:prstGeom>
          <a:noFill/>
          <a:ln cap="flat" cmpd="sng" w="9525">
            <a:solidFill>
              <a:srgbClr val="FFFF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Module 4-to-1 multiplexer using data flow. Conditional operator.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Compare to gate-level model</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module multiplexer4_to_1 (out, i0, i1, i2, i3, s1, s0);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Port declarations from the I/O diagram</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output out;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 i0, i1, i2, i3;</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 s1, s0;</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Use nested conditional operator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out = s1 ? ( s0 ? i3 : i2) : (s0 ? i1 : i0) ;</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endmodule</a:t>
            </a:r>
            <a:endParaRPr/>
          </a:p>
        </p:txBody>
      </p:sp>
      <p:sp>
        <p:nvSpPr>
          <p:cNvPr id="470" name="Shape 470"/>
          <p:cNvSpPr txBox="1"/>
          <p:nvPr/>
        </p:nvSpPr>
        <p:spPr>
          <a:xfrm>
            <a:off x="2355850" y="5900737"/>
            <a:ext cx="2640012"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6FFCC"/>
              </a:buClr>
              <a:buFont typeface="EB Garamond"/>
              <a:buNone/>
            </a:pPr>
            <a:r>
              <a:rPr b="0" i="0" lang="en-US" sz="1800" u="none">
                <a:solidFill>
                  <a:srgbClr val="66FFCC"/>
                </a:solidFill>
                <a:latin typeface="EB Garamond"/>
                <a:ea typeface="EB Garamond"/>
                <a:cs typeface="EB Garamond"/>
                <a:sym typeface="EB Garamond"/>
              </a:rPr>
              <a:t>true </a:t>
            </a:r>
            <a:r>
              <a:rPr b="0" i="0" lang="en-US" sz="1800" u="none">
                <a:solidFill>
                  <a:srgbClr val="FF3300"/>
                </a:solidFill>
                <a:latin typeface="EB Garamond"/>
                <a:ea typeface="EB Garamond"/>
                <a:cs typeface="EB Garamond"/>
                <a:sym typeface="EB Garamond"/>
              </a:rPr>
              <a:t>                            </a:t>
            </a:r>
            <a:r>
              <a:rPr b="0" i="0" lang="en-US" sz="1800" u="none">
                <a:solidFill>
                  <a:srgbClr val="FFFF00"/>
                </a:solidFill>
                <a:latin typeface="EB Garamond"/>
                <a:ea typeface="EB Garamond"/>
                <a:cs typeface="EB Garamond"/>
                <a:sym typeface="EB Garamond"/>
              </a:rPr>
              <a:t>false</a:t>
            </a:r>
            <a:r>
              <a:rPr b="0" i="0" lang="en-US" sz="1800" u="none">
                <a:solidFill>
                  <a:schemeClr val="dk1"/>
                </a:solidFill>
                <a:latin typeface="Arial"/>
                <a:ea typeface="Arial"/>
                <a:cs typeface="Arial"/>
                <a:sym typeface="Arial"/>
              </a:rPr>
              <a:t> </a:t>
            </a:r>
            <a:endParaRPr/>
          </a:p>
        </p:txBody>
      </p:sp>
      <p:cxnSp>
        <p:nvCxnSpPr>
          <p:cNvPr id="471" name="Shape 471"/>
          <p:cNvCxnSpPr/>
          <p:nvPr/>
        </p:nvCxnSpPr>
        <p:spPr>
          <a:xfrm flipH="1" rot="10800000">
            <a:off x="2663825" y="5624512"/>
            <a:ext cx="144462" cy="276225"/>
          </a:xfrm>
          <a:prstGeom prst="straightConnector1">
            <a:avLst/>
          </a:prstGeom>
          <a:noFill/>
          <a:ln cap="flat" cmpd="sng" w="38100">
            <a:solidFill>
              <a:srgbClr val="66FFCC"/>
            </a:solidFill>
            <a:prstDash val="solid"/>
            <a:miter lim="8000"/>
            <a:headEnd len="sm" w="sm" type="none"/>
            <a:tailEnd len="med" w="med" type="triangle"/>
          </a:ln>
        </p:spPr>
      </p:cxnSp>
      <p:cxnSp>
        <p:nvCxnSpPr>
          <p:cNvPr id="472" name="Shape 472"/>
          <p:cNvCxnSpPr/>
          <p:nvPr/>
        </p:nvCxnSpPr>
        <p:spPr>
          <a:xfrm rot="10800000">
            <a:off x="4643437" y="5624512"/>
            <a:ext cx="107950" cy="276225"/>
          </a:xfrm>
          <a:prstGeom prst="straightConnector1">
            <a:avLst/>
          </a:prstGeom>
          <a:noFill/>
          <a:ln cap="flat" cmpd="sng" w="38100">
            <a:solidFill>
              <a:srgbClr val="FFFF00"/>
            </a:solidFill>
            <a:prstDash val="solid"/>
            <a:miter lim="8000"/>
            <a:headEnd len="sm" w="sm" type="none"/>
            <a:tailEnd len="med" w="med" type="triangle"/>
          </a:ln>
        </p:spPr>
      </p:cxnSp>
      <p:cxnSp>
        <p:nvCxnSpPr>
          <p:cNvPr id="473" name="Shape 473"/>
          <p:cNvCxnSpPr/>
          <p:nvPr/>
        </p:nvCxnSpPr>
        <p:spPr>
          <a:xfrm>
            <a:off x="2663825" y="5624512"/>
            <a:ext cx="1187450" cy="0"/>
          </a:xfrm>
          <a:prstGeom prst="straightConnector1">
            <a:avLst/>
          </a:prstGeom>
          <a:noFill/>
          <a:ln cap="flat" cmpd="sng" w="9525">
            <a:solidFill>
              <a:srgbClr val="66FFCC"/>
            </a:solidFill>
            <a:prstDash val="solid"/>
            <a:miter lim="8000"/>
            <a:headEnd len="sm" w="sm" type="none"/>
            <a:tailEnd len="sm" w="sm" type="none"/>
          </a:ln>
        </p:spPr>
      </p:cxnSp>
      <p:cxnSp>
        <p:nvCxnSpPr>
          <p:cNvPr id="474" name="Shape 474"/>
          <p:cNvCxnSpPr/>
          <p:nvPr/>
        </p:nvCxnSpPr>
        <p:spPr>
          <a:xfrm>
            <a:off x="4284662" y="5624512"/>
            <a:ext cx="1150937" cy="0"/>
          </a:xfrm>
          <a:prstGeom prst="straightConnector1">
            <a:avLst/>
          </a:prstGeom>
          <a:noFill/>
          <a:ln cap="flat" cmpd="sng" w="9525">
            <a:solidFill>
              <a:srgbClr val="FFFF00"/>
            </a:solidFill>
            <a:prstDash val="solid"/>
            <a:miter lim="8000"/>
            <a:headEnd len="sm" w="sm" type="none"/>
            <a:tailEnd len="sm" w="sm" type="none"/>
          </a:ln>
        </p:spPr>
      </p:cxn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78" name="Shape 478"/>
        <p:cNvGrpSpPr/>
        <p:nvPr/>
      </p:nvGrpSpPr>
      <p:grpSpPr>
        <a:xfrm>
          <a:off x="0" y="0"/>
          <a:ext cx="0" cy="0"/>
          <a:chOff x="0" y="0"/>
          <a:chExt cx="0" cy="0"/>
        </a:xfrm>
      </p:grpSpPr>
      <p:sp>
        <p:nvSpPr>
          <p:cNvPr id="479" name="Shape 479"/>
          <p:cNvSpPr txBox="1"/>
          <p:nvPr>
            <p:ph idx="4294967295" type="title"/>
          </p:nvPr>
        </p:nvSpPr>
        <p:spPr>
          <a:xfrm>
            <a:off x="3657600" y="4724400"/>
            <a:ext cx="5257800" cy="762000"/>
          </a:xfrm>
          <a:prstGeom prst="rect">
            <a:avLst/>
          </a:prstGeom>
          <a:noFill/>
          <a:ln cap="flat" cmpd="sng" w="9525">
            <a:solidFill>
              <a:srgbClr val="FF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99CCFF"/>
              </a:buClr>
              <a:buFont typeface="Impact"/>
              <a:buNone/>
            </a:pPr>
            <a:r>
              <a:rPr b="0" i="0" lang="en-US" sz="2800" u="none" cap="none" strike="noStrike">
                <a:solidFill>
                  <a:srgbClr val="99CCFF"/>
                </a:solidFill>
                <a:latin typeface="Impact"/>
                <a:ea typeface="Impact"/>
                <a:cs typeface="Impact"/>
                <a:sym typeface="Impact"/>
              </a:rPr>
              <a:t>4-bit Full Adder</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83" name="Shape 483"/>
        <p:cNvGrpSpPr/>
        <p:nvPr/>
      </p:nvGrpSpPr>
      <p:grpSpPr>
        <a:xfrm>
          <a:off x="0" y="0"/>
          <a:ext cx="0" cy="0"/>
          <a:chOff x="0" y="0"/>
          <a:chExt cx="0" cy="0"/>
        </a:xfrm>
      </p:grpSpPr>
      <p:sp>
        <p:nvSpPr>
          <p:cNvPr id="484" name="Shape 484"/>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4-bit Full Adder</a:t>
            </a:r>
            <a:endParaRPr/>
          </a:p>
        </p:txBody>
      </p:sp>
      <p:sp>
        <p:nvSpPr>
          <p:cNvPr id="485" name="Shape 485"/>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Font typeface="Trebuchet MS"/>
              <a:buNone/>
            </a:pPr>
            <a:r>
              <a:rPr b="1" i="0" lang="en-US" sz="1800" u="none" cap="none" strike="noStrike">
                <a:solidFill>
                  <a:srgbClr val="FFFF00"/>
                </a:solidFill>
                <a:latin typeface="Trebuchet MS"/>
                <a:ea typeface="Trebuchet MS"/>
                <a:cs typeface="Trebuchet MS"/>
                <a:sym typeface="Trebuchet MS"/>
              </a:rPr>
              <a:t>Method 1: dataflow operators</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A concise description of the adder is defined with the + ‘ add arithmetic operator ’ and { } concatenation operators</a:t>
            </a:r>
            <a:endParaRPr/>
          </a:p>
        </p:txBody>
      </p:sp>
      <p:sp>
        <p:nvSpPr>
          <p:cNvPr id="486" name="Shape 486"/>
          <p:cNvSpPr txBox="1"/>
          <p:nvPr/>
        </p:nvSpPr>
        <p:spPr>
          <a:xfrm>
            <a:off x="492125" y="2384425"/>
            <a:ext cx="7859712" cy="36623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Define a 4-bit full adder by using dataflow statements.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module fulladd4(sum, c_out, a, b, c_in);</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I/O port declarations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output [3:0] sum;</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output c_out;</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input[3:0] a, b;</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 c_in;</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Specify the function of a full adder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assign {c_out, sum} = a + b + c_in;</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endmodule</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90" name="Shape 490"/>
        <p:cNvGrpSpPr/>
        <p:nvPr/>
      </p:nvGrpSpPr>
      <p:grpSpPr>
        <a:xfrm>
          <a:off x="0" y="0"/>
          <a:ext cx="0" cy="0"/>
          <a:chOff x="0" y="0"/>
          <a:chExt cx="0" cy="0"/>
        </a:xfrm>
      </p:grpSpPr>
      <p:sp>
        <p:nvSpPr>
          <p:cNvPr id="491" name="Shape 491"/>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4-bit Full Adder</a:t>
            </a:r>
            <a:endParaRPr/>
          </a:p>
        </p:txBody>
      </p:sp>
      <p:sp>
        <p:nvSpPr>
          <p:cNvPr id="492" name="Shape 492"/>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Font typeface="Trebuchet MS"/>
              <a:buNone/>
            </a:pPr>
            <a:r>
              <a:rPr b="1" i="0" lang="en-US" sz="1800" u="none" cap="none" strike="noStrike">
                <a:solidFill>
                  <a:srgbClr val="FFFF00"/>
                </a:solidFill>
                <a:latin typeface="Trebuchet MS"/>
                <a:ea typeface="Trebuchet MS"/>
                <a:cs typeface="Trebuchet MS"/>
                <a:sym typeface="Trebuchet MS"/>
              </a:rPr>
              <a:t>Method 2: full adder with carry lookahead</a:t>
            </a:r>
            <a:endParaRPr/>
          </a:p>
          <a:p>
            <a:pPr indent="-342900" lvl="0" marL="342900" marR="0" rtl="0" algn="l">
              <a:lnSpc>
                <a:spcPct val="100000"/>
              </a:lnSpc>
              <a:spcBef>
                <a:spcPts val="360"/>
              </a:spcBef>
              <a:spcAft>
                <a:spcPts val="0"/>
              </a:spcAft>
              <a:buClr>
                <a:srgbClr val="FFFFFF"/>
              </a:buClr>
              <a:buFont typeface="Trebuchet MS"/>
              <a:buNone/>
            </a:pPr>
            <a:r>
              <a:t/>
            </a:r>
            <a:endParaRPr b="1" i="0" sz="1800" u="none" cap="none" strike="noStrike">
              <a:solidFill>
                <a:srgbClr val="FFFF00"/>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In ripple carry adders, the carry must propagate through the gate levels before the sum is available at the output terminals.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An n-bit ripple carry adder will have 2n gate levels.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The propagation time can be a limiting factor on the speed of the circuit.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One of the most popular methods to reduce delay is to use a carry lookahead mechanism.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Logic equations for implementing the carry lookahead mechanism is omitted as a revision exercise. </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The propagation delay is reduced to four gate levels, irrespective of the number of bits in the adder</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496" name="Shape 496"/>
        <p:cNvGrpSpPr/>
        <p:nvPr/>
      </p:nvGrpSpPr>
      <p:grpSpPr>
        <a:xfrm>
          <a:off x="0" y="0"/>
          <a:ext cx="0" cy="0"/>
          <a:chOff x="0" y="0"/>
          <a:chExt cx="0" cy="0"/>
        </a:xfrm>
      </p:grpSpPr>
      <p:sp>
        <p:nvSpPr>
          <p:cNvPr id="497" name="Shape 497"/>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4-bit Full Adder</a:t>
            </a:r>
            <a:endParaRPr/>
          </a:p>
        </p:txBody>
      </p:sp>
      <p:sp>
        <p:nvSpPr>
          <p:cNvPr id="498" name="Shape 498"/>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00"/>
              </a:buClr>
              <a:buFont typeface="Trebuchet MS"/>
              <a:buNone/>
            </a:pPr>
            <a:r>
              <a:rPr b="1" i="0" lang="en-US" sz="1800" u="none" cap="none" strike="noStrike">
                <a:solidFill>
                  <a:srgbClr val="FFFF00"/>
                </a:solidFill>
                <a:latin typeface="Trebuchet MS"/>
                <a:ea typeface="Trebuchet MS"/>
                <a:cs typeface="Trebuchet MS"/>
                <a:sym typeface="Trebuchet MS"/>
              </a:rPr>
              <a:t>Method 2: full adder with carry lookahead</a:t>
            </a:r>
            <a:endParaRPr/>
          </a:p>
          <a:p>
            <a:pPr indent="-342900" lvl="0" marL="342900" marR="0" rtl="0" algn="l">
              <a:lnSpc>
                <a:spcPct val="100000"/>
              </a:lnSpc>
              <a:spcBef>
                <a:spcPts val="360"/>
              </a:spcBef>
              <a:spcAft>
                <a:spcPts val="0"/>
              </a:spcAft>
              <a:buClr>
                <a:srgbClr val="FFFFFF"/>
              </a:buClr>
              <a:buFont typeface="Trebuchet MS"/>
              <a:buNone/>
            </a:pPr>
            <a:r>
              <a:t/>
            </a:r>
            <a:endParaRPr b="1" i="0" sz="1800" u="none" cap="none" strike="noStrike">
              <a:solidFill>
                <a:srgbClr val="FFFF00"/>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In ripple carry adders, the carry must propagate through the gate levels before the sum is available at the output terminals.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An n-bit ripple carry adder will have 2n gate levels.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The propagation time can be a limiting factor on the speed of the circuit.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One of the most popular methods to reduce delay is to use a carry lookahead mechanism. </a:t>
            </a:r>
            <a:endParaRPr/>
          </a:p>
          <a:p>
            <a:pPr indent="-342900" lvl="0" marL="342900" marR="0" rtl="0" algn="l">
              <a:lnSpc>
                <a:spcPct val="100000"/>
              </a:lnSpc>
              <a:spcBef>
                <a:spcPts val="360"/>
              </a:spcBef>
              <a:spcAft>
                <a:spcPts val="0"/>
              </a:spcAft>
              <a:buClr>
                <a:srgbClr val="FFFFFF"/>
              </a:buClr>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Logic equations for implementing the carry lookahead mechanism is omitted as a revision exercise. </a:t>
            </a:r>
            <a:endParaRPr/>
          </a:p>
          <a:p>
            <a:pPr indent="-228600" lvl="0" marL="342900" marR="0" rtl="0" algn="l">
              <a:lnSpc>
                <a:spcPct val="100000"/>
              </a:lnSpc>
              <a:spcBef>
                <a:spcPts val="360"/>
              </a:spcBef>
              <a:spcAft>
                <a:spcPts val="0"/>
              </a:spcAft>
              <a:buClr>
                <a:srgbClr val="FFFFFF"/>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a:p>
            <a:pPr indent="-342900" lvl="0" marL="342900" marR="0" rtl="0" algn="l">
              <a:lnSpc>
                <a:spcPct val="100000"/>
              </a:lnSpc>
              <a:spcBef>
                <a:spcPts val="360"/>
              </a:spcBef>
              <a:spcAft>
                <a:spcPts val="0"/>
              </a:spcAft>
              <a:buClr>
                <a:srgbClr val="FFFFFF"/>
              </a:buClr>
              <a:buSzPts val="1800"/>
              <a:buFont typeface="Trebuchet MS"/>
              <a:buChar char="•"/>
            </a:pPr>
            <a:r>
              <a:rPr b="0" i="0" lang="en-US" sz="1800" u="none" cap="none" strike="noStrike">
                <a:solidFill>
                  <a:srgbClr val="FFFFFF"/>
                </a:solidFill>
                <a:latin typeface="Trebuchet MS"/>
                <a:ea typeface="Trebuchet MS"/>
                <a:cs typeface="Trebuchet MS"/>
                <a:sym typeface="Trebuchet MS"/>
              </a:rPr>
              <a:t>The propagation delay is reduced to four gate levels, irrespective of the number of bits in the adder</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2" name="Shape 502"/>
        <p:cNvGrpSpPr/>
        <p:nvPr/>
      </p:nvGrpSpPr>
      <p:grpSpPr>
        <a:xfrm>
          <a:off x="0" y="0"/>
          <a:ext cx="0" cy="0"/>
          <a:chOff x="0" y="0"/>
          <a:chExt cx="0" cy="0"/>
        </a:xfrm>
      </p:grpSpPr>
      <p:sp>
        <p:nvSpPr>
          <p:cNvPr id="503" name="Shape 503"/>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4-bit Full Adder</a:t>
            </a:r>
            <a:endParaRPr/>
          </a:p>
        </p:txBody>
      </p:sp>
      <p:sp>
        <p:nvSpPr>
          <p:cNvPr id="504" name="Shape 504"/>
          <p:cNvSpPr txBox="1"/>
          <p:nvPr/>
        </p:nvSpPr>
        <p:spPr>
          <a:xfrm>
            <a:off x="457200" y="944562"/>
            <a:ext cx="8229600" cy="571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module fulladd4(sum, c_out, a, b, c_in);</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Inputs and outputs</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output [3:0] sum;</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output c_out;</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input [3:0] a,b;</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input c_in;</a:t>
            </a:r>
            <a:endParaRPr/>
          </a:p>
          <a:p>
            <a:pPr indent="0" lvl="0" marL="0" marR="0" rtl="0" algn="l">
              <a:lnSpc>
                <a:spcPct val="100000"/>
              </a:lnSpc>
              <a:spcBef>
                <a:spcPts val="0"/>
              </a:spcBef>
              <a:spcAft>
                <a:spcPts val="0"/>
              </a:spcAft>
              <a:buClr>
                <a:schemeClr val="dk1"/>
              </a:buClr>
              <a:buFont typeface="Arial"/>
              <a:buNone/>
            </a:pPr>
            <a:r>
              <a:t/>
            </a:r>
            <a:endParaRPr b="0" i="0" sz="16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Internal wires</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wire p0,g0, p1,g1, p2,g2, p3,g3;</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wire c4, c3, c2, c1;</a:t>
            </a:r>
            <a:endParaRPr/>
          </a:p>
          <a:p>
            <a:pPr indent="0" lvl="0" marL="0" marR="0" rtl="0" algn="l">
              <a:lnSpc>
                <a:spcPct val="100000"/>
              </a:lnSpc>
              <a:spcBef>
                <a:spcPts val="0"/>
              </a:spcBef>
              <a:spcAft>
                <a:spcPts val="0"/>
              </a:spcAft>
              <a:buClr>
                <a:schemeClr val="dk1"/>
              </a:buClr>
              <a:buFont typeface="Arial"/>
              <a:buNone/>
            </a:pPr>
            <a:r>
              <a:t/>
            </a:r>
            <a:endParaRPr b="0" i="0" sz="16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compute the p for each stage</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assign p0 = a[0] ^ b[0],</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p1 = a[1] ^ b[1],</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p2 = a[2] ^ b[2],</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p3 = a[3] ^ b[3];</a:t>
            </a:r>
            <a:endParaRPr/>
          </a:p>
          <a:p>
            <a:pPr indent="0" lvl="0" marL="0" marR="0" rtl="0" algn="l">
              <a:lnSpc>
                <a:spcPct val="100000"/>
              </a:lnSpc>
              <a:spcBef>
                <a:spcPts val="0"/>
              </a:spcBef>
              <a:spcAft>
                <a:spcPts val="0"/>
              </a:spcAft>
              <a:buClr>
                <a:schemeClr val="dk1"/>
              </a:buClr>
              <a:buFont typeface="Arial"/>
              <a:buNone/>
            </a:pPr>
            <a:r>
              <a:t/>
            </a:r>
            <a:endParaRPr b="0" i="0" sz="16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compute the g for each stage</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assign g0 = a[0] &amp; b[0],</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g1 = a[1] &amp; b[1],</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g2 = a[2] &amp; b[2],</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g3 = a[3] &amp; b[3];</a:t>
            </a:r>
            <a:endParaRPr/>
          </a:p>
          <a:p>
            <a:pPr indent="0" lvl="0" marL="0" marR="0" rtl="0" algn="l">
              <a:lnSpc>
                <a:spcPct val="100000"/>
              </a:lnSpc>
              <a:spcBef>
                <a:spcPts val="0"/>
              </a:spcBef>
              <a:spcAft>
                <a:spcPts val="0"/>
              </a:spcAft>
              <a:buNone/>
            </a:pPr>
            <a:r>
              <a:t/>
            </a:r>
            <a:endParaRPr b="0" i="0" sz="1600" u="none">
              <a:solidFill>
                <a:schemeClr val="dk1"/>
              </a:solidFill>
              <a:latin typeface="Batang"/>
              <a:ea typeface="Batang"/>
              <a:cs typeface="Batang"/>
              <a:sym typeface="Batang"/>
            </a:endParaRPr>
          </a:p>
        </p:txBody>
      </p:sp>
      <p:sp>
        <p:nvSpPr>
          <p:cNvPr id="505" name="Shape 505"/>
          <p:cNvSpPr txBox="1"/>
          <p:nvPr/>
        </p:nvSpPr>
        <p:spPr>
          <a:xfrm>
            <a:off x="4357687" y="954087"/>
            <a:ext cx="4859337" cy="54705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compute the carry for each stage</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Note that c_in is equivalent c0 in the arithmetic equation for carry lookahead computation */</a:t>
            </a:r>
            <a:endParaRPr/>
          </a:p>
          <a:p>
            <a:pPr indent="0" lvl="0" marL="0" marR="0" rtl="0" algn="l">
              <a:lnSpc>
                <a:spcPct val="100000"/>
              </a:lnSpc>
              <a:spcBef>
                <a:spcPts val="0"/>
              </a:spcBef>
              <a:spcAft>
                <a:spcPts val="0"/>
              </a:spcAft>
              <a:buClr>
                <a:schemeClr val="dk1"/>
              </a:buClr>
              <a:buFont typeface="Arial"/>
              <a:buNone/>
            </a:pPr>
            <a:r>
              <a:t/>
            </a:r>
            <a:endParaRPr b="0" i="0" sz="16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assign c1 = g0 | (p0 &amp; c_in),</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c2 = g1 | (p1 &amp; g0) | (p1 &amp; p0 &amp; c_in),</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c3 = g2 | (p2 &amp; g1) | (p2 &amp; p1 &amp; g0) |</a:t>
            </a:r>
            <a:br>
              <a:rPr b="0" i="0" lang="en-US" sz="1600" u="none">
                <a:solidFill>
                  <a:schemeClr val="dk1"/>
                </a:solidFill>
                <a:latin typeface="Batang"/>
                <a:ea typeface="Batang"/>
                <a:cs typeface="Batang"/>
                <a:sym typeface="Batang"/>
              </a:rPr>
            </a:br>
            <a:r>
              <a:rPr b="0" i="0" lang="en-US" sz="1600" u="none">
                <a:solidFill>
                  <a:schemeClr val="dk1"/>
                </a:solidFill>
                <a:latin typeface="Batang"/>
                <a:ea typeface="Batang"/>
                <a:cs typeface="Batang"/>
                <a:sym typeface="Batang"/>
              </a:rPr>
              <a:t>              (p2 &amp; p1 &amp; p0 &amp; c_in),</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c4 = g3 | (p3 &amp; g2) | (p3 &amp; p2 &amp; g1) |</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(p3 &amp; p2 &amp; p1 &amp; g0) |</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(p3 &amp; p2 &amp; p1 &amp; p0 &amp; c_in);</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Compute Sum</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assign sum[0] = p0 ^ c_in,</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sum[1] = p1 ^ c1,</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sum[2] = p2 ^ c2,</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sum[3] = p3 ^ c3;</a:t>
            </a:r>
            <a:endParaRPr/>
          </a:p>
          <a:p>
            <a:pPr indent="0" lvl="0" marL="0" marR="0" rtl="0" algn="l">
              <a:lnSpc>
                <a:spcPct val="100000"/>
              </a:lnSpc>
              <a:spcBef>
                <a:spcPts val="0"/>
              </a:spcBef>
              <a:spcAft>
                <a:spcPts val="0"/>
              </a:spcAft>
              <a:buClr>
                <a:schemeClr val="dk1"/>
              </a:buClr>
              <a:buFont typeface="Arial"/>
              <a:buNone/>
            </a:pPr>
            <a:r>
              <a:t/>
            </a:r>
            <a:endParaRPr b="0" i="0" sz="16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 Assign carry output</a:t>
            </a:r>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assign c_out = c4;</a:t>
            </a:r>
            <a:endParaRPr/>
          </a:p>
          <a:p>
            <a:pPr indent="0" lvl="0" marL="0" marR="0" rtl="0" algn="l">
              <a:lnSpc>
                <a:spcPct val="100000"/>
              </a:lnSpc>
              <a:spcBef>
                <a:spcPts val="0"/>
              </a:spcBef>
              <a:spcAft>
                <a:spcPts val="0"/>
              </a:spcAft>
              <a:buClr>
                <a:schemeClr val="dk1"/>
              </a:buClr>
              <a:buFont typeface="Arial"/>
              <a:buNone/>
            </a:pPr>
            <a:r>
              <a:t/>
            </a:r>
            <a:endParaRPr b="0" i="0" sz="16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600" u="none">
                <a:solidFill>
                  <a:schemeClr val="dk1"/>
                </a:solidFill>
                <a:latin typeface="Batang"/>
                <a:ea typeface="Batang"/>
                <a:cs typeface="Batang"/>
                <a:sym typeface="Batang"/>
              </a:rPr>
              <a:t>endmodule</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9" name="Shape 509"/>
        <p:cNvGrpSpPr/>
        <p:nvPr/>
      </p:nvGrpSpPr>
      <p:grpSpPr>
        <a:xfrm>
          <a:off x="0" y="0"/>
          <a:ext cx="0" cy="0"/>
          <a:chOff x="0" y="0"/>
          <a:chExt cx="0" cy="0"/>
        </a:xfrm>
      </p:grpSpPr>
      <p:sp>
        <p:nvSpPr>
          <p:cNvPr id="510" name="Shape 510"/>
          <p:cNvSpPr txBox="1"/>
          <p:nvPr>
            <p:ph idx="4294967295" type="title"/>
          </p:nvPr>
        </p:nvSpPr>
        <p:spPr>
          <a:xfrm>
            <a:off x="3657600" y="4724400"/>
            <a:ext cx="5257800" cy="762000"/>
          </a:xfrm>
          <a:prstGeom prst="rect">
            <a:avLst/>
          </a:prstGeom>
          <a:noFill/>
          <a:ln cap="flat" cmpd="sng" w="9525">
            <a:solidFill>
              <a:srgbClr val="FFFF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99CCFF"/>
              </a:buClr>
              <a:buFont typeface="Impact"/>
              <a:buNone/>
            </a:pPr>
            <a:r>
              <a:rPr b="0" i="0" lang="en-US" sz="2800" u="none" cap="none" strike="noStrike">
                <a:solidFill>
                  <a:srgbClr val="99CCFF"/>
                </a:solidFill>
                <a:latin typeface="Impact"/>
                <a:ea typeface="Impact"/>
                <a:cs typeface="Impact"/>
                <a:sym typeface="Impact"/>
              </a:rPr>
              <a:t>Ripper Counter</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14" name="Shape 514"/>
        <p:cNvGrpSpPr/>
        <p:nvPr/>
      </p:nvGrpSpPr>
      <p:grpSpPr>
        <a:xfrm>
          <a:off x="0" y="0"/>
          <a:ext cx="0" cy="0"/>
          <a:chOff x="0" y="0"/>
          <a:chExt cx="0" cy="0"/>
        </a:xfrm>
      </p:grpSpPr>
      <p:sp>
        <p:nvSpPr>
          <p:cNvPr id="515" name="Shape 515"/>
          <p:cNvSpPr txBox="1"/>
          <p:nvPr>
            <p:ph idx="4294967295"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6699FF"/>
              </a:buClr>
              <a:buFont typeface="Impact"/>
              <a:buNone/>
            </a:pPr>
            <a:r>
              <a:rPr b="1" i="0" lang="en-US" sz="2800" u="none" cap="none" strike="noStrike">
                <a:solidFill>
                  <a:srgbClr val="6699FF"/>
                </a:solidFill>
                <a:latin typeface="Impact"/>
                <a:ea typeface="Impact"/>
                <a:cs typeface="Impact"/>
                <a:sym typeface="Impact"/>
              </a:rPr>
              <a:t>Ripple Counter</a:t>
            </a:r>
            <a:endParaRPr/>
          </a:p>
        </p:txBody>
      </p:sp>
      <p:grpSp>
        <p:nvGrpSpPr>
          <p:cNvPr id="516" name="Shape 516"/>
          <p:cNvGrpSpPr/>
          <p:nvPr/>
        </p:nvGrpSpPr>
        <p:grpSpPr>
          <a:xfrm>
            <a:off x="647700" y="1044575"/>
            <a:ext cx="7886700" cy="5538787"/>
            <a:chOff x="381000" y="838200"/>
            <a:chExt cx="8458200" cy="5791200"/>
          </a:xfrm>
        </p:grpSpPr>
        <p:sp>
          <p:nvSpPr>
            <p:cNvPr id="517" name="Shape 517"/>
            <p:cNvSpPr/>
            <p:nvPr/>
          </p:nvSpPr>
          <p:spPr>
            <a:xfrm>
              <a:off x="381000" y="838200"/>
              <a:ext cx="8458200" cy="57912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518" name="Shape 518"/>
            <p:cNvPicPr preferRelativeResize="0"/>
            <p:nvPr/>
          </p:nvPicPr>
          <p:blipFill rotWithShape="1">
            <a:blip r:embed="rId3">
              <a:alphaModFix/>
            </a:blip>
            <a:srcRect b="0" l="0" r="0" t="0"/>
            <a:stretch/>
          </p:blipFill>
          <p:spPr>
            <a:xfrm>
              <a:off x="762000" y="914400"/>
              <a:ext cx="5334000" cy="2471737"/>
            </a:xfrm>
            <a:prstGeom prst="rect">
              <a:avLst/>
            </a:prstGeom>
            <a:noFill/>
            <a:ln>
              <a:noFill/>
            </a:ln>
          </p:spPr>
        </p:pic>
        <p:pic>
          <p:nvPicPr>
            <p:cNvPr id="519" name="Shape 519"/>
            <p:cNvPicPr preferRelativeResize="0"/>
            <p:nvPr/>
          </p:nvPicPr>
          <p:blipFill rotWithShape="1">
            <a:blip r:embed="rId4">
              <a:alphaModFix/>
            </a:blip>
            <a:srcRect b="0" l="0" r="0" t="0"/>
            <a:stretch/>
          </p:blipFill>
          <p:spPr>
            <a:xfrm>
              <a:off x="6172200" y="914400"/>
              <a:ext cx="2667000" cy="2771775"/>
            </a:xfrm>
            <a:prstGeom prst="rect">
              <a:avLst/>
            </a:prstGeom>
            <a:noFill/>
            <a:ln>
              <a:noFill/>
            </a:ln>
          </p:spPr>
        </p:pic>
        <p:pic>
          <p:nvPicPr>
            <p:cNvPr id="520" name="Shape 520"/>
            <p:cNvPicPr preferRelativeResize="0"/>
            <p:nvPr/>
          </p:nvPicPr>
          <p:blipFill rotWithShape="1">
            <a:blip r:embed="rId5">
              <a:alphaModFix/>
            </a:blip>
            <a:srcRect b="0" l="0" r="0" t="0"/>
            <a:stretch/>
          </p:blipFill>
          <p:spPr>
            <a:xfrm>
              <a:off x="1219200" y="3505200"/>
              <a:ext cx="4762500" cy="2924175"/>
            </a:xfrm>
            <a:prstGeom prst="rect">
              <a:avLst/>
            </a:prstGeom>
            <a:noFill/>
            <a:ln>
              <a:noFill/>
            </a:ln>
          </p:spPr>
        </p:pic>
      </p:gr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24" name="Shape 524"/>
        <p:cNvGrpSpPr/>
        <p:nvPr/>
      </p:nvGrpSpPr>
      <p:grpSpPr>
        <a:xfrm>
          <a:off x="0" y="0"/>
          <a:ext cx="0" cy="0"/>
          <a:chOff x="0" y="0"/>
          <a:chExt cx="0" cy="0"/>
        </a:xfrm>
      </p:grpSpPr>
      <p:sp>
        <p:nvSpPr>
          <p:cNvPr id="525" name="Shape 525"/>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Ripple Counter</a:t>
            </a:r>
            <a:endParaRPr/>
          </a:p>
        </p:txBody>
      </p:sp>
      <p:sp>
        <p:nvSpPr>
          <p:cNvPr id="526" name="Shape 526"/>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Using dataflow statements in a top-down fashion, design of the module counter starts with the code contains instantiation of four T_FF modules.</a:t>
            </a:r>
            <a:endParaRPr/>
          </a:p>
        </p:txBody>
      </p:sp>
      <p:sp>
        <p:nvSpPr>
          <p:cNvPr id="527" name="Shape 527"/>
          <p:cNvSpPr txBox="1"/>
          <p:nvPr/>
        </p:nvSpPr>
        <p:spPr>
          <a:xfrm>
            <a:off x="600075" y="2384425"/>
            <a:ext cx="7535862" cy="3946525"/>
          </a:xfrm>
          <a:prstGeom prst="rect">
            <a:avLst/>
          </a:prstGeom>
          <a:noFill/>
          <a:ln cap="flat" cmpd="sng" w="9525">
            <a:solidFill>
              <a:srgbClr val="FFFF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Ripple counter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module ripple_counter (Q , clock, clear);</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I/O ports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output [3:0] Q;</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 clock, clear;</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Instantiate the T flipflops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T_FF tff0(Q[0], clock, clear);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T_FF tff1(Q[1], Q[0], clear);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T_FF tff2(Q[2], Q[1], clear);</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T_FF tff3(Q[3], Q[2], clear);</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endmodule</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31" name="Shape 531"/>
        <p:cNvGrpSpPr/>
        <p:nvPr/>
      </p:nvGrpSpPr>
      <p:grpSpPr>
        <a:xfrm>
          <a:off x="0" y="0"/>
          <a:ext cx="0" cy="0"/>
          <a:chOff x="0" y="0"/>
          <a:chExt cx="0" cy="0"/>
        </a:xfrm>
      </p:grpSpPr>
      <p:sp>
        <p:nvSpPr>
          <p:cNvPr id="532" name="Shape 532"/>
          <p:cNvSpPr txBox="1"/>
          <p:nvPr>
            <p:ph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Ripple Counter</a:t>
            </a:r>
            <a:endParaRPr/>
          </a:p>
        </p:txBody>
      </p:sp>
      <p:sp>
        <p:nvSpPr>
          <p:cNvPr id="533" name="Shape 533"/>
          <p:cNvSpPr txBox="1"/>
          <p:nvPr>
            <p:ph idx="1" type="body"/>
          </p:nvPr>
        </p:nvSpPr>
        <p:spPr>
          <a:xfrm>
            <a:off x="457200" y="104457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Next is the Verilog description for T_FF . Notice that instead of the not gate, a dataflow operator ~ negates the signal q, which is fed back.</a:t>
            </a:r>
            <a:endParaRPr/>
          </a:p>
        </p:txBody>
      </p:sp>
      <p:sp>
        <p:nvSpPr>
          <p:cNvPr id="534" name="Shape 534"/>
          <p:cNvSpPr txBox="1"/>
          <p:nvPr/>
        </p:nvSpPr>
        <p:spPr>
          <a:xfrm>
            <a:off x="600075" y="2384425"/>
            <a:ext cx="7535862" cy="3946525"/>
          </a:xfrm>
          <a:prstGeom prst="rect">
            <a:avLst/>
          </a:prstGeom>
          <a:noFill/>
          <a:ln cap="flat" cmpd="sng" w="9525">
            <a:solidFill>
              <a:srgbClr val="FFFF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Edge-triggered T-flipflop. Toggles every clock</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cycle.</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module T_FF (q, clk, clear);</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I/O ports</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output q;</a:t>
            </a:r>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input clk, clear;</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 Instantiate the edge-triggered DFF, Complement of output q is fed back. Notice qbar not needed. Unconnected port.*/</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edge_dff ff1(q, ,~q, clk, clear);</a:t>
            </a:r>
            <a:endParaRPr/>
          </a:p>
          <a:p>
            <a:pPr indent="0" lvl="0" marL="0" marR="0" rtl="0" algn="l">
              <a:lnSpc>
                <a:spcPct val="100000"/>
              </a:lnSpc>
              <a:spcBef>
                <a:spcPts val="0"/>
              </a:spcBef>
              <a:spcAft>
                <a:spcPts val="0"/>
              </a:spcAft>
              <a:buClr>
                <a:schemeClr val="dk1"/>
              </a:buClr>
              <a:buFont typeface="Arial"/>
              <a:buNone/>
            </a:pPr>
            <a:r>
              <a:t/>
            </a:r>
            <a:endParaRPr b="0" i="0" sz="1800" u="none">
              <a:solidFill>
                <a:schemeClr val="dk1"/>
              </a:solidFill>
              <a:latin typeface="Batang"/>
              <a:ea typeface="Batang"/>
              <a:cs typeface="Batang"/>
              <a:sym typeface="Batang"/>
            </a:endParaRPr>
          </a:p>
          <a:p>
            <a:pPr indent="0" lvl="0" marL="0" marR="0" rtl="0" algn="l">
              <a:lnSpc>
                <a:spcPct val="100000"/>
              </a:lnSpc>
              <a:spcBef>
                <a:spcPts val="0"/>
              </a:spcBef>
              <a:spcAft>
                <a:spcPts val="0"/>
              </a:spcAft>
              <a:buClr>
                <a:schemeClr val="dk1"/>
              </a:buClr>
              <a:buFont typeface="Batang"/>
              <a:buNone/>
            </a:pPr>
            <a:r>
              <a:rPr b="0" i="0" lang="en-US" sz="1800" u="none">
                <a:solidFill>
                  <a:schemeClr val="dk1"/>
                </a:solidFill>
                <a:latin typeface="Batang"/>
                <a:ea typeface="Batang"/>
                <a:cs typeface="Batang"/>
                <a:sym typeface="Batang"/>
              </a:rPr>
              <a:t>endmodule</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38" name="Shape 538"/>
        <p:cNvGrpSpPr/>
        <p:nvPr/>
      </p:nvGrpSpPr>
      <p:grpSpPr>
        <a:xfrm>
          <a:off x="0" y="0"/>
          <a:ext cx="0" cy="0"/>
          <a:chOff x="0" y="0"/>
          <a:chExt cx="0" cy="0"/>
        </a:xfrm>
      </p:grpSpPr>
      <p:sp>
        <p:nvSpPr>
          <p:cNvPr id="539" name="Shape 539"/>
          <p:cNvSpPr txBox="1"/>
          <p:nvPr>
            <p:ph idx="4294967295" type="title"/>
          </p:nvPr>
        </p:nvSpPr>
        <p:spPr>
          <a:xfrm>
            <a:off x="457200" y="454025"/>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Ripple Counter</a:t>
            </a:r>
            <a:endParaRPr/>
          </a:p>
        </p:txBody>
      </p:sp>
      <p:sp>
        <p:nvSpPr>
          <p:cNvPr id="540" name="Shape 540"/>
          <p:cNvSpPr txBox="1"/>
          <p:nvPr>
            <p:ph idx="4294967295" type="body"/>
          </p:nvPr>
        </p:nvSpPr>
        <p:spPr>
          <a:xfrm>
            <a:off x="457200" y="944562"/>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Finally, the lowest level module D_FF (edge_dff ) is modeled with dataflow statements. The dataflow statements correspond to the logic diagram corresponding exactly to the declared nets.</a:t>
            </a:r>
            <a:endParaRPr/>
          </a:p>
        </p:txBody>
      </p:sp>
      <p:grpSp>
        <p:nvGrpSpPr>
          <p:cNvPr id="541" name="Shape 541"/>
          <p:cNvGrpSpPr/>
          <p:nvPr/>
        </p:nvGrpSpPr>
        <p:grpSpPr>
          <a:xfrm>
            <a:off x="600075" y="2060575"/>
            <a:ext cx="8086725" cy="4608512"/>
            <a:chOff x="600075" y="2060575"/>
            <a:chExt cx="8086725" cy="4608512"/>
          </a:xfrm>
        </p:grpSpPr>
        <p:sp>
          <p:nvSpPr>
            <p:cNvPr id="542" name="Shape 542"/>
            <p:cNvSpPr txBox="1"/>
            <p:nvPr/>
          </p:nvSpPr>
          <p:spPr>
            <a:xfrm>
              <a:off x="4643437" y="2060575"/>
              <a:ext cx="4043362" cy="46085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Input latches; A latch is level sensitive. An edge-sensitive flip-flop is implemented by using 3 SR latches.*/</a:t>
              </a:r>
              <a:endParaRPr/>
            </a:p>
            <a:p>
              <a:pPr indent="0" lvl="0" marL="0" marR="0" rtl="0" algn="l">
                <a:lnSpc>
                  <a:spcPct val="100000"/>
                </a:lnSpc>
                <a:spcBef>
                  <a:spcPts val="320"/>
                </a:spcBef>
                <a:spcAft>
                  <a:spcPts val="0"/>
                </a:spcAft>
                <a:buClr>
                  <a:schemeClr val="dk1"/>
                </a:buClr>
                <a:buFont typeface="Arial"/>
                <a:buNone/>
              </a:pPr>
              <a:r>
                <a:t/>
              </a:r>
              <a:endParaRPr b="0" i="0" sz="1600" u="none">
                <a:solidFill>
                  <a:schemeClr val="dk1"/>
                </a:solidFill>
                <a:latin typeface="Trebuchet MS"/>
                <a:ea typeface="Trebuchet MS"/>
                <a:cs typeface="Trebuchet MS"/>
                <a:sym typeface="Trebuchet MS"/>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assign  sbar = ~(rbar &amp; s),</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s = ~(sbar &amp; cbar &amp; ~clk),</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r = ~(rbar &amp; ~clk &amp; s),</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rbar = ~(r &amp; cbar &amp; d);</a:t>
              </a:r>
              <a:endParaRPr/>
            </a:p>
            <a:p>
              <a:pPr indent="0" lvl="0" marL="0" marR="0" rtl="0" algn="l">
                <a:lnSpc>
                  <a:spcPct val="100000"/>
                </a:lnSpc>
                <a:spcBef>
                  <a:spcPts val="320"/>
                </a:spcBef>
                <a:spcAft>
                  <a:spcPts val="0"/>
                </a:spcAft>
                <a:buClr>
                  <a:schemeClr val="dk1"/>
                </a:buClr>
                <a:buFont typeface="Arial"/>
                <a:buNone/>
              </a:pPr>
              <a:r>
                <a:t/>
              </a:r>
              <a:endParaRPr b="0" i="0" sz="1600" u="none">
                <a:solidFill>
                  <a:schemeClr val="dk1"/>
                </a:solidFill>
                <a:latin typeface="Trebuchet MS"/>
                <a:ea typeface="Trebuchet MS"/>
                <a:cs typeface="Trebuchet MS"/>
                <a:sym typeface="Trebuchet MS"/>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Output latch</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assign  q = ~(s &amp; qbar),</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qbar = ~(q &amp; r &amp; cbar);</a:t>
              </a:r>
              <a:endParaRPr/>
            </a:p>
            <a:p>
              <a:pPr indent="0" lvl="0" marL="0" marR="0" rtl="0" algn="l">
                <a:lnSpc>
                  <a:spcPct val="100000"/>
                </a:lnSpc>
                <a:spcBef>
                  <a:spcPts val="320"/>
                </a:spcBef>
                <a:spcAft>
                  <a:spcPts val="0"/>
                </a:spcAft>
                <a:buClr>
                  <a:schemeClr val="dk1"/>
                </a:buClr>
                <a:buFont typeface="Arial"/>
                <a:buNone/>
              </a:pPr>
              <a:r>
                <a:t/>
              </a:r>
              <a:endParaRPr b="0" i="0" sz="1600" u="none">
                <a:solidFill>
                  <a:schemeClr val="dk1"/>
                </a:solidFill>
                <a:latin typeface="Trebuchet MS"/>
                <a:ea typeface="Trebuchet MS"/>
                <a:cs typeface="Trebuchet MS"/>
                <a:sym typeface="Trebuchet MS"/>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endmodule</a:t>
              </a:r>
              <a:endParaRPr/>
            </a:p>
            <a:p>
              <a:pPr indent="0" lvl="0" marL="0" marR="0" rtl="0" algn="l">
                <a:lnSpc>
                  <a:spcPct val="100000"/>
                </a:lnSpc>
                <a:spcBef>
                  <a:spcPts val="0"/>
                </a:spcBef>
                <a:spcAft>
                  <a:spcPts val="0"/>
                </a:spcAft>
                <a:buNone/>
              </a:pPr>
              <a:r>
                <a:t/>
              </a:r>
              <a:endParaRPr b="0" i="0" sz="1600" u="none">
                <a:solidFill>
                  <a:schemeClr val="dk1"/>
                </a:solidFill>
                <a:latin typeface="Trebuchet MS"/>
                <a:ea typeface="Trebuchet MS"/>
                <a:cs typeface="Trebuchet MS"/>
                <a:sym typeface="Trebuchet MS"/>
              </a:endParaRPr>
            </a:p>
          </p:txBody>
        </p:sp>
        <p:sp>
          <p:nvSpPr>
            <p:cNvPr id="543" name="Shape 543"/>
            <p:cNvSpPr txBox="1"/>
            <p:nvPr/>
          </p:nvSpPr>
          <p:spPr>
            <a:xfrm>
              <a:off x="600075" y="2060575"/>
              <a:ext cx="4043362" cy="46085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Edge-triggered D flipflop</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module edge_dff(q, qbar, d, clk, clear);</a:t>
              </a:r>
              <a:endParaRPr/>
            </a:p>
            <a:p>
              <a:pPr indent="0" lvl="0" marL="0" marR="0" rtl="0" algn="l">
                <a:lnSpc>
                  <a:spcPct val="100000"/>
                </a:lnSpc>
                <a:spcBef>
                  <a:spcPts val="320"/>
                </a:spcBef>
                <a:spcAft>
                  <a:spcPts val="0"/>
                </a:spcAft>
                <a:buClr>
                  <a:schemeClr val="dk1"/>
                </a:buClr>
                <a:buFont typeface="Arial"/>
                <a:buNone/>
              </a:pPr>
              <a:r>
                <a:t/>
              </a:r>
              <a:endParaRPr b="0" i="0" sz="1600" u="none">
                <a:solidFill>
                  <a:schemeClr val="dk1"/>
                </a:solidFill>
                <a:latin typeface="Trebuchet MS"/>
                <a:ea typeface="Trebuchet MS"/>
                <a:cs typeface="Trebuchet MS"/>
                <a:sym typeface="Trebuchet MS"/>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Inputs and outputs</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output q,qbar;</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input d, clk, clear;</a:t>
              </a:r>
              <a:endParaRPr/>
            </a:p>
            <a:p>
              <a:pPr indent="0" lvl="0" marL="0" marR="0" rtl="0" algn="l">
                <a:lnSpc>
                  <a:spcPct val="100000"/>
                </a:lnSpc>
                <a:spcBef>
                  <a:spcPts val="320"/>
                </a:spcBef>
                <a:spcAft>
                  <a:spcPts val="0"/>
                </a:spcAft>
                <a:buClr>
                  <a:schemeClr val="dk1"/>
                </a:buClr>
                <a:buFont typeface="Arial"/>
                <a:buNone/>
              </a:pPr>
              <a:r>
                <a:t/>
              </a:r>
              <a:endParaRPr b="0" i="0" sz="1600" u="none">
                <a:solidFill>
                  <a:schemeClr val="dk1"/>
                </a:solidFill>
                <a:latin typeface="Trebuchet MS"/>
                <a:ea typeface="Trebuchet MS"/>
                <a:cs typeface="Trebuchet MS"/>
                <a:sym typeface="Trebuchet MS"/>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Internal variables</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wire s, sbar, r, rbar,cbar;</a:t>
              </a:r>
              <a:endParaRPr/>
            </a:p>
            <a:p>
              <a:pPr indent="0" lvl="0" marL="0" marR="0" rtl="0" algn="l">
                <a:lnSpc>
                  <a:spcPct val="100000"/>
                </a:lnSpc>
                <a:spcBef>
                  <a:spcPts val="320"/>
                </a:spcBef>
                <a:spcAft>
                  <a:spcPts val="0"/>
                </a:spcAft>
                <a:buClr>
                  <a:schemeClr val="dk1"/>
                </a:buClr>
                <a:buFont typeface="Arial"/>
                <a:buNone/>
              </a:pPr>
              <a:r>
                <a:t/>
              </a:r>
              <a:endParaRPr b="0" i="0" sz="1600" u="none">
                <a:solidFill>
                  <a:schemeClr val="dk1"/>
                </a:solidFill>
                <a:latin typeface="Trebuchet MS"/>
                <a:ea typeface="Trebuchet MS"/>
                <a:cs typeface="Trebuchet MS"/>
                <a:sym typeface="Trebuchet MS"/>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 dataflow statements</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//Create a complement of signal clear</a:t>
              </a:r>
              <a:endParaRPr/>
            </a:p>
            <a:p>
              <a:pPr indent="0" lvl="0" marL="0" marR="0" rtl="0" algn="l">
                <a:lnSpc>
                  <a:spcPct val="100000"/>
                </a:lnSpc>
                <a:spcBef>
                  <a:spcPts val="320"/>
                </a:spcBef>
                <a:spcAft>
                  <a:spcPts val="0"/>
                </a:spcAft>
                <a:buClr>
                  <a:schemeClr val="dk1"/>
                </a:buClr>
                <a:buFont typeface="Trebuchet MS"/>
                <a:buNone/>
              </a:pPr>
              <a:r>
                <a:rPr b="0" i="0" lang="en-US" sz="1600" u="none">
                  <a:solidFill>
                    <a:schemeClr val="dk1"/>
                  </a:solidFill>
                  <a:latin typeface="Trebuchet MS"/>
                  <a:ea typeface="Trebuchet MS"/>
                  <a:cs typeface="Trebuchet MS"/>
                  <a:sym typeface="Trebuchet MS"/>
                </a:rPr>
                <a:t>assign cbar = ~clear;</a:t>
              </a:r>
              <a:endParaRPr/>
            </a:p>
            <a:p>
              <a:pPr indent="0" lvl="0" marL="0" marR="0" rtl="0" algn="l">
                <a:lnSpc>
                  <a:spcPct val="100000"/>
                </a:lnSpc>
                <a:spcBef>
                  <a:spcPts val="0"/>
                </a:spcBef>
                <a:spcAft>
                  <a:spcPts val="0"/>
                </a:spcAft>
                <a:buNone/>
              </a:pPr>
              <a:r>
                <a:t/>
              </a:r>
              <a:endParaRPr b="0" i="0" sz="1600" u="none">
                <a:solidFill>
                  <a:schemeClr val="dk1"/>
                </a:solidFill>
                <a:latin typeface="Trebuchet MS"/>
                <a:ea typeface="Trebuchet MS"/>
                <a:cs typeface="Trebuchet MS"/>
                <a:sym typeface="Trebuchet MS"/>
              </a:endParaRPr>
            </a:p>
          </p:txBody>
        </p:sp>
        <p:cxnSp>
          <p:nvCxnSpPr>
            <p:cNvPr id="544" name="Shape 544"/>
            <p:cNvCxnSpPr/>
            <p:nvPr/>
          </p:nvCxnSpPr>
          <p:spPr>
            <a:xfrm>
              <a:off x="600075" y="2060575"/>
              <a:ext cx="8086725" cy="0"/>
            </a:xfrm>
            <a:prstGeom prst="straightConnector1">
              <a:avLst/>
            </a:prstGeom>
            <a:noFill/>
            <a:ln cap="sq" cmpd="sng" w="28575">
              <a:solidFill>
                <a:schemeClr val="dk1"/>
              </a:solidFill>
              <a:prstDash val="solid"/>
              <a:miter lim="8000"/>
              <a:headEnd len="sm" w="sm" type="none"/>
              <a:tailEnd len="sm" w="sm" type="none"/>
            </a:ln>
          </p:spPr>
        </p:cxnSp>
        <p:cxnSp>
          <p:nvCxnSpPr>
            <p:cNvPr id="545" name="Shape 545"/>
            <p:cNvCxnSpPr/>
            <p:nvPr/>
          </p:nvCxnSpPr>
          <p:spPr>
            <a:xfrm>
              <a:off x="600075" y="6669087"/>
              <a:ext cx="8086725" cy="0"/>
            </a:xfrm>
            <a:prstGeom prst="straightConnector1">
              <a:avLst/>
            </a:prstGeom>
            <a:noFill/>
            <a:ln cap="sq" cmpd="sng" w="28575">
              <a:solidFill>
                <a:schemeClr val="dk1"/>
              </a:solidFill>
              <a:prstDash val="solid"/>
              <a:miter lim="8000"/>
              <a:headEnd len="sm" w="sm" type="none"/>
              <a:tailEnd len="sm" w="sm" type="none"/>
            </a:ln>
          </p:spPr>
        </p:cxnSp>
        <p:cxnSp>
          <p:nvCxnSpPr>
            <p:cNvPr id="546" name="Shape 546"/>
            <p:cNvCxnSpPr/>
            <p:nvPr/>
          </p:nvCxnSpPr>
          <p:spPr>
            <a:xfrm>
              <a:off x="600075" y="2060575"/>
              <a:ext cx="0" cy="4608512"/>
            </a:xfrm>
            <a:prstGeom prst="straightConnector1">
              <a:avLst/>
            </a:prstGeom>
            <a:noFill/>
            <a:ln cap="sq" cmpd="sng" w="28575">
              <a:solidFill>
                <a:schemeClr val="dk1"/>
              </a:solidFill>
              <a:prstDash val="solid"/>
              <a:miter lim="8000"/>
              <a:headEnd len="sm" w="sm" type="none"/>
              <a:tailEnd len="sm" w="sm" type="none"/>
            </a:ln>
          </p:spPr>
        </p:cxnSp>
        <p:cxnSp>
          <p:nvCxnSpPr>
            <p:cNvPr id="547" name="Shape 547"/>
            <p:cNvCxnSpPr/>
            <p:nvPr/>
          </p:nvCxnSpPr>
          <p:spPr>
            <a:xfrm>
              <a:off x="8686800" y="2060575"/>
              <a:ext cx="0" cy="4608512"/>
            </a:xfrm>
            <a:prstGeom prst="straightConnector1">
              <a:avLst/>
            </a:prstGeom>
            <a:noFill/>
            <a:ln cap="sq" cmpd="sng" w="28575">
              <a:solidFill>
                <a:schemeClr val="dk1"/>
              </a:solidFill>
              <a:prstDash val="solid"/>
              <a:miter lim="8000"/>
              <a:headEnd len="sm" w="sm" type="none"/>
              <a:tailEnd len="sm" w="sm" type="none"/>
            </a:ln>
          </p:spPr>
        </p:cxnSp>
      </p:gr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51" name="Shape 551"/>
        <p:cNvGrpSpPr/>
        <p:nvPr/>
      </p:nvGrpSpPr>
      <p:grpSpPr>
        <a:xfrm>
          <a:off x="0" y="0"/>
          <a:ext cx="0" cy="0"/>
          <a:chOff x="0" y="0"/>
          <a:chExt cx="0" cy="0"/>
        </a:xfrm>
      </p:grpSpPr>
      <p:sp>
        <p:nvSpPr>
          <p:cNvPr id="552" name="Shape 552"/>
          <p:cNvSpPr txBox="1"/>
          <p:nvPr>
            <p:ph idx="4294967295" type="title"/>
          </p:nvPr>
        </p:nvSpPr>
        <p:spPr>
          <a:xfrm>
            <a:off x="395287" y="115887"/>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99CCFF"/>
              </a:buClr>
              <a:buFont typeface="Impact"/>
              <a:buNone/>
            </a:pPr>
            <a:r>
              <a:rPr b="1" i="0" lang="en-US" sz="2800" u="none" cap="none" strike="noStrike">
                <a:solidFill>
                  <a:srgbClr val="99CCFF"/>
                </a:solidFill>
                <a:latin typeface="Impact"/>
                <a:ea typeface="Impact"/>
                <a:cs typeface="Impact"/>
                <a:sym typeface="Impact"/>
              </a:rPr>
              <a:t>Testbench of the Ripple Counter</a:t>
            </a:r>
            <a:endParaRPr/>
          </a:p>
        </p:txBody>
      </p:sp>
      <p:sp>
        <p:nvSpPr>
          <p:cNvPr id="553" name="Shape 553"/>
          <p:cNvSpPr txBox="1"/>
          <p:nvPr>
            <p:ph idx="4294967295" type="body"/>
          </p:nvPr>
        </p:nvSpPr>
        <p:spPr>
          <a:xfrm>
            <a:off x="457200" y="657225"/>
            <a:ext cx="82296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Font typeface="Trebuchet MS"/>
              <a:buNone/>
            </a:pPr>
            <a:r>
              <a:rPr b="0" i="0" lang="en-US" sz="1800" u="none" cap="none" strike="noStrike">
                <a:solidFill>
                  <a:srgbClr val="FFFFFF"/>
                </a:solidFill>
                <a:latin typeface="Trebuchet MS"/>
                <a:ea typeface="Trebuchet MS"/>
                <a:cs typeface="Trebuchet MS"/>
                <a:sym typeface="Trebuchet MS"/>
              </a:rPr>
              <a:t>The design block is instantiated inside the stimulus block to test the design. The clock has a time period of 20 with a 50% duty cycle.</a:t>
            </a:r>
            <a:endParaRPr/>
          </a:p>
        </p:txBody>
      </p:sp>
      <p:grpSp>
        <p:nvGrpSpPr>
          <p:cNvPr id="554" name="Shape 554"/>
          <p:cNvGrpSpPr/>
          <p:nvPr/>
        </p:nvGrpSpPr>
        <p:grpSpPr>
          <a:xfrm>
            <a:off x="215900" y="1412875"/>
            <a:ext cx="8928100" cy="5278437"/>
            <a:chOff x="215900" y="1736725"/>
            <a:chExt cx="8928100" cy="5278437"/>
          </a:xfrm>
        </p:grpSpPr>
        <p:sp>
          <p:nvSpPr>
            <p:cNvPr id="555" name="Shape 555"/>
            <p:cNvSpPr txBox="1"/>
            <p:nvPr/>
          </p:nvSpPr>
          <p:spPr>
            <a:xfrm>
              <a:off x="4679950" y="1736725"/>
              <a:ext cx="4464050" cy="52784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Set up the clock to toggle every 10 time units */</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initial</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begin</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CLOCK = 1'b0;</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forever #10 CLOCK = ~CLOCK;</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end</a:t>
              </a:r>
              <a:endParaRPr/>
            </a:p>
            <a:p>
              <a:pPr indent="0" lvl="0" marL="0" marR="0" rtl="0" algn="l">
                <a:lnSpc>
                  <a:spcPct val="100000"/>
                </a:lnSpc>
                <a:spcBef>
                  <a:spcPts val="320"/>
                </a:spcBef>
                <a:spcAft>
                  <a:spcPts val="0"/>
                </a:spcAft>
                <a:buClr>
                  <a:schemeClr val="dk1"/>
                </a:buClr>
                <a:buFont typeface="Arial"/>
                <a:buNone/>
              </a:pPr>
              <a:r>
                <a:t/>
              </a:r>
              <a:endParaRPr b="0" i="0" sz="1600" u="none">
                <a:solidFill>
                  <a:srgbClr val="FFFFFF"/>
                </a:solidFill>
                <a:latin typeface="Trebuchet MS"/>
                <a:ea typeface="Trebuchet MS"/>
                <a:cs typeface="Trebuchet MS"/>
                <a:sym typeface="Trebuchet MS"/>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Finish the simulation at time 400</a:t>
              </a:r>
              <a:endParaRPr/>
            </a:p>
            <a:p>
              <a:pPr indent="0" lvl="0" marL="0" marR="0" rtl="0" algn="l">
                <a:lnSpc>
                  <a:spcPct val="100000"/>
                </a:lnSpc>
                <a:spcBef>
                  <a:spcPts val="320"/>
                </a:spcBef>
                <a:spcAft>
                  <a:spcPts val="0"/>
                </a:spcAft>
                <a:buClr>
                  <a:schemeClr val="dk1"/>
                </a:buClr>
                <a:buFont typeface="Arial"/>
                <a:buNone/>
              </a:pPr>
              <a:r>
                <a:t/>
              </a:r>
              <a:endParaRPr b="0" i="0" sz="1600" u="none">
                <a:solidFill>
                  <a:srgbClr val="FFFFFF"/>
                </a:solidFill>
                <a:latin typeface="Trebuchet MS"/>
                <a:ea typeface="Trebuchet MS"/>
                <a:cs typeface="Trebuchet MS"/>
                <a:sym typeface="Trebuchet MS"/>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initial</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begin</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#400 $finish;</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end</a:t>
              </a:r>
              <a:endParaRPr/>
            </a:p>
            <a:p>
              <a:pPr indent="0" lvl="0" marL="0" marR="0" rtl="0" algn="l">
                <a:lnSpc>
                  <a:spcPct val="100000"/>
                </a:lnSpc>
                <a:spcBef>
                  <a:spcPts val="320"/>
                </a:spcBef>
                <a:spcAft>
                  <a:spcPts val="0"/>
                </a:spcAft>
                <a:buClr>
                  <a:schemeClr val="dk1"/>
                </a:buClr>
                <a:buFont typeface="Arial"/>
                <a:buNone/>
              </a:pPr>
              <a:r>
                <a:t/>
              </a:r>
              <a:endParaRPr b="0" i="0" sz="1600" u="none">
                <a:solidFill>
                  <a:srgbClr val="FFFFFF"/>
                </a:solidFill>
                <a:latin typeface="Trebuchet MS"/>
                <a:ea typeface="Trebuchet MS"/>
                <a:cs typeface="Trebuchet MS"/>
                <a:sym typeface="Trebuchet MS"/>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endmodule</a:t>
              </a:r>
              <a:endParaRPr/>
            </a:p>
          </p:txBody>
        </p:sp>
        <p:sp>
          <p:nvSpPr>
            <p:cNvPr id="556" name="Shape 556"/>
            <p:cNvSpPr txBox="1"/>
            <p:nvPr/>
          </p:nvSpPr>
          <p:spPr>
            <a:xfrm>
              <a:off x="215900" y="1736725"/>
              <a:ext cx="4464050" cy="52784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Top level stimulus module</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module stimulus;</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Declare variables for stimulating input</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reg CLOCK, CLEAR;</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wire [3:0] Q;</a:t>
              </a:r>
              <a:endParaRPr/>
            </a:p>
            <a:p>
              <a:pPr indent="0" lvl="0" marL="0" marR="0" rtl="0" algn="l">
                <a:lnSpc>
                  <a:spcPct val="100000"/>
                </a:lnSpc>
                <a:spcBef>
                  <a:spcPts val="320"/>
                </a:spcBef>
                <a:spcAft>
                  <a:spcPts val="0"/>
                </a:spcAft>
                <a:buClr>
                  <a:schemeClr val="dk1"/>
                </a:buClr>
                <a:buFont typeface="Arial"/>
                <a:buNone/>
              </a:pPr>
              <a:r>
                <a:t/>
              </a:r>
              <a:endParaRPr b="0" i="0" sz="1600" u="none">
                <a:solidFill>
                  <a:srgbClr val="FFFFFF"/>
                </a:solidFill>
                <a:latin typeface="Trebuchet MS"/>
                <a:ea typeface="Trebuchet MS"/>
                <a:cs typeface="Trebuchet MS"/>
                <a:sym typeface="Trebuchet MS"/>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Initial</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$monitor($time, " Count Q = %b Clear= %b",  Q[3:0],CLEAR);</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Instantiate the design block counter</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counter c1(Q, CLOCK, CLEAR);</a:t>
              </a:r>
              <a:endParaRPr/>
            </a:p>
            <a:p>
              <a:pPr indent="0" lvl="0" marL="0" marR="0" rtl="0" algn="l">
                <a:lnSpc>
                  <a:spcPct val="100000"/>
                </a:lnSpc>
                <a:spcBef>
                  <a:spcPts val="320"/>
                </a:spcBef>
                <a:spcAft>
                  <a:spcPts val="0"/>
                </a:spcAft>
                <a:buClr>
                  <a:schemeClr val="dk1"/>
                </a:buClr>
                <a:buFont typeface="Arial"/>
                <a:buNone/>
              </a:pPr>
              <a:r>
                <a:t/>
              </a:r>
              <a:endParaRPr b="0" i="0" sz="1600" u="none">
                <a:solidFill>
                  <a:srgbClr val="FFFFFF"/>
                </a:solidFill>
                <a:latin typeface="Trebuchet MS"/>
                <a:ea typeface="Trebuchet MS"/>
                <a:cs typeface="Trebuchet MS"/>
                <a:sym typeface="Trebuchet MS"/>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Stimulate the Clear Signal initial</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begin</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CLEAR = 1'b1;         #34 CLEAR = 1'b0;</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   #200 CLEAR = 1'b1; #50 CLEAR = 1'b0;</a:t>
              </a:r>
              <a:endParaRPr/>
            </a:p>
            <a:p>
              <a:pPr indent="0" lvl="0" marL="0" marR="0" rtl="0" algn="l">
                <a:lnSpc>
                  <a:spcPct val="100000"/>
                </a:lnSpc>
                <a:spcBef>
                  <a:spcPts val="320"/>
                </a:spcBef>
                <a:spcAft>
                  <a:spcPts val="0"/>
                </a:spcAft>
                <a:buClr>
                  <a:srgbClr val="FFFFFF"/>
                </a:buClr>
                <a:buFont typeface="Trebuchet MS"/>
                <a:buNone/>
              </a:pPr>
              <a:r>
                <a:rPr b="0" i="0" lang="en-US" sz="1600" u="none">
                  <a:solidFill>
                    <a:srgbClr val="FFFFFF"/>
                  </a:solidFill>
                  <a:latin typeface="Trebuchet MS"/>
                  <a:ea typeface="Trebuchet MS"/>
                  <a:cs typeface="Trebuchet MS"/>
                  <a:sym typeface="Trebuchet MS"/>
                </a:rPr>
                <a:t>end</a:t>
              </a:r>
              <a:endParaRPr/>
            </a:p>
            <a:p>
              <a:pPr indent="0" lvl="0" marL="0" marR="0" rtl="0" algn="l">
                <a:lnSpc>
                  <a:spcPct val="100000"/>
                </a:lnSpc>
                <a:spcBef>
                  <a:spcPts val="0"/>
                </a:spcBef>
                <a:spcAft>
                  <a:spcPts val="0"/>
                </a:spcAft>
                <a:buNone/>
              </a:pPr>
              <a:r>
                <a:t/>
              </a:r>
              <a:endParaRPr b="0" i="0" sz="1600" u="none">
                <a:solidFill>
                  <a:srgbClr val="FFFFFF"/>
                </a:solidFill>
                <a:latin typeface="Trebuchet MS"/>
                <a:ea typeface="Trebuchet MS"/>
                <a:cs typeface="Trebuchet MS"/>
                <a:sym typeface="Trebuchet MS"/>
              </a:endParaRPr>
            </a:p>
          </p:txBody>
        </p:sp>
        <p:cxnSp>
          <p:nvCxnSpPr>
            <p:cNvPr id="557" name="Shape 557"/>
            <p:cNvCxnSpPr/>
            <p:nvPr/>
          </p:nvCxnSpPr>
          <p:spPr>
            <a:xfrm>
              <a:off x="215900" y="1736725"/>
              <a:ext cx="8928100" cy="0"/>
            </a:xfrm>
            <a:prstGeom prst="straightConnector1">
              <a:avLst/>
            </a:prstGeom>
            <a:noFill/>
            <a:ln cap="sq" cmpd="sng" w="28575">
              <a:solidFill>
                <a:schemeClr val="dk1"/>
              </a:solidFill>
              <a:prstDash val="solid"/>
              <a:miter lim="8000"/>
              <a:headEnd len="sm" w="sm" type="none"/>
              <a:tailEnd len="sm" w="sm" type="none"/>
            </a:ln>
          </p:spPr>
        </p:cxnSp>
        <p:cxnSp>
          <p:nvCxnSpPr>
            <p:cNvPr id="558" name="Shape 558"/>
            <p:cNvCxnSpPr/>
            <p:nvPr/>
          </p:nvCxnSpPr>
          <p:spPr>
            <a:xfrm>
              <a:off x="215900" y="7015162"/>
              <a:ext cx="8928100" cy="0"/>
            </a:xfrm>
            <a:prstGeom prst="straightConnector1">
              <a:avLst/>
            </a:prstGeom>
            <a:noFill/>
            <a:ln cap="sq" cmpd="sng" w="28575">
              <a:solidFill>
                <a:schemeClr val="dk1"/>
              </a:solidFill>
              <a:prstDash val="solid"/>
              <a:miter lim="8000"/>
              <a:headEnd len="sm" w="sm" type="none"/>
              <a:tailEnd len="sm" w="sm" type="none"/>
            </a:ln>
          </p:spPr>
        </p:cxnSp>
        <p:cxnSp>
          <p:nvCxnSpPr>
            <p:cNvPr id="559" name="Shape 559"/>
            <p:cNvCxnSpPr/>
            <p:nvPr/>
          </p:nvCxnSpPr>
          <p:spPr>
            <a:xfrm>
              <a:off x="215900" y="1736725"/>
              <a:ext cx="0" cy="5278437"/>
            </a:xfrm>
            <a:prstGeom prst="straightConnector1">
              <a:avLst/>
            </a:prstGeom>
            <a:noFill/>
            <a:ln cap="sq" cmpd="sng" w="28575">
              <a:solidFill>
                <a:schemeClr val="dk1"/>
              </a:solidFill>
              <a:prstDash val="solid"/>
              <a:miter lim="8000"/>
              <a:headEnd len="sm" w="sm" type="none"/>
              <a:tailEnd len="sm" w="sm" type="none"/>
            </a:ln>
          </p:spPr>
        </p:cxnSp>
        <p:cxnSp>
          <p:nvCxnSpPr>
            <p:cNvPr id="560" name="Shape 560"/>
            <p:cNvCxnSpPr/>
            <p:nvPr/>
          </p:nvCxnSpPr>
          <p:spPr>
            <a:xfrm>
              <a:off x="9144000" y="1736725"/>
              <a:ext cx="0" cy="5278437"/>
            </a:xfrm>
            <a:prstGeom prst="straightConnector1">
              <a:avLst/>
            </a:prstGeom>
            <a:noFill/>
            <a:ln cap="sq" cmpd="sng" w="28575">
              <a:solidFill>
                <a:schemeClr val="dk1"/>
              </a:solidFill>
              <a:prstDash val="solid"/>
              <a:miter lim="8000"/>
              <a:headEnd len="sm" w="sm" type="none"/>
              <a:tailEnd len="sm" w="sm" type="none"/>
            </a:ln>
          </p:spPr>
        </p:cxnSp>
      </p:gr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64" name="Shape 564"/>
        <p:cNvGrpSpPr/>
        <p:nvPr/>
      </p:nvGrpSpPr>
      <p:grpSpPr>
        <a:xfrm>
          <a:off x="0" y="0"/>
          <a:ext cx="0" cy="0"/>
          <a:chOff x="0" y="0"/>
          <a:chExt cx="0" cy="0"/>
        </a:xfrm>
      </p:grpSpPr>
      <p:sp>
        <p:nvSpPr>
          <p:cNvPr id="565" name="Shape 565"/>
          <p:cNvSpPr txBox="1"/>
          <p:nvPr>
            <p:ph type="title"/>
          </p:nvPr>
        </p:nvSpPr>
        <p:spPr>
          <a:xfrm>
            <a:off x="457200" y="152400"/>
            <a:ext cx="8229600" cy="4905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99"/>
              </a:buClr>
              <a:buFont typeface="Impact"/>
              <a:buNone/>
            </a:pPr>
            <a:r>
              <a:rPr b="1" i="0" lang="en-US" sz="2800" u="none" cap="none" strike="noStrike">
                <a:solidFill>
                  <a:srgbClr val="FFFF99"/>
                </a:solidFill>
                <a:latin typeface="Impact"/>
                <a:ea typeface="Impact"/>
                <a:cs typeface="Impact"/>
                <a:sym typeface="Impact"/>
              </a:rPr>
              <a:t>Summary</a:t>
            </a:r>
            <a:endParaRPr/>
          </a:p>
        </p:txBody>
      </p:sp>
      <p:sp>
        <p:nvSpPr>
          <p:cNvPr id="566" name="Shape 566"/>
          <p:cNvSpPr txBox="1"/>
          <p:nvPr>
            <p:ph idx="1" type="body"/>
          </p:nvPr>
        </p:nvSpPr>
        <p:spPr>
          <a:xfrm>
            <a:off x="457200" y="649287"/>
            <a:ext cx="8686800" cy="54800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FFFFFF"/>
              </a:buClr>
              <a:buSzPts val="1600"/>
              <a:buFont typeface="Trebuchet MS"/>
              <a:buChar char="•"/>
            </a:pPr>
            <a:r>
              <a:rPr b="0" i="0" lang="en-US" sz="1600" u="none" cap="none" strike="noStrike">
                <a:solidFill>
                  <a:srgbClr val="FFFFFF"/>
                </a:solidFill>
                <a:latin typeface="Trebuchet MS"/>
                <a:ea typeface="Trebuchet MS"/>
                <a:cs typeface="Trebuchet MS"/>
                <a:sym typeface="Trebuchet MS"/>
              </a:rPr>
              <a:t>Continuous assignment is one of the main constructs used in dataflow modeling. A continuous assignment </a:t>
            </a:r>
            <a:r>
              <a:rPr b="0" i="0" lang="en-US" sz="1600" u="none" cap="none" strike="noStrike">
                <a:solidFill>
                  <a:srgbClr val="FFFF00"/>
                </a:solidFill>
                <a:latin typeface="Trebuchet MS"/>
                <a:ea typeface="Trebuchet MS"/>
                <a:cs typeface="Trebuchet MS"/>
                <a:sym typeface="Trebuchet MS"/>
              </a:rPr>
              <a:t>is always active</a:t>
            </a:r>
            <a:r>
              <a:rPr b="0" i="0" lang="en-US" sz="1600" u="none" cap="none" strike="noStrike">
                <a:solidFill>
                  <a:srgbClr val="FFFFFF"/>
                </a:solidFill>
                <a:latin typeface="Trebuchet MS"/>
                <a:ea typeface="Trebuchet MS"/>
                <a:cs typeface="Trebuchet MS"/>
                <a:sym typeface="Trebuchet MS"/>
              </a:rPr>
              <a:t> and </a:t>
            </a:r>
            <a:r>
              <a:rPr b="0" i="0" lang="en-US" sz="1600" u="none" cap="none" strike="noStrike">
                <a:solidFill>
                  <a:srgbClr val="FFFF99"/>
                </a:solidFill>
                <a:latin typeface="Trebuchet MS"/>
                <a:ea typeface="Trebuchet MS"/>
                <a:cs typeface="Trebuchet MS"/>
                <a:sym typeface="Trebuchet MS"/>
              </a:rPr>
              <a:t>evaluated concurrently</a:t>
            </a:r>
            <a:r>
              <a:rPr b="0" i="0" lang="en-US" sz="1600" u="none" cap="none" strike="noStrike">
                <a:solidFill>
                  <a:srgbClr val="FFFFFF"/>
                </a:solidFill>
                <a:latin typeface="Trebuchet MS"/>
                <a:ea typeface="Trebuchet MS"/>
                <a:cs typeface="Trebuchet MS"/>
                <a:sym typeface="Trebuchet MS"/>
              </a:rPr>
              <a:t>. The assignment expression is </a:t>
            </a:r>
            <a:r>
              <a:rPr b="0" i="0" lang="en-US" sz="1600" u="none" cap="none" strike="noStrike">
                <a:solidFill>
                  <a:srgbClr val="FFFF00"/>
                </a:solidFill>
                <a:latin typeface="Trebuchet MS"/>
                <a:ea typeface="Trebuchet MS"/>
                <a:cs typeface="Trebuchet MS"/>
                <a:sym typeface="Trebuchet MS"/>
              </a:rPr>
              <a:t>evaluated as soon as one of the right-hand-side variables changes</a:t>
            </a:r>
            <a:r>
              <a:rPr b="0" i="0" lang="en-US" sz="1600" u="none" cap="none" strike="noStrike">
                <a:solidFill>
                  <a:srgbClr val="FFFFFF"/>
                </a:solidFill>
                <a:latin typeface="Trebuchet MS"/>
                <a:ea typeface="Trebuchet MS"/>
                <a:cs typeface="Trebuchet MS"/>
                <a:sym typeface="Trebuchet MS"/>
              </a:rPr>
              <a:t>. The left-hand side of a continuous assignment must be a net. Any logic function can be realized with continuous assignments.</a:t>
            </a:r>
            <a:endParaRPr/>
          </a:p>
          <a:p>
            <a:pPr indent="-241300" lvl="0" marL="342900" marR="0" rtl="0" algn="l">
              <a:lnSpc>
                <a:spcPct val="90000"/>
              </a:lnSpc>
              <a:spcBef>
                <a:spcPts val="320"/>
              </a:spcBef>
              <a:spcAft>
                <a:spcPts val="0"/>
              </a:spcAft>
              <a:buClr>
                <a:srgbClr val="FFFFFF"/>
              </a:buClr>
              <a:buSzPts val="1600"/>
              <a:buFont typeface="Trebuchet MS"/>
              <a:buNone/>
            </a:pPr>
            <a:r>
              <a:t/>
            </a:r>
            <a:endParaRPr b="0" i="0" sz="16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20"/>
              </a:spcBef>
              <a:spcAft>
                <a:spcPts val="0"/>
              </a:spcAft>
              <a:buClr>
                <a:srgbClr val="FFFFFF"/>
              </a:buClr>
              <a:buSzPts val="1600"/>
              <a:buFont typeface="Trebuchet MS"/>
              <a:buChar char="•"/>
            </a:pPr>
            <a:r>
              <a:rPr b="0" i="0" lang="en-US" sz="1600" u="none" cap="none" strike="noStrike">
                <a:solidFill>
                  <a:srgbClr val="FFFFFF"/>
                </a:solidFill>
                <a:latin typeface="Trebuchet MS"/>
                <a:ea typeface="Trebuchet MS"/>
                <a:cs typeface="Trebuchet MS"/>
                <a:sym typeface="Trebuchet MS"/>
              </a:rPr>
              <a:t>Delay values control the time between the change in a right-hand-side variable and when the new value is assigned to the left-hand side. </a:t>
            </a:r>
            <a:r>
              <a:rPr b="0" i="0" lang="en-US" sz="1600" u="none" cap="none" strike="noStrike">
                <a:solidFill>
                  <a:srgbClr val="FFFF00"/>
                </a:solidFill>
                <a:latin typeface="Trebuchet MS"/>
                <a:ea typeface="Trebuchet MS"/>
                <a:cs typeface="Trebuchet MS"/>
                <a:sym typeface="Trebuchet MS"/>
              </a:rPr>
              <a:t>Delays on a net can be defined in the assign statement, implicit continuous assignment, or net declaration</a:t>
            </a:r>
            <a:r>
              <a:rPr b="0" i="0" lang="en-US" sz="1600" u="none" cap="none" strike="noStrike">
                <a:solidFill>
                  <a:srgbClr val="FFFFFF"/>
                </a:solidFill>
                <a:latin typeface="Trebuchet MS"/>
                <a:ea typeface="Trebuchet MS"/>
                <a:cs typeface="Trebuchet MS"/>
                <a:sym typeface="Trebuchet MS"/>
              </a:rPr>
              <a:t>.</a:t>
            </a:r>
            <a:endParaRPr/>
          </a:p>
          <a:p>
            <a:pPr indent="-241300" lvl="0" marL="342900" marR="0" rtl="0" algn="l">
              <a:lnSpc>
                <a:spcPct val="90000"/>
              </a:lnSpc>
              <a:spcBef>
                <a:spcPts val="320"/>
              </a:spcBef>
              <a:spcAft>
                <a:spcPts val="0"/>
              </a:spcAft>
              <a:buClr>
                <a:srgbClr val="FFFFFF"/>
              </a:buClr>
              <a:buSzPts val="1600"/>
              <a:buFont typeface="Trebuchet MS"/>
              <a:buNone/>
            </a:pPr>
            <a:r>
              <a:t/>
            </a:r>
            <a:endParaRPr b="0" i="0" sz="16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20"/>
              </a:spcBef>
              <a:spcAft>
                <a:spcPts val="0"/>
              </a:spcAft>
              <a:buClr>
                <a:srgbClr val="FFFFFF"/>
              </a:buClr>
              <a:buSzPts val="1600"/>
              <a:buFont typeface="Trebuchet MS"/>
              <a:buChar char="•"/>
            </a:pPr>
            <a:r>
              <a:rPr b="0" i="0" lang="en-US" sz="1600" u="none" cap="none" strike="noStrike">
                <a:solidFill>
                  <a:srgbClr val="FFFFFF"/>
                </a:solidFill>
                <a:latin typeface="Trebuchet MS"/>
                <a:ea typeface="Trebuchet MS"/>
                <a:cs typeface="Trebuchet MS"/>
                <a:sym typeface="Trebuchet MS"/>
              </a:rPr>
              <a:t>Assignment statements contain </a:t>
            </a:r>
            <a:r>
              <a:rPr b="0" i="0" lang="en-US" sz="1600" u="none" cap="none" strike="noStrike">
                <a:solidFill>
                  <a:srgbClr val="FFFF00"/>
                </a:solidFill>
                <a:latin typeface="Trebuchet MS"/>
                <a:ea typeface="Trebuchet MS"/>
                <a:cs typeface="Trebuchet MS"/>
                <a:sym typeface="Trebuchet MS"/>
              </a:rPr>
              <a:t>expressions, operators, and operands</a:t>
            </a:r>
            <a:r>
              <a:rPr b="0" i="0" lang="en-US" sz="1600" u="none" cap="none" strike="noStrike">
                <a:solidFill>
                  <a:srgbClr val="FFFFFF"/>
                </a:solidFill>
                <a:latin typeface="Trebuchet MS"/>
                <a:ea typeface="Trebuchet MS"/>
                <a:cs typeface="Trebuchet MS"/>
                <a:sym typeface="Trebuchet MS"/>
              </a:rPr>
              <a:t>.</a:t>
            </a:r>
            <a:endParaRPr/>
          </a:p>
          <a:p>
            <a:pPr indent="-241300" lvl="0" marL="342900" marR="0" rtl="0" algn="l">
              <a:lnSpc>
                <a:spcPct val="90000"/>
              </a:lnSpc>
              <a:spcBef>
                <a:spcPts val="320"/>
              </a:spcBef>
              <a:spcAft>
                <a:spcPts val="0"/>
              </a:spcAft>
              <a:buClr>
                <a:srgbClr val="FFFFFF"/>
              </a:buClr>
              <a:buSzPts val="1600"/>
              <a:buFont typeface="Trebuchet MS"/>
              <a:buNone/>
            </a:pPr>
            <a:r>
              <a:t/>
            </a:r>
            <a:endParaRPr b="0" i="0" sz="16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20"/>
              </a:spcBef>
              <a:spcAft>
                <a:spcPts val="0"/>
              </a:spcAft>
              <a:buClr>
                <a:srgbClr val="FFFFFF"/>
              </a:buClr>
              <a:buSzPts val="1600"/>
              <a:buFont typeface="Trebuchet MS"/>
              <a:buChar char="•"/>
            </a:pPr>
            <a:r>
              <a:rPr b="0" i="0" lang="en-US" sz="1600" u="none" cap="none" strike="noStrike">
                <a:solidFill>
                  <a:srgbClr val="FFFFFF"/>
                </a:solidFill>
                <a:latin typeface="Trebuchet MS"/>
                <a:ea typeface="Trebuchet MS"/>
                <a:cs typeface="Trebuchet MS"/>
                <a:sym typeface="Trebuchet MS"/>
              </a:rPr>
              <a:t>The operator types are </a:t>
            </a:r>
            <a:r>
              <a:rPr b="0" i="0" lang="en-US" sz="1600" u="none" cap="none" strike="noStrike">
                <a:solidFill>
                  <a:srgbClr val="FFFF00"/>
                </a:solidFill>
                <a:latin typeface="Trebuchet MS"/>
                <a:ea typeface="Trebuchet MS"/>
                <a:cs typeface="Trebuchet MS"/>
                <a:sym typeface="Trebuchet MS"/>
              </a:rPr>
              <a:t>arithmetic, logical, relational, equality, bitwise, reduction, shift, concatenation, replication, and conditional</a:t>
            </a:r>
            <a:r>
              <a:rPr b="0" i="0" lang="en-US" sz="1600" u="none" cap="none" strike="noStrike">
                <a:solidFill>
                  <a:srgbClr val="FFFFFF"/>
                </a:solidFill>
                <a:latin typeface="Trebuchet MS"/>
                <a:ea typeface="Trebuchet MS"/>
                <a:cs typeface="Trebuchet MS"/>
                <a:sym typeface="Trebuchet MS"/>
              </a:rPr>
              <a:t>. </a:t>
            </a:r>
            <a:r>
              <a:rPr b="0" i="0" lang="en-US" sz="1600" u="none" cap="none" strike="noStrike">
                <a:solidFill>
                  <a:srgbClr val="FF9933"/>
                </a:solidFill>
                <a:latin typeface="Trebuchet MS"/>
                <a:ea typeface="Trebuchet MS"/>
                <a:cs typeface="Trebuchet MS"/>
                <a:sym typeface="Trebuchet MS"/>
              </a:rPr>
              <a:t>Unary</a:t>
            </a:r>
            <a:r>
              <a:rPr b="0" i="0" lang="en-US" sz="1600" u="none" cap="none" strike="noStrike">
                <a:solidFill>
                  <a:srgbClr val="FFFFFF"/>
                </a:solidFill>
                <a:latin typeface="Trebuchet MS"/>
                <a:ea typeface="Trebuchet MS"/>
                <a:cs typeface="Trebuchet MS"/>
                <a:sym typeface="Trebuchet MS"/>
              </a:rPr>
              <a:t> operators require </a:t>
            </a:r>
            <a:r>
              <a:rPr b="0" i="0" lang="en-US" sz="1600" u="none" cap="none" strike="noStrike">
                <a:solidFill>
                  <a:srgbClr val="FFFF00"/>
                </a:solidFill>
                <a:latin typeface="Trebuchet MS"/>
                <a:ea typeface="Trebuchet MS"/>
                <a:cs typeface="Trebuchet MS"/>
                <a:sym typeface="Trebuchet MS"/>
              </a:rPr>
              <a:t>one operand</a:t>
            </a:r>
            <a:r>
              <a:rPr b="0" i="0" lang="en-US" sz="1600" u="none" cap="none" strike="noStrike">
                <a:solidFill>
                  <a:srgbClr val="FFFFFF"/>
                </a:solidFill>
                <a:latin typeface="Trebuchet MS"/>
                <a:ea typeface="Trebuchet MS"/>
                <a:cs typeface="Trebuchet MS"/>
                <a:sym typeface="Trebuchet MS"/>
              </a:rPr>
              <a:t>, </a:t>
            </a:r>
            <a:r>
              <a:rPr b="0" i="0" lang="en-US" sz="1600" u="none" cap="none" strike="noStrike">
                <a:solidFill>
                  <a:srgbClr val="FF9933"/>
                </a:solidFill>
                <a:latin typeface="Trebuchet MS"/>
                <a:ea typeface="Trebuchet MS"/>
                <a:cs typeface="Trebuchet MS"/>
                <a:sym typeface="Trebuchet MS"/>
              </a:rPr>
              <a:t>binary</a:t>
            </a:r>
            <a:r>
              <a:rPr b="0" i="0" lang="en-US" sz="1600" u="none" cap="none" strike="noStrike">
                <a:solidFill>
                  <a:srgbClr val="FFFFFF"/>
                </a:solidFill>
                <a:latin typeface="Trebuchet MS"/>
                <a:ea typeface="Trebuchet MS"/>
                <a:cs typeface="Trebuchet MS"/>
                <a:sym typeface="Trebuchet MS"/>
              </a:rPr>
              <a:t> operators require </a:t>
            </a:r>
            <a:r>
              <a:rPr b="0" i="0" lang="en-US" sz="1600" u="none" cap="none" strike="noStrike">
                <a:solidFill>
                  <a:srgbClr val="FFFF00"/>
                </a:solidFill>
                <a:latin typeface="Trebuchet MS"/>
                <a:ea typeface="Trebuchet MS"/>
                <a:cs typeface="Trebuchet MS"/>
                <a:sym typeface="Trebuchet MS"/>
              </a:rPr>
              <a:t>two operands</a:t>
            </a:r>
            <a:r>
              <a:rPr b="0" i="0" lang="en-US" sz="1600" u="none" cap="none" strike="noStrike">
                <a:solidFill>
                  <a:srgbClr val="FFFFFF"/>
                </a:solidFill>
                <a:latin typeface="Trebuchet MS"/>
                <a:ea typeface="Trebuchet MS"/>
                <a:cs typeface="Trebuchet MS"/>
                <a:sym typeface="Trebuchet MS"/>
              </a:rPr>
              <a:t>, and ternary require three operands. The concatenation operator can take any number of operands.</a:t>
            </a:r>
            <a:endParaRPr/>
          </a:p>
          <a:p>
            <a:pPr indent="-241300" lvl="0" marL="342900" marR="0" rtl="0" algn="l">
              <a:lnSpc>
                <a:spcPct val="90000"/>
              </a:lnSpc>
              <a:spcBef>
                <a:spcPts val="320"/>
              </a:spcBef>
              <a:spcAft>
                <a:spcPts val="0"/>
              </a:spcAft>
              <a:buClr>
                <a:srgbClr val="FFFFFF"/>
              </a:buClr>
              <a:buSzPts val="1600"/>
              <a:buFont typeface="Trebuchet MS"/>
              <a:buNone/>
            </a:pPr>
            <a:r>
              <a:t/>
            </a:r>
            <a:endParaRPr b="0" i="0" sz="16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20"/>
              </a:spcBef>
              <a:spcAft>
                <a:spcPts val="0"/>
              </a:spcAft>
              <a:buClr>
                <a:srgbClr val="FFFFFF"/>
              </a:buClr>
              <a:buSzPts val="1600"/>
              <a:buFont typeface="Trebuchet MS"/>
              <a:buChar char="•"/>
            </a:pPr>
            <a:r>
              <a:rPr b="0" i="0" lang="en-US" sz="1600" u="none" cap="none" strike="noStrike">
                <a:solidFill>
                  <a:srgbClr val="FFFFFF"/>
                </a:solidFill>
                <a:latin typeface="Trebuchet MS"/>
                <a:ea typeface="Trebuchet MS"/>
                <a:cs typeface="Trebuchet MS"/>
                <a:sym typeface="Trebuchet MS"/>
              </a:rPr>
              <a:t>The </a:t>
            </a:r>
            <a:r>
              <a:rPr b="0" i="0" lang="en-US" sz="1600" u="none" cap="none" strike="noStrike">
                <a:solidFill>
                  <a:srgbClr val="FFFF00"/>
                </a:solidFill>
                <a:latin typeface="Trebuchet MS"/>
                <a:ea typeface="Trebuchet MS"/>
                <a:cs typeface="Trebuchet MS"/>
                <a:sym typeface="Trebuchet MS"/>
              </a:rPr>
              <a:t>conditional operator</a:t>
            </a:r>
            <a:r>
              <a:rPr b="0" i="0" lang="en-US" sz="1600" u="none" cap="none" strike="noStrike">
                <a:solidFill>
                  <a:srgbClr val="FFFFFF"/>
                </a:solidFill>
                <a:latin typeface="Trebuchet MS"/>
                <a:ea typeface="Trebuchet MS"/>
                <a:cs typeface="Trebuchet MS"/>
                <a:sym typeface="Trebuchet MS"/>
              </a:rPr>
              <a:t> behaves like </a:t>
            </a:r>
            <a:r>
              <a:rPr b="0" i="0" lang="en-US" sz="1600" u="none" cap="none" strike="noStrike">
                <a:solidFill>
                  <a:srgbClr val="FFFF00"/>
                </a:solidFill>
                <a:latin typeface="Trebuchet MS"/>
                <a:ea typeface="Trebuchet MS"/>
                <a:cs typeface="Trebuchet MS"/>
                <a:sym typeface="Trebuchet MS"/>
              </a:rPr>
              <a:t>a multiplexer</a:t>
            </a:r>
            <a:r>
              <a:rPr b="0" i="0" lang="en-US" sz="1600" u="none" cap="none" strike="noStrike">
                <a:solidFill>
                  <a:srgbClr val="FFFFFF"/>
                </a:solidFill>
                <a:latin typeface="Trebuchet MS"/>
                <a:ea typeface="Trebuchet MS"/>
                <a:cs typeface="Trebuchet MS"/>
                <a:sym typeface="Trebuchet MS"/>
              </a:rPr>
              <a:t> in hardware or like the</a:t>
            </a:r>
            <a:r>
              <a:rPr b="0" i="0" lang="en-US" sz="1600" u="none" cap="none" strike="noStrike">
                <a:solidFill>
                  <a:srgbClr val="FFFF00"/>
                </a:solidFill>
                <a:latin typeface="Trebuchet MS"/>
                <a:ea typeface="Trebuchet MS"/>
                <a:cs typeface="Trebuchet MS"/>
                <a:sym typeface="Trebuchet MS"/>
              </a:rPr>
              <a:t> if-then-else</a:t>
            </a:r>
            <a:r>
              <a:rPr b="0" i="0" lang="en-US" sz="1600" u="none" cap="none" strike="noStrike">
                <a:solidFill>
                  <a:srgbClr val="FFFFFF"/>
                </a:solidFill>
                <a:latin typeface="Trebuchet MS"/>
                <a:ea typeface="Trebuchet MS"/>
                <a:cs typeface="Trebuchet MS"/>
                <a:sym typeface="Trebuchet MS"/>
              </a:rPr>
              <a:t> statement in programming languages.</a:t>
            </a:r>
            <a:endParaRPr/>
          </a:p>
          <a:p>
            <a:pPr indent="-241300" lvl="0" marL="342900" marR="0" rtl="0" algn="l">
              <a:lnSpc>
                <a:spcPct val="90000"/>
              </a:lnSpc>
              <a:spcBef>
                <a:spcPts val="320"/>
              </a:spcBef>
              <a:spcAft>
                <a:spcPts val="0"/>
              </a:spcAft>
              <a:buClr>
                <a:srgbClr val="FFFFFF"/>
              </a:buClr>
              <a:buSzPts val="1600"/>
              <a:buFont typeface="Trebuchet MS"/>
              <a:buNone/>
            </a:pPr>
            <a:r>
              <a:t/>
            </a:r>
            <a:endParaRPr b="0" i="0" sz="1600" u="none" cap="none" strike="noStrike">
              <a:solidFill>
                <a:srgbClr val="FFFFFF"/>
              </a:solidFill>
              <a:latin typeface="Trebuchet MS"/>
              <a:ea typeface="Trebuchet MS"/>
              <a:cs typeface="Trebuchet MS"/>
              <a:sym typeface="Trebuchet MS"/>
            </a:endParaRPr>
          </a:p>
          <a:p>
            <a:pPr indent="-342900" lvl="0" marL="342900" marR="0" rtl="0" algn="l">
              <a:lnSpc>
                <a:spcPct val="90000"/>
              </a:lnSpc>
              <a:spcBef>
                <a:spcPts val="320"/>
              </a:spcBef>
              <a:spcAft>
                <a:spcPts val="0"/>
              </a:spcAft>
              <a:buClr>
                <a:srgbClr val="FFFFFF"/>
              </a:buClr>
              <a:buSzPts val="1600"/>
              <a:buFont typeface="Trebuchet MS"/>
              <a:buChar char="•"/>
            </a:pPr>
            <a:r>
              <a:rPr b="0" i="0" lang="en-US" sz="1600" u="none" cap="none" strike="noStrike">
                <a:solidFill>
                  <a:srgbClr val="FFFFFF"/>
                </a:solidFill>
                <a:latin typeface="Trebuchet MS"/>
                <a:ea typeface="Trebuchet MS"/>
                <a:cs typeface="Trebuchet MS"/>
                <a:sym typeface="Trebuchet MS"/>
              </a:rPr>
              <a:t>Dataflow description of a circuit is more concise than a gate-level description. The 4-to-1 multiplexer and the 4-bit full adder discussed in the gate-level modeling can also be designed by use of dataflow statements. Two dataflow implementations for both circuits were discussed. A 4-bit ripple counter using negative edge-triggered D-flipflops was designed.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a:dk1>
        <a:srgbClr val="FFFFFF"/>
      </a:dk1>
      <a:lt1>
        <a:srgbClr val="000000"/>
      </a:lt1>
      <a:dk2>
        <a:srgbClr val="66CCFF"/>
      </a:dk2>
      <a:lt2>
        <a:srgbClr val="004080"/>
      </a:lt2>
      <a:accent1>
        <a:srgbClr val="66CCFF"/>
      </a:accent1>
      <a:accent2>
        <a:srgbClr val="333399"/>
      </a:accent2>
      <a:accent3>
        <a:srgbClr val="000000"/>
      </a:accent3>
      <a:accent4>
        <a:srgbClr val="66CCFF"/>
      </a:accent4>
      <a:accent5>
        <a:srgbClr val="333399"/>
      </a:accent5>
      <a:accent6>
        <a:srgbClr val="000000"/>
      </a:accent6>
      <a:hlink>
        <a:srgbClr val="008080"/>
      </a:hlink>
      <a:folHlink>
        <a:srgbClr val="004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