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300" r:id="rId2"/>
    <p:sldId id="257" r:id="rId3"/>
    <p:sldId id="258" r:id="rId4"/>
    <p:sldId id="259" r:id="rId5"/>
    <p:sldId id="301" r:id="rId6"/>
    <p:sldId id="260" r:id="rId7"/>
    <p:sldId id="261" r:id="rId8"/>
    <p:sldId id="262" r:id="rId9"/>
    <p:sldId id="263" r:id="rId10"/>
    <p:sldId id="264" r:id="rId11"/>
    <p:sldId id="272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3" r:id="rId20"/>
    <p:sldId id="274" r:id="rId21"/>
    <p:sldId id="275" r:id="rId22"/>
    <p:sldId id="276" r:id="rId23"/>
    <p:sldId id="277" r:id="rId24"/>
    <p:sldId id="278" r:id="rId25"/>
    <p:sldId id="302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</p:sldIdLst>
  <p:sldSz cx="9144000" cy="6858000" type="screen4x3"/>
  <p:notesSz cx="6797675" cy="9926638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09" autoAdjust="0"/>
    <p:restoredTop sz="94554" autoAdjust="0"/>
  </p:normalViewPr>
  <p:slideViewPr>
    <p:cSldViewPr>
      <p:cViewPr varScale="1">
        <p:scale>
          <a:sx n="108" d="100"/>
          <a:sy n="108" d="100"/>
        </p:scale>
        <p:origin x="166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5C55D-0FEF-4C2E-BFF9-BACB02BAF61B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FA71EB-4EDB-4B6C-BA49-ECD899C55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6111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0236F4-73B3-464E-8311-BA2F9F49BB4A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49BAAC-39B8-4B26-9A98-7AED804A7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9516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49BAAC-39B8-4B26-9A98-7AED804A73D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740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49BAAC-39B8-4B26-9A98-7AED804A73D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740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49BAAC-39B8-4B26-9A98-7AED804A73D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676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49BAAC-39B8-4B26-9A98-7AED804A73D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8294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49BAAC-39B8-4B26-9A98-7AED804A73D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22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49BAAC-39B8-4B26-9A98-7AED804A73D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436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49BAAC-39B8-4B26-9A98-7AED804A73D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199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038E9-FD65-4110-BD2F-56007AF04288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EAD1-49A8-450F-8256-C78103E809C0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3FAE1-F665-4F1B-B914-5BE5D8064463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AF56-B488-4280-B8AF-886A7456C3D3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4EBE-D431-4573-8D33-07C18F6AAB08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A706-979E-4A20-8611-5E4E512E11AF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13229-EA22-461A-B15B-D4F0A4CDE6E2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18082-944F-4343-B37B-821CF385B0F3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2755-AEEB-4747-8C32-1B9D47FBDCFD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A1F3-C786-4F8E-9887-DA1A6393B357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B44E-69CD-4463-A6B4-2351DA9C3B16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D969C-2AFE-41BF-8299-56CB66EA32C9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png"/><Relationship Id="rId5" Type="http://schemas.openxmlformats.org/officeDocument/2006/relationships/image" Target="../media/image9.wmf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png"/><Relationship Id="rId5" Type="http://schemas.openxmlformats.org/officeDocument/2006/relationships/image" Target="../media/image14.wmf"/><Relationship Id="rId4" Type="http://schemas.openxmlformats.org/officeDocument/2006/relationships/oleObject" Target="../embeddings/oleObject5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7.png"/><Relationship Id="rId4" Type="http://schemas.openxmlformats.org/officeDocument/2006/relationships/image" Target="../media/image16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AA625-DAB9-4F2E-8B78-8230B23B3E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6983" y="887730"/>
            <a:ext cx="5492932" cy="1790700"/>
          </a:xfrm>
        </p:spPr>
        <p:txBody>
          <a:bodyPr>
            <a:normAutofit fontScale="90000"/>
          </a:bodyPr>
          <a:lstStyle/>
          <a:p>
            <a:pPr algn="l"/>
            <a:br>
              <a:rPr lang="en-US" sz="4000" b="1" dirty="0"/>
            </a:br>
            <a:r>
              <a:rPr lang="en-US" sz="4000" b="1" dirty="0"/>
              <a:t>EE2000 Logic Circuit Design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305A6B-C053-4AFE-B341-7B2A25647A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8344" y="2922770"/>
            <a:ext cx="6858000" cy="1655762"/>
          </a:xfrm>
        </p:spPr>
        <p:txBody>
          <a:bodyPr>
            <a:normAutofit/>
          </a:bodyPr>
          <a:lstStyle/>
          <a:p>
            <a:pPr algn="l"/>
            <a:endParaRPr lang="en-US" sz="3600" dirty="0"/>
          </a:p>
          <a:p>
            <a:pPr algn="l"/>
            <a:r>
              <a:rPr lang="en-US" sz="3600" dirty="0"/>
              <a:t>Latch and Flip-Flop Circuits</a:t>
            </a:r>
          </a:p>
          <a:p>
            <a:pPr algn="l"/>
            <a:endParaRPr lang="en-US" sz="3600" dirty="0"/>
          </a:p>
          <a:p>
            <a:pPr algn="l"/>
            <a:endParaRPr lang="en-US" sz="36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B681E2D-5F25-47B3-8471-0D2B72A1C510}"/>
              </a:ext>
            </a:extLst>
          </p:cNvPr>
          <p:cNvCxnSpPr/>
          <p:nvPr/>
        </p:nvCxnSpPr>
        <p:spPr>
          <a:xfrm>
            <a:off x="1025434" y="2678430"/>
            <a:ext cx="69755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6194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7.1  Latch</a:t>
            </a:r>
          </a:p>
          <a:p>
            <a:pPr lvl="1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Active High</a:t>
            </a:r>
          </a:p>
          <a:p>
            <a:pPr lvl="1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Active Low</a:t>
            </a:r>
          </a:p>
          <a:p>
            <a:r>
              <a:rPr lang="en-US" dirty="0"/>
              <a:t>7.2  Flip-Flop (FF)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 SR-, D-, JK-, T- FFs</a:t>
            </a:r>
          </a:p>
          <a:p>
            <a:r>
              <a:rPr lang="en-US" dirty="0"/>
              <a:t>7.3  Master-Slave FF</a:t>
            </a:r>
            <a:br>
              <a:rPr lang="en-US" dirty="0"/>
            </a:br>
            <a:endParaRPr lang="en-US" dirty="0"/>
          </a:p>
          <a:p>
            <a:r>
              <a:rPr lang="en-US" dirty="0"/>
              <a:t>7.4  Edge-Triggered FF</a:t>
            </a:r>
          </a:p>
          <a:p>
            <a:endParaRPr lang="en-US" dirty="0"/>
          </a:p>
          <a:p>
            <a:r>
              <a:rPr lang="en-US" dirty="0"/>
              <a:t>7.5  Synchronous and Asynchronous Inputs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36997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classes of logic circuits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Combinational logic circuit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Previous lectures have been discussed</a:t>
            </a:r>
          </a:p>
          <a:p>
            <a:r>
              <a:rPr lang="en-US" dirty="0">
                <a:solidFill>
                  <a:srgbClr val="FF0000"/>
                </a:solidFill>
              </a:rPr>
              <a:t>Sequential logic circuit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	</a:t>
            </a:r>
            <a:r>
              <a:rPr lang="en-US" sz="2800" dirty="0">
                <a:solidFill>
                  <a:srgbClr val="FF0000"/>
                </a:solidFill>
              </a:rPr>
              <a:t>Output depends on </a:t>
            </a:r>
            <a:r>
              <a:rPr lang="en-US" sz="2800" dirty="0">
                <a:solidFill>
                  <a:srgbClr val="00B050"/>
                </a:solidFill>
              </a:rPr>
              <a:t>present input </a:t>
            </a:r>
            <a:r>
              <a:rPr lang="en-US" sz="2800" dirty="0">
                <a:solidFill>
                  <a:srgbClr val="FF0000"/>
                </a:solidFill>
              </a:rPr>
              <a:t>+ </a:t>
            </a:r>
            <a:r>
              <a:rPr lang="en-US" sz="2800" dirty="0">
                <a:solidFill>
                  <a:srgbClr val="00B050"/>
                </a:solidFill>
              </a:rPr>
              <a:t>past history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	Memory circuit (previous STATE information) is 	required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5063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Sequential logic circuit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4" t="34999" r="20189" b="5484"/>
          <a:stretch/>
        </p:blipFill>
        <p:spPr bwMode="auto">
          <a:xfrm>
            <a:off x="3270037" y="2872848"/>
            <a:ext cx="2670115" cy="159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t="37129" r="21113" b="11128"/>
          <a:stretch/>
        </p:blipFill>
        <p:spPr bwMode="auto">
          <a:xfrm>
            <a:off x="5614744" y="4125403"/>
            <a:ext cx="3205728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25" t="25162" r="22501" b="6611"/>
          <a:stretch/>
        </p:blipFill>
        <p:spPr bwMode="auto">
          <a:xfrm>
            <a:off x="245954" y="1412776"/>
            <a:ext cx="1503781" cy="2230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84721" y="97143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Examples</a:t>
            </a:r>
          </a:p>
        </p:txBody>
      </p:sp>
      <p:sp>
        <p:nvSpPr>
          <p:cNvPr id="6" name="Rectangle 5"/>
          <p:cNvSpPr/>
          <p:nvPr/>
        </p:nvSpPr>
        <p:spPr>
          <a:xfrm>
            <a:off x="483602" y="3989013"/>
            <a:ext cx="26313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Vending Machine</a:t>
            </a:r>
            <a:br>
              <a:rPr lang="en-US" b="1" dirty="0"/>
            </a:br>
            <a:r>
              <a:rPr lang="en-US" b="1" dirty="0"/>
              <a:t>Food/ drink / MTR tickets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4" r="40506"/>
          <a:stretch/>
        </p:blipFill>
        <p:spPr>
          <a:xfrm>
            <a:off x="1766613" y="1412776"/>
            <a:ext cx="1346107" cy="233416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283978" y="4804833"/>
            <a:ext cx="23307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Digital counter / clock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27713" y="5967149"/>
            <a:ext cx="22887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Traffic light controller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185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188640"/>
            <a:ext cx="7793037" cy="974725"/>
          </a:xfrm>
          <a:noFill/>
          <a:ln/>
        </p:spPr>
        <p:txBody>
          <a:bodyPr lIns="92075" tIns="46038" rIns="92075" bIns="46038" anchor="ctr"/>
          <a:lstStyle/>
          <a:p>
            <a:r>
              <a:rPr lang="en-US" altLang="zh-TW" sz="32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Latch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420888"/>
            <a:ext cx="8610600" cy="4132312"/>
          </a:xfrm>
          <a:noFill/>
          <a:ln/>
        </p:spPr>
        <p:txBody>
          <a:bodyPr lIns="92075" tIns="46038" rIns="92075" bIns="46038"/>
          <a:lstStyle/>
          <a:p>
            <a:r>
              <a:rPr lang="en-US" altLang="zh-TW" dirty="0"/>
              <a:t>Two cross-coupled inverters have two stable states: </a:t>
            </a:r>
            <a:r>
              <a:rPr lang="en-US" altLang="zh-TW" dirty="0">
                <a:latin typeface="Times New Roman" panose="02020603050405020304" pitchFamily="18" charset="0"/>
              </a:rPr>
              <a:t>“</a:t>
            </a:r>
            <a:r>
              <a:rPr lang="en-US" altLang="zh-TW" dirty="0"/>
              <a:t>1</a:t>
            </a:r>
            <a:r>
              <a:rPr lang="en-US" altLang="zh-TW" dirty="0">
                <a:latin typeface="Times New Roman" panose="02020603050405020304" pitchFamily="18" charset="0"/>
              </a:rPr>
              <a:t>”</a:t>
            </a:r>
            <a:r>
              <a:rPr lang="en-US" altLang="zh-TW" dirty="0"/>
              <a:t> and </a:t>
            </a:r>
            <a:r>
              <a:rPr lang="en-US" altLang="zh-TW" dirty="0">
                <a:latin typeface="Times New Roman" panose="02020603050405020304" pitchFamily="18" charset="0"/>
              </a:rPr>
              <a:t>“</a:t>
            </a:r>
            <a:r>
              <a:rPr lang="en-US" altLang="zh-TW" dirty="0"/>
              <a:t>0</a:t>
            </a:r>
            <a:r>
              <a:rPr lang="en-US" altLang="zh-TW" dirty="0">
                <a:latin typeface="Times New Roman" panose="02020603050405020304" pitchFamily="18" charset="0"/>
              </a:rPr>
              <a:t>”</a:t>
            </a:r>
            <a:r>
              <a:rPr lang="en-US" altLang="zh-TW" dirty="0"/>
              <a:t> </a:t>
            </a:r>
          </a:p>
          <a:p>
            <a:r>
              <a:rPr lang="en-US" altLang="zh-TW" dirty="0"/>
              <a:t>The state can be reset with input.</a:t>
            </a:r>
            <a:endParaRPr lang="en-US" altLang="zh-TW" dirty="0">
              <a:solidFill>
                <a:srgbClr val="66FFFF"/>
              </a:solidFill>
            </a:endParaRPr>
          </a:p>
        </p:txBody>
      </p:sp>
      <p:pic>
        <p:nvPicPr>
          <p:cNvPr id="40964" name="Picture 4" descr="~AUT00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293096"/>
            <a:ext cx="7391400" cy="221456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65" name="Line 5"/>
          <p:cNvSpPr>
            <a:spLocks noChangeShapeType="1"/>
          </p:cNvSpPr>
          <p:nvPr/>
        </p:nvSpPr>
        <p:spPr bwMode="auto">
          <a:xfrm>
            <a:off x="906016" y="4978896"/>
            <a:ext cx="3810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6" name="Line 6"/>
          <p:cNvSpPr>
            <a:spLocks noChangeShapeType="1"/>
          </p:cNvSpPr>
          <p:nvPr/>
        </p:nvSpPr>
        <p:spPr bwMode="auto">
          <a:xfrm>
            <a:off x="4716016" y="4978896"/>
            <a:ext cx="3810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99592" y="4653136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88024" y="4653136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pic>
        <p:nvPicPr>
          <p:cNvPr id="9" name="Picture 4" descr="~AUT00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7" t="13825" r="75041" b="52626"/>
          <a:stretch/>
        </p:blipFill>
        <p:spPr bwMode="auto">
          <a:xfrm>
            <a:off x="3635896" y="1412776"/>
            <a:ext cx="1193800" cy="742951"/>
          </a:xfrm>
          <a:prstGeom prst="rect">
            <a:avLst/>
          </a:prstGeom>
          <a:noFill/>
          <a:ln w="28575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6033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7.1 Latch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38746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The output state of a </a:t>
            </a:r>
            <a:r>
              <a:rPr lang="en-US" sz="2400" i="1" dirty="0"/>
              <a:t>latch</a:t>
            </a:r>
            <a:r>
              <a:rPr lang="en-US" sz="2400" dirty="0"/>
              <a:t> is controlled by its excitation input signals</a:t>
            </a:r>
          </a:p>
          <a:p>
            <a:r>
              <a:rPr lang="en-US" sz="2400" i="1" dirty="0"/>
              <a:t>Latch</a:t>
            </a:r>
            <a:r>
              <a:rPr lang="en-US" sz="2400" dirty="0"/>
              <a:t> and </a:t>
            </a:r>
            <a:r>
              <a:rPr lang="en-US" sz="2400" i="1" dirty="0"/>
              <a:t>flip-flop</a:t>
            </a:r>
            <a:r>
              <a:rPr lang="en-US" sz="2400" dirty="0"/>
              <a:t> are memory devices and implemented using </a:t>
            </a:r>
            <a:r>
              <a:rPr lang="en-US" sz="2400" i="1" dirty="0" err="1"/>
              <a:t>bistable</a:t>
            </a:r>
            <a:r>
              <a:rPr lang="en-US" sz="2400" dirty="0"/>
              <a:t> circuit - its output will remain in either 0 or 1 state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1" t="27034" r="18180" b="12919"/>
          <a:stretch/>
        </p:blipFill>
        <p:spPr bwMode="auto">
          <a:xfrm>
            <a:off x="1322880" y="2947040"/>
            <a:ext cx="6408712" cy="3558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1791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/>
              <a:t>Latch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</p:spPr>
        <p:txBody>
          <a:bodyPr/>
          <a:lstStyle/>
          <a:p>
            <a:r>
              <a:rPr lang="en-US" u="sng" dirty="0"/>
              <a:t>SR (set-reset) latch circuit</a:t>
            </a:r>
            <a:br>
              <a:rPr lang="en-US" u="sng" dirty="0"/>
            </a:br>
            <a:r>
              <a:rPr lang="en-US" sz="2800" dirty="0"/>
              <a:t>When S (set) is set to 1, the output Q will be set to 1.  Likewise, when R (reset) is set to 1, the output Q will be set to 0.  It is invalid to set both S and R to 1</a:t>
            </a:r>
          </a:p>
          <a:p>
            <a:r>
              <a:rPr lang="en-US" sz="2800" b="1" i="1" dirty="0">
                <a:solidFill>
                  <a:srgbClr val="FF0000"/>
                </a:solidFill>
              </a:rPr>
              <a:t>Active High Latch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0513513"/>
              </p:ext>
            </p:extLst>
          </p:nvPr>
        </p:nvGraphicFramePr>
        <p:xfrm>
          <a:off x="827584" y="3404127"/>
          <a:ext cx="3437599" cy="2160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2" r:id="rId4" imgW="1463040" imgH="911352" progId="Visio.Drawing.4">
                  <p:embed/>
                </p:oleObj>
              </mc:Choice>
              <mc:Fallback>
                <p:oleObj r:id="rId4" imgW="1463040" imgH="911352" progId="Visio.Drawing.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3404127"/>
                        <a:ext cx="3437599" cy="21602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60" name="Picture 1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25" t="63171" r="18806" b="5559"/>
          <a:stretch/>
        </p:blipFill>
        <p:spPr bwMode="auto">
          <a:xfrm>
            <a:off x="4399703" y="3164514"/>
            <a:ext cx="4267978" cy="2496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1403648" y="5681615"/>
            <a:ext cx="26228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/>
              <a:t>NOR gate implementation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921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/>
              <a:t>Latch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</p:spPr>
        <p:txBody>
          <a:bodyPr/>
          <a:lstStyle/>
          <a:p>
            <a:r>
              <a:rPr lang="en-US" u="sng" dirty="0"/>
              <a:t>S’R’ latch circuit</a:t>
            </a:r>
            <a:br>
              <a:rPr lang="en-US" u="sng" dirty="0"/>
            </a:br>
            <a:r>
              <a:rPr lang="en-US" sz="2800" dirty="0"/>
              <a:t>When S’ (set) is set to 1, the output Q will be set to 0.  Likewise, when R’ (reset) is set to 1, the output Q will be set to 1.  It is invalid to set both S’ and R’ to 1</a:t>
            </a:r>
          </a:p>
          <a:p>
            <a:r>
              <a:rPr lang="en-US" sz="2800" b="1" i="1" dirty="0">
                <a:solidFill>
                  <a:srgbClr val="FF0000"/>
                </a:solidFill>
              </a:rPr>
              <a:t>Active Low Latch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2662762"/>
              </p:ext>
            </p:extLst>
          </p:nvPr>
        </p:nvGraphicFramePr>
        <p:xfrm>
          <a:off x="755576" y="3573016"/>
          <a:ext cx="3422380" cy="2088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r:id="rId4" imgW="1475232" imgH="906780" progId="Visio.Drawing.4">
                  <p:embed/>
                </p:oleObj>
              </mc:Choice>
              <mc:Fallback>
                <p:oleObj r:id="rId4" imgW="1475232" imgH="906780" progId="Visio.Drawing.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3573016"/>
                        <a:ext cx="3422380" cy="20882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85" t="63708" r="18580" b="10947"/>
          <a:stretch/>
        </p:blipFill>
        <p:spPr bwMode="auto">
          <a:xfrm>
            <a:off x="4594177" y="3659380"/>
            <a:ext cx="3938263" cy="2024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259632" y="5704191"/>
            <a:ext cx="2770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/>
              <a:t>NAND gate implementation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007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Note that the input is </a:t>
            </a:r>
            <a:r>
              <a:rPr lang="en-US" b="1" i="1" u="sng" dirty="0">
                <a:solidFill>
                  <a:srgbClr val="FF0000"/>
                </a:solidFill>
              </a:rPr>
              <a:t>active high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for NOR gate implementation, whereas the input is </a:t>
            </a:r>
            <a:r>
              <a:rPr lang="en-US" b="1" i="1" u="sng" dirty="0">
                <a:solidFill>
                  <a:srgbClr val="00B0F0"/>
                </a:solidFill>
              </a:rPr>
              <a:t>active low</a:t>
            </a:r>
            <a:r>
              <a:rPr lang="en-US" dirty="0"/>
              <a:t> for NAND gate implementation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4437251"/>
              </p:ext>
            </p:extLst>
          </p:nvPr>
        </p:nvGraphicFramePr>
        <p:xfrm>
          <a:off x="1173849" y="3645024"/>
          <a:ext cx="2750079" cy="1728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7" r:id="rId3" imgW="1463040" imgH="911352" progId="Visio.Drawing.4">
                  <p:embed/>
                </p:oleObj>
              </mc:Choice>
              <mc:Fallback>
                <p:oleObj r:id="rId3" imgW="1463040" imgH="911352" progId="Visio.Drawing.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3849" y="3645024"/>
                        <a:ext cx="2750079" cy="17281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9240487"/>
              </p:ext>
            </p:extLst>
          </p:nvPr>
        </p:nvGraphicFramePr>
        <p:xfrm>
          <a:off x="4692014" y="3624242"/>
          <a:ext cx="2832314" cy="1728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8" r:id="rId5" imgW="1475232" imgH="906780" progId="Visio.Drawing.4">
                  <p:embed/>
                </p:oleObj>
              </mc:Choice>
              <mc:Fallback>
                <p:oleObj r:id="rId5" imgW="1475232" imgH="906780" progId="Visio.Drawing.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2014" y="3624242"/>
                        <a:ext cx="2832314" cy="17281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107504" y="537321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>
                <a:solidFill>
                  <a:srgbClr val="FF0000"/>
                </a:solidFill>
              </a:rPr>
              <a:t>Require a 1 signal to change its state</a:t>
            </a: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39952" y="536533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  <a:p>
            <a:pPr lvl="1"/>
            <a:r>
              <a:rPr lang="en-US" dirty="0">
                <a:solidFill>
                  <a:srgbClr val="00B0F0"/>
                </a:solidFill>
              </a:rPr>
              <a:t>Require a 0 signal to change its state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661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/>
              <a:t>Drawbacks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4525963"/>
          </a:xfrm>
        </p:spPr>
        <p:txBody>
          <a:bodyPr/>
          <a:lstStyle/>
          <a:p>
            <a:r>
              <a:rPr lang="en-US" dirty="0"/>
              <a:t>If inputs </a:t>
            </a:r>
            <a:r>
              <a:rPr lang="en-US" i="1" dirty="0">
                <a:solidFill>
                  <a:srgbClr val="FF0000"/>
                </a:solidFill>
              </a:rPr>
              <a:t>S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i="1" dirty="0">
                <a:solidFill>
                  <a:srgbClr val="FF0000"/>
                </a:solidFill>
              </a:rPr>
              <a:t>R </a:t>
            </a:r>
            <a:r>
              <a:rPr lang="en-US" dirty="0">
                <a:solidFill>
                  <a:srgbClr val="FF0000"/>
                </a:solidFill>
              </a:rPr>
              <a:t>are unstable </a:t>
            </a:r>
            <a:r>
              <a:rPr lang="en-US" dirty="0"/>
              <a:t>(or noise), output produces a unstable short pulse</a:t>
            </a:r>
          </a:p>
          <a:p>
            <a:pPr marL="0" indent="0">
              <a:buNone/>
            </a:pPr>
            <a:r>
              <a:rPr lang="en-US" dirty="0"/>
              <a:t>Solution:</a:t>
            </a:r>
          </a:p>
          <a:p>
            <a:r>
              <a:rPr lang="en-US" dirty="0"/>
              <a:t>Prevention of input noise</a:t>
            </a:r>
          </a:p>
          <a:p>
            <a:r>
              <a:rPr lang="en-US" dirty="0">
                <a:solidFill>
                  <a:srgbClr val="FF0000"/>
                </a:solidFill>
              </a:rPr>
              <a:t>Using “Gated Latch”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10</a:t>
            </a:fld>
            <a:endParaRPr lang="zh-CN" alt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46856" y="4087613"/>
            <a:ext cx="8229600" cy="27257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latches will enter 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undefined state </a:t>
            </a:r>
            <a:r>
              <a:rPr lang="en-US" dirty="0"/>
              <a:t>for some inputs (e.g. </a:t>
            </a:r>
            <a:r>
              <a:rPr lang="en-US" i="1" dirty="0"/>
              <a:t>R </a:t>
            </a:r>
            <a:r>
              <a:rPr lang="en-US" dirty="0"/>
              <a:t>= </a:t>
            </a:r>
            <a:r>
              <a:rPr lang="en-US" i="1" dirty="0"/>
              <a:t>S </a:t>
            </a:r>
            <a:r>
              <a:rPr lang="en-US" dirty="0"/>
              <a:t>= 1)</a:t>
            </a:r>
          </a:p>
          <a:p>
            <a:pPr marL="0" indent="0">
              <a:buFont typeface="Arial" pitchFamily="34" charset="0"/>
              <a:buNone/>
            </a:pPr>
            <a:r>
              <a:rPr lang="en-US" dirty="0"/>
              <a:t>Solution:</a:t>
            </a:r>
          </a:p>
          <a:p>
            <a:r>
              <a:rPr lang="en-US" dirty="0"/>
              <a:t>Prevent </a:t>
            </a:r>
            <a:r>
              <a:rPr lang="en-US" i="1" dirty="0"/>
              <a:t>R </a:t>
            </a:r>
            <a:r>
              <a:rPr lang="en-US" dirty="0"/>
              <a:t>and </a:t>
            </a:r>
            <a:r>
              <a:rPr lang="en-US" i="1" dirty="0"/>
              <a:t>S </a:t>
            </a:r>
            <a:r>
              <a:rPr lang="en-US" dirty="0"/>
              <a:t>set to 1 simultaneously</a:t>
            </a:r>
          </a:p>
          <a:p>
            <a:r>
              <a:rPr lang="en-US" dirty="0">
                <a:solidFill>
                  <a:srgbClr val="0070C0"/>
                </a:solidFill>
              </a:rPr>
              <a:t>Using “D Latch”</a:t>
            </a:r>
          </a:p>
          <a:p>
            <a:endParaRPr lang="en-US" dirty="0"/>
          </a:p>
          <a:p>
            <a:pPr marL="0" indent="0">
              <a:buFont typeface="Arial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473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7.2  Flip-Flop (FF)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state of flip-flop changes on the transition of the </a:t>
            </a:r>
            <a:r>
              <a:rPr lang="en-US" dirty="0">
                <a:solidFill>
                  <a:srgbClr val="FF0000"/>
                </a:solidFill>
              </a:rPr>
              <a:t>clock</a:t>
            </a:r>
          </a:p>
          <a:p>
            <a:r>
              <a:rPr lang="en-US" dirty="0"/>
              <a:t>Four types of FF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rgbClr val="FF0000"/>
                </a:solidFill>
              </a:rPr>
              <a:t>SR</a:t>
            </a:r>
            <a:r>
              <a:rPr lang="en-US" dirty="0"/>
              <a:t> FF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rgbClr val="FF0000"/>
                </a:solidFill>
              </a:rPr>
              <a:t>D-type</a:t>
            </a:r>
            <a:r>
              <a:rPr lang="en-US" dirty="0"/>
              <a:t> FF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rgbClr val="FF0000"/>
                </a:solidFill>
              </a:rPr>
              <a:t>JK</a:t>
            </a:r>
            <a:r>
              <a:rPr lang="en-US" dirty="0"/>
              <a:t> FF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>
                <a:solidFill>
                  <a:srgbClr val="FF0000"/>
                </a:solidFill>
              </a:rPr>
              <a:t>T</a:t>
            </a:r>
            <a:r>
              <a:rPr lang="en-US" dirty="0"/>
              <a:t> FF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1846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Clocked SR FF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33" t="27506" r="17387" b="6418"/>
          <a:stretch/>
        </p:blipFill>
        <p:spPr bwMode="auto">
          <a:xfrm>
            <a:off x="755576" y="2129020"/>
            <a:ext cx="7304174" cy="4387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27584" y="1174912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chemeClr val="accent6">
                    <a:lumMod val="75000"/>
                  </a:schemeClr>
                </a:solidFill>
              </a:rPr>
              <a:t>C</a:t>
            </a:r>
            <a:r>
              <a:rPr lang="en-US" sz="2800" dirty="0"/>
              <a:t> can be presented by a clocked signal. Then the latch with the clocked signal is called Flip-flop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9837" y="4294195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CLK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or</a:t>
            </a:r>
          </a:p>
        </p:txBody>
      </p:sp>
    </p:spTree>
    <p:extLst>
      <p:ext uri="{BB962C8B-B14F-4D97-AF65-F5344CB8AC3E}">
        <p14:creationId xmlns:p14="http://schemas.microsoft.com/office/powerpoint/2010/main" val="1803992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0" t="12132" r="20345" b="6363"/>
          <a:stretch/>
        </p:blipFill>
        <p:spPr bwMode="auto">
          <a:xfrm>
            <a:off x="1043608" y="476672"/>
            <a:ext cx="7323823" cy="573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04350" y="227687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CLK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or</a:t>
            </a:r>
          </a:p>
        </p:txBody>
      </p:sp>
    </p:spTree>
    <p:extLst>
      <p:ext uri="{BB962C8B-B14F-4D97-AF65-F5344CB8AC3E}">
        <p14:creationId xmlns:p14="http://schemas.microsoft.com/office/powerpoint/2010/main" val="13741266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/>
              <a:t>D-type FF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4" t="24359" r="17665" b="9493"/>
          <a:stretch/>
        </p:blipFill>
        <p:spPr bwMode="auto">
          <a:xfrm>
            <a:off x="1259632" y="2204864"/>
            <a:ext cx="6840760" cy="421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971600" y="909414"/>
            <a:ext cx="6840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chemeClr val="accent6">
                    <a:lumMod val="75000"/>
                  </a:schemeClr>
                </a:solidFill>
              </a:rPr>
              <a:t>C</a:t>
            </a:r>
            <a:r>
              <a:rPr lang="en-US" sz="2400" dirty="0"/>
              <a:t> can be presented by a clocked signal. </a:t>
            </a:r>
            <a:br>
              <a:rPr lang="en-US" sz="2400" dirty="0"/>
            </a:br>
            <a:r>
              <a:rPr lang="en-US" sz="2400" dirty="0"/>
              <a:t>Inputs </a:t>
            </a: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</a:rPr>
              <a:t>R</a:t>
            </a:r>
            <a:r>
              <a:rPr lang="en-US" sz="2400" dirty="0"/>
              <a:t> and </a:t>
            </a: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</a:rPr>
              <a:t>S</a:t>
            </a:r>
            <a:r>
              <a:rPr lang="en-US" sz="2400" dirty="0"/>
              <a:t> are correlated with </a:t>
            </a:r>
            <a:r>
              <a:rPr lang="en-US" sz="2400" i="1" dirty="0"/>
              <a:t>D</a:t>
            </a:r>
            <a:r>
              <a:rPr lang="en-US" sz="2400" dirty="0"/>
              <a:t> but differentiate by a NOT-gate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3124" y="305929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CLK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or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259632" y="6381328"/>
            <a:ext cx="20882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6980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/>
              <a:t>JK FF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15</a:t>
            </a:fld>
            <a:endParaRPr lang="zh-CN" alt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8676794"/>
              </p:ext>
            </p:extLst>
          </p:nvPr>
        </p:nvGraphicFramePr>
        <p:xfrm>
          <a:off x="743923" y="3645024"/>
          <a:ext cx="4065179" cy="19442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1" r:id="rId4" imgW="2252472" imgH="1072896" progId="Visio.Drawing.4">
                  <p:embed/>
                </p:oleObj>
              </mc:Choice>
              <mc:Fallback>
                <p:oleObj r:id="rId4" imgW="2252472" imgH="1072896" progId="Visio.Drawing.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3923" y="3645024"/>
                        <a:ext cx="4065179" cy="19442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467544" y="1052736"/>
            <a:ext cx="820891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The </a:t>
            </a:r>
            <a:r>
              <a:rPr lang="en-US" sz="2800" i="1" dirty="0"/>
              <a:t>JK</a:t>
            </a:r>
            <a:r>
              <a:rPr lang="en-US" sz="2800" dirty="0"/>
              <a:t> FF is a refinement of the </a:t>
            </a:r>
            <a:r>
              <a:rPr lang="en-US" sz="2800" i="1" dirty="0"/>
              <a:t>SR</a:t>
            </a:r>
            <a:r>
              <a:rPr lang="en-US" sz="2800" dirty="0"/>
              <a:t> FF in that the undetermined state of the </a:t>
            </a:r>
            <a:r>
              <a:rPr lang="en-US" sz="2800" i="1" dirty="0"/>
              <a:t>SR</a:t>
            </a:r>
            <a:r>
              <a:rPr lang="en-US" sz="2800" dirty="0"/>
              <a:t> type is defined in the JK type.  Inputs </a:t>
            </a:r>
            <a:r>
              <a:rPr lang="en-US" sz="2800" i="1" dirty="0"/>
              <a:t>J</a:t>
            </a:r>
            <a:r>
              <a:rPr lang="en-US" sz="2800" dirty="0"/>
              <a:t> and </a:t>
            </a:r>
            <a:r>
              <a:rPr lang="en-US" sz="2800" i="1" dirty="0"/>
              <a:t>K</a:t>
            </a:r>
            <a:r>
              <a:rPr lang="en-US" sz="2800" dirty="0"/>
              <a:t> behave like inputs </a:t>
            </a:r>
            <a:r>
              <a:rPr lang="en-US" sz="2800" i="1" dirty="0"/>
              <a:t>S</a:t>
            </a:r>
            <a:r>
              <a:rPr lang="en-US" sz="2800" dirty="0"/>
              <a:t> and </a:t>
            </a:r>
            <a:r>
              <a:rPr lang="en-US" sz="2800" i="1" dirty="0"/>
              <a:t>R</a:t>
            </a:r>
            <a:r>
              <a:rPr lang="en-US" sz="2800" dirty="0"/>
              <a:t> to set and reset (clear) the FF, respectively.  The input marked </a:t>
            </a:r>
            <a:r>
              <a:rPr lang="en-US" sz="2800" i="1" dirty="0"/>
              <a:t>J</a:t>
            </a:r>
            <a:r>
              <a:rPr lang="en-US" sz="2800" dirty="0"/>
              <a:t> is for </a:t>
            </a:r>
            <a:r>
              <a:rPr lang="en-US" sz="2800" i="1" dirty="0"/>
              <a:t>set</a:t>
            </a:r>
            <a:r>
              <a:rPr lang="en-US" sz="2800" dirty="0"/>
              <a:t> and the input marked </a:t>
            </a:r>
            <a:r>
              <a:rPr lang="en-US" sz="2800" i="1" dirty="0"/>
              <a:t>K</a:t>
            </a:r>
            <a:r>
              <a:rPr lang="en-US" sz="2800" dirty="0"/>
              <a:t> is </a:t>
            </a:r>
            <a:r>
              <a:rPr lang="en-US" sz="2800" i="1" dirty="0"/>
              <a:t>reset.</a:t>
            </a:r>
            <a:endParaRPr lang="en-US" sz="28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70" t="20481" r="20000" b="46976"/>
          <a:stretch/>
        </p:blipFill>
        <p:spPr bwMode="auto">
          <a:xfrm>
            <a:off x="5436096" y="3501008"/>
            <a:ext cx="2771739" cy="1979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8100392" y="5157192"/>
            <a:ext cx="813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toggle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172400" y="4149080"/>
            <a:ext cx="6206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hold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8028384" y="4509120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Reset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8028384" y="4797152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497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/>
              <a:t>T-type 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5285"/>
            <a:ext cx="8229600" cy="4525963"/>
          </a:xfrm>
        </p:spPr>
        <p:txBody>
          <a:bodyPr/>
          <a:lstStyle/>
          <a:p>
            <a:r>
              <a:rPr lang="en-US" dirty="0"/>
              <a:t>The toggle (</a:t>
            </a:r>
            <a:r>
              <a:rPr lang="en-US" i="1" dirty="0"/>
              <a:t>T</a:t>
            </a:r>
            <a:r>
              <a:rPr lang="en-US" dirty="0"/>
              <a:t>) FF has a clock input which causes the output state changed for each clock pulse if </a:t>
            </a:r>
            <a:r>
              <a:rPr lang="en-US" i="1" dirty="0"/>
              <a:t>T</a:t>
            </a:r>
            <a:r>
              <a:rPr lang="en-US" dirty="0"/>
              <a:t> is in its active state.  It is useful in counter design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2963274"/>
              </p:ext>
            </p:extLst>
          </p:nvPr>
        </p:nvGraphicFramePr>
        <p:xfrm>
          <a:off x="373832" y="3933056"/>
          <a:ext cx="4176464" cy="19916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4" r:id="rId3" imgW="2252472" imgH="1072896" progId="Visio.Drawing.4">
                  <p:embed/>
                </p:oleObj>
              </mc:Choice>
              <mc:Fallback>
                <p:oleObj r:id="rId3" imgW="2252472" imgH="1072896" progId="Visio.Drawing.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832" y="3933056"/>
                        <a:ext cx="4176464" cy="199162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58" t="44037" r="20369" b="28781"/>
          <a:stretch/>
        </p:blipFill>
        <p:spPr bwMode="auto">
          <a:xfrm>
            <a:off x="5148064" y="4005064"/>
            <a:ext cx="2581400" cy="1788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0749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i="1" u="sng" dirty="0"/>
              <a:t>Logic symbols of various latch and flip-flops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9" t="40582" r="11087" b="33703"/>
          <a:stretch/>
        </p:blipFill>
        <p:spPr bwMode="auto">
          <a:xfrm>
            <a:off x="117895" y="2482505"/>
            <a:ext cx="8988344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8624" y="3769752"/>
            <a:ext cx="48254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000" dirty="0"/>
              <a:t>SR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90103" y="3758596"/>
            <a:ext cx="48254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000" dirty="0"/>
              <a:t>SR</a:t>
            </a:r>
          </a:p>
        </p:txBody>
      </p:sp>
    </p:spTree>
    <p:extLst>
      <p:ext uri="{BB962C8B-B14F-4D97-AF65-F5344CB8AC3E}">
        <p14:creationId xmlns:p14="http://schemas.microsoft.com/office/powerpoint/2010/main" val="28925525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7.3 Master-Slave Flip-Flop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18</a:t>
            </a:fld>
            <a:endParaRPr lang="zh-CN" alt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0" t="28611" r="19626" b="8659"/>
          <a:stretch/>
        </p:blipFill>
        <p:spPr bwMode="auto">
          <a:xfrm>
            <a:off x="575556" y="1609442"/>
            <a:ext cx="7776864" cy="4627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8028384" y="5445224"/>
            <a:ext cx="648072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4918" y="974320"/>
            <a:ext cx="568863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/>
              <a:t>- Master-Slave SR Flip-Flop</a:t>
            </a:r>
          </a:p>
        </p:txBody>
      </p:sp>
    </p:spTree>
    <p:extLst>
      <p:ext uri="{BB962C8B-B14F-4D97-AF65-F5344CB8AC3E}">
        <p14:creationId xmlns:p14="http://schemas.microsoft.com/office/powerpoint/2010/main" val="12253459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21" t="14953" r="17330" b="7037"/>
          <a:stretch/>
        </p:blipFill>
        <p:spPr bwMode="auto">
          <a:xfrm>
            <a:off x="611560" y="476672"/>
            <a:ext cx="7821418" cy="55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32100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20</a:t>
            </a:fld>
            <a:endParaRPr lang="zh-CN" alt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8" t="13711" r="19631" b="47143"/>
          <a:stretch/>
        </p:blipFill>
        <p:spPr bwMode="auto">
          <a:xfrm>
            <a:off x="447993" y="332656"/>
            <a:ext cx="8228463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8028384" y="5445224"/>
            <a:ext cx="648072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115616" y="3429000"/>
            <a:ext cx="67687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Clk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goes to 1, </a:t>
            </a:r>
            <a:r>
              <a:rPr lang="en-US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affects the output of </a:t>
            </a:r>
            <a:r>
              <a:rPr lang="en-US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Y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(master enabled)</a:t>
            </a:r>
          </a:p>
          <a:p>
            <a:pPr marL="342900" indent="-342900">
              <a:buFont typeface="+mj-lt"/>
              <a:buAutoNum type="arabicPeriod"/>
            </a:pPr>
            <a:r>
              <a:rPr lang="en-US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Clk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goes to 0, the output of </a:t>
            </a:r>
            <a:r>
              <a:rPr lang="en-US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Q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is enabled (slave enabled)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i="1" dirty="0" err="1">
                <a:solidFill>
                  <a:srgbClr val="00B050"/>
                </a:solidFill>
              </a:rPr>
              <a:t>Clk</a:t>
            </a:r>
            <a:r>
              <a:rPr lang="en-US" i="1" dirty="0">
                <a:solidFill>
                  <a:srgbClr val="00B050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goes to 1 again</a:t>
            </a:r>
          </a:p>
          <a:p>
            <a:pPr marL="342900" indent="-342900">
              <a:buFont typeface="+mj-lt"/>
              <a:buAutoNum type="arabicPeriod"/>
            </a:pPr>
            <a:r>
              <a:rPr lang="en-US" i="1" dirty="0">
                <a:solidFill>
                  <a:srgbClr val="00B050"/>
                </a:solidFill>
              </a:rPr>
              <a:t>R </a:t>
            </a:r>
            <a:r>
              <a:rPr lang="en-US" dirty="0">
                <a:solidFill>
                  <a:srgbClr val="00B050"/>
                </a:solidFill>
              </a:rPr>
              <a:t>goes to 1, </a:t>
            </a:r>
            <a:r>
              <a:rPr lang="en-US" i="1" dirty="0">
                <a:solidFill>
                  <a:srgbClr val="00B050"/>
                </a:solidFill>
              </a:rPr>
              <a:t>Y is</a:t>
            </a:r>
            <a:r>
              <a:rPr lang="en-US" dirty="0">
                <a:solidFill>
                  <a:srgbClr val="00B050"/>
                </a:solidFill>
              </a:rPr>
              <a:t> 0 (reset enabled)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00B050"/>
                </a:solidFill>
              </a:rPr>
              <a:t>The new </a:t>
            </a:r>
            <a:r>
              <a:rPr lang="en-US" i="1" dirty="0">
                <a:solidFill>
                  <a:srgbClr val="00B050"/>
                </a:solidFill>
              </a:rPr>
              <a:t>Y </a:t>
            </a:r>
            <a:r>
              <a:rPr lang="en-US" dirty="0">
                <a:solidFill>
                  <a:srgbClr val="00B050"/>
                </a:solidFill>
              </a:rPr>
              <a:t>is transferred to Q when </a:t>
            </a:r>
            <a:r>
              <a:rPr lang="en-US" i="1" dirty="0" err="1">
                <a:solidFill>
                  <a:srgbClr val="00B050"/>
                </a:solidFill>
              </a:rPr>
              <a:t>Clk</a:t>
            </a:r>
            <a:r>
              <a:rPr lang="en-US" i="1" dirty="0">
                <a:solidFill>
                  <a:srgbClr val="00B050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goes back to 0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Now </a:t>
            </a:r>
            <a:r>
              <a:rPr lang="en-US" i="1" dirty="0" err="1"/>
              <a:t>Clk</a:t>
            </a:r>
            <a:r>
              <a:rPr lang="en-US" i="1" dirty="0"/>
              <a:t> </a:t>
            </a:r>
            <a:r>
              <a:rPr lang="en-US" dirty="0"/>
              <a:t>is 0 (master disabled), so any change in </a:t>
            </a:r>
            <a:r>
              <a:rPr lang="en-US" i="1" dirty="0"/>
              <a:t>S</a:t>
            </a:r>
            <a:r>
              <a:rPr lang="en-US" dirty="0"/>
              <a:t>, </a:t>
            </a:r>
            <a:r>
              <a:rPr lang="en-US" i="1" dirty="0"/>
              <a:t>R </a:t>
            </a:r>
            <a:r>
              <a:rPr lang="en-US" dirty="0"/>
              <a:t>can’t affect </a:t>
            </a:r>
            <a:r>
              <a:rPr lang="en-US" i="1" dirty="0"/>
              <a:t>Y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i="1" dirty="0"/>
              <a:t>S </a:t>
            </a:r>
            <a:r>
              <a:rPr lang="en-US" dirty="0"/>
              <a:t>goes to 1, and back to 1, </a:t>
            </a:r>
            <a:r>
              <a:rPr lang="en-US" i="1" dirty="0"/>
              <a:t>Y </a:t>
            </a:r>
            <a:r>
              <a:rPr lang="en-US" dirty="0"/>
              <a:t>set to 1 again</a:t>
            </a:r>
          </a:p>
          <a:p>
            <a:pPr marL="342900" indent="-342900">
              <a:buFont typeface="+mj-lt"/>
              <a:buAutoNum type="arabicPeriod"/>
            </a:pPr>
            <a:r>
              <a:rPr lang="en-US" i="1" dirty="0"/>
              <a:t>Q </a:t>
            </a:r>
            <a:r>
              <a:rPr lang="en-US" dirty="0"/>
              <a:t>follows </a:t>
            </a:r>
            <a:r>
              <a:rPr lang="en-US" i="1" dirty="0"/>
              <a:t>Y </a:t>
            </a:r>
            <a:r>
              <a:rPr lang="en-US" dirty="0"/>
              <a:t>until </a:t>
            </a:r>
            <a:r>
              <a:rPr lang="en-US" i="1" dirty="0" err="1"/>
              <a:t>Clk</a:t>
            </a:r>
            <a:r>
              <a:rPr lang="en-US" i="1" dirty="0"/>
              <a:t> </a:t>
            </a:r>
            <a:r>
              <a:rPr lang="en-US" dirty="0"/>
              <a:t>falls from 1 to 0</a:t>
            </a:r>
          </a:p>
        </p:txBody>
      </p:sp>
    </p:spTree>
    <p:extLst>
      <p:ext uri="{BB962C8B-B14F-4D97-AF65-F5344CB8AC3E}">
        <p14:creationId xmlns:p14="http://schemas.microsoft.com/office/powerpoint/2010/main" val="17953649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/>
              <a:t>Pulse-Triggered FF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21</a:t>
            </a:fld>
            <a:endParaRPr lang="zh-CN" alt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5" t="26287" r="26851" b="15977"/>
          <a:stretch/>
        </p:blipFill>
        <p:spPr bwMode="auto">
          <a:xfrm>
            <a:off x="1547664" y="2636912"/>
            <a:ext cx="6048672" cy="3753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539552" y="616620"/>
            <a:ext cx="80648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/>
          </a:p>
          <a:p>
            <a:r>
              <a:rPr lang="en-US" sz="2400" dirty="0"/>
              <a:t>Its behavior depends on:</a:t>
            </a:r>
            <a:br>
              <a:rPr lang="en-US" sz="2400" dirty="0"/>
            </a:br>
            <a:r>
              <a:rPr lang="en-US" sz="2400" dirty="0"/>
              <a:t>The rising and the period of the pulse remain at high (</a:t>
            </a:r>
            <a:r>
              <a:rPr lang="en-US" sz="2400" i="1" dirty="0"/>
              <a:t>Y</a:t>
            </a:r>
            <a:r>
              <a:rPr lang="en-US" sz="2400" dirty="0"/>
              <a:t>) and the falling edges (</a:t>
            </a:r>
            <a:r>
              <a:rPr lang="en-US" sz="2400" i="1" dirty="0"/>
              <a:t>Q</a:t>
            </a:r>
            <a:r>
              <a:rPr lang="en-US" sz="2400" dirty="0"/>
              <a:t>)</a:t>
            </a:r>
          </a:p>
          <a:p>
            <a:r>
              <a:rPr lang="en-US" sz="2400" dirty="0"/>
              <a:t>So referred to as </a:t>
            </a:r>
            <a:r>
              <a:rPr lang="en-US" sz="2400" b="1" dirty="0"/>
              <a:t>pulse-triggered flip-flops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018087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22</a:t>
            </a:fld>
            <a:endParaRPr lang="zh-CN" alt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47" t="13112" r="28474" b="32631"/>
          <a:stretch/>
        </p:blipFill>
        <p:spPr bwMode="auto">
          <a:xfrm>
            <a:off x="899592" y="692696"/>
            <a:ext cx="7489232" cy="4573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69622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/>
              <a:t>Master-Slave </a:t>
            </a:r>
            <a:r>
              <a:rPr lang="en-US" i="1" dirty="0"/>
              <a:t>JK </a:t>
            </a:r>
            <a:r>
              <a:rPr lang="en-US" dirty="0"/>
              <a:t>Flip-Flop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23</a:t>
            </a:fld>
            <a:endParaRPr lang="zh-CN" alt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3" t="27246" r="20996" b="17312"/>
          <a:stretch/>
        </p:blipFill>
        <p:spPr bwMode="auto">
          <a:xfrm>
            <a:off x="539552" y="1268760"/>
            <a:ext cx="8143164" cy="4335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69050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24</a:t>
            </a:fld>
            <a:endParaRPr lang="zh-CN" alt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4" t="14832" r="45543" b="15887"/>
          <a:stretch/>
        </p:blipFill>
        <p:spPr bwMode="auto">
          <a:xfrm>
            <a:off x="251521" y="692696"/>
            <a:ext cx="4803806" cy="5601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16" t="35850" r="41969" b="34016"/>
          <a:stretch/>
        </p:blipFill>
        <p:spPr bwMode="auto">
          <a:xfrm>
            <a:off x="4113954" y="1772816"/>
            <a:ext cx="5018586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8" t="46893" r="16809" b="20398"/>
          <a:stretch/>
        </p:blipFill>
        <p:spPr bwMode="auto">
          <a:xfrm>
            <a:off x="4644008" y="4293096"/>
            <a:ext cx="29337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63673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25</a:t>
            </a:fld>
            <a:endParaRPr lang="zh-CN" alt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4" t="14832" r="20446" b="15887"/>
          <a:stretch/>
        </p:blipFill>
        <p:spPr bwMode="auto">
          <a:xfrm>
            <a:off x="395536" y="548680"/>
            <a:ext cx="8411011" cy="5601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16" t="35850" r="41969" b="34016"/>
          <a:stretch/>
        </p:blipFill>
        <p:spPr bwMode="auto">
          <a:xfrm>
            <a:off x="107504" y="1484784"/>
            <a:ext cx="5018586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8" t="46893" r="16809" b="20398"/>
          <a:stretch/>
        </p:blipFill>
        <p:spPr bwMode="auto">
          <a:xfrm>
            <a:off x="683568" y="4005064"/>
            <a:ext cx="3744416" cy="2771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06059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26</a:t>
            </a:fld>
            <a:endParaRPr lang="zh-CN" alt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9" t="14297" r="18628" b="24869"/>
          <a:stretch/>
        </p:blipFill>
        <p:spPr bwMode="auto">
          <a:xfrm>
            <a:off x="395536" y="980728"/>
            <a:ext cx="8373222" cy="4745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7229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/>
              <a:t>Master-Slave </a:t>
            </a:r>
            <a:r>
              <a:rPr lang="en-US" i="1" dirty="0"/>
              <a:t>D </a:t>
            </a:r>
            <a:r>
              <a:rPr lang="en-US" dirty="0"/>
              <a:t>Flip-Flop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27</a:t>
            </a:fld>
            <a:endParaRPr lang="zh-CN" alt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9" t="27273" r="20874" b="15970"/>
          <a:stretch/>
        </p:blipFill>
        <p:spPr bwMode="auto">
          <a:xfrm>
            <a:off x="539552" y="1052736"/>
            <a:ext cx="8027623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50" t="32965" r="45566" b="44357"/>
          <a:stretch/>
        </p:blipFill>
        <p:spPr bwMode="auto">
          <a:xfrm>
            <a:off x="4716016" y="5157192"/>
            <a:ext cx="4057847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13075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/>
              <a:t>Master-Slave </a:t>
            </a:r>
            <a:r>
              <a:rPr lang="en-US" i="1" dirty="0"/>
              <a:t>T </a:t>
            </a:r>
            <a:r>
              <a:rPr lang="en-US" dirty="0"/>
              <a:t>Flip-Flop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28</a:t>
            </a:fld>
            <a:endParaRPr lang="zh-CN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4" t="26857" r="23043" b="11309"/>
          <a:stretch/>
        </p:blipFill>
        <p:spPr bwMode="auto">
          <a:xfrm>
            <a:off x="683568" y="836713"/>
            <a:ext cx="6336704" cy="3943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07" t="59391" r="45301" b="13538"/>
          <a:stretch/>
        </p:blipFill>
        <p:spPr bwMode="auto">
          <a:xfrm>
            <a:off x="4644008" y="4653136"/>
            <a:ext cx="3841750" cy="183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95549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29</a:t>
            </a:fld>
            <a:endParaRPr lang="zh-CN" alt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50" t="14606" r="39348" b="13538"/>
          <a:stretch/>
        </p:blipFill>
        <p:spPr bwMode="auto">
          <a:xfrm>
            <a:off x="539552" y="692696"/>
            <a:ext cx="4806757" cy="4869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18458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MSFF, master is enabled during the period of clock pulse is 1</a:t>
            </a:r>
          </a:p>
          <a:p>
            <a:r>
              <a:rPr lang="en-US" dirty="0"/>
              <a:t>Undesired behavior produced when inputs values of </a:t>
            </a:r>
            <a:r>
              <a:rPr lang="en-US" i="1" dirty="0"/>
              <a:t>S </a:t>
            </a:r>
            <a:r>
              <a:rPr lang="en-US" dirty="0"/>
              <a:t>and </a:t>
            </a:r>
            <a:r>
              <a:rPr lang="en-US" i="1" dirty="0"/>
              <a:t>R </a:t>
            </a:r>
            <a:r>
              <a:rPr lang="en-US" dirty="0"/>
              <a:t>(or </a:t>
            </a:r>
            <a:r>
              <a:rPr lang="en-US" i="1" dirty="0"/>
              <a:t>J</a:t>
            </a:r>
            <a:r>
              <a:rPr lang="en-US" dirty="0"/>
              <a:t>, </a:t>
            </a:r>
            <a:r>
              <a:rPr lang="en-US" i="1" dirty="0"/>
              <a:t>K</a:t>
            </a:r>
            <a:r>
              <a:rPr lang="en-US" dirty="0"/>
              <a:t>, </a:t>
            </a:r>
            <a:r>
              <a:rPr lang="en-US" i="1" dirty="0"/>
              <a:t>D</a:t>
            </a:r>
            <a:r>
              <a:rPr lang="en-US" dirty="0"/>
              <a:t>, </a:t>
            </a:r>
            <a:r>
              <a:rPr lang="en-US" i="1" dirty="0"/>
              <a:t>T</a:t>
            </a:r>
            <a:r>
              <a:rPr lang="en-US" dirty="0"/>
              <a:t>) change at that period</a:t>
            </a:r>
          </a:p>
          <a:p>
            <a:r>
              <a:rPr lang="en-US" dirty="0"/>
              <a:t>Better solution: </a:t>
            </a:r>
            <a:r>
              <a:rPr lang="en-US" dirty="0">
                <a:solidFill>
                  <a:srgbClr val="FF0000"/>
                </a:solidFill>
              </a:rPr>
              <a:t>Edge-triggered flip-flops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79628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7.4 Edge-Triggered Flip-Flop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Use one of the edges of the clock signal to read the input values</a:t>
            </a:r>
            <a:br>
              <a:rPr lang="en-US" dirty="0"/>
            </a:br>
            <a:r>
              <a:rPr lang="en-US" dirty="0"/>
              <a:t>- either positive or negative transition</a:t>
            </a:r>
            <a:br>
              <a:rPr lang="en-US" dirty="0"/>
            </a:br>
            <a:r>
              <a:rPr lang="en-US" dirty="0"/>
              <a:t>- </a:t>
            </a:r>
            <a:r>
              <a:rPr lang="en-US" dirty="0">
                <a:solidFill>
                  <a:srgbClr val="FF0000"/>
                </a:solidFill>
              </a:rPr>
              <a:t>triggering edge</a:t>
            </a:r>
          </a:p>
          <a:p>
            <a:r>
              <a:rPr lang="en-US" dirty="0"/>
              <a:t>The response to the triggering edge at the output of the flip-flop is almost immediate</a:t>
            </a:r>
          </a:p>
          <a:p>
            <a:r>
              <a:rPr lang="en-US" dirty="0"/>
              <a:t>The flip-flops remains unresponsive to the input change until the next triggering edge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026561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/>
              <a:t>Triggering Edge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32</a:t>
            </a:fld>
            <a:endParaRPr lang="zh-CN" alt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0" t="27145" r="20586" b="13964"/>
          <a:stretch/>
        </p:blipFill>
        <p:spPr bwMode="auto">
          <a:xfrm>
            <a:off x="539552" y="1268760"/>
            <a:ext cx="8043339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85919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en-US" dirty="0"/>
              <a:t>Positive-Edge-Triggered </a:t>
            </a:r>
            <a:r>
              <a:rPr lang="en-US" i="1" dirty="0"/>
              <a:t>D </a:t>
            </a:r>
            <a:r>
              <a:rPr lang="en-US" dirty="0"/>
              <a:t>FF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33</a:t>
            </a:fld>
            <a:endParaRPr lang="zh-CN" alt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9" t="26613" r="17190" b="6631"/>
          <a:stretch/>
        </p:blipFill>
        <p:spPr bwMode="auto">
          <a:xfrm>
            <a:off x="611560" y="1340768"/>
            <a:ext cx="7801578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73229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/>
              <a:t>Timing Diagram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34</a:t>
            </a:fld>
            <a:endParaRPr lang="zh-CN" alt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2" t="24007" r="23251" b="15574"/>
          <a:stretch/>
        </p:blipFill>
        <p:spPr bwMode="auto">
          <a:xfrm>
            <a:off x="467544" y="980728"/>
            <a:ext cx="8003275" cy="5101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56101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/>
              <a:t>Negative-Edge-Triggered </a:t>
            </a:r>
            <a:r>
              <a:rPr lang="en-US" i="1" dirty="0"/>
              <a:t>D </a:t>
            </a:r>
            <a:r>
              <a:rPr lang="en-US" dirty="0"/>
              <a:t>FF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35</a:t>
            </a:fld>
            <a:endParaRPr lang="zh-CN" altLang="en-US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65" t="25703" r="17891" b="6012"/>
          <a:stretch/>
        </p:blipFill>
        <p:spPr bwMode="auto">
          <a:xfrm>
            <a:off x="611560" y="1340768"/>
            <a:ext cx="7776864" cy="4700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7671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Timing Diagram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36</a:t>
            </a:fld>
            <a:endParaRPr lang="zh-CN" altLang="en-US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2" t="24992" r="23319" b="14990"/>
          <a:stretch/>
        </p:blipFill>
        <p:spPr bwMode="auto">
          <a:xfrm>
            <a:off x="1043608" y="1484784"/>
            <a:ext cx="6989533" cy="4531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8542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/>
              <a:t>Edge-Triggered </a:t>
            </a:r>
            <a:r>
              <a:rPr lang="en-US" i="1" dirty="0"/>
              <a:t>JK </a:t>
            </a:r>
            <a:r>
              <a:rPr lang="en-US" dirty="0"/>
              <a:t>Flip- Flop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37</a:t>
            </a:fld>
            <a:endParaRPr lang="zh-CN" altLang="en-US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5" t="26220" r="21810" b="6199"/>
          <a:stretch/>
        </p:blipFill>
        <p:spPr bwMode="auto">
          <a:xfrm>
            <a:off x="467544" y="1154774"/>
            <a:ext cx="7824401" cy="515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47983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/>
              <a:t>Edge-Triggered </a:t>
            </a:r>
            <a:r>
              <a:rPr lang="en-US" i="1" dirty="0"/>
              <a:t>T </a:t>
            </a:r>
            <a:r>
              <a:rPr lang="en-US" dirty="0"/>
              <a:t>Flip- Flop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38</a:t>
            </a:fld>
            <a:endParaRPr lang="zh-CN" altLang="en-US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16" t="26538" r="17112" b="12410"/>
          <a:stretch/>
        </p:blipFill>
        <p:spPr bwMode="auto">
          <a:xfrm>
            <a:off x="467544" y="1073324"/>
            <a:ext cx="8000171" cy="4274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03974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/>
              <a:t>Timing Diagram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39</a:t>
            </a:fld>
            <a:endParaRPr lang="zh-CN" altLang="en-US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4" t="26546" r="23543" b="12752"/>
          <a:stretch/>
        </p:blipFill>
        <p:spPr bwMode="auto">
          <a:xfrm>
            <a:off x="755576" y="1124744"/>
            <a:ext cx="7521147" cy="4848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04930" y="3825892"/>
            <a:ext cx="57606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PET</a:t>
            </a:r>
          </a:p>
        </p:txBody>
      </p:sp>
    </p:spTree>
    <p:extLst>
      <p:ext uri="{BB962C8B-B14F-4D97-AF65-F5344CB8AC3E}">
        <p14:creationId xmlns:p14="http://schemas.microsoft.com/office/powerpoint/2010/main" val="17160388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i="1" u="sng" dirty="0"/>
              <a:t>Logic symbols of various </a:t>
            </a:r>
            <a:r>
              <a:rPr lang="en-US" sz="3000" b="1" i="1" u="sng" dirty="0"/>
              <a:t>edge-triggered</a:t>
            </a:r>
            <a:r>
              <a:rPr lang="en-US" sz="3000" i="1" u="sng" dirty="0"/>
              <a:t> flip-flops</a:t>
            </a: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40</a:t>
            </a:fld>
            <a:endParaRPr lang="zh-CN" altLang="en-US"/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7" t="22097" r="14467" b="38091"/>
          <a:stretch/>
        </p:blipFill>
        <p:spPr bwMode="auto">
          <a:xfrm>
            <a:off x="431032" y="1986343"/>
            <a:ext cx="8101408" cy="2522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3124" y="3706641"/>
            <a:ext cx="79208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400" dirty="0"/>
              <a:t>SR</a:t>
            </a:r>
          </a:p>
        </p:txBody>
      </p:sp>
    </p:spTree>
    <p:extLst>
      <p:ext uri="{BB962C8B-B14F-4D97-AF65-F5344CB8AC3E}">
        <p14:creationId xmlns:p14="http://schemas.microsoft.com/office/powerpoint/2010/main" val="14729145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864" y="12576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/>
              <a:t>7.5 Synchronous and Asynchronous Inputs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23317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Inputs of flip-flops are categorized into two types</a:t>
            </a:r>
          </a:p>
          <a:p>
            <a:r>
              <a:rPr lang="en-US" b="1" dirty="0"/>
              <a:t>Synchronous </a:t>
            </a:r>
            <a:r>
              <a:rPr lang="en-US" dirty="0"/>
              <a:t>and </a:t>
            </a:r>
            <a:r>
              <a:rPr lang="en-US" b="1" dirty="0"/>
              <a:t>asynchronous</a:t>
            </a:r>
            <a:endParaRPr lang="en-US" dirty="0"/>
          </a:p>
          <a:p>
            <a:r>
              <a:rPr lang="en-US" dirty="0"/>
              <a:t>All inputs to FFs presented so far are synchronous inputs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7480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/>
              <a:t>Asynchronous Inputs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dirty="0"/>
              <a:t>The output will response to the sync. inputs only if all </a:t>
            </a:r>
            <a:r>
              <a:rPr lang="en-US" dirty="0" err="1"/>
              <a:t>async</a:t>
            </a:r>
            <a:r>
              <a:rPr lang="en-US" dirty="0"/>
              <a:t>. inputs are inactive</a:t>
            </a:r>
          </a:p>
          <a:p>
            <a:r>
              <a:rPr lang="en-US" dirty="0"/>
              <a:t>Particularly useful for bringing a FF into a desired initial state prior to normal clocked operation</a:t>
            </a:r>
          </a:p>
          <a:p>
            <a:r>
              <a:rPr lang="en-US" dirty="0"/>
              <a:t>The asynchronous (or direct) inputs usually called - </a:t>
            </a:r>
            <a:r>
              <a:rPr lang="en-US" b="1" dirty="0"/>
              <a:t>Preset </a:t>
            </a:r>
            <a:r>
              <a:rPr lang="en-US" dirty="0"/>
              <a:t>(denoted by </a:t>
            </a:r>
            <a:r>
              <a:rPr lang="en-US" i="1" dirty="0"/>
              <a:t>PRE</a:t>
            </a:r>
            <a:r>
              <a:rPr lang="en-US" dirty="0"/>
              <a:t>) and </a:t>
            </a:r>
            <a:r>
              <a:rPr lang="en-US" b="1" dirty="0"/>
              <a:t>clear </a:t>
            </a:r>
            <a:r>
              <a:rPr lang="en-US" dirty="0"/>
              <a:t>(denoted </a:t>
            </a:r>
            <a:r>
              <a:rPr lang="en-US" i="1" dirty="0"/>
              <a:t>CLR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- Used to forcibly set and reset the state of flip-flop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44322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/>
              <a:t>Example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43</a:t>
            </a:fld>
            <a:endParaRPr lang="zh-CN" alt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3" t="25947" r="17611" b="5826"/>
          <a:stretch/>
        </p:blipFill>
        <p:spPr bwMode="auto">
          <a:xfrm>
            <a:off x="827584" y="1052736"/>
            <a:ext cx="7619066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738295" y="5445224"/>
            <a:ext cx="578121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6815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44</a:t>
            </a:fld>
            <a:endParaRPr lang="zh-CN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/>
              <a:t>Example 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8" t="21106" r="18426" b="17561"/>
          <a:stretch/>
        </p:blipFill>
        <p:spPr bwMode="auto">
          <a:xfrm>
            <a:off x="467544" y="1124744"/>
            <a:ext cx="7992888" cy="4693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67544" y="1124744"/>
            <a:ext cx="540060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7621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/>
              <a:t>Timing Diagram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45</a:t>
            </a:fld>
            <a:endParaRPr lang="zh-CN" altLang="en-US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2" t="23849" r="21518" b="23287"/>
          <a:stretch/>
        </p:blipFill>
        <p:spPr bwMode="auto">
          <a:xfrm>
            <a:off x="476672" y="1165579"/>
            <a:ext cx="8096205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130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b="1" dirty="0"/>
              <a:t>Summary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525963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r>
              <a:rPr lang="en-US" dirty="0"/>
              <a:t>Flip-flips as memory elements</a:t>
            </a:r>
            <a:br>
              <a:rPr lang="en-US" dirty="0"/>
            </a:br>
            <a:r>
              <a:rPr lang="en-US" dirty="0"/>
              <a:t>	- To store the value in </a:t>
            </a:r>
            <a:r>
              <a:rPr lang="en-US" i="1" dirty="0"/>
              <a:t>Q</a:t>
            </a:r>
            <a:br>
              <a:rPr lang="en-US" dirty="0"/>
            </a:br>
            <a:r>
              <a:rPr lang="en-US" dirty="0"/>
              <a:t>	- One FF can store 1-bit data</a:t>
            </a:r>
          </a:p>
          <a:p>
            <a:endParaRPr lang="en-US" dirty="0"/>
          </a:p>
          <a:p>
            <a:r>
              <a:rPr lang="en-US" dirty="0"/>
              <a:t>Different types of FFs</a:t>
            </a:r>
            <a:br>
              <a:rPr lang="en-US" dirty="0"/>
            </a:br>
            <a:r>
              <a:rPr lang="en-US" dirty="0"/>
              <a:t>	- </a:t>
            </a:r>
            <a:r>
              <a:rPr lang="en-US" i="1" dirty="0"/>
              <a:t>SR</a:t>
            </a:r>
            <a:r>
              <a:rPr lang="en-US" dirty="0"/>
              <a:t>-type, </a:t>
            </a:r>
            <a:r>
              <a:rPr lang="en-US" i="1" dirty="0"/>
              <a:t>D</a:t>
            </a:r>
            <a:r>
              <a:rPr lang="en-US" dirty="0"/>
              <a:t>-type, </a:t>
            </a:r>
            <a:r>
              <a:rPr lang="en-US" i="1" dirty="0"/>
              <a:t>JK</a:t>
            </a:r>
            <a:r>
              <a:rPr lang="en-US" dirty="0"/>
              <a:t>-type, </a:t>
            </a:r>
            <a:r>
              <a:rPr lang="en-US" i="1" dirty="0"/>
              <a:t>T</a:t>
            </a:r>
            <a:r>
              <a:rPr lang="en-US" dirty="0"/>
              <a:t>-type</a:t>
            </a:r>
            <a:br>
              <a:rPr lang="en-US" dirty="0"/>
            </a:br>
            <a:r>
              <a:rPr lang="en-US" dirty="0"/>
              <a:t>	- By controlling the inputs (</a:t>
            </a:r>
            <a:r>
              <a:rPr lang="en-US" i="1" dirty="0"/>
              <a:t>S, R, D, J, K, T</a:t>
            </a:r>
            <a:r>
              <a:rPr lang="en-US" dirty="0"/>
              <a:t>) to change, 	set, reset or hold the value of </a:t>
            </a:r>
            <a:r>
              <a:rPr lang="en-US" i="1" dirty="0"/>
              <a:t>Q</a:t>
            </a:r>
            <a:endParaRPr lang="en-US" dirty="0"/>
          </a:p>
          <a:p>
            <a:endParaRPr lang="en-US" dirty="0"/>
          </a:p>
          <a:p>
            <a:r>
              <a:rPr lang="en-US" dirty="0"/>
              <a:t>Different Triggering Methods</a:t>
            </a:r>
            <a:br>
              <a:rPr lang="en-US" dirty="0"/>
            </a:br>
            <a:r>
              <a:rPr lang="en-US" dirty="0"/>
              <a:t>	- Pulse-triggered</a:t>
            </a:r>
            <a:br>
              <a:rPr lang="en-US" dirty="0"/>
            </a:br>
            <a:r>
              <a:rPr lang="en-US" dirty="0"/>
              <a:t>	- Edge-triggered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5006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2703</TotalTime>
  <Words>1117</Words>
  <Application>Microsoft Office PowerPoint</Application>
  <PresentationFormat>On-screen Show (4:3)</PresentationFormat>
  <Paragraphs>196</Paragraphs>
  <Slides>46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Arial</vt:lpstr>
      <vt:lpstr>Calibri</vt:lpstr>
      <vt:lpstr>Times New Roman</vt:lpstr>
      <vt:lpstr>Office 主题</vt:lpstr>
      <vt:lpstr>Visio.Drawing.4</vt:lpstr>
      <vt:lpstr> EE2000 Logic Circuit Design</vt:lpstr>
      <vt:lpstr>Outline</vt:lpstr>
      <vt:lpstr>Two classes of logic circuits</vt:lpstr>
      <vt:lpstr>Sequential logic circuit</vt:lpstr>
      <vt:lpstr>Latch</vt:lpstr>
      <vt:lpstr>7.1 Latch</vt:lpstr>
      <vt:lpstr>Latch</vt:lpstr>
      <vt:lpstr>Latch</vt:lpstr>
      <vt:lpstr>Latch</vt:lpstr>
      <vt:lpstr>Drawbacks</vt:lpstr>
      <vt:lpstr>7.2  Flip-Flop (FF)</vt:lpstr>
      <vt:lpstr>Clocked SR FF</vt:lpstr>
      <vt:lpstr>PowerPoint Presentation</vt:lpstr>
      <vt:lpstr>D-type FF</vt:lpstr>
      <vt:lpstr>JK FF</vt:lpstr>
      <vt:lpstr>T-type FF</vt:lpstr>
      <vt:lpstr>Logic symbols of various latch and flip-flops</vt:lpstr>
      <vt:lpstr>7.3 Master-Slave Flip-Flop</vt:lpstr>
      <vt:lpstr>PowerPoint Presentation</vt:lpstr>
      <vt:lpstr>PowerPoint Presentation</vt:lpstr>
      <vt:lpstr>Pulse-Triggered FF</vt:lpstr>
      <vt:lpstr>PowerPoint Presentation</vt:lpstr>
      <vt:lpstr>Master-Slave JK Flip-Flop</vt:lpstr>
      <vt:lpstr>PowerPoint Presentation</vt:lpstr>
      <vt:lpstr>PowerPoint Presentation</vt:lpstr>
      <vt:lpstr>PowerPoint Presentation</vt:lpstr>
      <vt:lpstr>Master-Slave D Flip-Flop</vt:lpstr>
      <vt:lpstr>Master-Slave T Flip-Flop</vt:lpstr>
      <vt:lpstr>PowerPoint Presentation</vt:lpstr>
      <vt:lpstr>Problems</vt:lpstr>
      <vt:lpstr>7.4 Edge-Triggered Flip-Flop</vt:lpstr>
      <vt:lpstr>Triggering Edge</vt:lpstr>
      <vt:lpstr>Positive-Edge-Triggered D FF</vt:lpstr>
      <vt:lpstr>Timing Diagram</vt:lpstr>
      <vt:lpstr>Negative-Edge-Triggered D FF</vt:lpstr>
      <vt:lpstr>Timing Diagram</vt:lpstr>
      <vt:lpstr>Edge-Triggered JK Flip- Flop</vt:lpstr>
      <vt:lpstr>Edge-Triggered T Flip- Flop</vt:lpstr>
      <vt:lpstr>Timing Diagram</vt:lpstr>
      <vt:lpstr>Logic symbols of various edge-triggered flip-flops</vt:lpstr>
      <vt:lpstr>7.5 Synchronous and Asynchronous Inputs</vt:lpstr>
      <vt:lpstr>Asynchronous Inputs</vt:lpstr>
      <vt:lpstr>Example </vt:lpstr>
      <vt:lpstr>Example </vt:lpstr>
      <vt:lpstr>Timing Diagram</vt:lpstr>
      <vt:lpstr>Summary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EE2000 Logic Circuit Design</dc:title>
  <dc:creator>Dr. WONG Hang</dc:creator>
  <cp:lastModifiedBy>hwong1002@gmail.com</cp:lastModifiedBy>
  <cp:revision>289</cp:revision>
  <cp:lastPrinted>2013-10-16T04:07:46Z</cp:lastPrinted>
  <dcterms:created xsi:type="dcterms:W3CDTF">2013-08-30T03:45:07Z</dcterms:created>
  <dcterms:modified xsi:type="dcterms:W3CDTF">2023-08-21T01:25:05Z</dcterms:modified>
</cp:coreProperties>
</file>