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310" r:id="rId2"/>
    <p:sldId id="400" r:id="rId3"/>
    <p:sldId id="351" r:id="rId4"/>
    <p:sldId id="386" r:id="rId5"/>
    <p:sldId id="354" r:id="rId6"/>
    <p:sldId id="387" r:id="rId7"/>
    <p:sldId id="460" r:id="rId8"/>
    <p:sldId id="333" r:id="rId9"/>
    <p:sldId id="334" r:id="rId10"/>
    <p:sldId id="399" r:id="rId11"/>
    <p:sldId id="391" r:id="rId12"/>
    <p:sldId id="439" r:id="rId13"/>
    <p:sldId id="432" r:id="rId14"/>
    <p:sldId id="335" r:id="rId15"/>
    <p:sldId id="430" r:id="rId16"/>
    <p:sldId id="404" r:id="rId17"/>
    <p:sldId id="431" r:id="rId18"/>
    <p:sldId id="408" r:id="rId19"/>
    <p:sldId id="402" r:id="rId20"/>
    <p:sldId id="359" r:id="rId21"/>
    <p:sldId id="360" r:id="rId22"/>
    <p:sldId id="417" r:id="rId23"/>
    <p:sldId id="418" r:id="rId24"/>
    <p:sldId id="421" r:id="rId25"/>
    <p:sldId id="422" r:id="rId26"/>
    <p:sldId id="440" r:id="rId27"/>
    <p:sldId id="434" r:id="rId28"/>
    <p:sldId id="435" r:id="rId29"/>
    <p:sldId id="426" r:id="rId30"/>
    <p:sldId id="427" r:id="rId31"/>
    <p:sldId id="456" r:id="rId32"/>
    <p:sldId id="453" r:id="rId33"/>
    <p:sldId id="454" r:id="rId34"/>
    <p:sldId id="378" r:id="rId35"/>
    <p:sldId id="452" r:id="rId36"/>
    <p:sldId id="349" r:id="rId37"/>
    <p:sldId id="320" r:id="rId38"/>
    <p:sldId id="395" r:id="rId39"/>
    <p:sldId id="446" r:id="rId40"/>
    <p:sldId id="441" r:id="rId41"/>
    <p:sldId id="445" r:id="rId42"/>
    <p:sldId id="444" r:id="rId43"/>
    <p:sldId id="321" r:id="rId4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524" autoAdjust="0"/>
    <p:restoredTop sz="94660"/>
  </p:normalViewPr>
  <p:slideViewPr>
    <p:cSldViewPr snapToGrid="0" snapToObjects="1">
      <p:cViewPr varScale="1">
        <p:scale>
          <a:sx n="140" d="100"/>
          <a:sy n="140" d="100"/>
        </p:scale>
        <p:origin x="2509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756"/>
    </p:cViewPr>
  </p:sorterViewPr>
  <p:notesViewPr>
    <p:cSldViewPr snapToGrid="0" snapToObjects="1">
      <p:cViewPr varScale="1">
        <p:scale>
          <a:sx n="63" d="100"/>
          <a:sy n="63" d="100"/>
        </p:scale>
        <p:origin x="320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47470-173E-47EB-B35E-33CC044ED0BB}" type="datetime1">
              <a:rPr lang="zh-TW" altLang="en-US" smtClean="0"/>
              <a:t>2019/4/8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030FA-5029-B340-ABDD-C02F4B86B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4840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7F596-FA7E-4A83-85E8-9763BE374393}" type="datetime1">
              <a:rPr lang="zh-TW" altLang="en-US" smtClean="0"/>
              <a:t>2019/4/8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63FA6-3695-7946-9982-9BB15344B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85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B5A64B3-5822-481E-9AD1-5E70BE6738E4}" type="datetime1">
              <a:rPr lang="zh-TW" altLang="en-US" smtClean="0"/>
              <a:t>2019/4/8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47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DD7F596-FA7E-4A83-85E8-9763BE374393}" type="datetime1">
              <a:rPr lang="zh-TW" altLang="en-US" smtClean="0"/>
              <a:t>2019/4/8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35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DD7F596-FA7E-4A83-85E8-9763BE374393}" type="datetime1">
              <a:rPr lang="zh-TW" altLang="en-US" smtClean="0"/>
              <a:t>2019/4/8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96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DD7F596-FA7E-4A83-85E8-9763BE374393}" type="datetime1">
              <a:rPr lang="zh-TW" altLang="en-US" smtClean="0"/>
              <a:t>2019/4/8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30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80C987F-C81C-4D13-8D42-289887D27869}" type="datetime1">
              <a:rPr lang="zh-TW" altLang="en-US" smtClean="0"/>
              <a:t>2019/4/8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723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DD7F596-FA7E-4A83-85E8-9763BE374393}" type="datetime1">
              <a:rPr lang="zh-TW" altLang="en-US" smtClean="0"/>
              <a:t>2019/4/8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89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DD7F596-FA7E-4A83-85E8-9763BE374393}" type="datetime1">
              <a:rPr lang="zh-TW" altLang="en-US" smtClean="0"/>
              <a:t>2019/4/8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18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67933-D139-8D4C-AE91-FA1749AFC1D3}" type="datetime1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5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42D3-D2D2-4B49-8835-5666E246520B}" type="datetime1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E75AA-0BDD-004D-BD2F-8EDE46E3B036}" type="datetime1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6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02AA-1D12-F749-9F12-F28F82E58FA0}" type="datetime1">
              <a:rPr lang="en-US" smtClean="0"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5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46B67-97FE-5346-B580-97971E7C8CEA}" type="datetime1">
              <a:rPr lang="en-US" smtClean="0"/>
              <a:t>4/8/2019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5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678CD-6855-1C40-A6CF-91949C849C08}" type="datetime1">
              <a:rPr lang="en-US" smtClean="0"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2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C686-CED7-7147-B864-B15CCCAB1591}" type="datetime1">
              <a:rPr lang="en-US" smtClean="0"/>
              <a:t>4/8/2019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BD670-D16D-BD49-9610-203FBC1642A6}" type="datetime1">
              <a:rPr lang="en-US" smtClean="0"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3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7FD2-CF2F-3244-BB5A-AEF0579E1902}" type="datetime1">
              <a:rPr lang="en-US" smtClean="0"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1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49F-5B14-DC48-A15B-FF5F6379CEEC}" type="datetime1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FF45-E07A-384A-BD40-95F48CBD68BF}" type="datetime1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1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577FD-4C47-5846-8E11-0866C2A18593}" type="datetime1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3" Type="http://schemas.openxmlformats.org/officeDocument/2006/relationships/tags" Target="../tags/tag3.xml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5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02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JPG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38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0.png"/><Relationship Id="rId4" Type="http://schemas.openxmlformats.org/officeDocument/2006/relationships/image" Target="../media/image4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461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11" Type="http://schemas.openxmlformats.org/officeDocument/2006/relationships/image" Target="../media/image48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46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4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8.wmf"/><Relationship Id="rId9" Type="http://schemas.openxmlformats.org/officeDocument/2006/relationships/image" Target="../media/image7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G"/><Relationship Id="rId4" Type="http://schemas.openxmlformats.org/officeDocument/2006/relationships/image" Target="../media/image8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2.wmf"/><Relationship Id="rId9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6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0.png"/><Relationship Id="rId2" Type="http://schemas.openxmlformats.org/officeDocument/2006/relationships/image" Target="../media/image89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20.png"/><Relationship Id="rId4" Type="http://schemas.openxmlformats.org/officeDocument/2006/relationships/image" Target="../media/image56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10" Type="http://schemas.openxmlformats.org/officeDocument/2006/relationships/image" Target="../media/image68.JPG"/><Relationship Id="rId4" Type="http://schemas.openxmlformats.org/officeDocument/2006/relationships/image" Target="../media/image62.JPG"/><Relationship Id="rId9" Type="http://schemas.openxmlformats.org/officeDocument/2006/relationships/image" Target="../media/image6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0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4632" cy="218767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EE 3114 </a:t>
            </a:r>
            <a:r>
              <a:rPr lang="en-US" b="1" dirty="0" smtClean="0">
                <a:solidFill>
                  <a:srgbClr val="0070C0"/>
                </a:solidFill>
              </a:rPr>
              <a:t>Systems and Control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solidFill>
                  <a:srgbClr val="C00000"/>
                </a:solidFill>
              </a:rPr>
              <a:t>9</a:t>
            </a:r>
            <a:r>
              <a:rPr lang="en-US" dirty="0" smtClean="0">
                <a:solidFill>
                  <a:srgbClr val="C00000"/>
                </a:solidFill>
              </a:rPr>
              <a:t>. </a:t>
            </a:r>
            <a:r>
              <a:rPr lang="en-US" b="1" dirty="0" smtClean="0">
                <a:solidFill>
                  <a:srgbClr val="FF0000"/>
                </a:solidFill>
              </a:rPr>
              <a:t>Controllability and Observability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1752600"/>
          </a:xfrm>
        </p:spPr>
        <p:txBody>
          <a:bodyPr/>
          <a:lstStyle/>
          <a:p>
            <a:r>
              <a:rPr lang="en-US" dirty="0" smtClean="0"/>
              <a:t>Semester </a:t>
            </a:r>
            <a:r>
              <a:rPr lang="en-US" dirty="0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991225"/>
            <a:ext cx="1468877" cy="365125"/>
          </a:xfrm>
        </p:spPr>
        <p:txBody>
          <a:bodyPr/>
          <a:lstStyle/>
          <a:p>
            <a:r>
              <a:rPr lang="en-US" altLang="zh-TW" sz="2000" smtClean="0"/>
              <a:t>2018-11-14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402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47587" y="2984382"/>
                <a:ext cx="3174217" cy="9337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𝐱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is </a:t>
                </a:r>
                <a:r>
                  <a:rPr lang="en-US" dirty="0"/>
                  <a:t>the state vector</a:t>
                </a:r>
              </a:p>
              <a:p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𝐮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𝒏</m:t>
                        </m:r>
                      </m:sup>
                    </m:sSup>
                    <m:r>
                      <a:rPr lang="en-US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dirty="0"/>
                  <a:t>the control vector</a:t>
                </a:r>
              </a:p>
              <a:p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Cambria Math"/>
                      </a:rPr>
                      <m:t>𝐲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𝒌</m:t>
                        </m:r>
                      </m:sup>
                    </m:sSup>
                    <m:r>
                      <a:rPr lang="en-US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dirty="0"/>
                  <a:t>the output vector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87" y="2984382"/>
                <a:ext cx="3174217" cy="933782"/>
              </a:xfrm>
              <a:prstGeom prst="rect">
                <a:avLst/>
              </a:prstGeom>
              <a:blipFill>
                <a:blip r:embed="rId2"/>
                <a:stretch>
                  <a:fillRect t="-392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24527" y="2984382"/>
                <a:ext cx="43774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is the system matrix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   is the control matrix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 smtClean="0"/>
                  <a:t>    is the observation matrix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    is the input matrix (often,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527" y="2984382"/>
                <a:ext cx="4377447" cy="1200329"/>
              </a:xfrm>
              <a:prstGeom prst="rect">
                <a:avLst/>
              </a:prstGeom>
              <a:blipFill>
                <a:blip r:embed="rId3"/>
                <a:stretch>
                  <a:fillRect t="-3061" b="-7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536969" y="405898"/>
            <a:ext cx="585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LTI State-Space Systems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7587" y="4589752"/>
                <a:ext cx="50030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70C0"/>
                    </a:solidFill>
                  </a:rPr>
                  <a:t>Multi-Input Multi-Output (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MIMO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):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&gt;1, 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Single-Input Single-Output (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SISO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):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Multi-Input Single-Output (MISO):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Single-Input Multi-Output (SIMO):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87" y="4589752"/>
                <a:ext cx="5003016" cy="1200329"/>
              </a:xfrm>
              <a:prstGeom prst="rect">
                <a:avLst/>
              </a:prstGeom>
              <a:blipFill>
                <a:blip r:embed="rId4"/>
                <a:stretch>
                  <a:fillRect l="-1096" t="-3046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58108" y="1492229"/>
                <a:ext cx="193354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08" y="1492229"/>
                <a:ext cx="193354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058108" y="2004394"/>
                <a:ext cx="19335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08" y="2004394"/>
                <a:ext cx="1933543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855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0196" y="353219"/>
            <a:ext cx="8229600" cy="665162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FF0000"/>
                </a:solidFill>
              </a:rPr>
              <a:t>Reachability</a:t>
            </a:r>
          </a:p>
        </p:txBody>
      </p:sp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914400" y="3962399"/>
            <a:ext cx="1524000" cy="1905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Freeform 5"/>
          <p:cNvSpPr>
            <a:spLocks/>
          </p:cNvSpPr>
          <p:nvPr/>
        </p:nvSpPr>
        <p:spPr bwMode="auto">
          <a:xfrm>
            <a:off x="1905000" y="4330699"/>
            <a:ext cx="4876800" cy="698500"/>
          </a:xfrm>
          <a:custGeom>
            <a:avLst/>
            <a:gdLst>
              <a:gd name="T0" fmla="*/ 0 w 3072"/>
              <a:gd name="T1" fmla="*/ 440 h 440"/>
              <a:gd name="T2" fmla="*/ 384 w 3072"/>
              <a:gd name="T3" fmla="*/ 152 h 440"/>
              <a:gd name="T4" fmla="*/ 960 w 3072"/>
              <a:gd name="T5" fmla="*/ 392 h 440"/>
              <a:gd name="T6" fmla="*/ 1488 w 3072"/>
              <a:gd name="T7" fmla="*/ 248 h 440"/>
              <a:gd name="T8" fmla="*/ 2064 w 3072"/>
              <a:gd name="T9" fmla="*/ 8 h 440"/>
              <a:gd name="T10" fmla="*/ 2544 w 3072"/>
              <a:gd name="T11" fmla="*/ 296 h 440"/>
              <a:gd name="T12" fmla="*/ 3072 w 3072"/>
              <a:gd name="T13" fmla="*/ 104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72" h="440">
                <a:moveTo>
                  <a:pt x="0" y="440"/>
                </a:moveTo>
                <a:cubicBezTo>
                  <a:pt x="112" y="300"/>
                  <a:pt x="224" y="160"/>
                  <a:pt x="384" y="152"/>
                </a:cubicBezTo>
                <a:cubicBezTo>
                  <a:pt x="544" y="144"/>
                  <a:pt x="776" y="376"/>
                  <a:pt x="960" y="392"/>
                </a:cubicBezTo>
                <a:cubicBezTo>
                  <a:pt x="1144" y="408"/>
                  <a:pt x="1304" y="312"/>
                  <a:pt x="1488" y="248"/>
                </a:cubicBezTo>
                <a:cubicBezTo>
                  <a:pt x="1672" y="184"/>
                  <a:pt x="1888" y="0"/>
                  <a:pt x="2064" y="8"/>
                </a:cubicBezTo>
                <a:cubicBezTo>
                  <a:pt x="2240" y="16"/>
                  <a:pt x="2376" y="280"/>
                  <a:pt x="2544" y="296"/>
                </a:cubicBezTo>
                <a:cubicBezTo>
                  <a:pt x="2712" y="312"/>
                  <a:pt x="2892" y="208"/>
                  <a:pt x="3072" y="104"/>
                </a:cubicBezTo>
              </a:path>
            </a:pathLst>
          </a:custGeom>
          <a:noFill/>
          <a:ln w="28575" cmpd="sng">
            <a:solidFill>
              <a:srgbClr val="F6062E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>
            <a:off x="1828800" y="5029199"/>
            <a:ext cx="76200" cy="762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6781800" y="4419599"/>
            <a:ext cx="76200" cy="762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8922" name="Picture 1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724399"/>
            <a:ext cx="6096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3" name="Picture 1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648199"/>
            <a:ext cx="609600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4" name="Picture 12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38599"/>
            <a:ext cx="166688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60247" y="1188320"/>
                <a:ext cx="768937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Given an LTI system: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dirty="0" smtClean="0"/>
                  <a:t>Given a set of initial states: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47" y="1188320"/>
                <a:ext cx="7689371" cy="830997"/>
              </a:xfrm>
              <a:prstGeom prst="rect">
                <a:avLst/>
              </a:prstGeom>
              <a:blipFill>
                <a:blip r:embed="rId10"/>
                <a:stretch>
                  <a:fillRect l="-1269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0247" y="2239655"/>
                <a:ext cx="7819549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dirty="0" smtClean="0"/>
                  <a:t>A state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500" dirty="0" smtClean="0"/>
                  <a:t>  is said to be </a:t>
                </a:r>
                <a:r>
                  <a:rPr lang="en-US" sz="2500" dirty="0" smtClean="0">
                    <a:solidFill>
                      <a:srgbClr val="0070C0"/>
                    </a:solidFill>
                  </a:rPr>
                  <a:t>reachable </a:t>
                </a:r>
                <a:r>
                  <a:rPr lang="en-US" sz="2500" dirty="0" smtClean="0">
                    <a:solidFill>
                      <a:schemeClr val="tx1"/>
                    </a:solidFill>
                  </a:rPr>
                  <a:t>at time </a:t>
                </a:r>
                <a14:m>
                  <m:oMath xmlns:m="http://schemas.openxmlformats.org/officeDocument/2006/math">
                    <m:r>
                      <a:rPr lang="en-US" sz="25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500" dirty="0" smtClean="0"/>
                  <a:t>  </a:t>
                </a:r>
                <a:r>
                  <a:rPr lang="en-US" sz="2500" dirty="0" smtClean="0">
                    <a:solidFill>
                      <a:srgbClr val="C00000"/>
                    </a:solidFill>
                  </a:rPr>
                  <a:t>if </a:t>
                </a:r>
                <a:r>
                  <a:rPr lang="en-US" sz="2500" dirty="0" smtClean="0"/>
                  <a:t>there exist an initial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sz="2500" dirty="0" smtClean="0"/>
                  <a:t> and an input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500" dirty="0" smtClean="0"/>
                  <a:t>  to drive the state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500" dirty="0" smtClean="0"/>
                  <a:t> trajectory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500" dirty="0" smtClean="0"/>
                  <a:t>  at  </a:t>
                </a:r>
                <a14:m>
                  <m:oMath xmlns:m="http://schemas.openxmlformats.org/officeDocument/2006/math"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500" dirty="0" smtClean="0"/>
                  <a:t>  to arrive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500" dirty="0" smtClean="0"/>
                  <a:t> at  </a:t>
                </a:r>
                <a14:m>
                  <m:oMath xmlns:m="http://schemas.openxmlformats.org/officeDocument/2006/math"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47" y="2239655"/>
                <a:ext cx="7819549" cy="1246495"/>
              </a:xfrm>
              <a:prstGeom prst="rect">
                <a:avLst/>
              </a:prstGeom>
              <a:blipFill>
                <a:blip r:embed="rId11"/>
                <a:stretch>
                  <a:fillRect l="-1326" t="-3415" b="-10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934200" y="4038599"/>
                <a:ext cx="41991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4038599"/>
                <a:ext cx="419911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450126" y="5084116"/>
                <a:ext cx="6294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0126" y="5084116"/>
                <a:ext cx="629478" cy="461665"/>
              </a:xfrm>
              <a:prstGeom prst="rect">
                <a:avLst/>
              </a:prstGeom>
              <a:blipFill>
                <a:blip r:embed="rId1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240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0196" y="353219"/>
            <a:ext cx="8044774" cy="665162"/>
          </a:xfrm>
        </p:spPr>
        <p:txBody>
          <a:bodyPr>
            <a:normAutofit/>
          </a:bodyPr>
          <a:lstStyle/>
          <a:p>
            <a:r>
              <a:rPr lang="en-US" altLang="en-US" sz="3200" b="1" dirty="0" smtClean="0">
                <a:solidFill>
                  <a:srgbClr val="FF0000"/>
                </a:solidFill>
              </a:rPr>
              <a:t>Controllability</a:t>
            </a:r>
            <a:endParaRPr lang="en-US" altLang="en-US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93712" y="1305053"/>
                <a:ext cx="660508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Given an LTI system: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r>
                  <a:rPr lang="en-US" sz="2400" dirty="0" smtClean="0"/>
                  <a:t>Given a set of initial states: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={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712" y="1305053"/>
                <a:ext cx="6605081" cy="830997"/>
              </a:xfrm>
              <a:prstGeom prst="rect">
                <a:avLst/>
              </a:prstGeom>
              <a:blipFill>
                <a:blip r:embed="rId2"/>
                <a:stretch>
                  <a:fillRect l="-1384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93712" y="2288741"/>
                <a:ext cx="7002423" cy="35548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500" dirty="0" smtClean="0"/>
                  <a:t>The LTI system is said to be </a:t>
                </a:r>
                <a:r>
                  <a:rPr lang="en-US" sz="2500" dirty="0" smtClean="0">
                    <a:solidFill>
                      <a:schemeClr val="bg1">
                        <a:lumMod val="50000"/>
                      </a:schemeClr>
                    </a:solidFill>
                  </a:rPr>
                  <a:t>(completely) </a:t>
                </a:r>
                <a:r>
                  <a:rPr lang="en-US" sz="2500" dirty="0" smtClean="0">
                    <a:solidFill>
                      <a:srgbClr val="0070C0"/>
                    </a:solidFill>
                  </a:rPr>
                  <a:t>controllable </a:t>
                </a:r>
                <a:r>
                  <a:rPr lang="en-US" sz="2500" dirty="0" smtClean="0">
                    <a:solidFill>
                      <a:srgbClr val="C00000"/>
                    </a:solidFill>
                  </a:rPr>
                  <a:t>if </a:t>
                </a:r>
                <a:r>
                  <a:rPr lang="en-US" sz="2500" dirty="0" smtClean="0"/>
                  <a:t>its reachable initial set is</a:t>
                </a:r>
                <a:r>
                  <a:rPr lang="en-US" sz="25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500" dirty="0" smtClean="0"/>
                  <a:t>the </a:t>
                </a:r>
                <a:r>
                  <a:rPr lang="en-US" sz="2500" dirty="0"/>
                  <a:t>whole state </a:t>
                </a:r>
                <a:r>
                  <a:rPr lang="en-US" sz="2500" dirty="0" smtClean="0"/>
                  <a:t>space </a:t>
                </a:r>
                <a14:m>
                  <m:oMath xmlns:m="http://schemas.openxmlformats.org/officeDocument/2006/math"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500" dirty="0" smtClean="0"/>
                  <a:t>  and the final </a:t>
                </a:r>
                <a:r>
                  <a:rPr lang="en-US" sz="2500" dirty="0"/>
                  <a:t>time</a:t>
                </a:r>
                <a:r>
                  <a:rPr lang="en-US" sz="2500" dirty="0" smtClean="0"/>
                  <a:t> is fine:</a:t>
                </a:r>
                <a:r>
                  <a:rPr lang="en-US" sz="25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5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5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&lt;∞</m:t>
                    </m:r>
                  </m:oMath>
                </a14:m>
                <a:r>
                  <a:rPr lang="en-US" sz="2500" dirty="0" smtClean="0"/>
                  <a:t> </a:t>
                </a:r>
                <a:endParaRPr lang="en-US" sz="2500" dirty="0" smtClean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endParaRPr lang="en-US" sz="2500" dirty="0" smtClean="0"/>
              </a:p>
              <a:p>
                <a:endParaRPr lang="en-US" sz="2500" dirty="0" smtClean="0">
                  <a:sym typeface="Wingdings" panose="05000000000000000000" pitchFamily="2" charset="2"/>
                </a:endParaRPr>
              </a:p>
              <a:p>
                <a:r>
                  <a:rPr lang="en-US" sz="2500" dirty="0"/>
                  <a:t>The LTI system is said to be </a:t>
                </a:r>
                <a:r>
                  <a:rPr lang="en-US" sz="2500" dirty="0" smtClean="0">
                    <a:solidFill>
                      <a:srgbClr val="0070C0"/>
                    </a:solidFill>
                  </a:rPr>
                  <a:t>controllable </a:t>
                </a:r>
                <a:r>
                  <a:rPr lang="en-US" sz="2500" dirty="0" smtClean="0">
                    <a:solidFill>
                      <a:srgbClr val="C00000"/>
                    </a:solidFill>
                  </a:rPr>
                  <a:t>if</a:t>
                </a:r>
                <a:r>
                  <a:rPr lang="en-US" sz="2500" dirty="0" smtClean="0">
                    <a:solidFill>
                      <a:schemeClr val="tx1"/>
                    </a:solidFill>
                  </a:rPr>
                  <a:t> there </a:t>
                </a:r>
                <a:r>
                  <a:rPr lang="en-US" sz="2500" dirty="0" smtClean="0">
                    <a:solidFill>
                      <a:srgbClr val="7030A0"/>
                    </a:solidFill>
                  </a:rPr>
                  <a:t>exists</a:t>
                </a:r>
                <a:r>
                  <a:rPr lang="en-US" sz="2500" dirty="0" smtClean="0">
                    <a:solidFill>
                      <a:schemeClr val="tx1"/>
                    </a:solidFill>
                  </a:rPr>
                  <a:t> an input 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5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 </a:t>
                </a:r>
                <a:r>
                  <a:rPr lang="en-US" sz="2500" dirty="0" smtClean="0">
                    <a:sym typeface="Wingdings" panose="05000000000000000000" pitchFamily="2" charset="2"/>
                  </a:rPr>
                  <a:t>which can control</a:t>
                </a:r>
                <a:r>
                  <a:rPr lang="en-US" sz="25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the state </a:t>
                </a:r>
                <a14:m>
                  <m:oMath xmlns:m="http://schemas.openxmlformats.org/officeDocument/2006/math">
                    <m:r>
                      <a:rPr lang="en-US" sz="25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r>
                  <a:rPr lang="en-US" sz="25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 trajectory to reach </a:t>
                </a:r>
                <a:r>
                  <a:rPr lang="en-US" sz="25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any</a:t>
                </a:r>
                <a:r>
                  <a:rPr lang="en-US" sz="25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final state from </a:t>
                </a:r>
                <a:r>
                  <a:rPr lang="en-US" sz="25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any</a:t>
                </a:r>
                <a:r>
                  <a:rPr lang="en-US" sz="25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initial state in </a:t>
                </a:r>
                <a:r>
                  <a:rPr lang="en-US" sz="2500" dirty="0" smtClean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finite</a:t>
                </a:r>
                <a:r>
                  <a:rPr lang="en-US" sz="2500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time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712" y="2288741"/>
                <a:ext cx="7002423" cy="3554819"/>
              </a:xfrm>
              <a:prstGeom prst="rect">
                <a:avLst/>
              </a:prstGeom>
              <a:blipFill>
                <a:blip r:embed="rId3"/>
                <a:stretch>
                  <a:fillRect l="-1393" t="-1199" r="-1654" b="-3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eft-Right Arrow 4"/>
          <p:cNvSpPr/>
          <p:nvPr/>
        </p:nvSpPr>
        <p:spPr>
          <a:xfrm>
            <a:off x="1068776" y="3803517"/>
            <a:ext cx="622570" cy="155642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78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7821"/>
            <a:ext cx="8229600" cy="513302"/>
          </a:xfrm>
        </p:spPr>
        <p:txBody>
          <a:bodyPr>
            <a:normAutofit fontScale="90000"/>
          </a:bodyPr>
          <a:lstStyle/>
          <a:p>
            <a:r>
              <a:rPr lang="en-US" altLang="en-US" sz="3200" b="1" dirty="0">
                <a:solidFill>
                  <a:srgbClr val="FF0000"/>
                </a:solidFill>
              </a:rPr>
              <a:t>Controllability</a:t>
            </a:r>
          </a:p>
        </p:txBody>
      </p:sp>
      <p:pic>
        <p:nvPicPr>
          <p:cNvPr id="7182" name="Picture 14" descr="txp_fig"/>
          <p:cNvPicPr>
            <a:picLocks noGrp="1" noChangeAspect="1" noChangeArrowheads="1"/>
          </p:cNvPicPr>
          <p:nvPr>
            <p:ph sz="half" idx="1"/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22326" y="3119337"/>
            <a:ext cx="609600" cy="209550"/>
          </a:xfrm>
          <a:noFill/>
          <a:ln/>
        </p:spPr>
      </p:pic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3788926" y="3119337"/>
            <a:ext cx="0" cy="3048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>
            <a:off x="3484126" y="5938737"/>
            <a:ext cx="472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7175" name="Oval 7"/>
          <p:cNvSpPr>
            <a:spLocks noChangeArrowheads="1"/>
          </p:cNvSpPr>
          <p:nvPr/>
        </p:nvSpPr>
        <p:spPr bwMode="auto">
          <a:xfrm>
            <a:off x="3712726" y="5862537"/>
            <a:ext cx="152400" cy="152400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>
            <a:off x="3788926" y="4416109"/>
            <a:ext cx="3390087" cy="1446427"/>
          </a:xfrm>
          <a:custGeom>
            <a:avLst/>
            <a:gdLst>
              <a:gd name="T0" fmla="*/ 0 w 2448"/>
              <a:gd name="T1" fmla="*/ 1200 h 1200"/>
              <a:gd name="T2" fmla="*/ 96 w 2448"/>
              <a:gd name="T3" fmla="*/ 816 h 1200"/>
              <a:gd name="T4" fmla="*/ 432 w 2448"/>
              <a:gd name="T5" fmla="*/ 624 h 1200"/>
              <a:gd name="T6" fmla="*/ 720 w 2448"/>
              <a:gd name="T7" fmla="*/ 816 h 1200"/>
              <a:gd name="T8" fmla="*/ 1056 w 2448"/>
              <a:gd name="T9" fmla="*/ 720 h 1200"/>
              <a:gd name="T10" fmla="*/ 1344 w 2448"/>
              <a:gd name="T11" fmla="*/ 384 h 1200"/>
              <a:gd name="T12" fmla="*/ 1968 w 2448"/>
              <a:gd name="T13" fmla="*/ 432 h 1200"/>
              <a:gd name="T14" fmla="*/ 2160 w 2448"/>
              <a:gd name="T15" fmla="*/ 96 h 1200"/>
              <a:gd name="T16" fmla="*/ 2448 w 2448"/>
              <a:gd name="T17" fmla="*/ 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48" h="1200">
                <a:moveTo>
                  <a:pt x="0" y="1200"/>
                </a:moveTo>
                <a:cubicBezTo>
                  <a:pt x="12" y="1056"/>
                  <a:pt x="24" y="912"/>
                  <a:pt x="96" y="816"/>
                </a:cubicBezTo>
                <a:cubicBezTo>
                  <a:pt x="168" y="720"/>
                  <a:pt x="328" y="624"/>
                  <a:pt x="432" y="624"/>
                </a:cubicBezTo>
                <a:cubicBezTo>
                  <a:pt x="536" y="624"/>
                  <a:pt x="616" y="800"/>
                  <a:pt x="720" y="816"/>
                </a:cubicBezTo>
                <a:cubicBezTo>
                  <a:pt x="824" y="832"/>
                  <a:pt x="952" y="792"/>
                  <a:pt x="1056" y="720"/>
                </a:cubicBezTo>
                <a:cubicBezTo>
                  <a:pt x="1160" y="648"/>
                  <a:pt x="1192" y="432"/>
                  <a:pt x="1344" y="384"/>
                </a:cubicBezTo>
                <a:cubicBezTo>
                  <a:pt x="1496" y="336"/>
                  <a:pt x="1832" y="480"/>
                  <a:pt x="1968" y="432"/>
                </a:cubicBezTo>
                <a:cubicBezTo>
                  <a:pt x="2104" y="384"/>
                  <a:pt x="2080" y="168"/>
                  <a:pt x="2160" y="96"/>
                </a:cubicBezTo>
                <a:cubicBezTo>
                  <a:pt x="2240" y="24"/>
                  <a:pt x="2344" y="12"/>
                  <a:pt x="2448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7177" name="Oval 9"/>
          <p:cNvSpPr>
            <a:spLocks noChangeArrowheads="1"/>
          </p:cNvSpPr>
          <p:nvPr/>
        </p:nvSpPr>
        <p:spPr bwMode="auto">
          <a:xfrm>
            <a:off x="7675126" y="3861881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7178" name="Oval 10"/>
          <p:cNvSpPr>
            <a:spLocks noChangeArrowheads="1"/>
          </p:cNvSpPr>
          <p:nvPr/>
        </p:nvSpPr>
        <p:spPr bwMode="auto">
          <a:xfrm>
            <a:off x="4474726" y="3500337"/>
            <a:ext cx="152400" cy="152400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sz="1200"/>
          </a:p>
        </p:txBody>
      </p:sp>
      <p:pic>
        <p:nvPicPr>
          <p:cNvPr id="7181" name="Picture 13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126" y="5557737"/>
            <a:ext cx="657225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99" name="Freeform 31"/>
          <p:cNvSpPr>
            <a:spLocks/>
          </p:cNvSpPr>
          <p:nvPr/>
        </p:nvSpPr>
        <p:spPr bwMode="auto">
          <a:xfrm>
            <a:off x="4332866" y="3449537"/>
            <a:ext cx="3390900" cy="431800"/>
          </a:xfrm>
          <a:custGeom>
            <a:avLst/>
            <a:gdLst>
              <a:gd name="T0" fmla="*/ 120 w 2136"/>
              <a:gd name="T1" fmla="*/ 128 h 272"/>
              <a:gd name="T2" fmla="*/ 24 w 2136"/>
              <a:gd name="T3" fmla="*/ 224 h 272"/>
              <a:gd name="T4" fmla="*/ 264 w 2136"/>
              <a:gd name="T5" fmla="*/ 224 h 272"/>
              <a:gd name="T6" fmla="*/ 936 w 2136"/>
              <a:gd name="T7" fmla="*/ 80 h 272"/>
              <a:gd name="T8" fmla="*/ 1560 w 2136"/>
              <a:gd name="T9" fmla="*/ 32 h 272"/>
              <a:gd name="T10" fmla="*/ 2136 w 2136"/>
              <a:gd name="T11" fmla="*/ 272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36" h="272">
                <a:moveTo>
                  <a:pt x="120" y="128"/>
                </a:moveTo>
                <a:cubicBezTo>
                  <a:pt x="60" y="168"/>
                  <a:pt x="0" y="208"/>
                  <a:pt x="24" y="224"/>
                </a:cubicBezTo>
                <a:cubicBezTo>
                  <a:pt x="48" y="240"/>
                  <a:pt x="112" y="248"/>
                  <a:pt x="264" y="224"/>
                </a:cubicBezTo>
                <a:cubicBezTo>
                  <a:pt x="416" y="200"/>
                  <a:pt x="720" y="112"/>
                  <a:pt x="936" y="80"/>
                </a:cubicBezTo>
                <a:cubicBezTo>
                  <a:pt x="1152" y="48"/>
                  <a:pt x="1360" y="0"/>
                  <a:pt x="1560" y="32"/>
                </a:cubicBezTo>
                <a:cubicBezTo>
                  <a:pt x="1760" y="64"/>
                  <a:pt x="1948" y="168"/>
                  <a:pt x="2136" y="272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23988" y="1364779"/>
                <a:ext cx="742109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LTI system is said to be </a:t>
                </a:r>
                <a:r>
                  <a:rPr lang="en-US" sz="2400" dirty="0">
                    <a:solidFill>
                      <a:srgbClr val="0070C0"/>
                    </a:solidFill>
                  </a:rPr>
                  <a:t>controllable </a:t>
                </a:r>
                <a:r>
                  <a:rPr lang="en-US" sz="2400" dirty="0">
                    <a:solidFill>
                      <a:srgbClr val="C00000"/>
                    </a:solidFill>
                  </a:rPr>
                  <a:t>if</a:t>
                </a:r>
                <a:r>
                  <a:rPr lang="en-US" sz="2400" dirty="0"/>
                  <a:t> there </a:t>
                </a:r>
                <a:r>
                  <a:rPr lang="en-US" sz="2400" dirty="0">
                    <a:solidFill>
                      <a:srgbClr val="7030A0"/>
                    </a:solidFill>
                  </a:rPr>
                  <a:t>exists</a:t>
                </a:r>
                <a:r>
                  <a:rPr lang="en-US" sz="2400" dirty="0"/>
                  <a:t> an input 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𝒖</m:t>
                    </m:r>
                  </m:oMath>
                </a14:m>
                <a:r>
                  <a:rPr lang="en-US" sz="2400" dirty="0">
                    <a:sym typeface="Wingdings" panose="05000000000000000000" pitchFamily="2" charset="2"/>
                  </a:rPr>
                  <a:t>  which can control the state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r>
                  <a:rPr lang="en-US" sz="2400" dirty="0">
                    <a:sym typeface="Wingdings" panose="05000000000000000000" pitchFamily="2" charset="2"/>
                  </a:rPr>
                  <a:t>  trajectory to reach </a:t>
                </a:r>
                <a:r>
                  <a:rPr lang="en-US" sz="2400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any</a:t>
                </a:r>
                <a:r>
                  <a:rPr lang="en-US" sz="2400" dirty="0">
                    <a:sym typeface="Wingdings" panose="05000000000000000000" pitchFamily="2" charset="2"/>
                  </a:rPr>
                  <a:t> final state from </a:t>
                </a:r>
                <a:r>
                  <a:rPr lang="en-US" sz="2400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any</a:t>
                </a:r>
                <a:r>
                  <a:rPr lang="en-US" sz="2400" dirty="0">
                    <a:sym typeface="Wingdings" panose="05000000000000000000" pitchFamily="2" charset="2"/>
                  </a:rPr>
                  <a:t> initial state in </a:t>
                </a:r>
                <a:r>
                  <a:rPr lang="en-US" sz="2400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finite</a:t>
                </a:r>
                <a:r>
                  <a:rPr lang="en-US" sz="2400" dirty="0">
                    <a:sym typeface="Wingdings" panose="05000000000000000000" pitchFamily="2" charset="2"/>
                  </a:rPr>
                  <a:t> time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988" y="1364779"/>
                <a:ext cx="7421091" cy="1200329"/>
              </a:xfrm>
              <a:prstGeom prst="rect">
                <a:avLst/>
              </a:prstGeom>
              <a:blipFill>
                <a:blip r:embed="rId7"/>
                <a:stretch>
                  <a:fillRect l="-1315" t="-4061" r="-822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16" y="3300312"/>
            <a:ext cx="2949792" cy="2638425"/>
          </a:xfrm>
          <a:prstGeom prst="rect">
            <a:avLst/>
          </a:prstGeom>
        </p:spPr>
      </p:pic>
      <p:sp>
        <p:nvSpPr>
          <p:cNvPr id="29" name="Oval 9"/>
          <p:cNvSpPr>
            <a:spLocks noChangeArrowheads="1"/>
          </p:cNvSpPr>
          <p:nvPr/>
        </p:nvSpPr>
        <p:spPr bwMode="auto">
          <a:xfrm>
            <a:off x="7156320" y="4325562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487478" y="3300312"/>
                <a:ext cx="10137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7478" y="3300312"/>
                <a:ext cx="101379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801824" y="4552855"/>
                <a:ext cx="101379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824" y="4552855"/>
                <a:ext cx="101379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783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88400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FF0000"/>
                </a:solidFill>
              </a:rPr>
              <a:t>Controllability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03374" y="2563395"/>
                <a:ext cx="75277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LTI system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is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controllable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if and only if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74" y="2563395"/>
                <a:ext cx="7527783" cy="461665"/>
              </a:xfrm>
              <a:prstGeom prst="rect">
                <a:avLst/>
              </a:prstGeom>
              <a:blipFill>
                <a:blip r:embed="rId2"/>
                <a:stretch>
                  <a:fillRect l="-129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03373" y="3122577"/>
                <a:ext cx="75277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Matrix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⋯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]</m:t>
                    </m:r>
                  </m:oMath>
                </a14:m>
                <a:r>
                  <a:rPr lang="en-US" sz="2400" dirty="0" smtClean="0"/>
                  <a:t>  has full row rank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373" y="3122577"/>
                <a:ext cx="7527783" cy="461665"/>
              </a:xfrm>
              <a:prstGeom prst="rect">
                <a:avLst/>
              </a:prstGeom>
              <a:blipFill>
                <a:blip r:embed="rId3"/>
                <a:stretch>
                  <a:fillRect l="-1297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8497" y="1159369"/>
                <a:ext cx="75277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Consider LTI system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, 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497" y="1159369"/>
                <a:ext cx="7527783" cy="461665"/>
              </a:xfrm>
              <a:prstGeom prst="rect">
                <a:avLst/>
              </a:prstGeom>
              <a:blipFill>
                <a:blip r:embed="rId4"/>
                <a:stretch>
                  <a:fillRect l="-129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03373" y="1923439"/>
            <a:ext cx="1548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Theorem 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3373" y="4348264"/>
            <a:ext cx="1412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Example: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67318" y="4990290"/>
                <a:ext cx="7519481" cy="554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and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   </a:t>
                </a:r>
                <a:r>
                  <a:rPr lang="en-US" dirty="0" smtClean="0">
                    <a:sym typeface="Wingdings" panose="05000000000000000000" pitchFamily="2" charset="2"/>
                  </a:rPr>
                  <a:t>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</m: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318" y="4990290"/>
                <a:ext cx="7519481" cy="554254"/>
              </a:xfrm>
              <a:prstGeom prst="rect">
                <a:avLst/>
              </a:prstGeom>
              <a:blipFill>
                <a:blip r:embed="rId5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955278" y="5082751"/>
            <a:ext cx="160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(Full row rank)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1225687" y="5972784"/>
            <a:ext cx="476654" cy="1848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57983" y="5846319"/>
                <a:ext cx="53210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This LTI system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  is controllable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983" y="5846319"/>
                <a:ext cx="5321030" cy="461665"/>
              </a:xfrm>
              <a:prstGeom prst="rect">
                <a:avLst/>
              </a:prstGeom>
              <a:blipFill>
                <a:blip r:embed="rId6"/>
                <a:stretch>
                  <a:fillRect l="-1833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058497" y="3822969"/>
            <a:ext cx="2521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(Proof given below)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2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7750" y="252912"/>
            <a:ext cx="1412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</a:t>
            </a:r>
            <a:endParaRPr lang="en-US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91695" y="756639"/>
                <a:ext cx="7519481" cy="554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and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   </a:t>
                </a:r>
                <a:r>
                  <a:rPr lang="en-US" dirty="0" smtClean="0">
                    <a:sym typeface="Wingdings" panose="05000000000000000000" pitchFamily="2" charset="2"/>
                  </a:rPr>
                  <a:t>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</m: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95" y="756639"/>
                <a:ext cx="7519481" cy="554254"/>
              </a:xfrm>
              <a:prstGeom prst="rect">
                <a:avLst/>
              </a:prstGeom>
              <a:blipFill>
                <a:blip r:embed="rId2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942302" y="849100"/>
            <a:ext cx="1601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(Full row-rank)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433914" y="1399926"/>
                <a:ext cx="53210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This LTI system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  is controllable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914" y="1399926"/>
                <a:ext cx="5321030" cy="400110"/>
              </a:xfrm>
              <a:prstGeom prst="rect">
                <a:avLst/>
              </a:prstGeom>
              <a:blipFill>
                <a:blip r:embed="rId3"/>
                <a:stretch>
                  <a:fillRect l="-1145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47934" y="1936027"/>
                <a:ext cx="7795095" cy="947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FF0000"/>
                    </a:solidFill>
                  </a:rPr>
                  <a:t>Q:</a:t>
                </a:r>
                <a:r>
                  <a:rPr lang="en-US" sz="2000" dirty="0" smtClean="0"/>
                  <a:t> Can the state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of this system go, say, from (0,0) to (5, -5) ?</a:t>
                </a:r>
              </a:p>
              <a:p>
                <a:r>
                  <a:rPr lang="en-US" sz="2000" b="1" dirty="0" smtClean="0">
                    <a:solidFill>
                      <a:srgbClr val="0070C0"/>
                    </a:solidFill>
                  </a:rPr>
                  <a:t>A: </a:t>
                </a:r>
                <a:r>
                  <a:rPr lang="en-US" sz="2000" dirty="0" smtClean="0">
                    <a:solidFill>
                      <a:srgbClr val="7030A0"/>
                    </a:solidFill>
                  </a:rPr>
                  <a:t>Yes</a:t>
                </a:r>
                <a:r>
                  <a:rPr lang="en-US" sz="2000" dirty="0" smtClean="0"/>
                  <a:t>, even for 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constant</a:t>
                </a:r>
                <a:r>
                  <a:rPr lang="en-US" sz="2000" dirty="0" smtClean="0"/>
                  <a:t> control input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934" y="1936027"/>
                <a:ext cx="7795095" cy="947888"/>
              </a:xfrm>
              <a:prstGeom prst="rect">
                <a:avLst/>
              </a:prstGeom>
              <a:blipFill>
                <a:blip r:embed="rId4"/>
                <a:stretch>
                  <a:fillRect l="-782" t="-3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V="1">
            <a:off x="1433914" y="1820194"/>
            <a:ext cx="4669276" cy="97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178438" y="2793066"/>
                <a:ext cx="4275066" cy="532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/>
                  <a:t>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</m:sSup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438" y="2793066"/>
                <a:ext cx="4275066" cy="532903"/>
              </a:xfrm>
              <a:prstGeom prst="rect">
                <a:avLst/>
              </a:prstGeom>
              <a:blipFill>
                <a:blip r:embed="rId5"/>
                <a:stretch>
                  <a:fillRect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Arrow 11"/>
          <p:cNvSpPr/>
          <p:nvPr/>
        </p:nvSpPr>
        <p:spPr>
          <a:xfrm flipV="1">
            <a:off x="701733" y="3322346"/>
            <a:ext cx="437745" cy="8754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48860" y="3325969"/>
                <a:ext cx="5210959" cy="2883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=0+</m:t>
                      </m:r>
                      <m:nary>
                        <m:nary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sup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e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e>
                                    </m:mr>
                                  </m:m>
                                </m:e>
                              </m:d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nary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p>
                                          <m:sSup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m:rPr>
                                            <m:brk m:alnAt="7"/>
                                          </m:r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p>
                                    </m:sSup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p>
                                          <m:sSupPr>
                                            <m:ctrlP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sz="2000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p>
                                    </m:sSup>
                                  </m:e>
                                </m:mr>
                              </m:m>
                            </m:e>
                          </m:d>
                          <m:d>
                            <m:dPr>
                              <m:begChr m:val="["/>
                              <m:endChr m:val="]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nary>
                                  <m:nary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p>
                                          <m:sSup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p>
                                    </m:s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23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𝑡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</a:rPr>
                                              <m:t>∗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sup>
                                    </m:s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nary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860" y="3325969"/>
                <a:ext cx="5210959" cy="288357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14"/>
          <p:cNvSpPr/>
          <p:nvPr/>
        </p:nvSpPr>
        <p:spPr>
          <a:xfrm flipV="1">
            <a:off x="5969613" y="5479054"/>
            <a:ext cx="290206" cy="8754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384444" y="5110564"/>
                <a:ext cx="2522710" cy="721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−5/(</m:t>
                                    </m:r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/(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sup>
                                </m:s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444" y="5110564"/>
                <a:ext cx="2522710" cy="7214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13984" y="5806032"/>
                <a:ext cx="221628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This control input can drive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1400" b="1" dirty="0" smtClean="0"/>
                  <a:t>  </a:t>
                </a:r>
                <a:r>
                  <a:rPr lang="en-US" sz="1400" dirty="0" smtClean="0"/>
                  <a:t>to move from (0,0) at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 smtClean="0"/>
                  <a:t>  to (5, -5) 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984" y="5806032"/>
                <a:ext cx="2216282" cy="738664"/>
              </a:xfrm>
              <a:prstGeom prst="rect">
                <a:avLst/>
              </a:prstGeom>
              <a:blipFill>
                <a:blip r:embed="rId8"/>
                <a:stretch>
                  <a:fillRect l="-824" t="-820" b="-7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284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40727" y="1036154"/>
                <a:ext cx="75277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LTI system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is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controllable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if and only if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27" y="1036154"/>
                <a:ext cx="7527783" cy="461665"/>
              </a:xfrm>
              <a:prstGeom prst="rect">
                <a:avLst/>
              </a:prstGeom>
              <a:blipFill>
                <a:blip r:embed="rId2"/>
                <a:stretch>
                  <a:fillRect l="-1297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40726" y="1595336"/>
                <a:ext cx="752778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Matrix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⋯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]</m:t>
                    </m:r>
                  </m:oMath>
                </a14:m>
                <a:r>
                  <a:rPr lang="en-US" sz="2400" dirty="0" smtClean="0"/>
                  <a:t>  has full row rank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26" y="1595336"/>
                <a:ext cx="7527783" cy="461665"/>
              </a:xfrm>
              <a:prstGeom prst="rect">
                <a:avLst/>
              </a:prstGeom>
              <a:blipFill>
                <a:blip r:embed="rId3"/>
                <a:stretch>
                  <a:fillRect l="-129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40726" y="396198"/>
            <a:ext cx="1548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Theorem </a:t>
            </a:r>
            <a:endParaRPr lang="en-US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40727" y="2256817"/>
                <a:ext cx="778070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Proof: </a:t>
                </a:r>
                <a:endParaRPr lang="en-US" sz="2400" dirty="0" smtClean="0"/>
              </a:p>
              <a:p>
                <a:r>
                  <a:rPr lang="en-US" sz="2400" dirty="0" smtClean="0"/>
                  <a:t>Starting, say, from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 going to any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at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27" y="2256817"/>
                <a:ext cx="7780703" cy="830997"/>
              </a:xfrm>
              <a:prstGeom prst="rect">
                <a:avLst/>
              </a:prstGeom>
              <a:blipFill>
                <a:blip r:embed="rId4"/>
                <a:stretch>
                  <a:fillRect l="-1254"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322964" y="3106440"/>
                <a:ext cx="6050604" cy="620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/>
                  <a:t>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</m:sSup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2964" y="3106440"/>
                <a:ext cx="6050604" cy="620876"/>
              </a:xfrm>
              <a:prstGeom prst="rect">
                <a:avLst/>
              </a:prstGeom>
              <a:blipFill>
                <a:blip r:embed="rId5"/>
                <a:stretch>
                  <a:fillRect b="-14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/>
          <p:cNvSpPr/>
          <p:nvPr/>
        </p:nvSpPr>
        <p:spPr>
          <a:xfrm>
            <a:off x="828278" y="3852153"/>
            <a:ext cx="494686" cy="17509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40726" y="4188506"/>
                <a:ext cx="8151483" cy="1419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000" dirty="0"/>
                  <a:t>= 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r>
                  <a:rPr lang="en-US" sz="2000" dirty="0" smtClean="0">
                    <a:solidFill>
                      <a:srgbClr val="0070C0"/>
                    </a:solidFill>
                  </a:rPr>
                  <a:t>             </a:t>
                </a:r>
                <a:r>
                  <a:rPr lang="en-US" sz="2000" dirty="0" smtClean="0">
                    <a:solidFill>
                      <a:srgbClr val="7030A0"/>
                    </a:solidFill>
                  </a:rPr>
                  <a:t>Cayley-Hamilton </a:t>
                </a:r>
                <a:r>
                  <a:rPr lang="en-US" sz="2000" dirty="0">
                    <a:solidFill>
                      <a:srgbClr val="7030A0"/>
                    </a:solidFill>
                  </a:rPr>
                  <a:t>Theorem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 </a:t>
                </a:r>
                <a:endParaRPr lang="en-US" sz="2200" dirty="0" smtClean="0">
                  <a:solidFill>
                    <a:srgbClr val="0070C0"/>
                  </a:solidFill>
                </a:endParaRPr>
              </a:p>
              <a:p>
                <a:r>
                  <a:rPr lang="en-US" sz="2200" dirty="0"/>
                  <a:t> </a:t>
                </a:r>
                <a:r>
                  <a:rPr lang="en-US" sz="2200" dirty="0" smtClean="0"/>
                  <a:t>    </a:t>
                </a:r>
                <a:r>
                  <a:rPr lang="en-US" sz="2000" dirty="0" smtClean="0"/>
                  <a:t>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 ⋯⋯ +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den>
                                </m:f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200" dirty="0"/>
                  <a:t> </a:t>
                </a:r>
                <a:r>
                  <a:rPr lang="en-US" sz="2200" dirty="0" smtClean="0"/>
                  <a:t>    </a:t>
                </a:r>
                <a:r>
                  <a:rPr lang="en-US" sz="2000" dirty="0" smtClean="0"/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⋯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⋯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000" dirty="0" smtClean="0"/>
                  <a:t>       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contains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)</a:t>
                </a:r>
                <a:endParaRPr lang="en-US" sz="20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26" y="4188506"/>
                <a:ext cx="8151483" cy="1419235"/>
              </a:xfrm>
              <a:prstGeom prst="rect">
                <a:avLst/>
              </a:prstGeom>
              <a:blipFill>
                <a:blip r:embed="rId6"/>
                <a:stretch>
                  <a:fillRect b="-2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40726" y="5857168"/>
                <a:ext cx="8004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This has a solution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rgbClr val="0070C0"/>
                    </a:solidFill>
                  </a:rPr>
                  <a:t>if and only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⋯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 smtClean="0"/>
                  <a:t> has full row rank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726" y="5857168"/>
                <a:ext cx="8004440" cy="400110"/>
              </a:xfrm>
              <a:prstGeom prst="rect">
                <a:avLst/>
              </a:prstGeom>
              <a:blipFill>
                <a:blip r:embed="rId7"/>
                <a:stretch>
                  <a:fillRect l="-838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own Arrow 10"/>
          <p:cNvSpPr/>
          <p:nvPr/>
        </p:nvSpPr>
        <p:spPr>
          <a:xfrm>
            <a:off x="4221806" y="4328809"/>
            <a:ext cx="126460" cy="31213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4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2570" y="535021"/>
            <a:ext cx="1507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</a:t>
            </a:r>
            <a:endParaRPr lang="en-US" sz="24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716" y="535021"/>
            <a:ext cx="5209685" cy="23702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62267" y="2937753"/>
                <a:ext cx="4970834" cy="930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2267" y="2937753"/>
                <a:ext cx="4970834" cy="9307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284070" y="3268493"/>
            <a:ext cx="1643975" cy="369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(Full row rank)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01568" y="4066162"/>
            <a:ext cx="19552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Controllable</a:t>
            </a:r>
            <a:endParaRPr lang="en-US" sz="2200" dirty="0"/>
          </a:p>
        </p:txBody>
      </p:sp>
      <p:sp>
        <p:nvSpPr>
          <p:cNvPr id="7" name="Right Arrow 6"/>
          <p:cNvSpPr/>
          <p:nvPr/>
        </p:nvSpPr>
        <p:spPr>
          <a:xfrm>
            <a:off x="2140085" y="4238626"/>
            <a:ext cx="476656" cy="13881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140085" y="4883287"/>
            <a:ext cx="486384" cy="1361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01569" y="4727643"/>
                <a:ext cx="5496126" cy="1522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There exist a finite time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and a finite control input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such that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 can move from </a:t>
                </a:r>
                <a:r>
                  <a:rPr lang="en-US" sz="2000" dirty="0"/>
                  <a:t>a</a:t>
                </a:r>
                <a:r>
                  <a:rPr lang="en-US" sz="2000" dirty="0" smtClean="0"/>
                  <a:t>nywhere to anywhere else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1569" y="4727643"/>
                <a:ext cx="5496126" cy="1522533"/>
              </a:xfrm>
              <a:prstGeom prst="rect">
                <a:avLst/>
              </a:prstGeom>
              <a:blipFill>
                <a:blip r:embed="rId4"/>
                <a:stretch>
                  <a:fillRect l="-1221" t="-2410" b="-6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672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302" y="1721795"/>
            <a:ext cx="1507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</a:t>
            </a:r>
            <a:endParaRPr lang="en-US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003899" y="3576390"/>
                <a:ext cx="4970834" cy="930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3899" y="3576390"/>
                <a:ext cx="4970834" cy="9307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622588" y="3820542"/>
            <a:ext cx="2159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(Not full row-rank)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01568" y="5077838"/>
            <a:ext cx="2519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Uncontrollable</a:t>
            </a:r>
            <a:endParaRPr lang="en-US" sz="2400" dirty="0"/>
          </a:p>
        </p:txBody>
      </p:sp>
      <p:sp>
        <p:nvSpPr>
          <p:cNvPr id="7" name="Right Arrow 6"/>
          <p:cNvSpPr/>
          <p:nvPr/>
        </p:nvSpPr>
        <p:spPr>
          <a:xfrm>
            <a:off x="2140085" y="5250302"/>
            <a:ext cx="476656" cy="13881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003899" y="2286000"/>
                <a:ext cx="4474722" cy="906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 and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3899" y="2286000"/>
                <a:ext cx="4474722" cy="9062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39303" y="758757"/>
            <a:ext cx="5078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Not all systems are controllable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63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008" y="285681"/>
            <a:ext cx="8229600" cy="65921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Controllability Canonical Form </a:t>
            </a:r>
            <a:r>
              <a:rPr lang="en-US" sz="3200" dirty="0" smtClean="0">
                <a:solidFill>
                  <a:srgbClr val="0070C0"/>
                </a:solidFill>
              </a:rPr>
              <a:t>(1)</a:t>
            </a:r>
            <a:endParaRPr lang="en-US" sz="3200" dirty="0">
              <a:solidFill>
                <a:srgbClr val="0070C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513347"/>
              </p:ext>
            </p:extLst>
          </p:nvPr>
        </p:nvGraphicFramePr>
        <p:xfrm>
          <a:off x="490538" y="2064135"/>
          <a:ext cx="8196262" cy="427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68" name="方程式" r:id="rId3" imgW="4483080" imgH="2336760" progId="Equation.3">
                  <p:embed/>
                </p:oleObj>
              </mc:Choice>
              <mc:Fallback>
                <p:oleObj name="方程式" r:id="rId3" imgW="4483080" imgH="233676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538" y="2064135"/>
                        <a:ext cx="8196262" cy="4279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755" y="1072853"/>
            <a:ext cx="4559300" cy="806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607" y="5963478"/>
            <a:ext cx="5622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Note: </a:t>
            </a:r>
            <a:r>
              <a:rPr lang="en-US" dirty="0" smtClean="0"/>
              <a:t>Both controllable and uncontrollable SISO systems can be into such “controllability canonical form”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45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293078" y="304800"/>
            <a:ext cx="8458200" cy="10199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Autofit/>
          </a:bodyPr>
          <a:lstStyle/>
          <a:p>
            <a:r>
              <a:rPr lang="en-US" sz="2800" b="0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0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Block diagram representation of the system </a:t>
            </a:r>
            <a:r>
              <a:rPr lang="en-US" sz="2800" b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800" b="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-- </a:t>
            </a:r>
            <a:r>
              <a:rPr lang="en-US" sz="2800" dirty="0" smtClean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ontrollability </a:t>
            </a:r>
            <a:r>
              <a:rPr lang="en-US" sz="2800" b="0" dirty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canonical </a:t>
            </a:r>
            <a:r>
              <a:rPr lang="en-US" sz="2800" b="0" dirty="0" smtClean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form (1)</a:t>
            </a:r>
            <a:endParaRPr lang="en-US" sz="2800" b="0" dirty="0">
              <a:solidFill>
                <a:srgbClr val="0070C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147" name="Picture 3" descr="AACFTHT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99138"/>
            <a:ext cx="7772400" cy="347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05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7668" y="690663"/>
            <a:ext cx="1643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flipV="1">
            <a:off x="681077" y="2135963"/>
            <a:ext cx="408562" cy="1070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36611" y="1298800"/>
                <a:ext cx="2410063" cy="733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611" y="1298800"/>
                <a:ext cx="2410063" cy="73314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324" y="4745776"/>
            <a:ext cx="4559300" cy="806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324" y="5570586"/>
            <a:ext cx="6127750" cy="67945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503065" y="4465561"/>
            <a:ext cx="3442322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1237" y="4265506"/>
            <a:ext cx="1510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Recall: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3988" y="2561601"/>
            <a:ext cx="4895850" cy="16097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97708" y="2584050"/>
                <a:ext cx="2247089" cy="1651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Verify: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endParaRPr lang="en-US" sz="800" dirty="0" smtClean="0">
                  <a:sym typeface="Wingdings" panose="05000000000000000000" pitchFamily="2" charset="2"/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dirty="0" smtClean="0"/>
                  <a:t>full row rank</a:t>
                </a: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controllable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7708" y="2584050"/>
                <a:ext cx="2247089" cy="1651991"/>
              </a:xfrm>
              <a:prstGeom prst="rect">
                <a:avLst/>
              </a:prstGeom>
              <a:blipFill>
                <a:blip r:embed="rId6"/>
                <a:stretch>
                  <a:fillRect l="-2710" t="-2214" b="-5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236611" y="2112109"/>
                <a:ext cx="44637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=3,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611" y="2112109"/>
                <a:ext cx="446379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6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106" y="401098"/>
            <a:ext cx="8229600" cy="65921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Controllability Canonical Form </a:t>
            </a:r>
            <a:r>
              <a:rPr lang="en-US" sz="3200" dirty="0" smtClean="0">
                <a:solidFill>
                  <a:srgbClr val="0070C0"/>
                </a:solidFill>
              </a:rPr>
              <a:t>(2)</a:t>
            </a:r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109" y="1580415"/>
            <a:ext cx="4557409" cy="17393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54676" y="1060315"/>
            <a:ext cx="4698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Diagonal Canonical Form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566" y="3206153"/>
            <a:ext cx="4766749" cy="3437837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1595336" y="3176970"/>
            <a:ext cx="547313" cy="17199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31489" y="2011920"/>
            <a:ext cx="21468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(with single real poles)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6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7668" y="690663"/>
            <a:ext cx="1643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058" y="1414490"/>
            <a:ext cx="7005457" cy="8779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16" y="2668783"/>
            <a:ext cx="4064501" cy="1731831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flipV="1">
            <a:off x="1488332" y="3365771"/>
            <a:ext cx="408562" cy="1070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54971" y="4788428"/>
            <a:ext cx="2517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Recall </a:t>
            </a:r>
            <a:r>
              <a:rPr lang="en-US" sz="2000" dirty="0" smtClean="0">
                <a:solidFill>
                  <a:srgbClr val="7030A0"/>
                </a:solidFill>
              </a:rPr>
              <a:t>(Advantage):</a:t>
            </a:r>
            <a:endParaRPr lang="en-US" sz="20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91838" y="5059644"/>
                <a:ext cx="3813244" cy="1111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𝐴𝑡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838" y="5059644"/>
                <a:ext cx="3813244" cy="11117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605082" y="2841808"/>
                <a:ext cx="2247089" cy="2260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Verify: </a:t>
                </a:r>
              </a:p>
              <a:p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sz="20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 smtClean="0"/>
              </a:p>
              <a:p>
                <a:endParaRPr lang="en-US" sz="800" dirty="0" smtClean="0">
                  <a:sym typeface="Wingdings" panose="05000000000000000000" pitchFamily="2" charset="2"/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/>
                  <a:t> full row rank</a:t>
                </a: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controllable</a:t>
                </a:r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082" y="2841808"/>
                <a:ext cx="2247089" cy="2260427"/>
              </a:xfrm>
              <a:prstGeom prst="rect">
                <a:avLst/>
              </a:prstGeom>
              <a:blipFill>
                <a:blip r:embed="rId5"/>
                <a:stretch>
                  <a:fillRect l="-2989" t="-1348" b="-4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921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106" y="401098"/>
            <a:ext cx="8229600" cy="65921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Controllability Canonical Form </a:t>
            </a:r>
            <a:r>
              <a:rPr lang="en-US" sz="3200" dirty="0" smtClean="0">
                <a:solidFill>
                  <a:srgbClr val="0070C0"/>
                </a:solidFill>
              </a:rPr>
              <a:t>(3)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4676" y="1060315"/>
            <a:ext cx="4698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Jordan Canonical Form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04" y="1521980"/>
            <a:ext cx="4187678" cy="7911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925" y="2283501"/>
            <a:ext cx="6230565" cy="7193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676" y="3002802"/>
            <a:ext cx="4965971" cy="3702388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1293779" y="3002802"/>
            <a:ext cx="612842" cy="1295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801200" y="1718074"/>
            <a:ext cx="2538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(with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multiple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real poles)</a:t>
            </a:r>
          </a:p>
        </p:txBody>
      </p:sp>
    </p:spTree>
    <p:extLst>
      <p:ext uri="{BB962C8B-B14F-4D97-AF65-F5344CB8AC3E}">
        <p14:creationId xmlns:p14="http://schemas.microsoft.com/office/powerpoint/2010/main" val="7912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7668" y="690663"/>
            <a:ext cx="1643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flipV="1">
            <a:off x="1041306" y="2684835"/>
            <a:ext cx="408562" cy="1070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56" y="1350164"/>
            <a:ext cx="3334095" cy="10581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894" y="2791839"/>
            <a:ext cx="4669723" cy="18747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34255" y="1487677"/>
                <a:ext cx="3939702" cy="783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1.5</m:t>
                          </m:r>
                        </m:num>
                        <m:den>
                          <m:sSup>
                            <m:sSup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1.25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0.25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4255" y="1487677"/>
                <a:ext cx="3939702" cy="7830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449869" y="4847191"/>
                <a:ext cx="4328362" cy="1068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869" y="4847191"/>
                <a:ext cx="4328362" cy="10689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070060" y="5050144"/>
            <a:ext cx="2003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ym typeface="Wingdings" panose="05000000000000000000" pitchFamily="2" charset="2"/>
              </a:rPr>
              <a:t> full row rank</a:t>
            </a:r>
          </a:p>
          <a:p>
            <a:r>
              <a:rPr lang="en-US" sz="2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ym typeface="Wingdings" panose="05000000000000000000" pitchFamily="2" charset="2"/>
              </a:rPr>
              <a:t> controllable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4315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4596" y="536058"/>
            <a:ext cx="6527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C00000"/>
                </a:solidFill>
              </a:rPr>
              <a:t>Gramian</a:t>
            </a:r>
            <a:r>
              <a:rPr lang="en-US" sz="2800" dirty="0">
                <a:solidFill>
                  <a:srgbClr val="FF0000"/>
                </a:solidFill>
              </a:rPr>
              <a:t> Controllability Condition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169270" y="1580283"/>
                <a:ext cx="6147880" cy="589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/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9270" y="1580283"/>
                <a:ext cx="6147880" cy="589457"/>
              </a:xfrm>
              <a:prstGeom prst="rect">
                <a:avLst/>
              </a:prstGeom>
              <a:blipFill>
                <a:blip r:embed="rId2"/>
                <a:stretch>
                  <a:fillRect b="-14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50588" y="1290110"/>
            <a:ext cx="1225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Recall:</a:t>
            </a:r>
            <a:endParaRPr 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72767" y="2200284"/>
                <a:ext cx="34533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For simplicity, let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67" y="2200284"/>
                <a:ext cx="3453319" cy="400110"/>
              </a:xfrm>
              <a:prstGeom prst="rect">
                <a:avLst/>
              </a:prstGeom>
              <a:blipFill>
                <a:blip r:embed="rId3"/>
                <a:stretch>
                  <a:fillRect l="-1943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921214" y="2713161"/>
                <a:ext cx="3691648" cy="10440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/>
                  <a:t>=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endParaRPr lang="en-US" sz="800" dirty="0"/>
              </a:p>
              <a:p>
                <a:r>
                  <a:rPr lang="en-US" sz="2000" dirty="0" smtClean="0"/>
                  <a:t>         =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214" y="2713161"/>
                <a:ext cx="3691648" cy="1044004"/>
              </a:xfrm>
              <a:prstGeom prst="rect">
                <a:avLst/>
              </a:prstGeom>
              <a:blipFill>
                <a:blip r:embed="rId4"/>
                <a:stretch>
                  <a:fillRect b="-5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050588" y="3825551"/>
            <a:ext cx="2334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70C0"/>
                </a:solidFill>
              </a:rPr>
              <a:t>Gramian</a:t>
            </a:r>
            <a:r>
              <a:rPr lang="en-US" sz="2400" dirty="0" smtClean="0">
                <a:solidFill>
                  <a:srgbClr val="0070C0"/>
                </a:solidFill>
              </a:rPr>
              <a:t> Matrix: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921214" y="4278764"/>
                <a:ext cx="6395936" cy="620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r>
                  <a:rPr lang="en-US" sz="24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1214" y="4278764"/>
                <a:ext cx="6395936" cy="6208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050588" y="5004653"/>
                <a:ext cx="7140102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Theorem:</a:t>
                </a:r>
              </a:p>
              <a:p>
                <a:endParaRPr lang="en-US" sz="1000" dirty="0"/>
              </a:p>
              <a:p>
                <a:r>
                  <a:rPr lang="en-US" sz="2400" dirty="0" smtClean="0"/>
                  <a:t>LTI system is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controllable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if and only if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there is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 smtClean="0"/>
                  <a:t>  has full rank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(i.e., is non-singular)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588" y="5004653"/>
                <a:ext cx="7140102" cy="1354217"/>
              </a:xfrm>
              <a:prstGeom prst="rect">
                <a:avLst/>
              </a:prstGeom>
              <a:blipFill>
                <a:blip r:embed="rId6"/>
                <a:stretch>
                  <a:fillRect l="-1280" t="-3604" b="-9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38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6969" y="405898"/>
            <a:ext cx="585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LTI State-Space Systems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37330" y="1307401"/>
                <a:ext cx="216851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330" y="1307401"/>
                <a:ext cx="216851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17874" y="1820265"/>
                <a:ext cx="203233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74" y="1820265"/>
                <a:ext cx="2032332" cy="461665"/>
              </a:xfrm>
              <a:prstGeom prst="rect">
                <a:avLst/>
              </a:prstGeom>
              <a:blipFill>
                <a:blip r:embed="rId4"/>
                <a:stretch>
                  <a:fillRect l="-898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98418" y="2665375"/>
                <a:ext cx="7716243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Theorem: </a:t>
                </a:r>
              </a:p>
              <a:p>
                <a:endParaRPr lang="en-US" sz="1200" dirty="0"/>
              </a:p>
              <a:p>
                <a:r>
                  <a:rPr lang="en-US" sz="2400" dirty="0" smtClean="0"/>
                  <a:t>LTI system is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controllable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if and only if </a:t>
                </a:r>
                <a:r>
                  <a:rPr lang="en-US" sz="2400" dirty="0" smtClean="0"/>
                  <a:t>the </a:t>
                </a:r>
                <a:r>
                  <a:rPr lang="en-US" sz="2400" dirty="0" err="1" smtClean="0"/>
                  <a:t>Gramian</a:t>
                </a:r>
                <a:r>
                  <a:rPr lang="en-US" sz="2400" dirty="0" smtClean="0"/>
                  <a:t> matrix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/>
                  <a:t>h</a:t>
                </a:r>
                <a:r>
                  <a:rPr lang="en-US" sz="2400" dirty="0" smtClean="0"/>
                  <a:t>as full rank for 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including</m:t>
                    </m:r>
                    <m:r>
                      <a:rPr lang="en-US" sz="24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=+∞)</m:t>
                    </m:r>
                  </m:oMath>
                </a14:m>
                <a:endParaRPr lang="en-US" sz="24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18" y="2665375"/>
                <a:ext cx="7716243" cy="2492990"/>
              </a:xfrm>
              <a:prstGeom prst="rect">
                <a:avLst/>
              </a:prstGeom>
              <a:blipFill>
                <a:blip r:embed="rId5"/>
                <a:stretch>
                  <a:fillRect l="-1264" t="-1956" b="-4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82731" y="3858863"/>
                <a:ext cx="5354256" cy="620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r>
                  <a:rPr lang="en-US" sz="24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731" y="3858863"/>
                <a:ext cx="5354256" cy="6208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836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90472"/>
            <a:ext cx="8229600" cy="741363"/>
          </a:xfrm>
        </p:spPr>
        <p:txBody>
          <a:bodyPr>
            <a:normAutofit/>
          </a:bodyPr>
          <a:lstStyle/>
          <a:p>
            <a:r>
              <a:rPr lang="en-US" altLang="en-US" sz="3600" b="1" dirty="0">
                <a:solidFill>
                  <a:srgbClr val="FF0000"/>
                </a:solidFill>
              </a:rPr>
              <a:t>Observability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680679" y="1938351"/>
                <a:ext cx="195422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0679" y="1938351"/>
                <a:ext cx="1954223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661223" y="2425861"/>
                <a:ext cx="197367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1223" y="2425861"/>
                <a:ext cx="1973679" cy="461665"/>
              </a:xfrm>
              <a:prstGeom prst="rect">
                <a:avLst/>
              </a:prstGeom>
              <a:blipFill>
                <a:blip r:embed="rId4"/>
                <a:stretch>
                  <a:fillRect l="-1238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4565" y="1364355"/>
            <a:ext cx="2784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Consider LTI system</a:t>
            </a:r>
            <a:endParaRPr lang="en-US" sz="24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86186" y="3103282"/>
                <a:ext cx="655865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This LTI system is said to be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observable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if</a:t>
                </a:r>
                <a:r>
                  <a:rPr lang="en-US" sz="2400" dirty="0" smtClean="0"/>
                  <a:t> given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any </a:t>
                </a:r>
                <a:r>
                  <a:rPr lang="en-US" sz="2400" dirty="0" smtClean="0"/>
                  <a:t>input-output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</m:d>
                  </m:oMath>
                </a14:m>
                <a:r>
                  <a:rPr lang="en-US" sz="2400" dirty="0" smtClean="0"/>
                  <a:t>, the initial state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of the system can be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uniquely determined </a:t>
                </a:r>
                <a:r>
                  <a:rPr lang="en-US" sz="2400" dirty="0" smtClean="0"/>
                  <a:t>(observed).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186" y="3103282"/>
                <a:ext cx="6558651" cy="1200329"/>
              </a:xfrm>
              <a:prstGeom prst="rect">
                <a:avLst/>
              </a:prstGeom>
              <a:blipFill>
                <a:blip r:embed="rId5"/>
                <a:stretch>
                  <a:fillRect l="-1488" t="-4061" r="-65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5"/>
          <p:cNvSpPr>
            <a:spLocks/>
          </p:cNvSpPr>
          <p:nvPr/>
        </p:nvSpPr>
        <p:spPr bwMode="auto">
          <a:xfrm>
            <a:off x="3634902" y="4981032"/>
            <a:ext cx="3496061" cy="485442"/>
          </a:xfrm>
          <a:custGeom>
            <a:avLst/>
            <a:gdLst>
              <a:gd name="T0" fmla="*/ 0 w 3072"/>
              <a:gd name="T1" fmla="*/ 440 h 440"/>
              <a:gd name="T2" fmla="*/ 384 w 3072"/>
              <a:gd name="T3" fmla="*/ 152 h 440"/>
              <a:gd name="T4" fmla="*/ 960 w 3072"/>
              <a:gd name="T5" fmla="*/ 392 h 440"/>
              <a:gd name="T6" fmla="*/ 1488 w 3072"/>
              <a:gd name="T7" fmla="*/ 248 h 440"/>
              <a:gd name="T8" fmla="*/ 2064 w 3072"/>
              <a:gd name="T9" fmla="*/ 8 h 440"/>
              <a:gd name="T10" fmla="*/ 2544 w 3072"/>
              <a:gd name="T11" fmla="*/ 296 h 440"/>
              <a:gd name="T12" fmla="*/ 3072 w 3072"/>
              <a:gd name="T13" fmla="*/ 104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72" h="440">
                <a:moveTo>
                  <a:pt x="0" y="440"/>
                </a:moveTo>
                <a:cubicBezTo>
                  <a:pt x="112" y="300"/>
                  <a:pt x="224" y="160"/>
                  <a:pt x="384" y="152"/>
                </a:cubicBezTo>
                <a:cubicBezTo>
                  <a:pt x="544" y="144"/>
                  <a:pt x="776" y="376"/>
                  <a:pt x="960" y="392"/>
                </a:cubicBezTo>
                <a:cubicBezTo>
                  <a:pt x="1144" y="408"/>
                  <a:pt x="1304" y="312"/>
                  <a:pt x="1488" y="248"/>
                </a:cubicBezTo>
                <a:cubicBezTo>
                  <a:pt x="1672" y="184"/>
                  <a:pt x="1888" y="0"/>
                  <a:pt x="2064" y="8"/>
                </a:cubicBezTo>
                <a:cubicBezTo>
                  <a:pt x="2240" y="16"/>
                  <a:pt x="2376" y="280"/>
                  <a:pt x="2544" y="296"/>
                </a:cubicBezTo>
                <a:cubicBezTo>
                  <a:pt x="2712" y="312"/>
                  <a:pt x="2892" y="208"/>
                  <a:pt x="3072" y="104"/>
                </a:cubicBezTo>
              </a:path>
            </a:pathLst>
          </a:custGeom>
          <a:noFill/>
          <a:ln w="28575" cmpd="sng">
            <a:solidFill>
              <a:srgbClr val="F6062E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3558702" y="5466474"/>
            <a:ext cx="76200" cy="76200"/>
          </a:xfrm>
          <a:prstGeom prst="ellipse">
            <a:avLst/>
          </a:prstGeom>
          <a:solidFill>
            <a:srgbClr val="00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" name="Picture 1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286" y="6010890"/>
            <a:ext cx="60960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77469" y="5479304"/>
                <a:ext cx="11934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sz="24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469" y="5479304"/>
                <a:ext cx="119348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609357" y="5410722"/>
                <a:ext cx="162024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(observed)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9357" y="5410722"/>
                <a:ext cx="1620243" cy="830997"/>
              </a:xfrm>
              <a:prstGeom prst="rect">
                <a:avLst/>
              </a:prstGeom>
              <a:blipFill>
                <a:blip r:embed="rId8"/>
                <a:stretch>
                  <a:fillRect l="-5639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970570" y="4990613"/>
            <a:ext cx="1242355" cy="369332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System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8" idx="3"/>
          </p:cNvCxnSpPr>
          <p:nvPr/>
        </p:nvCxnSpPr>
        <p:spPr>
          <a:xfrm>
            <a:off x="3212925" y="5175279"/>
            <a:ext cx="583970" cy="0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8" idx="1"/>
          </p:cNvCxnSpPr>
          <p:nvPr/>
        </p:nvCxnSpPr>
        <p:spPr>
          <a:xfrm>
            <a:off x="1204021" y="5175279"/>
            <a:ext cx="766549" cy="0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147867" y="4679002"/>
                <a:ext cx="8463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867" y="4679002"/>
                <a:ext cx="846307" cy="461665"/>
              </a:xfrm>
              <a:prstGeom prst="rect">
                <a:avLst/>
              </a:prstGeom>
              <a:blipFill>
                <a:blip r:embed="rId9"/>
                <a:stretch>
                  <a:fillRect r="-1439"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742720" y="4708186"/>
                <a:ext cx="5741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720" y="4708186"/>
                <a:ext cx="574154" cy="461665"/>
              </a:xfrm>
              <a:prstGeom prst="rect">
                <a:avLst/>
              </a:prstGeom>
              <a:blipFill>
                <a:blip r:embed="rId10"/>
                <a:stretch>
                  <a:fillRect r="-38298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Elbow Connector 24"/>
          <p:cNvCxnSpPr/>
          <p:nvPr/>
        </p:nvCxnSpPr>
        <p:spPr>
          <a:xfrm>
            <a:off x="5787954" y="5160122"/>
            <a:ext cx="1079770" cy="511102"/>
          </a:xfrm>
          <a:prstGeom prst="bentConnector3">
            <a:avLst>
              <a:gd name="adj1" fmla="val 450"/>
            </a:avLst>
          </a:prstGeom>
          <a:ln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141024" y="1921565"/>
                <a:ext cx="4545776" cy="969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/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endParaRPr lang="en-US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𝐴𝑡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024" y="1921565"/>
                <a:ext cx="4545776" cy="96911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645353" y="5410723"/>
            <a:ext cx="1325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(Test input signal)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02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47472" y="195918"/>
            <a:ext cx="8229600" cy="741363"/>
          </a:xfrm>
        </p:spPr>
        <p:txBody>
          <a:bodyPr>
            <a:normAutofit/>
          </a:bodyPr>
          <a:lstStyle/>
          <a:p>
            <a:r>
              <a:rPr lang="en-US" altLang="en-US" sz="3600" b="1" dirty="0">
                <a:solidFill>
                  <a:srgbClr val="FF0000"/>
                </a:solidFill>
              </a:rPr>
              <a:t>Observability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417702" y="1088996"/>
                <a:ext cx="6050604" cy="5894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/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1" i="1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702" y="1088996"/>
                <a:ext cx="6050604" cy="589457"/>
              </a:xfrm>
              <a:prstGeom prst="rect">
                <a:avLst/>
              </a:prstGeom>
              <a:blipFill>
                <a:blip r:embed="rId2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04450" y="1703707"/>
                <a:ext cx="31338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450" y="1703707"/>
                <a:ext cx="3133807" cy="461665"/>
              </a:xfrm>
              <a:prstGeom prst="rect">
                <a:avLst/>
              </a:prstGeom>
              <a:blipFill>
                <a:blip r:embed="rId3"/>
                <a:stretch>
                  <a:fillRect r="-195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65761" y="2295792"/>
                <a:ext cx="6848273" cy="1967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Uniqueness means:   </a:t>
                </a:r>
              </a:p>
              <a:p>
                <a:endParaRPr lang="en-US" sz="1000" dirty="0" smtClean="0"/>
              </a:p>
              <a:p>
                <a:r>
                  <a:rPr lang="en-US" sz="2000" b="1" dirty="0" smtClean="0">
                    <a:sym typeface="Wingdings" panose="05000000000000000000" pitchFamily="2" charset="2"/>
                  </a:rPr>
                  <a:t>         </a:t>
                </a:r>
                <a:r>
                  <a:rPr lang="en-US" sz="20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y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/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nary>
                      <m:nary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000" b="1" dirty="0" smtClean="0">
                    <a:sym typeface="Wingdings" panose="05000000000000000000" pitchFamily="2" charset="2"/>
                  </a:rPr>
                  <a:t>         </a:t>
                </a:r>
                <a:r>
                  <a:rPr lang="en-US" sz="2000" b="1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y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r>
                  <a:rPr lang="en-US" sz="2000" dirty="0"/>
                  <a:t>=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CΦ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  <m:nary>
                      <m:nary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𝜏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000" dirty="0"/>
              </a:p>
              <a:p>
                <a:endParaRPr lang="en-US" sz="1000" dirty="0" smtClean="0"/>
              </a:p>
              <a:p>
                <a:r>
                  <a:rPr lang="en-US" sz="24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4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761" y="2295792"/>
                <a:ext cx="6848273" cy="1967333"/>
              </a:xfrm>
              <a:prstGeom prst="rect">
                <a:avLst/>
              </a:prstGeom>
              <a:blipFill>
                <a:blip r:embed="rId4"/>
                <a:stretch>
                  <a:fillRect l="-1336" t="-2484" b="-6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37214" y="4577827"/>
                <a:ext cx="713946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Condition:  </a:t>
                </a:r>
              </a:p>
              <a:p>
                <a:endParaRPr lang="en-US" sz="800" b="1" dirty="0" smtClean="0">
                  <a:solidFill>
                    <a:srgbClr val="0070C0"/>
                  </a:solidFill>
                </a:endParaRPr>
              </a:p>
              <a:p>
                <a:r>
                  <a:rPr lang="en-US" sz="2200" dirty="0" smtClean="0"/>
                  <a:t>There exists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200" dirty="0" smtClean="0"/>
                  <a:t>  such that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200" dirty="0" smtClean="0"/>
                  <a:t>  has full column rank</a:t>
                </a:r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214" y="4577827"/>
                <a:ext cx="7139468" cy="923330"/>
              </a:xfrm>
              <a:prstGeom prst="rect">
                <a:avLst/>
              </a:prstGeom>
              <a:blipFill>
                <a:blip r:embed="rId5"/>
                <a:stretch>
                  <a:fillRect l="-1280" t="-5298" b="-12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65761" y="5698912"/>
            <a:ext cx="2312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(Proof on next page)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5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933150" y="1758403"/>
                <a:ext cx="7276290" cy="44627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smtClean="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CΦ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en-US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 smtClean="0"/>
                  <a:t>   </a:t>
                </a:r>
              </a:p>
              <a:p>
                <a:endParaRPr lang="en-US" sz="2000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lang="en-US" sz="200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b="0" dirty="0" smtClean="0"/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endParaRPr lang="en-US" sz="2000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i="1" dirty="0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 b="0" i="0" dirty="0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C</m:t>
                            </m:r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Φ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CΦ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endParaRPr lang="en-US" sz="2000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[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Φ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𝐶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Φ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]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dirty="0"/>
              </a:p>
              <a:p>
                <a:endParaRPr lang="en-US" sz="2000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r>
                  <a:rPr lang="en-US" sz="2200" dirty="0" smtClean="0">
                    <a:sym typeface="Wingdings" panose="05000000000000000000" pitchFamily="2" charset="2"/>
                  </a:rPr>
                  <a:t>If there exists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&gt;0</m:t>
                    </m:r>
                  </m:oMath>
                </a14:m>
                <a:r>
                  <a:rPr lang="en-US" sz="2200" dirty="0" smtClean="0">
                    <a:sym typeface="Wingdings" panose="05000000000000000000" pitchFamily="2" charset="2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𝐶</m:t>
                    </m:r>
                    <m:r>
                      <m:rPr>
                        <m:sty m:val="p"/>
                      </m:rPr>
                      <a:rPr lang="en-US" sz="220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Φ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200" dirty="0" smtClean="0">
                    <a:sym typeface="Wingdings" panose="05000000000000000000" pitchFamily="2" charset="2"/>
                  </a:rPr>
                  <a:t> has full column rank,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[</m:t>
                        </m:r>
                        <m:r>
                          <m:rPr>
                            <m:sty m:val="p"/>
                          </m:rPr>
                          <a:rPr lang="en-US" sz="220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Φ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𝐶</m:t>
                    </m:r>
                    <m:r>
                      <m:rPr>
                        <m:sty m:val="p"/>
                      </m:rPr>
                      <a:rPr lang="en-US" sz="220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Φ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]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sz="2200" dirty="0" smtClean="0">
                    <a:sym typeface="Wingdings" panose="05000000000000000000" pitchFamily="2" charset="2"/>
                  </a:rPr>
                  <a:t> has full rank </a:t>
                </a:r>
                <a:r>
                  <a:rPr lang="en-US" sz="2200" dirty="0" smtClean="0">
                    <a:solidFill>
                      <a:schemeClr val="bg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(i.e., is non-singular)</a:t>
                </a:r>
                <a:endParaRPr lang="en-US" sz="2200" dirty="0">
                  <a:solidFill>
                    <a:schemeClr val="bg1">
                      <a:lumMod val="50000"/>
                    </a:schemeClr>
                  </a:solidFill>
                  <a:sym typeface="Wingdings" panose="05000000000000000000" pitchFamily="2" charset="2"/>
                </a:endParaRPr>
              </a:p>
              <a:p>
                <a:endParaRPr lang="en-US" sz="2000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endParaRPr lang="en-US" sz="2000" dirty="0" smtClean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150" y="1758403"/>
                <a:ext cx="7276290" cy="4462760"/>
              </a:xfrm>
              <a:prstGeom prst="rect">
                <a:avLst/>
              </a:prstGeom>
              <a:blipFill>
                <a:blip r:embed="rId2"/>
                <a:stretch>
                  <a:fillRect l="-1089" b="-12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33150" y="516835"/>
            <a:ext cx="1053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Proof: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3150" y="1137619"/>
            <a:ext cx="1692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Subtraction </a:t>
            </a:r>
            <a:endParaRPr lang="en-US" sz="2400" dirty="0"/>
          </a:p>
        </p:txBody>
      </p:sp>
      <p:sp>
        <p:nvSpPr>
          <p:cNvPr id="6" name="Right Arrow 5"/>
          <p:cNvSpPr/>
          <p:nvPr/>
        </p:nvSpPr>
        <p:spPr>
          <a:xfrm>
            <a:off x="2625763" y="1322454"/>
            <a:ext cx="304096" cy="13618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6969" y="405898"/>
            <a:ext cx="5856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LTI State-Space Systems</a:t>
            </a:r>
            <a:endParaRPr lang="en-US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47058" y="1309247"/>
                <a:ext cx="209069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58" y="1309247"/>
                <a:ext cx="209069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27602" y="1946725"/>
                <a:ext cx="19335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02" y="1946725"/>
                <a:ext cx="1933543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90662" y="2909180"/>
                <a:ext cx="7716243" cy="3393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Theorem: </a:t>
                </a:r>
              </a:p>
              <a:p>
                <a:endParaRPr lang="en-US" sz="1200" dirty="0"/>
              </a:p>
              <a:p>
                <a:r>
                  <a:rPr lang="en-US" sz="2400" dirty="0" smtClean="0"/>
                  <a:t>LTI system is observable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if and only if </a:t>
                </a:r>
                <a:r>
                  <a:rPr lang="en-US" sz="2400" dirty="0" smtClean="0"/>
                  <a:t>the </a:t>
                </a:r>
                <a:r>
                  <a:rPr lang="en-US" sz="2400" dirty="0" err="1" smtClean="0"/>
                  <a:t>Gramian</a:t>
                </a:r>
                <a:r>
                  <a:rPr lang="en-US" sz="2400" dirty="0" smtClean="0"/>
                  <a:t> matrix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/>
                  <a:t>o</a:t>
                </a:r>
                <a:r>
                  <a:rPr lang="en-US" sz="2400" dirty="0" smtClean="0"/>
                  <a:t>r, simply,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1050" dirty="0"/>
              </a:p>
              <a:p>
                <a:r>
                  <a:rPr lang="en-US" sz="2400" dirty="0"/>
                  <a:t>h</a:t>
                </a:r>
                <a:r>
                  <a:rPr lang="en-US" sz="2400" dirty="0" smtClean="0"/>
                  <a:t>as full rank for any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ncluding</m:t>
                    </m:r>
                    <m:r>
                      <a:rPr lang="en-US" sz="24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=+∞)</m:t>
                    </m:r>
                  </m:oMath>
                </a14:m>
                <a:endParaRPr lang="en-US" sz="24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62" y="2909180"/>
                <a:ext cx="7716243" cy="3393237"/>
              </a:xfrm>
              <a:prstGeom prst="rect">
                <a:avLst/>
              </a:prstGeom>
              <a:blipFill>
                <a:blip r:embed="rId5"/>
                <a:stretch>
                  <a:fillRect l="-1265" t="-1436" b="-30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232825" y="5044063"/>
                <a:ext cx="6529847" cy="620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r>
                  <a:rPr lang="en-US" sz="24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825" y="5044063"/>
                <a:ext cx="6529847" cy="6208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259094" y="1680654"/>
                <a:ext cx="2752600" cy="4769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latin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094" y="1680654"/>
                <a:ext cx="2752600" cy="476990"/>
              </a:xfrm>
              <a:prstGeom prst="rect">
                <a:avLst/>
              </a:prstGeom>
              <a:blipFill>
                <a:blip r:embed="rId7"/>
                <a:stretch>
                  <a:fillRect l="-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242225" y="3963233"/>
                <a:ext cx="6812277" cy="620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r>
                  <a:rPr lang="en-US" sz="24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225" y="3963233"/>
                <a:ext cx="6812277" cy="6208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99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6969" y="405898"/>
            <a:ext cx="585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LTI State-Space Systems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47058" y="1317127"/>
                <a:ext cx="211987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58" y="1317127"/>
                <a:ext cx="211987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30326" y="1822616"/>
                <a:ext cx="206151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326" y="1822616"/>
                <a:ext cx="2061513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875043" y="3166998"/>
            <a:ext cx="6440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LTI system (A, B, C, D) is observable </a:t>
            </a:r>
            <a:r>
              <a:rPr lang="en-US" sz="2400" dirty="0" smtClean="0">
                <a:solidFill>
                  <a:srgbClr val="0070C0"/>
                </a:solidFill>
              </a:rPr>
              <a:t>if and only if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7602" y="4334251"/>
            <a:ext cx="651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Matrix                       has full column rank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602" y="2553435"/>
            <a:ext cx="1548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Theorem </a:t>
            </a:r>
            <a:endParaRPr lang="en-US" sz="28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848430" y="3724223"/>
                <a:ext cx="1245141" cy="1720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𝐶𝐴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p>
                                          </m:sSup>
                                        </m:e>
                                      </m:mr>
                                    </m:m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8430" y="3724223"/>
                <a:ext cx="1245141" cy="17209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27603" y="5719864"/>
            <a:ext cx="6517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(Proof is similar to the controllability condition above)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47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830" y="256250"/>
            <a:ext cx="8229600" cy="659217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Observability Canonical Form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572" y="1062621"/>
            <a:ext cx="4764115" cy="8312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9864" y="4523362"/>
            <a:ext cx="19552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Note:</a:t>
            </a:r>
            <a:r>
              <a:rPr lang="en-US" sz="2000" dirty="0" smtClean="0"/>
              <a:t> Similarly to controllability canonical forms, there are other observability canonical forms</a:t>
            </a:r>
            <a:endParaRPr lang="en-US" sz="20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298985"/>
              </p:ext>
            </p:extLst>
          </p:nvPr>
        </p:nvGraphicFramePr>
        <p:xfrm>
          <a:off x="1310127" y="2094938"/>
          <a:ext cx="6940550" cy="399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36" name="方程式" r:id="rId4" imgW="3670200" imgH="2108160" progId="Equation.3">
                  <p:embed/>
                </p:oleObj>
              </mc:Choice>
              <mc:Fallback>
                <p:oleObj name="方程式" r:id="rId4" imgW="3670200" imgH="210816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0127" y="2094938"/>
                        <a:ext cx="6940550" cy="39941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213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AACFTHU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32019"/>
            <a:ext cx="7772400" cy="364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375137" y="596630"/>
            <a:ext cx="8241325" cy="83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Block Diagram </a:t>
            </a:r>
            <a:r>
              <a:rPr lang="en-US" sz="2800" dirty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800" dirty="0" smtClean="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rPr>
              <a:t>epresentation</a:t>
            </a:r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 dirty="0" smtClean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(Observability </a:t>
            </a:r>
            <a:r>
              <a:rPr lang="en-US" sz="2400" dirty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400" dirty="0" smtClean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anonical </a:t>
            </a:r>
            <a:r>
              <a:rPr lang="en-US" sz="2400" dirty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F</a:t>
            </a:r>
            <a:r>
              <a:rPr lang="en-US" sz="2400" dirty="0" smtClean="0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orm)</a:t>
            </a:r>
            <a:endParaRPr lang="en-US" sz="2400" dirty="0">
              <a:solidFill>
                <a:srgbClr val="0070C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27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8212" y="389104"/>
            <a:ext cx="1643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Example: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 flipV="1">
            <a:off x="1639111" y="1731805"/>
            <a:ext cx="408562" cy="10700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91923" y="882793"/>
                <a:ext cx="2410063" cy="733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923" y="882793"/>
                <a:ext cx="2410063" cy="73314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970" y="4943577"/>
            <a:ext cx="4559300" cy="80645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577833" y="4660720"/>
            <a:ext cx="3442322" cy="0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556005" y="4460665"/>
            <a:ext cx="1510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Recall: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927" y="1703448"/>
            <a:ext cx="4653738" cy="16606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819" y="4660720"/>
            <a:ext cx="1457002" cy="18304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205867" y="3439855"/>
                <a:ext cx="5982498" cy="605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𝐶𝐴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  (Full column rank)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Observable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867" y="3439855"/>
                <a:ext cx="5982498" cy="605550"/>
              </a:xfrm>
              <a:prstGeom prst="rect">
                <a:avLst/>
              </a:prstGeom>
              <a:blipFill>
                <a:blip r:embed="rId6"/>
                <a:stretch>
                  <a:fillRect b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22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2570" y="535021"/>
            <a:ext cx="1507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</a:t>
            </a:r>
            <a:endParaRPr lang="en-US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94170" y="3065343"/>
                <a:ext cx="4970834" cy="930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170" y="3065343"/>
                <a:ext cx="4970834" cy="9307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780179" y="3356559"/>
            <a:ext cx="1643975" cy="369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(Full row rank)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58374" y="5982513"/>
            <a:ext cx="4883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Controllable but </a:t>
            </a:r>
            <a:r>
              <a:rPr lang="en-US" sz="2400" dirty="0">
                <a:solidFill>
                  <a:srgbClr val="0070C0"/>
                </a:solidFill>
              </a:rPr>
              <a:t>not</a:t>
            </a:r>
            <a:r>
              <a:rPr lang="en-US" sz="2400" dirty="0"/>
              <a:t> O</a:t>
            </a:r>
            <a:r>
              <a:rPr lang="en-US" sz="2400" dirty="0" smtClean="0"/>
              <a:t>bservable</a:t>
            </a:r>
            <a:endParaRPr lang="en-US" sz="2400" dirty="0"/>
          </a:p>
        </p:txBody>
      </p:sp>
      <p:sp>
        <p:nvSpPr>
          <p:cNvPr id="7" name="Right Arrow 6"/>
          <p:cNvSpPr/>
          <p:nvPr/>
        </p:nvSpPr>
        <p:spPr>
          <a:xfrm>
            <a:off x="1896892" y="6154976"/>
            <a:ext cx="476656" cy="13881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413" y="654438"/>
            <a:ext cx="4964754" cy="22598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58374" y="4280170"/>
                <a:ext cx="2169269" cy="1597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𝐶𝐴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</m:mr>
                              </m:m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8374" y="4280170"/>
                <a:ext cx="2169269" cy="1597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931923" y="4982914"/>
            <a:ext cx="2305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(Not full column-rank)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2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457200" y="404737"/>
            <a:ext cx="8305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800" b="1" dirty="0" smtClean="0">
                <a:solidFill>
                  <a:srgbClr val="0070C0"/>
                </a:solidFill>
                <a:ea typeface="Microsoft JhengHei" pitchFamily="34" charset="-120"/>
              </a:rPr>
              <a:t>Equivalence </a:t>
            </a:r>
            <a:r>
              <a:rPr lang="en-US" altLang="zh-CN" sz="2800" b="1" dirty="0">
                <a:solidFill>
                  <a:srgbClr val="0070C0"/>
                </a:solidFill>
                <a:ea typeface="Microsoft JhengHei" pitchFamily="34" charset="-120"/>
              </a:rPr>
              <a:t>T</a:t>
            </a:r>
            <a:r>
              <a:rPr lang="en-US" altLang="zh-CN" sz="2800" b="1" dirty="0" smtClean="0">
                <a:solidFill>
                  <a:srgbClr val="0070C0"/>
                </a:solidFill>
                <a:ea typeface="Microsoft JhengHei" pitchFamily="34" charset="-120"/>
              </a:rPr>
              <a:t>ransformation</a:t>
            </a:r>
            <a:endParaRPr lang="en-US" altLang="zh-CN" sz="2800" b="1" dirty="0">
              <a:solidFill>
                <a:srgbClr val="0070C0"/>
              </a:solidFill>
              <a:ea typeface="Microsoft JhengHei" pitchFamily="34" charset="-120"/>
            </a:endParaRPr>
          </a:p>
        </p:txBody>
      </p:sp>
      <p:graphicFrame>
        <p:nvGraphicFramePr>
          <p:cNvPr id="921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42013"/>
              </p:ext>
            </p:extLst>
          </p:nvPr>
        </p:nvGraphicFramePr>
        <p:xfrm>
          <a:off x="2520005" y="1815284"/>
          <a:ext cx="1828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16" name="Equation" r:id="rId3" imgW="1828800" imgH="914400" progId="Equation.DSMT4">
                  <p:embed/>
                </p:oleObj>
              </mc:Choice>
              <mc:Fallback>
                <p:oleObj name="Equation" r:id="rId3" imgW="1828800" imgH="914400" progId="Equation.DSMT4">
                  <p:embed/>
                  <p:pic>
                    <p:nvPicPr>
                      <p:cNvPr id="921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0005" y="1815284"/>
                        <a:ext cx="18288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7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3414279"/>
              </p:ext>
            </p:extLst>
          </p:nvPr>
        </p:nvGraphicFramePr>
        <p:xfrm>
          <a:off x="2391384" y="3809552"/>
          <a:ext cx="18796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17" name="Equation" r:id="rId5" imgW="1879560" imgH="1015920" progId="Equation.DSMT4">
                  <p:embed/>
                </p:oleObj>
              </mc:Choice>
              <mc:Fallback>
                <p:oleObj name="Equation" r:id="rId5" imgW="1879560" imgH="1015920" progId="Equation.DSMT4">
                  <p:embed/>
                  <p:pic>
                    <p:nvPicPr>
                      <p:cNvPr id="9217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1384" y="3809552"/>
                        <a:ext cx="187960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73" name="Text Box 13"/>
          <p:cNvSpPr txBox="1">
            <a:spLocks noChangeArrowheads="1"/>
          </p:cNvSpPr>
          <p:nvPr/>
        </p:nvSpPr>
        <p:spPr bwMode="auto">
          <a:xfrm>
            <a:off x="913533" y="4747670"/>
            <a:ext cx="1162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dirty="0"/>
              <a:t>where</a:t>
            </a:r>
          </a:p>
        </p:txBody>
      </p:sp>
      <p:graphicFrame>
        <p:nvGraphicFramePr>
          <p:cNvPr id="9217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440885"/>
              </p:ext>
            </p:extLst>
          </p:nvPr>
        </p:nvGraphicFramePr>
        <p:xfrm>
          <a:off x="2308554" y="5408314"/>
          <a:ext cx="4889914" cy="438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118" name="Equation" r:id="rId7" imgW="5384520" imgH="482400" progId="Equation.DSMT4">
                  <p:embed/>
                </p:oleObj>
              </mc:Choice>
              <mc:Fallback>
                <p:oleObj name="Equation" r:id="rId7" imgW="5384520" imgH="482400" progId="Equation.DSMT4">
                  <p:embed/>
                  <p:pic>
                    <p:nvPicPr>
                      <p:cNvPr id="9217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8554" y="5408314"/>
                        <a:ext cx="4889914" cy="43824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9" name="Rectangle 18"/>
          <p:cNvSpPr>
            <a:spLocks noChangeArrowheads="1"/>
          </p:cNvSpPr>
          <p:nvPr/>
        </p:nvSpPr>
        <p:spPr bwMode="auto">
          <a:xfrm>
            <a:off x="913533" y="1446208"/>
            <a:ext cx="12859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dirty="0"/>
              <a:t>Consider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13533" y="2984248"/>
                <a:ext cx="75133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Equivalence Transformation: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𝑃𝑥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  (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 smtClean="0"/>
                  <a:t>  is nonsingular)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33" y="2984248"/>
                <a:ext cx="7513363" cy="461665"/>
              </a:xfrm>
              <a:prstGeom prst="rect">
                <a:avLst/>
              </a:prstGeom>
              <a:blipFill>
                <a:blip r:embed="rId9"/>
                <a:stretch>
                  <a:fillRect l="-1299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/>
          <p:cNvSpPr/>
          <p:nvPr/>
        </p:nvSpPr>
        <p:spPr>
          <a:xfrm flipV="1">
            <a:off x="1010810" y="3625823"/>
            <a:ext cx="428884" cy="1206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3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1080176" y="561766"/>
            <a:ext cx="750934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 smtClean="0">
                <a:solidFill>
                  <a:srgbClr val="C00000"/>
                </a:solidFill>
                <a:ea typeface="黑体" pitchFamily="2" charset="-122"/>
              </a:rPr>
              <a:t>Theorem: </a:t>
            </a:r>
          </a:p>
          <a:p>
            <a:pPr>
              <a:defRPr/>
            </a:pPr>
            <a:endParaRPr lang="en-US" altLang="zh-CN" sz="1200" b="1" dirty="0">
              <a:solidFill>
                <a:schemeClr val="accent6">
                  <a:lumMod val="50000"/>
                </a:schemeClr>
              </a:solidFill>
              <a:ea typeface="黑体" pitchFamily="2" charset="-122"/>
            </a:endParaRPr>
          </a:p>
          <a:p>
            <a:pPr>
              <a:defRPr/>
            </a:pPr>
            <a:r>
              <a:rPr lang="en-US" altLang="zh-CN" sz="2400" dirty="0" smtClean="0">
                <a:ea typeface="黑体" pitchFamily="2" charset="-122"/>
              </a:rPr>
              <a:t>The </a:t>
            </a:r>
            <a:r>
              <a:rPr lang="en-US" altLang="zh-CN" sz="2400" dirty="0">
                <a:solidFill>
                  <a:srgbClr val="0070C0"/>
                </a:solidFill>
                <a:ea typeface="黑体" pitchFamily="2" charset="-122"/>
              </a:rPr>
              <a:t>controllability</a:t>
            </a:r>
            <a:r>
              <a:rPr lang="en-US" altLang="zh-CN" sz="2400" dirty="0">
                <a:ea typeface="黑体" pitchFamily="2" charset="-122"/>
              </a:rPr>
              <a:t> and </a:t>
            </a:r>
            <a:r>
              <a:rPr lang="en-US" altLang="zh-CN" sz="2400" dirty="0">
                <a:solidFill>
                  <a:srgbClr val="0070C0"/>
                </a:solidFill>
                <a:ea typeface="黑体" pitchFamily="2" charset="-122"/>
              </a:rPr>
              <a:t>observability</a:t>
            </a:r>
            <a:r>
              <a:rPr lang="en-US" altLang="zh-CN" sz="2400" dirty="0">
                <a:ea typeface="黑体" pitchFamily="2" charset="-122"/>
              </a:rPr>
              <a:t> of </a:t>
            </a:r>
            <a:r>
              <a:rPr lang="en-US" altLang="zh-CN" sz="2400" dirty="0" smtClean="0">
                <a:ea typeface="黑体" pitchFamily="2" charset="-122"/>
              </a:rPr>
              <a:t>an LTI system remain </a:t>
            </a:r>
            <a:r>
              <a:rPr lang="en-US" altLang="zh-CN" sz="2400" dirty="0" smtClean="0">
                <a:solidFill>
                  <a:srgbClr val="7030A0"/>
                </a:solidFill>
                <a:ea typeface="黑体" pitchFamily="2" charset="-122"/>
              </a:rPr>
              <a:t>unchanged</a:t>
            </a:r>
            <a:r>
              <a:rPr lang="en-US" altLang="zh-CN" sz="2400" dirty="0" smtClean="0">
                <a:ea typeface="黑体" pitchFamily="2" charset="-122"/>
              </a:rPr>
              <a:t> after an equivalence transformation</a:t>
            </a:r>
            <a:endParaRPr lang="en-US" altLang="zh-CN" sz="2400" dirty="0">
              <a:ea typeface="黑体" pitchFamily="2" charset="-122"/>
            </a:endParaRPr>
          </a:p>
        </p:txBody>
      </p:sp>
      <p:sp>
        <p:nvSpPr>
          <p:cNvPr id="20488" name="Rectangle 12"/>
          <p:cNvSpPr>
            <a:spLocks noChangeArrowheads="1"/>
          </p:cNvSpPr>
          <p:nvPr/>
        </p:nvSpPr>
        <p:spPr bwMode="auto">
          <a:xfrm>
            <a:off x="1080176" y="2315041"/>
            <a:ext cx="24593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0070C0"/>
                </a:solidFill>
              </a:rPr>
              <a:t>Proof</a:t>
            </a:r>
            <a:r>
              <a:rPr lang="en-US" altLang="zh-CN" sz="2400" b="1" dirty="0" smtClean="0">
                <a:solidFill>
                  <a:srgbClr val="0070C0"/>
                </a:solidFill>
              </a:rPr>
              <a:t>:</a:t>
            </a:r>
            <a:r>
              <a:rPr lang="en-US" altLang="zh-CN" sz="2400" b="1" dirty="0" smtClean="0"/>
              <a:t>  </a:t>
            </a:r>
            <a:r>
              <a:rPr lang="en-US" altLang="zh-CN" sz="2400" dirty="0" smtClean="0"/>
              <a:t>Because</a:t>
            </a:r>
            <a:endParaRPr lang="en-US" altLang="zh-C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935804" y="2943931"/>
                <a:ext cx="6231039" cy="462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⋯  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804" y="2943931"/>
                <a:ext cx="6231039" cy="4624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458034" y="3775033"/>
                <a:ext cx="1429762" cy="1720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𝐶𝐴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sSup>
                                      <m:sSup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p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⋮</m:t>
                                          </m:r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−1</m:t>
                                              </m:r>
                                            </m:sup>
                                          </m:sSup>
                                        </m:e>
                                      </m:mr>
                                    </m:m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8034" y="3775033"/>
                <a:ext cx="1429762" cy="17209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231351" y="4397285"/>
            <a:ext cx="41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=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96365" y="4378213"/>
                <a:ext cx="7099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365" y="4378213"/>
                <a:ext cx="70991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897" y="3767626"/>
            <a:ext cx="1163454" cy="173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3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1080176" y="561766"/>
            <a:ext cx="750934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 smtClean="0">
                <a:solidFill>
                  <a:srgbClr val="C00000"/>
                </a:solidFill>
                <a:ea typeface="黑体" pitchFamily="2" charset="-122"/>
              </a:rPr>
              <a:t>Theorem: </a:t>
            </a:r>
          </a:p>
          <a:p>
            <a:pPr>
              <a:defRPr/>
            </a:pPr>
            <a:endParaRPr lang="en-US" altLang="zh-CN" sz="1200" b="1" dirty="0">
              <a:solidFill>
                <a:schemeClr val="accent6">
                  <a:lumMod val="50000"/>
                </a:schemeClr>
              </a:solidFill>
              <a:ea typeface="黑体" pitchFamily="2" charset="-122"/>
            </a:endParaRPr>
          </a:p>
          <a:p>
            <a:pPr>
              <a:defRPr/>
            </a:pPr>
            <a:r>
              <a:rPr lang="en-US" altLang="zh-CN" sz="2400" dirty="0" smtClean="0">
                <a:ea typeface="黑体" pitchFamily="2" charset="-122"/>
              </a:rPr>
              <a:t>The Transfer Matrix (Function) </a:t>
            </a:r>
            <a:r>
              <a:rPr lang="en-US" altLang="zh-CN" sz="2400" dirty="0">
                <a:ea typeface="黑体" pitchFamily="2" charset="-122"/>
              </a:rPr>
              <a:t>of </a:t>
            </a:r>
            <a:r>
              <a:rPr lang="en-US" altLang="zh-CN" sz="2400" dirty="0" smtClean="0">
                <a:ea typeface="黑体" pitchFamily="2" charset="-122"/>
              </a:rPr>
              <a:t>an LTI system remains </a:t>
            </a:r>
            <a:r>
              <a:rPr lang="en-US" altLang="zh-CN" sz="2400" dirty="0" smtClean="0">
                <a:solidFill>
                  <a:srgbClr val="7030A0"/>
                </a:solidFill>
                <a:ea typeface="黑体" pitchFamily="2" charset="-122"/>
              </a:rPr>
              <a:t>unchanged</a:t>
            </a:r>
            <a:r>
              <a:rPr lang="en-US" altLang="zh-CN" sz="2400" dirty="0" smtClean="0">
                <a:ea typeface="黑体" pitchFamily="2" charset="-122"/>
              </a:rPr>
              <a:t> after an equivalence transformation</a:t>
            </a:r>
            <a:endParaRPr lang="en-US" altLang="zh-CN" sz="2400" dirty="0">
              <a:ea typeface="黑体" pitchFamily="2" charset="-122"/>
            </a:endParaRPr>
          </a:p>
        </p:txBody>
      </p:sp>
      <p:sp>
        <p:nvSpPr>
          <p:cNvPr id="20488" name="Rectangle 12"/>
          <p:cNvSpPr>
            <a:spLocks noChangeArrowheads="1"/>
          </p:cNvSpPr>
          <p:nvPr/>
        </p:nvSpPr>
        <p:spPr bwMode="auto">
          <a:xfrm>
            <a:off x="1080176" y="2315041"/>
            <a:ext cx="24593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dirty="0" smtClean="0">
                <a:solidFill>
                  <a:srgbClr val="C00000"/>
                </a:solidFill>
              </a:rPr>
              <a:t>Recall:</a:t>
            </a:r>
            <a:endParaRPr lang="en-US" altLang="zh-CN" sz="2400" dirty="0">
              <a:solidFill>
                <a:srgbClr val="C00000"/>
              </a:solidFill>
            </a:endParaRPr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2100084"/>
              </p:ext>
            </p:extLst>
          </p:nvPr>
        </p:nvGraphicFramePr>
        <p:xfrm>
          <a:off x="1080176" y="2929770"/>
          <a:ext cx="2560638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76" name="Equation" r:id="rId3" imgW="1257120" imgH="431640" progId="Equation.3">
                  <p:embed/>
                </p:oleObj>
              </mc:Choice>
              <mc:Fallback>
                <p:oleObj name="Equation" r:id="rId3" imgW="1257120" imgH="431640" progId="Equation.3">
                  <p:embed/>
                  <p:pic>
                    <p:nvPicPr>
                      <p:cNvPr id="1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0176" y="2929770"/>
                        <a:ext cx="2560638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998642"/>
              </p:ext>
            </p:extLst>
          </p:nvPr>
        </p:nvGraphicFramePr>
        <p:xfrm>
          <a:off x="5956976" y="2777370"/>
          <a:ext cx="2560638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77" name="Equation" r:id="rId5" imgW="1257120" imgH="507960" progId="Equation.3">
                  <p:embed/>
                </p:oleObj>
              </mc:Choice>
              <mc:Fallback>
                <p:oleObj name="Equation" r:id="rId5" imgW="1257120" imgH="507960" progId="Equation.3">
                  <p:embed/>
                  <p:pic>
                    <p:nvPicPr>
                      <p:cNvPr id="1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6976" y="2777370"/>
                        <a:ext cx="2560638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4376654" y="2996834"/>
            <a:ext cx="742122" cy="84138"/>
          </a:xfrm>
          <a:prstGeom prst="leftRightArrow">
            <a:avLst>
              <a:gd name="adj1" fmla="val 50000"/>
              <a:gd name="adj2" fmla="val 11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3291281"/>
              </p:ext>
            </p:extLst>
          </p:nvPr>
        </p:nvGraphicFramePr>
        <p:xfrm>
          <a:off x="3975776" y="3386970"/>
          <a:ext cx="15240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78" r:id="rId7" imgW="761669" imgH="203112" progId="Equation.3">
                  <p:embed/>
                </p:oleObj>
              </mc:Choice>
              <mc:Fallback>
                <p:oleObj r:id="rId7" imgW="761669" imgH="203112" progId="Equation.3">
                  <p:embed/>
                  <p:pic>
                    <p:nvPicPr>
                      <p:cNvPr id="1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776" y="3386970"/>
                        <a:ext cx="1524000" cy="400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3866446" y="3863452"/>
            <a:ext cx="20905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TW" sz="2000" i="1" dirty="0"/>
              <a:t> </a:t>
            </a:r>
            <a:r>
              <a:rPr lang="en-US" altLang="zh-TW" sz="2000" i="1" dirty="0" smtClean="0"/>
              <a:t> </a:t>
            </a:r>
            <a:r>
              <a:rPr lang="en-US" altLang="zh-TW" sz="2000" dirty="0" smtClean="0">
                <a:solidFill>
                  <a:schemeClr val="bg1">
                    <a:lumMod val="50000"/>
                  </a:schemeClr>
                </a:solidFill>
              </a:rPr>
              <a:t>is 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nonsingular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9165" y="5381692"/>
            <a:ext cx="5897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These two LTI systems are </a:t>
            </a:r>
            <a:r>
              <a:rPr lang="en-US" sz="2400" dirty="0" smtClean="0">
                <a:solidFill>
                  <a:srgbClr val="0070C0"/>
                </a:solidFill>
              </a:rPr>
              <a:t>equivalent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394953" y="4562272"/>
                <a:ext cx="2986392" cy="473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acc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953" y="4562272"/>
                <a:ext cx="2986392" cy="473976"/>
              </a:xfrm>
              <a:prstGeom prst="rect">
                <a:avLst/>
              </a:prstGeom>
              <a:blipFill>
                <a:blip r:embed="rId9"/>
                <a:stretch>
                  <a:fillRect t="-5128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447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1872" y="384719"/>
            <a:ext cx="6731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Pole-Zero Cancelation of Transfer Functions </a:t>
            </a:r>
          </a:p>
          <a:p>
            <a:pPr algn="ctr"/>
            <a:endParaRPr lang="en-US" sz="800" b="1" dirty="0" smtClean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025" y="1206224"/>
            <a:ext cx="1614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Example:</a:t>
            </a:r>
            <a:endParaRPr lang="en-US" sz="24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94167" y="1688459"/>
                <a:ext cx="5359943" cy="605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1    0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=[0]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4167" y="1688459"/>
                <a:ext cx="5359943" cy="605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3891" y="2576188"/>
                <a:ext cx="6600220" cy="5682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Transfer Function: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𝑠𝐼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−3)(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91" y="2576188"/>
                <a:ext cx="6600220" cy="568297"/>
              </a:xfrm>
              <a:prstGeom prst="rect">
                <a:avLst/>
              </a:prstGeom>
              <a:blipFill>
                <a:blip r:embed="rId3"/>
                <a:stretch>
                  <a:fillRect l="-1017"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3890" y="3328885"/>
                <a:ext cx="7592440" cy="1020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There is a pole-zero cancelation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reduced order</a:t>
                </a:r>
                <a:endParaRPr lang="en-US" sz="2000" dirty="0" smtClean="0"/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</a:t>
                </a:r>
                <a:r>
                  <a:rPr lang="en-US" sz="2000" dirty="0" smtClean="0"/>
                  <a:t>ransfer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lang="en-US" sz="2000" dirty="0" smtClean="0"/>
                  <a:t> is stable, but system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is not: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90" y="3328885"/>
                <a:ext cx="7592440" cy="1020985"/>
              </a:xfrm>
              <a:prstGeom prst="rect">
                <a:avLst/>
              </a:prstGeom>
              <a:blipFill>
                <a:blip r:embed="rId4"/>
                <a:stretch>
                  <a:fillRect l="-723" t="-3571" r="-723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46" y="4737334"/>
            <a:ext cx="6593404" cy="99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5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47472" y="454264"/>
            <a:ext cx="8229600" cy="51330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 dirty="0" smtClean="0">
                <a:solidFill>
                  <a:srgbClr val="FF0000"/>
                </a:solidFill>
              </a:rPr>
              <a:t>Minimum Realization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97667" y="1123629"/>
                <a:ext cx="7529209" cy="5324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Theorem:</a:t>
                </a:r>
              </a:p>
              <a:p>
                <a:endParaRPr lang="en-US" sz="1000" dirty="0"/>
              </a:p>
              <a:p>
                <a:r>
                  <a:rPr lang="en-US" sz="2400" dirty="0" smtClean="0"/>
                  <a:t>If an LTI system is both controllable and observable, then its transfer function has no pole-zero cancelation. </a:t>
                </a:r>
              </a:p>
              <a:p>
                <a:endParaRPr lang="en-US" sz="1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7030A0"/>
                    </a:solidFill>
                  </a:rPr>
                  <a:t>Note:</a:t>
                </a:r>
                <a:r>
                  <a:rPr lang="en-US" sz="2400" dirty="0" smtClean="0"/>
                  <a:t> The converse may not be true.</a:t>
                </a:r>
              </a:p>
              <a:p>
                <a:endParaRPr lang="en-US" sz="1000" dirty="0" smtClean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0070C0"/>
                    </a:solidFill>
                  </a:rPr>
                  <a:t>Recall: </a:t>
                </a:r>
                <a:r>
                  <a:rPr lang="en-US" sz="2400" dirty="0" smtClean="0"/>
                  <a:t>Equivalence transformation does not change the Transfer matrix (Function) of an LTI system. </a:t>
                </a:r>
              </a:p>
              <a:p>
                <a:endParaRPr lang="en-US" sz="10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An LTI system is called a </a:t>
                </a:r>
                <a:r>
                  <a:rPr lang="en-US" sz="2400" b="1" dirty="0" smtClean="0">
                    <a:solidFill>
                      <a:srgbClr val="0070C0"/>
                    </a:solidFill>
                  </a:rPr>
                  <a:t>minimal realization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if</a:t>
                </a:r>
                <a:r>
                  <a:rPr lang="en-US" sz="2400" dirty="0" smtClean="0"/>
                  <a:t> its order cannot be reduced by any equivalence transformation.</a:t>
                </a:r>
                <a:endParaRPr lang="en-US" sz="2400" dirty="0"/>
              </a:p>
              <a:p>
                <a:endParaRPr lang="en-US" sz="1200" dirty="0"/>
              </a:p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Theorem:</a:t>
                </a:r>
              </a:p>
              <a:p>
                <a:endParaRPr lang="en-US" sz="1000" dirty="0" smtClean="0"/>
              </a:p>
              <a:p>
                <a:r>
                  <a:rPr lang="en-US" sz="2400" dirty="0" smtClean="0"/>
                  <a:t>LTI </a:t>
                </a:r>
                <a:r>
                  <a:rPr lang="en-US" sz="2400" dirty="0"/>
                  <a:t>system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is a minimal </a:t>
                </a:r>
                <a:r>
                  <a:rPr lang="en-US" sz="2400" dirty="0" smtClean="0"/>
                  <a:t>realization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if and only if </a:t>
                </a:r>
                <a:r>
                  <a:rPr lang="en-US" sz="2400" dirty="0" smtClean="0"/>
                  <a:t>it is both controllable and observable.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667" y="1123629"/>
                <a:ext cx="7529209" cy="5324535"/>
              </a:xfrm>
              <a:prstGeom prst="rect">
                <a:avLst/>
              </a:prstGeom>
              <a:blipFill>
                <a:blip r:embed="rId2"/>
                <a:stretch>
                  <a:fillRect l="-1296" t="-915" r="-1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60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449421" y="1128406"/>
                <a:ext cx="215954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en-US" sz="2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421" y="1128406"/>
                <a:ext cx="2159542" cy="830997"/>
              </a:xfrm>
              <a:prstGeom prst="rect">
                <a:avLst/>
              </a:prstGeom>
              <a:blipFill>
                <a:blip r:embed="rId2"/>
                <a:stretch>
                  <a:fillRect l="-1130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49421" y="3112297"/>
                <a:ext cx="24610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en-US" sz="2400" b="1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9421" y="3112297"/>
                <a:ext cx="2461098" cy="830997"/>
              </a:xfrm>
              <a:prstGeom prst="rect">
                <a:avLst/>
              </a:prstGeom>
              <a:blipFill>
                <a:blip r:embed="rId3"/>
                <a:stretch>
                  <a:fillRect l="-993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449421" y="2105600"/>
            <a:ext cx="3939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</a:t>
            </a:r>
            <a:r>
              <a:rPr lang="en-US" sz="2400" dirty="0" smtClean="0"/>
              <a:t>s controllable (observable) </a:t>
            </a:r>
          </a:p>
          <a:p>
            <a:endParaRPr lang="en-US" sz="800" dirty="0"/>
          </a:p>
          <a:p>
            <a:r>
              <a:rPr lang="en-US" sz="2400" dirty="0" smtClean="0">
                <a:solidFill>
                  <a:srgbClr val="0070C0"/>
                </a:solidFill>
              </a:rPr>
              <a:t>if and only if 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9149" y="4018798"/>
            <a:ext cx="4902740" cy="47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</a:t>
            </a:r>
            <a:r>
              <a:rPr lang="en-US" sz="2400" dirty="0" smtClean="0"/>
              <a:t>s observable (controllable)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459149" y="4834645"/>
            <a:ext cx="1147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Proof: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59149" y="5297967"/>
            <a:ext cx="60311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controllability (observability) matrix of the 1st system is the transpose of the observability (controllability) matrix of the 2nd system</a:t>
            </a:r>
            <a:endParaRPr lang="en-US" sz="2400" dirty="0"/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968982" y="352845"/>
            <a:ext cx="708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3200" b="1" dirty="0" smtClean="0">
                <a:solidFill>
                  <a:srgbClr val="FF0000"/>
                </a:solidFill>
                <a:latin typeface="+mj-lt"/>
                <a:ea typeface="Microsoft JhengHei" pitchFamily="34" charset="-120"/>
              </a:rPr>
              <a:t>Duality 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Microsoft JhengHe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80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27583" y="410817"/>
            <a:ext cx="512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State Space Decomposition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1489" y="1050587"/>
            <a:ext cx="308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Diagonal Canonical Form</a:t>
            </a:r>
            <a:endParaRPr lang="en-US" sz="2000" dirty="0">
              <a:solidFill>
                <a:srgbClr val="0070C0"/>
              </a:solidFill>
            </a:endParaRPr>
          </a:p>
        </p:txBody>
      </p:sp>
      <p:graphicFrame>
        <p:nvGraphicFramePr>
          <p:cNvPr id="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984764"/>
              </p:ext>
            </p:extLst>
          </p:nvPr>
        </p:nvGraphicFramePr>
        <p:xfrm>
          <a:off x="1331811" y="1993393"/>
          <a:ext cx="6370638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44" name="方程式" r:id="rId3" imgW="3035160" imgH="1168200" progId="Equation.3">
                  <p:embed/>
                </p:oleObj>
              </mc:Choice>
              <mc:Fallback>
                <p:oleObj name="方程式" r:id="rId3" imgW="3035160" imgH="1168200" progId="Equation.3">
                  <p:embed/>
                  <p:pic>
                    <p:nvPicPr>
                      <p:cNvPr id="122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811" y="1993393"/>
                        <a:ext cx="6370638" cy="2447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31811" y="4715074"/>
                <a:ext cx="2938632" cy="1448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200" b="0" i="1" dirty="0" smtClean="0">
                    <a:latin typeface="Cambria Math" panose="02040503050406030204" pitchFamily="18" charset="0"/>
                  </a:rPr>
                  <a:t> -  </a:t>
                </a:r>
                <a:r>
                  <a:rPr lang="en-US" sz="2200" b="0" dirty="0" smtClean="0">
                    <a:latin typeface="Cambria Math" panose="02040503050406030204" pitchFamily="18" charset="0"/>
                  </a:rPr>
                  <a:t>Controllable</a:t>
                </a:r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US" sz="2200" b="0" i="1" dirty="0" smtClean="0">
                    <a:latin typeface="Cambria Math" panose="02040503050406030204" pitchFamily="18" charset="0"/>
                  </a:rPr>
                  <a:t> -  </a:t>
                </a:r>
                <a:r>
                  <a:rPr lang="en-US" sz="2200" b="0" dirty="0" smtClean="0">
                    <a:latin typeface="Cambria Math" panose="02040503050406030204" pitchFamily="18" charset="0"/>
                  </a:rPr>
                  <a:t>Uncontrollable</a:t>
                </a:r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2200" b="0" i="1" dirty="0" smtClean="0">
                    <a:latin typeface="Cambria Math" panose="02040503050406030204" pitchFamily="18" charset="0"/>
                  </a:rPr>
                  <a:t> -</a:t>
                </a:r>
                <a:r>
                  <a:rPr lang="en-US" sz="2200" b="0" dirty="0" smtClean="0">
                    <a:latin typeface="Cambria Math" panose="02040503050406030204" pitchFamily="18" charset="0"/>
                  </a:rPr>
                  <a:t>  Observable</a:t>
                </a:r>
                <a:endParaRPr lang="en-US" sz="22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</m:oMath>
                </a14:m>
                <a:r>
                  <a:rPr lang="en-US" sz="2200" b="0" dirty="0" smtClean="0">
                    <a:latin typeface="Cambria Math" panose="02040503050406030204" pitchFamily="18" charset="0"/>
                  </a:rPr>
                  <a:t>  - Unobservable</a:t>
                </a:r>
                <a:endParaRPr lang="en-US" sz="2200" b="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811" y="4715074"/>
                <a:ext cx="2938632" cy="1448089"/>
              </a:xfrm>
              <a:prstGeom prst="rect">
                <a:avLst/>
              </a:prstGeom>
              <a:blipFill>
                <a:blip r:embed="rId5"/>
                <a:stretch>
                  <a:fillRect l="-207" t="-2521" b="-7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536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755" y="1332255"/>
            <a:ext cx="6542246" cy="51425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98105" y="3718855"/>
            <a:ext cx="89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87663" y="5751443"/>
            <a:ext cx="519595" cy="371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27583" y="322429"/>
            <a:ext cx="512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State Space Decomposition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3585" y="845649"/>
            <a:ext cx="30836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70C0"/>
                </a:solidFill>
              </a:rPr>
              <a:t>General Case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24928" y="6284068"/>
            <a:ext cx="1848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43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323" y="1229098"/>
            <a:ext cx="6041187" cy="46561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27583" y="410817"/>
            <a:ext cx="5128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Transfer Matrix Decomposition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92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" y="866329"/>
            <a:ext cx="8831580" cy="56311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3478" y="225287"/>
            <a:ext cx="4625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Block Diagram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12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910" y="758190"/>
            <a:ext cx="6774180" cy="53416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163" y="2585935"/>
            <a:ext cx="685273" cy="5171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163" y="5286009"/>
            <a:ext cx="571582" cy="5018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93" y="1305410"/>
            <a:ext cx="560411" cy="3335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468" y="3979989"/>
            <a:ext cx="482277" cy="378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974" y="3264520"/>
            <a:ext cx="2727960" cy="2514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088" y="6016877"/>
            <a:ext cx="2979420" cy="2362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974" y="1904877"/>
            <a:ext cx="2971800" cy="1981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16" y="4659139"/>
            <a:ext cx="3268980" cy="2057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24519" y="295303"/>
            <a:ext cx="6468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State-Space Decomposition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15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47587" y="2964928"/>
                <a:ext cx="3174217" cy="9337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𝐱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 is </a:t>
                </a:r>
                <a:r>
                  <a:rPr lang="en-US" dirty="0"/>
                  <a:t>the state vector</a:t>
                </a:r>
              </a:p>
              <a:p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𝐮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𝒏</m:t>
                        </m:r>
                      </m:sup>
                    </m:sSup>
                    <m:r>
                      <a:rPr lang="en-US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dirty="0"/>
                  <a:t>the control vector</a:t>
                </a:r>
              </a:p>
              <a:p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Cambria Math"/>
                      </a:rPr>
                      <m:t>𝐲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𝒌</m:t>
                        </m:r>
                      </m:sup>
                    </m:sSup>
                    <m:r>
                      <a:rPr lang="en-US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is </a:t>
                </a:r>
                <a:r>
                  <a:rPr lang="en-US" dirty="0"/>
                  <a:t>the output vector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87" y="2964928"/>
                <a:ext cx="3174217" cy="933782"/>
              </a:xfrm>
              <a:prstGeom prst="rect">
                <a:avLst/>
              </a:prstGeom>
              <a:blipFill>
                <a:blip r:embed="rId2"/>
                <a:stretch>
                  <a:fillRect t="-3247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24527" y="2964928"/>
                <a:ext cx="43774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 is the system matrix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   is the control matrix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 smtClean="0"/>
                  <a:t>    is the observation matrix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 smtClean="0"/>
                  <a:t>     is the input matrix (often,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527" y="2964928"/>
                <a:ext cx="4377447" cy="1200329"/>
              </a:xfrm>
              <a:prstGeom prst="rect">
                <a:avLst/>
              </a:prstGeom>
              <a:blipFill>
                <a:blip r:embed="rId3"/>
                <a:stretch>
                  <a:fillRect t="-253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536969" y="405898"/>
            <a:ext cx="585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LTV State-Space Systems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47587" y="4589752"/>
                <a:ext cx="50030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70C0"/>
                    </a:solidFill>
                  </a:rPr>
                  <a:t>Multi-Input Multi-Output (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MIMO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):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&gt;1, 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Single-Input Single-Output (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SISO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):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 smtClean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Multi-Input Single-Output (MISO):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r>
                  <a:rPr lang="en-US" dirty="0" smtClean="0">
                    <a:solidFill>
                      <a:srgbClr val="0070C0"/>
                    </a:solidFill>
                  </a:rPr>
                  <a:t>Single-Input Multi-Output (SIMO):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=1,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87" y="4589752"/>
                <a:ext cx="5003016" cy="1200329"/>
              </a:xfrm>
              <a:prstGeom prst="rect">
                <a:avLst/>
              </a:prstGeom>
              <a:blipFill>
                <a:blip r:embed="rId4"/>
                <a:stretch>
                  <a:fillRect l="-1096" t="-3046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87291" y="1521413"/>
                <a:ext cx="267731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𝒖</m:t>
                      </m:r>
                    </m:oMath>
                  </m:oMathPara>
                </a14:m>
                <a:endParaRPr lang="en-US" sz="24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291" y="1521413"/>
                <a:ext cx="2677311" cy="461665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014896" y="2012337"/>
                <a:ext cx="28221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896" y="2012337"/>
                <a:ext cx="2822100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408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6969" y="405898"/>
            <a:ext cx="585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LTV State-Space Systems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71304" y="2645497"/>
                <a:ext cx="7716243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Theorem: </a:t>
                </a:r>
              </a:p>
              <a:p>
                <a:endParaRPr lang="en-US" sz="1200" dirty="0"/>
              </a:p>
              <a:p>
                <a:r>
                  <a:rPr lang="en-US" sz="2400" dirty="0" smtClean="0"/>
                  <a:t>LTI system is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controllable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if and only if </a:t>
                </a:r>
                <a:r>
                  <a:rPr lang="en-US" sz="2400" dirty="0" smtClean="0"/>
                  <a:t>the </a:t>
                </a:r>
                <a:r>
                  <a:rPr lang="en-US" sz="2400" dirty="0" err="1" smtClean="0"/>
                  <a:t>Gramian</a:t>
                </a:r>
                <a:r>
                  <a:rPr lang="en-US" sz="2400" dirty="0" smtClean="0"/>
                  <a:t> matrix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/>
                  <a:t>h</a:t>
                </a:r>
                <a:r>
                  <a:rPr lang="en-US" sz="2400" dirty="0" smtClean="0"/>
                  <a:t>as full rank for 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ncluding</m:t>
                    </m:r>
                    <m:r>
                      <a:rPr lang="en-US" sz="24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=+∞)</m:t>
                    </m:r>
                  </m:oMath>
                </a14:m>
                <a:endParaRPr lang="en-US" sz="24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304" y="2645497"/>
                <a:ext cx="7716243" cy="2492990"/>
              </a:xfrm>
              <a:prstGeom prst="rect">
                <a:avLst/>
              </a:prstGeom>
              <a:blipFill>
                <a:blip r:embed="rId3"/>
                <a:stretch>
                  <a:fillRect l="-1264" t="-1956" b="-4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315252" y="3747205"/>
                <a:ext cx="7162332" cy="620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Φ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r>
                  <a:rPr lang="en-US" sz="24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252" y="3747205"/>
                <a:ext cx="7162332" cy="6208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71304" y="5710830"/>
                <a:ext cx="6117948" cy="476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Note: </a:t>
                </a:r>
                <a:r>
                  <a:rPr lang="en-US" sz="2400" dirty="0" smtClean="0"/>
                  <a:t>For LTV systems,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304" y="5710830"/>
                <a:ext cx="6117948" cy="476990"/>
              </a:xfrm>
              <a:prstGeom prst="rect">
                <a:avLst/>
              </a:prstGeom>
              <a:blipFill>
                <a:blip r:embed="rId5"/>
                <a:stretch>
                  <a:fillRect l="-1594" t="-6410" b="-29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928264" y="1407394"/>
                <a:ext cx="267731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𝒖</m:t>
                      </m:r>
                    </m:oMath>
                  </m:oMathPara>
                </a14:m>
                <a:endParaRPr lang="en-US" sz="24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64" y="1407394"/>
                <a:ext cx="2677311" cy="461665"/>
              </a:xfrm>
              <a:prstGeom prst="rect">
                <a:avLst/>
              </a:prstGeom>
              <a:blipFill>
                <a:blip r:embed="rId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55869" y="1898318"/>
                <a:ext cx="28221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869" y="1898318"/>
                <a:ext cx="2822100" cy="461665"/>
              </a:xfrm>
              <a:prstGeom prst="rect">
                <a:avLst/>
              </a:prstGeom>
              <a:blipFill>
                <a:blip r:embed="rId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969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6969" y="405898"/>
            <a:ext cx="5856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LTV State-Space Systems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27738" y="2811148"/>
                <a:ext cx="7716243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C00000"/>
                    </a:solidFill>
                  </a:rPr>
                  <a:t>Theorem: </a:t>
                </a:r>
              </a:p>
              <a:p>
                <a:endParaRPr lang="en-US" sz="1200" dirty="0"/>
              </a:p>
              <a:p>
                <a:r>
                  <a:rPr lang="en-US" sz="2400" dirty="0" smtClean="0"/>
                  <a:t>LTV system is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observable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if and only if </a:t>
                </a:r>
                <a:r>
                  <a:rPr lang="en-US" sz="2400" dirty="0" smtClean="0"/>
                  <a:t>the </a:t>
                </a:r>
                <a:r>
                  <a:rPr lang="en-US" sz="2400" dirty="0" err="1" smtClean="0"/>
                  <a:t>Gramian</a:t>
                </a:r>
                <a:r>
                  <a:rPr lang="en-US" sz="2400" dirty="0" smtClean="0"/>
                  <a:t> matrix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/>
                  <a:t>h</a:t>
                </a:r>
                <a:r>
                  <a:rPr lang="en-US" sz="2400" dirty="0" smtClean="0"/>
                  <a:t>as full rank for any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including</m:t>
                    </m:r>
                    <m:r>
                      <a:rPr lang="en-US" sz="2400" b="0" i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=+∞)</m:t>
                    </m:r>
                  </m:oMath>
                </a14:m>
                <a:endParaRPr lang="en-US" sz="24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738" y="2811148"/>
                <a:ext cx="7716243" cy="2492990"/>
              </a:xfrm>
              <a:prstGeom prst="rect">
                <a:avLst/>
              </a:prstGeom>
              <a:blipFill>
                <a:blip r:embed="rId3"/>
                <a:stretch>
                  <a:fillRect l="-1264" t="-1956" b="-4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302000" y="4004635"/>
                <a:ext cx="7162332" cy="620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o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nary>
                  </m:oMath>
                </a14:m>
                <a:r>
                  <a:rPr lang="en-US" sz="240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000" y="4004635"/>
                <a:ext cx="7162332" cy="6208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58052" y="5657822"/>
                <a:ext cx="6117948" cy="476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Note: </a:t>
                </a:r>
                <a:r>
                  <a:rPr lang="en-US" sz="2400" dirty="0" smtClean="0"/>
                  <a:t>For LTV systems,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052" y="5657822"/>
                <a:ext cx="6117948" cy="476990"/>
              </a:xfrm>
              <a:prstGeom prst="rect">
                <a:avLst/>
              </a:prstGeom>
              <a:blipFill>
                <a:blip r:embed="rId5"/>
                <a:stretch>
                  <a:fillRect l="-1595" t="-6410" b="-29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81882" y="1427820"/>
                <a:ext cx="267731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𝒙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𝒖</m:t>
                      </m:r>
                    </m:oMath>
                  </m:oMathPara>
                </a14:m>
                <a:endParaRPr lang="en-US" sz="24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882" y="1427820"/>
                <a:ext cx="2677311" cy="461665"/>
              </a:xfrm>
              <a:prstGeom prst="rect">
                <a:avLst/>
              </a:prstGeom>
              <a:blipFill>
                <a:blip r:embed="rId6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09487" y="1926522"/>
                <a:ext cx="28221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𝒖</m:t>
                      </m:r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487" y="1926522"/>
                <a:ext cx="2822100" cy="461665"/>
              </a:xfrm>
              <a:prstGeom prst="rect">
                <a:avLst/>
              </a:prstGeom>
              <a:blipFill>
                <a:blip r:embed="rId7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356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40468" y="994485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</a:rPr>
              <a:t>END </a:t>
            </a:r>
          </a:p>
        </p:txBody>
      </p:sp>
    </p:spTree>
    <p:extLst>
      <p:ext uri="{BB962C8B-B14F-4D97-AF65-F5344CB8AC3E}">
        <p14:creationId xmlns:p14="http://schemas.microsoft.com/office/powerpoint/2010/main" val="113929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palatino,amsfonts,amsmath,pstcol,amssymb,anysize,fancybox}&#10;\marginsize{3cm}{7.5cm}{2cm}{2cm}&#10;\newcommand {\redt}[1]{\textcolor{red}{#1}}&#10;\newcommand {\greent}[1]{\textcolor[rgb]{0.06,0.40,0.20}{#1}}&#10;\newcommand {\bluet}[1]{\textcolor[rgb]{0.12,0.12,0.98}{#1}}&#10;\newcommand {\brownt}[1]{\textcolor[rgb]{0.49,0.24,0.23}{#1}}&#10;\newcommand {\colbox}[3]{\textcolor{#1}{\ovalbox{\textcolor{#2}{#3}}}}&#10;\begin{document}&#10;\large{\noindent&#10;$t=0$&#10;&#10;}&#10;\end{document}&#10;&#10;&#10;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(none)"/>
  <p:tag name="BOXWIDTH" val="516"/>
  <p:tag name="BOXHEIGHT" val="377"/>
  <p:tag name="BOXFONT" val="10"/>
  <p:tag name="BOXWRAP" val="False"/>
  <p:tag name="WORKAROUNDTRANSPARENCYBUG" val="False"/>
  <p:tag name="ALLOWFONTSUBSTITUTION" val="False"/>
  <p:tag name="BITMAPFORMAT" val="bmp256"/>
  <p:tag name="ORIGWIDTH" val="25.875"/>
  <p:tag name="PICTUREFILESIZE" val="507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palatino,amsfonts,amsmath,pstcol,amssymb,anysize,fancybox}&#10;\marginsize{3cm}{7.5cm}{2cm}{2cm}&#10;\newcommand {\redt}[1]{\textcolor{red}{#1}}&#10;\newcommand {\greent}[1]{\textcolor[rgb]{0.06,0.40,0.20}{#1}}&#10;\newcommand {\bluet}[1]{\textcolor[rgb]{0.12,0.12,0.98}{#1}}&#10;\newcommand {\brownt}[1]{\textcolor[rgb]{0.49,0.24,0.23}{#1}}&#10;\newcommand {\colbox}[3]{\textcolor{#1}{\ovalbox{\textcolor{#2}{#3}}}}&#10;\begin{document}&#10;\large{\noindent&#10;$t=T$&#10;&#10;}&#10;\end{document}&#10;&#10;&#10;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(none)"/>
  <p:tag name="BOXWIDTH" val="516"/>
  <p:tag name="BOXHEIGHT" val="377"/>
  <p:tag name="BOXFONT" val="10"/>
  <p:tag name="BOXWRAP" val="False"/>
  <p:tag name="WORKAROUNDTRANSPARENCYBUG" val="False"/>
  <p:tag name="ALLOWFONTSUBSTITUTION" val="False"/>
  <p:tag name="BITMAPFORMAT" val="bmp256"/>
  <p:tag name="ORIGWIDTH" val="28.75"/>
  <p:tag name="PICTUREFILESIZE" val="551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palatino,amsfonts,amsmath,pstcol,amssymb,anysize,fancybox}&#10;\marginsize{3cm}{7.5cm}{2cm}{2cm}&#10;\newcommand {\redt}[1]{\textcolor{red}{#1}}&#10;\newcommand {\greent}[1]{\textcolor[rgb]{0.06,0.40,0.20}{#1}}&#10;\newcommand {\bluet}[1]{\textcolor[rgb]{0.12,0.12,0.98}{#1}}&#10;\newcommand {\brownt}[1]{\textcolor[rgb]{0.49,0.24,0.23}{#1}}&#10;\newcommand {\colbox}[3]{\textcolor{#1}{\ovalbox{\textcolor{#2}{#3}}}}&#10;\begin{document}&#10;\large{\noindent&#10;$I$&#10;&#10;}&#10;\end{document}&#10;&#10;&#10;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(none)"/>
  <p:tag name="BOXWIDTH" val="516"/>
  <p:tag name="BOXHEIGHT" val="377"/>
  <p:tag name="BOXFONT" val="10"/>
  <p:tag name="BOXWRAP" val="False"/>
  <p:tag name="WORKAROUNDTRANSPARENCYBUG" val="False"/>
  <p:tag name="ALLOWFONTSUBSTITUTION" val="False"/>
  <p:tag name="BITMAPFORMAT" val="bmp256"/>
  <p:tag name="ORIGWIDTH" val="18.75"/>
  <p:tag name="PICTUREFILESIZE" val="21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palatino,amsfonts,amsmath,pstcol,amssymb,anysize,fancybox}&#10;\marginsize{3cm}{7.5cm}{2cm}{2cm}&#10;\newcommand {\redt}[1]{\textcolor{red}{#1}}&#10;\newcommand {\greent}[1]{\textcolor[rgb]{0.06,0.40,0.20}{#1}}&#10;\newcommand {\bluet}[1]{\textcolor[rgb]{0.12,0.12,0.98}{#1}}&#10;\newcommand {\brownt}[1]{\textcolor[rgb]{0.49,0.24,0.23}{#1}}&#10;\newcommand {\colbox}[3]{\textcolor{#1}{\ovalbox{\textcolor{#2}{#3}}}}&#10;\newcommand {\bi} {\begin{itemize}}&#10;\newcommand {\ei} {\end{itemize}}&#10;\begin{document}&#10;\large{\noindent&#10;$t=0$&#10;&#10;}&#10;\end{document}&#10;&#10;&#10;&#10;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(none)"/>
  <p:tag name="BOXWIDTH" val="556"/>
  <p:tag name="BOXHEIGHT" val="374"/>
  <p:tag name="BOXFONT" val="10"/>
  <p:tag name="BOXWRAP" val="False"/>
  <p:tag name="WORKAROUNDTRANSPARENCYBUG" val="False"/>
  <p:tag name="ALLOWFONTSUBSTITUTION" val="False"/>
  <p:tag name="BITMAPFORMAT" val="bmp256"/>
  <p:tag name="ORIGWIDTH" val="25.875"/>
  <p:tag name="PICTUREFILESIZE" val="507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palatino,amsfonts,amsmath,pstcol,amssymb,anysize,fancybox}&#10;\marginsize{3cm}{7.5cm}{2cm}{2cm}&#10;\newcommand {\redt}[1]{\textcolor{red}{#1}}&#10;\newcommand {\greent}[1]{\textcolor[rgb]{0.06,0.40,0.20}{#1}}&#10;\newcommand {\bluet}[1]{\textcolor[rgb]{0.12,0.12,0.98}{#1}}&#10;\newcommand {\brownt}[1]{\textcolor[rgb]{0.49,0.24,0.23}{#1}}&#10;\newcommand {\colbox}[3]{\textcolor{#1}{\ovalbox{\textcolor{#2}{#3}}}}&#10;\newcommand {\bi} {\begin{itemize}}&#10;\newcommand {\ei} {\end{itemize}}&#10;\begin{document}&#10;\large{\noindent&#10;$t=0$&#10;&#10;}&#10;\end{document}&#10;&#10;&#10;&#10;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(none)"/>
  <p:tag name="BOXWIDTH" val="556"/>
  <p:tag name="BOXHEIGHT" val="374"/>
  <p:tag name="BOXFONT" val="10"/>
  <p:tag name="BOXWRAP" val="False"/>
  <p:tag name="WORKAROUNDTRANSPARENCYBUG" val="False"/>
  <p:tag name="ALLOWFONTSUBSTITUTION" val="False"/>
  <p:tag name="BITMAPFORMAT" val="bmp256"/>
  <p:tag name="ORIGWIDTH" val="25.875"/>
  <p:tag name="PICTUREFILESIZE" val="507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article}&#10;\pagestyle{empty}&#10;\usepackage{palatino,amsfonts,amsmath,pstcol,amssymb,anysize,fancybox}&#10;\marginsize{3cm}{7.5cm}{2cm}{2cm}&#10;\newcommand {\redt}[1]{\textcolor{red}{#1}}&#10;\newcommand {\greent}[1]{\textcolor[rgb]{0.06,0.40,0.20}{#1}}&#10;\newcommand {\bluet}[1]{\textcolor[rgb]{0.12,0.12,0.98}{#1}}&#10;\newcommand {\brownt}[1]{\textcolor[rgb]{0.49,0.24,0.23}{#1}}&#10;\newcommand {\colbox}[3]{\textcolor{#1}{\ovalbox{\textcolor{#2}{#3}}}}&#10;\begin{document}&#10;\large{\noindent&#10;$t=0$&#10;&#10;}&#10;\end{document}&#10;&#10;&#10;&#10;"/>
  <p:tag name="EXTERNALNAME" val="txp_fig"/>
  <p:tag name="BLEND" val="False"/>
  <p:tag name="TRANSPARENT" val="False"/>
  <p:tag name="KEEPFILES" val="False"/>
  <p:tag name="DEBUGPAUSE" val="False"/>
  <p:tag name="RESOLUTION" val="300"/>
  <p:tag name="TIMEOUT" val="(none)"/>
  <p:tag name="BOXWIDTH" val="516"/>
  <p:tag name="BOXHEIGHT" val="377"/>
  <p:tag name="BOXFONT" val="10"/>
  <p:tag name="BOXWRAP" val="False"/>
  <p:tag name="WORKAROUNDTRANSPARENCYBUG" val="False"/>
  <p:tag name="ALLOWFONTSUBSTITUTION" val="False"/>
  <p:tag name="BITMAPFORMAT" val="bmp256"/>
  <p:tag name="ORIGWIDTH" val="25.875"/>
  <p:tag name="PICTUREFILESIZE" val="507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4711</TotalTime>
  <Words>1048</Words>
  <Application>Microsoft Office PowerPoint</Application>
  <PresentationFormat>On-screen Show (4:3)</PresentationFormat>
  <Paragraphs>322</Paragraphs>
  <Slides>43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8" baseType="lpstr">
      <vt:lpstr>DengXian</vt:lpstr>
      <vt:lpstr>Microsoft JhengHei</vt:lpstr>
      <vt:lpstr>ＭＳ Ｐゴシック</vt:lpstr>
      <vt:lpstr>新細明體</vt:lpstr>
      <vt:lpstr>黑体</vt:lpstr>
      <vt:lpstr>宋体</vt:lpstr>
      <vt:lpstr>Arial</vt:lpstr>
      <vt:lpstr>Calibri</vt:lpstr>
      <vt:lpstr>Cambria Math</vt:lpstr>
      <vt:lpstr>Times New Roman</vt:lpstr>
      <vt:lpstr>Wingdings</vt:lpstr>
      <vt:lpstr>Office Theme</vt:lpstr>
      <vt:lpstr>方程式</vt:lpstr>
      <vt:lpstr>Equation</vt:lpstr>
      <vt:lpstr>Equation.3</vt:lpstr>
      <vt:lpstr>EE 3114 Systems and Control  9. Controllability and Observability</vt:lpstr>
      <vt:lpstr>PowerPoint Presentation</vt:lpstr>
      <vt:lpstr>Reachability</vt:lpstr>
      <vt:lpstr>Controllability</vt:lpstr>
      <vt:lpstr>Controllability</vt:lpstr>
      <vt:lpstr>Controllability</vt:lpstr>
      <vt:lpstr>PowerPoint Presentation</vt:lpstr>
      <vt:lpstr>PowerPoint Presentation</vt:lpstr>
      <vt:lpstr>PowerPoint Presentation</vt:lpstr>
      <vt:lpstr>PowerPoint Presentation</vt:lpstr>
      <vt:lpstr>Controllability Canonical Form (1)</vt:lpstr>
      <vt:lpstr> Block diagram representation of the system  -- Controllability canonical form (1)</vt:lpstr>
      <vt:lpstr>PowerPoint Presentation</vt:lpstr>
      <vt:lpstr>Controllability Canonical Form (2)</vt:lpstr>
      <vt:lpstr>PowerPoint Presentation</vt:lpstr>
      <vt:lpstr>Controllability Canonical Form (3)</vt:lpstr>
      <vt:lpstr>PowerPoint Presentation</vt:lpstr>
      <vt:lpstr>PowerPoint Presentation</vt:lpstr>
      <vt:lpstr>PowerPoint Presentation</vt:lpstr>
      <vt:lpstr>Observability</vt:lpstr>
      <vt:lpstr>Observability</vt:lpstr>
      <vt:lpstr>PowerPoint Presentation</vt:lpstr>
      <vt:lpstr>PowerPoint Presentation</vt:lpstr>
      <vt:lpstr>PowerPoint Presentation</vt:lpstr>
      <vt:lpstr>Observability Canonical 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Minimum Realization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 </vt:lpstr>
    </vt:vector>
  </TitlesOfParts>
  <Company>University of Southern California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 3114 Systems and Control 2 – Mathematical Modeling</dc:title>
  <dc:creator>Rosa Chan</dc:creator>
  <cp:lastModifiedBy>jchen</cp:lastModifiedBy>
  <cp:revision>838</cp:revision>
  <cp:lastPrinted>2012-01-26T06:09:03Z</cp:lastPrinted>
  <dcterms:created xsi:type="dcterms:W3CDTF">2012-01-15T10:50:42Z</dcterms:created>
  <dcterms:modified xsi:type="dcterms:W3CDTF">2019-04-08T17:27:00Z</dcterms:modified>
</cp:coreProperties>
</file>