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00" r:id="rId16"/>
    <p:sldId id="328" r:id="rId17"/>
    <p:sldId id="329" r:id="rId18"/>
    <p:sldId id="301" r:id="rId19"/>
    <p:sldId id="307" r:id="rId20"/>
    <p:sldId id="306" r:id="rId21"/>
    <p:sldId id="308" r:id="rId22"/>
    <p:sldId id="309" r:id="rId23"/>
    <p:sldId id="302" r:id="rId24"/>
    <p:sldId id="303" r:id="rId25"/>
    <p:sldId id="304" r:id="rId26"/>
    <p:sldId id="305" r:id="rId27"/>
    <p:sldId id="310" r:id="rId28"/>
    <p:sldId id="312" r:id="rId29"/>
    <p:sldId id="313" r:id="rId30"/>
    <p:sldId id="330" r:id="rId31"/>
    <p:sldId id="314" r:id="rId32"/>
    <p:sldId id="315" r:id="rId33"/>
    <p:sldId id="316" r:id="rId34"/>
    <p:sldId id="317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28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3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7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43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62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0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6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81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07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57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6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60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47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81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80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14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72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12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46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91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91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2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1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70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98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60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723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297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68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368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520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718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760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859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212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55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51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863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950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782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03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670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385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890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79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13</a:t>
            </a:r>
          </a:p>
          <a:p>
            <a:r>
              <a:rPr lang="en-US" dirty="0" smtClean="0"/>
              <a:t>Survival Analysis</a:t>
            </a:r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distribution of length of time to an event</a:t>
            </a:r>
          </a:p>
          <a:p>
            <a:r>
              <a:rPr lang="en-US" dirty="0" smtClean="0"/>
              <a:t>Predict length of time, based on explanatory variables</a:t>
            </a:r>
          </a:p>
          <a:p>
            <a:r>
              <a:rPr lang="en-US" dirty="0" smtClean="0"/>
              <a:t>Incorporate information from censored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4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Survival study</a:t>
            </a:r>
          </a:p>
          <a:p>
            <a:r>
              <a:rPr lang="en-US" dirty="0" smtClean="0"/>
              <a:t>Start in 1990 to enroll patients</a:t>
            </a:r>
          </a:p>
          <a:p>
            <a:r>
              <a:rPr lang="en-US" dirty="0" smtClean="0"/>
              <a:t>Continue to enroll patients for a certain period, say the first eight years of the study</a:t>
            </a:r>
          </a:p>
          <a:p>
            <a:r>
              <a:rPr lang="en-US" dirty="0" smtClean="0"/>
              <a:t>For each patients, collect baseline data and begin follow-up</a:t>
            </a:r>
          </a:p>
          <a:p>
            <a:r>
              <a:rPr lang="en-US" dirty="0" smtClean="0"/>
              <a:t>Record time at which the patient dies if this occurs before termination of the study, say 2000, </a:t>
            </a:r>
            <a:r>
              <a:rPr lang="mr-IN" dirty="0" smtClean="0"/>
              <a:t>…</a:t>
            </a:r>
            <a:endParaRPr lang="en-US" dirty="0" smtClean="0"/>
          </a:p>
          <a:p>
            <a:r>
              <a:rPr lang="mr-IN" dirty="0" smtClean="0"/>
              <a:t>…</a:t>
            </a:r>
            <a:r>
              <a:rPr lang="en-US" dirty="0" smtClean="0"/>
              <a:t> or the length of time in the study (if we do not observe that the patient died during the period of study)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4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344420"/>
              </p:ext>
            </p:extLst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Patient 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Lost to follow up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Withdrawn alive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99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Event Chart of Five Patients</a:t>
            </a:r>
            <a:endParaRPr lang="en-US" dirty="0"/>
          </a:p>
        </p:txBody>
      </p:sp>
      <p:pic>
        <p:nvPicPr>
          <p:cNvPr id="4" name="Picture 3" descr="Screen Shot 2019-04-06 at 7.19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33" y="1374522"/>
            <a:ext cx="4711700" cy="5080000"/>
          </a:xfrm>
          <a:prstGeom prst="rect">
            <a:avLst/>
          </a:prstGeom>
        </p:spPr>
      </p:pic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567330"/>
              </p:ext>
            </p:extLst>
          </p:nvPr>
        </p:nvGraphicFramePr>
        <p:xfrm>
          <a:off x="5100400" y="2011026"/>
          <a:ext cx="4043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Patient 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Lost to follow up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Withdrawn alive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67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268"/>
            <a:ext cx="8686800" cy="1143000"/>
          </a:xfrm>
        </p:spPr>
        <p:txBody>
          <a:bodyPr/>
          <a:lstStyle/>
          <a:p>
            <a:r>
              <a:rPr lang="en-US" dirty="0" smtClean="0"/>
              <a:t>Patients Represented by a Common Starting Time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893479"/>
              </p:ext>
            </p:extLst>
          </p:nvPr>
        </p:nvGraphicFramePr>
        <p:xfrm>
          <a:off x="5100400" y="2011026"/>
          <a:ext cx="4043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Patient 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Lost to follow up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Withdrawn alive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6" descr="Screen Shot 2019-04-06 at 7.28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1031"/>
            <a:ext cx="5023714" cy="531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1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Censoring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Observations No. 3 &amp; 4 are censored </a:t>
            </a:r>
            <a:r>
              <a:rPr lang="en-US" b="1" dirty="0" smtClean="0"/>
              <a:t>from the right</a:t>
            </a:r>
            <a:r>
              <a:rPr lang="en-US" dirty="0" smtClean="0"/>
              <a:t>, or </a:t>
            </a:r>
            <a:r>
              <a:rPr lang="en-US" b="1" dirty="0" smtClean="0"/>
              <a:t>right censored</a:t>
            </a:r>
            <a:endParaRPr lang="en-US" dirty="0"/>
          </a:p>
          <a:p>
            <a:pPr lvl="1"/>
            <a:r>
              <a:rPr lang="en-US" dirty="0"/>
              <a:t>w</a:t>
            </a:r>
            <a:r>
              <a:rPr lang="en-US" dirty="0" smtClean="0"/>
              <a:t>e know event happened after that time</a:t>
            </a:r>
          </a:p>
          <a:p>
            <a:r>
              <a:rPr lang="en-US" b="1" dirty="0" smtClean="0"/>
              <a:t>Left censoring</a:t>
            </a:r>
            <a:r>
              <a:rPr lang="en-US" dirty="0" smtClean="0"/>
              <a:t>: we know event happened before that time, e.g. before first visit</a:t>
            </a:r>
          </a:p>
          <a:p>
            <a:r>
              <a:rPr lang="en-US" b="1" dirty="0" smtClean="0"/>
              <a:t>Interval censoring</a:t>
            </a:r>
            <a:r>
              <a:rPr lang="en-US" dirty="0" smtClean="0"/>
              <a:t>: we know event happened in a given time interval, e.g. between follow-up visits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Q: How to handle? Will discuss right censoring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For others, do best to estimate.</a:t>
            </a:r>
          </a:p>
        </p:txBody>
      </p:sp>
    </p:spTree>
    <p:extLst>
      <p:ext uri="{BB962C8B-B14F-4D97-AF65-F5344CB8AC3E}">
        <p14:creationId xmlns:p14="http://schemas.microsoft.com/office/powerpoint/2010/main" val="269949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Parametric</a:t>
            </a:r>
            <a:r>
              <a:rPr lang="en-US" dirty="0" smtClean="0"/>
              <a:t>: assume distribution, has parameters</a:t>
            </a:r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Get estimates of parameters from sample</a:t>
            </a:r>
          </a:p>
          <a:p>
            <a:pPr>
              <a:buFont typeface="Arial"/>
              <a:buChar char="•"/>
            </a:pPr>
            <a:r>
              <a:rPr lang="en-US" b="1" dirty="0" smtClean="0">
                <a:sym typeface="Wingdings"/>
              </a:rPr>
              <a:t>Non-parametric</a:t>
            </a:r>
            <a:r>
              <a:rPr lang="en-US" dirty="0" smtClean="0">
                <a:sym typeface="Wingdings"/>
              </a:rPr>
              <a:t>: do not assume distribution</a:t>
            </a: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use Kaplan-Meier method to estimate survival curve from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04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Kaplan-Meier Estimate:</a:t>
            </a:r>
            <a:br>
              <a:rPr lang="en-US" dirty="0" smtClean="0"/>
            </a:br>
            <a:r>
              <a:rPr lang="en-US" dirty="0" smtClean="0"/>
              <a:t>Main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Estimate the probability of surviving </a:t>
            </a:r>
            <a:r>
              <a:rPr lang="en-US" b="1" dirty="0" smtClean="0"/>
              <a:t>beyond</a:t>
            </a:r>
            <a:r>
              <a:rPr lang="en-US" dirty="0" smtClean="0"/>
              <a:t> a specific time point</a:t>
            </a:r>
          </a:p>
          <a:p>
            <a:pPr lvl="1"/>
            <a:r>
              <a:rPr lang="en-US" dirty="0" smtClean="0"/>
              <a:t>Conditioning on surviving up to that time point, </a:t>
            </a:r>
          </a:p>
          <a:p>
            <a:r>
              <a:rPr lang="en-US" dirty="0" smtClean="0"/>
              <a:t>Compute the products of the conditional probabilities over time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*Allow for incorporating both censored and non-censored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8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298391"/>
              </p:ext>
            </p:extLst>
          </p:nvPr>
        </p:nvGraphicFramePr>
        <p:xfrm>
          <a:off x="2754289" y="2085722"/>
          <a:ext cx="348333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070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Kaplan-Meier Estimate</a:t>
            </a:r>
            <a:endParaRPr lang="en-US" dirty="0"/>
          </a:p>
        </p:txBody>
      </p:sp>
      <p:pic>
        <p:nvPicPr>
          <p:cNvPr id="7" name="Picture 6" descr="Screen Shot 2019-04-06 at 10.50.4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8" y="1565947"/>
            <a:ext cx="8686800" cy="2082800"/>
          </a:xfrm>
          <a:prstGeom prst="rect">
            <a:avLst/>
          </a:prstGeom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975742"/>
              </p:ext>
            </p:extLst>
          </p:nvPr>
        </p:nvGraphicFramePr>
        <p:xfrm>
          <a:off x="924089" y="3990463"/>
          <a:ext cx="348333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92985" y="3996220"/>
            <a:ext cx="34051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Compute only when </a:t>
            </a:r>
          </a:p>
          <a:p>
            <a:r>
              <a:rPr lang="en-US" sz="3000" b="1" dirty="0" smtClean="0"/>
              <a:t>death occurs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707762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of Kaplan-Meier Estimate</a:t>
            </a:r>
            <a:endParaRPr lang="en-US" dirty="0"/>
          </a:p>
        </p:txBody>
      </p:sp>
      <p:pic>
        <p:nvPicPr>
          <p:cNvPr id="4" name="Picture 3" descr="Screen Shot 2019-04-06 at 10.53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398462"/>
            <a:ext cx="6324600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19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497369"/>
              </p:ext>
            </p:extLst>
          </p:nvPr>
        </p:nvGraphicFramePr>
        <p:xfrm>
          <a:off x="168080" y="2235114"/>
          <a:ext cx="348333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892978"/>
              </p:ext>
            </p:extLst>
          </p:nvPr>
        </p:nvGraphicFramePr>
        <p:xfrm>
          <a:off x="3719424" y="2275470"/>
          <a:ext cx="348333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Years Survived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Status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6+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censored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39478" y="2259545"/>
            <a:ext cx="160426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Changes:</a:t>
            </a:r>
          </a:p>
          <a:p>
            <a:r>
              <a:rPr lang="en-US" sz="3000" dirty="0" smtClean="0"/>
              <a:t>1 </a:t>
            </a:r>
            <a:r>
              <a:rPr lang="en-US" sz="3000" dirty="0" smtClean="0">
                <a:sym typeface="Wingdings"/>
              </a:rPr>
              <a:t> 1+</a:t>
            </a:r>
          </a:p>
          <a:p>
            <a:r>
              <a:rPr lang="en-US" sz="3000" dirty="0" smtClean="0">
                <a:sym typeface="Wingdings"/>
              </a:rPr>
              <a:t>2+  2</a:t>
            </a:r>
          </a:p>
          <a:p>
            <a:r>
              <a:rPr lang="en-US" sz="3000" dirty="0" smtClean="0">
                <a:sym typeface="Wingdings"/>
              </a:rPr>
              <a:t>3+ 3</a:t>
            </a:r>
          </a:p>
          <a:p>
            <a:r>
              <a:rPr lang="en-US" sz="3000" dirty="0" smtClean="0">
                <a:sym typeface="Wingdings"/>
              </a:rPr>
              <a:t>6  6+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838500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of Kaplan-Meier Estimate of Modified Example</a:t>
            </a:r>
            <a:endParaRPr lang="en-US" dirty="0"/>
          </a:p>
        </p:txBody>
      </p:sp>
      <p:pic>
        <p:nvPicPr>
          <p:cNvPr id="4" name="Picture 3" descr="Screen Shot 2019-04-06 at 10.57.3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06" y="1616575"/>
            <a:ext cx="64008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94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Lung function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401 patients with lung cancer</a:t>
            </a:r>
          </a:p>
          <a:p>
            <a:r>
              <a:rPr lang="en-US" dirty="0" smtClean="0"/>
              <a:t>Total length of the study was approximately ten years</a:t>
            </a:r>
          </a:p>
          <a:p>
            <a:r>
              <a:rPr lang="en-US" dirty="0" smtClean="0"/>
              <a:t>Several variables, including tumor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811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141044"/>
              </p:ext>
            </p:extLst>
          </p:nvPr>
        </p:nvGraphicFramePr>
        <p:xfrm>
          <a:off x="431278" y="181412"/>
          <a:ext cx="8229600" cy="64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Variable 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Variable name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Identification number from 1 to 401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Staget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Tumor size</a:t>
                      </a:r>
                    </a:p>
                    <a:p>
                      <a:r>
                        <a:rPr lang="en-US" sz="2000" dirty="0" smtClean="0"/>
                        <a:t>0=small</a:t>
                      </a:r>
                    </a:p>
                    <a:p>
                      <a:r>
                        <a:rPr lang="en-US" sz="2000" dirty="0" smtClean="0"/>
                        <a:t>1=large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Stagen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Stage of nodes</a:t>
                      </a:r>
                    </a:p>
                    <a:p>
                      <a:r>
                        <a:rPr lang="en-US" sz="2000" dirty="0" smtClean="0"/>
                        <a:t>0=early</a:t>
                      </a:r>
                    </a:p>
                    <a:p>
                      <a:r>
                        <a:rPr lang="en-US" sz="2000" dirty="0" smtClean="0"/>
                        <a:t>1=late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Hist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Histology</a:t>
                      </a:r>
                    </a:p>
                    <a:p>
                      <a:r>
                        <a:rPr lang="en-US" sz="2000" dirty="0" smtClean="0"/>
                        <a:t>1=squamous cells</a:t>
                      </a:r>
                    </a:p>
                    <a:p>
                      <a:r>
                        <a:rPr lang="en-US" sz="2000" dirty="0" smtClean="0"/>
                        <a:t>2=other types</a:t>
                      </a:r>
                      <a:r>
                        <a:rPr lang="en-US" sz="2000" baseline="0" dirty="0" smtClean="0"/>
                        <a:t> of cells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Treat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Treatment</a:t>
                      </a:r>
                    </a:p>
                    <a:p>
                      <a:r>
                        <a:rPr lang="en-US" sz="2000" dirty="0" smtClean="0"/>
                        <a:t>0=saline (control)</a:t>
                      </a:r>
                    </a:p>
                    <a:p>
                      <a:r>
                        <a:rPr lang="en-US" sz="2000" dirty="0" smtClean="0"/>
                        <a:t>1=BCG (experiment)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Perfbl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Performance status at baseline</a:t>
                      </a:r>
                    </a:p>
                    <a:p>
                      <a:r>
                        <a:rPr lang="en-US" sz="2000" dirty="0" smtClean="0"/>
                        <a:t>0=good</a:t>
                      </a:r>
                    </a:p>
                    <a:p>
                      <a:r>
                        <a:rPr lang="en-US" sz="2000" dirty="0" smtClean="0"/>
                        <a:t>1=poor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388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797280"/>
              </p:ext>
            </p:extLst>
          </p:nvPr>
        </p:nvGraphicFramePr>
        <p:xfrm>
          <a:off x="518441" y="362823"/>
          <a:ext cx="8229600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Poinf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Post-operative infection</a:t>
                      </a:r>
                    </a:p>
                    <a:p>
                      <a:r>
                        <a:rPr lang="en-US" sz="2000" dirty="0" smtClean="0"/>
                        <a:t>0=no</a:t>
                      </a:r>
                    </a:p>
                    <a:p>
                      <a:r>
                        <a:rPr lang="en-US" sz="2000" dirty="0" smtClean="0"/>
                        <a:t>1=yes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Smokfu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Smoking status at follow-up</a:t>
                      </a:r>
                    </a:p>
                    <a:p>
                      <a:r>
                        <a:rPr lang="en-US" sz="2000" dirty="0" smtClean="0"/>
                        <a:t>1=smokers</a:t>
                      </a:r>
                    </a:p>
                    <a:p>
                      <a:r>
                        <a:rPr lang="en-US" sz="2000" dirty="0" smtClean="0"/>
                        <a:t>2=ex-smokers</a:t>
                      </a:r>
                    </a:p>
                    <a:p>
                      <a:r>
                        <a:rPr lang="en-US" sz="2000" dirty="0" smtClean="0"/>
                        <a:t>3=never smokers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Smokbl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Smoking status at baseline</a:t>
                      </a:r>
                    </a:p>
                    <a:p>
                      <a:r>
                        <a:rPr lang="en-US" sz="2000" dirty="0" smtClean="0"/>
                        <a:t>1=smokers</a:t>
                      </a:r>
                    </a:p>
                    <a:p>
                      <a:r>
                        <a:rPr lang="en-US" sz="2000" dirty="0" smtClean="0"/>
                        <a:t>2=ex-smokers</a:t>
                      </a:r>
                    </a:p>
                    <a:p>
                      <a:r>
                        <a:rPr lang="en-US" sz="2000" dirty="0" smtClean="0"/>
                        <a:t>3=never smokers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Days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Length of observation time in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Death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Status at end of observation time</a:t>
                      </a:r>
                    </a:p>
                    <a:p>
                      <a:r>
                        <a:rPr lang="en-US" sz="2000" dirty="0" smtClean="0"/>
                        <a:t>0=alive (censored)</a:t>
                      </a:r>
                    </a:p>
                    <a:p>
                      <a:r>
                        <a:rPr lang="en-US" sz="2000" dirty="0" smtClean="0"/>
                        <a:t>1 </a:t>
                      </a:r>
                      <a:r>
                        <a:rPr lang="en-US" sz="2000" smtClean="0"/>
                        <a:t>= </a:t>
                      </a:r>
                      <a:r>
                        <a:rPr lang="en-US" sz="2000" smtClean="0"/>
                        <a:t>dead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746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Kaplan-Meier Survival Functions for Lung Cancer Data</a:t>
            </a:r>
            <a:endParaRPr lang="en-US" dirty="0"/>
          </a:p>
        </p:txBody>
      </p:sp>
      <p:pic>
        <p:nvPicPr>
          <p:cNvPr id="4" name="Picture 3" descr="Screen Shot 2019-04-06 at 11.00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59" y="1787061"/>
            <a:ext cx="5001261" cy="3549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8086" y="2128828"/>
            <a:ext cx="22187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People with </a:t>
            </a:r>
          </a:p>
          <a:p>
            <a:r>
              <a:rPr lang="en-US" sz="3000" b="1" dirty="0" smtClean="0"/>
              <a:t>large tumors</a:t>
            </a:r>
          </a:p>
          <a:p>
            <a:r>
              <a:rPr lang="en-US" sz="3000" b="1" dirty="0" smtClean="0"/>
              <a:t>die faster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459981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Survival Distribution:</a:t>
            </a:r>
            <a:br>
              <a:rPr lang="en-US" dirty="0" smtClean="0"/>
            </a:br>
            <a:r>
              <a:rPr lang="en-US" dirty="0" smtClean="0"/>
              <a:t>Exponential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(t) = </a:t>
            </a:r>
            <a:r>
              <a:rPr lang="en-US" dirty="0" err="1" smtClean="0"/>
              <a:t>λ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(t) = </a:t>
            </a:r>
            <a:r>
              <a:rPr lang="en-US" dirty="0" err="1" smtClean="0"/>
              <a:t>λe</a:t>
            </a:r>
            <a:r>
              <a:rPr lang="en-US" baseline="30000" dirty="0" err="1" smtClean="0"/>
              <a:t>-λt</a:t>
            </a:r>
            <a:endParaRPr lang="en-US" baseline="30000" dirty="0" smtClean="0"/>
          </a:p>
          <a:p>
            <a:r>
              <a:rPr lang="en-US" dirty="0" smtClean="0"/>
              <a:t>S(t) = e</a:t>
            </a:r>
            <a:r>
              <a:rPr lang="en-US" baseline="30000" dirty="0" smtClean="0"/>
              <a:t>-</a:t>
            </a:r>
            <a:r>
              <a:rPr lang="en-US" baseline="30000" dirty="0" err="1" smtClean="0"/>
              <a:t>λt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212747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Survival Distribution:</a:t>
            </a:r>
            <a:br>
              <a:rPr lang="en-US" dirty="0" smtClean="0"/>
            </a:br>
            <a:r>
              <a:rPr lang="en-US" dirty="0" err="1" smtClean="0"/>
              <a:t>Weibull</a:t>
            </a:r>
            <a:r>
              <a:rPr lang="en-US" dirty="0" smtClean="0"/>
              <a:t>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(t) = α</a:t>
            </a:r>
            <a:r>
              <a:rPr lang="en-US" dirty="0" err="1" smtClean="0"/>
              <a:t>λ</a:t>
            </a:r>
            <a:r>
              <a:rPr lang="en-US" dirty="0" smtClean="0"/>
              <a:t>(</a:t>
            </a:r>
            <a:r>
              <a:rPr lang="en-US" dirty="0" err="1" smtClean="0"/>
              <a:t>λt</a:t>
            </a:r>
            <a:r>
              <a:rPr lang="en-US" dirty="0" smtClean="0"/>
              <a:t>)</a:t>
            </a:r>
            <a:r>
              <a:rPr lang="en-US" baseline="30000" dirty="0" smtClean="0"/>
              <a:t>α-1</a:t>
            </a:r>
            <a:r>
              <a:rPr lang="en-US" dirty="0" smtClean="0"/>
              <a:t>, H(t)=(</a:t>
            </a:r>
            <a:r>
              <a:rPr lang="en-US" dirty="0" err="1" smtClean="0"/>
              <a:t>λt</a:t>
            </a:r>
            <a:r>
              <a:rPr lang="en-US" dirty="0" smtClean="0"/>
              <a:t>)</a:t>
            </a:r>
            <a:r>
              <a:rPr lang="en-US" baseline="30000" dirty="0" smtClean="0"/>
              <a:t>α</a:t>
            </a:r>
          </a:p>
          <a:p>
            <a:r>
              <a:rPr lang="en-US" dirty="0" smtClean="0"/>
              <a:t>α = shape parameter:</a:t>
            </a:r>
          </a:p>
          <a:p>
            <a:pPr lvl="1"/>
            <a:r>
              <a:rPr lang="en-US" dirty="0" smtClean="0"/>
              <a:t>α &lt; 1 </a:t>
            </a:r>
            <a:r>
              <a:rPr lang="en-US" dirty="0" smtClean="0">
                <a:sym typeface="Wingdings"/>
              </a:rPr>
              <a:t> decreasing hazard rate</a:t>
            </a:r>
          </a:p>
          <a:p>
            <a:pPr lvl="1"/>
            <a:r>
              <a:rPr lang="en-US" dirty="0" smtClean="0"/>
              <a:t>α = 1 </a:t>
            </a:r>
            <a:r>
              <a:rPr lang="en-US" dirty="0" smtClean="0">
                <a:sym typeface="Wingdings"/>
              </a:rPr>
              <a:t> constant hazard rate, i.e. exponential</a:t>
            </a:r>
          </a:p>
          <a:p>
            <a:pPr lvl="1"/>
            <a:r>
              <a:rPr lang="en-US" dirty="0" smtClean="0"/>
              <a:t>α &gt; 1 </a:t>
            </a:r>
            <a:r>
              <a:rPr lang="en-US" dirty="0" smtClean="0">
                <a:sym typeface="Wingdings"/>
              </a:rPr>
              <a:t> increasing hazard rate</a:t>
            </a:r>
          </a:p>
          <a:p>
            <a:r>
              <a:rPr lang="en-US" dirty="0" err="1" smtClean="0"/>
              <a:t>λ</a:t>
            </a:r>
            <a:r>
              <a:rPr lang="en-US" dirty="0" smtClean="0"/>
              <a:t> = scale parameter: stretches or squeezes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7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Functions for the Exponential and </a:t>
            </a:r>
            <a:r>
              <a:rPr lang="en-US" dirty="0" err="1" smtClean="0"/>
              <a:t>Weibull</a:t>
            </a:r>
            <a:r>
              <a:rPr lang="en-US" dirty="0" smtClean="0"/>
              <a:t> Distributions</a:t>
            </a:r>
            <a:endParaRPr lang="en-US" dirty="0"/>
          </a:p>
        </p:txBody>
      </p:sp>
      <p:pic>
        <p:nvPicPr>
          <p:cNvPr id="4" name="Picture 3" descr="Screen Shot 2019-04-06 at 11.17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0" y="2278218"/>
            <a:ext cx="3983601" cy="2838438"/>
          </a:xfrm>
          <a:prstGeom prst="rect">
            <a:avLst/>
          </a:prstGeom>
        </p:spPr>
      </p:pic>
      <p:pic>
        <p:nvPicPr>
          <p:cNvPr id="5" name="Picture 4" descr="Screen Shot 2019-04-06 at 11.18.2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395" y="2278220"/>
            <a:ext cx="4028854" cy="28421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2121" y="5303396"/>
            <a:ext cx="105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nd α 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71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Density Functions for the Exponential and </a:t>
            </a:r>
            <a:r>
              <a:rPr lang="en-US" dirty="0" err="1" smtClean="0"/>
              <a:t>Weibull</a:t>
            </a:r>
            <a:r>
              <a:rPr lang="en-US" dirty="0" smtClean="0"/>
              <a:t> Distributions</a:t>
            </a:r>
            <a:endParaRPr lang="en-US" dirty="0"/>
          </a:p>
        </p:txBody>
      </p:sp>
      <p:pic>
        <p:nvPicPr>
          <p:cNvPr id="4" name="Picture 3" descr="Screen Shot 2019-04-06 at 11.20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34" y="2126764"/>
            <a:ext cx="3593529" cy="2803136"/>
          </a:xfrm>
          <a:prstGeom prst="rect">
            <a:avLst/>
          </a:prstGeom>
        </p:spPr>
      </p:pic>
      <p:pic>
        <p:nvPicPr>
          <p:cNvPr id="5" name="Picture 4" descr="Screen Shot 2019-04-06 at 11.20.4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04" y="2166175"/>
            <a:ext cx="3696677" cy="28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19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of Survival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survival time (T) and P covariates (X’s)</a:t>
            </a:r>
          </a:p>
          <a:p>
            <a:r>
              <a:rPr lang="en-US" dirty="0" smtClean="0"/>
              <a:t>Relate survival to covariates:</a:t>
            </a:r>
          </a:p>
          <a:p>
            <a:pPr lvl="1"/>
            <a:r>
              <a:rPr lang="en-US" dirty="0" smtClean="0"/>
              <a:t>Log-linear model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parametric</a:t>
            </a:r>
          </a:p>
          <a:p>
            <a:pPr lvl="1"/>
            <a:r>
              <a:rPr lang="en-US" dirty="0" smtClean="0"/>
              <a:t>Cox-proportional hazard model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semi-parametric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43337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br>
              <a:rPr lang="en-US" dirty="0" smtClean="0"/>
            </a:br>
            <a:r>
              <a:rPr lang="en-US" dirty="0" smtClean="0"/>
              <a:t>Lung cancer clinical trial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401 patients followed for 10 years</a:t>
            </a:r>
          </a:p>
          <a:p>
            <a:r>
              <a:rPr lang="en-US" dirty="0" smtClean="0"/>
              <a:t>Survival studied as a function of:</a:t>
            </a:r>
          </a:p>
          <a:p>
            <a:pPr lvl="1"/>
            <a:r>
              <a:rPr lang="en-US" dirty="0" smtClean="0"/>
              <a:t>Tumor size (</a:t>
            </a:r>
            <a:r>
              <a:rPr lang="en-US" dirty="0" err="1" smtClean="0"/>
              <a:t>Staget</a:t>
            </a:r>
            <a:r>
              <a:rPr lang="en-US" dirty="0" smtClean="0"/>
              <a:t>) : small vs. large</a:t>
            </a:r>
          </a:p>
          <a:p>
            <a:pPr lvl="1"/>
            <a:r>
              <a:rPr lang="en-US" dirty="0" smtClean="0"/>
              <a:t>Initial performance status (</a:t>
            </a:r>
            <a:r>
              <a:rPr lang="en-US" dirty="0" err="1" smtClean="0"/>
              <a:t>Perfbl</a:t>
            </a:r>
            <a:r>
              <a:rPr lang="en-US" dirty="0" smtClean="0"/>
              <a:t>): good vs. poor</a:t>
            </a:r>
          </a:p>
          <a:p>
            <a:pPr lvl="1"/>
            <a:r>
              <a:rPr lang="en-US" dirty="0" smtClean="0"/>
              <a:t>Post-operative infection (</a:t>
            </a:r>
            <a:r>
              <a:rPr lang="en-US" dirty="0" err="1" smtClean="0"/>
              <a:t>Poinf</a:t>
            </a:r>
            <a:r>
              <a:rPr lang="en-US" dirty="0" smtClean="0"/>
              <a:t>): no vs. yes</a:t>
            </a:r>
          </a:p>
          <a:p>
            <a:pPr lvl="1"/>
            <a:r>
              <a:rPr lang="en-US" dirty="0" smtClean="0"/>
              <a:t>Treatment (Treat): control vs. experimental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0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Unadjusted Analysis</a:t>
            </a:r>
            <a:endParaRPr lang="en-US" dirty="0"/>
          </a:p>
        </p:txBody>
      </p:sp>
      <p:pic>
        <p:nvPicPr>
          <p:cNvPr id="4" name="Picture 3" descr="Screen Shot 2019-04-06 at 11.06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900"/>
            <a:ext cx="9144000" cy="3883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02178"/>
            <a:ext cx="86596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*Length of time, and other covariates not considered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651463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Regression:</a:t>
            </a:r>
            <a:br>
              <a:rPr lang="en-US" dirty="0" smtClean="0"/>
            </a:br>
            <a:r>
              <a:rPr lang="en-US" dirty="0" smtClean="0"/>
              <a:t>Survival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 = survival time</a:t>
            </a:r>
          </a:p>
          <a:p>
            <a:r>
              <a:rPr lang="en-US" dirty="0" smtClean="0"/>
              <a:t>Log-linear regression model: assume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og (T) = linear function of X’s + error (e)</a:t>
            </a:r>
          </a:p>
          <a:p>
            <a:r>
              <a:rPr lang="en-US" dirty="0" smtClean="0"/>
              <a:t>Called </a:t>
            </a:r>
            <a:r>
              <a:rPr lang="en-US" b="1" dirty="0" smtClean="0"/>
              <a:t>accelerated failure-time </a:t>
            </a:r>
            <a:r>
              <a:rPr lang="en-US" dirty="0" smtClean="0"/>
              <a:t>model (AFT) if, in addition, assume T follows a </a:t>
            </a:r>
            <a:r>
              <a:rPr lang="en-US" dirty="0" err="1" smtClean="0"/>
              <a:t>Weibull</a:t>
            </a:r>
            <a:r>
              <a:rPr lang="en-US" dirty="0" smtClean="0"/>
              <a:t> distribution</a:t>
            </a:r>
          </a:p>
          <a:p>
            <a:pPr lvl="1"/>
            <a:r>
              <a:rPr lang="en-US" dirty="0" err="1" smtClean="0"/>
              <a:t>ln</a:t>
            </a:r>
            <a:r>
              <a:rPr lang="en-US" dirty="0" smtClean="0"/>
              <a:t> (e) follows the extreme value distribution</a:t>
            </a:r>
          </a:p>
          <a:p>
            <a:pPr lvl="1"/>
            <a:r>
              <a:rPr lang="en-US" b="1" dirty="0" smtClean="0"/>
              <a:t>This is a parametric model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31618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Estimation and model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Coefficients estimated by maximum likelihood</a:t>
            </a:r>
          </a:p>
          <a:p>
            <a:r>
              <a:rPr lang="en-US" dirty="0" smtClean="0"/>
              <a:t>Plot log(-log S(t)) vs. log(t) to check </a:t>
            </a:r>
            <a:r>
              <a:rPr lang="en-US" dirty="0" err="1" smtClean="0"/>
              <a:t>Weibull</a:t>
            </a:r>
            <a:r>
              <a:rPr lang="en-US" dirty="0" smtClean="0"/>
              <a:t> assumption:</a:t>
            </a:r>
          </a:p>
          <a:p>
            <a:pPr lvl="1"/>
            <a:r>
              <a:rPr lang="en-US" b="1" dirty="0" smtClean="0"/>
              <a:t>Straight line </a:t>
            </a:r>
            <a:r>
              <a:rPr lang="en-US" b="1" dirty="0" smtClean="0">
                <a:sym typeface="Wingdings"/>
              </a:rPr>
              <a:t> </a:t>
            </a:r>
            <a:r>
              <a:rPr lang="en-US" b="1" dirty="0" err="1" smtClean="0">
                <a:sym typeface="Wingdings"/>
              </a:rPr>
              <a:t>Weibull</a:t>
            </a:r>
            <a:r>
              <a:rPr lang="en-US" b="1" dirty="0" smtClean="0">
                <a:sym typeface="Wingdings"/>
              </a:rPr>
              <a:t> OK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3367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Plot:</a:t>
            </a:r>
            <a:br>
              <a:rPr lang="en-US" dirty="0" smtClean="0"/>
            </a:br>
            <a:r>
              <a:rPr lang="en-US" dirty="0" smtClean="0"/>
              <a:t>log(-</a:t>
            </a:r>
            <a:r>
              <a:rPr lang="en-US" dirty="0" err="1" smtClean="0"/>
              <a:t>logS</a:t>
            </a:r>
            <a:r>
              <a:rPr lang="en-US" dirty="0" smtClean="0"/>
              <a:t>(t)) vs. log(t)</a:t>
            </a:r>
            <a:endParaRPr lang="en-US" dirty="0"/>
          </a:p>
        </p:txBody>
      </p:sp>
      <p:pic>
        <p:nvPicPr>
          <p:cNvPr id="4" name="Picture 3" descr="Screen Shot 2019-04-06 at 11.26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02" y="1605394"/>
            <a:ext cx="5570203" cy="403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23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plot:</a:t>
            </a:r>
            <a:br>
              <a:rPr lang="en-US" dirty="0" smtClean="0"/>
            </a:br>
            <a:r>
              <a:rPr lang="en-US" dirty="0" smtClean="0"/>
              <a:t>by tumor stage</a:t>
            </a:r>
            <a:endParaRPr lang="en-US" dirty="0"/>
          </a:p>
        </p:txBody>
      </p:sp>
      <p:pic>
        <p:nvPicPr>
          <p:cNvPr id="4" name="Picture 3" descr="Screen Shot 2019-04-06 at 11.26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036" y="1898247"/>
            <a:ext cx="5057742" cy="355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94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of PH model</a:t>
            </a:r>
            <a:endParaRPr lang="en-US" dirty="0"/>
          </a:p>
        </p:txBody>
      </p:sp>
      <p:pic>
        <p:nvPicPr>
          <p:cNvPr id="4" name="Picture 3" descr="Screen Shot 2019-04-13 at 12.58.2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34" y="1469787"/>
            <a:ext cx="64262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35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of coefficients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binary (0, 1): Model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ln</a:t>
            </a:r>
            <a:r>
              <a:rPr lang="en-US" dirty="0" smtClean="0">
                <a:sym typeface="Wingdings"/>
              </a:rPr>
              <a:t>[E(</a:t>
            </a:r>
            <a:r>
              <a:rPr lang="en-US" dirty="0" err="1" smtClean="0">
                <a:sym typeface="Wingdings"/>
              </a:rPr>
              <a:t>t|X</a:t>
            </a:r>
            <a:r>
              <a:rPr lang="en-US" dirty="0" smtClean="0">
                <a:sym typeface="Wingdings"/>
              </a:rPr>
              <a:t>)]=A+BX</a:t>
            </a:r>
          </a:p>
          <a:p>
            <a:pPr lvl="1"/>
            <a:r>
              <a:rPr lang="en-US" dirty="0" smtClean="0">
                <a:sym typeface="Wingdings"/>
              </a:rPr>
              <a:t>Ln[M(</a:t>
            </a:r>
            <a:r>
              <a:rPr lang="en-US" dirty="0" err="1" smtClean="0">
                <a:sym typeface="Wingdings"/>
              </a:rPr>
              <a:t>t|X</a:t>
            </a:r>
            <a:r>
              <a:rPr lang="en-US" dirty="0" smtClean="0">
                <a:sym typeface="Wingdings"/>
              </a:rPr>
              <a:t>=1)]=A+B, </a:t>
            </a:r>
            <a:r>
              <a:rPr lang="en-US" dirty="0" err="1" smtClean="0">
                <a:sym typeface="Wingdings"/>
              </a:rPr>
              <a:t>ln</a:t>
            </a:r>
            <a:r>
              <a:rPr lang="en-US" dirty="0" smtClean="0">
                <a:sym typeface="Wingdings"/>
              </a:rPr>
              <a:t>[M(</a:t>
            </a:r>
            <a:r>
              <a:rPr lang="en-US" dirty="0" err="1" smtClean="0">
                <a:sym typeface="Wingdings"/>
              </a:rPr>
              <a:t>t|X</a:t>
            </a:r>
            <a:r>
              <a:rPr lang="en-US" dirty="0" smtClean="0">
                <a:sym typeface="Wingdings"/>
              </a:rPr>
              <a:t>=0)]=A</a:t>
            </a:r>
          </a:p>
          <a:p>
            <a:pPr lvl="1"/>
            <a:r>
              <a:rPr lang="en-US" dirty="0">
                <a:sym typeface="Wingdings"/>
              </a:rPr>
              <a:t>w</a:t>
            </a:r>
            <a:r>
              <a:rPr lang="en-US" dirty="0" smtClean="0">
                <a:sym typeface="Wingdings"/>
              </a:rPr>
              <a:t>here M=median</a:t>
            </a:r>
          </a:p>
          <a:p>
            <a:pPr lvl="1"/>
            <a:r>
              <a:rPr lang="en-US" dirty="0" err="1" smtClean="0">
                <a:sym typeface="Wingdings"/>
              </a:rPr>
              <a:t>ln</a:t>
            </a:r>
            <a:r>
              <a:rPr lang="en-US" dirty="0" smtClean="0">
                <a:sym typeface="Wingdings"/>
              </a:rPr>
              <a:t>[M(t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)/M(t</a:t>
            </a:r>
            <a:r>
              <a:rPr lang="en-US" baseline="-25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)]=B, M(t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)/M(t</a:t>
            </a:r>
            <a:r>
              <a:rPr lang="en-US" baseline="-25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)=</a:t>
            </a:r>
            <a:r>
              <a:rPr lang="en-US" dirty="0" err="1" smtClean="0">
                <a:sym typeface="Wingdings"/>
              </a:rPr>
              <a:t>e</a:t>
            </a:r>
            <a:r>
              <a:rPr lang="en-US" baseline="30000" dirty="0" err="1" smtClean="0">
                <a:sym typeface="Wingdings"/>
              </a:rPr>
              <a:t>B</a:t>
            </a:r>
            <a:endParaRPr lang="en-US" baseline="30000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CI for [M(t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)/M(t</a:t>
            </a:r>
            <a:r>
              <a:rPr lang="en-US" baseline="-25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)]=</a:t>
            </a:r>
            <a:r>
              <a:rPr lang="en-US" dirty="0" err="1" smtClean="0">
                <a:sym typeface="Wingdings"/>
              </a:rPr>
              <a:t>e</a:t>
            </a:r>
            <a:r>
              <a:rPr lang="en-US" baseline="30000" dirty="0" err="1" smtClean="0">
                <a:sym typeface="Wingdings"/>
              </a:rPr>
              <a:t>B±Z</a:t>
            </a:r>
            <a:r>
              <a:rPr lang="en-US" baseline="30000" dirty="0" smtClean="0">
                <a:sym typeface="Wingdings"/>
              </a:rPr>
              <a:t>*SE(B)</a:t>
            </a:r>
          </a:p>
          <a:p>
            <a:r>
              <a:rPr lang="en-US" dirty="0" smtClean="0">
                <a:sym typeface="Wingdings"/>
              </a:rPr>
              <a:t>For continuous X, B compares (X+1) to 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10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Post-operative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 for </a:t>
            </a:r>
            <a:r>
              <a:rPr lang="en-US" dirty="0" err="1" smtClean="0"/>
              <a:t>Poinf</a:t>
            </a:r>
            <a:r>
              <a:rPr lang="en-US" dirty="0" smtClean="0"/>
              <a:t> = -0.71, SE=0.31</a:t>
            </a:r>
          </a:p>
          <a:p>
            <a:r>
              <a:rPr lang="en-US" dirty="0"/>
              <a:t>e</a:t>
            </a:r>
            <a:r>
              <a:rPr lang="en-US" baseline="30000" dirty="0" smtClean="0"/>
              <a:t>-0.71</a:t>
            </a:r>
            <a:r>
              <a:rPr lang="en-US" dirty="0" smtClean="0"/>
              <a:t>=0.49</a:t>
            </a:r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People with </a:t>
            </a:r>
            <a:r>
              <a:rPr lang="en-US" dirty="0" err="1" smtClean="0">
                <a:sym typeface="Wingdings"/>
              </a:rPr>
              <a:t>poinf</a:t>
            </a:r>
            <a:r>
              <a:rPr lang="en-US" dirty="0" smtClean="0">
                <a:sym typeface="Wingdings"/>
              </a:rPr>
              <a:t> are expected to live half as long as people without</a:t>
            </a:r>
          </a:p>
          <a:p>
            <a:pPr>
              <a:buFont typeface="Arial"/>
              <a:buChar char="•"/>
            </a:pPr>
            <a:r>
              <a:rPr lang="en-US" dirty="0" smtClean="0">
                <a:sym typeface="Wingdings"/>
              </a:rPr>
              <a:t>CI for [M(t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)/M(t</a:t>
            </a:r>
            <a:r>
              <a:rPr lang="en-US" baseline="-25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)]=e</a:t>
            </a:r>
            <a:r>
              <a:rPr lang="en-US" baseline="30000" dirty="0" smtClean="0">
                <a:sym typeface="Wingdings"/>
              </a:rPr>
              <a:t>-0.71±(1.96)(0.31) </a:t>
            </a:r>
            <a:r>
              <a:rPr lang="en-US" dirty="0" smtClean="0">
                <a:sym typeface="Wingdings"/>
              </a:rPr>
              <a:t>= (0.27, 0.90)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99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Regression:</a:t>
            </a:r>
            <a:br>
              <a:rPr lang="en-US" dirty="0" smtClean="0"/>
            </a:br>
            <a:r>
              <a:rPr lang="en-US" dirty="0" smtClean="0"/>
              <a:t>Hazard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Hazard function h(</a:t>
            </a:r>
            <a:r>
              <a:rPr lang="en-US" dirty="0" err="1" smtClean="0"/>
              <a:t>t,X</a:t>
            </a:r>
            <a:r>
              <a:rPr lang="en-US" dirty="0" smtClean="0"/>
              <a:t>) in general will depend on t and covariates (X’s)</a:t>
            </a:r>
          </a:p>
          <a:p>
            <a:r>
              <a:rPr lang="en-US" dirty="0" smtClean="0"/>
              <a:t>Cox proportional hazards model assumes: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h(</a:t>
            </a:r>
            <a:r>
              <a:rPr lang="en-US" dirty="0" err="1" smtClean="0"/>
              <a:t>t,X</a:t>
            </a:r>
            <a:r>
              <a:rPr lang="en-US" dirty="0" smtClean="0"/>
              <a:t>) = h</a:t>
            </a:r>
            <a:r>
              <a:rPr lang="en-US" baseline="-25000" dirty="0" smtClean="0"/>
              <a:t>0</a:t>
            </a:r>
            <a:r>
              <a:rPr lang="en-US" dirty="0" smtClean="0"/>
              <a:t>(t) * e</a:t>
            </a:r>
            <a:r>
              <a:rPr lang="en-US" baseline="30000" dirty="0" smtClean="0"/>
              <a:t>βX</a:t>
            </a:r>
          </a:p>
          <a:p>
            <a:pPr lvl="1"/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/>
              <a:t>(t) </a:t>
            </a:r>
            <a:r>
              <a:rPr lang="en-US" dirty="0" smtClean="0"/>
              <a:t>: depends only on t</a:t>
            </a:r>
          </a:p>
          <a:p>
            <a:pPr lvl="1"/>
            <a:r>
              <a:rPr lang="en-US" dirty="0" smtClean="0"/>
              <a:t>e</a:t>
            </a:r>
            <a:r>
              <a:rPr lang="en-US" baseline="30000" dirty="0" smtClean="0"/>
              <a:t>βX</a:t>
            </a:r>
            <a:r>
              <a:rPr lang="en-US" dirty="0" smtClean="0"/>
              <a:t>: depends only on X’s</a:t>
            </a:r>
          </a:p>
          <a:p>
            <a:pPr marL="0" indent="0">
              <a:buNone/>
            </a:pPr>
            <a:r>
              <a:rPr lang="en-US" b="1" dirty="0" smtClean="0"/>
              <a:t>*This is a semi-parametric model</a:t>
            </a:r>
            <a:endParaRPr lang="en-US" b="1" dirty="0"/>
          </a:p>
          <a:p>
            <a:pPr marL="342900" lvl="1" indent="0">
              <a:buNone/>
            </a:pPr>
            <a:endParaRPr lang="en-US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858686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the Cox proportional hazards (PH)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X = 0, then hazard = h</a:t>
            </a:r>
            <a:r>
              <a:rPr lang="en-US" baseline="-25000" dirty="0" smtClean="0"/>
              <a:t>0</a:t>
            </a:r>
            <a:r>
              <a:rPr lang="en-US" dirty="0" smtClean="0"/>
              <a:t>(t) = “baseline hazard”</a:t>
            </a:r>
          </a:p>
          <a:p>
            <a:r>
              <a:rPr lang="en-US" dirty="0" smtClean="0"/>
              <a:t>Individual hazards are proportional to baseline hazard</a:t>
            </a:r>
          </a:p>
          <a:p>
            <a:pPr lvl="1"/>
            <a:r>
              <a:rPr lang="en-US" b="1" dirty="0" smtClean="0"/>
              <a:t>Ratio of hazards for two individuals is independent of time</a:t>
            </a:r>
          </a:p>
          <a:p>
            <a:r>
              <a:rPr lang="en-US" dirty="0" smtClean="0"/>
              <a:t>Can check if assumption holds by plotting log(-log (S(t)) vs. t for various X’s:</a:t>
            </a:r>
          </a:p>
          <a:p>
            <a:pPr lvl="1"/>
            <a:r>
              <a:rPr lang="en-US" b="1" dirty="0" smtClean="0"/>
              <a:t>Constant difference </a:t>
            </a:r>
            <a:r>
              <a:rPr lang="en-US" b="1" dirty="0" smtClean="0">
                <a:sym typeface="Wingdings"/>
              </a:rPr>
              <a:t> PH model OK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5750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of coefficients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binary (0,1):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(t,1) = h</a:t>
            </a:r>
            <a:r>
              <a:rPr lang="en-US" baseline="-25000" dirty="0" smtClean="0"/>
              <a:t>0</a:t>
            </a:r>
            <a:r>
              <a:rPr lang="en-US" dirty="0" smtClean="0"/>
              <a:t>(t)</a:t>
            </a:r>
            <a:r>
              <a:rPr lang="en-US" dirty="0" err="1" smtClean="0"/>
              <a:t>e</a:t>
            </a:r>
            <a:r>
              <a:rPr lang="en-US" baseline="30000" dirty="0" err="1"/>
              <a:t>B</a:t>
            </a:r>
            <a:r>
              <a:rPr lang="en-US" dirty="0" smtClean="0"/>
              <a:t>, h(t,0) = h</a:t>
            </a:r>
            <a:r>
              <a:rPr lang="en-US" baseline="-25000" dirty="0" smtClean="0"/>
              <a:t>0</a:t>
            </a:r>
            <a:r>
              <a:rPr lang="en-US" dirty="0" smtClean="0"/>
              <a:t>(t)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(t,1) / h(t,0) =</a:t>
            </a:r>
            <a:r>
              <a:rPr lang="en-US" dirty="0" err="1" smtClean="0"/>
              <a:t>e</a:t>
            </a:r>
            <a:r>
              <a:rPr lang="en-US" baseline="30000" dirty="0" err="1" smtClean="0"/>
              <a:t>B</a:t>
            </a:r>
            <a:endParaRPr lang="en-US" baseline="30000" dirty="0" smtClean="0"/>
          </a:p>
          <a:p>
            <a:pPr lvl="1"/>
            <a:r>
              <a:rPr lang="en-US" dirty="0" smtClean="0"/>
              <a:t>CI for [h(t,1) / h(t,0)] = [HR] = e </a:t>
            </a:r>
            <a:r>
              <a:rPr lang="en-US" baseline="30000" dirty="0" smtClean="0"/>
              <a:t>B±Z*SE(B)</a:t>
            </a:r>
          </a:p>
          <a:p>
            <a:pPr lvl="1"/>
            <a:r>
              <a:rPr lang="en-US" dirty="0" smtClean="0"/>
              <a:t>HR = Hazard Ratio = Risk Ratio = RR</a:t>
            </a:r>
          </a:p>
          <a:p>
            <a:r>
              <a:rPr lang="en-US" dirty="0" smtClean="0"/>
              <a:t>For continuous X, B compares (X+1) to X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25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Post-operative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 for </a:t>
            </a:r>
            <a:r>
              <a:rPr lang="en-US" dirty="0" err="1" smtClean="0"/>
              <a:t>Poinf</a:t>
            </a:r>
            <a:r>
              <a:rPr lang="en-US" dirty="0" smtClean="0"/>
              <a:t> = 0.67, SE = 0.28</a:t>
            </a:r>
          </a:p>
          <a:p>
            <a:r>
              <a:rPr lang="en-US" dirty="0" smtClean="0"/>
              <a:t>HR = e</a:t>
            </a:r>
            <a:r>
              <a:rPr lang="en-US" baseline="30000" dirty="0" smtClean="0"/>
              <a:t>0.67</a:t>
            </a:r>
            <a:r>
              <a:rPr lang="en-US" dirty="0" smtClean="0"/>
              <a:t> = 1.95</a:t>
            </a:r>
            <a:endParaRPr lang="en-US" baseline="30000" dirty="0" smtClean="0"/>
          </a:p>
          <a:p>
            <a:pPr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People with </a:t>
            </a:r>
            <a:r>
              <a:rPr lang="en-US" dirty="0" err="1" smtClean="0">
                <a:sym typeface="Wingdings"/>
              </a:rPr>
              <a:t>poinf</a:t>
            </a:r>
            <a:r>
              <a:rPr lang="en-US" dirty="0" smtClean="0">
                <a:sym typeface="Wingdings"/>
              </a:rPr>
              <a:t> have double the hazard rate (risk) of people without</a:t>
            </a:r>
          </a:p>
          <a:p>
            <a:r>
              <a:rPr lang="en-US" dirty="0" smtClean="0">
                <a:sym typeface="Wingdings"/>
              </a:rPr>
              <a:t>CI for HR = e</a:t>
            </a:r>
            <a:r>
              <a:rPr lang="en-US" baseline="30000" dirty="0" smtClean="0">
                <a:sym typeface="Wingdings"/>
              </a:rPr>
              <a:t>0.67±(1.96)(0.28)</a:t>
            </a:r>
            <a:r>
              <a:rPr lang="en-US" dirty="0" smtClean="0">
                <a:sym typeface="Wingdings"/>
              </a:rPr>
              <a:t> = (1.13, 3.38)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0770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 for Post-operative Infection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657829"/>
              </p:ext>
            </p:extLst>
          </p:nvPr>
        </p:nvGraphicFramePr>
        <p:xfrm>
          <a:off x="1449298" y="1751805"/>
          <a:ext cx="6096000" cy="36271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Analysis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Results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Comments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Unadjusted:</a:t>
                      </a:r>
                    </a:p>
                    <a:p>
                      <a:r>
                        <a:rPr lang="en-US" sz="2000" dirty="0" smtClean="0"/>
                        <a:t>Percent died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 infection: 42.7%</a:t>
                      </a:r>
                    </a:p>
                    <a:p>
                      <a:r>
                        <a:rPr lang="en-US" sz="2000" dirty="0" smtClean="0"/>
                        <a:t>Yes infection:</a:t>
                      </a:r>
                      <a:r>
                        <a:rPr lang="en-US" sz="2000" baseline="0" dirty="0" smtClean="0"/>
                        <a:t> 60.1%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Χ</a:t>
                      </a:r>
                      <a:r>
                        <a:rPr lang="en-US" sz="2000" baseline="30000" dirty="0" smtClean="0"/>
                        <a:t>2</a:t>
                      </a:r>
                      <a:r>
                        <a:rPr lang="en-US" sz="2000" baseline="0" dirty="0" smtClean="0"/>
                        <a:t> significant</a:t>
                      </a:r>
                    </a:p>
                    <a:p>
                      <a:r>
                        <a:rPr lang="en-US" sz="2000" baseline="0" dirty="0" smtClean="0"/>
                        <a:t>Survival time, and other covariates not considered</a:t>
                      </a:r>
                      <a:endParaRPr lang="en-US" sz="20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Model: </a:t>
                      </a:r>
                    </a:p>
                    <a:p>
                      <a:r>
                        <a:rPr lang="en-US" sz="2000" dirty="0" smtClean="0"/>
                        <a:t>Log-linear</a:t>
                      </a:r>
                      <a:r>
                        <a:rPr lang="en-US" sz="2000" baseline="0" dirty="0" smtClean="0"/>
                        <a:t> (AFT)</a:t>
                      </a:r>
                    </a:p>
                    <a:p>
                      <a:r>
                        <a:rPr lang="en-US" sz="2000" baseline="0" dirty="0" smtClean="0"/>
                        <a:t>Cox PH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/>
                        <a:t>coeff</a:t>
                      </a:r>
                      <a:r>
                        <a:rPr lang="en-US" sz="2000" dirty="0" smtClean="0"/>
                        <a:t>.</a:t>
                      </a:r>
                      <a:r>
                        <a:rPr lang="en-US" sz="2000" baseline="0" dirty="0" smtClean="0"/>
                        <a:t> ± SE)</a:t>
                      </a:r>
                    </a:p>
                    <a:p>
                      <a:r>
                        <a:rPr lang="en-US" sz="2000" baseline="0" dirty="0" smtClean="0"/>
                        <a:t>-0.71±0.31</a:t>
                      </a:r>
                    </a:p>
                    <a:p>
                      <a:r>
                        <a:rPr lang="en-US" sz="2000" baseline="0" dirty="0" smtClean="0"/>
                        <a:t>M(t</a:t>
                      </a:r>
                      <a:r>
                        <a:rPr lang="en-US" sz="2000" baseline="-25000" dirty="0" smtClean="0"/>
                        <a:t>1</a:t>
                      </a:r>
                      <a:r>
                        <a:rPr lang="en-US" sz="2000" baseline="0" dirty="0" smtClean="0"/>
                        <a:t>) / (Mt</a:t>
                      </a:r>
                      <a:r>
                        <a:rPr lang="en-US" sz="2000" baseline="-25000" dirty="0" smtClean="0"/>
                        <a:t>0</a:t>
                      </a:r>
                      <a:r>
                        <a:rPr lang="en-US" sz="2000" baseline="0" dirty="0" smtClean="0"/>
                        <a:t>) =0.5</a:t>
                      </a:r>
                    </a:p>
                    <a:p>
                      <a:r>
                        <a:rPr lang="en-US" sz="2000" baseline="0" dirty="0" smtClean="0"/>
                        <a:t>0.67±0.28</a:t>
                      </a:r>
                    </a:p>
                    <a:p>
                      <a:r>
                        <a:rPr lang="en-US" sz="2000" baseline="0" dirty="0" smtClean="0"/>
                        <a:t>HR =2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Significant effect</a:t>
                      </a:r>
                    </a:p>
                    <a:p>
                      <a:r>
                        <a:rPr lang="en-US" sz="2000" dirty="0" smtClean="0"/>
                        <a:t>Survival time and other covariates taken into account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326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X with &gt; 2 levels </a:t>
            </a:r>
            <a:br>
              <a:rPr lang="en-US" dirty="0" smtClean="0"/>
            </a:br>
            <a:r>
              <a:rPr lang="en-US" dirty="0" smtClean="0"/>
              <a:t>Symptom = low, medium, high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32519"/>
              </p:ext>
            </p:extLst>
          </p:nvPr>
        </p:nvGraphicFramePr>
        <p:xfrm>
          <a:off x="366118" y="2125283"/>
          <a:ext cx="288342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Symptom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RR (HR)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reference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High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7515" y="2577002"/>
            <a:ext cx="572648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Q: What is HR for high vs. medium?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392186" y="4313677"/>
            <a:ext cx="71716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 high/medium = (high/low) / (medium/low)</a:t>
            </a:r>
          </a:p>
          <a:p>
            <a:r>
              <a:rPr lang="en-US" sz="3000" dirty="0" smtClean="0">
                <a:sym typeface="Wingdings"/>
              </a:rPr>
              <a:t>HR for high vs. medium = 2.1/1.4=1.5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696203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Cox PH Model with Interactions:</a:t>
            </a:r>
            <a:br>
              <a:rPr lang="en-US" dirty="0" smtClean="0"/>
            </a:br>
            <a:r>
              <a:rPr lang="en-US" dirty="0" smtClean="0"/>
              <a:t>Duration of marriage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 </a:t>
            </a:r>
            <a:r>
              <a:rPr lang="mr-IN" dirty="0" smtClean="0"/>
              <a:t>–</a:t>
            </a:r>
            <a:r>
              <a:rPr lang="en-US" dirty="0" smtClean="0"/>
              <a:t> time to divorce</a:t>
            </a:r>
          </a:p>
          <a:p>
            <a:r>
              <a:rPr lang="en-US" dirty="0" smtClean="0"/>
              <a:t>Censored if widowed or still married</a:t>
            </a:r>
          </a:p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= age at marriage</a:t>
            </a:r>
          </a:p>
          <a:p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 = 1 if similar education, = 0 if not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21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Marriage example:</a:t>
            </a:r>
            <a:br>
              <a:rPr lang="en-US" dirty="0" smtClean="0"/>
            </a:br>
            <a:r>
              <a:rPr lang="en-US" dirty="0" smtClean="0"/>
              <a:t>no interaction</a:t>
            </a:r>
            <a:endParaRPr lang="en-US" dirty="0"/>
          </a:p>
        </p:txBody>
      </p:sp>
      <p:pic>
        <p:nvPicPr>
          <p:cNvPr id="4" name="Picture 3" descr="Screen Shot 2019-04-07 at 6.16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9" y="1538334"/>
            <a:ext cx="8432800" cy="172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49264"/>
            <a:ext cx="8866530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HR (similar vs. dissimilar education) = e</a:t>
            </a:r>
            <a:r>
              <a:rPr lang="en-US" sz="2800" baseline="30000" dirty="0" smtClean="0"/>
              <a:t>-0.154</a:t>
            </a:r>
            <a:r>
              <a:rPr lang="en-US" sz="2800" dirty="0" smtClean="0"/>
              <a:t> = 0.858, </a:t>
            </a:r>
          </a:p>
          <a:p>
            <a:r>
              <a:rPr lang="en-US" sz="2800" dirty="0" smtClean="0"/>
              <a:t>regardless of age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HR [ age (a+10) vs. age (a)] = e</a:t>
            </a:r>
            <a:r>
              <a:rPr lang="en-US" sz="2800" baseline="30000" dirty="0" smtClean="0"/>
              <a:t>10*-0.28</a:t>
            </a:r>
            <a:r>
              <a:rPr lang="en-US" sz="2800" dirty="0" smtClean="0"/>
              <a:t> = 0.755,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egardless of education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HR (a+10 &amp; similar education vs. a &amp; dissimilar education)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= 0.858*0.755 = 0.648: </a:t>
            </a:r>
            <a:r>
              <a:rPr lang="en-US" sz="2800" b="1" dirty="0" smtClean="0"/>
              <a:t>multiplicative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234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Marriage example:</a:t>
            </a:r>
            <a:br>
              <a:rPr lang="en-US" dirty="0" smtClean="0"/>
            </a:br>
            <a:r>
              <a:rPr lang="en-US" dirty="0" smtClean="0"/>
              <a:t>with interaction</a:t>
            </a:r>
            <a:endParaRPr lang="en-US" dirty="0"/>
          </a:p>
        </p:txBody>
      </p:sp>
      <p:pic>
        <p:nvPicPr>
          <p:cNvPr id="4" name="Picture 3" descr="Screen Shot 2019-04-07 at 6.20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803"/>
            <a:ext cx="9144000" cy="1897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564" y="3809481"/>
            <a:ext cx="793037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HR [X</a:t>
            </a:r>
            <a:r>
              <a:rPr lang="en-US" sz="3000" baseline="-25000" dirty="0" smtClean="0"/>
              <a:t>1</a:t>
            </a:r>
            <a:r>
              <a:rPr lang="en-US" sz="3000" dirty="0" smtClean="0"/>
              <a:t> = a+10 vs. a|X</a:t>
            </a:r>
            <a:r>
              <a:rPr lang="en-US" sz="3000" baseline="-25000" dirty="0" smtClean="0"/>
              <a:t>2</a:t>
            </a:r>
            <a:r>
              <a:rPr lang="en-US" sz="3000" dirty="0" smtClean="0"/>
              <a:t> =1, i.e., similar education]</a:t>
            </a:r>
          </a:p>
          <a:p>
            <a:r>
              <a:rPr lang="en-US" sz="3000" dirty="0"/>
              <a:t> </a:t>
            </a:r>
            <a:r>
              <a:rPr lang="en-US" sz="3000" dirty="0" smtClean="0"/>
              <a:t>            = e</a:t>
            </a:r>
            <a:r>
              <a:rPr lang="en-US" sz="3000" baseline="30000" dirty="0" smtClean="0"/>
              <a:t>-0.14*(a+10)+1.18*(1)-0.51*(a+10)(1) </a:t>
            </a:r>
            <a:r>
              <a:rPr lang="en-US" sz="3000" dirty="0" smtClean="0"/>
              <a:t>/</a:t>
            </a:r>
          </a:p>
          <a:p>
            <a:r>
              <a:rPr lang="en-US" sz="3000" dirty="0"/>
              <a:t> </a:t>
            </a:r>
            <a:r>
              <a:rPr lang="en-US" sz="3000" dirty="0" smtClean="0"/>
              <a:t>               e</a:t>
            </a:r>
            <a:r>
              <a:rPr lang="en-US" sz="3000" baseline="30000" dirty="0" smtClean="0"/>
              <a:t>-0.14*(a)+1.18*(1)-0.51*(a)(1)</a:t>
            </a:r>
          </a:p>
          <a:p>
            <a:r>
              <a:rPr lang="en-US" sz="3000" dirty="0"/>
              <a:t> </a:t>
            </a:r>
            <a:r>
              <a:rPr lang="en-US" sz="3000" dirty="0" smtClean="0"/>
              <a:t>            = 0.52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b="1" dirty="0" smtClean="0"/>
              <a:t>NOT 0.755 (no interaction)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5617148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Marriage example: </a:t>
            </a:r>
            <a:br>
              <a:rPr lang="en-US" dirty="0" smtClean="0"/>
            </a:br>
            <a:r>
              <a:rPr lang="en-US" dirty="0" smtClean="0"/>
              <a:t>with interaction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HR [X1 = a+10 vs. a|X2 = 0 , i.e. dissimilar education ]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= 0.870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NOT 0.755 (no interaction)</a:t>
            </a:r>
          </a:p>
          <a:p>
            <a:r>
              <a:rPr lang="en-US" dirty="0" smtClean="0"/>
              <a:t>HR [similar vs. dissimilar education |age=20]=1.179 </a:t>
            </a:r>
            <a:r>
              <a:rPr lang="en-US" b="1" dirty="0" smtClean="0"/>
              <a:t>not 0.858</a:t>
            </a:r>
          </a:p>
          <a:p>
            <a:r>
              <a:rPr lang="en-US" dirty="0"/>
              <a:t>HR [similar vs. dissimilar education |age</a:t>
            </a:r>
            <a:r>
              <a:rPr lang="en-US" dirty="0" smtClean="0"/>
              <a:t>=30</a:t>
            </a:r>
            <a:r>
              <a:rPr lang="en-US" dirty="0"/>
              <a:t>]</a:t>
            </a:r>
            <a:r>
              <a:rPr lang="en-US" dirty="0" smtClean="0"/>
              <a:t>=0.709 </a:t>
            </a:r>
            <a:r>
              <a:rPr lang="en-US" b="1" dirty="0"/>
              <a:t>not 0.858</a:t>
            </a:r>
          </a:p>
          <a:p>
            <a:r>
              <a:rPr lang="en-US" dirty="0"/>
              <a:t>HR [similar vs. dissimilar education |age</a:t>
            </a:r>
            <a:r>
              <a:rPr lang="en-US" dirty="0" smtClean="0"/>
              <a:t>=40</a:t>
            </a:r>
            <a:r>
              <a:rPr lang="en-US" dirty="0"/>
              <a:t>]</a:t>
            </a:r>
            <a:r>
              <a:rPr lang="en-US" dirty="0" smtClean="0"/>
              <a:t>=0.427 </a:t>
            </a:r>
            <a:r>
              <a:rPr lang="en-US" b="1" dirty="0"/>
              <a:t>not 0.858</a:t>
            </a:r>
          </a:p>
          <a:p>
            <a:r>
              <a:rPr lang="en-US" dirty="0"/>
              <a:t>HR [similar vs. dissimilar education |age</a:t>
            </a:r>
            <a:r>
              <a:rPr lang="en-US" dirty="0" smtClean="0"/>
              <a:t>=50</a:t>
            </a:r>
            <a:r>
              <a:rPr lang="en-US" dirty="0"/>
              <a:t>]</a:t>
            </a:r>
            <a:r>
              <a:rPr lang="en-US" dirty="0" smtClean="0"/>
              <a:t>=0.257 </a:t>
            </a:r>
            <a:r>
              <a:rPr lang="en-US" b="1" dirty="0"/>
              <a:t>not 0.858</a:t>
            </a:r>
          </a:p>
          <a:p>
            <a:endParaRPr lang="en-US" b="1" dirty="0" smtClean="0"/>
          </a:p>
          <a:p>
            <a:r>
              <a:rPr lang="en-US" dirty="0"/>
              <a:t>HR </a:t>
            </a:r>
            <a:r>
              <a:rPr lang="en-US" dirty="0" smtClean="0"/>
              <a:t>[30 &amp; similar </a:t>
            </a:r>
            <a:r>
              <a:rPr lang="en-US" dirty="0" err="1" smtClean="0"/>
              <a:t>edu</a:t>
            </a:r>
            <a:r>
              <a:rPr lang="en-US" dirty="0" smtClean="0"/>
              <a:t>. </a:t>
            </a:r>
            <a:r>
              <a:rPr lang="en-US" dirty="0"/>
              <a:t>vs. </a:t>
            </a:r>
            <a:r>
              <a:rPr lang="en-US" dirty="0" smtClean="0"/>
              <a:t>20 &amp; dissimilar </a:t>
            </a:r>
            <a:r>
              <a:rPr lang="en-US" dirty="0" err="1" smtClean="0"/>
              <a:t>edu</a:t>
            </a:r>
            <a:r>
              <a:rPr lang="en-US" dirty="0" smtClean="0"/>
              <a:t>.]=0.617 </a:t>
            </a:r>
            <a:r>
              <a:rPr lang="en-US" b="1" dirty="0"/>
              <a:t>not </a:t>
            </a:r>
            <a:r>
              <a:rPr lang="en-US" b="1" dirty="0" smtClean="0"/>
              <a:t>0.648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9839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 out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Subjects entering study at different times should be similar</a:t>
            </a:r>
          </a:p>
          <a:p>
            <a:r>
              <a:rPr lang="en-US" dirty="0" smtClean="0"/>
              <a:t>Censoring should be independent of subject characteristics and survival time</a:t>
            </a:r>
          </a:p>
          <a:p>
            <a:r>
              <a:rPr lang="en-US" dirty="0" smtClean="0"/>
              <a:t>Beginning and end points must be defined the same across studies being compared</a:t>
            </a:r>
          </a:p>
          <a:p>
            <a:r>
              <a:rPr lang="en-US" dirty="0" smtClean="0"/>
              <a:t>Follow-up procedures should be thorough</a:t>
            </a:r>
          </a:p>
          <a:p>
            <a:r>
              <a:rPr lang="en-US" dirty="0" smtClean="0"/>
              <a:t>Small samples or extensive censoring may distort stepwise regression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474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Chapter 13.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</a:p>
          <a:p>
            <a:r>
              <a:rPr lang="en-US" dirty="0" smtClean="0"/>
              <a:t>Thanks our teaching assistance team for preparing the tutorial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29854</TotalTime>
  <Words>1704</Words>
  <Application>Microsoft Office PowerPoint</Application>
  <PresentationFormat>On-screen Show (4:3)</PresentationFormat>
  <Paragraphs>408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Mangal</vt:lpstr>
      <vt:lpstr>Arial</vt:lpstr>
      <vt:lpstr>Calibri</vt:lpstr>
      <vt:lpstr>Wingdings</vt:lpstr>
      <vt:lpstr>Modeling_Theme</vt:lpstr>
      <vt:lpstr>EE2203 Modelling Techniques</vt:lpstr>
      <vt:lpstr>Objectives</vt:lpstr>
      <vt:lpstr>Example</vt:lpstr>
      <vt:lpstr>The Data</vt:lpstr>
      <vt:lpstr>Calendar Event Chart of Five Patients</vt:lpstr>
      <vt:lpstr>Patients Represented by a Common Starting Time</vt:lpstr>
      <vt:lpstr>Censoring</vt:lpstr>
      <vt:lpstr>Estimation Methods</vt:lpstr>
      <vt:lpstr>Kaplan-Meier Estimate: Main idea</vt:lpstr>
      <vt:lpstr>Example</vt:lpstr>
      <vt:lpstr>Computing Kaplan-Meier Estimate</vt:lpstr>
      <vt:lpstr>Graph of Kaplan-Meier Estimate</vt:lpstr>
      <vt:lpstr>Modified Example</vt:lpstr>
      <vt:lpstr>Graph of Kaplan-Meier Estimate of Modified Example</vt:lpstr>
      <vt:lpstr>Example: Lung function data</vt:lpstr>
      <vt:lpstr>PowerPoint Presentation</vt:lpstr>
      <vt:lpstr>PowerPoint Presentation</vt:lpstr>
      <vt:lpstr>Kaplan-Meier Survival Functions for Lung Cancer Data</vt:lpstr>
      <vt:lpstr>Common Survival Distribution: Exponential Distribution</vt:lpstr>
      <vt:lpstr>Common Survival Distribution: Weibull Distribution</vt:lpstr>
      <vt:lpstr>Hazard Functions for the Exponential and Weibull Distributions</vt:lpstr>
      <vt:lpstr>Death Density Functions for the Exponential and Weibull Distributions</vt:lpstr>
      <vt:lpstr>Regression of Survival Data</vt:lpstr>
      <vt:lpstr>Example:  Lung cancer clinical trial</vt:lpstr>
      <vt:lpstr>Unadjusted Analysis</vt:lpstr>
      <vt:lpstr>Regression: Survival Function</vt:lpstr>
      <vt:lpstr>Estimation and model check</vt:lpstr>
      <vt:lpstr>Example Plot: log(-logS(t)) vs. log(t)</vt:lpstr>
      <vt:lpstr>Example plot: by tumor stage</vt:lpstr>
      <vt:lpstr>Check of PH model</vt:lpstr>
      <vt:lpstr>Interpretation of coefficients</vt:lpstr>
      <vt:lpstr>Example: Post-operative infection</vt:lpstr>
      <vt:lpstr>Regression: Hazard function</vt:lpstr>
      <vt:lpstr>Implications of the Cox proportional hazards (PH) model</vt:lpstr>
      <vt:lpstr>Interpretation of coefficients</vt:lpstr>
      <vt:lpstr>Example: Post-operative infection</vt:lpstr>
      <vt:lpstr>Summary of Results for Post-operative Infection</vt:lpstr>
      <vt:lpstr>Example: X with &gt; 2 levels  Symptom = low, medium, high</vt:lpstr>
      <vt:lpstr>Cox PH Model with Interactions: Duration of marriage</vt:lpstr>
      <vt:lpstr>Marriage example: no interaction</vt:lpstr>
      <vt:lpstr>Marriage example: with interaction</vt:lpstr>
      <vt:lpstr>Marriage example:  with interaction (cont’d)</vt:lpstr>
      <vt:lpstr>What to watch out for</vt:lpstr>
      <vt:lpstr>Acknowledgement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Dr. CHAN Kei Hang Katie</cp:lastModifiedBy>
  <cp:revision>527</cp:revision>
  <dcterms:created xsi:type="dcterms:W3CDTF">2019-03-06T05:51:10Z</dcterms:created>
  <dcterms:modified xsi:type="dcterms:W3CDTF">2019-04-15T02:45:03Z</dcterms:modified>
</cp:coreProperties>
</file>