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0"/>
  </p:notesMasterIdLst>
  <p:sldIdLst>
    <p:sldId id="414" r:id="rId2"/>
    <p:sldId id="257" r:id="rId3"/>
    <p:sldId id="543" r:id="rId4"/>
    <p:sldId id="488" r:id="rId5"/>
    <p:sldId id="575" r:id="rId6"/>
    <p:sldId id="544" r:id="rId7"/>
    <p:sldId id="545" r:id="rId8"/>
    <p:sldId id="570" r:id="rId9"/>
    <p:sldId id="546" r:id="rId10"/>
    <p:sldId id="578" r:id="rId11"/>
    <p:sldId id="548" r:id="rId12"/>
    <p:sldId id="579" r:id="rId13"/>
    <p:sldId id="551" r:id="rId14"/>
    <p:sldId id="552" r:id="rId15"/>
    <p:sldId id="553" r:id="rId16"/>
    <p:sldId id="554" r:id="rId17"/>
    <p:sldId id="580" r:id="rId18"/>
    <p:sldId id="590" r:id="rId19"/>
    <p:sldId id="593" r:id="rId20"/>
    <p:sldId id="591" r:id="rId21"/>
    <p:sldId id="592" r:id="rId22"/>
    <p:sldId id="584" r:id="rId23"/>
    <p:sldId id="585" r:id="rId24"/>
    <p:sldId id="598" r:id="rId25"/>
    <p:sldId id="599" r:id="rId26"/>
    <p:sldId id="600" r:id="rId27"/>
    <p:sldId id="601" r:id="rId28"/>
    <p:sldId id="602" r:id="rId29"/>
    <p:sldId id="555" r:id="rId30"/>
    <p:sldId id="556" r:id="rId31"/>
    <p:sldId id="573" r:id="rId32"/>
    <p:sldId id="606" r:id="rId33"/>
    <p:sldId id="607" r:id="rId34"/>
    <p:sldId id="608" r:id="rId35"/>
    <p:sldId id="561" r:id="rId36"/>
    <p:sldId id="595" r:id="rId37"/>
    <p:sldId id="596" r:id="rId38"/>
    <p:sldId id="597" r:id="rId39"/>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208F"/>
    <a:srgbClr val="B90FE7"/>
    <a:srgbClr val="0000FF"/>
    <a:srgbClr val="0066FF"/>
    <a:srgbClr val="FF33CC"/>
    <a:srgbClr val="3399FF"/>
    <a:srgbClr val="FFCCFF"/>
    <a:srgbClr val="CCECFF"/>
    <a:srgbClr val="CC99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0498" autoAdjust="0"/>
  </p:normalViewPr>
  <p:slideViewPr>
    <p:cSldViewPr>
      <p:cViewPr varScale="1">
        <p:scale>
          <a:sx n="103" d="100"/>
          <a:sy n="103" d="100"/>
        </p:scale>
        <p:origin x="1782" y="102"/>
      </p:cViewPr>
      <p:guideLst>
        <p:guide orient="horz" pos="2160"/>
        <p:guide pos="2880"/>
      </p:guideLst>
    </p:cSldViewPr>
  </p:slideViewPr>
  <p:notesTextViewPr>
    <p:cViewPr>
      <p:scale>
        <a:sx n="100" d="100"/>
        <a:sy n="100" d="100"/>
      </p:scale>
      <p:origin x="0" y="0"/>
    </p:cViewPr>
  </p:notesTextViewPr>
  <p:notesViewPr>
    <p:cSldViewPr>
      <p:cViewPr varScale="1">
        <p:scale>
          <a:sx n="75" d="100"/>
          <a:sy n="75" d="100"/>
        </p:scale>
        <p:origin x="-2160" y="-102"/>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3" y="3"/>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smtClean="0"/>
            </a:lvl1pPr>
          </a:lstStyle>
          <a:p>
            <a:pPr>
              <a:defRPr/>
            </a:pPr>
            <a:endParaRPr lang="en-US"/>
          </a:p>
        </p:txBody>
      </p:sp>
      <p:sp>
        <p:nvSpPr>
          <p:cNvPr id="8195" name="Rectangle 3"/>
          <p:cNvSpPr>
            <a:spLocks noGrp="1" noChangeArrowheads="1"/>
          </p:cNvSpPr>
          <p:nvPr>
            <p:ph type="dt" idx="1"/>
          </p:nvPr>
        </p:nvSpPr>
        <p:spPr bwMode="auto">
          <a:xfrm>
            <a:off x="4021138" y="3"/>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266825" y="365125"/>
            <a:ext cx="4610100" cy="3457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236538" y="3975103"/>
            <a:ext cx="6626225"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3" y="9721853"/>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smtClean="0"/>
            </a:lvl1pPr>
          </a:lstStyle>
          <a:p>
            <a:pPr>
              <a:defRPr/>
            </a:pPr>
            <a:endParaRPr lang="en-US"/>
          </a:p>
        </p:txBody>
      </p:sp>
      <p:sp>
        <p:nvSpPr>
          <p:cNvPr id="8199" name="Rectangle 7"/>
          <p:cNvSpPr>
            <a:spLocks noGrp="1" noChangeArrowheads="1"/>
          </p:cNvSpPr>
          <p:nvPr>
            <p:ph type="sldNum" sz="quarter" idx="5"/>
          </p:nvPr>
        </p:nvSpPr>
        <p:spPr bwMode="auto">
          <a:xfrm>
            <a:off x="3854450" y="9537703"/>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100" smtClean="0"/>
            </a:lvl1pPr>
          </a:lstStyle>
          <a:p>
            <a:pPr>
              <a:defRPr/>
            </a:pPr>
            <a:fld id="{20331F58-9BA4-44C1-87C3-F7FF9B2A26C5}" type="slidenum">
              <a:rPr lang="en-US"/>
              <a:pPr>
                <a:defRPr/>
              </a:pPr>
              <a:t>‹#›</a:t>
            </a:fld>
            <a:endParaRPr lang="en-US"/>
          </a:p>
        </p:txBody>
      </p:sp>
    </p:spTree>
    <p:extLst>
      <p:ext uri="{BB962C8B-B14F-4D97-AF65-F5344CB8AC3E}">
        <p14:creationId xmlns:p14="http://schemas.microsoft.com/office/powerpoint/2010/main" val="26721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000" kern="1200">
        <a:solidFill>
          <a:schemeClr val="tx1"/>
        </a:solidFill>
        <a:latin typeface="Arial" charset="0"/>
        <a:ea typeface="+mn-ea"/>
        <a:cs typeface="+mn-cs"/>
      </a:defRPr>
    </a:lvl1pPr>
    <a:lvl2pPr marL="457200" algn="l" rtl="0" eaLnBrk="0" fontAlgn="base" hangingPunct="0">
      <a:spcBef>
        <a:spcPct val="0"/>
      </a:spcBef>
      <a:spcAft>
        <a:spcPct val="0"/>
      </a:spcAft>
      <a:defRPr sz="1000" kern="1200">
        <a:solidFill>
          <a:schemeClr val="tx1"/>
        </a:solidFill>
        <a:latin typeface="Arial" charset="0"/>
        <a:ea typeface="+mn-ea"/>
        <a:cs typeface="+mn-cs"/>
      </a:defRPr>
    </a:lvl2pPr>
    <a:lvl3pPr marL="914400" algn="l" rtl="0" eaLnBrk="0" fontAlgn="base" hangingPunct="0">
      <a:spcBef>
        <a:spcPct val="0"/>
      </a:spcBef>
      <a:spcAft>
        <a:spcPct val="0"/>
      </a:spcAft>
      <a:defRPr sz="1000" kern="1200">
        <a:solidFill>
          <a:schemeClr val="tx1"/>
        </a:solidFill>
        <a:latin typeface="Arial" charset="0"/>
        <a:ea typeface="+mn-ea"/>
        <a:cs typeface="+mn-cs"/>
      </a:defRPr>
    </a:lvl3pPr>
    <a:lvl4pPr marL="1371600" algn="l" rtl="0" eaLnBrk="0" fontAlgn="base" hangingPunct="0">
      <a:spcBef>
        <a:spcPct val="0"/>
      </a:spcBef>
      <a:spcAft>
        <a:spcPct val="0"/>
      </a:spcAft>
      <a:defRPr sz="1000" kern="1200">
        <a:solidFill>
          <a:schemeClr val="tx1"/>
        </a:solidFill>
        <a:latin typeface="Arial" charset="0"/>
        <a:ea typeface="+mn-ea"/>
        <a:cs typeface="+mn-cs"/>
      </a:defRPr>
    </a:lvl4pPr>
    <a:lvl5pPr marL="1828800" algn="l" rtl="0" eaLnBrk="0" fontAlgn="base" hangingPunct="0">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1CB856C-C68A-446C-812D-F88B921CBDAD}" type="slidenum">
              <a:rPr lang="en-US"/>
              <a:pPr eaLnBrk="1" hangingPunct="1"/>
              <a:t>1</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163945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A0014C53-E49F-4A91-8940-C268627D2BBA}" type="slidenum">
              <a:rPr lang="en-US"/>
              <a:pPr eaLnBrk="1" hangingPunct="1"/>
              <a:t>2</a:t>
            </a:fld>
            <a:endParaRPr lang="en-US"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3203017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4</a:t>
            </a:fld>
            <a:endParaRPr lang="en-US"/>
          </a:p>
        </p:txBody>
      </p:sp>
    </p:spTree>
    <p:extLst>
      <p:ext uri="{BB962C8B-B14F-4D97-AF65-F5344CB8AC3E}">
        <p14:creationId xmlns:p14="http://schemas.microsoft.com/office/powerpoint/2010/main" val="357402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10</a:t>
            </a:fld>
            <a:endParaRPr lang="en-US"/>
          </a:p>
        </p:txBody>
      </p:sp>
    </p:spTree>
    <p:extLst>
      <p:ext uri="{BB962C8B-B14F-4D97-AF65-F5344CB8AC3E}">
        <p14:creationId xmlns:p14="http://schemas.microsoft.com/office/powerpoint/2010/main" val="3459500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11</a:t>
            </a:fld>
            <a:endParaRPr lang="en-US"/>
          </a:p>
        </p:txBody>
      </p:sp>
    </p:spTree>
    <p:extLst>
      <p:ext uri="{BB962C8B-B14F-4D97-AF65-F5344CB8AC3E}">
        <p14:creationId xmlns:p14="http://schemas.microsoft.com/office/powerpoint/2010/main" val="2192186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22</a:t>
            </a:fld>
            <a:endParaRPr lang="en-US"/>
          </a:p>
        </p:txBody>
      </p:sp>
    </p:spTree>
    <p:extLst>
      <p:ext uri="{BB962C8B-B14F-4D97-AF65-F5344CB8AC3E}">
        <p14:creationId xmlns:p14="http://schemas.microsoft.com/office/powerpoint/2010/main" val="2205389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29</a:t>
            </a:fld>
            <a:endParaRPr lang="en-US"/>
          </a:p>
        </p:txBody>
      </p:sp>
    </p:spTree>
    <p:extLst>
      <p:ext uri="{BB962C8B-B14F-4D97-AF65-F5344CB8AC3E}">
        <p14:creationId xmlns:p14="http://schemas.microsoft.com/office/powerpoint/2010/main" val="1239696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32</a:t>
            </a:fld>
            <a:endParaRPr lang="en-US"/>
          </a:p>
        </p:txBody>
      </p:sp>
    </p:spTree>
    <p:extLst>
      <p:ext uri="{BB962C8B-B14F-4D97-AF65-F5344CB8AC3E}">
        <p14:creationId xmlns:p14="http://schemas.microsoft.com/office/powerpoint/2010/main" val="2531309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33</a:t>
            </a:fld>
            <a:endParaRPr lang="en-US"/>
          </a:p>
        </p:txBody>
      </p:sp>
    </p:spTree>
    <p:extLst>
      <p:ext uri="{BB962C8B-B14F-4D97-AF65-F5344CB8AC3E}">
        <p14:creationId xmlns:p14="http://schemas.microsoft.com/office/powerpoint/2010/main" val="1575223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34</a:t>
            </a:fld>
            <a:endParaRPr lang="en-US"/>
          </a:p>
        </p:txBody>
      </p:sp>
    </p:spTree>
    <p:extLst>
      <p:ext uri="{BB962C8B-B14F-4D97-AF65-F5344CB8AC3E}">
        <p14:creationId xmlns:p14="http://schemas.microsoft.com/office/powerpoint/2010/main" val="2484327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Freeform 7"/>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 name="Rectangle 9"/>
          <p:cNvSpPr>
            <a:spLocks noChangeArrowheads="1"/>
          </p:cNvSpPr>
          <p:nvPr userDrawn="1"/>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5"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6" name="Rectangle 5"/>
          <p:cNvSpPr>
            <a:spLocks noGrp="1" noChangeArrowheads="1"/>
          </p:cNvSpPr>
          <p:nvPr>
            <p:ph type="ftr" sz="quarter" idx="11"/>
          </p:nvPr>
        </p:nvSpPr>
        <p:spPr>
          <a:xfrm>
            <a:off x="3124200" y="6243638"/>
            <a:ext cx="2895600" cy="457200"/>
          </a:xfrm>
        </p:spPr>
        <p:txBody>
          <a:bodyPr/>
          <a:lstStyle>
            <a:lvl1pPr>
              <a:defRPr smtClean="0"/>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smtClean="0"/>
            </a:lvl1pPr>
          </a:lstStyle>
          <a:p>
            <a:pPr>
              <a:defRPr/>
            </a:pPr>
            <a:fld id="{C9219DD3-D3DE-4352-BC37-5C74E3E31AA1}" type="slidenum">
              <a:rPr lang="en-US" altLang="en-US"/>
              <a:pPr>
                <a:defRPr/>
              </a:pPr>
              <a:t>‹#›</a:t>
            </a:fld>
            <a:endParaRPr lang="en-US" altLang="en-US"/>
          </a:p>
        </p:txBody>
      </p:sp>
    </p:spTree>
    <p:extLst>
      <p:ext uri="{BB962C8B-B14F-4D97-AF65-F5344CB8AC3E}">
        <p14:creationId xmlns:p14="http://schemas.microsoft.com/office/powerpoint/2010/main" val="419107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5F7BEE8-7113-41FB-B647-FB564AE79B70}" type="slidenum">
              <a:rPr lang="en-US" altLang="en-US"/>
              <a:pPr>
                <a:defRPr/>
              </a:pPr>
              <a:t>‹#›</a:t>
            </a:fld>
            <a:endParaRPr lang="en-US" altLang="en-US"/>
          </a:p>
        </p:txBody>
      </p:sp>
    </p:spTree>
    <p:extLst>
      <p:ext uri="{BB962C8B-B14F-4D97-AF65-F5344CB8AC3E}">
        <p14:creationId xmlns:p14="http://schemas.microsoft.com/office/powerpoint/2010/main" val="16221351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E471114-C35B-4E8F-BF87-5505A0C870A7}" type="slidenum">
              <a:rPr lang="en-US" altLang="en-US"/>
              <a:pPr>
                <a:defRPr/>
              </a:pPr>
              <a:t>‹#›</a:t>
            </a:fld>
            <a:endParaRPr lang="en-US" altLang="en-US"/>
          </a:p>
        </p:txBody>
      </p:sp>
    </p:spTree>
    <p:extLst>
      <p:ext uri="{BB962C8B-B14F-4D97-AF65-F5344CB8AC3E}">
        <p14:creationId xmlns:p14="http://schemas.microsoft.com/office/powerpoint/2010/main" val="53024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6EC6D01-0BB9-4D93-A30B-1132C4157E8B}" type="slidenum">
              <a:rPr lang="en-US" altLang="en-US"/>
              <a:pPr>
                <a:defRPr/>
              </a:pPr>
              <a:t>‹#›</a:t>
            </a:fld>
            <a:endParaRPr lang="en-US" altLang="en-US"/>
          </a:p>
        </p:txBody>
      </p:sp>
    </p:spTree>
    <p:extLst>
      <p:ext uri="{BB962C8B-B14F-4D97-AF65-F5344CB8AC3E}">
        <p14:creationId xmlns:p14="http://schemas.microsoft.com/office/powerpoint/2010/main" val="424964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47CD8A9-E7C4-48DA-9EB2-260C47B47505}" type="slidenum">
              <a:rPr lang="en-US" altLang="en-US"/>
              <a:pPr>
                <a:defRPr/>
              </a:pPr>
              <a:t>‹#›</a:t>
            </a:fld>
            <a:endParaRPr lang="en-US" altLang="en-US"/>
          </a:p>
        </p:txBody>
      </p:sp>
    </p:spTree>
    <p:extLst>
      <p:ext uri="{BB962C8B-B14F-4D97-AF65-F5344CB8AC3E}">
        <p14:creationId xmlns:p14="http://schemas.microsoft.com/office/powerpoint/2010/main" val="760504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CA08944E-5609-4F01-A31F-1BFDD05F592F}" type="slidenum">
              <a:rPr lang="en-US" altLang="en-US"/>
              <a:pPr>
                <a:defRPr/>
              </a:pPr>
              <a:t>‹#›</a:t>
            </a:fld>
            <a:endParaRPr lang="en-US" altLang="en-US"/>
          </a:p>
        </p:txBody>
      </p:sp>
    </p:spTree>
    <p:extLst>
      <p:ext uri="{BB962C8B-B14F-4D97-AF65-F5344CB8AC3E}">
        <p14:creationId xmlns:p14="http://schemas.microsoft.com/office/powerpoint/2010/main" val="3851211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BF88D82D-BB63-4D00-AD5C-A54C493E6939}" type="slidenum">
              <a:rPr lang="en-US" altLang="en-US"/>
              <a:pPr>
                <a:defRPr/>
              </a:pPr>
              <a:t>‹#›</a:t>
            </a:fld>
            <a:endParaRPr lang="en-US" altLang="en-US"/>
          </a:p>
        </p:txBody>
      </p:sp>
    </p:spTree>
    <p:extLst>
      <p:ext uri="{BB962C8B-B14F-4D97-AF65-F5344CB8AC3E}">
        <p14:creationId xmlns:p14="http://schemas.microsoft.com/office/powerpoint/2010/main" val="143925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1342F5E-227E-458C-98DE-CD00BA0AD5E9}" type="slidenum">
              <a:rPr lang="en-US" altLang="en-US"/>
              <a:pPr>
                <a:defRPr/>
              </a:pPr>
              <a:t>‹#›</a:t>
            </a:fld>
            <a:endParaRPr lang="en-US" altLang="en-US"/>
          </a:p>
        </p:txBody>
      </p:sp>
    </p:spTree>
    <p:extLst>
      <p:ext uri="{BB962C8B-B14F-4D97-AF65-F5344CB8AC3E}">
        <p14:creationId xmlns:p14="http://schemas.microsoft.com/office/powerpoint/2010/main" val="349601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9DE5A7-F1AA-4587-BE91-8DB5AE9ABDFE}" type="slidenum">
              <a:rPr lang="en-US" altLang="en-US"/>
              <a:pPr>
                <a:defRPr/>
              </a:pPr>
              <a:t>‹#›</a:t>
            </a:fld>
            <a:endParaRPr lang="en-US" altLang="en-US"/>
          </a:p>
        </p:txBody>
      </p:sp>
    </p:spTree>
    <p:extLst>
      <p:ext uri="{BB962C8B-B14F-4D97-AF65-F5344CB8AC3E}">
        <p14:creationId xmlns:p14="http://schemas.microsoft.com/office/powerpoint/2010/main" val="325822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97E67B-E76F-41D6-AF71-8456E6449AC8}" type="slidenum">
              <a:rPr lang="en-US" altLang="en-US"/>
              <a:pPr>
                <a:defRPr/>
              </a:pPr>
              <a:t>‹#›</a:t>
            </a:fld>
            <a:endParaRPr lang="en-US" altLang="en-US"/>
          </a:p>
        </p:txBody>
      </p:sp>
    </p:spTree>
    <p:extLst>
      <p:ext uri="{BB962C8B-B14F-4D97-AF65-F5344CB8AC3E}">
        <p14:creationId xmlns:p14="http://schemas.microsoft.com/office/powerpoint/2010/main" val="172045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A855D0-E8B5-43A0-901A-206C87B15B45}" type="slidenum">
              <a:rPr lang="en-US" altLang="en-US"/>
              <a:pPr>
                <a:defRPr/>
              </a:pPr>
              <a:t>‹#›</a:t>
            </a:fld>
            <a:endParaRPr lang="en-US" altLang="en-US"/>
          </a:p>
        </p:txBody>
      </p:sp>
    </p:spTree>
    <p:extLst>
      <p:ext uri="{BB962C8B-B14F-4D97-AF65-F5344CB8AC3E}">
        <p14:creationId xmlns:p14="http://schemas.microsoft.com/office/powerpoint/2010/main" val="326150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E6E7093-F9BB-486B-B916-71D1B6E7BBA8}" type="slidenum">
              <a:rPr lang="en-US" altLang="en-US"/>
              <a:pPr>
                <a:defRPr/>
              </a:pPr>
              <a:t>‹#›</a:t>
            </a:fld>
            <a:endParaRPr lang="en-US" altLang="en-US"/>
          </a:p>
        </p:txBody>
      </p:sp>
    </p:spTree>
    <p:extLst>
      <p:ext uri="{BB962C8B-B14F-4D97-AF65-F5344CB8AC3E}">
        <p14:creationId xmlns:p14="http://schemas.microsoft.com/office/powerpoint/2010/main" val="106360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mn-lt"/>
              </a:defRPr>
            </a:lvl1pPr>
          </a:lstStyle>
          <a:p>
            <a:pPr>
              <a:defRPr/>
            </a:pPr>
            <a:endParaRPr lang="en-US" altLang="en-US"/>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latin typeface="+mn-lt"/>
              </a:defRPr>
            </a:lvl1pPr>
          </a:lstStyle>
          <a:p>
            <a:pPr>
              <a:defRPr/>
            </a:pPr>
            <a:endParaRPr lang="en-US" altLang="en-US"/>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mn-lt"/>
              </a:defRPr>
            </a:lvl1pPr>
          </a:lstStyle>
          <a:p>
            <a:pPr>
              <a:defRPr/>
            </a:pPr>
            <a:fld id="{CB30700E-B878-47D8-B2DC-06E78386D535}" type="slidenum">
              <a:rPr lang="en-US" altLang="en-US"/>
              <a:pPr>
                <a:defRPr/>
              </a:pPr>
              <a:t>‹#›</a:t>
            </a:fld>
            <a:endParaRPr lang="en-US" altLang="en-US"/>
          </a:p>
        </p:txBody>
      </p:sp>
      <p:sp>
        <p:nvSpPr>
          <p:cNvPr id="1031" name="Freeform 7"/>
          <p:cNvSpPr>
            <a:spLocks noChangeArrowheads="1"/>
          </p:cNvSpPr>
          <p:nvPr/>
        </p:nvSpPr>
        <p:spPr bwMode="auto">
          <a:xfrm>
            <a:off x="381000" y="228600"/>
            <a:ext cx="8229600" cy="609600"/>
          </a:xfrm>
          <a:custGeom>
            <a:avLst/>
            <a:gdLst>
              <a:gd name="T0" fmla="*/ 0 w 1000"/>
              <a:gd name="T1" fmla="*/ 6096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3" name="Rectangle 9"/>
          <p:cNvSpPr>
            <a:spLocks noChangeArrowheads="1"/>
          </p:cNvSpPr>
          <p:nvPr userDrawn="1"/>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oleObject" Target="../embeddings/oleObject1.bin"/><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1.wmf"/><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31.pn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png"/><Relationship Id="rId4" Type="http://schemas.openxmlformats.org/officeDocument/2006/relationships/image" Target="../media/image121.png"/></Relationships>
</file>

<file path=ppt/slides/_rels/slide9.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60.png"/><Relationship Id="rId12" Type="http://schemas.openxmlformats.org/officeDocument/2006/relationships/image" Target="../media/image19.png"/><Relationship Id="rId1" Type="http://schemas.openxmlformats.org/officeDocument/2006/relationships/slideLayout" Target="../slideLayouts/slideLayout2.xml"/><Relationship Id="rId11" Type="http://schemas.openxmlformats.org/officeDocument/2006/relationships/image" Target="../media/image18.png"/><Relationship Id="rId10" Type="http://schemas.openxmlformats.org/officeDocument/2006/relationships/image" Target="../media/image140.png"/><Relationship Id="rId9" Type="http://schemas.openxmlformats.org/officeDocument/2006/relationships/image" Target="../media/image130.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5.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emf"/><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7" Type="http://schemas.openxmlformats.org/officeDocument/2006/relationships/image" Target="../media/image260.png"/><Relationship Id="rId2"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250.png"/><Relationship Id="rId4" Type="http://schemas.openxmlformats.org/officeDocument/2006/relationships/image" Target="../media/image241.png"/></Relationships>
</file>

<file path=ppt/slides/_rels/slide15.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0.png"/><Relationship Id="rId1" Type="http://schemas.openxmlformats.org/officeDocument/2006/relationships/slideLayout" Target="../slideLayouts/slideLayout2.xml"/><Relationship Id="rId4" Type="http://schemas.openxmlformats.org/officeDocument/2006/relationships/hyperlink" Target="http://www.rossmanchance.com/applets/ConfSim.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tiff"/></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10.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430.png"/><Relationship Id="rId7" Type="http://schemas.openxmlformats.org/officeDocument/2006/relationships/image" Target="../media/image46.png"/><Relationship Id="rId2" Type="http://schemas.openxmlformats.org/officeDocument/2006/relationships/image" Target="../media/image420.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7.w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image" Target="../media/image280.png"/><Relationship Id="rId7" Type="http://schemas.openxmlformats.org/officeDocument/2006/relationships/image" Target="../media/image320.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40.png"/><Relationship Id="rId5" Type="http://schemas.openxmlformats.org/officeDocument/2006/relationships/image" Target="../media/image300.png"/><Relationship Id="rId4" Type="http://schemas.openxmlformats.org/officeDocument/2006/relationships/image" Target="../media/image290.png"/></Relationships>
</file>

<file path=ppt/slides/_rels/slide31.xml.rels><?xml version="1.0" encoding="UTF-8" standalone="yes"?>
<Relationships xmlns="http://schemas.openxmlformats.org/package/2006/relationships"><Relationship Id="rId3" Type="http://schemas.openxmlformats.org/officeDocument/2006/relationships/image" Target="../media/image550.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hyperlink" Target="http://hkupop.hku.hk/english/index.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pori.hk/" TargetMode="External"/><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p:txBody>
          <a:bodyPr/>
          <a:lstStyle/>
          <a:p>
            <a:pPr>
              <a:defRPr/>
            </a:pPr>
            <a:fld id="{80A2EFA4-EF56-49F6-B0DD-1C1E3B203B48}" type="slidenum">
              <a:rPr lang="en-US" altLang="en-US"/>
              <a:pPr>
                <a:defRPr/>
              </a:pPr>
              <a:t>1</a:t>
            </a:fld>
            <a:endParaRPr lang="en-US" altLang="en-US" dirty="0"/>
          </a:p>
        </p:txBody>
      </p:sp>
      <p:sp>
        <p:nvSpPr>
          <p:cNvPr id="3075" name="Rectangle 2"/>
          <p:cNvSpPr>
            <a:spLocks noGrp="1" noChangeArrowheads="1"/>
          </p:cNvSpPr>
          <p:nvPr>
            <p:ph type="ctrTitle"/>
          </p:nvPr>
        </p:nvSpPr>
        <p:spPr>
          <a:xfrm>
            <a:off x="914400" y="1524000"/>
            <a:ext cx="7620000" cy="4953000"/>
          </a:xfrm>
        </p:spPr>
        <p:txBody>
          <a:bodyPr/>
          <a:lstStyle/>
          <a:p>
            <a:pPr eaLnBrk="1" hangingPunct="1"/>
            <a:r>
              <a:rPr lang="en-US" sz="3800">
                <a:solidFill>
                  <a:srgbClr val="996633"/>
                </a:solidFill>
                <a:latin typeface="Calibri" panose="020F0502020204030204" pitchFamily="34" charset="0"/>
                <a:cs typeface="Calibri" panose="020F0502020204030204" pitchFamily="34" charset="0"/>
              </a:rPr>
              <a:t>GE2262 </a:t>
            </a:r>
            <a:r>
              <a:rPr lang="en-US" sz="3800" dirty="0" smtClean="0">
                <a:solidFill>
                  <a:srgbClr val="996633"/>
                </a:solidFill>
                <a:latin typeface="Calibri" panose="020F0502020204030204" pitchFamily="34" charset="0"/>
                <a:cs typeface="Calibri" panose="020F0502020204030204" pitchFamily="34" charset="0"/>
              </a:rPr>
              <a:t>Business Statistics</a:t>
            </a: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Topic 5</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Confidence Interval Estimation</a:t>
            </a:r>
            <a:r>
              <a:rPr lang="en-US" sz="3400" i="1" dirty="0" smtClean="0">
                <a:latin typeface="Calibri" panose="020F0502020204030204" pitchFamily="34" charset="0"/>
                <a:cs typeface="Calibri" panose="020F0502020204030204" pitchFamily="34" charset="0"/>
              </a:rPr>
              <a:t/>
            </a:r>
            <a:br>
              <a:rPr lang="en-US" sz="3400" i="1" dirty="0" smtClean="0">
                <a:latin typeface="Calibri" panose="020F0502020204030204" pitchFamily="34" charset="0"/>
                <a:cs typeface="Calibri" panose="020F0502020204030204" pitchFamily="34" charset="0"/>
              </a:rPr>
            </a:br>
            <a:r>
              <a:rPr lang="en-US" sz="3400" i="1" dirty="0">
                <a:latin typeface="Calibri" panose="020F0502020204030204" pitchFamily="34" charset="0"/>
                <a:cs typeface="Calibri" panose="020F0502020204030204" pitchFamily="34" charset="0"/>
              </a:rPr>
              <a:t/>
            </a:r>
            <a:br>
              <a:rPr lang="en-US" sz="3400" i="1" dirty="0">
                <a:latin typeface="Calibri" panose="020F0502020204030204" pitchFamily="34" charset="0"/>
                <a:cs typeface="Calibri" panose="020F0502020204030204" pitchFamily="34" charset="0"/>
              </a:rPr>
            </a:br>
            <a:r>
              <a:rPr lang="en-US" sz="2000" b="1" dirty="0">
                <a:solidFill>
                  <a:srgbClr val="996633"/>
                </a:solidFill>
                <a:latin typeface="Calibri" panose="020F0502020204030204" pitchFamily="34" charset="0"/>
                <a:cs typeface="Calibri" panose="020F0502020204030204" pitchFamily="34" charset="0"/>
              </a:rPr>
              <a:t>Reference</a:t>
            </a:r>
            <a:r>
              <a:rPr lang="en-US" sz="3400" i="1" dirty="0" smtClean="0">
                <a:latin typeface="Calibri" panose="020F0502020204030204" pitchFamily="34" charset="0"/>
                <a:cs typeface="Calibri" panose="020F0502020204030204" pitchFamily="34" charset="0"/>
              </a:rPr>
              <a:t/>
            </a:r>
            <a:br>
              <a:rPr lang="en-US" sz="3400" i="1" dirty="0" smtClean="0">
                <a:latin typeface="Calibri" panose="020F0502020204030204" pitchFamily="34" charset="0"/>
                <a:cs typeface="Calibri" panose="020F0502020204030204" pitchFamily="34" charset="0"/>
              </a:rPr>
            </a:br>
            <a:r>
              <a:rPr lang="en-GB" sz="1800" dirty="0">
                <a:solidFill>
                  <a:srgbClr val="996633"/>
                </a:solidFill>
                <a:latin typeface="Calibri" panose="020F0502020204030204" pitchFamily="34" charset="0"/>
                <a:cs typeface="Calibri" panose="020F0502020204030204" pitchFamily="34" charset="0"/>
              </a:rPr>
              <a:t>Levine, D.M., </a:t>
            </a:r>
            <a:r>
              <a:rPr lang="en-GB" sz="1800" dirty="0" err="1">
                <a:solidFill>
                  <a:srgbClr val="996633"/>
                </a:solidFill>
                <a:latin typeface="Calibri" panose="020F0502020204030204" pitchFamily="34" charset="0"/>
                <a:cs typeface="Calibri" panose="020F0502020204030204" pitchFamily="34" charset="0"/>
              </a:rPr>
              <a:t>Krehbiel</a:t>
            </a:r>
            <a:r>
              <a:rPr lang="en-GB" sz="1800" dirty="0">
                <a:solidFill>
                  <a:srgbClr val="996633"/>
                </a:solidFill>
                <a:latin typeface="Calibri" panose="020F0502020204030204" pitchFamily="34" charset="0"/>
                <a:cs typeface="Calibri" panose="020F0502020204030204" pitchFamily="34" charset="0"/>
              </a:rPr>
              <a:t>, T.C. and Berenson, M.L</a:t>
            </a:r>
            <a:r>
              <a:rPr lang="en-GB" sz="1800" dirty="0" smtClean="0">
                <a:solidFill>
                  <a:srgbClr val="996633"/>
                </a:solidFill>
                <a:latin typeface="Calibri" panose="020F0502020204030204" pitchFamily="34" charset="0"/>
                <a:cs typeface="Calibri" panose="020F0502020204030204" pitchFamily="34" charset="0"/>
              </a:rPr>
              <a:t>., </a:t>
            </a:r>
            <a:r>
              <a:rPr lang="en-GB" sz="1800" i="1" dirty="0">
                <a:solidFill>
                  <a:srgbClr val="996633"/>
                </a:solidFill>
                <a:latin typeface="Calibri" panose="020F0502020204030204" pitchFamily="34" charset="0"/>
                <a:cs typeface="Calibri" panose="020F0502020204030204" pitchFamily="34" charset="0"/>
              </a:rPr>
              <a:t>Business Statistics: A First </a:t>
            </a:r>
            <a:r>
              <a:rPr lang="en-GB" sz="1800" i="1" dirty="0" smtClean="0">
                <a:solidFill>
                  <a:srgbClr val="996633"/>
                </a:solidFill>
                <a:latin typeface="Calibri" panose="020F0502020204030204" pitchFamily="34" charset="0"/>
                <a:cs typeface="Calibri" panose="020F0502020204030204" pitchFamily="34" charset="0"/>
              </a:rPr>
              <a:t>Course</a:t>
            </a:r>
            <a:r>
              <a:rPr lang="en-GB" sz="1800" dirty="0" smtClean="0">
                <a:solidFill>
                  <a:srgbClr val="996633"/>
                </a:solidFill>
                <a:latin typeface="Calibri" panose="020F0502020204030204" pitchFamily="34" charset="0"/>
                <a:cs typeface="Calibri" panose="020F0502020204030204" pitchFamily="34" charset="0"/>
              </a:rPr>
              <a:t>, </a:t>
            </a:r>
            <a:r>
              <a:rPr lang="en-GB" sz="1800" dirty="0">
                <a:solidFill>
                  <a:srgbClr val="996633"/>
                </a:solidFill>
                <a:latin typeface="Calibri" panose="020F0502020204030204" pitchFamily="34" charset="0"/>
                <a:cs typeface="Calibri" panose="020F0502020204030204" pitchFamily="34" charset="0"/>
              </a:rPr>
              <a:t>Pearson Education Ltd, Chapter </a:t>
            </a:r>
            <a:r>
              <a:rPr lang="en-GB" sz="1800" dirty="0" smtClean="0">
                <a:solidFill>
                  <a:srgbClr val="996633"/>
                </a:solidFill>
                <a:latin typeface="Calibri" panose="020F0502020204030204" pitchFamily="34" charset="0"/>
                <a:cs typeface="Calibri" panose="020F0502020204030204" pitchFamily="34" charset="0"/>
              </a:rPr>
              <a:t>8</a:t>
            </a:r>
            <a:br>
              <a:rPr lang="en-GB" sz="1800" dirty="0" smtClean="0">
                <a:solidFill>
                  <a:srgbClr val="996633"/>
                </a:solidFill>
                <a:latin typeface="Calibri" panose="020F0502020204030204" pitchFamily="34" charset="0"/>
                <a:cs typeface="Calibri" panose="020F0502020204030204" pitchFamily="34" charset="0"/>
              </a:rPr>
            </a:br>
            <a:r>
              <a:rPr lang="en-US" sz="1800" dirty="0" smtClean="0">
                <a:solidFill>
                  <a:srgbClr val="996633"/>
                </a:solidFill>
                <a:latin typeface="Calibri" panose="020F0502020204030204" pitchFamily="34" charset="0"/>
                <a:cs typeface="Calibri" panose="020F0502020204030204" pitchFamily="34" charset="0"/>
              </a:rPr>
              <a:t/>
            </a:r>
            <a:br>
              <a:rPr lang="en-US" sz="1800" dirty="0" smtClean="0">
                <a:solidFill>
                  <a:srgbClr val="996633"/>
                </a:solidFill>
                <a:latin typeface="Calibri" panose="020F0502020204030204" pitchFamily="34" charset="0"/>
                <a:cs typeface="Calibri" panose="020F0502020204030204" pitchFamily="34" charset="0"/>
              </a:rPr>
            </a:br>
            <a:endParaRPr lang="en-US" sz="1800" dirty="0">
              <a:solidFill>
                <a:srgbClr val="99663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908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FECF895-1252-426C-8908-BDD57D1FF965}" type="slidenum">
              <a:rPr lang="en-US" altLang="en-US"/>
              <a:pPr>
                <a:defRPr/>
              </a:pPr>
              <a:t>2</a:t>
            </a:fld>
            <a:endParaRPr lang="en-US" altLang="en-US" dirty="0"/>
          </a:p>
        </p:txBody>
      </p:sp>
      <p:sp>
        <p:nvSpPr>
          <p:cNvPr id="4099" name="Rectangle 2"/>
          <p:cNvSpPr>
            <a:spLocks noGrp="1" noChangeArrowheads="1"/>
          </p:cNvSpPr>
          <p:nvPr>
            <p:ph type="title"/>
          </p:nvPr>
        </p:nvSpPr>
        <p:spPr/>
        <p:txBody>
          <a:bodyPr/>
          <a:lstStyle/>
          <a:p>
            <a:pPr eaLnBrk="1" hangingPunct="1"/>
            <a:r>
              <a:rPr lang="en-US" dirty="0" smtClean="0"/>
              <a:t>Outline</a:t>
            </a:r>
          </a:p>
        </p:txBody>
      </p:sp>
      <mc:AlternateContent xmlns:mc="http://schemas.openxmlformats.org/markup-compatibility/2006" xmlns:a14="http://schemas.microsoft.com/office/drawing/2010/main">
        <mc:Choice Requires="a14">
          <p:sp>
            <p:nvSpPr>
              <p:cNvPr id="4100" name="Rectangle 3"/>
              <p:cNvSpPr>
                <a:spLocks noGrp="1" noChangeArrowheads="1"/>
              </p:cNvSpPr>
              <p:nvPr>
                <p:ph type="body" idx="1"/>
              </p:nvPr>
            </p:nvSpPr>
            <p:spPr/>
            <p:txBody>
              <a:bodyPr/>
              <a:lstStyle/>
              <a:p>
                <a:pPr eaLnBrk="1" hangingPunct="1">
                  <a:lnSpc>
                    <a:spcPct val="90000"/>
                  </a:lnSpc>
                </a:pPr>
                <a:r>
                  <a:rPr lang="en-US" dirty="0" smtClean="0"/>
                  <a:t>Point Estimates</a:t>
                </a:r>
              </a:p>
              <a:p>
                <a:pPr eaLnBrk="1" hangingPunct="1">
                  <a:lnSpc>
                    <a:spcPct val="90000"/>
                  </a:lnSpc>
                </a:pPr>
                <a:r>
                  <a:rPr lang="en-US" dirty="0" smtClean="0"/>
                  <a:t>Confidence Interval Estimation for the Population Mean</a:t>
                </a:r>
              </a:p>
              <a:p>
                <a:pPr lvl="1" eaLnBrk="1" hangingPunct="1">
                  <a:lnSpc>
                    <a:spcPct val="90000"/>
                  </a:lnSpc>
                </a:pPr>
                <a:r>
                  <a:rPr lang="en-US" dirty="0" smtClean="0"/>
                  <a:t>Using </a:t>
                </a:r>
                <a14:m>
                  <m:oMath xmlns:m="http://schemas.openxmlformats.org/officeDocument/2006/math">
                    <m:r>
                      <a:rPr lang="en-US" i="1" dirty="0" smtClean="0">
                        <a:latin typeface="Cambria Math"/>
                      </a:rPr>
                      <m:t>𝑍</m:t>
                    </m:r>
                  </m:oMath>
                </a14:m>
                <a:r>
                  <a:rPr lang="en-US" dirty="0" smtClean="0"/>
                  <a:t> Distribution</a:t>
                </a:r>
              </a:p>
              <a:p>
                <a:pPr lvl="1" eaLnBrk="1" hangingPunct="1">
                  <a:lnSpc>
                    <a:spcPct val="90000"/>
                  </a:lnSpc>
                </a:pPr>
                <a:r>
                  <a:rPr lang="en-US" dirty="0" smtClean="0"/>
                  <a:t>Using </a:t>
                </a:r>
                <a14:m>
                  <m:oMath xmlns:m="http://schemas.openxmlformats.org/officeDocument/2006/math">
                    <m:r>
                      <a:rPr lang="en-US" i="1" dirty="0" smtClean="0">
                        <a:latin typeface="Cambria Math"/>
                      </a:rPr>
                      <m:t>𝑡</m:t>
                    </m:r>
                  </m:oMath>
                </a14:m>
                <a:r>
                  <a:rPr lang="en-US" dirty="0" smtClean="0"/>
                  <a:t> Distribution</a:t>
                </a:r>
              </a:p>
              <a:p>
                <a:pPr eaLnBrk="1" hangingPunct="1">
                  <a:lnSpc>
                    <a:spcPct val="90000"/>
                  </a:lnSpc>
                </a:pPr>
                <a:r>
                  <a:rPr lang="en-US" dirty="0" smtClean="0"/>
                  <a:t>Determining Required Sample Size for Estimating Mean</a:t>
                </a:r>
              </a:p>
            </p:txBody>
          </p:sp>
        </mc:Choice>
        <mc:Fallback xmlns="">
          <p:sp>
            <p:nvSpPr>
              <p:cNvPr id="4100" name="Rectangle 3"/>
              <p:cNvSpPr>
                <a:spLocks noGrp="1" noRot="1" noChangeAspect="1" noMove="1" noResize="1" noEditPoints="1" noAdjustHandles="1" noChangeArrowheads="1" noChangeShapeType="1" noTextEdit="1"/>
              </p:cNvSpPr>
              <p:nvPr>
                <p:ph type="body" idx="1"/>
              </p:nvPr>
            </p:nvSpPr>
            <p:spPr>
              <a:blipFill rotWithShape="1">
                <a:blip r:embed="rId3"/>
                <a:stretch>
                  <a:fillRect l="-593" t="-2692" r="-2222"/>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Estimates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a:t>
            </a:fld>
            <a:endParaRPr lang="en-US" altLang="en-US"/>
          </a:p>
        </p:txBody>
      </p:sp>
      <p:sp>
        <p:nvSpPr>
          <p:cNvPr id="5" name="Freeform 3"/>
          <p:cNvSpPr>
            <a:spLocks/>
          </p:cNvSpPr>
          <p:nvPr/>
        </p:nvSpPr>
        <p:spPr bwMode="auto">
          <a:xfrm>
            <a:off x="304800" y="2743200"/>
            <a:ext cx="3021013" cy="3417888"/>
          </a:xfrm>
          <a:custGeom>
            <a:avLst/>
            <a:gdLst>
              <a:gd name="T0" fmla="*/ 2147483647 w 1903"/>
              <a:gd name="T1" fmla="*/ 2147483647 h 2153"/>
              <a:gd name="T2" fmla="*/ 2147483647 w 1903"/>
              <a:gd name="T3" fmla="*/ 2147483647 h 2153"/>
              <a:gd name="T4" fmla="*/ 2147483647 w 1903"/>
              <a:gd name="T5" fmla="*/ 2147483647 h 2153"/>
              <a:gd name="T6" fmla="*/ 2147483647 w 1903"/>
              <a:gd name="T7" fmla="*/ 2147483647 h 2153"/>
              <a:gd name="T8" fmla="*/ 2147483647 w 1903"/>
              <a:gd name="T9" fmla="*/ 2147483647 h 2153"/>
              <a:gd name="T10" fmla="*/ 2147483647 w 1903"/>
              <a:gd name="T11" fmla="*/ 2147483647 h 2153"/>
              <a:gd name="T12" fmla="*/ 0 w 1903"/>
              <a:gd name="T13" fmla="*/ 2147483647 h 2153"/>
              <a:gd name="T14" fmla="*/ 2147483647 w 1903"/>
              <a:gd name="T15" fmla="*/ 2147483647 h 2153"/>
              <a:gd name="T16" fmla="*/ 2147483647 w 1903"/>
              <a:gd name="T17" fmla="*/ 2147483647 h 2153"/>
              <a:gd name="T18" fmla="*/ 2147483647 w 1903"/>
              <a:gd name="T19" fmla="*/ 2147483647 h 2153"/>
              <a:gd name="T20" fmla="*/ 2147483647 w 1903"/>
              <a:gd name="T21" fmla="*/ 2147483647 h 2153"/>
              <a:gd name="T22" fmla="*/ 2147483647 w 1903"/>
              <a:gd name="T23" fmla="*/ 2147483647 h 2153"/>
              <a:gd name="T24" fmla="*/ 2147483647 w 1903"/>
              <a:gd name="T25" fmla="*/ 2147483647 h 2153"/>
              <a:gd name="T26" fmla="*/ 2147483647 w 1903"/>
              <a:gd name="T27" fmla="*/ 2147483647 h 2153"/>
              <a:gd name="T28" fmla="*/ 2147483647 w 1903"/>
              <a:gd name="T29" fmla="*/ 2147483647 h 2153"/>
              <a:gd name="T30" fmla="*/ 2147483647 w 1903"/>
              <a:gd name="T31" fmla="*/ 2147483647 h 2153"/>
              <a:gd name="T32" fmla="*/ 2147483647 w 1903"/>
              <a:gd name="T33" fmla="*/ 2147483647 h 2153"/>
              <a:gd name="T34" fmla="*/ 2147483647 w 1903"/>
              <a:gd name="T35" fmla="*/ 2147483647 h 2153"/>
              <a:gd name="T36" fmla="*/ 2147483647 w 1903"/>
              <a:gd name="T37" fmla="*/ 2147483647 h 2153"/>
              <a:gd name="T38" fmla="*/ 2147483647 w 1903"/>
              <a:gd name="T39" fmla="*/ 2147483647 h 2153"/>
              <a:gd name="T40" fmla="*/ 2147483647 w 1903"/>
              <a:gd name="T41" fmla="*/ 2147483647 h 2153"/>
              <a:gd name="T42" fmla="*/ 2147483647 w 1903"/>
              <a:gd name="T43" fmla="*/ 2147483647 h 2153"/>
              <a:gd name="T44" fmla="*/ 2147483647 w 1903"/>
              <a:gd name="T45" fmla="*/ 2147483647 h 2153"/>
              <a:gd name="T46" fmla="*/ 2147483647 w 1903"/>
              <a:gd name="T47" fmla="*/ 2147483647 h 2153"/>
              <a:gd name="T48" fmla="*/ 2147483647 w 1903"/>
              <a:gd name="T49" fmla="*/ 2147483647 h 2153"/>
              <a:gd name="T50" fmla="*/ 2147483647 w 1903"/>
              <a:gd name="T51" fmla="*/ 2147483647 h 2153"/>
              <a:gd name="T52" fmla="*/ 2147483647 w 1903"/>
              <a:gd name="T53" fmla="*/ 2147483647 h 2153"/>
              <a:gd name="T54" fmla="*/ 2147483647 w 1903"/>
              <a:gd name="T55" fmla="*/ 2147483647 h 2153"/>
              <a:gd name="T56" fmla="*/ 2147483647 w 1903"/>
              <a:gd name="T57" fmla="*/ 2147483647 h 2153"/>
              <a:gd name="T58" fmla="*/ 2147483647 w 1903"/>
              <a:gd name="T59" fmla="*/ 2147483647 h 2153"/>
              <a:gd name="T60" fmla="*/ 2147483647 w 1903"/>
              <a:gd name="T61" fmla="*/ 2147483647 h 2153"/>
              <a:gd name="T62" fmla="*/ 2147483647 w 1903"/>
              <a:gd name="T63" fmla="*/ 2147483647 h 2153"/>
              <a:gd name="T64" fmla="*/ 2147483647 w 1903"/>
              <a:gd name="T65" fmla="*/ 2147483647 h 2153"/>
              <a:gd name="T66" fmla="*/ 2147483647 w 1903"/>
              <a:gd name="T67" fmla="*/ 2147483647 h 2153"/>
              <a:gd name="T68" fmla="*/ 2147483647 w 1903"/>
              <a:gd name="T69" fmla="*/ 2147483647 h 2153"/>
              <a:gd name="T70" fmla="*/ 2147483647 w 1903"/>
              <a:gd name="T71" fmla="*/ 2147483647 h 2153"/>
              <a:gd name="T72" fmla="*/ 2147483647 w 1903"/>
              <a:gd name="T73" fmla="*/ 2147483647 h 2153"/>
              <a:gd name="T74" fmla="*/ 2147483647 w 1903"/>
              <a:gd name="T75" fmla="*/ 2147483647 h 2153"/>
              <a:gd name="T76" fmla="*/ 2147483647 w 1903"/>
              <a:gd name="T77" fmla="*/ 2147483647 h 2153"/>
              <a:gd name="T78" fmla="*/ 2147483647 w 1903"/>
              <a:gd name="T79" fmla="*/ 2147483647 h 2153"/>
              <a:gd name="T80" fmla="*/ 2147483647 w 1903"/>
              <a:gd name="T81" fmla="*/ 2147483647 h 2153"/>
              <a:gd name="T82" fmla="*/ 2147483647 w 1903"/>
              <a:gd name="T83" fmla="*/ 2147483647 h 2153"/>
              <a:gd name="T84" fmla="*/ 2147483647 w 1903"/>
              <a:gd name="T85" fmla="*/ 2147483647 h 2153"/>
              <a:gd name="T86" fmla="*/ 2147483647 w 1903"/>
              <a:gd name="T87" fmla="*/ 2147483647 h 2153"/>
              <a:gd name="T88" fmla="*/ 2147483647 w 1903"/>
              <a:gd name="T89" fmla="*/ 2147483647 h 2153"/>
              <a:gd name="T90" fmla="*/ 2147483647 w 1903"/>
              <a:gd name="T91" fmla="*/ 2147483647 h 2153"/>
              <a:gd name="T92" fmla="*/ 2147483647 w 1903"/>
              <a:gd name="T93" fmla="*/ 2147483647 h 2153"/>
              <a:gd name="T94" fmla="*/ 2147483647 w 1903"/>
              <a:gd name="T95" fmla="*/ 2147483647 h 2153"/>
              <a:gd name="T96" fmla="*/ 2147483647 w 1903"/>
              <a:gd name="T97" fmla="*/ 2147483647 h 2153"/>
              <a:gd name="T98" fmla="*/ 2147483647 w 1903"/>
              <a:gd name="T99" fmla="*/ 2147483647 h 2153"/>
              <a:gd name="T100" fmla="*/ 2147483647 w 1903"/>
              <a:gd name="T101" fmla="*/ 2147483647 h 2153"/>
              <a:gd name="T102" fmla="*/ 2147483647 w 1903"/>
              <a:gd name="T103" fmla="*/ 2147483647 h 2153"/>
              <a:gd name="T104" fmla="*/ 2147483647 w 1903"/>
              <a:gd name="T105" fmla="*/ 2147483647 h 2153"/>
              <a:gd name="T106" fmla="*/ 2147483647 w 1903"/>
              <a:gd name="T107" fmla="*/ 2147483647 h 2153"/>
              <a:gd name="T108" fmla="*/ 2147483647 w 1903"/>
              <a:gd name="T109" fmla="*/ 2147483647 h 2153"/>
              <a:gd name="T110" fmla="*/ 2147483647 w 1903"/>
              <a:gd name="T111" fmla="*/ 2147483647 h 2153"/>
              <a:gd name="T112" fmla="*/ 2147483647 w 1903"/>
              <a:gd name="T113" fmla="*/ 2147483647 h 21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03" h="2153">
                <a:moveTo>
                  <a:pt x="540" y="93"/>
                </a:moveTo>
                <a:lnTo>
                  <a:pt x="473" y="117"/>
                </a:lnTo>
                <a:lnTo>
                  <a:pt x="409" y="147"/>
                </a:lnTo>
                <a:lnTo>
                  <a:pt x="349" y="184"/>
                </a:lnTo>
                <a:lnTo>
                  <a:pt x="289" y="224"/>
                </a:lnTo>
                <a:lnTo>
                  <a:pt x="237" y="269"/>
                </a:lnTo>
                <a:lnTo>
                  <a:pt x="188" y="319"/>
                </a:lnTo>
                <a:lnTo>
                  <a:pt x="145" y="372"/>
                </a:lnTo>
                <a:lnTo>
                  <a:pt x="105" y="431"/>
                </a:lnTo>
                <a:lnTo>
                  <a:pt x="72" y="490"/>
                </a:lnTo>
                <a:lnTo>
                  <a:pt x="44" y="553"/>
                </a:lnTo>
                <a:lnTo>
                  <a:pt x="23" y="619"/>
                </a:lnTo>
                <a:lnTo>
                  <a:pt x="8" y="685"/>
                </a:lnTo>
                <a:lnTo>
                  <a:pt x="0" y="752"/>
                </a:lnTo>
                <a:lnTo>
                  <a:pt x="0" y="820"/>
                </a:lnTo>
                <a:lnTo>
                  <a:pt x="3" y="885"/>
                </a:lnTo>
                <a:lnTo>
                  <a:pt x="15" y="951"/>
                </a:lnTo>
                <a:lnTo>
                  <a:pt x="35" y="1018"/>
                </a:lnTo>
                <a:lnTo>
                  <a:pt x="60" y="1091"/>
                </a:lnTo>
                <a:lnTo>
                  <a:pt x="82" y="1168"/>
                </a:lnTo>
                <a:lnTo>
                  <a:pt x="107" y="1240"/>
                </a:lnTo>
                <a:lnTo>
                  <a:pt x="129" y="1311"/>
                </a:lnTo>
                <a:lnTo>
                  <a:pt x="151" y="1379"/>
                </a:lnTo>
                <a:lnTo>
                  <a:pt x="172" y="1444"/>
                </a:lnTo>
                <a:lnTo>
                  <a:pt x="188" y="1506"/>
                </a:lnTo>
                <a:lnTo>
                  <a:pt x="206" y="1564"/>
                </a:lnTo>
                <a:lnTo>
                  <a:pt x="220" y="1613"/>
                </a:lnTo>
                <a:lnTo>
                  <a:pt x="234" y="1659"/>
                </a:lnTo>
                <a:lnTo>
                  <a:pt x="244" y="1697"/>
                </a:lnTo>
                <a:lnTo>
                  <a:pt x="251" y="1732"/>
                </a:lnTo>
                <a:lnTo>
                  <a:pt x="257" y="1757"/>
                </a:lnTo>
                <a:lnTo>
                  <a:pt x="261" y="1778"/>
                </a:lnTo>
                <a:lnTo>
                  <a:pt x="262" y="1788"/>
                </a:lnTo>
                <a:lnTo>
                  <a:pt x="260" y="1796"/>
                </a:lnTo>
                <a:lnTo>
                  <a:pt x="279" y="1843"/>
                </a:lnTo>
                <a:lnTo>
                  <a:pt x="304" y="1890"/>
                </a:lnTo>
                <a:lnTo>
                  <a:pt x="333" y="1932"/>
                </a:lnTo>
                <a:lnTo>
                  <a:pt x="370" y="1971"/>
                </a:lnTo>
                <a:lnTo>
                  <a:pt x="413" y="2011"/>
                </a:lnTo>
                <a:lnTo>
                  <a:pt x="461" y="2045"/>
                </a:lnTo>
                <a:lnTo>
                  <a:pt x="511" y="2072"/>
                </a:lnTo>
                <a:lnTo>
                  <a:pt x="563" y="2096"/>
                </a:lnTo>
                <a:lnTo>
                  <a:pt x="622" y="2119"/>
                </a:lnTo>
                <a:lnTo>
                  <a:pt x="682" y="2135"/>
                </a:lnTo>
                <a:lnTo>
                  <a:pt x="746" y="2145"/>
                </a:lnTo>
                <a:lnTo>
                  <a:pt x="810" y="2152"/>
                </a:lnTo>
                <a:lnTo>
                  <a:pt x="876" y="2150"/>
                </a:lnTo>
                <a:lnTo>
                  <a:pt x="944" y="2149"/>
                </a:lnTo>
                <a:lnTo>
                  <a:pt x="1011" y="2139"/>
                </a:lnTo>
                <a:lnTo>
                  <a:pt x="1077" y="2127"/>
                </a:lnTo>
                <a:lnTo>
                  <a:pt x="1143" y="2109"/>
                </a:lnTo>
                <a:lnTo>
                  <a:pt x="1211" y="2084"/>
                </a:lnTo>
                <a:lnTo>
                  <a:pt x="1280" y="2056"/>
                </a:lnTo>
                <a:lnTo>
                  <a:pt x="1342" y="2026"/>
                </a:lnTo>
                <a:lnTo>
                  <a:pt x="1406" y="1992"/>
                </a:lnTo>
                <a:lnTo>
                  <a:pt x="1465" y="1960"/>
                </a:lnTo>
                <a:lnTo>
                  <a:pt x="1522" y="1919"/>
                </a:lnTo>
                <a:lnTo>
                  <a:pt x="1573" y="1880"/>
                </a:lnTo>
                <a:lnTo>
                  <a:pt x="1621" y="1837"/>
                </a:lnTo>
                <a:lnTo>
                  <a:pt x="1664" y="1794"/>
                </a:lnTo>
                <a:lnTo>
                  <a:pt x="1700" y="1751"/>
                </a:lnTo>
                <a:lnTo>
                  <a:pt x="1732" y="1705"/>
                </a:lnTo>
                <a:lnTo>
                  <a:pt x="1757" y="1659"/>
                </a:lnTo>
                <a:lnTo>
                  <a:pt x="1777" y="1613"/>
                </a:lnTo>
                <a:lnTo>
                  <a:pt x="1792" y="1567"/>
                </a:lnTo>
                <a:lnTo>
                  <a:pt x="1798" y="1522"/>
                </a:lnTo>
                <a:lnTo>
                  <a:pt x="1799" y="1479"/>
                </a:lnTo>
                <a:lnTo>
                  <a:pt x="1797" y="1437"/>
                </a:lnTo>
                <a:lnTo>
                  <a:pt x="1788" y="1396"/>
                </a:lnTo>
                <a:lnTo>
                  <a:pt x="1767" y="1329"/>
                </a:lnTo>
                <a:lnTo>
                  <a:pt x="1752" y="1264"/>
                </a:lnTo>
                <a:lnTo>
                  <a:pt x="1739" y="1199"/>
                </a:lnTo>
                <a:lnTo>
                  <a:pt x="1731" y="1136"/>
                </a:lnTo>
                <a:lnTo>
                  <a:pt x="1728" y="1076"/>
                </a:lnTo>
                <a:lnTo>
                  <a:pt x="1730" y="1019"/>
                </a:lnTo>
                <a:lnTo>
                  <a:pt x="1735" y="968"/>
                </a:lnTo>
                <a:lnTo>
                  <a:pt x="1745" y="920"/>
                </a:lnTo>
                <a:lnTo>
                  <a:pt x="1761" y="879"/>
                </a:lnTo>
                <a:lnTo>
                  <a:pt x="1778" y="842"/>
                </a:lnTo>
                <a:lnTo>
                  <a:pt x="1800" y="813"/>
                </a:lnTo>
                <a:lnTo>
                  <a:pt x="1824" y="791"/>
                </a:lnTo>
                <a:lnTo>
                  <a:pt x="1853" y="780"/>
                </a:lnTo>
                <a:lnTo>
                  <a:pt x="1868" y="770"/>
                </a:lnTo>
                <a:lnTo>
                  <a:pt x="1883" y="754"/>
                </a:lnTo>
                <a:lnTo>
                  <a:pt x="1893" y="730"/>
                </a:lnTo>
                <a:lnTo>
                  <a:pt x="1899" y="699"/>
                </a:lnTo>
                <a:lnTo>
                  <a:pt x="1901" y="664"/>
                </a:lnTo>
                <a:lnTo>
                  <a:pt x="1902" y="618"/>
                </a:lnTo>
                <a:lnTo>
                  <a:pt x="1897" y="570"/>
                </a:lnTo>
                <a:lnTo>
                  <a:pt x="1890" y="521"/>
                </a:lnTo>
                <a:lnTo>
                  <a:pt x="1880" y="467"/>
                </a:lnTo>
                <a:lnTo>
                  <a:pt x="1864" y="413"/>
                </a:lnTo>
                <a:lnTo>
                  <a:pt x="1848" y="355"/>
                </a:lnTo>
                <a:lnTo>
                  <a:pt x="1829" y="313"/>
                </a:lnTo>
                <a:lnTo>
                  <a:pt x="1806" y="269"/>
                </a:lnTo>
                <a:lnTo>
                  <a:pt x="1773" y="229"/>
                </a:lnTo>
                <a:lnTo>
                  <a:pt x="1739" y="192"/>
                </a:lnTo>
                <a:lnTo>
                  <a:pt x="1697" y="156"/>
                </a:lnTo>
                <a:lnTo>
                  <a:pt x="1650" y="125"/>
                </a:lnTo>
                <a:lnTo>
                  <a:pt x="1598" y="97"/>
                </a:lnTo>
                <a:lnTo>
                  <a:pt x="1540" y="74"/>
                </a:lnTo>
                <a:lnTo>
                  <a:pt x="1479" y="50"/>
                </a:lnTo>
                <a:lnTo>
                  <a:pt x="1415" y="33"/>
                </a:lnTo>
                <a:lnTo>
                  <a:pt x="1345" y="20"/>
                </a:lnTo>
                <a:lnTo>
                  <a:pt x="1272" y="8"/>
                </a:lnTo>
                <a:lnTo>
                  <a:pt x="1195" y="2"/>
                </a:lnTo>
                <a:lnTo>
                  <a:pt x="1119" y="0"/>
                </a:lnTo>
                <a:lnTo>
                  <a:pt x="1039" y="4"/>
                </a:lnTo>
                <a:lnTo>
                  <a:pt x="956" y="8"/>
                </a:lnTo>
                <a:lnTo>
                  <a:pt x="875" y="17"/>
                </a:lnTo>
                <a:lnTo>
                  <a:pt x="791" y="33"/>
                </a:lnTo>
                <a:lnTo>
                  <a:pt x="706" y="48"/>
                </a:lnTo>
                <a:lnTo>
                  <a:pt x="623" y="69"/>
                </a:lnTo>
                <a:lnTo>
                  <a:pt x="540" y="93"/>
                </a:lnTo>
              </a:path>
            </a:pathLst>
          </a:custGeom>
          <a:solidFill>
            <a:srgbClr val="A0B0FE"/>
          </a:solidFill>
          <a:ln w="12700" cap="rnd" cmpd="sng">
            <a:solidFill>
              <a:srgbClr val="000000"/>
            </a:solidFill>
            <a:prstDash val="solid"/>
            <a:round/>
            <a:headEnd type="none" w="med" len="med"/>
            <a:tailEnd type="none" w="med" len="med"/>
          </a:ln>
          <a:effectLst>
            <a:outerShdw dist="107763" dir="2700000" algn="ctr" rotWithShape="0">
              <a:srgbClr val="000000"/>
            </a:outerShdw>
          </a:effectLst>
        </p:spPr>
        <p:txBody>
          <a:bodyPr/>
          <a:lstStyle/>
          <a:p>
            <a:endParaRPr lang="en-US"/>
          </a:p>
        </p:txBody>
      </p:sp>
      <mc:AlternateContent xmlns:mc="http://schemas.openxmlformats.org/markup-compatibility/2006" xmlns:a14="http://schemas.microsoft.com/office/drawing/2010/main">
        <mc:Choice Requires="a14">
          <p:sp>
            <p:nvSpPr>
              <p:cNvPr id="7" name="Rectangle 5"/>
              <p:cNvSpPr>
                <a:spLocks noChangeArrowheads="1"/>
              </p:cNvSpPr>
              <p:nvPr/>
            </p:nvSpPr>
            <p:spPr bwMode="auto">
              <a:xfrm>
                <a:off x="838200" y="3046100"/>
                <a:ext cx="2143125" cy="936154"/>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r>
                  <a:rPr lang="en-US" altLang="zh-TW" sz="2200" dirty="0" smtClean="0">
                    <a:latin typeface="Arial" panose="020B0604020202020204" pitchFamily="34" charset="0"/>
                    <a:ea typeface="Cambria Math"/>
                    <a:cs typeface="Arial" panose="020B0604020202020204" pitchFamily="34" charset="0"/>
                  </a:rPr>
                  <a:t>Population</a:t>
                </a:r>
              </a:p>
              <a:p>
                <a:pPr algn="ctr">
                  <a:spcBef>
                    <a:spcPct val="50000"/>
                  </a:spcBef>
                  <a:buClrTx/>
                  <a:buSzTx/>
                  <a:buFontTx/>
                  <a:buNone/>
                </a:pPr>
                <a14:m>
                  <m:oMath xmlns:m="http://schemas.openxmlformats.org/officeDocument/2006/math">
                    <m:r>
                      <a:rPr lang="zh-TW" altLang="en-US" sz="2200" b="0" i="1" smtClean="0">
                        <a:latin typeface="Cambria Math"/>
                        <a:ea typeface="Cambria Math"/>
                      </a:rPr>
                      <m:t>𝜇</m:t>
                    </m:r>
                  </m:oMath>
                </a14:m>
                <a:r>
                  <a:rPr lang="en-US" altLang="zh-TW" sz="2200" dirty="0" smtClean="0">
                    <a:latin typeface="Arial" panose="020B0604020202020204" pitchFamily="34" charset="0"/>
                    <a:ea typeface="PMingLiU" pitchFamily="18" charset="-120"/>
                    <a:cs typeface="Arial" panose="020B0604020202020204" pitchFamily="34" charset="0"/>
                  </a:rPr>
                  <a:t> is </a:t>
                </a:r>
                <a:r>
                  <a:rPr lang="en-US" altLang="zh-TW" sz="2200" dirty="0">
                    <a:latin typeface="Arial" panose="020B0604020202020204" pitchFamily="34" charset="0"/>
                    <a:ea typeface="PMingLiU" pitchFamily="18" charset="-120"/>
                    <a:cs typeface="Arial" panose="020B0604020202020204" pitchFamily="34" charset="0"/>
                  </a:rPr>
                  <a:t>unknown</a:t>
                </a:r>
              </a:p>
            </p:txBody>
          </p:sp>
        </mc:Choice>
        <mc:Fallback xmlns="">
          <p:sp>
            <p:nvSpPr>
              <p:cNvPr id="7" name="Rectangle 5"/>
              <p:cNvSpPr>
                <a:spLocks noRot="1" noChangeAspect="1" noMove="1" noResize="1" noEditPoints="1" noAdjustHandles="1" noChangeArrowheads="1" noChangeShapeType="1" noTextEdit="1"/>
              </p:cNvSpPr>
              <p:nvPr/>
            </p:nvSpPr>
            <p:spPr bwMode="auto">
              <a:xfrm>
                <a:off x="838200" y="3046100"/>
                <a:ext cx="2143125" cy="936154"/>
              </a:xfrm>
              <a:prstGeom prst="rect">
                <a:avLst/>
              </a:prstGeom>
              <a:blipFill rotWithShape="1">
                <a:blip r:embed="rId2"/>
                <a:stretch>
                  <a:fillRect t="-3922" b="-1241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8" name="Rectangle 6"/>
          <p:cNvSpPr>
            <a:spLocks noChangeArrowheads="1"/>
          </p:cNvSpPr>
          <p:nvPr/>
        </p:nvSpPr>
        <p:spPr bwMode="auto">
          <a:xfrm>
            <a:off x="539750" y="1557338"/>
            <a:ext cx="2398713" cy="889987"/>
          </a:xfrm>
          <a:prstGeom prst="rect">
            <a:avLst/>
          </a:prstGeom>
          <a:solidFill>
            <a:srgbClr val="FFFF66"/>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r>
              <a:rPr lang="en-US" altLang="zh-TW" sz="2600" dirty="0">
                <a:latin typeface="Arial" panose="020B0604020202020204" pitchFamily="34" charset="0"/>
                <a:ea typeface="PMingLiU" pitchFamily="18" charset="-120"/>
                <a:cs typeface="Arial" panose="020B0604020202020204" pitchFamily="34" charset="0"/>
              </a:rPr>
              <a:t>1. Define the Population</a:t>
            </a:r>
          </a:p>
        </p:txBody>
      </p:sp>
      <p:grpSp>
        <p:nvGrpSpPr>
          <p:cNvPr id="77" name="Group 76"/>
          <p:cNvGrpSpPr/>
          <p:nvPr/>
        </p:nvGrpSpPr>
        <p:grpSpPr>
          <a:xfrm>
            <a:off x="920750" y="1228665"/>
            <a:ext cx="4949825" cy="3946585"/>
            <a:chOff x="920750" y="1228665"/>
            <a:chExt cx="4949825" cy="3946585"/>
          </a:xfrm>
        </p:grpSpPr>
        <p:sp>
          <p:nvSpPr>
            <p:cNvPr id="9" name="Rectangle 7"/>
            <p:cNvSpPr>
              <a:spLocks noChangeArrowheads="1"/>
            </p:cNvSpPr>
            <p:nvPr/>
          </p:nvSpPr>
          <p:spPr bwMode="auto">
            <a:xfrm>
              <a:off x="3127375" y="1228665"/>
              <a:ext cx="2743200" cy="1690206"/>
            </a:xfrm>
            <a:prstGeom prst="rect">
              <a:avLst/>
            </a:prstGeom>
            <a:solidFill>
              <a:srgbClr val="FFFF66"/>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r>
                <a:rPr lang="en-US" altLang="zh-TW" sz="2600" dirty="0">
                  <a:latin typeface="Arial" panose="020B0604020202020204" pitchFamily="34" charset="0"/>
                  <a:ea typeface="PMingLiU" pitchFamily="18" charset="-120"/>
                  <a:cs typeface="Arial" panose="020B0604020202020204" pitchFamily="34" charset="0"/>
                </a:rPr>
                <a:t>2. Select a Random </a:t>
              </a:r>
              <a:r>
                <a:rPr lang="en-US" altLang="zh-TW" sz="2600" dirty="0" smtClean="0">
                  <a:latin typeface="Arial" panose="020B0604020202020204" pitchFamily="34" charset="0"/>
                  <a:ea typeface="PMingLiU" pitchFamily="18" charset="-120"/>
                  <a:cs typeface="Arial" panose="020B0604020202020204" pitchFamily="34" charset="0"/>
                </a:rPr>
                <a:t>Sample and Obtain the Sample Statistics</a:t>
              </a:r>
              <a:endParaRPr lang="en-US" altLang="zh-TW" sz="2600" dirty="0">
                <a:latin typeface="Arial" panose="020B0604020202020204" pitchFamily="34" charset="0"/>
                <a:ea typeface="PMingLiU" pitchFamily="18" charset="-120"/>
                <a:cs typeface="Arial" panose="020B0604020202020204" pitchFamily="34" charset="0"/>
              </a:endParaRPr>
            </a:p>
          </p:txBody>
        </p:sp>
        <p:sp>
          <p:nvSpPr>
            <p:cNvPr id="10" name="Oval 8"/>
            <p:cNvSpPr>
              <a:spLocks noChangeArrowheads="1"/>
            </p:cNvSpPr>
            <p:nvPr/>
          </p:nvSpPr>
          <p:spPr bwMode="auto">
            <a:xfrm>
              <a:off x="3892550" y="2895600"/>
              <a:ext cx="1587500" cy="977900"/>
            </a:xfrm>
            <a:prstGeom prst="ellipse">
              <a:avLst/>
            </a:prstGeom>
            <a:solidFill>
              <a:schemeClr val="accent1">
                <a:lumMod val="40000"/>
                <a:lumOff val="60000"/>
              </a:schemeClr>
            </a:solidFill>
            <a:ln w="12700">
              <a:solidFill>
                <a:srgbClr val="000000"/>
              </a:solidFill>
              <a:round/>
              <a:headEnd/>
              <a:tailEnd/>
            </a:ln>
            <a:effectLst>
              <a:outerShdw dist="107763" dir="2700000" algn="ctr" rotWithShape="0">
                <a:srgbClr val="000000"/>
              </a:outerShdw>
            </a:effec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sp>
          <p:nvSpPr>
            <p:cNvPr id="11" name="Oval 9"/>
            <p:cNvSpPr>
              <a:spLocks noChangeArrowheads="1"/>
            </p:cNvSpPr>
            <p:nvPr/>
          </p:nvSpPr>
          <p:spPr bwMode="auto">
            <a:xfrm>
              <a:off x="920750" y="4197350"/>
              <a:ext cx="1587500" cy="977900"/>
            </a:xfrm>
            <a:prstGeom prst="ellipse">
              <a:avLst/>
            </a:prstGeom>
            <a:solidFill>
              <a:schemeClr val="accent1">
                <a:lumMod val="40000"/>
                <a:lumOff val="60000"/>
              </a:schemeClr>
            </a:solidFill>
            <a:ln w="12700">
              <a:solidFill>
                <a:srgbClr val="000000"/>
              </a:solidFill>
              <a:round/>
              <a:headEnd/>
              <a:tailEnd/>
            </a:ln>
            <a:effec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mc:AlternateContent xmlns:mc="http://schemas.openxmlformats.org/markup-compatibility/2006" xmlns:a14="http://schemas.microsoft.com/office/drawing/2010/main">
          <mc:Choice Requires="a14">
            <p:sp>
              <p:nvSpPr>
                <p:cNvPr id="12" name="Rectangle 10"/>
                <p:cNvSpPr>
                  <a:spLocks noChangeArrowheads="1"/>
                </p:cNvSpPr>
                <p:nvPr/>
              </p:nvSpPr>
              <p:spPr bwMode="auto">
                <a:xfrm>
                  <a:off x="3733800" y="3296359"/>
                  <a:ext cx="1804987" cy="563744"/>
                </a:xfrm>
                <a:prstGeom prst="rect">
                  <a:avLst/>
                </a:prstGeom>
                <a:noFill/>
                <a:ln>
                  <a:noFill/>
                </a:ln>
                <a:effectLst/>
                <a:extLst>
                  <a:ext uri="{909E8E84-426E-40DD-AFC4-6F175D3DCCD1}">
                    <a14:hiddenFill>
                      <a:solidFill>
                        <a:schemeClr val="accent1"/>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lnSpc>
                      <a:spcPct val="45000"/>
                    </a:lnSpc>
                    <a:spcBef>
                      <a:spcPct val="50000"/>
                    </a:spcBef>
                    <a:buClrTx/>
                    <a:buSzTx/>
                    <a:buFontTx/>
                    <a:buNone/>
                  </a:pPr>
                  <a:r>
                    <a:rPr lang="en-US" altLang="zh-TW" sz="2200" b="1" dirty="0" smtClean="0">
                      <a:solidFill>
                        <a:srgbClr val="FF0000"/>
                      </a:solidFill>
                      <a:latin typeface="Arial" panose="020B0604020202020204" pitchFamily="34" charset="0"/>
                      <a:ea typeface="PMingLiU" pitchFamily="18" charset="-120"/>
                      <a:cs typeface="Arial" panose="020B0604020202020204" pitchFamily="34" charset="0"/>
                    </a:rPr>
                    <a:t>   </a:t>
                  </a:r>
                  <a14:m>
                    <m:oMath xmlns:m="http://schemas.openxmlformats.org/officeDocument/2006/math">
                      <m:acc>
                        <m:accPr>
                          <m:chr m:val="̅"/>
                          <m:ctrlPr>
                            <a:rPr lang="en-US" altLang="zh-TW" sz="2200" b="1" i="1" dirty="0" smtClean="0">
                              <a:solidFill>
                                <a:srgbClr val="FF0000"/>
                              </a:solidFill>
                              <a:latin typeface="Cambria Math" panose="02040503050406030204" pitchFamily="18" charset="0"/>
                              <a:ea typeface="PMingLiU" pitchFamily="18" charset="-120"/>
                            </a:rPr>
                          </m:ctrlPr>
                        </m:accPr>
                        <m:e>
                          <m:r>
                            <a:rPr lang="en-US" altLang="zh-TW" sz="2200" b="1" i="1" dirty="0" smtClean="0">
                              <a:solidFill>
                                <a:srgbClr val="FF0000"/>
                              </a:solidFill>
                              <a:latin typeface="Cambria Math"/>
                              <a:ea typeface="PMingLiU" pitchFamily="18" charset="-120"/>
                            </a:rPr>
                            <m:t>𝑿</m:t>
                          </m:r>
                        </m:e>
                      </m:acc>
                      <m:r>
                        <a:rPr lang="en-US" altLang="zh-TW" sz="2200" b="1" i="1" dirty="0" smtClean="0">
                          <a:solidFill>
                            <a:srgbClr val="FF0000"/>
                          </a:solidFill>
                          <a:latin typeface="Cambria Math"/>
                          <a:ea typeface="PMingLiU" pitchFamily="18" charset="-120"/>
                        </a:rPr>
                        <m:t>=</m:t>
                      </m:r>
                      <m:r>
                        <a:rPr lang="en-US" altLang="zh-TW" sz="2200" b="1" i="1" dirty="0" smtClean="0">
                          <a:solidFill>
                            <a:srgbClr val="FF0000"/>
                          </a:solidFill>
                          <a:latin typeface="Cambria Math"/>
                          <a:ea typeface="PMingLiU" pitchFamily="18" charset="-120"/>
                        </a:rPr>
                        <m:t>𝟑</m:t>
                      </m:r>
                      <m:r>
                        <a:rPr lang="en-US" altLang="zh-TW" sz="2200" b="1" i="1" dirty="0" smtClean="0">
                          <a:solidFill>
                            <a:srgbClr val="FF0000"/>
                          </a:solidFill>
                          <a:latin typeface="Cambria Math"/>
                          <a:ea typeface="PMingLiU" pitchFamily="18" charset="-120"/>
                        </a:rPr>
                        <m:t>.</m:t>
                      </m:r>
                      <m:r>
                        <a:rPr lang="en-US" altLang="zh-TW" sz="2200" b="1" i="1" dirty="0" smtClean="0">
                          <a:solidFill>
                            <a:srgbClr val="FF0000"/>
                          </a:solidFill>
                          <a:latin typeface="Cambria Math"/>
                          <a:ea typeface="PMingLiU" pitchFamily="18" charset="-120"/>
                        </a:rPr>
                        <m:t>𝟓</m:t>
                      </m:r>
                    </m:oMath>
                  </a14:m>
                  <a:endParaRPr lang="en-US" altLang="zh-TW" sz="2200" b="1" dirty="0" smtClean="0">
                    <a:solidFill>
                      <a:srgbClr val="FF0000"/>
                    </a:solidFill>
                    <a:latin typeface="Arial" panose="020B0604020202020204" pitchFamily="34" charset="0"/>
                    <a:ea typeface="PMingLiU" pitchFamily="18" charset="-120"/>
                  </a:endParaRPr>
                </a:p>
                <a:p>
                  <a:pPr algn="ctr">
                    <a:lnSpc>
                      <a:spcPct val="45000"/>
                    </a:lnSpc>
                    <a:spcBef>
                      <a:spcPct val="50000"/>
                    </a:spcBef>
                    <a:buClrTx/>
                    <a:buSzTx/>
                    <a:buFontTx/>
                    <a:buNone/>
                  </a:pPr>
                  <a:endParaRPr lang="en-US" altLang="zh-TW" sz="2200" b="1" dirty="0">
                    <a:solidFill>
                      <a:srgbClr val="FF0000"/>
                    </a:solidFill>
                    <a:latin typeface="Arial" panose="020B0604020202020204" pitchFamily="34" charset="0"/>
                    <a:ea typeface="PMingLiU" pitchFamily="18" charset="-120"/>
                    <a:cs typeface="Arial" panose="020B0604020202020204" pitchFamily="34" charset="0"/>
                  </a:endParaRPr>
                </a:p>
              </p:txBody>
            </p:sp>
          </mc:Choice>
          <mc:Fallback xmlns="">
            <p:sp>
              <p:nvSpPr>
                <p:cNvPr id="12" name="Rectangle 10"/>
                <p:cNvSpPr>
                  <a:spLocks noRot="1" noChangeAspect="1" noMove="1" noResize="1" noEditPoints="1" noAdjustHandles="1" noChangeArrowheads="1" noChangeShapeType="1" noTextEdit="1"/>
                </p:cNvSpPr>
                <p:nvPr/>
              </p:nvSpPr>
              <p:spPr bwMode="auto">
                <a:xfrm>
                  <a:off x="3733800" y="3296359"/>
                  <a:ext cx="1804987" cy="563744"/>
                </a:xfrm>
                <a:prstGeom prst="rect">
                  <a:avLst/>
                </a:prstGeom>
                <a:blipFill rotWithShape="1">
                  <a:blip r:embed="rId3"/>
                  <a:stretch>
                    <a:fillRect t="-1847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grpSp>
          <p:nvGrpSpPr>
            <p:cNvPr id="15" name="Group 13"/>
            <p:cNvGrpSpPr>
              <a:grpSpLocks/>
            </p:cNvGrpSpPr>
            <p:nvPr/>
          </p:nvGrpSpPr>
          <p:grpSpPr bwMode="auto">
            <a:xfrm>
              <a:off x="2290763" y="3985608"/>
              <a:ext cx="2744788" cy="1070771"/>
              <a:chOff x="1248" y="2592"/>
              <a:chExt cx="1729" cy="577"/>
            </a:xfrm>
          </p:grpSpPr>
          <p:sp>
            <p:nvSpPr>
              <p:cNvPr id="16" name="Freeform 14"/>
              <p:cNvSpPr>
                <a:spLocks/>
              </p:cNvSpPr>
              <p:nvPr/>
            </p:nvSpPr>
            <p:spPr bwMode="auto">
              <a:xfrm>
                <a:off x="1248" y="2592"/>
                <a:ext cx="1729" cy="556"/>
              </a:xfrm>
              <a:custGeom>
                <a:avLst/>
                <a:gdLst>
                  <a:gd name="T0" fmla="*/ 14 w 1729"/>
                  <a:gd name="T1" fmla="*/ 381 h 556"/>
                  <a:gd name="T2" fmla="*/ 161 w 1729"/>
                  <a:gd name="T3" fmla="*/ 440 h 556"/>
                  <a:gd name="T4" fmla="*/ 256 w 1729"/>
                  <a:gd name="T5" fmla="*/ 471 h 556"/>
                  <a:gd name="T6" fmla="*/ 357 w 1729"/>
                  <a:gd name="T7" fmla="*/ 497 h 556"/>
                  <a:gd name="T8" fmla="*/ 460 w 1729"/>
                  <a:gd name="T9" fmla="*/ 516 h 556"/>
                  <a:gd name="T10" fmla="*/ 570 w 1729"/>
                  <a:gd name="T11" fmla="*/ 534 h 556"/>
                  <a:gd name="T12" fmla="*/ 694 w 1729"/>
                  <a:gd name="T13" fmla="*/ 546 h 556"/>
                  <a:gd name="T14" fmla="*/ 853 w 1729"/>
                  <a:gd name="T15" fmla="*/ 555 h 556"/>
                  <a:gd name="T16" fmla="*/ 983 w 1729"/>
                  <a:gd name="T17" fmla="*/ 553 h 556"/>
                  <a:gd name="T18" fmla="*/ 1101 w 1729"/>
                  <a:gd name="T19" fmla="*/ 541 h 556"/>
                  <a:gd name="T20" fmla="*/ 1210 w 1729"/>
                  <a:gd name="T21" fmla="*/ 521 h 556"/>
                  <a:gd name="T22" fmla="*/ 1303 w 1729"/>
                  <a:gd name="T23" fmla="*/ 496 h 556"/>
                  <a:gd name="T24" fmla="*/ 1379 w 1729"/>
                  <a:gd name="T25" fmla="*/ 457 h 556"/>
                  <a:gd name="T26" fmla="*/ 1437 w 1729"/>
                  <a:gd name="T27" fmla="*/ 401 h 556"/>
                  <a:gd name="T28" fmla="*/ 1470 w 1729"/>
                  <a:gd name="T29" fmla="*/ 341 h 556"/>
                  <a:gd name="T30" fmla="*/ 1481 w 1729"/>
                  <a:gd name="T31" fmla="*/ 301 h 556"/>
                  <a:gd name="T32" fmla="*/ 1708 w 1729"/>
                  <a:gd name="T33" fmla="*/ 409 h 556"/>
                  <a:gd name="T34" fmla="*/ 1646 w 1729"/>
                  <a:gd name="T35" fmla="*/ 342 h 556"/>
                  <a:gd name="T36" fmla="*/ 1592 w 1729"/>
                  <a:gd name="T37" fmla="*/ 273 h 556"/>
                  <a:gd name="T38" fmla="*/ 1553 w 1729"/>
                  <a:gd name="T39" fmla="*/ 206 h 556"/>
                  <a:gd name="T40" fmla="*/ 1519 w 1729"/>
                  <a:gd name="T41" fmla="*/ 139 h 556"/>
                  <a:gd name="T42" fmla="*/ 1491 w 1729"/>
                  <a:gd name="T43" fmla="*/ 48 h 556"/>
                  <a:gd name="T44" fmla="*/ 1439 w 1729"/>
                  <a:gd name="T45" fmla="*/ 11 h 556"/>
                  <a:gd name="T46" fmla="*/ 1367 w 1729"/>
                  <a:gd name="T47" fmla="*/ 33 h 556"/>
                  <a:gd name="T48" fmla="*/ 1308 w 1729"/>
                  <a:gd name="T49" fmla="*/ 43 h 556"/>
                  <a:gd name="T50" fmla="*/ 1240 w 1729"/>
                  <a:gd name="T51" fmla="*/ 43 h 556"/>
                  <a:gd name="T52" fmla="*/ 1162 w 1729"/>
                  <a:gd name="T53" fmla="*/ 39 h 556"/>
                  <a:gd name="T54" fmla="*/ 1075 w 1729"/>
                  <a:gd name="T55" fmla="*/ 23 h 556"/>
                  <a:gd name="T56" fmla="*/ 1030 w 1729"/>
                  <a:gd name="T57" fmla="*/ 56 h 556"/>
                  <a:gd name="T58" fmla="*/ 1240 w 1729"/>
                  <a:gd name="T59" fmla="*/ 180 h 556"/>
                  <a:gd name="T60" fmla="*/ 1190 w 1729"/>
                  <a:gd name="T61" fmla="*/ 248 h 556"/>
                  <a:gd name="T62" fmla="*/ 1129 w 1729"/>
                  <a:gd name="T63" fmla="*/ 304 h 556"/>
                  <a:gd name="T64" fmla="*/ 1067 w 1729"/>
                  <a:gd name="T65" fmla="*/ 346 h 556"/>
                  <a:gd name="T66" fmla="*/ 983 w 1729"/>
                  <a:gd name="T67" fmla="*/ 388 h 556"/>
                  <a:gd name="T68" fmla="*/ 897 w 1729"/>
                  <a:gd name="T69" fmla="*/ 415 h 556"/>
                  <a:gd name="T70" fmla="*/ 805 w 1729"/>
                  <a:gd name="T71" fmla="*/ 434 h 556"/>
                  <a:gd name="T72" fmla="*/ 687 w 1729"/>
                  <a:gd name="T73" fmla="*/ 443 h 556"/>
                  <a:gd name="T74" fmla="*/ 569 w 1729"/>
                  <a:gd name="T75" fmla="*/ 448 h 556"/>
                  <a:gd name="T76" fmla="*/ 427 w 1729"/>
                  <a:gd name="T77" fmla="*/ 448 h 556"/>
                  <a:gd name="T78" fmla="*/ 307 w 1729"/>
                  <a:gd name="T79" fmla="*/ 439 h 556"/>
                  <a:gd name="T80" fmla="*/ 218 w 1729"/>
                  <a:gd name="T81" fmla="*/ 421 h 556"/>
                  <a:gd name="T82" fmla="*/ 134 w 1729"/>
                  <a:gd name="T83" fmla="*/ 401 h 5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29" h="556">
                    <a:moveTo>
                      <a:pt x="0" y="356"/>
                    </a:moveTo>
                    <a:lnTo>
                      <a:pt x="14" y="381"/>
                    </a:lnTo>
                    <a:lnTo>
                      <a:pt x="102" y="419"/>
                    </a:lnTo>
                    <a:lnTo>
                      <a:pt x="161" y="440"/>
                    </a:lnTo>
                    <a:lnTo>
                      <a:pt x="210" y="454"/>
                    </a:lnTo>
                    <a:lnTo>
                      <a:pt x="256" y="471"/>
                    </a:lnTo>
                    <a:lnTo>
                      <a:pt x="307" y="484"/>
                    </a:lnTo>
                    <a:lnTo>
                      <a:pt x="357" y="497"/>
                    </a:lnTo>
                    <a:lnTo>
                      <a:pt x="412" y="509"/>
                    </a:lnTo>
                    <a:lnTo>
                      <a:pt x="460" y="516"/>
                    </a:lnTo>
                    <a:lnTo>
                      <a:pt x="506" y="525"/>
                    </a:lnTo>
                    <a:lnTo>
                      <a:pt x="570" y="534"/>
                    </a:lnTo>
                    <a:lnTo>
                      <a:pt x="625" y="541"/>
                    </a:lnTo>
                    <a:lnTo>
                      <a:pt x="694" y="546"/>
                    </a:lnTo>
                    <a:lnTo>
                      <a:pt x="783" y="554"/>
                    </a:lnTo>
                    <a:lnTo>
                      <a:pt x="853" y="555"/>
                    </a:lnTo>
                    <a:lnTo>
                      <a:pt x="905" y="554"/>
                    </a:lnTo>
                    <a:lnTo>
                      <a:pt x="983" y="553"/>
                    </a:lnTo>
                    <a:lnTo>
                      <a:pt x="1046" y="549"/>
                    </a:lnTo>
                    <a:lnTo>
                      <a:pt x="1101" y="541"/>
                    </a:lnTo>
                    <a:lnTo>
                      <a:pt x="1159" y="535"/>
                    </a:lnTo>
                    <a:lnTo>
                      <a:pt x="1210" y="521"/>
                    </a:lnTo>
                    <a:lnTo>
                      <a:pt x="1261" y="511"/>
                    </a:lnTo>
                    <a:lnTo>
                      <a:pt x="1303" y="496"/>
                    </a:lnTo>
                    <a:lnTo>
                      <a:pt x="1342" y="477"/>
                    </a:lnTo>
                    <a:lnTo>
                      <a:pt x="1379" y="457"/>
                    </a:lnTo>
                    <a:lnTo>
                      <a:pt x="1412" y="432"/>
                    </a:lnTo>
                    <a:lnTo>
                      <a:pt x="1437" y="401"/>
                    </a:lnTo>
                    <a:lnTo>
                      <a:pt x="1455" y="375"/>
                    </a:lnTo>
                    <a:lnTo>
                      <a:pt x="1470" y="341"/>
                    </a:lnTo>
                    <a:lnTo>
                      <a:pt x="1478" y="317"/>
                    </a:lnTo>
                    <a:lnTo>
                      <a:pt x="1481" y="301"/>
                    </a:lnTo>
                    <a:lnTo>
                      <a:pt x="1728" y="442"/>
                    </a:lnTo>
                    <a:lnTo>
                      <a:pt x="1708" y="409"/>
                    </a:lnTo>
                    <a:lnTo>
                      <a:pt x="1676" y="375"/>
                    </a:lnTo>
                    <a:lnTo>
                      <a:pt x="1646" y="342"/>
                    </a:lnTo>
                    <a:lnTo>
                      <a:pt x="1622" y="308"/>
                    </a:lnTo>
                    <a:lnTo>
                      <a:pt x="1592" y="273"/>
                    </a:lnTo>
                    <a:lnTo>
                      <a:pt x="1574" y="237"/>
                    </a:lnTo>
                    <a:lnTo>
                      <a:pt x="1553" y="206"/>
                    </a:lnTo>
                    <a:lnTo>
                      <a:pt x="1533" y="172"/>
                    </a:lnTo>
                    <a:lnTo>
                      <a:pt x="1519" y="139"/>
                    </a:lnTo>
                    <a:lnTo>
                      <a:pt x="1500" y="94"/>
                    </a:lnTo>
                    <a:lnTo>
                      <a:pt x="1491" y="48"/>
                    </a:lnTo>
                    <a:lnTo>
                      <a:pt x="1468" y="0"/>
                    </a:lnTo>
                    <a:lnTo>
                      <a:pt x="1439" y="11"/>
                    </a:lnTo>
                    <a:lnTo>
                      <a:pt x="1405" y="23"/>
                    </a:lnTo>
                    <a:lnTo>
                      <a:pt x="1367" y="33"/>
                    </a:lnTo>
                    <a:lnTo>
                      <a:pt x="1330" y="40"/>
                    </a:lnTo>
                    <a:lnTo>
                      <a:pt x="1308" y="43"/>
                    </a:lnTo>
                    <a:lnTo>
                      <a:pt x="1278" y="43"/>
                    </a:lnTo>
                    <a:lnTo>
                      <a:pt x="1240" y="43"/>
                    </a:lnTo>
                    <a:lnTo>
                      <a:pt x="1201" y="40"/>
                    </a:lnTo>
                    <a:lnTo>
                      <a:pt x="1162" y="39"/>
                    </a:lnTo>
                    <a:lnTo>
                      <a:pt x="1120" y="30"/>
                    </a:lnTo>
                    <a:lnTo>
                      <a:pt x="1075" y="23"/>
                    </a:lnTo>
                    <a:lnTo>
                      <a:pt x="1004" y="7"/>
                    </a:lnTo>
                    <a:lnTo>
                      <a:pt x="1030" y="56"/>
                    </a:lnTo>
                    <a:lnTo>
                      <a:pt x="1242" y="167"/>
                    </a:lnTo>
                    <a:lnTo>
                      <a:pt x="1240" y="180"/>
                    </a:lnTo>
                    <a:lnTo>
                      <a:pt x="1209" y="218"/>
                    </a:lnTo>
                    <a:lnTo>
                      <a:pt x="1190" y="248"/>
                    </a:lnTo>
                    <a:lnTo>
                      <a:pt x="1154" y="285"/>
                    </a:lnTo>
                    <a:lnTo>
                      <a:pt x="1129" y="304"/>
                    </a:lnTo>
                    <a:lnTo>
                      <a:pt x="1104" y="323"/>
                    </a:lnTo>
                    <a:lnTo>
                      <a:pt x="1067" y="346"/>
                    </a:lnTo>
                    <a:lnTo>
                      <a:pt x="1033" y="370"/>
                    </a:lnTo>
                    <a:lnTo>
                      <a:pt x="983" y="388"/>
                    </a:lnTo>
                    <a:lnTo>
                      <a:pt x="944" y="402"/>
                    </a:lnTo>
                    <a:lnTo>
                      <a:pt x="897" y="415"/>
                    </a:lnTo>
                    <a:lnTo>
                      <a:pt x="846" y="429"/>
                    </a:lnTo>
                    <a:lnTo>
                      <a:pt x="805" y="434"/>
                    </a:lnTo>
                    <a:lnTo>
                      <a:pt x="745" y="441"/>
                    </a:lnTo>
                    <a:lnTo>
                      <a:pt x="687" y="443"/>
                    </a:lnTo>
                    <a:lnTo>
                      <a:pt x="630" y="448"/>
                    </a:lnTo>
                    <a:lnTo>
                      <a:pt x="569" y="448"/>
                    </a:lnTo>
                    <a:lnTo>
                      <a:pt x="495" y="448"/>
                    </a:lnTo>
                    <a:lnTo>
                      <a:pt x="427" y="448"/>
                    </a:lnTo>
                    <a:lnTo>
                      <a:pt x="355" y="442"/>
                    </a:lnTo>
                    <a:lnTo>
                      <a:pt x="307" y="439"/>
                    </a:lnTo>
                    <a:lnTo>
                      <a:pt x="259" y="430"/>
                    </a:lnTo>
                    <a:lnTo>
                      <a:pt x="218" y="421"/>
                    </a:lnTo>
                    <a:lnTo>
                      <a:pt x="173" y="412"/>
                    </a:lnTo>
                    <a:lnTo>
                      <a:pt x="134" y="401"/>
                    </a:lnTo>
                    <a:lnTo>
                      <a:pt x="0" y="356"/>
                    </a:lnTo>
                  </a:path>
                </a:pathLst>
              </a:custGeom>
              <a:gradFill rotWithShape="0">
                <a:gsLst>
                  <a:gs pos="0">
                    <a:srgbClr val="00DFCA"/>
                  </a:gs>
                  <a:gs pos="100000">
                    <a:srgbClr val="00C8B5"/>
                  </a:gs>
                </a:gsLst>
                <a:path path="rect">
                  <a:fillToRect l="100000" b="100000"/>
                </a:path>
              </a:gradFill>
              <a:ln w="12700" cap="rnd" cmpd="sng">
                <a:solidFill>
                  <a:srgbClr val="77265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Freeform 15"/>
              <p:cNvSpPr>
                <a:spLocks/>
              </p:cNvSpPr>
              <p:nvPr/>
            </p:nvSpPr>
            <p:spPr bwMode="auto">
              <a:xfrm>
                <a:off x="1258" y="2643"/>
                <a:ext cx="1718" cy="526"/>
              </a:xfrm>
              <a:custGeom>
                <a:avLst/>
                <a:gdLst>
                  <a:gd name="T0" fmla="*/ 112 w 1718"/>
                  <a:gd name="T1" fmla="*/ 387 h 526"/>
                  <a:gd name="T2" fmla="*/ 207 w 1718"/>
                  <a:gd name="T3" fmla="*/ 421 h 526"/>
                  <a:gd name="T4" fmla="*/ 304 w 1718"/>
                  <a:gd name="T5" fmla="*/ 451 h 526"/>
                  <a:gd name="T6" fmla="*/ 411 w 1718"/>
                  <a:gd name="T7" fmla="*/ 477 h 526"/>
                  <a:gd name="T8" fmla="*/ 506 w 1718"/>
                  <a:gd name="T9" fmla="*/ 498 h 526"/>
                  <a:gd name="T10" fmla="*/ 626 w 1718"/>
                  <a:gd name="T11" fmla="*/ 511 h 526"/>
                  <a:gd name="T12" fmla="*/ 784 w 1718"/>
                  <a:gd name="T13" fmla="*/ 523 h 526"/>
                  <a:gd name="T14" fmla="*/ 911 w 1718"/>
                  <a:gd name="T15" fmla="*/ 525 h 526"/>
                  <a:gd name="T16" fmla="*/ 1044 w 1718"/>
                  <a:gd name="T17" fmla="*/ 520 h 526"/>
                  <a:gd name="T18" fmla="*/ 1162 w 1718"/>
                  <a:gd name="T19" fmla="*/ 508 h 526"/>
                  <a:gd name="T20" fmla="*/ 1263 w 1718"/>
                  <a:gd name="T21" fmla="*/ 485 h 526"/>
                  <a:gd name="T22" fmla="*/ 1346 w 1718"/>
                  <a:gd name="T23" fmla="*/ 454 h 526"/>
                  <a:gd name="T24" fmla="*/ 1420 w 1718"/>
                  <a:gd name="T25" fmla="*/ 412 h 526"/>
                  <a:gd name="T26" fmla="*/ 1460 w 1718"/>
                  <a:gd name="T27" fmla="*/ 358 h 526"/>
                  <a:gd name="T28" fmla="*/ 1488 w 1718"/>
                  <a:gd name="T29" fmla="*/ 304 h 526"/>
                  <a:gd name="T30" fmla="*/ 1717 w 1718"/>
                  <a:gd name="T31" fmla="*/ 393 h 526"/>
                  <a:gd name="T32" fmla="*/ 1656 w 1718"/>
                  <a:gd name="T33" fmla="*/ 328 h 526"/>
                  <a:gd name="T34" fmla="*/ 1607 w 1718"/>
                  <a:gd name="T35" fmla="*/ 263 h 526"/>
                  <a:gd name="T36" fmla="*/ 1566 w 1718"/>
                  <a:gd name="T37" fmla="*/ 200 h 526"/>
                  <a:gd name="T38" fmla="*/ 1532 w 1718"/>
                  <a:gd name="T39" fmla="*/ 133 h 526"/>
                  <a:gd name="T40" fmla="*/ 1500 w 1718"/>
                  <a:gd name="T41" fmla="*/ 56 h 526"/>
                  <a:gd name="T42" fmla="*/ 1483 w 1718"/>
                  <a:gd name="T43" fmla="*/ 0 h 526"/>
                  <a:gd name="T44" fmla="*/ 1421 w 1718"/>
                  <a:gd name="T45" fmla="*/ 25 h 526"/>
                  <a:gd name="T46" fmla="*/ 1348 w 1718"/>
                  <a:gd name="T47" fmla="*/ 40 h 526"/>
                  <a:gd name="T48" fmla="*/ 1297 w 1718"/>
                  <a:gd name="T49" fmla="*/ 43 h 526"/>
                  <a:gd name="T50" fmla="*/ 1217 w 1718"/>
                  <a:gd name="T51" fmla="*/ 40 h 526"/>
                  <a:gd name="T52" fmla="*/ 1136 w 1718"/>
                  <a:gd name="T53" fmla="*/ 30 h 526"/>
                  <a:gd name="T54" fmla="*/ 1020 w 1718"/>
                  <a:gd name="T55" fmla="*/ 7 h 526"/>
                  <a:gd name="T56" fmla="*/ 1250 w 1718"/>
                  <a:gd name="T57" fmla="*/ 173 h 526"/>
                  <a:gd name="T58" fmla="*/ 1200 w 1718"/>
                  <a:gd name="T59" fmla="*/ 237 h 526"/>
                  <a:gd name="T60" fmla="*/ 1134 w 1718"/>
                  <a:gd name="T61" fmla="*/ 290 h 526"/>
                  <a:gd name="T62" fmla="*/ 1075 w 1718"/>
                  <a:gd name="T63" fmla="*/ 329 h 526"/>
                  <a:gd name="T64" fmla="*/ 991 w 1718"/>
                  <a:gd name="T65" fmla="*/ 369 h 526"/>
                  <a:gd name="T66" fmla="*/ 899 w 1718"/>
                  <a:gd name="T67" fmla="*/ 393 h 526"/>
                  <a:gd name="T68" fmla="*/ 808 w 1718"/>
                  <a:gd name="T69" fmla="*/ 410 h 526"/>
                  <a:gd name="T70" fmla="*/ 689 w 1718"/>
                  <a:gd name="T71" fmla="*/ 418 h 526"/>
                  <a:gd name="T72" fmla="*/ 571 w 1718"/>
                  <a:gd name="T73" fmla="*/ 422 h 526"/>
                  <a:gd name="T74" fmla="*/ 428 w 1718"/>
                  <a:gd name="T75" fmla="*/ 422 h 526"/>
                  <a:gd name="T76" fmla="*/ 309 w 1718"/>
                  <a:gd name="T77" fmla="*/ 411 h 526"/>
                  <a:gd name="T78" fmla="*/ 217 w 1718"/>
                  <a:gd name="T79" fmla="*/ 395 h 526"/>
                  <a:gd name="T80" fmla="*/ 137 w 1718"/>
                  <a:gd name="T81" fmla="*/ 374 h 5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18" h="526">
                    <a:moveTo>
                      <a:pt x="0" y="330"/>
                    </a:moveTo>
                    <a:lnTo>
                      <a:pt x="112" y="387"/>
                    </a:lnTo>
                    <a:lnTo>
                      <a:pt x="154" y="403"/>
                    </a:lnTo>
                    <a:lnTo>
                      <a:pt x="207" y="421"/>
                    </a:lnTo>
                    <a:lnTo>
                      <a:pt x="251" y="434"/>
                    </a:lnTo>
                    <a:lnTo>
                      <a:pt x="304" y="451"/>
                    </a:lnTo>
                    <a:lnTo>
                      <a:pt x="352" y="464"/>
                    </a:lnTo>
                    <a:lnTo>
                      <a:pt x="411" y="477"/>
                    </a:lnTo>
                    <a:lnTo>
                      <a:pt x="461" y="486"/>
                    </a:lnTo>
                    <a:lnTo>
                      <a:pt x="506" y="498"/>
                    </a:lnTo>
                    <a:lnTo>
                      <a:pt x="568" y="504"/>
                    </a:lnTo>
                    <a:lnTo>
                      <a:pt x="626" y="511"/>
                    </a:lnTo>
                    <a:lnTo>
                      <a:pt x="692" y="516"/>
                    </a:lnTo>
                    <a:lnTo>
                      <a:pt x="784" y="523"/>
                    </a:lnTo>
                    <a:lnTo>
                      <a:pt x="851" y="525"/>
                    </a:lnTo>
                    <a:lnTo>
                      <a:pt x="911" y="525"/>
                    </a:lnTo>
                    <a:lnTo>
                      <a:pt x="988" y="523"/>
                    </a:lnTo>
                    <a:lnTo>
                      <a:pt x="1044" y="520"/>
                    </a:lnTo>
                    <a:lnTo>
                      <a:pt x="1100" y="514"/>
                    </a:lnTo>
                    <a:lnTo>
                      <a:pt x="1162" y="508"/>
                    </a:lnTo>
                    <a:lnTo>
                      <a:pt x="1215" y="496"/>
                    </a:lnTo>
                    <a:lnTo>
                      <a:pt x="1263" y="485"/>
                    </a:lnTo>
                    <a:lnTo>
                      <a:pt x="1310" y="470"/>
                    </a:lnTo>
                    <a:lnTo>
                      <a:pt x="1346" y="454"/>
                    </a:lnTo>
                    <a:lnTo>
                      <a:pt x="1384" y="434"/>
                    </a:lnTo>
                    <a:lnTo>
                      <a:pt x="1420" y="412"/>
                    </a:lnTo>
                    <a:lnTo>
                      <a:pt x="1445" y="383"/>
                    </a:lnTo>
                    <a:lnTo>
                      <a:pt x="1460" y="358"/>
                    </a:lnTo>
                    <a:lnTo>
                      <a:pt x="1481" y="327"/>
                    </a:lnTo>
                    <a:lnTo>
                      <a:pt x="1488" y="304"/>
                    </a:lnTo>
                    <a:lnTo>
                      <a:pt x="1503" y="271"/>
                    </a:lnTo>
                    <a:lnTo>
                      <a:pt x="1717" y="393"/>
                    </a:lnTo>
                    <a:lnTo>
                      <a:pt x="1684" y="359"/>
                    </a:lnTo>
                    <a:lnTo>
                      <a:pt x="1656" y="328"/>
                    </a:lnTo>
                    <a:lnTo>
                      <a:pt x="1630" y="297"/>
                    </a:lnTo>
                    <a:lnTo>
                      <a:pt x="1607" y="263"/>
                    </a:lnTo>
                    <a:lnTo>
                      <a:pt x="1583" y="230"/>
                    </a:lnTo>
                    <a:lnTo>
                      <a:pt x="1566" y="200"/>
                    </a:lnTo>
                    <a:lnTo>
                      <a:pt x="1547" y="166"/>
                    </a:lnTo>
                    <a:lnTo>
                      <a:pt x="1532" y="133"/>
                    </a:lnTo>
                    <a:lnTo>
                      <a:pt x="1513" y="92"/>
                    </a:lnTo>
                    <a:lnTo>
                      <a:pt x="1500" y="56"/>
                    </a:lnTo>
                    <a:lnTo>
                      <a:pt x="1494" y="32"/>
                    </a:lnTo>
                    <a:lnTo>
                      <a:pt x="1483" y="0"/>
                    </a:lnTo>
                    <a:lnTo>
                      <a:pt x="1454" y="12"/>
                    </a:lnTo>
                    <a:lnTo>
                      <a:pt x="1421" y="25"/>
                    </a:lnTo>
                    <a:lnTo>
                      <a:pt x="1384" y="33"/>
                    </a:lnTo>
                    <a:lnTo>
                      <a:pt x="1348" y="40"/>
                    </a:lnTo>
                    <a:lnTo>
                      <a:pt x="1321" y="42"/>
                    </a:lnTo>
                    <a:lnTo>
                      <a:pt x="1297" y="43"/>
                    </a:lnTo>
                    <a:lnTo>
                      <a:pt x="1259" y="43"/>
                    </a:lnTo>
                    <a:lnTo>
                      <a:pt x="1217" y="40"/>
                    </a:lnTo>
                    <a:lnTo>
                      <a:pt x="1182" y="38"/>
                    </a:lnTo>
                    <a:lnTo>
                      <a:pt x="1136" y="30"/>
                    </a:lnTo>
                    <a:lnTo>
                      <a:pt x="1091" y="24"/>
                    </a:lnTo>
                    <a:lnTo>
                      <a:pt x="1020" y="7"/>
                    </a:lnTo>
                    <a:lnTo>
                      <a:pt x="1269" y="142"/>
                    </a:lnTo>
                    <a:lnTo>
                      <a:pt x="1250" y="173"/>
                    </a:lnTo>
                    <a:lnTo>
                      <a:pt x="1223" y="208"/>
                    </a:lnTo>
                    <a:lnTo>
                      <a:pt x="1200" y="237"/>
                    </a:lnTo>
                    <a:lnTo>
                      <a:pt x="1160" y="272"/>
                    </a:lnTo>
                    <a:lnTo>
                      <a:pt x="1134" y="290"/>
                    </a:lnTo>
                    <a:lnTo>
                      <a:pt x="1109" y="308"/>
                    </a:lnTo>
                    <a:lnTo>
                      <a:pt x="1075" y="329"/>
                    </a:lnTo>
                    <a:lnTo>
                      <a:pt x="1037" y="350"/>
                    </a:lnTo>
                    <a:lnTo>
                      <a:pt x="991" y="369"/>
                    </a:lnTo>
                    <a:lnTo>
                      <a:pt x="947" y="381"/>
                    </a:lnTo>
                    <a:lnTo>
                      <a:pt x="899" y="393"/>
                    </a:lnTo>
                    <a:lnTo>
                      <a:pt x="848" y="406"/>
                    </a:lnTo>
                    <a:lnTo>
                      <a:pt x="808" y="410"/>
                    </a:lnTo>
                    <a:lnTo>
                      <a:pt x="748" y="415"/>
                    </a:lnTo>
                    <a:lnTo>
                      <a:pt x="689" y="418"/>
                    </a:lnTo>
                    <a:lnTo>
                      <a:pt x="636" y="421"/>
                    </a:lnTo>
                    <a:lnTo>
                      <a:pt x="571" y="422"/>
                    </a:lnTo>
                    <a:lnTo>
                      <a:pt x="498" y="422"/>
                    </a:lnTo>
                    <a:lnTo>
                      <a:pt x="428" y="422"/>
                    </a:lnTo>
                    <a:lnTo>
                      <a:pt x="357" y="414"/>
                    </a:lnTo>
                    <a:lnTo>
                      <a:pt x="309" y="411"/>
                    </a:lnTo>
                    <a:lnTo>
                      <a:pt x="260" y="404"/>
                    </a:lnTo>
                    <a:lnTo>
                      <a:pt x="217" y="395"/>
                    </a:lnTo>
                    <a:lnTo>
                      <a:pt x="174" y="387"/>
                    </a:lnTo>
                    <a:lnTo>
                      <a:pt x="137" y="374"/>
                    </a:lnTo>
                    <a:lnTo>
                      <a:pt x="0" y="330"/>
                    </a:lnTo>
                  </a:path>
                </a:pathLst>
              </a:custGeom>
              <a:gradFill rotWithShape="0">
                <a:gsLst>
                  <a:gs pos="0">
                    <a:srgbClr val="00DFCA"/>
                  </a:gs>
                  <a:gs pos="100000">
                    <a:srgbClr val="00C8B5"/>
                  </a:gs>
                </a:gsLst>
                <a:path path="rect">
                  <a:fillToRect l="100000" b="100000"/>
                </a:path>
              </a:gradFill>
              <a:ln w="12700" cap="rnd" cmpd="sng">
                <a:solidFill>
                  <a:srgbClr val="77265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3" name="Rectangle 71"/>
            <p:cNvSpPr>
              <a:spLocks noChangeArrowheads="1"/>
            </p:cNvSpPr>
            <p:nvPr/>
          </p:nvSpPr>
          <p:spPr bwMode="auto">
            <a:xfrm>
              <a:off x="1157289" y="4448478"/>
              <a:ext cx="1133474" cy="428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spcBef>
                  <a:spcPct val="50000"/>
                </a:spcBef>
                <a:buClrTx/>
                <a:buSzTx/>
                <a:buFontTx/>
                <a:buNone/>
              </a:pPr>
              <a:r>
                <a:rPr lang="en-US" altLang="zh-TW" sz="2200" dirty="0">
                  <a:solidFill>
                    <a:srgbClr val="FF0000"/>
                  </a:solidFill>
                  <a:latin typeface="Arial" panose="020B0604020202020204" pitchFamily="34" charset="0"/>
                  <a:ea typeface="PMingLiU" pitchFamily="18" charset="-120"/>
                  <a:cs typeface="Arial" panose="020B0604020202020204" pitchFamily="34" charset="0"/>
                </a:rPr>
                <a:t>Sample</a:t>
              </a:r>
            </a:p>
          </p:txBody>
        </p:sp>
      </p:grpSp>
      <p:sp>
        <p:nvSpPr>
          <p:cNvPr id="74" name="Line 72"/>
          <p:cNvSpPr>
            <a:spLocks noChangeShapeType="1"/>
          </p:cNvSpPr>
          <p:nvPr/>
        </p:nvSpPr>
        <p:spPr bwMode="auto">
          <a:xfrm>
            <a:off x="4546600" y="3352800"/>
            <a:ext cx="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8" name="Group 77"/>
          <p:cNvGrpSpPr/>
          <p:nvPr/>
        </p:nvGrpSpPr>
        <p:grpSpPr>
          <a:xfrm>
            <a:off x="4967287" y="1628775"/>
            <a:ext cx="3932238" cy="4830763"/>
            <a:chOff x="4967287" y="1628775"/>
            <a:chExt cx="3932238" cy="4830763"/>
          </a:xfrm>
        </p:grpSpPr>
        <p:sp>
          <p:nvSpPr>
            <p:cNvPr id="6" name="AutoShape 4"/>
            <p:cNvSpPr>
              <a:spLocks noChangeArrowheads="1"/>
            </p:cNvSpPr>
            <p:nvPr/>
          </p:nvSpPr>
          <p:spPr bwMode="auto">
            <a:xfrm>
              <a:off x="6635750" y="2708275"/>
              <a:ext cx="2197100" cy="1293813"/>
            </a:xfrm>
            <a:prstGeom prst="wedgeRoundRectCallout">
              <a:avLst>
                <a:gd name="adj1" fmla="val -36528"/>
                <a:gd name="adj2" fmla="val 66667"/>
                <a:gd name="adj3" fmla="val 16667"/>
              </a:avLst>
            </a:prstGeom>
            <a:solidFill>
              <a:srgbClr val="DDDDDD"/>
            </a:solidFill>
            <a:ln w="127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eaLnBrk="1" hangingPunct="1">
                <a:spcBef>
                  <a:spcPct val="0"/>
                </a:spcBef>
                <a:buClrTx/>
                <a:buSzTx/>
                <a:buFontTx/>
                <a:buNone/>
              </a:pPr>
              <a:r>
                <a:rPr lang="en-US" altLang="zh-TW" sz="2200">
                  <a:latin typeface="Times New Roman" pitchFamily="18" charset="0"/>
                  <a:ea typeface="PMingLiU" pitchFamily="18" charset="-120"/>
                </a:rPr>
                <a:t>I estimate that the population mean GPA is 3.5</a:t>
              </a:r>
              <a:endParaRPr lang="zh-TW" altLang="en-US" sz="2200">
                <a:latin typeface="Times New Roman" pitchFamily="18" charset="0"/>
                <a:ea typeface="PMingLiU" pitchFamily="18" charset="-120"/>
              </a:endParaRPr>
            </a:p>
          </p:txBody>
        </p:sp>
        <p:sp>
          <p:nvSpPr>
            <p:cNvPr id="13" name="Oval 11"/>
            <p:cNvSpPr>
              <a:spLocks noChangeArrowheads="1"/>
            </p:cNvSpPr>
            <p:nvPr/>
          </p:nvSpPr>
          <p:spPr bwMode="auto">
            <a:xfrm>
              <a:off x="4967287" y="3968750"/>
              <a:ext cx="368300" cy="215900"/>
            </a:xfrm>
            <a:prstGeom prst="ellipse">
              <a:avLst/>
            </a:prstGeom>
            <a:solidFill>
              <a:schemeClr val="accent1"/>
            </a:solidFill>
            <a:ln w="12700">
              <a:solidFill>
                <a:srgbClr val="000000"/>
              </a:solidFill>
              <a:round/>
              <a:headEnd/>
              <a:tailEnd/>
            </a:ln>
            <a:effectLst>
              <a:outerShdw dist="107763" dir="2700000" algn="ctr" rotWithShape="0">
                <a:srgbClr val="000000"/>
              </a:outerShdw>
            </a:effec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sp>
          <p:nvSpPr>
            <p:cNvPr id="14" name="Oval 12"/>
            <p:cNvSpPr>
              <a:spLocks noChangeArrowheads="1"/>
            </p:cNvSpPr>
            <p:nvPr/>
          </p:nvSpPr>
          <p:spPr bwMode="auto">
            <a:xfrm>
              <a:off x="5319712" y="4225925"/>
              <a:ext cx="273050" cy="158750"/>
            </a:xfrm>
            <a:prstGeom prst="ellipse">
              <a:avLst/>
            </a:prstGeom>
            <a:solidFill>
              <a:schemeClr val="accent1"/>
            </a:solidFill>
            <a:ln w="12700">
              <a:solidFill>
                <a:srgbClr val="000000"/>
              </a:solidFill>
              <a:round/>
              <a:headEnd/>
              <a:tailEnd/>
            </a:ln>
            <a:effectLst>
              <a:outerShdw dist="107763" dir="2700000" algn="ctr" rotWithShape="0">
                <a:srgbClr val="000000"/>
              </a:outerShdw>
            </a:effec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grpSp>
          <p:nvGrpSpPr>
            <p:cNvPr id="18" name="Group 16"/>
            <p:cNvGrpSpPr>
              <a:grpSpLocks/>
            </p:cNvGrpSpPr>
            <p:nvPr/>
          </p:nvGrpSpPr>
          <p:grpSpPr bwMode="auto">
            <a:xfrm>
              <a:off x="5732462" y="3897313"/>
              <a:ext cx="1201738" cy="2562225"/>
              <a:chOff x="3462" y="2455"/>
              <a:chExt cx="757" cy="1614"/>
            </a:xfrm>
          </p:grpSpPr>
          <p:grpSp>
            <p:nvGrpSpPr>
              <p:cNvPr id="19" name="Group 17"/>
              <p:cNvGrpSpPr>
                <a:grpSpLocks/>
              </p:cNvGrpSpPr>
              <p:nvPr/>
            </p:nvGrpSpPr>
            <p:grpSpPr bwMode="auto">
              <a:xfrm>
                <a:off x="3462" y="3447"/>
                <a:ext cx="709" cy="622"/>
                <a:chOff x="3462" y="3447"/>
                <a:chExt cx="709" cy="622"/>
              </a:xfrm>
            </p:grpSpPr>
            <p:grpSp>
              <p:nvGrpSpPr>
                <p:cNvPr id="47" name="Group 18"/>
                <p:cNvGrpSpPr>
                  <a:grpSpLocks/>
                </p:cNvGrpSpPr>
                <p:nvPr/>
              </p:nvGrpSpPr>
              <p:grpSpPr bwMode="auto">
                <a:xfrm>
                  <a:off x="3462" y="3447"/>
                  <a:ext cx="709" cy="622"/>
                  <a:chOff x="3462" y="3447"/>
                  <a:chExt cx="709" cy="622"/>
                </a:xfrm>
              </p:grpSpPr>
              <p:grpSp>
                <p:nvGrpSpPr>
                  <p:cNvPr id="55" name="Group 19"/>
                  <p:cNvGrpSpPr>
                    <a:grpSpLocks/>
                  </p:cNvGrpSpPr>
                  <p:nvPr/>
                </p:nvGrpSpPr>
                <p:grpSpPr bwMode="auto">
                  <a:xfrm>
                    <a:off x="3462" y="3447"/>
                    <a:ext cx="709" cy="622"/>
                    <a:chOff x="3462" y="3447"/>
                    <a:chExt cx="709" cy="622"/>
                  </a:xfrm>
                </p:grpSpPr>
                <p:sp>
                  <p:nvSpPr>
                    <p:cNvPr id="63" name="Freeform 20"/>
                    <p:cNvSpPr>
                      <a:spLocks/>
                    </p:cNvSpPr>
                    <p:nvPr/>
                  </p:nvSpPr>
                  <p:spPr bwMode="auto">
                    <a:xfrm>
                      <a:off x="3462" y="3447"/>
                      <a:ext cx="709" cy="622"/>
                    </a:xfrm>
                    <a:custGeom>
                      <a:avLst/>
                      <a:gdLst>
                        <a:gd name="T0" fmla="*/ 244 w 709"/>
                        <a:gd name="T1" fmla="*/ 56 h 622"/>
                        <a:gd name="T2" fmla="*/ 200 w 709"/>
                        <a:gd name="T3" fmla="*/ 51 h 622"/>
                        <a:gd name="T4" fmla="*/ 137 w 709"/>
                        <a:gd name="T5" fmla="*/ 76 h 622"/>
                        <a:gd name="T6" fmla="*/ 95 w 709"/>
                        <a:gd name="T7" fmla="*/ 102 h 622"/>
                        <a:gd name="T8" fmla="*/ 66 w 709"/>
                        <a:gd name="T9" fmla="*/ 141 h 622"/>
                        <a:gd name="T10" fmla="*/ 63 w 709"/>
                        <a:gd name="T11" fmla="*/ 174 h 622"/>
                        <a:gd name="T12" fmla="*/ 61 w 709"/>
                        <a:gd name="T13" fmla="*/ 222 h 622"/>
                        <a:gd name="T14" fmla="*/ 38 w 709"/>
                        <a:gd name="T15" fmla="*/ 247 h 622"/>
                        <a:gd name="T16" fmla="*/ 31 w 709"/>
                        <a:gd name="T17" fmla="*/ 281 h 622"/>
                        <a:gd name="T18" fmla="*/ 43 w 709"/>
                        <a:gd name="T19" fmla="*/ 314 h 622"/>
                        <a:gd name="T20" fmla="*/ 36 w 709"/>
                        <a:gd name="T21" fmla="*/ 339 h 622"/>
                        <a:gd name="T22" fmla="*/ 17 w 709"/>
                        <a:gd name="T23" fmla="*/ 365 h 622"/>
                        <a:gd name="T24" fmla="*/ 13 w 709"/>
                        <a:gd name="T25" fmla="*/ 400 h 622"/>
                        <a:gd name="T26" fmla="*/ 2 w 709"/>
                        <a:gd name="T27" fmla="*/ 441 h 622"/>
                        <a:gd name="T28" fmla="*/ 6 w 709"/>
                        <a:gd name="T29" fmla="*/ 481 h 622"/>
                        <a:gd name="T30" fmla="*/ 31 w 709"/>
                        <a:gd name="T31" fmla="*/ 499 h 622"/>
                        <a:gd name="T32" fmla="*/ 75 w 709"/>
                        <a:gd name="T33" fmla="*/ 499 h 622"/>
                        <a:gd name="T34" fmla="*/ 95 w 709"/>
                        <a:gd name="T35" fmla="*/ 511 h 622"/>
                        <a:gd name="T36" fmla="*/ 90 w 709"/>
                        <a:gd name="T37" fmla="*/ 544 h 622"/>
                        <a:gd name="T38" fmla="*/ 67 w 709"/>
                        <a:gd name="T39" fmla="*/ 577 h 622"/>
                        <a:gd name="T40" fmla="*/ 63 w 709"/>
                        <a:gd name="T41" fmla="*/ 603 h 622"/>
                        <a:gd name="T42" fmla="*/ 80 w 709"/>
                        <a:gd name="T43" fmla="*/ 621 h 622"/>
                        <a:gd name="T44" fmla="*/ 107 w 709"/>
                        <a:gd name="T45" fmla="*/ 621 h 622"/>
                        <a:gd name="T46" fmla="*/ 144 w 709"/>
                        <a:gd name="T47" fmla="*/ 607 h 622"/>
                        <a:gd name="T48" fmla="*/ 194 w 709"/>
                        <a:gd name="T49" fmla="*/ 594 h 622"/>
                        <a:gd name="T50" fmla="*/ 250 w 709"/>
                        <a:gd name="T51" fmla="*/ 591 h 622"/>
                        <a:gd name="T52" fmla="*/ 291 w 709"/>
                        <a:gd name="T53" fmla="*/ 600 h 622"/>
                        <a:gd name="T54" fmla="*/ 346 w 709"/>
                        <a:gd name="T55" fmla="*/ 607 h 622"/>
                        <a:gd name="T56" fmla="*/ 393 w 709"/>
                        <a:gd name="T57" fmla="*/ 598 h 622"/>
                        <a:gd name="T58" fmla="*/ 452 w 709"/>
                        <a:gd name="T59" fmla="*/ 598 h 622"/>
                        <a:gd name="T60" fmla="*/ 506 w 709"/>
                        <a:gd name="T61" fmla="*/ 604 h 622"/>
                        <a:gd name="T62" fmla="*/ 541 w 709"/>
                        <a:gd name="T63" fmla="*/ 589 h 622"/>
                        <a:gd name="T64" fmla="*/ 581 w 709"/>
                        <a:gd name="T65" fmla="*/ 577 h 622"/>
                        <a:gd name="T66" fmla="*/ 635 w 709"/>
                        <a:gd name="T67" fmla="*/ 578 h 622"/>
                        <a:gd name="T68" fmla="*/ 678 w 709"/>
                        <a:gd name="T69" fmla="*/ 574 h 622"/>
                        <a:gd name="T70" fmla="*/ 708 w 709"/>
                        <a:gd name="T71" fmla="*/ 552 h 622"/>
                        <a:gd name="T72" fmla="*/ 691 w 709"/>
                        <a:gd name="T73" fmla="*/ 457 h 622"/>
                        <a:gd name="T74" fmla="*/ 703 w 709"/>
                        <a:gd name="T75" fmla="*/ 428 h 622"/>
                        <a:gd name="T76" fmla="*/ 686 w 709"/>
                        <a:gd name="T77" fmla="*/ 398 h 622"/>
                        <a:gd name="T78" fmla="*/ 676 w 709"/>
                        <a:gd name="T79" fmla="*/ 369 h 622"/>
                        <a:gd name="T80" fmla="*/ 672 w 709"/>
                        <a:gd name="T81" fmla="*/ 335 h 622"/>
                        <a:gd name="T82" fmla="*/ 673 w 709"/>
                        <a:gd name="T83" fmla="*/ 305 h 622"/>
                        <a:gd name="T84" fmla="*/ 665 w 709"/>
                        <a:gd name="T85" fmla="*/ 277 h 622"/>
                        <a:gd name="T86" fmla="*/ 674 w 709"/>
                        <a:gd name="T87" fmla="*/ 235 h 622"/>
                        <a:gd name="T88" fmla="*/ 673 w 709"/>
                        <a:gd name="T89" fmla="*/ 186 h 622"/>
                        <a:gd name="T90" fmla="*/ 662 w 709"/>
                        <a:gd name="T91" fmla="*/ 142 h 622"/>
                        <a:gd name="T92" fmla="*/ 642 w 709"/>
                        <a:gd name="T93" fmla="*/ 109 h 622"/>
                        <a:gd name="T94" fmla="*/ 574 w 709"/>
                        <a:gd name="T95" fmla="*/ 72 h 622"/>
                        <a:gd name="T96" fmla="*/ 440 w 709"/>
                        <a:gd name="T97" fmla="*/ 45 h 62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9" h="622">
                          <a:moveTo>
                            <a:pt x="327" y="0"/>
                          </a:moveTo>
                          <a:lnTo>
                            <a:pt x="244" y="56"/>
                          </a:lnTo>
                          <a:lnTo>
                            <a:pt x="229" y="54"/>
                          </a:lnTo>
                          <a:lnTo>
                            <a:pt x="200" y="51"/>
                          </a:lnTo>
                          <a:lnTo>
                            <a:pt x="171" y="60"/>
                          </a:lnTo>
                          <a:lnTo>
                            <a:pt x="137" y="76"/>
                          </a:lnTo>
                          <a:lnTo>
                            <a:pt x="112" y="90"/>
                          </a:lnTo>
                          <a:lnTo>
                            <a:pt x="95" y="102"/>
                          </a:lnTo>
                          <a:lnTo>
                            <a:pt x="78" y="122"/>
                          </a:lnTo>
                          <a:lnTo>
                            <a:pt x="66" y="141"/>
                          </a:lnTo>
                          <a:lnTo>
                            <a:pt x="61" y="154"/>
                          </a:lnTo>
                          <a:lnTo>
                            <a:pt x="63" y="174"/>
                          </a:lnTo>
                          <a:lnTo>
                            <a:pt x="65" y="203"/>
                          </a:lnTo>
                          <a:lnTo>
                            <a:pt x="61" y="222"/>
                          </a:lnTo>
                          <a:lnTo>
                            <a:pt x="50" y="236"/>
                          </a:lnTo>
                          <a:lnTo>
                            <a:pt x="38" y="247"/>
                          </a:lnTo>
                          <a:lnTo>
                            <a:pt x="28" y="263"/>
                          </a:lnTo>
                          <a:lnTo>
                            <a:pt x="31" y="281"/>
                          </a:lnTo>
                          <a:lnTo>
                            <a:pt x="38" y="302"/>
                          </a:lnTo>
                          <a:lnTo>
                            <a:pt x="43" y="314"/>
                          </a:lnTo>
                          <a:lnTo>
                            <a:pt x="43" y="328"/>
                          </a:lnTo>
                          <a:lnTo>
                            <a:pt x="36" y="339"/>
                          </a:lnTo>
                          <a:lnTo>
                            <a:pt x="21" y="351"/>
                          </a:lnTo>
                          <a:lnTo>
                            <a:pt x="17" y="365"/>
                          </a:lnTo>
                          <a:lnTo>
                            <a:pt x="13" y="379"/>
                          </a:lnTo>
                          <a:lnTo>
                            <a:pt x="13" y="400"/>
                          </a:lnTo>
                          <a:lnTo>
                            <a:pt x="9" y="417"/>
                          </a:lnTo>
                          <a:lnTo>
                            <a:pt x="2" y="441"/>
                          </a:lnTo>
                          <a:lnTo>
                            <a:pt x="0" y="463"/>
                          </a:lnTo>
                          <a:lnTo>
                            <a:pt x="6" y="481"/>
                          </a:lnTo>
                          <a:lnTo>
                            <a:pt x="17" y="492"/>
                          </a:lnTo>
                          <a:lnTo>
                            <a:pt x="31" y="499"/>
                          </a:lnTo>
                          <a:lnTo>
                            <a:pt x="53" y="500"/>
                          </a:lnTo>
                          <a:lnTo>
                            <a:pt x="75" y="499"/>
                          </a:lnTo>
                          <a:lnTo>
                            <a:pt x="88" y="503"/>
                          </a:lnTo>
                          <a:lnTo>
                            <a:pt x="95" y="511"/>
                          </a:lnTo>
                          <a:lnTo>
                            <a:pt x="97" y="522"/>
                          </a:lnTo>
                          <a:lnTo>
                            <a:pt x="90" y="544"/>
                          </a:lnTo>
                          <a:lnTo>
                            <a:pt x="76" y="563"/>
                          </a:lnTo>
                          <a:lnTo>
                            <a:pt x="67" y="577"/>
                          </a:lnTo>
                          <a:lnTo>
                            <a:pt x="61" y="591"/>
                          </a:lnTo>
                          <a:lnTo>
                            <a:pt x="63" y="603"/>
                          </a:lnTo>
                          <a:lnTo>
                            <a:pt x="71" y="616"/>
                          </a:lnTo>
                          <a:lnTo>
                            <a:pt x="80" y="621"/>
                          </a:lnTo>
                          <a:lnTo>
                            <a:pt x="92" y="621"/>
                          </a:lnTo>
                          <a:lnTo>
                            <a:pt x="107" y="621"/>
                          </a:lnTo>
                          <a:lnTo>
                            <a:pt x="124" y="615"/>
                          </a:lnTo>
                          <a:lnTo>
                            <a:pt x="144" y="607"/>
                          </a:lnTo>
                          <a:lnTo>
                            <a:pt x="164" y="599"/>
                          </a:lnTo>
                          <a:lnTo>
                            <a:pt x="194" y="594"/>
                          </a:lnTo>
                          <a:lnTo>
                            <a:pt x="222" y="589"/>
                          </a:lnTo>
                          <a:lnTo>
                            <a:pt x="250" y="591"/>
                          </a:lnTo>
                          <a:lnTo>
                            <a:pt x="272" y="596"/>
                          </a:lnTo>
                          <a:lnTo>
                            <a:pt x="291" y="600"/>
                          </a:lnTo>
                          <a:lnTo>
                            <a:pt x="316" y="605"/>
                          </a:lnTo>
                          <a:lnTo>
                            <a:pt x="346" y="607"/>
                          </a:lnTo>
                          <a:lnTo>
                            <a:pt x="367" y="604"/>
                          </a:lnTo>
                          <a:lnTo>
                            <a:pt x="393" y="598"/>
                          </a:lnTo>
                          <a:lnTo>
                            <a:pt x="425" y="600"/>
                          </a:lnTo>
                          <a:lnTo>
                            <a:pt x="452" y="598"/>
                          </a:lnTo>
                          <a:lnTo>
                            <a:pt x="479" y="604"/>
                          </a:lnTo>
                          <a:lnTo>
                            <a:pt x="506" y="604"/>
                          </a:lnTo>
                          <a:lnTo>
                            <a:pt x="523" y="596"/>
                          </a:lnTo>
                          <a:lnTo>
                            <a:pt x="541" y="589"/>
                          </a:lnTo>
                          <a:lnTo>
                            <a:pt x="557" y="584"/>
                          </a:lnTo>
                          <a:lnTo>
                            <a:pt x="581" y="577"/>
                          </a:lnTo>
                          <a:lnTo>
                            <a:pt x="605" y="577"/>
                          </a:lnTo>
                          <a:lnTo>
                            <a:pt x="635" y="578"/>
                          </a:lnTo>
                          <a:lnTo>
                            <a:pt x="659" y="577"/>
                          </a:lnTo>
                          <a:lnTo>
                            <a:pt x="678" y="574"/>
                          </a:lnTo>
                          <a:lnTo>
                            <a:pt x="695" y="563"/>
                          </a:lnTo>
                          <a:lnTo>
                            <a:pt x="708" y="552"/>
                          </a:lnTo>
                          <a:lnTo>
                            <a:pt x="701" y="508"/>
                          </a:lnTo>
                          <a:lnTo>
                            <a:pt x="691" y="457"/>
                          </a:lnTo>
                          <a:lnTo>
                            <a:pt x="695" y="446"/>
                          </a:lnTo>
                          <a:lnTo>
                            <a:pt x="703" y="428"/>
                          </a:lnTo>
                          <a:lnTo>
                            <a:pt x="695" y="410"/>
                          </a:lnTo>
                          <a:lnTo>
                            <a:pt x="686" y="398"/>
                          </a:lnTo>
                          <a:lnTo>
                            <a:pt x="678" y="384"/>
                          </a:lnTo>
                          <a:lnTo>
                            <a:pt x="676" y="369"/>
                          </a:lnTo>
                          <a:lnTo>
                            <a:pt x="674" y="349"/>
                          </a:lnTo>
                          <a:lnTo>
                            <a:pt x="672" y="335"/>
                          </a:lnTo>
                          <a:lnTo>
                            <a:pt x="671" y="321"/>
                          </a:lnTo>
                          <a:lnTo>
                            <a:pt x="673" y="305"/>
                          </a:lnTo>
                          <a:lnTo>
                            <a:pt x="668" y="291"/>
                          </a:lnTo>
                          <a:lnTo>
                            <a:pt x="665" y="277"/>
                          </a:lnTo>
                          <a:lnTo>
                            <a:pt x="671" y="258"/>
                          </a:lnTo>
                          <a:lnTo>
                            <a:pt x="674" y="235"/>
                          </a:lnTo>
                          <a:lnTo>
                            <a:pt x="676" y="211"/>
                          </a:lnTo>
                          <a:lnTo>
                            <a:pt x="673" y="186"/>
                          </a:lnTo>
                          <a:lnTo>
                            <a:pt x="670" y="162"/>
                          </a:lnTo>
                          <a:lnTo>
                            <a:pt x="662" y="142"/>
                          </a:lnTo>
                          <a:lnTo>
                            <a:pt x="655" y="123"/>
                          </a:lnTo>
                          <a:lnTo>
                            <a:pt x="642" y="109"/>
                          </a:lnTo>
                          <a:lnTo>
                            <a:pt x="612" y="89"/>
                          </a:lnTo>
                          <a:lnTo>
                            <a:pt x="574" y="72"/>
                          </a:lnTo>
                          <a:lnTo>
                            <a:pt x="536" y="57"/>
                          </a:lnTo>
                          <a:lnTo>
                            <a:pt x="440" y="45"/>
                          </a:lnTo>
                          <a:lnTo>
                            <a:pt x="327" y="0"/>
                          </a:lnTo>
                        </a:path>
                      </a:pathLst>
                    </a:custGeom>
                    <a:solidFill>
                      <a:srgbClr val="C060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64" name="Group 21"/>
                    <p:cNvGrpSpPr>
                      <a:grpSpLocks/>
                    </p:cNvGrpSpPr>
                    <p:nvPr/>
                  </p:nvGrpSpPr>
                  <p:grpSpPr bwMode="auto">
                    <a:xfrm>
                      <a:off x="3549" y="3501"/>
                      <a:ext cx="496" cy="458"/>
                      <a:chOff x="3549" y="3501"/>
                      <a:chExt cx="496" cy="458"/>
                    </a:xfrm>
                  </p:grpSpPr>
                  <p:sp>
                    <p:nvSpPr>
                      <p:cNvPr id="65" name="Freeform 22"/>
                      <p:cNvSpPr>
                        <a:spLocks/>
                      </p:cNvSpPr>
                      <p:nvPr/>
                    </p:nvSpPr>
                    <p:spPr bwMode="auto">
                      <a:xfrm>
                        <a:off x="4008" y="3732"/>
                        <a:ext cx="27" cy="65"/>
                      </a:xfrm>
                      <a:custGeom>
                        <a:avLst/>
                        <a:gdLst>
                          <a:gd name="T0" fmla="*/ 10 w 27"/>
                          <a:gd name="T1" fmla="*/ 0 h 65"/>
                          <a:gd name="T2" fmla="*/ 0 w 27"/>
                          <a:gd name="T3" fmla="*/ 22 h 65"/>
                          <a:gd name="T4" fmla="*/ 5 w 27"/>
                          <a:gd name="T5" fmla="*/ 45 h 65"/>
                          <a:gd name="T6" fmla="*/ 26 w 27"/>
                          <a:gd name="T7" fmla="*/ 64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65">
                            <a:moveTo>
                              <a:pt x="10" y="0"/>
                            </a:moveTo>
                            <a:lnTo>
                              <a:pt x="0" y="22"/>
                            </a:lnTo>
                            <a:lnTo>
                              <a:pt x="5" y="45"/>
                            </a:lnTo>
                            <a:lnTo>
                              <a:pt x="26" y="6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 name="Freeform 23"/>
                      <p:cNvSpPr>
                        <a:spLocks/>
                      </p:cNvSpPr>
                      <p:nvPr/>
                    </p:nvSpPr>
                    <p:spPr bwMode="auto">
                      <a:xfrm>
                        <a:off x="4028" y="3814"/>
                        <a:ext cx="17" cy="145"/>
                      </a:xfrm>
                      <a:custGeom>
                        <a:avLst/>
                        <a:gdLst>
                          <a:gd name="T0" fmla="*/ 12 w 17"/>
                          <a:gd name="T1" fmla="*/ 144 h 145"/>
                          <a:gd name="T2" fmla="*/ 10 w 17"/>
                          <a:gd name="T3" fmla="*/ 130 h 145"/>
                          <a:gd name="T4" fmla="*/ 11 w 17"/>
                          <a:gd name="T5" fmla="*/ 117 h 145"/>
                          <a:gd name="T6" fmla="*/ 15 w 17"/>
                          <a:gd name="T7" fmla="*/ 102 h 145"/>
                          <a:gd name="T8" fmla="*/ 12 w 17"/>
                          <a:gd name="T9" fmla="*/ 86 h 145"/>
                          <a:gd name="T10" fmla="*/ 3 w 17"/>
                          <a:gd name="T11" fmla="*/ 74 h 145"/>
                          <a:gd name="T12" fmla="*/ 0 w 17"/>
                          <a:gd name="T13" fmla="*/ 63 h 145"/>
                          <a:gd name="T14" fmla="*/ 2 w 17"/>
                          <a:gd name="T15" fmla="*/ 49 h 145"/>
                          <a:gd name="T16" fmla="*/ 12 w 17"/>
                          <a:gd name="T17" fmla="*/ 38 h 145"/>
                          <a:gd name="T18" fmla="*/ 16 w 17"/>
                          <a:gd name="T19" fmla="*/ 25 h 145"/>
                          <a:gd name="T20" fmla="*/ 10 w 17"/>
                          <a:gd name="T21" fmla="*/ 13 h 145"/>
                          <a:gd name="T22" fmla="*/ 6 w 17"/>
                          <a:gd name="T23" fmla="*/ 0 h 1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145">
                            <a:moveTo>
                              <a:pt x="12" y="144"/>
                            </a:moveTo>
                            <a:lnTo>
                              <a:pt x="10" y="130"/>
                            </a:lnTo>
                            <a:lnTo>
                              <a:pt x="11" y="117"/>
                            </a:lnTo>
                            <a:lnTo>
                              <a:pt x="15" y="102"/>
                            </a:lnTo>
                            <a:lnTo>
                              <a:pt x="12" y="86"/>
                            </a:lnTo>
                            <a:lnTo>
                              <a:pt x="3" y="74"/>
                            </a:lnTo>
                            <a:lnTo>
                              <a:pt x="0" y="63"/>
                            </a:lnTo>
                            <a:lnTo>
                              <a:pt x="2" y="49"/>
                            </a:lnTo>
                            <a:lnTo>
                              <a:pt x="12" y="38"/>
                            </a:lnTo>
                            <a:lnTo>
                              <a:pt x="16" y="25"/>
                            </a:lnTo>
                            <a:lnTo>
                              <a:pt x="10" y="13"/>
                            </a:lnTo>
                            <a:lnTo>
                              <a:pt x="6"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 name="Freeform 24"/>
                      <p:cNvSpPr>
                        <a:spLocks/>
                      </p:cNvSpPr>
                      <p:nvPr/>
                    </p:nvSpPr>
                    <p:spPr bwMode="auto">
                      <a:xfrm>
                        <a:off x="3643" y="3501"/>
                        <a:ext cx="169" cy="245"/>
                      </a:xfrm>
                      <a:custGeom>
                        <a:avLst/>
                        <a:gdLst>
                          <a:gd name="T0" fmla="*/ 36 w 169"/>
                          <a:gd name="T1" fmla="*/ 0 h 245"/>
                          <a:gd name="T2" fmla="*/ 36 w 169"/>
                          <a:gd name="T3" fmla="*/ 14 h 245"/>
                          <a:gd name="T4" fmla="*/ 32 w 169"/>
                          <a:gd name="T5" fmla="*/ 27 h 245"/>
                          <a:gd name="T6" fmla="*/ 26 w 169"/>
                          <a:gd name="T7" fmla="*/ 43 h 245"/>
                          <a:gd name="T8" fmla="*/ 24 w 169"/>
                          <a:gd name="T9" fmla="*/ 56 h 245"/>
                          <a:gd name="T10" fmla="*/ 22 w 169"/>
                          <a:gd name="T11" fmla="*/ 74 h 245"/>
                          <a:gd name="T12" fmla="*/ 20 w 169"/>
                          <a:gd name="T13" fmla="*/ 89 h 245"/>
                          <a:gd name="T14" fmla="*/ 13 w 169"/>
                          <a:gd name="T15" fmla="*/ 102 h 245"/>
                          <a:gd name="T16" fmla="*/ 0 w 169"/>
                          <a:gd name="T17" fmla="*/ 110 h 245"/>
                          <a:gd name="T18" fmla="*/ 15 w 169"/>
                          <a:gd name="T19" fmla="*/ 116 h 245"/>
                          <a:gd name="T20" fmla="*/ 36 w 169"/>
                          <a:gd name="T21" fmla="*/ 121 h 245"/>
                          <a:gd name="T22" fmla="*/ 52 w 169"/>
                          <a:gd name="T23" fmla="*/ 127 h 245"/>
                          <a:gd name="T24" fmla="*/ 38 w 169"/>
                          <a:gd name="T25" fmla="*/ 141 h 245"/>
                          <a:gd name="T26" fmla="*/ 28 w 169"/>
                          <a:gd name="T27" fmla="*/ 154 h 245"/>
                          <a:gd name="T28" fmla="*/ 52 w 169"/>
                          <a:gd name="T29" fmla="*/ 160 h 245"/>
                          <a:gd name="T30" fmla="*/ 79 w 169"/>
                          <a:gd name="T31" fmla="*/ 174 h 245"/>
                          <a:gd name="T32" fmla="*/ 107 w 169"/>
                          <a:gd name="T33" fmla="*/ 196 h 245"/>
                          <a:gd name="T34" fmla="*/ 133 w 169"/>
                          <a:gd name="T35" fmla="*/ 209 h 245"/>
                          <a:gd name="T36" fmla="*/ 168 w 169"/>
                          <a:gd name="T37" fmla="*/ 244 h 2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69" h="245">
                            <a:moveTo>
                              <a:pt x="36" y="0"/>
                            </a:moveTo>
                            <a:lnTo>
                              <a:pt x="36" y="14"/>
                            </a:lnTo>
                            <a:lnTo>
                              <a:pt x="32" y="27"/>
                            </a:lnTo>
                            <a:lnTo>
                              <a:pt x="26" y="43"/>
                            </a:lnTo>
                            <a:lnTo>
                              <a:pt x="24" y="56"/>
                            </a:lnTo>
                            <a:lnTo>
                              <a:pt x="22" y="74"/>
                            </a:lnTo>
                            <a:lnTo>
                              <a:pt x="20" y="89"/>
                            </a:lnTo>
                            <a:lnTo>
                              <a:pt x="13" y="102"/>
                            </a:lnTo>
                            <a:lnTo>
                              <a:pt x="0" y="110"/>
                            </a:lnTo>
                            <a:lnTo>
                              <a:pt x="15" y="116"/>
                            </a:lnTo>
                            <a:lnTo>
                              <a:pt x="36" y="121"/>
                            </a:lnTo>
                            <a:lnTo>
                              <a:pt x="52" y="127"/>
                            </a:lnTo>
                            <a:lnTo>
                              <a:pt x="38" y="141"/>
                            </a:lnTo>
                            <a:lnTo>
                              <a:pt x="28" y="154"/>
                            </a:lnTo>
                            <a:lnTo>
                              <a:pt x="52" y="160"/>
                            </a:lnTo>
                            <a:lnTo>
                              <a:pt x="79" y="174"/>
                            </a:lnTo>
                            <a:lnTo>
                              <a:pt x="107" y="196"/>
                            </a:lnTo>
                            <a:lnTo>
                              <a:pt x="133" y="209"/>
                            </a:lnTo>
                            <a:lnTo>
                              <a:pt x="168" y="24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 name="Freeform 25"/>
                      <p:cNvSpPr>
                        <a:spLocks/>
                      </p:cNvSpPr>
                      <p:nvPr/>
                    </p:nvSpPr>
                    <p:spPr bwMode="auto">
                      <a:xfrm>
                        <a:off x="3876" y="3507"/>
                        <a:ext cx="165" cy="236"/>
                      </a:xfrm>
                      <a:custGeom>
                        <a:avLst/>
                        <a:gdLst>
                          <a:gd name="T0" fmla="*/ 133 w 165"/>
                          <a:gd name="T1" fmla="*/ 0 h 236"/>
                          <a:gd name="T2" fmla="*/ 133 w 165"/>
                          <a:gd name="T3" fmla="*/ 15 h 236"/>
                          <a:gd name="T4" fmla="*/ 138 w 165"/>
                          <a:gd name="T5" fmla="*/ 37 h 236"/>
                          <a:gd name="T6" fmla="*/ 151 w 165"/>
                          <a:gd name="T7" fmla="*/ 58 h 236"/>
                          <a:gd name="T8" fmla="*/ 164 w 165"/>
                          <a:gd name="T9" fmla="*/ 73 h 236"/>
                          <a:gd name="T10" fmla="*/ 150 w 165"/>
                          <a:gd name="T11" fmla="*/ 77 h 236"/>
                          <a:gd name="T12" fmla="*/ 130 w 165"/>
                          <a:gd name="T13" fmla="*/ 85 h 236"/>
                          <a:gd name="T14" fmla="*/ 112 w 165"/>
                          <a:gd name="T15" fmla="*/ 91 h 236"/>
                          <a:gd name="T16" fmla="*/ 136 w 165"/>
                          <a:gd name="T17" fmla="*/ 107 h 236"/>
                          <a:gd name="T18" fmla="*/ 112 w 165"/>
                          <a:gd name="T19" fmla="*/ 115 h 236"/>
                          <a:gd name="T20" fmla="*/ 80 w 165"/>
                          <a:gd name="T21" fmla="*/ 137 h 236"/>
                          <a:gd name="T22" fmla="*/ 64 w 165"/>
                          <a:gd name="T23" fmla="*/ 162 h 236"/>
                          <a:gd name="T24" fmla="*/ 35 w 165"/>
                          <a:gd name="T25" fmla="*/ 189 h 236"/>
                          <a:gd name="T26" fmla="*/ 14 w 165"/>
                          <a:gd name="T27" fmla="*/ 216 h 236"/>
                          <a:gd name="T28" fmla="*/ 0 w 165"/>
                          <a:gd name="T29" fmla="*/ 235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5" h="236">
                            <a:moveTo>
                              <a:pt x="133" y="0"/>
                            </a:moveTo>
                            <a:lnTo>
                              <a:pt x="133" y="15"/>
                            </a:lnTo>
                            <a:lnTo>
                              <a:pt x="138" y="37"/>
                            </a:lnTo>
                            <a:lnTo>
                              <a:pt x="151" y="58"/>
                            </a:lnTo>
                            <a:lnTo>
                              <a:pt x="164" y="73"/>
                            </a:lnTo>
                            <a:lnTo>
                              <a:pt x="150" y="77"/>
                            </a:lnTo>
                            <a:lnTo>
                              <a:pt x="130" y="85"/>
                            </a:lnTo>
                            <a:lnTo>
                              <a:pt x="112" y="91"/>
                            </a:lnTo>
                            <a:lnTo>
                              <a:pt x="136" y="107"/>
                            </a:lnTo>
                            <a:lnTo>
                              <a:pt x="112" y="115"/>
                            </a:lnTo>
                            <a:lnTo>
                              <a:pt x="80" y="137"/>
                            </a:lnTo>
                            <a:lnTo>
                              <a:pt x="64" y="162"/>
                            </a:lnTo>
                            <a:lnTo>
                              <a:pt x="35" y="189"/>
                            </a:lnTo>
                            <a:lnTo>
                              <a:pt x="14" y="216"/>
                            </a:lnTo>
                            <a:lnTo>
                              <a:pt x="0" y="235"/>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 name="Freeform 26"/>
                      <p:cNvSpPr>
                        <a:spLocks/>
                      </p:cNvSpPr>
                      <p:nvPr/>
                    </p:nvSpPr>
                    <p:spPr bwMode="auto">
                      <a:xfrm>
                        <a:off x="3549" y="3926"/>
                        <a:ext cx="82" cy="19"/>
                      </a:xfrm>
                      <a:custGeom>
                        <a:avLst/>
                        <a:gdLst>
                          <a:gd name="T0" fmla="*/ 81 w 82"/>
                          <a:gd name="T1" fmla="*/ 4 h 19"/>
                          <a:gd name="T2" fmla="*/ 65 w 82"/>
                          <a:gd name="T3" fmla="*/ 1 h 19"/>
                          <a:gd name="T4" fmla="*/ 51 w 82"/>
                          <a:gd name="T5" fmla="*/ 0 h 19"/>
                          <a:gd name="T6" fmla="*/ 35 w 82"/>
                          <a:gd name="T7" fmla="*/ 2 h 19"/>
                          <a:gd name="T8" fmla="*/ 23 w 82"/>
                          <a:gd name="T9" fmla="*/ 6 h 19"/>
                          <a:gd name="T10" fmla="*/ 8 w 82"/>
                          <a:gd name="T11" fmla="*/ 13 h 19"/>
                          <a:gd name="T12" fmla="*/ 0 w 82"/>
                          <a:gd name="T13" fmla="*/ 18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 h="19">
                            <a:moveTo>
                              <a:pt x="81" y="4"/>
                            </a:moveTo>
                            <a:lnTo>
                              <a:pt x="65" y="1"/>
                            </a:lnTo>
                            <a:lnTo>
                              <a:pt x="51" y="0"/>
                            </a:lnTo>
                            <a:lnTo>
                              <a:pt x="35" y="2"/>
                            </a:lnTo>
                            <a:lnTo>
                              <a:pt x="23" y="6"/>
                            </a:lnTo>
                            <a:lnTo>
                              <a:pt x="8" y="13"/>
                            </a:lnTo>
                            <a:lnTo>
                              <a:pt x="0" y="18"/>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 name="Freeform 27"/>
                      <p:cNvSpPr>
                        <a:spLocks/>
                      </p:cNvSpPr>
                      <p:nvPr/>
                    </p:nvSpPr>
                    <p:spPr bwMode="auto">
                      <a:xfrm>
                        <a:off x="3584" y="3729"/>
                        <a:ext cx="53" cy="45"/>
                      </a:xfrm>
                      <a:custGeom>
                        <a:avLst/>
                        <a:gdLst>
                          <a:gd name="T0" fmla="*/ 52 w 53"/>
                          <a:gd name="T1" fmla="*/ 44 h 45"/>
                          <a:gd name="T2" fmla="*/ 41 w 53"/>
                          <a:gd name="T3" fmla="*/ 43 h 45"/>
                          <a:gd name="T4" fmla="*/ 27 w 53"/>
                          <a:gd name="T5" fmla="*/ 38 h 45"/>
                          <a:gd name="T6" fmla="*/ 17 w 53"/>
                          <a:gd name="T7" fmla="*/ 31 h 45"/>
                          <a:gd name="T8" fmla="*/ 9 w 53"/>
                          <a:gd name="T9" fmla="*/ 22 h 45"/>
                          <a:gd name="T10" fmla="*/ 3 w 53"/>
                          <a:gd name="T11" fmla="*/ 9 h 45"/>
                          <a:gd name="T12" fmla="*/ 0 w 53"/>
                          <a:gd name="T13" fmla="*/ 0 h 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45">
                            <a:moveTo>
                              <a:pt x="52" y="44"/>
                            </a:moveTo>
                            <a:lnTo>
                              <a:pt x="41" y="43"/>
                            </a:lnTo>
                            <a:lnTo>
                              <a:pt x="27" y="38"/>
                            </a:lnTo>
                            <a:lnTo>
                              <a:pt x="17" y="31"/>
                            </a:lnTo>
                            <a:lnTo>
                              <a:pt x="9" y="22"/>
                            </a:lnTo>
                            <a:lnTo>
                              <a:pt x="3" y="9"/>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 name="Freeform 28"/>
                      <p:cNvSpPr>
                        <a:spLocks/>
                      </p:cNvSpPr>
                      <p:nvPr/>
                    </p:nvSpPr>
                    <p:spPr bwMode="auto">
                      <a:xfrm>
                        <a:off x="3622" y="3774"/>
                        <a:ext cx="16" cy="130"/>
                      </a:xfrm>
                      <a:custGeom>
                        <a:avLst/>
                        <a:gdLst>
                          <a:gd name="T0" fmla="*/ 14 w 16"/>
                          <a:gd name="T1" fmla="*/ 0 h 130"/>
                          <a:gd name="T2" fmla="*/ 13 w 16"/>
                          <a:gd name="T3" fmla="*/ 9 h 130"/>
                          <a:gd name="T4" fmla="*/ 13 w 16"/>
                          <a:gd name="T5" fmla="*/ 15 h 130"/>
                          <a:gd name="T6" fmla="*/ 13 w 16"/>
                          <a:gd name="T7" fmla="*/ 24 h 130"/>
                          <a:gd name="T8" fmla="*/ 15 w 16"/>
                          <a:gd name="T9" fmla="*/ 32 h 130"/>
                          <a:gd name="T10" fmla="*/ 13 w 16"/>
                          <a:gd name="T11" fmla="*/ 41 h 130"/>
                          <a:gd name="T12" fmla="*/ 10 w 16"/>
                          <a:gd name="T13" fmla="*/ 50 h 130"/>
                          <a:gd name="T14" fmla="*/ 8 w 16"/>
                          <a:gd name="T15" fmla="*/ 57 h 130"/>
                          <a:gd name="T16" fmla="*/ 7 w 16"/>
                          <a:gd name="T17" fmla="*/ 66 h 130"/>
                          <a:gd name="T18" fmla="*/ 7 w 16"/>
                          <a:gd name="T19" fmla="*/ 74 h 130"/>
                          <a:gd name="T20" fmla="*/ 3 w 16"/>
                          <a:gd name="T21" fmla="*/ 84 h 130"/>
                          <a:gd name="T22" fmla="*/ 0 w 16"/>
                          <a:gd name="T23" fmla="*/ 91 h 130"/>
                          <a:gd name="T24" fmla="*/ 1 w 16"/>
                          <a:gd name="T25" fmla="*/ 100 h 130"/>
                          <a:gd name="T26" fmla="*/ 5 w 16"/>
                          <a:gd name="T27" fmla="*/ 109 h 130"/>
                          <a:gd name="T28" fmla="*/ 10 w 16"/>
                          <a:gd name="T29" fmla="*/ 118 h 130"/>
                          <a:gd name="T30" fmla="*/ 12 w 16"/>
                          <a:gd name="T31" fmla="*/ 129 h 1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 h="130">
                            <a:moveTo>
                              <a:pt x="14" y="0"/>
                            </a:moveTo>
                            <a:lnTo>
                              <a:pt x="13" y="9"/>
                            </a:lnTo>
                            <a:lnTo>
                              <a:pt x="13" y="15"/>
                            </a:lnTo>
                            <a:lnTo>
                              <a:pt x="13" y="24"/>
                            </a:lnTo>
                            <a:lnTo>
                              <a:pt x="15" y="32"/>
                            </a:lnTo>
                            <a:lnTo>
                              <a:pt x="13" y="41"/>
                            </a:lnTo>
                            <a:lnTo>
                              <a:pt x="10" y="50"/>
                            </a:lnTo>
                            <a:lnTo>
                              <a:pt x="8" y="57"/>
                            </a:lnTo>
                            <a:lnTo>
                              <a:pt x="7" y="66"/>
                            </a:lnTo>
                            <a:lnTo>
                              <a:pt x="7" y="74"/>
                            </a:lnTo>
                            <a:lnTo>
                              <a:pt x="3" y="84"/>
                            </a:lnTo>
                            <a:lnTo>
                              <a:pt x="0" y="91"/>
                            </a:lnTo>
                            <a:lnTo>
                              <a:pt x="1" y="100"/>
                            </a:lnTo>
                            <a:lnTo>
                              <a:pt x="5" y="109"/>
                            </a:lnTo>
                            <a:lnTo>
                              <a:pt x="10" y="118"/>
                            </a:lnTo>
                            <a:lnTo>
                              <a:pt x="12" y="129"/>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 name="Freeform 29"/>
                      <p:cNvSpPr>
                        <a:spLocks/>
                      </p:cNvSpPr>
                      <p:nvPr/>
                    </p:nvSpPr>
                    <p:spPr bwMode="auto">
                      <a:xfrm>
                        <a:off x="3621" y="3726"/>
                        <a:ext cx="15" cy="46"/>
                      </a:xfrm>
                      <a:custGeom>
                        <a:avLst/>
                        <a:gdLst>
                          <a:gd name="T0" fmla="*/ 10 w 15"/>
                          <a:gd name="T1" fmla="*/ 0 h 46"/>
                          <a:gd name="T2" fmla="*/ 4 w 15"/>
                          <a:gd name="T3" fmla="*/ 8 h 46"/>
                          <a:gd name="T4" fmla="*/ 0 w 15"/>
                          <a:gd name="T5" fmla="*/ 17 h 46"/>
                          <a:gd name="T6" fmla="*/ 0 w 15"/>
                          <a:gd name="T7" fmla="*/ 28 h 46"/>
                          <a:gd name="T8" fmla="*/ 5 w 15"/>
                          <a:gd name="T9" fmla="*/ 37 h 46"/>
                          <a:gd name="T10" fmla="*/ 14 w 15"/>
                          <a:gd name="T11" fmla="*/ 45 h 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46">
                            <a:moveTo>
                              <a:pt x="10" y="0"/>
                            </a:moveTo>
                            <a:lnTo>
                              <a:pt x="4" y="8"/>
                            </a:lnTo>
                            <a:lnTo>
                              <a:pt x="0" y="17"/>
                            </a:lnTo>
                            <a:lnTo>
                              <a:pt x="0" y="28"/>
                            </a:lnTo>
                            <a:lnTo>
                              <a:pt x="5" y="37"/>
                            </a:lnTo>
                            <a:lnTo>
                              <a:pt x="14" y="45"/>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56" name="Group 30"/>
                  <p:cNvGrpSpPr>
                    <a:grpSpLocks/>
                  </p:cNvGrpSpPr>
                  <p:nvPr/>
                </p:nvGrpSpPr>
                <p:grpSpPr bwMode="auto">
                  <a:xfrm>
                    <a:off x="3684" y="3473"/>
                    <a:ext cx="317" cy="299"/>
                    <a:chOff x="3684" y="3473"/>
                    <a:chExt cx="317" cy="299"/>
                  </a:xfrm>
                </p:grpSpPr>
                <p:grpSp>
                  <p:nvGrpSpPr>
                    <p:cNvPr id="57" name="Group 31"/>
                    <p:cNvGrpSpPr>
                      <a:grpSpLocks/>
                    </p:cNvGrpSpPr>
                    <p:nvPr/>
                  </p:nvGrpSpPr>
                  <p:grpSpPr bwMode="auto">
                    <a:xfrm>
                      <a:off x="3684" y="3473"/>
                      <a:ext cx="317" cy="299"/>
                      <a:chOff x="3684" y="3473"/>
                      <a:chExt cx="317" cy="299"/>
                    </a:xfrm>
                  </p:grpSpPr>
                  <p:sp>
                    <p:nvSpPr>
                      <p:cNvPr id="59" name="Freeform 32"/>
                      <p:cNvSpPr>
                        <a:spLocks/>
                      </p:cNvSpPr>
                      <p:nvPr/>
                    </p:nvSpPr>
                    <p:spPr bwMode="auto">
                      <a:xfrm>
                        <a:off x="3684" y="3473"/>
                        <a:ext cx="317" cy="299"/>
                      </a:xfrm>
                      <a:custGeom>
                        <a:avLst/>
                        <a:gdLst>
                          <a:gd name="T0" fmla="*/ 62 w 317"/>
                          <a:gd name="T1" fmla="*/ 22 h 299"/>
                          <a:gd name="T2" fmla="*/ 0 w 317"/>
                          <a:gd name="T3" fmla="*/ 26 h 299"/>
                          <a:gd name="T4" fmla="*/ 19 w 317"/>
                          <a:gd name="T5" fmla="*/ 63 h 299"/>
                          <a:gd name="T6" fmla="*/ 65 w 317"/>
                          <a:gd name="T7" fmla="*/ 105 h 299"/>
                          <a:gd name="T8" fmla="*/ 60 w 317"/>
                          <a:gd name="T9" fmla="*/ 144 h 299"/>
                          <a:gd name="T10" fmla="*/ 151 w 317"/>
                          <a:gd name="T11" fmla="*/ 298 h 299"/>
                          <a:gd name="T12" fmla="*/ 157 w 317"/>
                          <a:gd name="T13" fmla="*/ 298 h 299"/>
                          <a:gd name="T14" fmla="*/ 179 w 317"/>
                          <a:gd name="T15" fmla="*/ 269 h 299"/>
                          <a:gd name="T16" fmla="*/ 206 w 317"/>
                          <a:gd name="T17" fmla="*/ 217 h 299"/>
                          <a:gd name="T18" fmla="*/ 248 w 317"/>
                          <a:gd name="T19" fmla="*/ 154 h 299"/>
                          <a:gd name="T20" fmla="*/ 258 w 317"/>
                          <a:gd name="T21" fmla="*/ 94 h 299"/>
                          <a:gd name="T22" fmla="*/ 316 w 317"/>
                          <a:gd name="T23" fmla="*/ 31 h 299"/>
                          <a:gd name="T24" fmla="*/ 259 w 317"/>
                          <a:gd name="T25" fmla="*/ 0 h 299"/>
                          <a:gd name="T26" fmla="*/ 205 w 317"/>
                          <a:gd name="T27" fmla="*/ 39 h 299"/>
                          <a:gd name="T28" fmla="*/ 154 w 317"/>
                          <a:gd name="T29" fmla="*/ 36 h 299"/>
                          <a:gd name="T30" fmla="*/ 87 w 317"/>
                          <a:gd name="T31" fmla="*/ 17 h 299"/>
                          <a:gd name="T32" fmla="*/ 62 w 317"/>
                          <a:gd name="T33" fmla="*/ 22 h 2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17" h="299">
                            <a:moveTo>
                              <a:pt x="62" y="22"/>
                            </a:moveTo>
                            <a:lnTo>
                              <a:pt x="0" y="26"/>
                            </a:lnTo>
                            <a:lnTo>
                              <a:pt x="19" y="63"/>
                            </a:lnTo>
                            <a:lnTo>
                              <a:pt x="65" y="105"/>
                            </a:lnTo>
                            <a:lnTo>
                              <a:pt x="60" y="144"/>
                            </a:lnTo>
                            <a:lnTo>
                              <a:pt x="151" y="298"/>
                            </a:lnTo>
                            <a:lnTo>
                              <a:pt x="157" y="298"/>
                            </a:lnTo>
                            <a:lnTo>
                              <a:pt x="179" y="269"/>
                            </a:lnTo>
                            <a:lnTo>
                              <a:pt x="206" y="217"/>
                            </a:lnTo>
                            <a:lnTo>
                              <a:pt x="248" y="154"/>
                            </a:lnTo>
                            <a:lnTo>
                              <a:pt x="258" y="94"/>
                            </a:lnTo>
                            <a:lnTo>
                              <a:pt x="316" y="31"/>
                            </a:lnTo>
                            <a:lnTo>
                              <a:pt x="259" y="0"/>
                            </a:lnTo>
                            <a:lnTo>
                              <a:pt x="205" y="39"/>
                            </a:lnTo>
                            <a:lnTo>
                              <a:pt x="154" y="36"/>
                            </a:lnTo>
                            <a:lnTo>
                              <a:pt x="87" y="17"/>
                            </a:lnTo>
                            <a:lnTo>
                              <a:pt x="62" y="22"/>
                            </a:lnTo>
                          </a:path>
                        </a:pathLst>
                      </a:custGeom>
                      <a:solidFill>
                        <a:srgbClr val="E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60" name="Group 33"/>
                      <p:cNvGrpSpPr>
                        <a:grpSpLocks/>
                      </p:cNvGrpSpPr>
                      <p:nvPr/>
                    </p:nvGrpSpPr>
                    <p:grpSpPr bwMode="auto">
                      <a:xfrm>
                        <a:off x="3720" y="3545"/>
                        <a:ext cx="232" cy="35"/>
                        <a:chOff x="3720" y="3545"/>
                        <a:chExt cx="232" cy="35"/>
                      </a:xfrm>
                    </p:grpSpPr>
                    <p:sp>
                      <p:nvSpPr>
                        <p:cNvPr id="61" name="Freeform 34"/>
                        <p:cNvSpPr>
                          <a:spLocks/>
                        </p:cNvSpPr>
                        <p:nvPr/>
                      </p:nvSpPr>
                      <p:spPr bwMode="auto">
                        <a:xfrm>
                          <a:off x="3889" y="3545"/>
                          <a:ext cx="63" cy="30"/>
                        </a:xfrm>
                        <a:custGeom>
                          <a:avLst/>
                          <a:gdLst>
                            <a:gd name="T0" fmla="*/ 0 w 63"/>
                            <a:gd name="T1" fmla="*/ 0 h 30"/>
                            <a:gd name="T2" fmla="*/ 31 w 63"/>
                            <a:gd name="T3" fmla="*/ 22 h 30"/>
                            <a:gd name="T4" fmla="*/ 62 w 63"/>
                            <a:gd name="T5" fmla="*/ 11 h 30"/>
                            <a:gd name="T6" fmla="*/ 30 w 63"/>
                            <a:gd name="T7" fmla="*/ 29 h 30"/>
                            <a:gd name="T8" fmla="*/ 0 w 63"/>
                            <a:gd name="T9" fmla="*/ 0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30">
                              <a:moveTo>
                                <a:pt x="0" y="0"/>
                              </a:moveTo>
                              <a:lnTo>
                                <a:pt x="31" y="22"/>
                              </a:lnTo>
                              <a:lnTo>
                                <a:pt x="62" y="11"/>
                              </a:lnTo>
                              <a:lnTo>
                                <a:pt x="30" y="29"/>
                              </a:lnTo>
                              <a:lnTo>
                                <a:pt x="0"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 name="Freeform 35"/>
                        <p:cNvSpPr>
                          <a:spLocks/>
                        </p:cNvSpPr>
                        <p:nvPr/>
                      </p:nvSpPr>
                      <p:spPr bwMode="auto">
                        <a:xfrm>
                          <a:off x="3720" y="3547"/>
                          <a:ext cx="74" cy="33"/>
                        </a:xfrm>
                        <a:custGeom>
                          <a:avLst/>
                          <a:gdLst>
                            <a:gd name="T0" fmla="*/ 73 w 74"/>
                            <a:gd name="T1" fmla="*/ 0 h 33"/>
                            <a:gd name="T2" fmla="*/ 59 w 74"/>
                            <a:gd name="T3" fmla="*/ 26 h 33"/>
                            <a:gd name="T4" fmla="*/ 0 w 74"/>
                            <a:gd name="T5" fmla="*/ 4 h 33"/>
                            <a:gd name="T6" fmla="*/ 60 w 74"/>
                            <a:gd name="T7" fmla="*/ 32 h 33"/>
                            <a:gd name="T8" fmla="*/ 73 w 74"/>
                            <a:gd name="T9" fmla="*/ 0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33">
                              <a:moveTo>
                                <a:pt x="73" y="0"/>
                              </a:moveTo>
                              <a:lnTo>
                                <a:pt x="59" y="26"/>
                              </a:lnTo>
                              <a:lnTo>
                                <a:pt x="0" y="4"/>
                              </a:lnTo>
                              <a:lnTo>
                                <a:pt x="60" y="32"/>
                              </a:lnTo>
                              <a:lnTo>
                                <a:pt x="73" y="0"/>
                              </a:lnTo>
                            </a:path>
                          </a:pathLst>
                        </a:custGeom>
                        <a:solidFill>
                          <a:srgbClr val="C0C0C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58" name="Freeform 36"/>
                    <p:cNvSpPr>
                      <a:spLocks/>
                    </p:cNvSpPr>
                    <p:nvPr/>
                  </p:nvSpPr>
                  <p:spPr bwMode="auto">
                    <a:xfrm>
                      <a:off x="3786" y="3512"/>
                      <a:ext cx="108" cy="260"/>
                    </a:xfrm>
                    <a:custGeom>
                      <a:avLst/>
                      <a:gdLst>
                        <a:gd name="T0" fmla="*/ 31 w 108"/>
                        <a:gd name="T1" fmla="*/ 0 h 260"/>
                        <a:gd name="T2" fmla="*/ 12 w 108"/>
                        <a:gd name="T3" fmla="*/ 35 h 260"/>
                        <a:gd name="T4" fmla="*/ 39 w 108"/>
                        <a:gd name="T5" fmla="*/ 72 h 260"/>
                        <a:gd name="T6" fmla="*/ 33 w 108"/>
                        <a:gd name="T7" fmla="*/ 89 h 260"/>
                        <a:gd name="T8" fmla="*/ 16 w 108"/>
                        <a:gd name="T9" fmla="*/ 110 h 260"/>
                        <a:gd name="T10" fmla="*/ 0 w 108"/>
                        <a:gd name="T11" fmla="*/ 174 h 260"/>
                        <a:gd name="T12" fmla="*/ 46 w 108"/>
                        <a:gd name="T13" fmla="*/ 259 h 260"/>
                        <a:gd name="T14" fmla="*/ 60 w 108"/>
                        <a:gd name="T15" fmla="*/ 259 h 260"/>
                        <a:gd name="T16" fmla="*/ 107 w 108"/>
                        <a:gd name="T17" fmla="*/ 177 h 260"/>
                        <a:gd name="T18" fmla="*/ 97 w 108"/>
                        <a:gd name="T19" fmla="*/ 112 h 260"/>
                        <a:gd name="T20" fmla="*/ 83 w 108"/>
                        <a:gd name="T21" fmla="*/ 91 h 260"/>
                        <a:gd name="T22" fmla="*/ 72 w 108"/>
                        <a:gd name="T23" fmla="*/ 72 h 260"/>
                        <a:gd name="T24" fmla="*/ 96 w 108"/>
                        <a:gd name="T25" fmla="*/ 35 h 260"/>
                        <a:gd name="T26" fmla="*/ 83 w 108"/>
                        <a:gd name="T27" fmla="*/ 0 h 260"/>
                        <a:gd name="T28" fmla="*/ 31 w 108"/>
                        <a:gd name="T29" fmla="*/ 0 h 2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8" h="260">
                          <a:moveTo>
                            <a:pt x="31" y="0"/>
                          </a:moveTo>
                          <a:lnTo>
                            <a:pt x="12" y="35"/>
                          </a:lnTo>
                          <a:lnTo>
                            <a:pt x="39" y="72"/>
                          </a:lnTo>
                          <a:lnTo>
                            <a:pt x="33" y="89"/>
                          </a:lnTo>
                          <a:lnTo>
                            <a:pt x="16" y="110"/>
                          </a:lnTo>
                          <a:lnTo>
                            <a:pt x="0" y="174"/>
                          </a:lnTo>
                          <a:lnTo>
                            <a:pt x="46" y="259"/>
                          </a:lnTo>
                          <a:lnTo>
                            <a:pt x="60" y="259"/>
                          </a:lnTo>
                          <a:lnTo>
                            <a:pt x="107" y="177"/>
                          </a:lnTo>
                          <a:lnTo>
                            <a:pt x="97" y="112"/>
                          </a:lnTo>
                          <a:lnTo>
                            <a:pt x="83" y="91"/>
                          </a:lnTo>
                          <a:lnTo>
                            <a:pt x="72" y="72"/>
                          </a:lnTo>
                          <a:lnTo>
                            <a:pt x="96" y="35"/>
                          </a:lnTo>
                          <a:lnTo>
                            <a:pt x="83" y="0"/>
                          </a:lnTo>
                          <a:lnTo>
                            <a:pt x="31"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48" name="Group 37"/>
                <p:cNvGrpSpPr>
                  <a:grpSpLocks/>
                </p:cNvGrpSpPr>
                <p:nvPr/>
              </p:nvGrpSpPr>
              <p:grpSpPr bwMode="auto">
                <a:xfrm>
                  <a:off x="3630" y="3746"/>
                  <a:ext cx="295" cy="184"/>
                  <a:chOff x="3630" y="3746"/>
                  <a:chExt cx="295" cy="184"/>
                </a:xfrm>
              </p:grpSpPr>
              <p:sp>
                <p:nvSpPr>
                  <p:cNvPr id="49" name="Freeform 38"/>
                  <p:cNvSpPr>
                    <a:spLocks/>
                  </p:cNvSpPr>
                  <p:nvPr/>
                </p:nvSpPr>
                <p:spPr bwMode="auto">
                  <a:xfrm>
                    <a:off x="3709" y="3746"/>
                    <a:ext cx="216" cy="176"/>
                  </a:xfrm>
                  <a:custGeom>
                    <a:avLst/>
                    <a:gdLst>
                      <a:gd name="T0" fmla="*/ 0 w 216"/>
                      <a:gd name="T1" fmla="*/ 61 h 176"/>
                      <a:gd name="T2" fmla="*/ 57 w 216"/>
                      <a:gd name="T3" fmla="*/ 20 h 176"/>
                      <a:gd name="T4" fmla="*/ 88 w 216"/>
                      <a:gd name="T5" fmla="*/ 10 h 176"/>
                      <a:gd name="T6" fmla="*/ 119 w 216"/>
                      <a:gd name="T7" fmla="*/ 0 h 176"/>
                      <a:gd name="T8" fmla="*/ 143 w 216"/>
                      <a:gd name="T9" fmla="*/ 0 h 176"/>
                      <a:gd name="T10" fmla="*/ 174 w 216"/>
                      <a:gd name="T11" fmla="*/ 3 h 176"/>
                      <a:gd name="T12" fmla="*/ 194 w 216"/>
                      <a:gd name="T13" fmla="*/ 8 h 176"/>
                      <a:gd name="T14" fmla="*/ 210 w 216"/>
                      <a:gd name="T15" fmla="*/ 17 h 176"/>
                      <a:gd name="T16" fmla="*/ 215 w 216"/>
                      <a:gd name="T17" fmla="*/ 24 h 176"/>
                      <a:gd name="T18" fmla="*/ 215 w 216"/>
                      <a:gd name="T19" fmla="*/ 29 h 176"/>
                      <a:gd name="T20" fmla="*/ 211 w 216"/>
                      <a:gd name="T21" fmla="*/ 38 h 176"/>
                      <a:gd name="T22" fmla="*/ 201 w 216"/>
                      <a:gd name="T23" fmla="*/ 44 h 176"/>
                      <a:gd name="T24" fmla="*/ 188 w 216"/>
                      <a:gd name="T25" fmla="*/ 49 h 176"/>
                      <a:gd name="T26" fmla="*/ 197 w 216"/>
                      <a:gd name="T27" fmla="*/ 58 h 176"/>
                      <a:gd name="T28" fmla="*/ 206 w 216"/>
                      <a:gd name="T29" fmla="*/ 67 h 176"/>
                      <a:gd name="T30" fmla="*/ 208 w 216"/>
                      <a:gd name="T31" fmla="*/ 72 h 176"/>
                      <a:gd name="T32" fmla="*/ 205 w 216"/>
                      <a:gd name="T33" fmla="*/ 80 h 176"/>
                      <a:gd name="T34" fmla="*/ 199 w 216"/>
                      <a:gd name="T35" fmla="*/ 85 h 176"/>
                      <a:gd name="T36" fmla="*/ 190 w 216"/>
                      <a:gd name="T37" fmla="*/ 91 h 176"/>
                      <a:gd name="T38" fmla="*/ 174 w 216"/>
                      <a:gd name="T39" fmla="*/ 91 h 176"/>
                      <a:gd name="T40" fmla="*/ 177 w 216"/>
                      <a:gd name="T41" fmla="*/ 100 h 176"/>
                      <a:gd name="T42" fmla="*/ 181 w 216"/>
                      <a:gd name="T43" fmla="*/ 106 h 176"/>
                      <a:gd name="T44" fmla="*/ 178 w 216"/>
                      <a:gd name="T45" fmla="*/ 116 h 176"/>
                      <a:gd name="T46" fmla="*/ 171 w 216"/>
                      <a:gd name="T47" fmla="*/ 121 h 176"/>
                      <a:gd name="T48" fmla="*/ 160 w 216"/>
                      <a:gd name="T49" fmla="*/ 124 h 176"/>
                      <a:gd name="T50" fmla="*/ 146 w 216"/>
                      <a:gd name="T51" fmla="*/ 124 h 176"/>
                      <a:gd name="T52" fmla="*/ 152 w 216"/>
                      <a:gd name="T53" fmla="*/ 128 h 176"/>
                      <a:gd name="T54" fmla="*/ 157 w 216"/>
                      <a:gd name="T55" fmla="*/ 135 h 176"/>
                      <a:gd name="T56" fmla="*/ 156 w 216"/>
                      <a:gd name="T57" fmla="*/ 142 h 176"/>
                      <a:gd name="T58" fmla="*/ 151 w 216"/>
                      <a:gd name="T59" fmla="*/ 146 h 176"/>
                      <a:gd name="T60" fmla="*/ 144 w 216"/>
                      <a:gd name="T61" fmla="*/ 149 h 176"/>
                      <a:gd name="T62" fmla="*/ 135 w 216"/>
                      <a:gd name="T63" fmla="*/ 153 h 176"/>
                      <a:gd name="T64" fmla="*/ 121 w 216"/>
                      <a:gd name="T65" fmla="*/ 154 h 176"/>
                      <a:gd name="T66" fmla="*/ 107 w 216"/>
                      <a:gd name="T67" fmla="*/ 154 h 176"/>
                      <a:gd name="T68" fmla="*/ 93 w 216"/>
                      <a:gd name="T69" fmla="*/ 164 h 176"/>
                      <a:gd name="T70" fmla="*/ 84 w 216"/>
                      <a:gd name="T71" fmla="*/ 169 h 176"/>
                      <a:gd name="T72" fmla="*/ 70 w 216"/>
                      <a:gd name="T73" fmla="*/ 173 h 176"/>
                      <a:gd name="T74" fmla="*/ 54 w 216"/>
                      <a:gd name="T75" fmla="*/ 175 h 176"/>
                      <a:gd name="T76" fmla="*/ 37 w 216"/>
                      <a:gd name="T77" fmla="*/ 171 h 176"/>
                      <a:gd name="T78" fmla="*/ 0 w 216"/>
                      <a:gd name="T79" fmla="*/ 138 h 176"/>
                      <a:gd name="T80" fmla="*/ 0 w 216"/>
                      <a:gd name="T81" fmla="*/ 99 h 176"/>
                      <a:gd name="T82" fmla="*/ 0 w 216"/>
                      <a:gd name="T83" fmla="*/ 61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 h="176">
                        <a:moveTo>
                          <a:pt x="0" y="61"/>
                        </a:moveTo>
                        <a:lnTo>
                          <a:pt x="57" y="20"/>
                        </a:lnTo>
                        <a:lnTo>
                          <a:pt x="88" y="10"/>
                        </a:lnTo>
                        <a:lnTo>
                          <a:pt x="119" y="0"/>
                        </a:lnTo>
                        <a:lnTo>
                          <a:pt x="143" y="0"/>
                        </a:lnTo>
                        <a:lnTo>
                          <a:pt x="174" y="3"/>
                        </a:lnTo>
                        <a:lnTo>
                          <a:pt x="194" y="8"/>
                        </a:lnTo>
                        <a:lnTo>
                          <a:pt x="210" y="17"/>
                        </a:lnTo>
                        <a:lnTo>
                          <a:pt x="215" y="24"/>
                        </a:lnTo>
                        <a:lnTo>
                          <a:pt x="215" y="29"/>
                        </a:lnTo>
                        <a:lnTo>
                          <a:pt x="211" y="38"/>
                        </a:lnTo>
                        <a:lnTo>
                          <a:pt x="201" y="44"/>
                        </a:lnTo>
                        <a:lnTo>
                          <a:pt x="188" y="49"/>
                        </a:lnTo>
                        <a:lnTo>
                          <a:pt x="197" y="58"/>
                        </a:lnTo>
                        <a:lnTo>
                          <a:pt x="206" y="67"/>
                        </a:lnTo>
                        <a:lnTo>
                          <a:pt x="208" y="72"/>
                        </a:lnTo>
                        <a:lnTo>
                          <a:pt x="205" y="80"/>
                        </a:lnTo>
                        <a:lnTo>
                          <a:pt x="199" y="85"/>
                        </a:lnTo>
                        <a:lnTo>
                          <a:pt x="190" y="91"/>
                        </a:lnTo>
                        <a:lnTo>
                          <a:pt x="174" y="91"/>
                        </a:lnTo>
                        <a:lnTo>
                          <a:pt x="177" y="100"/>
                        </a:lnTo>
                        <a:lnTo>
                          <a:pt x="181" y="106"/>
                        </a:lnTo>
                        <a:lnTo>
                          <a:pt x="178" y="116"/>
                        </a:lnTo>
                        <a:lnTo>
                          <a:pt x="171" y="121"/>
                        </a:lnTo>
                        <a:lnTo>
                          <a:pt x="160" y="124"/>
                        </a:lnTo>
                        <a:lnTo>
                          <a:pt x="146" y="124"/>
                        </a:lnTo>
                        <a:lnTo>
                          <a:pt x="152" y="128"/>
                        </a:lnTo>
                        <a:lnTo>
                          <a:pt x="157" y="135"/>
                        </a:lnTo>
                        <a:lnTo>
                          <a:pt x="156" y="142"/>
                        </a:lnTo>
                        <a:lnTo>
                          <a:pt x="151" y="146"/>
                        </a:lnTo>
                        <a:lnTo>
                          <a:pt x="144" y="149"/>
                        </a:lnTo>
                        <a:lnTo>
                          <a:pt x="135" y="153"/>
                        </a:lnTo>
                        <a:lnTo>
                          <a:pt x="121" y="154"/>
                        </a:lnTo>
                        <a:lnTo>
                          <a:pt x="107" y="154"/>
                        </a:lnTo>
                        <a:lnTo>
                          <a:pt x="93" y="164"/>
                        </a:lnTo>
                        <a:lnTo>
                          <a:pt x="84" y="169"/>
                        </a:lnTo>
                        <a:lnTo>
                          <a:pt x="70" y="173"/>
                        </a:lnTo>
                        <a:lnTo>
                          <a:pt x="54" y="175"/>
                        </a:lnTo>
                        <a:lnTo>
                          <a:pt x="37" y="171"/>
                        </a:lnTo>
                        <a:lnTo>
                          <a:pt x="0" y="138"/>
                        </a:lnTo>
                        <a:lnTo>
                          <a:pt x="0" y="99"/>
                        </a:lnTo>
                        <a:lnTo>
                          <a:pt x="0" y="61"/>
                        </a:lnTo>
                      </a:path>
                    </a:pathLst>
                  </a:custGeom>
                  <a:solidFill>
                    <a:srgbClr val="E0A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Freeform 39"/>
                  <p:cNvSpPr>
                    <a:spLocks/>
                  </p:cNvSpPr>
                  <p:nvPr/>
                </p:nvSpPr>
                <p:spPr bwMode="auto">
                  <a:xfrm>
                    <a:off x="3630" y="3776"/>
                    <a:ext cx="109" cy="154"/>
                  </a:xfrm>
                  <a:custGeom>
                    <a:avLst/>
                    <a:gdLst>
                      <a:gd name="T0" fmla="*/ 97 w 109"/>
                      <a:gd name="T1" fmla="*/ 18 h 154"/>
                      <a:gd name="T2" fmla="*/ 108 w 109"/>
                      <a:gd name="T3" fmla="*/ 3 h 154"/>
                      <a:gd name="T4" fmla="*/ 85 w 109"/>
                      <a:gd name="T5" fmla="*/ 6 h 154"/>
                      <a:gd name="T6" fmla="*/ 64 w 109"/>
                      <a:gd name="T7" fmla="*/ 5 h 154"/>
                      <a:gd name="T8" fmla="*/ 41 w 109"/>
                      <a:gd name="T9" fmla="*/ 5 h 154"/>
                      <a:gd name="T10" fmla="*/ 12 w 109"/>
                      <a:gd name="T11" fmla="*/ 0 h 154"/>
                      <a:gd name="T12" fmla="*/ 14 w 109"/>
                      <a:gd name="T13" fmla="*/ 30 h 154"/>
                      <a:gd name="T14" fmla="*/ 8 w 109"/>
                      <a:gd name="T15" fmla="*/ 54 h 154"/>
                      <a:gd name="T16" fmla="*/ 5 w 109"/>
                      <a:gd name="T17" fmla="*/ 75 h 154"/>
                      <a:gd name="T18" fmla="*/ 0 w 109"/>
                      <a:gd name="T19" fmla="*/ 91 h 154"/>
                      <a:gd name="T20" fmla="*/ 2 w 109"/>
                      <a:gd name="T21" fmla="*/ 104 h 154"/>
                      <a:gd name="T22" fmla="*/ 10 w 109"/>
                      <a:gd name="T23" fmla="*/ 116 h 154"/>
                      <a:gd name="T24" fmla="*/ 12 w 109"/>
                      <a:gd name="T25" fmla="*/ 130 h 154"/>
                      <a:gd name="T26" fmla="*/ 12 w 109"/>
                      <a:gd name="T27" fmla="*/ 141 h 154"/>
                      <a:gd name="T28" fmla="*/ 5 w 109"/>
                      <a:gd name="T29" fmla="*/ 153 h 154"/>
                      <a:gd name="T30" fmla="*/ 27 w 109"/>
                      <a:gd name="T31" fmla="*/ 152 h 154"/>
                      <a:gd name="T32" fmla="*/ 42 w 109"/>
                      <a:gd name="T33" fmla="*/ 147 h 154"/>
                      <a:gd name="T34" fmla="*/ 64 w 109"/>
                      <a:gd name="T35" fmla="*/ 147 h 154"/>
                      <a:gd name="T36" fmla="*/ 75 w 109"/>
                      <a:gd name="T37" fmla="*/ 142 h 154"/>
                      <a:gd name="T38" fmla="*/ 94 w 109"/>
                      <a:gd name="T39" fmla="*/ 145 h 154"/>
                      <a:gd name="T40" fmla="*/ 105 w 109"/>
                      <a:gd name="T41" fmla="*/ 144 h 154"/>
                      <a:gd name="T42" fmla="*/ 99 w 109"/>
                      <a:gd name="T43" fmla="*/ 131 h 154"/>
                      <a:gd name="T44" fmla="*/ 86 w 109"/>
                      <a:gd name="T45" fmla="*/ 119 h 154"/>
                      <a:gd name="T46" fmla="*/ 81 w 109"/>
                      <a:gd name="T47" fmla="*/ 104 h 154"/>
                      <a:gd name="T48" fmla="*/ 85 w 109"/>
                      <a:gd name="T49" fmla="*/ 81 h 154"/>
                      <a:gd name="T50" fmla="*/ 81 w 109"/>
                      <a:gd name="T51" fmla="*/ 61 h 154"/>
                      <a:gd name="T52" fmla="*/ 83 w 109"/>
                      <a:gd name="T53" fmla="*/ 38 h 154"/>
                      <a:gd name="T54" fmla="*/ 97 w 109"/>
                      <a:gd name="T55" fmla="*/ 18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09" h="154">
                        <a:moveTo>
                          <a:pt x="97" y="18"/>
                        </a:moveTo>
                        <a:lnTo>
                          <a:pt x="108" y="3"/>
                        </a:lnTo>
                        <a:lnTo>
                          <a:pt x="85" y="6"/>
                        </a:lnTo>
                        <a:lnTo>
                          <a:pt x="64" y="5"/>
                        </a:lnTo>
                        <a:lnTo>
                          <a:pt x="41" y="5"/>
                        </a:lnTo>
                        <a:lnTo>
                          <a:pt x="12" y="0"/>
                        </a:lnTo>
                        <a:lnTo>
                          <a:pt x="14" y="30"/>
                        </a:lnTo>
                        <a:lnTo>
                          <a:pt x="8" y="54"/>
                        </a:lnTo>
                        <a:lnTo>
                          <a:pt x="5" y="75"/>
                        </a:lnTo>
                        <a:lnTo>
                          <a:pt x="0" y="91"/>
                        </a:lnTo>
                        <a:lnTo>
                          <a:pt x="2" y="104"/>
                        </a:lnTo>
                        <a:lnTo>
                          <a:pt x="10" y="116"/>
                        </a:lnTo>
                        <a:lnTo>
                          <a:pt x="12" y="130"/>
                        </a:lnTo>
                        <a:lnTo>
                          <a:pt x="12" y="141"/>
                        </a:lnTo>
                        <a:lnTo>
                          <a:pt x="5" y="153"/>
                        </a:lnTo>
                        <a:lnTo>
                          <a:pt x="27" y="152"/>
                        </a:lnTo>
                        <a:lnTo>
                          <a:pt x="42" y="147"/>
                        </a:lnTo>
                        <a:lnTo>
                          <a:pt x="64" y="147"/>
                        </a:lnTo>
                        <a:lnTo>
                          <a:pt x="75" y="142"/>
                        </a:lnTo>
                        <a:lnTo>
                          <a:pt x="94" y="145"/>
                        </a:lnTo>
                        <a:lnTo>
                          <a:pt x="105" y="144"/>
                        </a:lnTo>
                        <a:lnTo>
                          <a:pt x="99" y="131"/>
                        </a:lnTo>
                        <a:lnTo>
                          <a:pt x="86" y="119"/>
                        </a:lnTo>
                        <a:lnTo>
                          <a:pt x="81" y="104"/>
                        </a:lnTo>
                        <a:lnTo>
                          <a:pt x="85" y="81"/>
                        </a:lnTo>
                        <a:lnTo>
                          <a:pt x="81" y="61"/>
                        </a:lnTo>
                        <a:lnTo>
                          <a:pt x="83" y="38"/>
                        </a:lnTo>
                        <a:lnTo>
                          <a:pt x="97" y="18"/>
                        </a:lnTo>
                      </a:path>
                    </a:pathLst>
                  </a:custGeom>
                  <a:solidFill>
                    <a:srgbClr val="E0E0E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Freeform 40"/>
                  <p:cNvSpPr>
                    <a:spLocks/>
                  </p:cNvSpPr>
                  <p:nvPr/>
                </p:nvSpPr>
                <p:spPr bwMode="auto">
                  <a:xfrm>
                    <a:off x="3825" y="3785"/>
                    <a:ext cx="74" cy="12"/>
                  </a:xfrm>
                  <a:custGeom>
                    <a:avLst/>
                    <a:gdLst>
                      <a:gd name="T0" fmla="*/ 0 w 74"/>
                      <a:gd name="T1" fmla="*/ 11 h 12"/>
                      <a:gd name="T2" fmla="*/ 10 w 74"/>
                      <a:gd name="T3" fmla="*/ 7 h 12"/>
                      <a:gd name="T4" fmla="*/ 16 w 74"/>
                      <a:gd name="T5" fmla="*/ 4 h 12"/>
                      <a:gd name="T6" fmla="*/ 27 w 74"/>
                      <a:gd name="T7" fmla="*/ 1 h 12"/>
                      <a:gd name="T8" fmla="*/ 38 w 74"/>
                      <a:gd name="T9" fmla="*/ 0 h 12"/>
                      <a:gd name="T10" fmla="*/ 46 w 74"/>
                      <a:gd name="T11" fmla="*/ 0 h 12"/>
                      <a:gd name="T12" fmla="*/ 55 w 74"/>
                      <a:gd name="T13" fmla="*/ 2 h 12"/>
                      <a:gd name="T14" fmla="*/ 64 w 74"/>
                      <a:gd name="T15" fmla="*/ 5 h 12"/>
                      <a:gd name="T16" fmla="*/ 73 w 74"/>
                      <a:gd name="T17" fmla="*/ 9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4" h="12">
                        <a:moveTo>
                          <a:pt x="0" y="11"/>
                        </a:moveTo>
                        <a:lnTo>
                          <a:pt x="10" y="7"/>
                        </a:lnTo>
                        <a:lnTo>
                          <a:pt x="16" y="4"/>
                        </a:lnTo>
                        <a:lnTo>
                          <a:pt x="27" y="1"/>
                        </a:lnTo>
                        <a:lnTo>
                          <a:pt x="38" y="0"/>
                        </a:lnTo>
                        <a:lnTo>
                          <a:pt x="46" y="0"/>
                        </a:lnTo>
                        <a:lnTo>
                          <a:pt x="55" y="2"/>
                        </a:lnTo>
                        <a:lnTo>
                          <a:pt x="64" y="5"/>
                        </a:lnTo>
                        <a:lnTo>
                          <a:pt x="73" y="9"/>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 name="Freeform 41"/>
                  <p:cNvSpPr>
                    <a:spLocks/>
                  </p:cNvSpPr>
                  <p:nvPr/>
                </p:nvSpPr>
                <p:spPr bwMode="auto">
                  <a:xfrm>
                    <a:off x="3815" y="3824"/>
                    <a:ext cx="70" cy="14"/>
                  </a:xfrm>
                  <a:custGeom>
                    <a:avLst/>
                    <a:gdLst>
                      <a:gd name="T0" fmla="*/ 0 w 70"/>
                      <a:gd name="T1" fmla="*/ 7 h 14"/>
                      <a:gd name="T2" fmla="*/ 11 w 70"/>
                      <a:gd name="T3" fmla="*/ 4 h 14"/>
                      <a:gd name="T4" fmla="*/ 25 w 70"/>
                      <a:gd name="T5" fmla="*/ 0 h 14"/>
                      <a:gd name="T6" fmla="*/ 39 w 70"/>
                      <a:gd name="T7" fmla="*/ 0 h 14"/>
                      <a:gd name="T8" fmla="*/ 51 w 70"/>
                      <a:gd name="T9" fmla="*/ 2 h 14"/>
                      <a:gd name="T10" fmla="*/ 58 w 70"/>
                      <a:gd name="T11" fmla="*/ 5 h 14"/>
                      <a:gd name="T12" fmla="*/ 65 w 70"/>
                      <a:gd name="T13" fmla="*/ 7 h 14"/>
                      <a:gd name="T14" fmla="*/ 69 w 70"/>
                      <a:gd name="T15" fmla="*/ 13 h 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14">
                        <a:moveTo>
                          <a:pt x="0" y="7"/>
                        </a:moveTo>
                        <a:lnTo>
                          <a:pt x="11" y="4"/>
                        </a:lnTo>
                        <a:lnTo>
                          <a:pt x="25" y="0"/>
                        </a:lnTo>
                        <a:lnTo>
                          <a:pt x="39" y="0"/>
                        </a:lnTo>
                        <a:lnTo>
                          <a:pt x="51" y="2"/>
                        </a:lnTo>
                        <a:lnTo>
                          <a:pt x="58" y="5"/>
                        </a:lnTo>
                        <a:lnTo>
                          <a:pt x="65" y="7"/>
                        </a:lnTo>
                        <a:lnTo>
                          <a:pt x="69" y="13"/>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Freeform 42"/>
                  <p:cNvSpPr>
                    <a:spLocks/>
                  </p:cNvSpPr>
                  <p:nvPr/>
                </p:nvSpPr>
                <p:spPr bwMode="auto">
                  <a:xfrm>
                    <a:off x="3798" y="3864"/>
                    <a:ext cx="64" cy="18"/>
                  </a:xfrm>
                  <a:custGeom>
                    <a:avLst/>
                    <a:gdLst>
                      <a:gd name="T0" fmla="*/ 4 w 64"/>
                      <a:gd name="T1" fmla="*/ 17 h 18"/>
                      <a:gd name="T2" fmla="*/ 0 w 64"/>
                      <a:gd name="T3" fmla="*/ 14 h 18"/>
                      <a:gd name="T4" fmla="*/ 2 w 64"/>
                      <a:gd name="T5" fmla="*/ 8 h 18"/>
                      <a:gd name="T6" fmla="*/ 8 w 64"/>
                      <a:gd name="T7" fmla="*/ 6 h 18"/>
                      <a:gd name="T8" fmla="*/ 19 w 64"/>
                      <a:gd name="T9" fmla="*/ 3 h 18"/>
                      <a:gd name="T10" fmla="*/ 30 w 64"/>
                      <a:gd name="T11" fmla="*/ 0 h 18"/>
                      <a:gd name="T12" fmla="*/ 40 w 64"/>
                      <a:gd name="T13" fmla="*/ 0 h 18"/>
                      <a:gd name="T14" fmla="*/ 49 w 64"/>
                      <a:gd name="T15" fmla="*/ 1 h 18"/>
                      <a:gd name="T16" fmla="*/ 57 w 64"/>
                      <a:gd name="T17" fmla="*/ 4 h 18"/>
                      <a:gd name="T18" fmla="*/ 63 w 64"/>
                      <a:gd name="T19" fmla="*/ 6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 h="18">
                        <a:moveTo>
                          <a:pt x="4" y="17"/>
                        </a:moveTo>
                        <a:lnTo>
                          <a:pt x="0" y="14"/>
                        </a:lnTo>
                        <a:lnTo>
                          <a:pt x="2" y="8"/>
                        </a:lnTo>
                        <a:lnTo>
                          <a:pt x="8" y="6"/>
                        </a:lnTo>
                        <a:lnTo>
                          <a:pt x="19" y="3"/>
                        </a:lnTo>
                        <a:lnTo>
                          <a:pt x="30" y="0"/>
                        </a:lnTo>
                        <a:lnTo>
                          <a:pt x="40" y="0"/>
                        </a:lnTo>
                        <a:lnTo>
                          <a:pt x="49" y="1"/>
                        </a:lnTo>
                        <a:lnTo>
                          <a:pt x="57" y="4"/>
                        </a:lnTo>
                        <a:lnTo>
                          <a:pt x="63" y="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Rectangle 43"/>
                  <p:cNvSpPr>
                    <a:spLocks noChangeArrowheads="1"/>
                  </p:cNvSpPr>
                  <p:nvPr/>
                </p:nvSpPr>
                <p:spPr bwMode="auto">
                  <a:xfrm>
                    <a:off x="3665" y="3790"/>
                    <a:ext cx="36" cy="1"/>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grpSp>
          </p:grpSp>
          <p:grpSp>
            <p:nvGrpSpPr>
              <p:cNvPr id="20" name="Group 44"/>
              <p:cNvGrpSpPr>
                <a:grpSpLocks/>
              </p:cNvGrpSpPr>
              <p:nvPr/>
            </p:nvGrpSpPr>
            <p:grpSpPr bwMode="auto">
              <a:xfrm>
                <a:off x="3537" y="2455"/>
                <a:ext cx="682" cy="1091"/>
                <a:chOff x="3537" y="2455"/>
                <a:chExt cx="682" cy="1091"/>
              </a:xfrm>
            </p:grpSpPr>
            <p:grpSp>
              <p:nvGrpSpPr>
                <p:cNvPr id="21" name="Group 45"/>
                <p:cNvGrpSpPr>
                  <a:grpSpLocks/>
                </p:cNvGrpSpPr>
                <p:nvPr/>
              </p:nvGrpSpPr>
              <p:grpSpPr bwMode="auto">
                <a:xfrm>
                  <a:off x="3537" y="2455"/>
                  <a:ext cx="682" cy="1091"/>
                  <a:chOff x="3537" y="2455"/>
                  <a:chExt cx="682" cy="1091"/>
                </a:xfrm>
              </p:grpSpPr>
              <p:sp>
                <p:nvSpPr>
                  <p:cNvPr id="38" name="Freeform 46"/>
                  <p:cNvSpPr>
                    <a:spLocks/>
                  </p:cNvSpPr>
                  <p:nvPr/>
                </p:nvSpPr>
                <p:spPr bwMode="auto">
                  <a:xfrm>
                    <a:off x="3537" y="2537"/>
                    <a:ext cx="642" cy="1009"/>
                  </a:xfrm>
                  <a:custGeom>
                    <a:avLst/>
                    <a:gdLst>
                      <a:gd name="T0" fmla="*/ 65 w 642"/>
                      <a:gd name="T1" fmla="*/ 452 h 1009"/>
                      <a:gd name="T2" fmla="*/ 79 w 642"/>
                      <a:gd name="T3" fmla="*/ 535 h 1009"/>
                      <a:gd name="T4" fmla="*/ 84 w 642"/>
                      <a:gd name="T5" fmla="*/ 613 h 1009"/>
                      <a:gd name="T6" fmla="*/ 91 w 642"/>
                      <a:gd name="T7" fmla="*/ 677 h 1009"/>
                      <a:gd name="T8" fmla="*/ 100 w 642"/>
                      <a:gd name="T9" fmla="*/ 739 h 1009"/>
                      <a:gd name="T10" fmla="*/ 116 w 642"/>
                      <a:gd name="T11" fmla="*/ 818 h 1009"/>
                      <a:gd name="T12" fmla="*/ 141 w 642"/>
                      <a:gd name="T13" fmla="*/ 891 h 1009"/>
                      <a:gd name="T14" fmla="*/ 153 w 642"/>
                      <a:gd name="T15" fmla="*/ 922 h 1009"/>
                      <a:gd name="T16" fmla="*/ 178 w 642"/>
                      <a:gd name="T17" fmla="*/ 962 h 1009"/>
                      <a:gd name="T18" fmla="*/ 209 w 642"/>
                      <a:gd name="T19" fmla="*/ 985 h 1009"/>
                      <a:gd name="T20" fmla="*/ 234 w 642"/>
                      <a:gd name="T21" fmla="*/ 997 h 1009"/>
                      <a:gd name="T22" fmla="*/ 263 w 642"/>
                      <a:gd name="T23" fmla="*/ 1003 h 1009"/>
                      <a:gd name="T24" fmla="*/ 302 w 642"/>
                      <a:gd name="T25" fmla="*/ 1008 h 1009"/>
                      <a:gd name="T26" fmla="*/ 339 w 642"/>
                      <a:gd name="T27" fmla="*/ 1003 h 1009"/>
                      <a:gd name="T28" fmla="*/ 377 w 642"/>
                      <a:gd name="T29" fmla="*/ 993 h 1009"/>
                      <a:gd name="T30" fmla="*/ 407 w 642"/>
                      <a:gd name="T31" fmla="*/ 972 h 1009"/>
                      <a:gd name="T32" fmla="*/ 431 w 642"/>
                      <a:gd name="T33" fmla="*/ 939 h 1009"/>
                      <a:gd name="T34" fmla="*/ 452 w 642"/>
                      <a:gd name="T35" fmla="*/ 895 h 1009"/>
                      <a:gd name="T36" fmla="*/ 472 w 642"/>
                      <a:gd name="T37" fmla="*/ 854 h 1009"/>
                      <a:gd name="T38" fmla="*/ 502 w 642"/>
                      <a:gd name="T39" fmla="*/ 779 h 1009"/>
                      <a:gd name="T40" fmla="*/ 531 w 642"/>
                      <a:gd name="T41" fmla="*/ 684 h 1009"/>
                      <a:gd name="T42" fmla="*/ 552 w 642"/>
                      <a:gd name="T43" fmla="*/ 612 h 1009"/>
                      <a:gd name="T44" fmla="*/ 565 w 642"/>
                      <a:gd name="T45" fmla="*/ 526 h 1009"/>
                      <a:gd name="T46" fmla="*/ 575 w 642"/>
                      <a:gd name="T47" fmla="*/ 451 h 1009"/>
                      <a:gd name="T48" fmla="*/ 580 w 642"/>
                      <a:gd name="T49" fmla="*/ 422 h 1009"/>
                      <a:gd name="T50" fmla="*/ 599 w 642"/>
                      <a:gd name="T51" fmla="*/ 411 h 1009"/>
                      <a:gd name="T52" fmla="*/ 614 w 642"/>
                      <a:gd name="T53" fmla="*/ 400 h 1009"/>
                      <a:gd name="T54" fmla="*/ 630 w 642"/>
                      <a:gd name="T55" fmla="*/ 385 h 1009"/>
                      <a:gd name="T56" fmla="*/ 641 w 642"/>
                      <a:gd name="T57" fmla="*/ 367 h 1009"/>
                      <a:gd name="T58" fmla="*/ 639 w 642"/>
                      <a:gd name="T59" fmla="*/ 350 h 1009"/>
                      <a:gd name="T60" fmla="*/ 623 w 642"/>
                      <a:gd name="T61" fmla="*/ 335 h 1009"/>
                      <a:gd name="T62" fmla="*/ 604 w 642"/>
                      <a:gd name="T63" fmla="*/ 324 h 1009"/>
                      <a:gd name="T64" fmla="*/ 585 w 642"/>
                      <a:gd name="T65" fmla="*/ 321 h 1009"/>
                      <a:gd name="T66" fmla="*/ 585 w 642"/>
                      <a:gd name="T67" fmla="*/ 298 h 1009"/>
                      <a:gd name="T68" fmla="*/ 589 w 642"/>
                      <a:gd name="T69" fmla="*/ 237 h 1009"/>
                      <a:gd name="T70" fmla="*/ 595 w 642"/>
                      <a:gd name="T71" fmla="*/ 166 h 1009"/>
                      <a:gd name="T72" fmla="*/ 570 w 642"/>
                      <a:gd name="T73" fmla="*/ 89 h 1009"/>
                      <a:gd name="T74" fmla="*/ 537 w 642"/>
                      <a:gd name="T75" fmla="*/ 50 h 1009"/>
                      <a:gd name="T76" fmla="*/ 457 w 642"/>
                      <a:gd name="T77" fmla="*/ 7 h 1009"/>
                      <a:gd name="T78" fmla="*/ 356 w 642"/>
                      <a:gd name="T79" fmla="*/ 0 h 1009"/>
                      <a:gd name="T80" fmla="*/ 262 w 642"/>
                      <a:gd name="T81" fmla="*/ 11 h 1009"/>
                      <a:gd name="T82" fmla="*/ 151 w 642"/>
                      <a:gd name="T83" fmla="*/ 46 h 1009"/>
                      <a:gd name="T84" fmla="*/ 85 w 642"/>
                      <a:gd name="T85" fmla="*/ 116 h 1009"/>
                      <a:gd name="T86" fmla="*/ 81 w 642"/>
                      <a:gd name="T87" fmla="*/ 183 h 1009"/>
                      <a:gd name="T88" fmla="*/ 85 w 642"/>
                      <a:gd name="T89" fmla="*/ 230 h 1009"/>
                      <a:gd name="T90" fmla="*/ 81 w 642"/>
                      <a:gd name="T91" fmla="*/ 266 h 1009"/>
                      <a:gd name="T92" fmla="*/ 76 w 642"/>
                      <a:gd name="T93" fmla="*/ 291 h 1009"/>
                      <a:gd name="T94" fmla="*/ 56 w 642"/>
                      <a:gd name="T95" fmla="*/ 309 h 1009"/>
                      <a:gd name="T96" fmla="*/ 33 w 642"/>
                      <a:gd name="T97" fmla="*/ 320 h 1009"/>
                      <a:gd name="T98" fmla="*/ 9 w 642"/>
                      <a:gd name="T99" fmla="*/ 334 h 1009"/>
                      <a:gd name="T100" fmla="*/ 1 w 642"/>
                      <a:gd name="T101" fmla="*/ 352 h 1009"/>
                      <a:gd name="T102" fmla="*/ 0 w 642"/>
                      <a:gd name="T103" fmla="*/ 367 h 1009"/>
                      <a:gd name="T104" fmla="*/ 8 w 642"/>
                      <a:gd name="T105" fmla="*/ 387 h 1009"/>
                      <a:gd name="T106" fmla="*/ 35 w 642"/>
                      <a:gd name="T107" fmla="*/ 403 h 1009"/>
                      <a:gd name="T108" fmla="*/ 51 w 642"/>
                      <a:gd name="T109" fmla="*/ 411 h 1009"/>
                      <a:gd name="T110" fmla="*/ 65 w 642"/>
                      <a:gd name="T111" fmla="*/ 452 h 100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42" h="1009">
                        <a:moveTo>
                          <a:pt x="65" y="452"/>
                        </a:moveTo>
                        <a:lnTo>
                          <a:pt x="79" y="535"/>
                        </a:lnTo>
                        <a:lnTo>
                          <a:pt x="84" y="613"/>
                        </a:lnTo>
                        <a:lnTo>
                          <a:pt x="91" y="677"/>
                        </a:lnTo>
                        <a:lnTo>
                          <a:pt x="100" y="739"/>
                        </a:lnTo>
                        <a:lnTo>
                          <a:pt x="116" y="818"/>
                        </a:lnTo>
                        <a:lnTo>
                          <a:pt x="141" y="891"/>
                        </a:lnTo>
                        <a:lnTo>
                          <a:pt x="153" y="922"/>
                        </a:lnTo>
                        <a:lnTo>
                          <a:pt x="178" y="962"/>
                        </a:lnTo>
                        <a:lnTo>
                          <a:pt x="209" y="985"/>
                        </a:lnTo>
                        <a:lnTo>
                          <a:pt x="234" y="997"/>
                        </a:lnTo>
                        <a:lnTo>
                          <a:pt x="263" y="1003"/>
                        </a:lnTo>
                        <a:lnTo>
                          <a:pt x="302" y="1008"/>
                        </a:lnTo>
                        <a:lnTo>
                          <a:pt x="339" y="1003"/>
                        </a:lnTo>
                        <a:lnTo>
                          <a:pt x="377" y="993"/>
                        </a:lnTo>
                        <a:lnTo>
                          <a:pt x="407" y="972"/>
                        </a:lnTo>
                        <a:lnTo>
                          <a:pt x="431" y="939"/>
                        </a:lnTo>
                        <a:lnTo>
                          <a:pt x="452" y="895"/>
                        </a:lnTo>
                        <a:lnTo>
                          <a:pt x="472" y="854"/>
                        </a:lnTo>
                        <a:lnTo>
                          <a:pt x="502" y="779"/>
                        </a:lnTo>
                        <a:lnTo>
                          <a:pt x="531" y="684"/>
                        </a:lnTo>
                        <a:lnTo>
                          <a:pt x="552" y="612"/>
                        </a:lnTo>
                        <a:lnTo>
                          <a:pt x="565" y="526"/>
                        </a:lnTo>
                        <a:lnTo>
                          <a:pt x="575" y="451"/>
                        </a:lnTo>
                        <a:lnTo>
                          <a:pt x="580" y="422"/>
                        </a:lnTo>
                        <a:lnTo>
                          <a:pt x="599" y="411"/>
                        </a:lnTo>
                        <a:lnTo>
                          <a:pt x="614" y="400"/>
                        </a:lnTo>
                        <a:lnTo>
                          <a:pt x="630" y="385"/>
                        </a:lnTo>
                        <a:lnTo>
                          <a:pt x="641" y="367"/>
                        </a:lnTo>
                        <a:lnTo>
                          <a:pt x="639" y="350"/>
                        </a:lnTo>
                        <a:lnTo>
                          <a:pt x="623" y="335"/>
                        </a:lnTo>
                        <a:lnTo>
                          <a:pt x="604" y="324"/>
                        </a:lnTo>
                        <a:lnTo>
                          <a:pt x="585" y="321"/>
                        </a:lnTo>
                        <a:lnTo>
                          <a:pt x="585" y="298"/>
                        </a:lnTo>
                        <a:lnTo>
                          <a:pt x="589" y="237"/>
                        </a:lnTo>
                        <a:lnTo>
                          <a:pt x="595" y="166"/>
                        </a:lnTo>
                        <a:lnTo>
                          <a:pt x="570" y="89"/>
                        </a:lnTo>
                        <a:lnTo>
                          <a:pt x="537" y="50"/>
                        </a:lnTo>
                        <a:lnTo>
                          <a:pt x="457" y="7"/>
                        </a:lnTo>
                        <a:lnTo>
                          <a:pt x="356" y="0"/>
                        </a:lnTo>
                        <a:lnTo>
                          <a:pt x="262" y="11"/>
                        </a:lnTo>
                        <a:lnTo>
                          <a:pt x="151" y="46"/>
                        </a:lnTo>
                        <a:lnTo>
                          <a:pt x="85" y="116"/>
                        </a:lnTo>
                        <a:lnTo>
                          <a:pt x="81" y="183"/>
                        </a:lnTo>
                        <a:lnTo>
                          <a:pt x="85" y="230"/>
                        </a:lnTo>
                        <a:lnTo>
                          <a:pt x="81" y="266"/>
                        </a:lnTo>
                        <a:lnTo>
                          <a:pt x="76" y="291"/>
                        </a:lnTo>
                        <a:lnTo>
                          <a:pt x="56" y="309"/>
                        </a:lnTo>
                        <a:lnTo>
                          <a:pt x="33" y="320"/>
                        </a:lnTo>
                        <a:lnTo>
                          <a:pt x="9" y="334"/>
                        </a:lnTo>
                        <a:lnTo>
                          <a:pt x="1" y="352"/>
                        </a:lnTo>
                        <a:lnTo>
                          <a:pt x="0" y="367"/>
                        </a:lnTo>
                        <a:lnTo>
                          <a:pt x="8" y="387"/>
                        </a:lnTo>
                        <a:lnTo>
                          <a:pt x="35" y="403"/>
                        </a:lnTo>
                        <a:lnTo>
                          <a:pt x="51" y="411"/>
                        </a:lnTo>
                        <a:lnTo>
                          <a:pt x="65" y="452"/>
                        </a:lnTo>
                      </a:path>
                    </a:pathLst>
                  </a:custGeom>
                  <a:solidFill>
                    <a:srgbClr val="E0A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9" name="Group 47"/>
                  <p:cNvGrpSpPr>
                    <a:grpSpLocks/>
                  </p:cNvGrpSpPr>
                  <p:nvPr/>
                </p:nvGrpSpPr>
                <p:grpSpPr bwMode="auto">
                  <a:xfrm>
                    <a:off x="3538" y="2455"/>
                    <a:ext cx="681" cy="418"/>
                    <a:chOff x="3538" y="2455"/>
                    <a:chExt cx="681" cy="418"/>
                  </a:xfrm>
                </p:grpSpPr>
                <p:sp>
                  <p:nvSpPr>
                    <p:cNvPr id="40" name="Freeform 48"/>
                    <p:cNvSpPr>
                      <a:spLocks/>
                    </p:cNvSpPr>
                    <p:nvPr/>
                  </p:nvSpPr>
                  <p:spPr bwMode="auto">
                    <a:xfrm>
                      <a:off x="3538" y="2455"/>
                      <a:ext cx="681" cy="418"/>
                    </a:xfrm>
                    <a:custGeom>
                      <a:avLst/>
                      <a:gdLst>
                        <a:gd name="T0" fmla="*/ 540 w 681"/>
                        <a:gd name="T1" fmla="*/ 361 h 418"/>
                        <a:gd name="T2" fmla="*/ 584 w 681"/>
                        <a:gd name="T3" fmla="*/ 408 h 418"/>
                        <a:gd name="T4" fmla="*/ 608 w 681"/>
                        <a:gd name="T5" fmla="*/ 367 h 418"/>
                        <a:gd name="T6" fmla="*/ 637 w 681"/>
                        <a:gd name="T7" fmla="*/ 326 h 418"/>
                        <a:gd name="T8" fmla="*/ 650 w 681"/>
                        <a:gd name="T9" fmla="*/ 283 h 418"/>
                        <a:gd name="T10" fmla="*/ 630 w 681"/>
                        <a:gd name="T11" fmla="*/ 250 h 418"/>
                        <a:gd name="T12" fmla="*/ 673 w 681"/>
                        <a:gd name="T13" fmla="*/ 209 h 418"/>
                        <a:gd name="T14" fmla="*/ 674 w 681"/>
                        <a:gd name="T15" fmla="*/ 169 h 418"/>
                        <a:gd name="T16" fmla="*/ 614 w 681"/>
                        <a:gd name="T17" fmla="*/ 143 h 418"/>
                        <a:gd name="T18" fmla="*/ 553 w 681"/>
                        <a:gd name="T19" fmla="*/ 127 h 418"/>
                        <a:gd name="T20" fmla="*/ 516 w 681"/>
                        <a:gd name="T21" fmla="*/ 97 h 418"/>
                        <a:gd name="T22" fmla="*/ 489 w 681"/>
                        <a:gd name="T23" fmla="*/ 68 h 418"/>
                        <a:gd name="T24" fmla="*/ 444 w 681"/>
                        <a:gd name="T25" fmla="*/ 52 h 418"/>
                        <a:gd name="T26" fmla="*/ 410 w 681"/>
                        <a:gd name="T27" fmla="*/ 37 h 418"/>
                        <a:gd name="T28" fmla="*/ 406 w 681"/>
                        <a:gd name="T29" fmla="*/ 11 h 418"/>
                        <a:gd name="T30" fmla="*/ 364 w 681"/>
                        <a:gd name="T31" fmla="*/ 4 h 418"/>
                        <a:gd name="T32" fmla="*/ 296 w 681"/>
                        <a:gd name="T33" fmla="*/ 19 h 418"/>
                        <a:gd name="T34" fmla="*/ 213 w 681"/>
                        <a:gd name="T35" fmla="*/ 8 h 418"/>
                        <a:gd name="T36" fmla="*/ 148 w 681"/>
                        <a:gd name="T37" fmla="*/ 0 h 418"/>
                        <a:gd name="T38" fmla="*/ 110 w 681"/>
                        <a:gd name="T39" fmla="*/ 35 h 418"/>
                        <a:gd name="T40" fmla="*/ 67 w 681"/>
                        <a:gd name="T41" fmla="*/ 77 h 418"/>
                        <a:gd name="T42" fmla="*/ 9 w 681"/>
                        <a:gd name="T43" fmla="*/ 111 h 418"/>
                        <a:gd name="T44" fmla="*/ 19 w 681"/>
                        <a:gd name="T45" fmla="*/ 156 h 418"/>
                        <a:gd name="T46" fmla="*/ 17 w 681"/>
                        <a:gd name="T47" fmla="*/ 192 h 418"/>
                        <a:gd name="T48" fmla="*/ 2 w 681"/>
                        <a:gd name="T49" fmla="*/ 225 h 418"/>
                        <a:gd name="T50" fmla="*/ 12 w 681"/>
                        <a:gd name="T51" fmla="*/ 272 h 418"/>
                        <a:gd name="T52" fmla="*/ 24 w 681"/>
                        <a:gd name="T53" fmla="*/ 308 h 418"/>
                        <a:gd name="T54" fmla="*/ 42 w 681"/>
                        <a:gd name="T55" fmla="*/ 359 h 418"/>
                        <a:gd name="T56" fmla="*/ 65 w 681"/>
                        <a:gd name="T57" fmla="*/ 403 h 418"/>
                        <a:gd name="T58" fmla="*/ 84 w 681"/>
                        <a:gd name="T59" fmla="*/ 396 h 418"/>
                        <a:gd name="T60" fmla="*/ 130 w 681"/>
                        <a:gd name="T61" fmla="*/ 359 h 418"/>
                        <a:gd name="T62" fmla="*/ 167 w 681"/>
                        <a:gd name="T63" fmla="*/ 322 h 418"/>
                        <a:gd name="T64" fmla="*/ 167 w 681"/>
                        <a:gd name="T65" fmla="*/ 291 h 418"/>
                        <a:gd name="T66" fmla="*/ 173 w 681"/>
                        <a:gd name="T67" fmla="*/ 267 h 418"/>
                        <a:gd name="T68" fmla="*/ 160 w 681"/>
                        <a:gd name="T69" fmla="*/ 239 h 418"/>
                        <a:gd name="T70" fmla="*/ 133 w 681"/>
                        <a:gd name="T71" fmla="*/ 228 h 418"/>
                        <a:gd name="T72" fmla="*/ 142 w 681"/>
                        <a:gd name="T73" fmla="*/ 205 h 418"/>
                        <a:gd name="T74" fmla="*/ 157 w 681"/>
                        <a:gd name="T75" fmla="*/ 187 h 418"/>
                        <a:gd name="T76" fmla="*/ 164 w 681"/>
                        <a:gd name="T77" fmla="*/ 168 h 418"/>
                        <a:gd name="T78" fmla="*/ 200 w 681"/>
                        <a:gd name="T79" fmla="*/ 162 h 418"/>
                        <a:gd name="T80" fmla="*/ 234 w 681"/>
                        <a:gd name="T81" fmla="*/ 162 h 418"/>
                        <a:gd name="T82" fmla="*/ 271 w 681"/>
                        <a:gd name="T83" fmla="*/ 157 h 418"/>
                        <a:gd name="T84" fmla="*/ 302 w 681"/>
                        <a:gd name="T85" fmla="*/ 171 h 418"/>
                        <a:gd name="T86" fmla="*/ 327 w 681"/>
                        <a:gd name="T87" fmla="*/ 186 h 418"/>
                        <a:gd name="T88" fmla="*/ 370 w 681"/>
                        <a:gd name="T89" fmla="*/ 177 h 418"/>
                        <a:gd name="T90" fmla="*/ 409 w 681"/>
                        <a:gd name="T91" fmla="*/ 157 h 418"/>
                        <a:gd name="T92" fmla="*/ 432 w 681"/>
                        <a:gd name="T93" fmla="*/ 131 h 418"/>
                        <a:gd name="T94" fmla="*/ 451 w 681"/>
                        <a:gd name="T95" fmla="*/ 116 h 418"/>
                        <a:gd name="T96" fmla="*/ 491 w 681"/>
                        <a:gd name="T97" fmla="*/ 120 h 418"/>
                        <a:gd name="T98" fmla="*/ 504 w 681"/>
                        <a:gd name="T99" fmla="*/ 149 h 418"/>
                        <a:gd name="T100" fmla="*/ 524 w 681"/>
                        <a:gd name="T101" fmla="*/ 174 h 418"/>
                        <a:gd name="T102" fmla="*/ 519 w 681"/>
                        <a:gd name="T103" fmla="*/ 197 h 418"/>
                        <a:gd name="T104" fmla="*/ 513 w 681"/>
                        <a:gd name="T105" fmla="*/ 222 h 418"/>
                        <a:gd name="T106" fmla="*/ 525 w 681"/>
                        <a:gd name="T107" fmla="*/ 248 h 418"/>
                        <a:gd name="T108" fmla="*/ 526 w 681"/>
                        <a:gd name="T109" fmla="*/ 288 h 4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81" h="418">
                          <a:moveTo>
                            <a:pt x="521" y="326"/>
                          </a:moveTo>
                          <a:lnTo>
                            <a:pt x="540" y="361"/>
                          </a:lnTo>
                          <a:lnTo>
                            <a:pt x="560" y="389"/>
                          </a:lnTo>
                          <a:lnTo>
                            <a:pt x="584" y="408"/>
                          </a:lnTo>
                          <a:lnTo>
                            <a:pt x="596" y="393"/>
                          </a:lnTo>
                          <a:lnTo>
                            <a:pt x="608" y="367"/>
                          </a:lnTo>
                          <a:lnTo>
                            <a:pt x="616" y="337"/>
                          </a:lnTo>
                          <a:lnTo>
                            <a:pt x="637" y="326"/>
                          </a:lnTo>
                          <a:lnTo>
                            <a:pt x="646" y="306"/>
                          </a:lnTo>
                          <a:lnTo>
                            <a:pt x="650" y="283"/>
                          </a:lnTo>
                          <a:lnTo>
                            <a:pt x="640" y="262"/>
                          </a:lnTo>
                          <a:lnTo>
                            <a:pt x="630" y="250"/>
                          </a:lnTo>
                          <a:lnTo>
                            <a:pt x="653" y="230"/>
                          </a:lnTo>
                          <a:lnTo>
                            <a:pt x="673" y="209"/>
                          </a:lnTo>
                          <a:lnTo>
                            <a:pt x="680" y="189"/>
                          </a:lnTo>
                          <a:lnTo>
                            <a:pt x="674" y="169"/>
                          </a:lnTo>
                          <a:lnTo>
                            <a:pt x="644" y="151"/>
                          </a:lnTo>
                          <a:lnTo>
                            <a:pt x="614" y="143"/>
                          </a:lnTo>
                          <a:lnTo>
                            <a:pt x="580" y="135"/>
                          </a:lnTo>
                          <a:lnTo>
                            <a:pt x="553" y="127"/>
                          </a:lnTo>
                          <a:lnTo>
                            <a:pt x="531" y="114"/>
                          </a:lnTo>
                          <a:lnTo>
                            <a:pt x="516" y="97"/>
                          </a:lnTo>
                          <a:lnTo>
                            <a:pt x="507" y="83"/>
                          </a:lnTo>
                          <a:lnTo>
                            <a:pt x="489" y="68"/>
                          </a:lnTo>
                          <a:lnTo>
                            <a:pt x="468" y="58"/>
                          </a:lnTo>
                          <a:lnTo>
                            <a:pt x="444" y="52"/>
                          </a:lnTo>
                          <a:lnTo>
                            <a:pt x="418" y="55"/>
                          </a:lnTo>
                          <a:lnTo>
                            <a:pt x="410" y="37"/>
                          </a:lnTo>
                          <a:lnTo>
                            <a:pt x="412" y="25"/>
                          </a:lnTo>
                          <a:lnTo>
                            <a:pt x="406" y="11"/>
                          </a:lnTo>
                          <a:lnTo>
                            <a:pt x="383" y="4"/>
                          </a:lnTo>
                          <a:lnTo>
                            <a:pt x="364" y="4"/>
                          </a:lnTo>
                          <a:lnTo>
                            <a:pt x="336" y="9"/>
                          </a:lnTo>
                          <a:lnTo>
                            <a:pt x="296" y="19"/>
                          </a:lnTo>
                          <a:lnTo>
                            <a:pt x="259" y="14"/>
                          </a:lnTo>
                          <a:lnTo>
                            <a:pt x="213" y="8"/>
                          </a:lnTo>
                          <a:lnTo>
                            <a:pt x="175" y="1"/>
                          </a:lnTo>
                          <a:lnTo>
                            <a:pt x="148" y="0"/>
                          </a:lnTo>
                          <a:lnTo>
                            <a:pt x="125" y="14"/>
                          </a:lnTo>
                          <a:lnTo>
                            <a:pt x="110" y="35"/>
                          </a:lnTo>
                          <a:lnTo>
                            <a:pt x="92" y="55"/>
                          </a:lnTo>
                          <a:lnTo>
                            <a:pt x="67" y="77"/>
                          </a:lnTo>
                          <a:lnTo>
                            <a:pt x="40" y="93"/>
                          </a:lnTo>
                          <a:lnTo>
                            <a:pt x="9" y="111"/>
                          </a:lnTo>
                          <a:lnTo>
                            <a:pt x="7" y="132"/>
                          </a:lnTo>
                          <a:lnTo>
                            <a:pt x="19" y="156"/>
                          </a:lnTo>
                          <a:lnTo>
                            <a:pt x="24" y="171"/>
                          </a:lnTo>
                          <a:lnTo>
                            <a:pt x="17" y="192"/>
                          </a:lnTo>
                          <a:lnTo>
                            <a:pt x="8" y="209"/>
                          </a:lnTo>
                          <a:lnTo>
                            <a:pt x="2" y="225"/>
                          </a:lnTo>
                          <a:lnTo>
                            <a:pt x="0" y="250"/>
                          </a:lnTo>
                          <a:lnTo>
                            <a:pt x="12" y="272"/>
                          </a:lnTo>
                          <a:lnTo>
                            <a:pt x="22" y="289"/>
                          </a:lnTo>
                          <a:lnTo>
                            <a:pt x="24" y="308"/>
                          </a:lnTo>
                          <a:lnTo>
                            <a:pt x="30" y="335"/>
                          </a:lnTo>
                          <a:lnTo>
                            <a:pt x="42" y="359"/>
                          </a:lnTo>
                          <a:lnTo>
                            <a:pt x="50" y="380"/>
                          </a:lnTo>
                          <a:lnTo>
                            <a:pt x="65" y="403"/>
                          </a:lnTo>
                          <a:lnTo>
                            <a:pt x="75" y="417"/>
                          </a:lnTo>
                          <a:lnTo>
                            <a:pt x="84" y="396"/>
                          </a:lnTo>
                          <a:lnTo>
                            <a:pt x="102" y="374"/>
                          </a:lnTo>
                          <a:lnTo>
                            <a:pt x="130" y="359"/>
                          </a:lnTo>
                          <a:lnTo>
                            <a:pt x="153" y="339"/>
                          </a:lnTo>
                          <a:lnTo>
                            <a:pt x="167" y="322"/>
                          </a:lnTo>
                          <a:lnTo>
                            <a:pt x="171" y="305"/>
                          </a:lnTo>
                          <a:lnTo>
                            <a:pt x="167" y="291"/>
                          </a:lnTo>
                          <a:lnTo>
                            <a:pt x="170" y="278"/>
                          </a:lnTo>
                          <a:lnTo>
                            <a:pt x="173" y="267"/>
                          </a:lnTo>
                          <a:lnTo>
                            <a:pt x="171" y="255"/>
                          </a:lnTo>
                          <a:lnTo>
                            <a:pt x="160" y="239"/>
                          </a:lnTo>
                          <a:lnTo>
                            <a:pt x="146" y="233"/>
                          </a:lnTo>
                          <a:lnTo>
                            <a:pt x="133" y="228"/>
                          </a:lnTo>
                          <a:lnTo>
                            <a:pt x="135" y="217"/>
                          </a:lnTo>
                          <a:lnTo>
                            <a:pt x="142" y="205"/>
                          </a:lnTo>
                          <a:lnTo>
                            <a:pt x="152" y="192"/>
                          </a:lnTo>
                          <a:lnTo>
                            <a:pt x="157" y="187"/>
                          </a:lnTo>
                          <a:lnTo>
                            <a:pt x="159" y="177"/>
                          </a:lnTo>
                          <a:lnTo>
                            <a:pt x="164" y="168"/>
                          </a:lnTo>
                          <a:lnTo>
                            <a:pt x="178" y="162"/>
                          </a:lnTo>
                          <a:lnTo>
                            <a:pt x="200" y="162"/>
                          </a:lnTo>
                          <a:lnTo>
                            <a:pt x="219" y="162"/>
                          </a:lnTo>
                          <a:lnTo>
                            <a:pt x="234" y="162"/>
                          </a:lnTo>
                          <a:lnTo>
                            <a:pt x="252" y="157"/>
                          </a:lnTo>
                          <a:lnTo>
                            <a:pt x="271" y="157"/>
                          </a:lnTo>
                          <a:lnTo>
                            <a:pt x="290" y="163"/>
                          </a:lnTo>
                          <a:lnTo>
                            <a:pt x="302" y="171"/>
                          </a:lnTo>
                          <a:lnTo>
                            <a:pt x="312" y="179"/>
                          </a:lnTo>
                          <a:lnTo>
                            <a:pt x="327" y="186"/>
                          </a:lnTo>
                          <a:lnTo>
                            <a:pt x="350" y="184"/>
                          </a:lnTo>
                          <a:lnTo>
                            <a:pt x="370" y="177"/>
                          </a:lnTo>
                          <a:lnTo>
                            <a:pt x="387" y="170"/>
                          </a:lnTo>
                          <a:lnTo>
                            <a:pt x="409" y="157"/>
                          </a:lnTo>
                          <a:lnTo>
                            <a:pt x="423" y="145"/>
                          </a:lnTo>
                          <a:lnTo>
                            <a:pt x="432" y="131"/>
                          </a:lnTo>
                          <a:lnTo>
                            <a:pt x="439" y="120"/>
                          </a:lnTo>
                          <a:lnTo>
                            <a:pt x="451" y="116"/>
                          </a:lnTo>
                          <a:lnTo>
                            <a:pt x="468" y="118"/>
                          </a:lnTo>
                          <a:lnTo>
                            <a:pt x="491" y="120"/>
                          </a:lnTo>
                          <a:lnTo>
                            <a:pt x="497" y="134"/>
                          </a:lnTo>
                          <a:lnTo>
                            <a:pt x="504" y="149"/>
                          </a:lnTo>
                          <a:lnTo>
                            <a:pt x="514" y="163"/>
                          </a:lnTo>
                          <a:lnTo>
                            <a:pt x="524" y="174"/>
                          </a:lnTo>
                          <a:lnTo>
                            <a:pt x="528" y="184"/>
                          </a:lnTo>
                          <a:lnTo>
                            <a:pt x="519" y="197"/>
                          </a:lnTo>
                          <a:lnTo>
                            <a:pt x="513" y="210"/>
                          </a:lnTo>
                          <a:lnTo>
                            <a:pt x="513" y="222"/>
                          </a:lnTo>
                          <a:lnTo>
                            <a:pt x="519" y="236"/>
                          </a:lnTo>
                          <a:lnTo>
                            <a:pt x="525" y="248"/>
                          </a:lnTo>
                          <a:lnTo>
                            <a:pt x="539" y="259"/>
                          </a:lnTo>
                          <a:lnTo>
                            <a:pt x="526" y="288"/>
                          </a:lnTo>
                          <a:lnTo>
                            <a:pt x="521" y="326"/>
                          </a:lnTo>
                        </a:path>
                      </a:pathLst>
                    </a:custGeom>
                    <a:solidFill>
                      <a:srgbClr val="A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1" name="Group 49"/>
                    <p:cNvGrpSpPr>
                      <a:grpSpLocks/>
                    </p:cNvGrpSpPr>
                    <p:nvPr/>
                  </p:nvGrpSpPr>
                  <p:grpSpPr bwMode="auto">
                    <a:xfrm>
                      <a:off x="3628" y="2533"/>
                      <a:ext cx="500" cy="215"/>
                      <a:chOff x="3628" y="2533"/>
                      <a:chExt cx="500" cy="215"/>
                    </a:xfrm>
                  </p:grpSpPr>
                  <p:sp>
                    <p:nvSpPr>
                      <p:cNvPr id="42" name="Freeform 50"/>
                      <p:cNvSpPr>
                        <a:spLocks/>
                      </p:cNvSpPr>
                      <p:nvPr/>
                    </p:nvSpPr>
                    <p:spPr bwMode="auto">
                      <a:xfrm>
                        <a:off x="3735" y="2551"/>
                        <a:ext cx="82" cy="65"/>
                      </a:xfrm>
                      <a:custGeom>
                        <a:avLst/>
                        <a:gdLst>
                          <a:gd name="T0" fmla="*/ 81 w 82"/>
                          <a:gd name="T1" fmla="*/ 64 h 65"/>
                          <a:gd name="T2" fmla="*/ 58 w 82"/>
                          <a:gd name="T3" fmla="*/ 55 h 65"/>
                          <a:gd name="T4" fmla="*/ 45 w 82"/>
                          <a:gd name="T5" fmla="*/ 33 h 65"/>
                          <a:gd name="T6" fmla="*/ 51 w 82"/>
                          <a:gd name="T7" fmla="*/ 18 h 65"/>
                          <a:gd name="T8" fmla="*/ 67 w 82"/>
                          <a:gd name="T9" fmla="*/ 0 h 65"/>
                          <a:gd name="T10" fmla="*/ 55 w 82"/>
                          <a:gd name="T11" fmla="*/ 5 h 65"/>
                          <a:gd name="T12" fmla="*/ 46 w 82"/>
                          <a:gd name="T13" fmla="*/ 12 h 65"/>
                          <a:gd name="T14" fmla="*/ 34 w 82"/>
                          <a:gd name="T15" fmla="*/ 22 h 65"/>
                          <a:gd name="T16" fmla="*/ 34 w 82"/>
                          <a:gd name="T17" fmla="*/ 34 h 65"/>
                          <a:gd name="T18" fmla="*/ 38 w 82"/>
                          <a:gd name="T19" fmla="*/ 42 h 65"/>
                          <a:gd name="T20" fmla="*/ 36 w 82"/>
                          <a:gd name="T21" fmla="*/ 53 h 65"/>
                          <a:gd name="T22" fmla="*/ 28 w 82"/>
                          <a:gd name="T23" fmla="*/ 47 h 65"/>
                          <a:gd name="T24" fmla="*/ 11 w 82"/>
                          <a:gd name="T25" fmla="*/ 37 h 65"/>
                          <a:gd name="T26" fmla="*/ 9 w 82"/>
                          <a:gd name="T27" fmla="*/ 24 h 65"/>
                          <a:gd name="T28" fmla="*/ 0 w 82"/>
                          <a:gd name="T29" fmla="*/ 39 h 65"/>
                          <a:gd name="T30" fmla="*/ 12 w 82"/>
                          <a:gd name="T31" fmla="*/ 53 h 65"/>
                          <a:gd name="T32" fmla="*/ 17 w 82"/>
                          <a:gd name="T33" fmla="*/ 64 h 65"/>
                          <a:gd name="T34" fmla="*/ 37 w 82"/>
                          <a:gd name="T35" fmla="*/ 63 h 65"/>
                          <a:gd name="T36" fmla="*/ 59 w 82"/>
                          <a:gd name="T37" fmla="*/ 59 h 65"/>
                          <a:gd name="T38" fmla="*/ 81 w 82"/>
                          <a:gd name="T39" fmla="*/ 64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2" h="65">
                            <a:moveTo>
                              <a:pt x="81" y="64"/>
                            </a:moveTo>
                            <a:lnTo>
                              <a:pt x="58" y="55"/>
                            </a:lnTo>
                            <a:lnTo>
                              <a:pt x="45" y="33"/>
                            </a:lnTo>
                            <a:lnTo>
                              <a:pt x="51" y="18"/>
                            </a:lnTo>
                            <a:lnTo>
                              <a:pt x="67" y="0"/>
                            </a:lnTo>
                            <a:lnTo>
                              <a:pt x="55" y="5"/>
                            </a:lnTo>
                            <a:lnTo>
                              <a:pt x="46" y="12"/>
                            </a:lnTo>
                            <a:lnTo>
                              <a:pt x="34" y="22"/>
                            </a:lnTo>
                            <a:lnTo>
                              <a:pt x="34" y="34"/>
                            </a:lnTo>
                            <a:lnTo>
                              <a:pt x="38" y="42"/>
                            </a:lnTo>
                            <a:lnTo>
                              <a:pt x="36" y="53"/>
                            </a:lnTo>
                            <a:lnTo>
                              <a:pt x="28" y="47"/>
                            </a:lnTo>
                            <a:lnTo>
                              <a:pt x="11" y="37"/>
                            </a:lnTo>
                            <a:lnTo>
                              <a:pt x="9" y="24"/>
                            </a:lnTo>
                            <a:lnTo>
                              <a:pt x="0" y="39"/>
                            </a:lnTo>
                            <a:lnTo>
                              <a:pt x="12" y="53"/>
                            </a:lnTo>
                            <a:lnTo>
                              <a:pt x="17" y="64"/>
                            </a:lnTo>
                            <a:lnTo>
                              <a:pt x="37" y="63"/>
                            </a:lnTo>
                            <a:lnTo>
                              <a:pt x="59" y="59"/>
                            </a:lnTo>
                            <a:lnTo>
                              <a:pt x="81" y="64"/>
                            </a:lnTo>
                          </a:path>
                        </a:pathLst>
                      </a:custGeom>
                      <a:solidFill>
                        <a:srgbClr val="60402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51"/>
                      <p:cNvSpPr>
                        <a:spLocks/>
                      </p:cNvSpPr>
                      <p:nvPr/>
                    </p:nvSpPr>
                    <p:spPr bwMode="auto">
                      <a:xfrm>
                        <a:off x="3946" y="2533"/>
                        <a:ext cx="47" cy="41"/>
                      </a:xfrm>
                      <a:custGeom>
                        <a:avLst/>
                        <a:gdLst>
                          <a:gd name="T0" fmla="*/ 29 w 47"/>
                          <a:gd name="T1" fmla="*/ 40 h 41"/>
                          <a:gd name="T2" fmla="*/ 35 w 47"/>
                          <a:gd name="T3" fmla="*/ 19 h 41"/>
                          <a:gd name="T4" fmla="*/ 29 w 47"/>
                          <a:gd name="T5" fmla="*/ 10 h 41"/>
                          <a:gd name="T6" fmla="*/ 15 w 47"/>
                          <a:gd name="T7" fmla="*/ 5 h 41"/>
                          <a:gd name="T8" fmla="*/ 0 w 47"/>
                          <a:gd name="T9" fmla="*/ 6 h 41"/>
                          <a:gd name="T10" fmla="*/ 12 w 47"/>
                          <a:gd name="T11" fmla="*/ 0 h 41"/>
                          <a:gd name="T12" fmla="*/ 29 w 47"/>
                          <a:gd name="T13" fmla="*/ 2 h 41"/>
                          <a:gd name="T14" fmla="*/ 45 w 47"/>
                          <a:gd name="T15" fmla="*/ 13 h 41"/>
                          <a:gd name="T16" fmla="*/ 46 w 47"/>
                          <a:gd name="T17" fmla="*/ 24 h 41"/>
                          <a:gd name="T18" fmla="*/ 29 w 47"/>
                          <a:gd name="T19" fmla="*/ 4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41">
                            <a:moveTo>
                              <a:pt x="29" y="40"/>
                            </a:moveTo>
                            <a:lnTo>
                              <a:pt x="35" y="19"/>
                            </a:lnTo>
                            <a:lnTo>
                              <a:pt x="29" y="10"/>
                            </a:lnTo>
                            <a:lnTo>
                              <a:pt x="15" y="5"/>
                            </a:lnTo>
                            <a:lnTo>
                              <a:pt x="0" y="6"/>
                            </a:lnTo>
                            <a:lnTo>
                              <a:pt x="12" y="0"/>
                            </a:lnTo>
                            <a:lnTo>
                              <a:pt x="29" y="2"/>
                            </a:lnTo>
                            <a:lnTo>
                              <a:pt x="45" y="13"/>
                            </a:lnTo>
                            <a:lnTo>
                              <a:pt x="46" y="24"/>
                            </a:lnTo>
                            <a:lnTo>
                              <a:pt x="29" y="40"/>
                            </a:lnTo>
                          </a:path>
                        </a:pathLst>
                      </a:custGeom>
                      <a:solidFill>
                        <a:srgbClr val="60402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52"/>
                      <p:cNvSpPr>
                        <a:spLocks/>
                      </p:cNvSpPr>
                      <p:nvPr/>
                    </p:nvSpPr>
                    <p:spPr bwMode="auto">
                      <a:xfrm>
                        <a:off x="3628" y="2642"/>
                        <a:ext cx="41" cy="40"/>
                      </a:xfrm>
                      <a:custGeom>
                        <a:avLst/>
                        <a:gdLst>
                          <a:gd name="T0" fmla="*/ 40 w 41"/>
                          <a:gd name="T1" fmla="*/ 36 h 40"/>
                          <a:gd name="T2" fmla="*/ 16 w 41"/>
                          <a:gd name="T3" fmla="*/ 33 h 40"/>
                          <a:gd name="T4" fmla="*/ 13 w 41"/>
                          <a:gd name="T5" fmla="*/ 29 h 40"/>
                          <a:gd name="T6" fmla="*/ 3 w 41"/>
                          <a:gd name="T7" fmla="*/ 11 h 40"/>
                          <a:gd name="T8" fmla="*/ 3 w 41"/>
                          <a:gd name="T9" fmla="*/ 0 h 40"/>
                          <a:gd name="T10" fmla="*/ 0 w 41"/>
                          <a:gd name="T11" fmla="*/ 17 h 40"/>
                          <a:gd name="T12" fmla="*/ 3 w 41"/>
                          <a:gd name="T13" fmla="*/ 30 h 40"/>
                          <a:gd name="T14" fmla="*/ 10 w 41"/>
                          <a:gd name="T15" fmla="*/ 39 h 40"/>
                          <a:gd name="T16" fmla="*/ 40 w 41"/>
                          <a:gd name="T17" fmla="*/ 3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 h="40">
                            <a:moveTo>
                              <a:pt x="40" y="36"/>
                            </a:moveTo>
                            <a:lnTo>
                              <a:pt x="16" y="33"/>
                            </a:lnTo>
                            <a:lnTo>
                              <a:pt x="13" y="29"/>
                            </a:lnTo>
                            <a:lnTo>
                              <a:pt x="3" y="11"/>
                            </a:lnTo>
                            <a:lnTo>
                              <a:pt x="3" y="0"/>
                            </a:lnTo>
                            <a:lnTo>
                              <a:pt x="0" y="17"/>
                            </a:lnTo>
                            <a:lnTo>
                              <a:pt x="3" y="30"/>
                            </a:lnTo>
                            <a:lnTo>
                              <a:pt x="10" y="39"/>
                            </a:lnTo>
                            <a:lnTo>
                              <a:pt x="40" y="36"/>
                            </a:lnTo>
                          </a:path>
                        </a:pathLst>
                      </a:custGeom>
                      <a:solidFill>
                        <a:srgbClr val="60402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53"/>
                      <p:cNvSpPr>
                        <a:spLocks/>
                      </p:cNvSpPr>
                      <p:nvPr/>
                    </p:nvSpPr>
                    <p:spPr bwMode="auto">
                      <a:xfrm>
                        <a:off x="3633" y="2679"/>
                        <a:ext cx="36" cy="43"/>
                      </a:xfrm>
                      <a:custGeom>
                        <a:avLst/>
                        <a:gdLst>
                          <a:gd name="T0" fmla="*/ 35 w 36"/>
                          <a:gd name="T1" fmla="*/ 0 h 43"/>
                          <a:gd name="T2" fmla="*/ 9 w 36"/>
                          <a:gd name="T3" fmla="*/ 13 h 43"/>
                          <a:gd name="T4" fmla="*/ 0 w 36"/>
                          <a:gd name="T5" fmla="*/ 26 h 43"/>
                          <a:gd name="T6" fmla="*/ 2 w 36"/>
                          <a:gd name="T7" fmla="*/ 37 h 43"/>
                          <a:gd name="T8" fmla="*/ 13 w 36"/>
                          <a:gd name="T9" fmla="*/ 42 h 43"/>
                          <a:gd name="T10" fmla="*/ 13 w 36"/>
                          <a:gd name="T11" fmla="*/ 35 h 43"/>
                          <a:gd name="T12" fmla="*/ 13 w 36"/>
                          <a:gd name="T13" fmla="*/ 24 h 43"/>
                          <a:gd name="T14" fmla="*/ 21 w 36"/>
                          <a:gd name="T15" fmla="*/ 18 h 43"/>
                          <a:gd name="T16" fmla="*/ 35 w 36"/>
                          <a:gd name="T17" fmla="*/ 0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43">
                            <a:moveTo>
                              <a:pt x="35" y="0"/>
                            </a:moveTo>
                            <a:lnTo>
                              <a:pt x="9" y="13"/>
                            </a:lnTo>
                            <a:lnTo>
                              <a:pt x="0" y="26"/>
                            </a:lnTo>
                            <a:lnTo>
                              <a:pt x="2" y="37"/>
                            </a:lnTo>
                            <a:lnTo>
                              <a:pt x="13" y="42"/>
                            </a:lnTo>
                            <a:lnTo>
                              <a:pt x="13" y="35"/>
                            </a:lnTo>
                            <a:lnTo>
                              <a:pt x="13" y="24"/>
                            </a:lnTo>
                            <a:lnTo>
                              <a:pt x="21" y="18"/>
                            </a:lnTo>
                            <a:lnTo>
                              <a:pt x="35" y="0"/>
                            </a:lnTo>
                          </a:path>
                        </a:pathLst>
                      </a:custGeom>
                      <a:solidFill>
                        <a:srgbClr val="60402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Freeform 54"/>
                      <p:cNvSpPr>
                        <a:spLocks/>
                      </p:cNvSpPr>
                      <p:nvPr/>
                    </p:nvSpPr>
                    <p:spPr bwMode="auto">
                      <a:xfrm>
                        <a:off x="4062" y="2714"/>
                        <a:ext cx="66" cy="34"/>
                      </a:xfrm>
                      <a:custGeom>
                        <a:avLst/>
                        <a:gdLst>
                          <a:gd name="T0" fmla="*/ 12 w 66"/>
                          <a:gd name="T1" fmla="*/ 0 h 34"/>
                          <a:gd name="T2" fmla="*/ 38 w 66"/>
                          <a:gd name="T3" fmla="*/ 8 h 34"/>
                          <a:gd name="T4" fmla="*/ 53 w 66"/>
                          <a:gd name="T5" fmla="*/ 8 h 34"/>
                          <a:gd name="T6" fmla="*/ 65 w 66"/>
                          <a:gd name="T7" fmla="*/ 0 h 34"/>
                          <a:gd name="T8" fmla="*/ 56 w 66"/>
                          <a:gd name="T9" fmla="*/ 12 h 34"/>
                          <a:gd name="T10" fmla="*/ 40 w 66"/>
                          <a:gd name="T11" fmla="*/ 16 h 34"/>
                          <a:gd name="T12" fmla="*/ 46 w 66"/>
                          <a:gd name="T13" fmla="*/ 24 h 34"/>
                          <a:gd name="T14" fmla="*/ 60 w 66"/>
                          <a:gd name="T15" fmla="*/ 28 h 34"/>
                          <a:gd name="T16" fmla="*/ 33 w 66"/>
                          <a:gd name="T17" fmla="*/ 26 h 34"/>
                          <a:gd name="T18" fmla="*/ 23 w 66"/>
                          <a:gd name="T19" fmla="*/ 20 h 34"/>
                          <a:gd name="T20" fmla="*/ 16 w 66"/>
                          <a:gd name="T21" fmla="*/ 12 h 34"/>
                          <a:gd name="T22" fmla="*/ 11 w 66"/>
                          <a:gd name="T23" fmla="*/ 20 h 34"/>
                          <a:gd name="T24" fmla="*/ 10 w 66"/>
                          <a:gd name="T25" fmla="*/ 33 h 34"/>
                          <a:gd name="T26" fmla="*/ 0 w 66"/>
                          <a:gd name="T27" fmla="*/ 24 h 34"/>
                          <a:gd name="T28" fmla="*/ 4 w 66"/>
                          <a:gd name="T29" fmla="*/ 12 h 34"/>
                          <a:gd name="T30" fmla="*/ 12 w 66"/>
                          <a:gd name="T31" fmla="*/ 0 h 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6" h="34">
                            <a:moveTo>
                              <a:pt x="12" y="0"/>
                            </a:moveTo>
                            <a:lnTo>
                              <a:pt x="38" y="8"/>
                            </a:lnTo>
                            <a:lnTo>
                              <a:pt x="53" y="8"/>
                            </a:lnTo>
                            <a:lnTo>
                              <a:pt x="65" y="0"/>
                            </a:lnTo>
                            <a:lnTo>
                              <a:pt x="56" y="12"/>
                            </a:lnTo>
                            <a:lnTo>
                              <a:pt x="40" y="16"/>
                            </a:lnTo>
                            <a:lnTo>
                              <a:pt x="46" y="24"/>
                            </a:lnTo>
                            <a:lnTo>
                              <a:pt x="60" y="28"/>
                            </a:lnTo>
                            <a:lnTo>
                              <a:pt x="33" y="26"/>
                            </a:lnTo>
                            <a:lnTo>
                              <a:pt x="23" y="20"/>
                            </a:lnTo>
                            <a:lnTo>
                              <a:pt x="16" y="12"/>
                            </a:lnTo>
                            <a:lnTo>
                              <a:pt x="11" y="20"/>
                            </a:lnTo>
                            <a:lnTo>
                              <a:pt x="10" y="33"/>
                            </a:lnTo>
                            <a:lnTo>
                              <a:pt x="0" y="24"/>
                            </a:lnTo>
                            <a:lnTo>
                              <a:pt x="4" y="12"/>
                            </a:lnTo>
                            <a:lnTo>
                              <a:pt x="12" y="0"/>
                            </a:lnTo>
                          </a:path>
                        </a:pathLst>
                      </a:custGeom>
                      <a:solidFill>
                        <a:srgbClr val="60402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22" name="Group 55"/>
                <p:cNvGrpSpPr>
                  <a:grpSpLocks/>
                </p:cNvGrpSpPr>
                <p:nvPr/>
              </p:nvGrpSpPr>
              <p:grpSpPr bwMode="auto">
                <a:xfrm>
                  <a:off x="3723" y="2672"/>
                  <a:ext cx="329" cy="566"/>
                  <a:chOff x="3723" y="2672"/>
                  <a:chExt cx="329" cy="566"/>
                </a:xfrm>
              </p:grpSpPr>
              <p:grpSp>
                <p:nvGrpSpPr>
                  <p:cNvPr id="23" name="Group 56"/>
                  <p:cNvGrpSpPr>
                    <a:grpSpLocks/>
                  </p:cNvGrpSpPr>
                  <p:nvPr/>
                </p:nvGrpSpPr>
                <p:grpSpPr bwMode="auto">
                  <a:xfrm>
                    <a:off x="3792" y="3058"/>
                    <a:ext cx="125" cy="180"/>
                    <a:chOff x="3792" y="3058"/>
                    <a:chExt cx="125" cy="180"/>
                  </a:xfrm>
                </p:grpSpPr>
                <p:sp>
                  <p:nvSpPr>
                    <p:cNvPr id="32" name="Freeform 57"/>
                    <p:cNvSpPr>
                      <a:spLocks/>
                    </p:cNvSpPr>
                    <p:nvPr/>
                  </p:nvSpPr>
                  <p:spPr bwMode="auto">
                    <a:xfrm>
                      <a:off x="3792" y="3058"/>
                      <a:ext cx="125" cy="111"/>
                    </a:xfrm>
                    <a:custGeom>
                      <a:avLst/>
                      <a:gdLst>
                        <a:gd name="T0" fmla="*/ 6 w 125"/>
                        <a:gd name="T1" fmla="*/ 110 h 111"/>
                        <a:gd name="T2" fmla="*/ 0 w 125"/>
                        <a:gd name="T3" fmla="*/ 0 h 111"/>
                        <a:gd name="T4" fmla="*/ 19 w 125"/>
                        <a:gd name="T5" fmla="*/ 8 h 111"/>
                        <a:gd name="T6" fmla="*/ 32 w 125"/>
                        <a:gd name="T7" fmla="*/ 14 h 111"/>
                        <a:gd name="T8" fmla="*/ 49 w 125"/>
                        <a:gd name="T9" fmla="*/ 18 h 111"/>
                        <a:gd name="T10" fmla="*/ 77 w 125"/>
                        <a:gd name="T11" fmla="*/ 18 h 111"/>
                        <a:gd name="T12" fmla="*/ 94 w 125"/>
                        <a:gd name="T13" fmla="*/ 16 h 111"/>
                        <a:gd name="T14" fmla="*/ 109 w 125"/>
                        <a:gd name="T15" fmla="*/ 11 h 111"/>
                        <a:gd name="T16" fmla="*/ 124 w 125"/>
                        <a:gd name="T17" fmla="*/ 2 h 111"/>
                        <a:gd name="T18" fmla="*/ 120 w 125"/>
                        <a:gd name="T19" fmla="*/ 110 h 111"/>
                        <a:gd name="T20" fmla="*/ 6 w 125"/>
                        <a:gd name="T21" fmla="*/ 110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5" h="111">
                          <a:moveTo>
                            <a:pt x="6" y="110"/>
                          </a:moveTo>
                          <a:lnTo>
                            <a:pt x="0" y="0"/>
                          </a:lnTo>
                          <a:lnTo>
                            <a:pt x="19" y="8"/>
                          </a:lnTo>
                          <a:lnTo>
                            <a:pt x="32" y="14"/>
                          </a:lnTo>
                          <a:lnTo>
                            <a:pt x="49" y="18"/>
                          </a:lnTo>
                          <a:lnTo>
                            <a:pt x="77" y="18"/>
                          </a:lnTo>
                          <a:lnTo>
                            <a:pt x="94" y="16"/>
                          </a:lnTo>
                          <a:lnTo>
                            <a:pt x="109" y="11"/>
                          </a:lnTo>
                          <a:lnTo>
                            <a:pt x="124" y="2"/>
                          </a:lnTo>
                          <a:lnTo>
                            <a:pt x="120" y="110"/>
                          </a:lnTo>
                          <a:lnTo>
                            <a:pt x="6" y="11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3" name="Group 58"/>
                    <p:cNvGrpSpPr>
                      <a:grpSpLocks/>
                    </p:cNvGrpSpPr>
                    <p:nvPr/>
                  </p:nvGrpSpPr>
                  <p:grpSpPr bwMode="auto">
                    <a:xfrm>
                      <a:off x="3792" y="3058"/>
                      <a:ext cx="125" cy="180"/>
                      <a:chOff x="3792" y="3058"/>
                      <a:chExt cx="125" cy="180"/>
                    </a:xfrm>
                  </p:grpSpPr>
                  <p:sp>
                    <p:nvSpPr>
                      <p:cNvPr id="35" name="Oval 59"/>
                      <p:cNvSpPr>
                        <a:spLocks noChangeArrowheads="1"/>
                      </p:cNvSpPr>
                      <p:nvPr/>
                    </p:nvSpPr>
                    <p:spPr bwMode="auto">
                      <a:xfrm>
                        <a:off x="3799" y="3092"/>
                        <a:ext cx="107" cy="146"/>
                      </a:xfrm>
                      <a:prstGeom prst="ellipse">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sp>
                    <p:nvSpPr>
                      <p:cNvPr id="36" name="Freeform 60"/>
                      <p:cNvSpPr>
                        <a:spLocks/>
                      </p:cNvSpPr>
                      <p:nvPr/>
                    </p:nvSpPr>
                    <p:spPr bwMode="auto">
                      <a:xfrm>
                        <a:off x="3792" y="3058"/>
                        <a:ext cx="125" cy="52"/>
                      </a:xfrm>
                      <a:custGeom>
                        <a:avLst/>
                        <a:gdLst>
                          <a:gd name="T0" fmla="*/ 0 w 125"/>
                          <a:gd name="T1" fmla="*/ 0 h 52"/>
                          <a:gd name="T2" fmla="*/ 18 w 125"/>
                          <a:gd name="T3" fmla="*/ 8 h 52"/>
                          <a:gd name="T4" fmla="*/ 32 w 125"/>
                          <a:gd name="T5" fmla="*/ 14 h 52"/>
                          <a:gd name="T6" fmla="*/ 53 w 125"/>
                          <a:gd name="T7" fmla="*/ 18 h 52"/>
                          <a:gd name="T8" fmla="*/ 78 w 125"/>
                          <a:gd name="T9" fmla="*/ 18 h 52"/>
                          <a:gd name="T10" fmla="*/ 96 w 125"/>
                          <a:gd name="T11" fmla="*/ 16 h 52"/>
                          <a:gd name="T12" fmla="*/ 112 w 125"/>
                          <a:gd name="T13" fmla="*/ 8 h 52"/>
                          <a:gd name="T14" fmla="*/ 124 w 125"/>
                          <a:gd name="T15" fmla="*/ 0 h 52"/>
                          <a:gd name="T16" fmla="*/ 120 w 125"/>
                          <a:gd name="T17" fmla="*/ 51 h 52"/>
                          <a:gd name="T18" fmla="*/ 5 w 125"/>
                          <a:gd name="T19" fmla="*/ 51 h 52"/>
                          <a:gd name="T20" fmla="*/ 0 w 125"/>
                          <a:gd name="T21" fmla="*/ 0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5" h="52">
                            <a:moveTo>
                              <a:pt x="0" y="0"/>
                            </a:moveTo>
                            <a:lnTo>
                              <a:pt x="18" y="8"/>
                            </a:lnTo>
                            <a:lnTo>
                              <a:pt x="32" y="14"/>
                            </a:lnTo>
                            <a:lnTo>
                              <a:pt x="53" y="18"/>
                            </a:lnTo>
                            <a:lnTo>
                              <a:pt x="78" y="18"/>
                            </a:lnTo>
                            <a:lnTo>
                              <a:pt x="96" y="16"/>
                            </a:lnTo>
                            <a:lnTo>
                              <a:pt x="112" y="8"/>
                            </a:lnTo>
                            <a:lnTo>
                              <a:pt x="124" y="0"/>
                            </a:lnTo>
                            <a:lnTo>
                              <a:pt x="120" y="51"/>
                            </a:lnTo>
                            <a:lnTo>
                              <a:pt x="5" y="51"/>
                            </a:lnTo>
                            <a:lnTo>
                              <a:pt x="0" y="0"/>
                            </a:lnTo>
                          </a:path>
                        </a:pathLst>
                      </a:custGeom>
                      <a:solidFill>
                        <a:srgbClr val="FF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Oval 61"/>
                      <p:cNvSpPr>
                        <a:spLocks noChangeArrowheads="1"/>
                      </p:cNvSpPr>
                      <p:nvPr/>
                    </p:nvSpPr>
                    <p:spPr bwMode="auto">
                      <a:xfrm>
                        <a:off x="3821" y="3171"/>
                        <a:ext cx="62" cy="67"/>
                      </a:xfrm>
                      <a:prstGeom prst="ellipse">
                        <a:avLst/>
                      </a:prstGeom>
                      <a:solidFill>
                        <a:srgbClr val="FF0000"/>
                      </a:solidFill>
                      <a:ln w="127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grpSp>
                <p:sp>
                  <p:nvSpPr>
                    <p:cNvPr id="34" name="Rectangle 62"/>
                    <p:cNvSpPr>
                      <a:spLocks noChangeArrowheads="1"/>
                    </p:cNvSpPr>
                    <p:nvPr/>
                  </p:nvSpPr>
                  <p:spPr bwMode="auto">
                    <a:xfrm>
                      <a:off x="3811" y="3158"/>
                      <a:ext cx="84" cy="23"/>
                    </a:xfrm>
                    <a:prstGeom prst="rect">
                      <a:avLst/>
                    </a:prstGeom>
                    <a:solidFill>
                      <a:srgbClr val="00000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grpSp>
              <p:sp>
                <p:nvSpPr>
                  <p:cNvPr id="24" name="Freeform 63"/>
                  <p:cNvSpPr>
                    <a:spLocks/>
                  </p:cNvSpPr>
                  <p:nvPr/>
                </p:nvSpPr>
                <p:spPr bwMode="auto">
                  <a:xfrm>
                    <a:off x="3723" y="2859"/>
                    <a:ext cx="329" cy="173"/>
                  </a:xfrm>
                  <a:custGeom>
                    <a:avLst/>
                    <a:gdLst>
                      <a:gd name="T0" fmla="*/ 198 w 329"/>
                      <a:gd name="T1" fmla="*/ 0 h 173"/>
                      <a:gd name="T2" fmla="*/ 249 w 329"/>
                      <a:gd name="T3" fmla="*/ 11 h 173"/>
                      <a:gd name="T4" fmla="*/ 286 w 329"/>
                      <a:gd name="T5" fmla="*/ 22 h 173"/>
                      <a:gd name="T6" fmla="*/ 311 w 329"/>
                      <a:gd name="T7" fmla="*/ 36 h 173"/>
                      <a:gd name="T8" fmla="*/ 322 w 329"/>
                      <a:gd name="T9" fmla="*/ 49 h 173"/>
                      <a:gd name="T10" fmla="*/ 328 w 329"/>
                      <a:gd name="T11" fmla="*/ 72 h 173"/>
                      <a:gd name="T12" fmla="*/ 324 w 329"/>
                      <a:gd name="T13" fmla="*/ 94 h 173"/>
                      <a:gd name="T14" fmla="*/ 314 w 329"/>
                      <a:gd name="T15" fmla="*/ 116 h 173"/>
                      <a:gd name="T16" fmla="*/ 296 w 329"/>
                      <a:gd name="T17" fmla="*/ 136 h 173"/>
                      <a:gd name="T18" fmla="*/ 271 w 329"/>
                      <a:gd name="T19" fmla="*/ 150 h 173"/>
                      <a:gd name="T20" fmla="*/ 245 w 329"/>
                      <a:gd name="T21" fmla="*/ 160 h 173"/>
                      <a:gd name="T22" fmla="*/ 211 w 329"/>
                      <a:gd name="T23" fmla="*/ 169 h 173"/>
                      <a:gd name="T24" fmla="*/ 172 w 329"/>
                      <a:gd name="T25" fmla="*/ 172 h 173"/>
                      <a:gd name="T26" fmla="*/ 129 w 329"/>
                      <a:gd name="T27" fmla="*/ 172 h 173"/>
                      <a:gd name="T28" fmla="*/ 84 w 329"/>
                      <a:gd name="T29" fmla="*/ 168 h 173"/>
                      <a:gd name="T30" fmla="*/ 40 w 329"/>
                      <a:gd name="T31" fmla="*/ 158 h 173"/>
                      <a:gd name="T32" fmla="*/ 15 w 329"/>
                      <a:gd name="T33" fmla="*/ 141 h 173"/>
                      <a:gd name="T34" fmla="*/ 1 w 329"/>
                      <a:gd name="T35" fmla="*/ 123 h 173"/>
                      <a:gd name="T36" fmla="*/ 0 w 329"/>
                      <a:gd name="T37" fmla="*/ 103 h 173"/>
                      <a:gd name="T38" fmla="*/ 4 w 329"/>
                      <a:gd name="T39" fmla="*/ 83 h 173"/>
                      <a:gd name="T40" fmla="*/ 18 w 329"/>
                      <a:gd name="T41" fmla="*/ 63 h 173"/>
                      <a:gd name="T42" fmla="*/ 32 w 329"/>
                      <a:gd name="T43" fmla="*/ 45 h 173"/>
                      <a:gd name="T44" fmla="*/ 57 w 329"/>
                      <a:gd name="T45" fmla="*/ 31 h 173"/>
                      <a:gd name="T46" fmla="*/ 44 w 329"/>
                      <a:gd name="T47" fmla="*/ 22 h 1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29" h="173">
                        <a:moveTo>
                          <a:pt x="198" y="0"/>
                        </a:moveTo>
                        <a:lnTo>
                          <a:pt x="249" y="11"/>
                        </a:lnTo>
                        <a:lnTo>
                          <a:pt x="286" y="22"/>
                        </a:lnTo>
                        <a:lnTo>
                          <a:pt x="311" y="36"/>
                        </a:lnTo>
                        <a:lnTo>
                          <a:pt x="322" y="49"/>
                        </a:lnTo>
                        <a:lnTo>
                          <a:pt x="328" y="72"/>
                        </a:lnTo>
                        <a:lnTo>
                          <a:pt x="324" y="94"/>
                        </a:lnTo>
                        <a:lnTo>
                          <a:pt x="314" y="116"/>
                        </a:lnTo>
                        <a:lnTo>
                          <a:pt x="296" y="136"/>
                        </a:lnTo>
                        <a:lnTo>
                          <a:pt x="271" y="150"/>
                        </a:lnTo>
                        <a:lnTo>
                          <a:pt x="245" y="160"/>
                        </a:lnTo>
                        <a:lnTo>
                          <a:pt x="211" y="169"/>
                        </a:lnTo>
                        <a:lnTo>
                          <a:pt x="172" y="172"/>
                        </a:lnTo>
                        <a:lnTo>
                          <a:pt x="129" y="172"/>
                        </a:lnTo>
                        <a:lnTo>
                          <a:pt x="84" y="168"/>
                        </a:lnTo>
                        <a:lnTo>
                          <a:pt x="40" y="158"/>
                        </a:lnTo>
                        <a:lnTo>
                          <a:pt x="15" y="141"/>
                        </a:lnTo>
                        <a:lnTo>
                          <a:pt x="1" y="123"/>
                        </a:lnTo>
                        <a:lnTo>
                          <a:pt x="0" y="103"/>
                        </a:lnTo>
                        <a:lnTo>
                          <a:pt x="4" y="83"/>
                        </a:lnTo>
                        <a:lnTo>
                          <a:pt x="18" y="63"/>
                        </a:lnTo>
                        <a:lnTo>
                          <a:pt x="32" y="45"/>
                        </a:lnTo>
                        <a:lnTo>
                          <a:pt x="57" y="31"/>
                        </a:lnTo>
                        <a:lnTo>
                          <a:pt x="44" y="22"/>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5" name="Group 64"/>
                  <p:cNvGrpSpPr>
                    <a:grpSpLocks/>
                  </p:cNvGrpSpPr>
                  <p:nvPr/>
                </p:nvGrpSpPr>
                <p:grpSpPr bwMode="auto">
                  <a:xfrm>
                    <a:off x="3741" y="2672"/>
                    <a:ext cx="277" cy="157"/>
                    <a:chOff x="3741" y="2672"/>
                    <a:chExt cx="277" cy="157"/>
                  </a:xfrm>
                </p:grpSpPr>
                <p:grpSp>
                  <p:nvGrpSpPr>
                    <p:cNvPr id="26" name="Group 65"/>
                    <p:cNvGrpSpPr>
                      <a:grpSpLocks/>
                    </p:cNvGrpSpPr>
                    <p:nvPr/>
                  </p:nvGrpSpPr>
                  <p:grpSpPr bwMode="auto">
                    <a:xfrm>
                      <a:off x="3782" y="2701"/>
                      <a:ext cx="185" cy="128"/>
                      <a:chOff x="3782" y="2701"/>
                      <a:chExt cx="185" cy="128"/>
                    </a:xfrm>
                  </p:grpSpPr>
                  <p:sp>
                    <p:nvSpPr>
                      <p:cNvPr id="30" name="Oval 66"/>
                      <p:cNvSpPr>
                        <a:spLocks noChangeArrowheads="1"/>
                      </p:cNvSpPr>
                      <p:nvPr/>
                    </p:nvSpPr>
                    <p:spPr bwMode="auto">
                      <a:xfrm>
                        <a:off x="3933" y="2701"/>
                        <a:ext cx="34" cy="128"/>
                      </a:xfrm>
                      <a:prstGeom prst="ellipse">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sp>
                    <p:nvSpPr>
                      <p:cNvPr id="31" name="Oval 67"/>
                      <p:cNvSpPr>
                        <a:spLocks noChangeArrowheads="1"/>
                      </p:cNvSpPr>
                      <p:nvPr/>
                    </p:nvSpPr>
                    <p:spPr bwMode="auto">
                      <a:xfrm>
                        <a:off x="3782" y="2701"/>
                        <a:ext cx="35" cy="128"/>
                      </a:xfrm>
                      <a:prstGeom prst="ellipse">
                        <a:avLst/>
                      </a:prstGeom>
                      <a:solidFill>
                        <a:srgbClr val="000000"/>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grpSp>
                <p:grpSp>
                  <p:nvGrpSpPr>
                    <p:cNvPr id="27" name="Group 68"/>
                    <p:cNvGrpSpPr>
                      <a:grpSpLocks/>
                    </p:cNvGrpSpPr>
                    <p:nvPr/>
                  </p:nvGrpSpPr>
                  <p:grpSpPr bwMode="auto">
                    <a:xfrm>
                      <a:off x="3741" y="2672"/>
                      <a:ext cx="277" cy="26"/>
                      <a:chOff x="3741" y="2672"/>
                      <a:chExt cx="277" cy="26"/>
                    </a:xfrm>
                  </p:grpSpPr>
                  <p:sp>
                    <p:nvSpPr>
                      <p:cNvPr id="28" name="Freeform 69"/>
                      <p:cNvSpPr>
                        <a:spLocks/>
                      </p:cNvSpPr>
                      <p:nvPr/>
                    </p:nvSpPr>
                    <p:spPr bwMode="auto">
                      <a:xfrm>
                        <a:off x="3741" y="2673"/>
                        <a:ext cx="110" cy="25"/>
                      </a:xfrm>
                      <a:custGeom>
                        <a:avLst/>
                        <a:gdLst>
                          <a:gd name="T0" fmla="*/ 0 w 110"/>
                          <a:gd name="T1" fmla="*/ 24 h 25"/>
                          <a:gd name="T2" fmla="*/ 25 w 110"/>
                          <a:gd name="T3" fmla="*/ 10 h 25"/>
                          <a:gd name="T4" fmla="*/ 50 w 110"/>
                          <a:gd name="T5" fmla="*/ 2 h 25"/>
                          <a:gd name="T6" fmla="*/ 81 w 110"/>
                          <a:gd name="T7" fmla="*/ 0 h 25"/>
                          <a:gd name="T8" fmla="*/ 109 w 110"/>
                          <a:gd name="T9" fmla="*/ 4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 h="25">
                            <a:moveTo>
                              <a:pt x="0" y="24"/>
                            </a:moveTo>
                            <a:lnTo>
                              <a:pt x="25" y="10"/>
                            </a:lnTo>
                            <a:lnTo>
                              <a:pt x="50" y="2"/>
                            </a:lnTo>
                            <a:lnTo>
                              <a:pt x="81" y="0"/>
                            </a:lnTo>
                            <a:lnTo>
                              <a:pt x="109" y="4"/>
                            </a:lnTo>
                          </a:path>
                        </a:pathLst>
                      </a:custGeom>
                      <a:noFill/>
                      <a:ln w="50800" cap="rnd" cmpd="sng">
                        <a:solidFill>
                          <a:srgbClr val="A04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Freeform 70"/>
                      <p:cNvSpPr>
                        <a:spLocks/>
                      </p:cNvSpPr>
                      <p:nvPr/>
                    </p:nvSpPr>
                    <p:spPr bwMode="auto">
                      <a:xfrm>
                        <a:off x="3910" y="2672"/>
                        <a:ext cx="108" cy="24"/>
                      </a:xfrm>
                      <a:custGeom>
                        <a:avLst/>
                        <a:gdLst>
                          <a:gd name="T0" fmla="*/ 107 w 108"/>
                          <a:gd name="T1" fmla="*/ 23 h 24"/>
                          <a:gd name="T2" fmla="*/ 82 w 108"/>
                          <a:gd name="T3" fmla="*/ 11 h 24"/>
                          <a:gd name="T4" fmla="*/ 58 w 108"/>
                          <a:gd name="T5" fmla="*/ 3 h 24"/>
                          <a:gd name="T6" fmla="*/ 28 w 108"/>
                          <a:gd name="T7" fmla="*/ 0 h 24"/>
                          <a:gd name="T8" fmla="*/ 0 w 108"/>
                          <a:gd name="T9" fmla="*/ 3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24">
                            <a:moveTo>
                              <a:pt x="107" y="23"/>
                            </a:moveTo>
                            <a:lnTo>
                              <a:pt x="82" y="11"/>
                            </a:lnTo>
                            <a:lnTo>
                              <a:pt x="58" y="3"/>
                            </a:lnTo>
                            <a:lnTo>
                              <a:pt x="28" y="0"/>
                            </a:lnTo>
                            <a:lnTo>
                              <a:pt x="0" y="3"/>
                            </a:lnTo>
                          </a:path>
                        </a:pathLst>
                      </a:custGeom>
                      <a:noFill/>
                      <a:ln w="50800" cap="rnd" cmpd="sng">
                        <a:solidFill>
                          <a:srgbClr val="A04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sp>
          <p:nvSpPr>
            <p:cNvPr id="76" name="Rectangle 74"/>
            <p:cNvSpPr>
              <a:spLocks noChangeArrowheads="1"/>
            </p:cNvSpPr>
            <p:nvPr/>
          </p:nvSpPr>
          <p:spPr bwMode="auto">
            <a:xfrm>
              <a:off x="6156325" y="1628775"/>
              <a:ext cx="2743200" cy="889987"/>
            </a:xfrm>
            <a:prstGeom prst="rect">
              <a:avLst/>
            </a:prstGeom>
            <a:solidFill>
              <a:srgbClr val="FFFF66"/>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r>
                <a:rPr lang="en-US" altLang="zh-TW" sz="2600" dirty="0">
                  <a:latin typeface="Arial" panose="020B0604020202020204" pitchFamily="34" charset="0"/>
                  <a:ea typeface="PMingLiU" pitchFamily="18" charset="-120"/>
                  <a:cs typeface="Arial" panose="020B0604020202020204" pitchFamily="34" charset="0"/>
                </a:rPr>
                <a:t>3. Make an Estimation</a:t>
              </a:r>
            </a:p>
          </p:txBody>
        </p:sp>
      </p:grpSp>
    </p:spTree>
    <p:extLst>
      <p:ext uri="{BB962C8B-B14F-4D97-AF65-F5344CB8AC3E}">
        <p14:creationId xmlns:p14="http://schemas.microsoft.com/office/powerpoint/2010/main" val="197640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Estimates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229600" cy="4530725"/>
              </a:xfrm>
            </p:spPr>
            <p:txBody>
              <a:bodyPr/>
              <a:lstStyle/>
              <a:p>
                <a:endParaRPr lang="en-US" sz="2600" dirty="0" smtClean="0"/>
              </a:p>
              <a:p>
                <a:pPr lvl="1"/>
                <a:endParaRPr lang="en-US" dirty="0" smtClean="0"/>
              </a:p>
              <a:p>
                <a:pPr lvl="1"/>
                <a:endParaRPr lang="en-US" dirty="0"/>
              </a:p>
              <a:p>
                <a:pPr lvl="1"/>
                <a:endParaRPr lang="en-US" dirty="0" smtClean="0"/>
              </a:p>
              <a:p>
                <a:pPr lvl="1"/>
                <a:endParaRPr lang="en-US" dirty="0"/>
              </a:p>
              <a:p>
                <a:r>
                  <a:rPr lang="en-US" sz="2600" dirty="0" smtClean="0"/>
                  <a:t>How likely the sample statistics can truly estimate the population parameter? </a:t>
                </a:r>
              </a:p>
              <a:p>
                <a:pPr lvl="1"/>
                <a:r>
                  <a:rPr lang="en-US" sz="2200" b="0" dirty="0" smtClean="0"/>
                  <a:t>i.e. What is </a:t>
                </a:r>
                <a14:m>
                  <m:oMath xmlns:m="http://schemas.openxmlformats.org/officeDocument/2006/math">
                    <m:r>
                      <a:rPr lang="en-US" sz="2200" b="0" i="1" smtClean="0">
                        <a:latin typeface="Cambria Math"/>
                      </a:rPr>
                      <m:t>𝑃</m:t>
                    </m:r>
                    <m:d>
                      <m:dPr>
                        <m:ctrlPr>
                          <a:rPr lang="en-US" sz="2200" b="0" i="1" smtClean="0">
                            <a:latin typeface="Cambria Math" panose="02040503050406030204" pitchFamily="18" charset="0"/>
                          </a:rPr>
                        </m:ctrlPr>
                      </m:dPr>
                      <m:e>
                        <m:r>
                          <a:rPr lang="en-US" sz="2200" b="0" i="1" smtClean="0">
                            <a:latin typeface="Cambria Math"/>
                            <a:ea typeface="Cambria Math"/>
                          </a:rPr>
                          <m:t>𝜇</m:t>
                        </m:r>
                        <m:r>
                          <a:rPr lang="en-US" sz="2200" b="0" i="1" smtClean="0">
                            <a:latin typeface="Cambria Math"/>
                            <a:ea typeface="Cambria Math"/>
                          </a:rPr>
                          <m:t>=</m:t>
                        </m:r>
                        <m:acc>
                          <m:accPr>
                            <m:chr m:val="̅"/>
                            <m:ctrlPr>
                              <a:rPr lang="en-US" sz="2200" i="1">
                                <a:latin typeface="Cambria Math" panose="02040503050406030204" pitchFamily="18" charset="0"/>
                              </a:rPr>
                            </m:ctrlPr>
                          </m:accPr>
                          <m:e>
                            <m:r>
                              <a:rPr lang="en-US" sz="2200" i="1">
                                <a:latin typeface="Cambria Math"/>
                              </a:rPr>
                              <m:t>𝑋</m:t>
                            </m:r>
                          </m:e>
                        </m:acc>
                      </m:e>
                    </m:d>
                    <m:r>
                      <a:rPr lang="en-US" sz="2200" b="0" i="1" smtClean="0">
                        <a:latin typeface="Cambria Math"/>
                        <a:ea typeface="Cambria Math"/>
                      </a:rPr>
                      <m:t>?</m:t>
                    </m:r>
                  </m:oMath>
                </a14:m>
                <a:r>
                  <a:rPr lang="en-US" sz="2200" b="0" dirty="0" smtClean="0">
                    <a:ea typeface="Cambria Math"/>
                  </a:rPr>
                  <a:t> </a:t>
                </a:r>
              </a:p>
              <a:p>
                <a:r>
                  <a:rPr lang="en-US" sz="2600" dirty="0" smtClean="0">
                    <a:ea typeface="Cambria Math"/>
                  </a:rPr>
                  <a:t>We will see how to assess the accuracy and reliability of this point estimation</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530725"/>
              </a:xfrm>
              <a:blipFill rotWithShape="1">
                <a:blip r:embed="rId3"/>
                <a:stretch>
                  <a:fillRect l="-296" b="-349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841240689"/>
                  </p:ext>
                </p:extLst>
              </p:nvPr>
            </p:nvGraphicFramePr>
            <p:xfrm>
              <a:off x="990600" y="1524000"/>
              <a:ext cx="5600700" cy="2346960"/>
            </p:xfrm>
            <a:graphic>
              <a:graphicData uri="http://schemas.openxmlformats.org/drawingml/2006/table">
                <a:tbl>
                  <a:tblPr firstRow="1" bandRow="1">
                    <a:tableStyleId>{5C22544A-7EE6-4342-B048-85BDC9FD1C3A}</a:tableStyleId>
                  </a:tblPr>
                  <a:tblGrid>
                    <a:gridCol w="1866900"/>
                    <a:gridCol w="1866900"/>
                    <a:gridCol w="1866900"/>
                  </a:tblGrid>
                  <a:tr h="370840">
                    <a:tc>
                      <a:txBody>
                        <a:bodyPr/>
                        <a:lstStyle/>
                        <a:p>
                          <a:endParaRPr lang="en-US" sz="2600" dirty="0">
                            <a:latin typeface="Calibri" panose="020F0502020204030204" pitchFamily="34" charset="0"/>
                          </a:endParaRPr>
                        </a:p>
                      </a:txBody>
                      <a:tcPr/>
                    </a:tc>
                    <a:tc>
                      <a:txBody>
                        <a:bodyPr/>
                        <a:lstStyle/>
                        <a:p>
                          <a:pPr algn="ctr"/>
                          <a:r>
                            <a:rPr lang="en-US" sz="2600" dirty="0" smtClean="0">
                              <a:latin typeface="Calibri" panose="020F0502020204030204" pitchFamily="34" charset="0"/>
                            </a:rPr>
                            <a:t>Population Parameters</a:t>
                          </a:r>
                          <a:endParaRPr lang="en-US" sz="2600" dirty="0">
                            <a:latin typeface="Calibri" panose="020F0502020204030204" pitchFamily="34" charset="0"/>
                          </a:endParaRPr>
                        </a:p>
                      </a:txBody>
                      <a:tcPr/>
                    </a:tc>
                    <a:tc>
                      <a:txBody>
                        <a:bodyPr/>
                        <a:lstStyle/>
                        <a:p>
                          <a:pPr algn="ctr"/>
                          <a:r>
                            <a:rPr lang="en-US" sz="2600" dirty="0" smtClean="0">
                              <a:latin typeface="Calibri" panose="020F0502020204030204" pitchFamily="34" charset="0"/>
                            </a:rPr>
                            <a:t>Sample Statistics</a:t>
                          </a:r>
                          <a:endParaRPr lang="en-US" sz="2600" dirty="0">
                            <a:latin typeface="Calibri" panose="020F0502020204030204" pitchFamily="34" charset="0"/>
                          </a:endParaRPr>
                        </a:p>
                      </a:txBody>
                      <a:tcPr/>
                    </a:tc>
                  </a:tr>
                  <a:tr h="370840">
                    <a:tc>
                      <a:txBody>
                        <a:bodyPr/>
                        <a:lstStyle/>
                        <a:p>
                          <a:pPr algn="l"/>
                          <a:r>
                            <a:rPr lang="en-US" sz="2600" dirty="0" smtClean="0">
                              <a:latin typeface="Calibri" panose="020F0502020204030204" pitchFamily="34" charset="0"/>
                            </a:rPr>
                            <a:t>Mean</a:t>
                          </a:r>
                          <a:endParaRPr lang="en-US" sz="2600" dirty="0">
                            <a:latin typeface="Calibri" panose="020F0502020204030204" pitchFamily="34"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sz="2600" i="1" smtClean="0">
                                    <a:latin typeface="Cambria Math"/>
                                    <a:ea typeface="Cambria Math"/>
                                  </a:rPr>
                                  <m:t>𝜇</m:t>
                                </m:r>
                              </m:oMath>
                            </m:oMathPara>
                          </a14:m>
                          <a:endParaRPr lang="en-US" sz="2600" dirty="0">
                            <a:latin typeface="Calibri" panose="020F0502020204030204" pitchFamily="34" charset="0"/>
                          </a:endParaRPr>
                        </a:p>
                      </a:txBody>
                      <a:tcPr anchor="ctr" anchorCtr="1"/>
                    </a:tc>
                    <a:tc>
                      <a:txBody>
                        <a:bodyPr/>
                        <a:lstStyle/>
                        <a:p>
                          <a:pPr algn="ctr"/>
                          <a14:m>
                            <m:oMathPara xmlns:m="http://schemas.openxmlformats.org/officeDocument/2006/math">
                              <m:oMathParaPr>
                                <m:jc m:val="centerGroup"/>
                              </m:oMathParaPr>
                              <m:oMath xmlns:m="http://schemas.openxmlformats.org/officeDocument/2006/math">
                                <m:acc>
                                  <m:accPr>
                                    <m:chr m:val="̅"/>
                                    <m:ctrlPr>
                                      <a:rPr lang="en-US" sz="2600" i="1" smtClean="0">
                                        <a:latin typeface="Cambria Math" panose="02040503050406030204" pitchFamily="18" charset="0"/>
                                      </a:rPr>
                                    </m:ctrlPr>
                                  </m:accPr>
                                  <m:e>
                                    <m:r>
                                      <a:rPr lang="en-US" sz="2600" b="0" i="1" smtClean="0">
                                        <a:latin typeface="Cambria Math"/>
                                      </a:rPr>
                                      <m:t>𝑋</m:t>
                                    </m:r>
                                  </m:e>
                                </m:acc>
                              </m:oMath>
                            </m:oMathPara>
                          </a14:m>
                          <a:endParaRPr lang="en-US" sz="2600" dirty="0">
                            <a:latin typeface="Calibri" panose="020F0502020204030204" pitchFamily="34" charset="0"/>
                          </a:endParaRPr>
                        </a:p>
                      </a:txBody>
                      <a:tcPr anchor="ctr" anchorCtr="1"/>
                    </a:tc>
                  </a:tr>
                  <a:tr h="370840">
                    <a:tc>
                      <a:txBody>
                        <a:bodyPr/>
                        <a:lstStyle/>
                        <a:p>
                          <a:pPr algn="l"/>
                          <a:r>
                            <a:rPr lang="en-US" sz="2600" dirty="0" smtClean="0">
                              <a:latin typeface="Calibri" panose="020F0502020204030204" pitchFamily="34" charset="0"/>
                            </a:rPr>
                            <a:t>Variance</a:t>
                          </a:r>
                          <a:endParaRPr lang="en-US" sz="2600" dirty="0">
                            <a:latin typeface="Calibri" panose="020F0502020204030204" pitchFamily="34"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sSup>
                                  <m:sSupPr>
                                    <m:ctrlPr>
                                      <a:rPr lang="en-US" sz="2600" i="1" smtClean="0">
                                        <a:latin typeface="Cambria Math" panose="02040503050406030204" pitchFamily="18" charset="0"/>
                                      </a:rPr>
                                    </m:ctrlPr>
                                  </m:sSupPr>
                                  <m:e>
                                    <m:r>
                                      <a:rPr lang="en-US" sz="2600" i="1" smtClean="0">
                                        <a:latin typeface="Cambria Math"/>
                                        <a:ea typeface="Cambria Math"/>
                                      </a:rPr>
                                      <m:t>𝜎</m:t>
                                    </m:r>
                                  </m:e>
                                  <m:sup>
                                    <m:r>
                                      <a:rPr lang="en-US" sz="2600" b="0" i="1" smtClean="0">
                                        <a:latin typeface="Cambria Math"/>
                                      </a:rPr>
                                      <m:t>2</m:t>
                                    </m:r>
                                  </m:sup>
                                </m:sSup>
                              </m:oMath>
                            </m:oMathPara>
                          </a14:m>
                          <a:endParaRPr lang="en-US" sz="2600" dirty="0">
                            <a:latin typeface="Calibri" panose="020F0502020204030204" pitchFamily="34" charset="0"/>
                          </a:endParaRPr>
                        </a:p>
                      </a:txBody>
                      <a:tcPr anchor="ctr" anchorCtr="1"/>
                    </a:tc>
                    <a:tc>
                      <a:txBody>
                        <a:bodyPr/>
                        <a:lstStyle/>
                        <a:p>
                          <a:pPr algn="ctr"/>
                          <a14:m>
                            <m:oMathPara xmlns:m="http://schemas.openxmlformats.org/officeDocument/2006/math">
                              <m:oMathParaPr>
                                <m:jc m:val="centerGroup"/>
                              </m:oMathParaPr>
                              <m:oMath xmlns:m="http://schemas.openxmlformats.org/officeDocument/2006/math">
                                <m:sSup>
                                  <m:sSupPr>
                                    <m:ctrlPr>
                                      <a:rPr lang="en-US" sz="2600" i="1" smtClean="0">
                                        <a:latin typeface="Cambria Math" panose="02040503050406030204" pitchFamily="18" charset="0"/>
                                      </a:rPr>
                                    </m:ctrlPr>
                                  </m:sSupPr>
                                  <m:e>
                                    <m:r>
                                      <a:rPr lang="en-US" sz="2600" b="0" i="1" smtClean="0">
                                        <a:latin typeface="Cambria Math"/>
                                      </a:rPr>
                                      <m:t>𝑆</m:t>
                                    </m:r>
                                  </m:e>
                                  <m:sup>
                                    <m:r>
                                      <a:rPr lang="en-US" sz="2600" b="0" i="1" smtClean="0">
                                        <a:latin typeface="Cambria Math"/>
                                      </a:rPr>
                                      <m:t>2</m:t>
                                    </m:r>
                                  </m:sup>
                                </m:sSup>
                              </m:oMath>
                            </m:oMathPara>
                          </a14:m>
                          <a:endParaRPr lang="en-US" sz="2600" dirty="0">
                            <a:latin typeface="Calibri" panose="020F0502020204030204" pitchFamily="34" charset="0"/>
                          </a:endParaRPr>
                        </a:p>
                      </a:txBody>
                      <a:tcPr anchor="ctr" anchorCtr="1"/>
                    </a:tc>
                  </a:tr>
                  <a:tr h="370840">
                    <a:tc>
                      <a:txBody>
                        <a:bodyPr/>
                        <a:lstStyle/>
                        <a:p>
                          <a:pPr algn="l"/>
                          <a:r>
                            <a:rPr lang="en-US" sz="2600" dirty="0" smtClean="0">
                              <a:latin typeface="Calibri" panose="020F0502020204030204" pitchFamily="34" charset="0"/>
                            </a:rPr>
                            <a:t>Proportion</a:t>
                          </a:r>
                          <a:endParaRPr lang="en-US" sz="2600" dirty="0">
                            <a:latin typeface="Calibri" panose="020F0502020204030204" pitchFamily="34"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sz="2600" i="1" smtClean="0">
                                    <a:latin typeface="Cambria Math"/>
                                    <a:ea typeface="Cambria Math"/>
                                  </a:rPr>
                                  <m:t>𝜋</m:t>
                                </m:r>
                              </m:oMath>
                            </m:oMathPara>
                          </a14:m>
                          <a:endParaRPr lang="en-US" sz="2600" dirty="0">
                            <a:latin typeface="Calibri" panose="020F0502020204030204" pitchFamily="34" charset="0"/>
                          </a:endParaRPr>
                        </a:p>
                      </a:txBody>
                      <a:tcPr anchor="ctr" anchorCtr="1"/>
                    </a:tc>
                    <a:tc>
                      <a:txBody>
                        <a:bodyPr/>
                        <a:lstStyle/>
                        <a:p>
                          <a:pPr algn="ctr"/>
                          <a14:m>
                            <m:oMathPara xmlns:m="http://schemas.openxmlformats.org/officeDocument/2006/math">
                              <m:oMathParaPr>
                                <m:jc m:val="centerGroup"/>
                              </m:oMathParaPr>
                              <m:oMath xmlns:m="http://schemas.openxmlformats.org/officeDocument/2006/math">
                                <m:r>
                                  <a:rPr lang="en-US" sz="2600" b="0" i="1" smtClean="0">
                                    <a:latin typeface="Cambria Math"/>
                                  </a:rPr>
                                  <m:t>𝑝</m:t>
                                </m:r>
                              </m:oMath>
                            </m:oMathPara>
                          </a14:m>
                          <a:endParaRPr lang="en-US" sz="2600" dirty="0">
                            <a:latin typeface="Calibri" panose="020F0502020204030204" pitchFamily="34" charset="0"/>
                          </a:endParaRPr>
                        </a:p>
                      </a:txBody>
                      <a:tcPr anchor="ctr" anchorCtr="1"/>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841240689"/>
                  </p:ext>
                </p:extLst>
              </p:nvPr>
            </p:nvGraphicFramePr>
            <p:xfrm>
              <a:off x="990600" y="1524000"/>
              <a:ext cx="5600700" cy="2346960"/>
            </p:xfrm>
            <a:graphic>
              <a:graphicData uri="http://schemas.openxmlformats.org/drawingml/2006/table">
                <a:tbl>
                  <a:tblPr firstRow="1" bandRow="1">
                    <a:tableStyleId>{5C22544A-7EE6-4342-B048-85BDC9FD1C3A}</a:tableStyleId>
                  </a:tblPr>
                  <a:tblGrid>
                    <a:gridCol w="1866900"/>
                    <a:gridCol w="1866900"/>
                    <a:gridCol w="1866900"/>
                  </a:tblGrid>
                  <a:tr h="883920">
                    <a:tc>
                      <a:txBody>
                        <a:bodyPr/>
                        <a:lstStyle/>
                        <a:p>
                          <a:endParaRPr lang="en-US" sz="2600" dirty="0">
                            <a:latin typeface="Calibri" panose="020F0502020204030204" pitchFamily="34" charset="0"/>
                          </a:endParaRPr>
                        </a:p>
                      </a:txBody>
                      <a:tcPr/>
                    </a:tc>
                    <a:tc>
                      <a:txBody>
                        <a:bodyPr/>
                        <a:lstStyle/>
                        <a:p>
                          <a:pPr algn="ctr"/>
                          <a:r>
                            <a:rPr lang="en-US" sz="2600" dirty="0" smtClean="0">
                              <a:latin typeface="Calibri" panose="020F0502020204030204" pitchFamily="34" charset="0"/>
                            </a:rPr>
                            <a:t>Population Parameters</a:t>
                          </a:r>
                          <a:endParaRPr lang="en-US" sz="2600" dirty="0">
                            <a:latin typeface="Calibri" panose="020F0502020204030204" pitchFamily="34" charset="0"/>
                          </a:endParaRPr>
                        </a:p>
                      </a:txBody>
                      <a:tcPr/>
                    </a:tc>
                    <a:tc>
                      <a:txBody>
                        <a:bodyPr/>
                        <a:lstStyle/>
                        <a:p>
                          <a:pPr algn="ctr"/>
                          <a:r>
                            <a:rPr lang="en-US" sz="2600" dirty="0" smtClean="0">
                              <a:latin typeface="Calibri" panose="020F0502020204030204" pitchFamily="34" charset="0"/>
                            </a:rPr>
                            <a:t>Sample Statistics</a:t>
                          </a:r>
                          <a:endParaRPr lang="en-US" sz="2600" dirty="0">
                            <a:latin typeface="Calibri" panose="020F0502020204030204" pitchFamily="34" charset="0"/>
                          </a:endParaRPr>
                        </a:p>
                      </a:txBody>
                      <a:tcPr/>
                    </a:tc>
                  </a:tr>
                  <a:tr h="487680">
                    <a:tc>
                      <a:txBody>
                        <a:bodyPr/>
                        <a:lstStyle/>
                        <a:p>
                          <a:pPr algn="l"/>
                          <a:r>
                            <a:rPr lang="en-US" sz="2600" dirty="0" smtClean="0">
                              <a:latin typeface="Calibri" panose="020F0502020204030204" pitchFamily="34" charset="0"/>
                            </a:rPr>
                            <a:t>Mean</a:t>
                          </a:r>
                          <a:endParaRPr lang="en-US" sz="2600" dirty="0">
                            <a:latin typeface="Calibri" panose="020F0502020204030204" pitchFamily="34" charset="0"/>
                          </a:endParaRPr>
                        </a:p>
                      </a:txBody>
                      <a:tcPr anchor="ctr"/>
                    </a:tc>
                    <a:tc>
                      <a:txBody>
                        <a:bodyPr/>
                        <a:lstStyle/>
                        <a:p>
                          <a:endParaRPr lang="en-US"/>
                        </a:p>
                      </a:txBody>
                      <a:tcPr anchor="ctr" anchorCtr="1">
                        <a:blipFill rotWithShape="1">
                          <a:blip r:embed="rId4"/>
                          <a:stretch>
                            <a:fillRect l="-100327" t="-191250" r="-100327" b="-232500"/>
                          </a:stretch>
                        </a:blipFill>
                      </a:tcPr>
                    </a:tc>
                    <a:tc>
                      <a:txBody>
                        <a:bodyPr/>
                        <a:lstStyle/>
                        <a:p>
                          <a:endParaRPr lang="en-US"/>
                        </a:p>
                      </a:txBody>
                      <a:tcPr anchor="ctr" anchorCtr="1">
                        <a:blipFill rotWithShape="1">
                          <a:blip r:embed="rId4"/>
                          <a:stretch>
                            <a:fillRect l="-200327" t="-191250" r="-327" b="-232500"/>
                          </a:stretch>
                        </a:blipFill>
                      </a:tcPr>
                    </a:tc>
                  </a:tr>
                  <a:tr h="487680">
                    <a:tc>
                      <a:txBody>
                        <a:bodyPr/>
                        <a:lstStyle/>
                        <a:p>
                          <a:pPr algn="l"/>
                          <a:r>
                            <a:rPr lang="en-US" sz="2600" dirty="0" smtClean="0">
                              <a:latin typeface="Calibri" panose="020F0502020204030204" pitchFamily="34" charset="0"/>
                            </a:rPr>
                            <a:t>Variance</a:t>
                          </a:r>
                          <a:endParaRPr lang="en-US" sz="2600" dirty="0">
                            <a:latin typeface="Calibri" panose="020F0502020204030204" pitchFamily="34" charset="0"/>
                          </a:endParaRPr>
                        </a:p>
                      </a:txBody>
                      <a:tcPr anchor="ctr"/>
                    </a:tc>
                    <a:tc>
                      <a:txBody>
                        <a:bodyPr/>
                        <a:lstStyle/>
                        <a:p>
                          <a:endParaRPr lang="en-US"/>
                        </a:p>
                      </a:txBody>
                      <a:tcPr anchor="ctr" anchorCtr="1">
                        <a:blipFill rotWithShape="1">
                          <a:blip r:embed="rId4"/>
                          <a:stretch>
                            <a:fillRect l="-100327" t="-291250" r="-100327" b="-132500"/>
                          </a:stretch>
                        </a:blipFill>
                      </a:tcPr>
                    </a:tc>
                    <a:tc>
                      <a:txBody>
                        <a:bodyPr/>
                        <a:lstStyle/>
                        <a:p>
                          <a:endParaRPr lang="en-US"/>
                        </a:p>
                      </a:txBody>
                      <a:tcPr anchor="ctr" anchorCtr="1">
                        <a:blipFill rotWithShape="1">
                          <a:blip r:embed="rId4"/>
                          <a:stretch>
                            <a:fillRect l="-200327" t="-291250" r="-327" b="-132500"/>
                          </a:stretch>
                        </a:blipFill>
                      </a:tcPr>
                    </a:tc>
                  </a:tr>
                  <a:tr h="487680">
                    <a:tc>
                      <a:txBody>
                        <a:bodyPr/>
                        <a:lstStyle/>
                        <a:p>
                          <a:pPr algn="l"/>
                          <a:r>
                            <a:rPr lang="en-US" sz="2600" dirty="0" smtClean="0">
                              <a:latin typeface="Calibri" panose="020F0502020204030204" pitchFamily="34" charset="0"/>
                            </a:rPr>
                            <a:t>Proportion</a:t>
                          </a:r>
                          <a:endParaRPr lang="en-US" sz="2600" dirty="0">
                            <a:latin typeface="Calibri" panose="020F0502020204030204" pitchFamily="34" charset="0"/>
                          </a:endParaRPr>
                        </a:p>
                      </a:txBody>
                      <a:tcPr anchor="ctr"/>
                    </a:tc>
                    <a:tc>
                      <a:txBody>
                        <a:bodyPr/>
                        <a:lstStyle/>
                        <a:p>
                          <a:endParaRPr lang="en-US"/>
                        </a:p>
                      </a:txBody>
                      <a:tcPr anchor="ctr" anchorCtr="1">
                        <a:blipFill rotWithShape="1">
                          <a:blip r:embed="rId4"/>
                          <a:stretch>
                            <a:fillRect l="-100327" t="-391250" r="-100327" b="-32500"/>
                          </a:stretch>
                        </a:blipFill>
                      </a:tcPr>
                    </a:tc>
                    <a:tc>
                      <a:txBody>
                        <a:bodyPr/>
                        <a:lstStyle/>
                        <a:p>
                          <a:endParaRPr lang="en-US"/>
                        </a:p>
                      </a:txBody>
                      <a:tcPr anchor="ctr" anchorCtr="1">
                        <a:blipFill rotWithShape="1">
                          <a:blip r:embed="rId4"/>
                          <a:stretch>
                            <a:fillRect l="-200327" t="-391250" r="-327" b="-32500"/>
                          </a:stretch>
                        </a:blipFill>
                      </a:tcPr>
                    </a:tc>
                  </a:tr>
                </a:tbl>
              </a:graphicData>
            </a:graphic>
          </p:graphicFrame>
        </mc:Fallback>
      </mc:AlternateContent>
      <p:sp>
        <p:nvSpPr>
          <p:cNvPr id="7" name="TextBox 6"/>
          <p:cNvSpPr txBox="1"/>
          <p:nvPr/>
        </p:nvSpPr>
        <p:spPr>
          <a:xfrm>
            <a:off x="7162800" y="3352800"/>
            <a:ext cx="1828800" cy="646331"/>
          </a:xfrm>
          <a:prstGeom prst="rect">
            <a:avLst/>
          </a:prstGeom>
          <a:noFill/>
        </p:spPr>
        <p:txBody>
          <a:bodyPr wrap="square" rtlCol="0">
            <a:spAutoFit/>
          </a:bodyPr>
          <a:lstStyle/>
          <a:p>
            <a:r>
              <a:rPr lang="en-US" dirty="0" smtClean="0">
                <a:solidFill>
                  <a:schemeClr val="accent1"/>
                </a:solidFill>
              </a:rPr>
              <a:t>To be discussed in Topic 7 </a:t>
            </a:r>
            <a:endParaRPr lang="en-US" dirty="0">
              <a:solidFill>
                <a:schemeClr val="accent1"/>
              </a:solidFill>
            </a:endParaRPr>
          </a:p>
        </p:txBody>
      </p:sp>
      <p:cxnSp>
        <p:nvCxnSpPr>
          <p:cNvPr id="9" name="Straight Arrow Connector 8"/>
          <p:cNvCxnSpPr/>
          <p:nvPr/>
        </p:nvCxnSpPr>
        <p:spPr>
          <a:xfrm flipH="1" flipV="1">
            <a:off x="6591300" y="3663265"/>
            <a:ext cx="558800"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562600" y="25019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42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Confidence Interval?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Provides </a:t>
                </a:r>
                <a:r>
                  <a:rPr lang="en-US" sz="2600" dirty="0"/>
                  <a:t>a </a:t>
                </a:r>
                <a:r>
                  <a:rPr lang="en-US" sz="2600" dirty="0">
                    <a:solidFill>
                      <a:srgbClr val="FF0000"/>
                    </a:solidFill>
                  </a:rPr>
                  <a:t>range of values</a:t>
                </a:r>
              </a:p>
              <a:p>
                <a:pPr lvl="1"/>
                <a:r>
                  <a:rPr lang="en-US" sz="2200" dirty="0"/>
                  <a:t>Based on </a:t>
                </a:r>
                <a:r>
                  <a:rPr lang="en-US" sz="2200" dirty="0" smtClean="0">
                    <a:solidFill>
                      <a:srgbClr val="FF0000"/>
                    </a:solidFill>
                  </a:rPr>
                  <a:t>one sample</a:t>
                </a:r>
                <a:r>
                  <a:rPr lang="en-US" sz="2200" dirty="0" smtClean="0"/>
                  <a:t> from the population</a:t>
                </a:r>
                <a:endParaRPr lang="en-US" sz="2200" dirty="0"/>
              </a:p>
              <a:p>
                <a:pPr lvl="1"/>
                <a:r>
                  <a:rPr lang="en-US" sz="2200" dirty="0"/>
                  <a:t>Taken into consideration the variation in sample statistics from sample to sample, i.e. </a:t>
                </a:r>
                <a:r>
                  <a:rPr lang="en-US" sz="2200" dirty="0">
                    <a:solidFill>
                      <a:srgbClr val="FF0000"/>
                    </a:solidFill>
                  </a:rPr>
                  <a:t>standard error</a:t>
                </a:r>
              </a:p>
              <a:p>
                <a:pPr lvl="1"/>
                <a:r>
                  <a:rPr lang="en-US" sz="2200" dirty="0"/>
                  <a:t>Stated in terms of </a:t>
                </a:r>
                <a:r>
                  <a:rPr lang="en-US" sz="2200" dirty="0">
                    <a:solidFill>
                      <a:srgbClr val="FF0000"/>
                    </a:solidFill>
                  </a:rPr>
                  <a:t>level of confidence</a:t>
                </a:r>
                <a:r>
                  <a:rPr lang="en-US" sz="2200" dirty="0"/>
                  <a:t>, </a:t>
                </a:r>
                <a14:m>
                  <m:oMath xmlns:m="http://schemas.openxmlformats.org/officeDocument/2006/math">
                    <m:r>
                      <a:rPr lang="en-US" sz="2200" i="1">
                        <a:latin typeface="Cambria Math"/>
                      </a:rPr>
                      <m:t>100</m:t>
                    </m:r>
                    <m:d>
                      <m:dPr>
                        <m:ctrlPr>
                          <a:rPr lang="en-US" sz="2200" i="1">
                            <a:latin typeface="Cambria Math" panose="02040503050406030204" pitchFamily="18" charset="0"/>
                          </a:rPr>
                        </m:ctrlPr>
                      </m:dPr>
                      <m:e>
                        <m:r>
                          <a:rPr lang="en-US" sz="2200" i="1">
                            <a:latin typeface="Cambria Math"/>
                          </a:rPr>
                          <m:t>1−</m:t>
                        </m:r>
                        <m:r>
                          <a:rPr lang="en-US" sz="2200" i="1">
                            <a:latin typeface="Cambria Math"/>
                            <a:ea typeface="Cambria Math"/>
                          </a:rPr>
                          <m:t>𝛼</m:t>
                        </m:r>
                      </m:e>
                    </m:d>
                    <m:r>
                      <a:rPr lang="en-US" sz="2200" i="1">
                        <a:latin typeface="Cambria Math"/>
                        <a:ea typeface="Cambria Math"/>
                      </a:rPr>
                      <m:t>%</m:t>
                    </m:r>
                  </m:oMath>
                </a14:m>
                <a:r>
                  <a:rPr lang="en-US" sz="2200" dirty="0"/>
                  <a:t> </a:t>
                </a:r>
              </a:p>
              <a:p>
                <a:pPr lvl="2"/>
                <a:r>
                  <a:rPr lang="en-US" sz="1800" dirty="0"/>
                  <a:t>Gives the assurance that, if the statistical model is correct, then taken over all data that might have been obtained, the range estimates that obtained using the sample statistic would then included the true population parameter the proportion of time set by the confidence level </a:t>
                </a:r>
                <a14:m>
                  <m:oMath xmlns:m="http://schemas.openxmlformats.org/officeDocument/2006/math">
                    <m:d>
                      <m:dPr>
                        <m:ctrlPr>
                          <a:rPr lang="en-US" sz="1800" i="1">
                            <a:latin typeface="Cambria Math" panose="02040503050406030204" pitchFamily="18" charset="0"/>
                          </a:rPr>
                        </m:ctrlPr>
                      </m:dPr>
                      <m:e>
                        <m:r>
                          <a:rPr lang="en-US" sz="1800" i="1">
                            <a:latin typeface="Cambria Math"/>
                          </a:rPr>
                          <m:t>1−</m:t>
                        </m:r>
                        <m:r>
                          <a:rPr lang="en-US" sz="1800" i="1">
                            <a:latin typeface="Cambria Math"/>
                            <a:ea typeface="Cambria Math"/>
                          </a:rPr>
                          <m:t>𝛼</m:t>
                        </m:r>
                      </m:e>
                    </m:d>
                  </m:oMath>
                </a14:m>
                <a:endParaRPr lang="en-US" sz="1800" dirty="0"/>
              </a:p>
              <a:p>
                <a:pPr lvl="2"/>
                <a:r>
                  <a:rPr lang="en-US" sz="1800" dirty="0"/>
                  <a:t>Can never be 100% sure! </a:t>
                </a:r>
              </a:p>
              <a:p>
                <a:endParaRPr lang="en-US" sz="2600" dirty="0" smtClean="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37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a:t>
            </a:fld>
            <a:endParaRPr lang="en-US" altLang="en-US"/>
          </a:p>
        </p:txBody>
      </p:sp>
    </p:spTree>
    <p:extLst>
      <p:ext uri="{BB962C8B-B14F-4D97-AF65-F5344CB8AC3E}">
        <p14:creationId xmlns:p14="http://schemas.microsoft.com/office/powerpoint/2010/main" val="406996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Interval Estimation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a:t>
            </a:fld>
            <a:endParaRPr lang="en-US" altLang="en-US"/>
          </a:p>
        </p:txBody>
      </p:sp>
      <p:sp>
        <p:nvSpPr>
          <p:cNvPr id="10" name="Rectangle 9"/>
          <p:cNvSpPr>
            <a:spLocks noChangeArrowheads="1"/>
          </p:cNvSpPr>
          <p:nvPr/>
        </p:nvSpPr>
        <p:spPr bwMode="auto">
          <a:xfrm>
            <a:off x="3170237" y="1273175"/>
            <a:ext cx="2592388" cy="727075"/>
          </a:xfrm>
          <a:prstGeom prst="rect">
            <a:avLst/>
          </a:prstGeom>
          <a:solidFill>
            <a:srgbClr val="9999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r>
              <a:rPr lang="en-US" altLang="zh-TW" sz="2000" b="1" dirty="0">
                <a:solidFill>
                  <a:srgbClr val="000066"/>
                </a:solidFill>
                <a:latin typeface="Arial" charset="0"/>
                <a:ea typeface="PMingLiU" pitchFamily="18" charset="-120"/>
              </a:rPr>
              <a:t>Confidence</a:t>
            </a:r>
          </a:p>
          <a:p>
            <a:pPr algn="ctr">
              <a:spcBef>
                <a:spcPct val="0"/>
              </a:spcBef>
              <a:buClrTx/>
              <a:buSzTx/>
              <a:buFontTx/>
              <a:buNone/>
            </a:pPr>
            <a:r>
              <a:rPr lang="en-US" altLang="zh-TW" sz="2000" b="1" dirty="0">
                <a:solidFill>
                  <a:srgbClr val="000066"/>
                </a:solidFill>
                <a:latin typeface="Arial" charset="0"/>
                <a:ea typeface="PMingLiU" pitchFamily="18" charset="-120"/>
              </a:rPr>
              <a:t>Intervals for</a:t>
            </a:r>
            <a:r>
              <a:rPr lang="en-US" altLang="zh-TW" sz="2000" b="1" dirty="0">
                <a:solidFill>
                  <a:srgbClr val="000066"/>
                </a:solidFill>
                <a:ea typeface="PMingLiU" pitchFamily="18" charset="-120"/>
              </a:rPr>
              <a:t> </a:t>
            </a:r>
            <a:r>
              <a:rPr lang="el-GR" altLang="zh-TW" sz="2000" b="1" dirty="0">
                <a:solidFill>
                  <a:srgbClr val="000066"/>
                </a:solidFill>
                <a:latin typeface="Times New Roman" pitchFamily="18" charset="0"/>
                <a:ea typeface="PMingLiU" pitchFamily="18" charset="-120"/>
                <a:cs typeface="Times New Roman" pitchFamily="18" charset="0"/>
              </a:rPr>
              <a:t>μ</a:t>
            </a:r>
          </a:p>
        </p:txBody>
      </p:sp>
      <p:graphicFrame>
        <p:nvGraphicFramePr>
          <p:cNvPr id="11" name="Object 10"/>
          <p:cNvGraphicFramePr>
            <a:graphicFrameLocks noChangeAspect="1"/>
          </p:cNvGraphicFramePr>
          <p:nvPr>
            <p:extLst>
              <p:ext uri="{D42A27DB-BD31-4B8C-83A1-F6EECF244321}">
                <p14:modId xmlns:p14="http://schemas.microsoft.com/office/powerpoint/2010/main" val="4265623227"/>
              </p:ext>
            </p:extLst>
          </p:nvPr>
        </p:nvGraphicFramePr>
        <p:xfrm>
          <a:off x="4537075" y="1277938"/>
          <a:ext cx="33337" cy="0"/>
        </p:xfrm>
        <a:graphic>
          <a:graphicData uri="http://schemas.openxmlformats.org/presentationml/2006/ole">
            <mc:AlternateContent xmlns:mc="http://schemas.openxmlformats.org/markup-compatibility/2006">
              <mc:Choice xmlns:v="urn:schemas-microsoft-com:vml" Requires="v">
                <p:oleObj spid="_x0000_s1137" name="Equation" r:id="rId3" imgW="164814" imgH="177492" progId="Equation.3">
                  <p:embed/>
                </p:oleObj>
              </mc:Choice>
              <mc:Fallback>
                <p:oleObj name="Equation" r:id="rId3" imgW="164814" imgH="177492"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7075" y="1277938"/>
                        <a:ext cx="33337"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0" name="Group 39"/>
          <p:cNvGrpSpPr/>
          <p:nvPr/>
        </p:nvGrpSpPr>
        <p:grpSpPr>
          <a:xfrm>
            <a:off x="682625" y="2039938"/>
            <a:ext cx="7673975" cy="727075"/>
            <a:chOff x="682625" y="2039938"/>
            <a:chExt cx="7673975" cy="727075"/>
          </a:xfrm>
        </p:grpSpPr>
        <p:sp>
          <p:nvSpPr>
            <p:cNvPr id="5" name="Text Box 4"/>
            <p:cNvSpPr txBox="1">
              <a:spLocks noChangeArrowheads="1"/>
            </p:cNvSpPr>
            <p:nvPr/>
          </p:nvSpPr>
          <p:spPr bwMode="auto">
            <a:xfrm>
              <a:off x="682625" y="2360613"/>
              <a:ext cx="3095625" cy="406400"/>
            </a:xfrm>
            <a:prstGeom prst="rect">
              <a:avLst/>
            </a:prstGeom>
            <a:solidFill>
              <a:srgbClr val="FFFF99"/>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eaLnBrk="1" hangingPunct="1">
                <a:spcBef>
                  <a:spcPct val="50000"/>
                </a:spcBef>
                <a:buClrTx/>
                <a:buSzTx/>
                <a:buFontTx/>
                <a:buNone/>
              </a:pPr>
              <a:r>
                <a:rPr lang="en-US" altLang="zh-TW" sz="2000" b="1" dirty="0">
                  <a:latin typeface="Arial" charset="0"/>
                  <a:ea typeface="PMingLiU" pitchFamily="18" charset="-120"/>
                </a:rPr>
                <a:t>X ~ Normal distribution</a:t>
              </a:r>
            </a:p>
          </p:txBody>
        </p:sp>
        <p:grpSp>
          <p:nvGrpSpPr>
            <p:cNvPr id="6" name="Group 5"/>
            <p:cNvGrpSpPr>
              <a:grpSpLocks/>
            </p:cNvGrpSpPr>
            <p:nvPr/>
          </p:nvGrpSpPr>
          <p:grpSpPr bwMode="auto">
            <a:xfrm>
              <a:off x="2235200" y="2039938"/>
              <a:ext cx="4629150" cy="312737"/>
              <a:chOff x="1429" y="1464"/>
              <a:chExt cx="2916" cy="197"/>
            </a:xfrm>
          </p:grpSpPr>
          <p:sp>
            <p:nvSpPr>
              <p:cNvPr id="7" name="Freeform 6"/>
              <p:cNvSpPr>
                <a:spLocks/>
              </p:cNvSpPr>
              <p:nvPr/>
            </p:nvSpPr>
            <p:spPr bwMode="auto">
              <a:xfrm>
                <a:off x="1429" y="1464"/>
                <a:ext cx="1466" cy="197"/>
              </a:xfrm>
              <a:custGeom>
                <a:avLst/>
                <a:gdLst>
                  <a:gd name="T0" fmla="*/ 0 w 1466"/>
                  <a:gd name="T1" fmla="*/ 196 h 197"/>
                  <a:gd name="T2" fmla="*/ 0 w 1466"/>
                  <a:gd name="T3" fmla="*/ 107 h 197"/>
                  <a:gd name="T4" fmla="*/ 1465 w 1466"/>
                  <a:gd name="T5" fmla="*/ 107 h 197"/>
                  <a:gd name="T6" fmla="*/ 1465 w 1466"/>
                  <a:gd name="T7" fmla="*/ 0 h 1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66" h="197">
                    <a:moveTo>
                      <a:pt x="0" y="196"/>
                    </a:moveTo>
                    <a:lnTo>
                      <a:pt x="0" y="107"/>
                    </a:lnTo>
                    <a:lnTo>
                      <a:pt x="1465" y="107"/>
                    </a:lnTo>
                    <a:lnTo>
                      <a:pt x="1465" y="0"/>
                    </a:lnTo>
                  </a:path>
                </a:pathLst>
              </a:custGeom>
              <a:noFill/>
              <a:ln w="508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Freeform 7"/>
              <p:cNvSpPr>
                <a:spLocks/>
              </p:cNvSpPr>
              <p:nvPr/>
            </p:nvSpPr>
            <p:spPr bwMode="auto">
              <a:xfrm>
                <a:off x="2880" y="1464"/>
                <a:ext cx="1465" cy="197"/>
              </a:xfrm>
              <a:custGeom>
                <a:avLst/>
                <a:gdLst>
                  <a:gd name="T0" fmla="*/ 1464 w 1465"/>
                  <a:gd name="T1" fmla="*/ 196 h 197"/>
                  <a:gd name="T2" fmla="*/ 1464 w 1465"/>
                  <a:gd name="T3" fmla="*/ 107 h 197"/>
                  <a:gd name="T4" fmla="*/ 0 w 1465"/>
                  <a:gd name="T5" fmla="*/ 107 h 197"/>
                  <a:gd name="T6" fmla="*/ 0 w 1465"/>
                  <a:gd name="T7" fmla="*/ 0 h 1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65" h="197">
                    <a:moveTo>
                      <a:pt x="1464" y="196"/>
                    </a:moveTo>
                    <a:lnTo>
                      <a:pt x="1464" y="107"/>
                    </a:lnTo>
                    <a:lnTo>
                      <a:pt x="0" y="107"/>
                    </a:lnTo>
                    <a:lnTo>
                      <a:pt x="0" y="0"/>
                    </a:lnTo>
                  </a:path>
                </a:pathLst>
              </a:custGeom>
              <a:noFill/>
              <a:ln w="5715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 name="Text Box 11"/>
            <p:cNvSpPr txBox="1">
              <a:spLocks noChangeArrowheads="1"/>
            </p:cNvSpPr>
            <p:nvPr/>
          </p:nvSpPr>
          <p:spPr bwMode="auto">
            <a:xfrm>
              <a:off x="5330825" y="2360613"/>
              <a:ext cx="3025775" cy="406400"/>
            </a:xfrm>
            <a:prstGeom prst="rect">
              <a:avLst/>
            </a:prstGeom>
            <a:solidFill>
              <a:srgbClr val="FFFF99"/>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eaLnBrk="1" hangingPunct="1">
                <a:spcBef>
                  <a:spcPct val="50000"/>
                </a:spcBef>
                <a:buClrTx/>
                <a:buSzTx/>
                <a:buFontTx/>
                <a:buNone/>
              </a:pPr>
              <a:r>
                <a:rPr lang="en-US" altLang="zh-TW" sz="2000" b="1" dirty="0">
                  <a:latin typeface="Arial" charset="0"/>
                  <a:ea typeface="PMingLiU" pitchFamily="18" charset="-120"/>
                </a:rPr>
                <a:t>X ~ other distribution</a:t>
              </a:r>
            </a:p>
          </p:txBody>
        </p:sp>
      </p:grpSp>
      <p:grpSp>
        <p:nvGrpSpPr>
          <p:cNvPr id="45" name="Group 44"/>
          <p:cNvGrpSpPr/>
          <p:nvPr/>
        </p:nvGrpSpPr>
        <p:grpSpPr>
          <a:xfrm>
            <a:off x="304800" y="2776538"/>
            <a:ext cx="2794000" cy="2486496"/>
            <a:chOff x="304800" y="2776538"/>
            <a:chExt cx="2794000" cy="2486496"/>
          </a:xfrm>
        </p:grpSpPr>
        <p:sp>
          <p:nvSpPr>
            <p:cNvPr id="9" name="Rectangle 8"/>
            <p:cNvSpPr>
              <a:spLocks noChangeArrowheads="1"/>
            </p:cNvSpPr>
            <p:nvPr/>
          </p:nvSpPr>
          <p:spPr bwMode="auto">
            <a:xfrm>
              <a:off x="706437" y="3462338"/>
              <a:ext cx="1223963" cy="406400"/>
            </a:xfrm>
            <a:prstGeom prst="rect">
              <a:avLst/>
            </a:prstGeom>
            <a:solidFill>
              <a:srgbClr val="D7D3F1"/>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r>
                <a:rPr lang="el-GR" altLang="zh-TW" sz="2000" b="1">
                  <a:solidFill>
                    <a:schemeClr val="tx2"/>
                  </a:solidFill>
                  <a:latin typeface="Arial" panose="020B0604020202020204" pitchFamily="34" charset="0"/>
                  <a:ea typeface="PMingLiU" pitchFamily="18" charset="-120"/>
                  <a:cs typeface="Arial" panose="020B0604020202020204" pitchFamily="34" charset="0"/>
                </a:rPr>
                <a:t>σ</a:t>
              </a:r>
              <a:r>
                <a:rPr lang="en-US" altLang="zh-TW" sz="200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a:solidFill>
                    <a:schemeClr val="tx2"/>
                  </a:solidFill>
                  <a:latin typeface="Arial" panose="020B0604020202020204" pitchFamily="34" charset="0"/>
                  <a:ea typeface="PMingLiU" pitchFamily="18" charset="-120"/>
                  <a:cs typeface="Arial" panose="020B0604020202020204" pitchFamily="34" charset="0"/>
                </a:rPr>
                <a:t>Known</a:t>
              </a:r>
            </a:p>
          </p:txBody>
        </p:sp>
        <p:sp>
          <p:nvSpPr>
            <p:cNvPr id="13" name="Line 12"/>
            <p:cNvSpPr>
              <a:spLocks noChangeShapeType="1"/>
            </p:cNvSpPr>
            <p:nvPr/>
          </p:nvSpPr>
          <p:spPr bwMode="auto">
            <a:xfrm>
              <a:off x="1225550" y="308768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14" name="Line 13"/>
            <p:cNvSpPr>
              <a:spLocks noChangeShapeType="1"/>
            </p:cNvSpPr>
            <p:nvPr/>
          </p:nvSpPr>
          <p:spPr bwMode="auto">
            <a:xfrm flipH="1">
              <a:off x="2233612" y="2776538"/>
              <a:ext cx="1588" cy="303212"/>
            </a:xfrm>
            <a:prstGeom prst="line">
              <a:avLst/>
            </a:prstGeom>
            <a:noFill/>
            <a:ln w="571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15" name="Line 14"/>
            <p:cNvSpPr>
              <a:spLocks noChangeShapeType="1"/>
            </p:cNvSpPr>
            <p:nvPr/>
          </p:nvSpPr>
          <p:spPr bwMode="auto">
            <a:xfrm>
              <a:off x="1225550" y="3087688"/>
              <a:ext cx="1873250" cy="0"/>
            </a:xfrm>
            <a:prstGeom prst="line">
              <a:avLst/>
            </a:prstGeom>
            <a:noFill/>
            <a:ln w="571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16" name="Line 15"/>
            <p:cNvSpPr>
              <a:spLocks noChangeShapeType="1"/>
            </p:cNvSpPr>
            <p:nvPr/>
          </p:nvSpPr>
          <p:spPr bwMode="auto">
            <a:xfrm>
              <a:off x="3098800" y="308768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8" name="Rectangle 22"/>
                <p:cNvSpPr>
                  <a:spLocks noChangeArrowheads="1"/>
                </p:cNvSpPr>
                <p:nvPr/>
              </p:nvSpPr>
              <p:spPr bwMode="auto">
                <a:xfrm>
                  <a:off x="490537" y="3462338"/>
                  <a:ext cx="1455738" cy="711200"/>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l-GR" altLang="zh-TW" sz="2000" b="1" i="1" dirty="0" smtClean="0">
                          <a:solidFill>
                            <a:schemeClr val="tx2"/>
                          </a:solidFill>
                          <a:latin typeface="Cambria Math"/>
                          <a:ea typeface="PMingLiU" pitchFamily="18" charset="-120"/>
                          <a:cs typeface="Arial" panose="020B0604020202020204" pitchFamily="34" charset="0"/>
                        </a:rPr>
                        <m:t>𝝈</m:t>
                      </m:r>
                    </m:oMath>
                  </a14:m>
                  <a:r>
                    <a:rPr lang="en-US" altLang="zh-TW" sz="2000" dirty="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dirty="0">
                      <a:solidFill>
                        <a:schemeClr val="tx2"/>
                      </a:solidFill>
                      <a:latin typeface="Arial" panose="020B0604020202020204" pitchFamily="34" charset="0"/>
                      <a:ea typeface="PMingLiU" pitchFamily="18" charset="-120"/>
                      <a:cs typeface="Arial" panose="020B0604020202020204" pitchFamily="34" charset="0"/>
                    </a:rPr>
                    <a:t>Known</a:t>
                  </a:r>
                </a:p>
                <a:p>
                  <a:pPr algn="ctr">
                    <a:spcBef>
                      <a:spcPct val="0"/>
                    </a:spcBef>
                    <a:buClrTx/>
                    <a:buSzTx/>
                    <a:buFontTx/>
                    <a:buNone/>
                  </a:pPr>
                  <a:endParaRPr lang="en-US"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18" name="Rectangle 22"/>
                <p:cNvSpPr>
                  <a:spLocks noRot="1" noChangeAspect="1" noMove="1" noResize="1" noEditPoints="1" noAdjustHandles="1" noChangeArrowheads="1" noChangeShapeType="1" noTextEdit="1"/>
                </p:cNvSpPr>
                <p:nvPr/>
              </p:nvSpPr>
              <p:spPr bwMode="auto">
                <a:xfrm>
                  <a:off x="490537" y="3462338"/>
                  <a:ext cx="1455738" cy="711200"/>
                </a:xfrm>
                <a:prstGeom prst="rect">
                  <a:avLst/>
                </a:prstGeom>
                <a:blipFill rotWithShape="1">
                  <a:blip r:embed="rId5"/>
                  <a:stretch>
                    <a:fillRect t="-2521"/>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25"/>
                <p:cNvSpPr>
                  <a:spLocks noChangeArrowheads="1"/>
                </p:cNvSpPr>
                <p:nvPr/>
              </p:nvSpPr>
              <p:spPr bwMode="auto">
                <a:xfrm>
                  <a:off x="304800" y="4557713"/>
                  <a:ext cx="1682750" cy="705321"/>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square"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n-US" altLang="zh-TW" sz="2000" b="1" i="1" dirty="0" smtClean="0">
                          <a:solidFill>
                            <a:schemeClr val="tx2"/>
                          </a:solidFill>
                          <a:latin typeface="Cambria Math"/>
                          <a:ea typeface="PMingLiU" pitchFamily="18" charset="-120"/>
                          <a:cs typeface="Arial" panose="020B0604020202020204" pitchFamily="34" charset="0"/>
                        </a:rPr>
                        <m:t>𝒁</m:t>
                      </m:r>
                    </m:oMath>
                  </a14:m>
                  <a:r>
                    <a:rPr lang="en-US" altLang="zh-TW" sz="2000" b="1" dirty="0" smtClean="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dirty="0">
                      <a:solidFill>
                        <a:schemeClr val="tx2"/>
                      </a:solidFill>
                      <a:latin typeface="Arial" panose="020B0604020202020204" pitchFamily="34" charset="0"/>
                      <a:ea typeface="PMingLiU" pitchFamily="18" charset="-120"/>
                      <a:cs typeface="Arial" panose="020B0604020202020204" pitchFamily="34" charset="0"/>
                    </a:rPr>
                    <a:t>distribution</a:t>
                  </a:r>
                </a:p>
                <a:p>
                  <a:pPr algn="ctr">
                    <a:spcBef>
                      <a:spcPct val="0"/>
                    </a:spcBef>
                    <a:buClrTx/>
                    <a:buSzTx/>
                    <a:buFontTx/>
                    <a:buNone/>
                  </a:pPr>
                  <a:endParaRPr lang="el-GR"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20" name="Rectangle 25"/>
                <p:cNvSpPr>
                  <a:spLocks noRot="1" noChangeAspect="1" noMove="1" noResize="1" noEditPoints="1" noAdjustHandles="1" noChangeArrowheads="1" noChangeShapeType="1" noTextEdit="1"/>
                </p:cNvSpPr>
                <p:nvPr/>
              </p:nvSpPr>
              <p:spPr bwMode="auto">
                <a:xfrm>
                  <a:off x="304800" y="4557713"/>
                  <a:ext cx="1682750" cy="705321"/>
                </a:xfrm>
                <a:prstGeom prst="rect">
                  <a:avLst/>
                </a:prstGeom>
                <a:blipFill rotWithShape="1">
                  <a:blip r:embed="rId6"/>
                  <a:stretch>
                    <a:fillRect l="-3957" t="-3419" r="-7194"/>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21" name="Line 26"/>
            <p:cNvSpPr>
              <a:spLocks noChangeShapeType="1"/>
            </p:cNvSpPr>
            <p:nvPr/>
          </p:nvSpPr>
          <p:spPr bwMode="auto">
            <a:xfrm>
              <a:off x="1225550" y="416718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grpSp>
      <p:grpSp>
        <p:nvGrpSpPr>
          <p:cNvPr id="42" name="Group 41"/>
          <p:cNvGrpSpPr/>
          <p:nvPr/>
        </p:nvGrpSpPr>
        <p:grpSpPr>
          <a:xfrm>
            <a:off x="2208213" y="3460750"/>
            <a:ext cx="1728787" cy="1809750"/>
            <a:chOff x="2208213" y="3460750"/>
            <a:chExt cx="1728787" cy="1809750"/>
          </a:xfrm>
        </p:grpSpPr>
        <mc:AlternateContent xmlns:mc="http://schemas.openxmlformats.org/markup-compatibility/2006" xmlns:a14="http://schemas.microsoft.com/office/drawing/2010/main">
          <mc:Choice Requires="a14">
            <p:sp>
              <p:nvSpPr>
                <p:cNvPr id="17" name="Rectangle 19"/>
                <p:cNvSpPr>
                  <a:spLocks noChangeArrowheads="1"/>
                </p:cNvSpPr>
                <p:nvPr/>
              </p:nvSpPr>
              <p:spPr bwMode="auto">
                <a:xfrm>
                  <a:off x="2324100" y="3460750"/>
                  <a:ext cx="1439863" cy="711200"/>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l-GR" altLang="zh-TW" sz="2000" b="1" i="1" dirty="0" smtClean="0">
                          <a:solidFill>
                            <a:schemeClr val="tx2"/>
                          </a:solidFill>
                          <a:latin typeface="Cambria Math"/>
                          <a:ea typeface="PMingLiU" pitchFamily="18" charset="-120"/>
                          <a:cs typeface="Arial" panose="020B0604020202020204" pitchFamily="34" charset="0"/>
                        </a:rPr>
                        <m:t>𝝈</m:t>
                      </m:r>
                    </m:oMath>
                  </a14:m>
                  <a:r>
                    <a:rPr lang="en-US" altLang="zh-TW" sz="2000" dirty="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dirty="0">
                      <a:solidFill>
                        <a:schemeClr val="tx2"/>
                      </a:solidFill>
                      <a:latin typeface="Arial" panose="020B0604020202020204" pitchFamily="34" charset="0"/>
                      <a:ea typeface="PMingLiU" pitchFamily="18" charset="-120"/>
                      <a:cs typeface="Arial" panose="020B0604020202020204" pitchFamily="34" charset="0"/>
                    </a:rPr>
                    <a:t>Unknown</a:t>
                  </a:r>
                </a:p>
                <a:p>
                  <a:pPr algn="ctr">
                    <a:spcBef>
                      <a:spcPct val="0"/>
                    </a:spcBef>
                    <a:buClrTx/>
                    <a:buSzTx/>
                    <a:buFontTx/>
                    <a:buNone/>
                  </a:pPr>
                  <a:endParaRPr lang="el-GR"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17" name="Rectangle 19"/>
                <p:cNvSpPr>
                  <a:spLocks noRot="1" noChangeAspect="1" noMove="1" noResize="1" noEditPoints="1" noAdjustHandles="1" noChangeArrowheads="1" noChangeShapeType="1" noTextEdit="1"/>
                </p:cNvSpPr>
                <p:nvPr/>
              </p:nvSpPr>
              <p:spPr bwMode="auto">
                <a:xfrm>
                  <a:off x="2324100" y="3460750"/>
                  <a:ext cx="1439863" cy="711200"/>
                </a:xfrm>
                <a:prstGeom prst="rect">
                  <a:avLst/>
                </a:prstGeom>
                <a:blipFill rotWithShape="1">
                  <a:blip r:embed="rId7"/>
                  <a:stretch>
                    <a:fillRect l="-2101" t="-2542" r="-8403"/>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9" name="Line 24"/>
            <p:cNvSpPr>
              <a:spLocks noChangeShapeType="1"/>
            </p:cNvSpPr>
            <p:nvPr/>
          </p:nvSpPr>
          <p:spPr bwMode="auto">
            <a:xfrm>
              <a:off x="3098800" y="4168775"/>
              <a:ext cx="0" cy="360363"/>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4" name="Rectangle 34"/>
                <p:cNvSpPr>
                  <a:spLocks noChangeArrowheads="1"/>
                </p:cNvSpPr>
                <p:nvPr/>
              </p:nvSpPr>
              <p:spPr bwMode="auto">
                <a:xfrm>
                  <a:off x="2208213" y="4559300"/>
                  <a:ext cx="1728787" cy="711200"/>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n-US" altLang="zh-TW" sz="2000" b="1" i="1" dirty="0" smtClean="0">
                          <a:solidFill>
                            <a:schemeClr val="tx2"/>
                          </a:solidFill>
                          <a:latin typeface="Cambria Math"/>
                          <a:ea typeface="PMingLiU" pitchFamily="18" charset="-120"/>
                          <a:cs typeface="Arial" panose="020B0604020202020204" pitchFamily="34" charset="0"/>
                        </a:rPr>
                        <m:t>𝒕</m:t>
                      </m:r>
                    </m:oMath>
                  </a14:m>
                  <a:r>
                    <a:rPr lang="en-US" altLang="zh-TW" sz="2000" b="1" dirty="0">
                      <a:solidFill>
                        <a:schemeClr val="tx2"/>
                      </a:solidFill>
                      <a:latin typeface="Arial" panose="020B0604020202020204" pitchFamily="34" charset="0"/>
                      <a:ea typeface="PMingLiU" pitchFamily="18" charset="-120"/>
                      <a:cs typeface="Arial" panose="020B0604020202020204" pitchFamily="34" charset="0"/>
                    </a:rPr>
                    <a:t> distribution</a:t>
                  </a:r>
                </a:p>
                <a:p>
                  <a:pPr algn="ctr">
                    <a:spcBef>
                      <a:spcPct val="0"/>
                    </a:spcBef>
                    <a:buClrTx/>
                    <a:buSzTx/>
                    <a:buFontTx/>
                    <a:buNone/>
                  </a:pPr>
                  <a:endParaRPr lang="el-GR"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24" name="Rectangle 34"/>
                <p:cNvSpPr>
                  <a:spLocks noRot="1" noChangeAspect="1" noMove="1" noResize="1" noEditPoints="1" noAdjustHandles="1" noChangeArrowheads="1" noChangeShapeType="1" noTextEdit="1"/>
                </p:cNvSpPr>
                <p:nvPr/>
              </p:nvSpPr>
              <p:spPr bwMode="auto">
                <a:xfrm>
                  <a:off x="2208213" y="4559300"/>
                  <a:ext cx="1728787" cy="711200"/>
                </a:xfrm>
                <a:prstGeom prst="rect">
                  <a:avLst/>
                </a:prstGeom>
                <a:blipFill rotWithShape="1">
                  <a:blip r:embed="rId8"/>
                  <a:stretch>
                    <a:fillRect t="-2521" r="-4545"/>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grpSp>
      <p:grpSp>
        <p:nvGrpSpPr>
          <p:cNvPr id="43" name="Group 42"/>
          <p:cNvGrpSpPr/>
          <p:nvPr/>
        </p:nvGrpSpPr>
        <p:grpSpPr>
          <a:xfrm>
            <a:off x="4922837" y="2746375"/>
            <a:ext cx="3816350" cy="1430338"/>
            <a:chOff x="4922837" y="2746375"/>
            <a:chExt cx="3816350" cy="1430338"/>
          </a:xfrm>
        </p:grpSpPr>
        <p:sp>
          <p:nvSpPr>
            <p:cNvPr id="22" name="Rectangle 31"/>
            <p:cNvSpPr>
              <a:spLocks noChangeArrowheads="1"/>
            </p:cNvSpPr>
            <p:nvPr/>
          </p:nvSpPr>
          <p:spPr bwMode="auto">
            <a:xfrm>
              <a:off x="6938962" y="3465513"/>
              <a:ext cx="1800225" cy="711200"/>
            </a:xfrm>
            <a:prstGeom prst="rect">
              <a:avLst/>
            </a:prstGeom>
            <a:solidFill>
              <a:srgbClr val="D7D3F1"/>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eaLnBrk="1" hangingPunct="1">
                <a:spcBef>
                  <a:spcPct val="0"/>
                </a:spcBef>
                <a:buClrTx/>
                <a:buSzTx/>
                <a:buFontTx/>
                <a:buNone/>
              </a:pPr>
              <a:r>
                <a:rPr lang="en-US" altLang="zh-TW" sz="2000" b="1">
                  <a:solidFill>
                    <a:schemeClr val="tx2"/>
                  </a:solidFill>
                  <a:latin typeface="Arial" panose="020B0604020202020204" pitchFamily="34" charset="0"/>
                  <a:ea typeface="PMingLiU" pitchFamily="18" charset="-120"/>
                  <a:cs typeface="Arial" panose="020B0604020202020204" pitchFamily="34" charset="0"/>
                </a:rPr>
                <a:t>Small Sample </a:t>
              </a:r>
            </a:p>
            <a:p>
              <a:pPr algn="ctr" eaLnBrk="1" hangingPunct="1">
                <a:spcBef>
                  <a:spcPct val="0"/>
                </a:spcBef>
                <a:buClrTx/>
                <a:buSzTx/>
                <a:buFontTx/>
                <a:buNone/>
              </a:pPr>
              <a:r>
                <a:rPr lang="en-US" altLang="zh-TW" sz="2000" b="1">
                  <a:solidFill>
                    <a:schemeClr val="tx2"/>
                  </a:solidFill>
                  <a:latin typeface="Arial" panose="020B0604020202020204" pitchFamily="34" charset="0"/>
                  <a:ea typeface="PMingLiU" pitchFamily="18" charset="-120"/>
                  <a:cs typeface="Arial" panose="020B0604020202020204" pitchFamily="34" charset="0"/>
                </a:rPr>
                <a:t>(n &lt; 30)</a:t>
              </a:r>
            </a:p>
          </p:txBody>
        </p:sp>
        <p:sp>
          <p:nvSpPr>
            <p:cNvPr id="23" name="Rectangle 32"/>
            <p:cNvSpPr>
              <a:spLocks noChangeArrowheads="1"/>
            </p:cNvSpPr>
            <p:nvPr/>
          </p:nvSpPr>
          <p:spPr bwMode="auto">
            <a:xfrm>
              <a:off x="4922837" y="3465513"/>
              <a:ext cx="1800225" cy="711200"/>
            </a:xfrm>
            <a:prstGeom prst="rect">
              <a:avLst/>
            </a:prstGeom>
            <a:solidFill>
              <a:srgbClr val="D7D3F1"/>
            </a:solid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r>
                <a:rPr lang="en-US" altLang="zh-TW" sz="2000" b="1">
                  <a:solidFill>
                    <a:schemeClr val="tx2"/>
                  </a:solidFill>
                  <a:latin typeface="Arial" panose="020B0604020202020204" pitchFamily="34" charset="0"/>
                  <a:ea typeface="PMingLiU" pitchFamily="18" charset="-120"/>
                  <a:cs typeface="Arial" panose="020B0604020202020204" pitchFamily="34" charset="0"/>
                </a:rPr>
                <a:t>Large Sample </a:t>
              </a:r>
            </a:p>
            <a:p>
              <a:pPr algn="ctr">
                <a:spcBef>
                  <a:spcPct val="0"/>
                </a:spcBef>
                <a:buClrTx/>
                <a:buSzTx/>
                <a:buFontTx/>
                <a:buNone/>
              </a:pPr>
              <a:r>
                <a:rPr lang="en-US" altLang="zh-TW" sz="2000" b="1">
                  <a:solidFill>
                    <a:schemeClr val="tx2"/>
                  </a:solidFill>
                  <a:latin typeface="Arial" panose="020B0604020202020204" pitchFamily="34" charset="0"/>
                  <a:ea typeface="PMingLiU" pitchFamily="18" charset="-120"/>
                  <a:cs typeface="Arial" panose="020B0604020202020204" pitchFamily="34" charset="0"/>
                </a:rPr>
                <a:t>(n ≥ 30)</a:t>
              </a:r>
            </a:p>
          </p:txBody>
        </p:sp>
        <p:sp>
          <p:nvSpPr>
            <p:cNvPr id="25" name="Line 35"/>
            <p:cNvSpPr>
              <a:spLocks noChangeShapeType="1"/>
            </p:cNvSpPr>
            <p:nvPr/>
          </p:nvSpPr>
          <p:spPr bwMode="auto">
            <a:xfrm>
              <a:off x="5930900" y="310673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26" name="Line 36"/>
            <p:cNvSpPr>
              <a:spLocks noChangeShapeType="1"/>
            </p:cNvSpPr>
            <p:nvPr/>
          </p:nvSpPr>
          <p:spPr bwMode="auto">
            <a:xfrm>
              <a:off x="6867525" y="2746375"/>
              <a:ext cx="0" cy="360363"/>
            </a:xfrm>
            <a:prstGeom prst="line">
              <a:avLst/>
            </a:prstGeom>
            <a:noFill/>
            <a:ln w="571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27" name="Line 37"/>
            <p:cNvSpPr>
              <a:spLocks noChangeShapeType="1"/>
            </p:cNvSpPr>
            <p:nvPr/>
          </p:nvSpPr>
          <p:spPr bwMode="auto">
            <a:xfrm>
              <a:off x="5930900" y="3105150"/>
              <a:ext cx="1800225" cy="0"/>
            </a:xfrm>
            <a:prstGeom prst="line">
              <a:avLst/>
            </a:prstGeom>
            <a:noFill/>
            <a:ln w="571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28" name="Line 38"/>
            <p:cNvSpPr>
              <a:spLocks noChangeShapeType="1"/>
            </p:cNvSpPr>
            <p:nvPr/>
          </p:nvSpPr>
          <p:spPr bwMode="auto">
            <a:xfrm>
              <a:off x="7731125" y="310673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grpSp>
      <p:grpSp>
        <p:nvGrpSpPr>
          <p:cNvPr id="49" name="Group 48"/>
          <p:cNvGrpSpPr/>
          <p:nvPr/>
        </p:nvGrpSpPr>
        <p:grpSpPr>
          <a:xfrm>
            <a:off x="4000500" y="4168775"/>
            <a:ext cx="2651125" cy="2378546"/>
            <a:chOff x="4000500" y="4168775"/>
            <a:chExt cx="2651125" cy="2378546"/>
          </a:xfrm>
        </p:grpSpPr>
        <mc:AlternateContent xmlns:mc="http://schemas.openxmlformats.org/markup-compatibility/2006" xmlns:a14="http://schemas.microsoft.com/office/drawing/2010/main">
          <mc:Choice Requires="a14">
            <p:sp>
              <p:nvSpPr>
                <p:cNvPr id="37" name="Rectangle 47"/>
                <p:cNvSpPr>
                  <a:spLocks noChangeArrowheads="1"/>
                </p:cNvSpPr>
                <p:nvPr/>
              </p:nvSpPr>
              <p:spPr bwMode="auto">
                <a:xfrm>
                  <a:off x="4000500" y="5842000"/>
                  <a:ext cx="1822449" cy="705321"/>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square"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n-US" altLang="zh-TW" sz="2000" b="1" i="1" dirty="0" smtClean="0">
                          <a:solidFill>
                            <a:schemeClr val="tx2"/>
                          </a:solidFill>
                          <a:latin typeface="Cambria Math"/>
                          <a:ea typeface="PMingLiU" pitchFamily="18" charset="-120"/>
                          <a:cs typeface="Arial" panose="020B0604020202020204" pitchFamily="34" charset="0"/>
                        </a:rPr>
                        <m:t>𝒁</m:t>
                      </m:r>
                    </m:oMath>
                  </a14:m>
                  <a:r>
                    <a:rPr lang="en-US" altLang="zh-TW" sz="2000" b="1" dirty="0" smtClean="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dirty="0">
                      <a:solidFill>
                        <a:schemeClr val="tx2"/>
                      </a:solidFill>
                      <a:latin typeface="Arial" panose="020B0604020202020204" pitchFamily="34" charset="0"/>
                      <a:ea typeface="PMingLiU" pitchFamily="18" charset="-120"/>
                      <a:cs typeface="Arial" panose="020B0604020202020204" pitchFamily="34" charset="0"/>
                    </a:rPr>
                    <a:t>distribution</a:t>
                  </a:r>
                </a:p>
                <a:p>
                  <a:pPr algn="ctr">
                    <a:spcBef>
                      <a:spcPct val="0"/>
                    </a:spcBef>
                    <a:buClrTx/>
                    <a:buSzTx/>
                    <a:buFontTx/>
                    <a:buNone/>
                  </a:pPr>
                  <a:endParaRPr lang="el-GR"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37" name="Rectangle 47"/>
                <p:cNvSpPr>
                  <a:spLocks noRot="1" noChangeAspect="1" noMove="1" noResize="1" noEditPoints="1" noAdjustHandles="1" noChangeArrowheads="1" noChangeShapeType="1" noTextEdit="1"/>
                </p:cNvSpPr>
                <p:nvPr/>
              </p:nvSpPr>
              <p:spPr bwMode="auto">
                <a:xfrm>
                  <a:off x="4000500" y="5842000"/>
                  <a:ext cx="1822449" cy="705321"/>
                </a:xfrm>
                <a:prstGeom prst="rect">
                  <a:avLst/>
                </a:prstGeom>
                <a:blipFill rotWithShape="1">
                  <a:blip r:embed="rId9"/>
                  <a:stretch>
                    <a:fillRect l="-1329" t="-2542" r="-5316"/>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grpSp>
          <p:nvGrpSpPr>
            <p:cNvPr id="48" name="Group 47"/>
            <p:cNvGrpSpPr/>
            <p:nvPr/>
          </p:nvGrpSpPr>
          <p:grpSpPr>
            <a:xfrm>
              <a:off x="4109243" y="4168775"/>
              <a:ext cx="2542382" cy="1673225"/>
              <a:chOff x="4109243" y="4168775"/>
              <a:chExt cx="2542382" cy="1673225"/>
            </a:xfrm>
          </p:grpSpPr>
          <p:sp>
            <p:nvSpPr>
              <p:cNvPr id="30" name="Line 40"/>
              <p:cNvSpPr>
                <a:spLocks noChangeShapeType="1"/>
              </p:cNvSpPr>
              <p:nvPr/>
            </p:nvSpPr>
            <p:spPr bwMode="auto">
              <a:xfrm>
                <a:off x="4851400" y="440213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31" name="Line 41"/>
              <p:cNvSpPr>
                <a:spLocks noChangeShapeType="1"/>
              </p:cNvSpPr>
              <p:nvPr/>
            </p:nvSpPr>
            <p:spPr bwMode="auto">
              <a:xfrm>
                <a:off x="5810250" y="4168775"/>
                <a:ext cx="0" cy="215900"/>
              </a:xfrm>
              <a:prstGeom prst="line">
                <a:avLst/>
              </a:prstGeom>
              <a:noFill/>
              <a:ln w="571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32" name="Line 42"/>
              <p:cNvSpPr>
                <a:spLocks noChangeShapeType="1"/>
              </p:cNvSpPr>
              <p:nvPr/>
            </p:nvSpPr>
            <p:spPr bwMode="auto">
              <a:xfrm>
                <a:off x="4848225" y="4400550"/>
                <a:ext cx="1800225" cy="0"/>
              </a:xfrm>
              <a:prstGeom prst="line">
                <a:avLst/>
              </a:prstGeom>
              <a:noFill/>
              <a:ln w="571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sp>
            <p:nvSpPr>
              <p:cNvPr id="33" name="Line 43"/>
              <p:cNvSpPr>
                <a:spLocks noChangeShapeType="1"/>
              </p:cNvSpPr>
              <p:nvPr/>
            </p:nvSpPr>
            <p:spPr bwMode="auto">
              <a:xfrm>
                <a:off x="6651625" y="440213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5" name="Rectangle 45"/>
                  <p:cNvSpPr>
                    <a:spLocks noChangeArrowheads="1"/>
                  </p:cNvSpPr>
                  <p:nvPr/>
                </p:nvSpPr>
                <p:spPr bwMode="auto">
                  <a:xfrm>
                    <a:off x="4109243" y="4770438"/>
                    <a:ext cx="1511300" cy="711200"/>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l-GR" altLang="zh-TW" sz="2000" b="1" i="1" dirty="0" smtClean="0">
                            <a:solidFill>
                              <a:schemeClr val="tx2"/>
                            </a:solidFill>
                            <a:latin typeface="Cambria Math"/>
                            <a:ea typeface="PMingLiU" pitchFamily="18" charset="-120"/>
                            <a:cs typeface="Arial" panose="020B0604020202020204" pitchFamily="34" charset="0"/>
                          </a:rPr>
                          <m:t>𝝈</m:t>
                        </m:r>
                      </m:oMath>
                    </a14:m>
                    <a:r>
                      <a:rPr lang="en-US" altLang="zh-TW" sz="2000" dirty="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dirty="0">
                        <a:solidFill>
                          <a:schemeClr val="tx2"/>
                        </a:solidFill>
                        <a:latin typeface="Arial" panose="020B0604020202020204" pitchFamily="34" charset="0"/>
                        <a:ea typeface="PMingLiU" pitchFamily="18" charset="-120"/>
                        <a:cs typeface="Arial" panose="020B0604020202020204" pitchFamily="34" charset="0"/>
                      </a:rPr>
                      <a:t>Known</a:t>
                    </a:r>
                  </a:p>
                  <a:p>
                    <a:pPr algn="ctr">
                      <a:spcBef>
                        <a:spcPct val="0"/>
                      </a:spcBef>
                      <a:buClrTx/>
                      <a:buSzTx/>
                      <a:buFontTx/>
                      <a:buNone/>
                    </a:pPr>
                    <a:endParaRPr lang="en-US"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35" name="Rectangle 45"/>
                  <p:cNvSpPr>
                    <a:spLocks noRot="1" noChangeAspect="1" noMove="1" noResize="1" noEditPoints="1" noAdjustHandles="1" noChangeArrowheads="1" noChangeShapeType="1" noTextEdit="1"/>
                  </p:cNvSpPr>
                  <p:nvPr/>
                </p:nvSpPr>
                <p:spPr bwMode="auto">
                  <a:xfrm>
                    <a:off x="4109243" y="4770438"/>
                    <a:ext cx="1511300" cy="711200"/>
                  </a:xfrm>
                  <a:prstGeom prst="rect">
                    <a:avLst/>
                  </a:prstGeom>
                  <a:blipFill rotWithShape="1">
                    <a:blip r:embed="rId10"/>
                    <a:stretch>
                      <a:fillRect t="-3390"/>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38" name="Line 48"/>
              <p:cNvSpPr>
                <a:spLocks noChangeShapeType="1"/>
              </p:cNvSpPr>
              <p:nvPr/>
            </p:nvSpPr>
            <p:spPr bwMode="auto">
              <a:xfrm>
                <a:off x="4851400" y="548163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p:grpSp>
      </p:grpSp>
      <p:grpSp>
        <p:nvGrpSpPr>
          <p:cNvPr id="47" name="Group 46"/>
          <p:cNvGrpSpPr/>
          <p:nvPr/>
        </p:nvGrpSpPr>
        <p:grpSpPr>
          <a:xfrm>
            <a:off x="5916612" y="4762500"/>
            <a:ext cx="1728788" cy="1790700"/>
            <a:chOff x="5916612" y="4762500"/>
            <a:chExt cx="1728788" cy="1790700"/>
          </a:xfrm>
        </p:grpSpPr>
        <mc:AlternateContent xmlns:mc="http://schemas.openxmlformats.org/markup-compatibility/2006" xmlns:a14="http://schemas.microsoft.com/office/drawing/2010/main">
          <mc:Choice Requires="a14">
            <p:sp>
              <p:nvSpPr>
                <p:cNvPr id="34" name="Rectangle 44"/>
                <p:cNvSpPr>
                  <a:spLocks noChangeArrowheads="1"/>
                </p:cNvSpPr>
                <p:nvPr/>
              </p:nvSpPr>
              <p:spPr bwMode="auto">
                <a:xfrm>
                  <a:off x="6003925" y="4762500"/>
                  <a:ext cx="1439862" cy="711200"/>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l-GR" altLang="zh-TW" sz="2000" b="1" i="1" dirty="0" smtClean="0">
                          <a:solidFill>
                            <a:schemeClr val="tx2"/>
                          </a:solidFill>
                          <a:latin typeface="Cambria Math"/>
                          <a:ea typeface="PMingLiU" pitchFamily="18" charset="-120"/>
                          <a:cs typeface="Arial" panose="020B0604020202020204" pitchFamily="34" charset="0"/>
                        </a:rPr>
                        <m:t>𝝈</m:t>
                      </m:r>
                    </m:oMath>
                  </a14:m>
                  <a:r>
                    <a:rPr lang="en-US" altLang="zh-TW" sz="2000" dirty="0">
                      <a:solidFill>
                        <a:schemeClr val="tx2"/>
                      </a:solidFill>
                      <a:latin typeface="Arial" panose="020B0604020202020204" pitchFamily="34" charset="0"/>
                      <a:ea typeface="PMingLiU" pitchFamily="18" charset="-120"/>
                      <a:cs typeface="Arial" panose="020B0604020202020204" pitchFamily="34" charset="0"/>
                    </a:rPr>
                    <a:t> </a:t>
                  </a:r>
                  <a:r>
                    <a:rPr lang="en-US" altLang="zh-TW" sz="2000" b="1" dirty="0">
                      <a:solidFill>
                        <a:schemeClr val="tx2"/>
                      </a:solidFill>
                      <a:latin typeface="Arial" panose="020B0604020202020204" pitchFamily="34" charset="0"/>
                      <a:ea typeface="PMingLiU" pitchFamily="18" charset="-120"/>
                      <a:cs typeface="Arial" panose="020B0604020202020204" pitchFamily="34" charset="0"/>
                    </a:rPr>
                    <a:t>Unknown</a:t>
                  </a:r>
                </a:p>
                <a:p>
                  <a:pPr algn="ctr">
                    <a:spcBef>
                      <a:spcPct val="0"/>
                    </a:spcBef>
                    <a:buClrTx/>
                    <a:buSzTx/>
                    <a:buFontTx/>
                    <a:buNone/>
                  </a:pPr>
                  <a:endParaRPr lang="el-GR"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34" name="Rectangle 44"/>
                <p:cNvSpPr>
                  <a:spLocks noRot="1" noChangeAspect="1" noMove="1" noResize="1" noEditPoints="1" noAdjustHandles="1" noChangeArrowheads="1" noChangeShapeType="1" noTextEdit="1"/>
                </p:cNvSpPr>
                <p:nvPr/>
              </p:nvSpPr>
              <p:spPr bwMode="auto">
                <a:xfrm>
                  <a:off x="6003925" y="4762500"/>
                  <a:ext cx="1439862" cy="711200"/>
                </a:xfrm>
                <a:prstGeom prst="rect">
                  <a:avLst/>
                </a:prstGeom>
                <a:blipFill rotWithShape="1">
                  <a:blip r:embed="rId11"/>
                  <a:stretch>
                    <a:fillRect l="-2521" t="-2521" r="-7983"/>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36" name="Line 46"/>
            <p:cNvSpPr>
              <a:spLocks noChangeShapeType="1"/>
            </p:cNvSpPr>
            <p:nvPr/>
          </p:nvSpPr>
          <p:spPr bwMode="auto">
            <a:xfrm>
              <a:off x="6723062" y="5481638"/>
              <a:ext cx="0" cy="360362"/>
            </a:xfrm>
            <a:prstGeom prst="line">
              <a:avLst/>
            </a:prstGeom>
            <a:noFill/>
            <a:ln w="571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endParaRPr lang="en-US">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9" name="Rectangle 49"/>
                <p:cNvSpPr>
                  <a:spLocks noChangeArrowheads="1"/>
                </p:cNvSpPr>
                <p:nvPr/>
              </p:nvSpPr>
              <p:spPr bwMode="auto">
                <a:xfrm>
                  <a:off x="5916612" y="5842000"/>
                  <a:ext cx="1728788" cy="711200"/>
                </a:xfrm>
                <a:prstGeom prst="rect">
                  <a:avLst/>
                </a:prstGeom>
                <a:solidFill>
                  <a:srgbClr val="D7D3F1"/>
                </a:solidFill>
                <a:ln w="12700">
                  <a:solidFill>
                    <a:schemeClr val="tx2"/>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lIns="18000" tIns="44450" rIns="18000"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0"/>
                    </a:spcBef>
                    <a:buClrTx/>
                    <a:buSzTx/>
                    <a:buFontTx/>
                    <a:buNone/>
                  </a:pPr>
                  <a14:m>
                    <m:oMath xmlns:m="http://schemas.openxmlformats.org/officeDocument/2006/math">
                      <m:r>
                        <a:rPr lang="en-US" altLang="zh-TW" sz="2000" b="1" i="1" dirty="0" smtClean="0">
                          <a:solidFill>
                            <a:schemeClr val="tx2"/>
                          </a:solidFill>
                          <a:latin typeface="Cambria Math"/>
                          <a:ea typeface="PMingLiU" pitchFamily="18" charset="-120"/>
                          <a:cs typeface="Arial" panose="020B0604020202020204" pitchFamily="34" charset="0"/>
                        </a:rPr>
                        <m:t>𝒕</m:t>
                      </m:r>
                    </m:oMath>
                  </a14:m>
                  <a:r>
                    <a:rPr lang="en-US" altLang="zh-TW" sz="2000" b="1" dirty="0">
                      <a:solidFill>
                        <a:schemeClr val="tx2"/>
                      </a:solidFill>
                      <a:latin typeface="Arial" panose="020B0604020202020204" pitchFamily="34" charset="0"/>
                      <a:ea typeface="PMingLiU" pitchFamily="18" charset="-120"/>
                      <a:cs typeface="Arial" panose="020B0604020202020204" pitchFamily="34" charset="0"/>
                    </a:rPr>
                    <a:t> distribution</a:t>
                  </a:r>
                </a:p>
                <a:p>
                  <a:pPr algn="ctr">
                    <a:spcBef>
                      <a:spcPct val="0"/>
                    </a:spcBef>
                    <a:buClrTx/>
                    <a:buSzTx/>
                    <a:buFontTx/>
                    <a:buNone/>
                  </a:pPr>
                  <a:endParaRPr lang="el-GR" altLang="zh-TW" sz="2000" b="1" dirty="0">
                    <a:solidFill>
                      <a:schemeClr val="tx2"/>
                    </a:solidFill>
                    <a:latin typeface="Arial" panose="020B0604020202020204" pitchFamily="34" charset="0"/>
                    <a:ea typeface="PMingLiU" pitchFamily="18" charset="-120"/>
                    <a:cs typeface="Arial" panose="020B0604020202020204" pitchFamily="34" charset="0"/>
                  </a:endParaRPr>
                </a:p>
              </p:txBody>
            </p:sp>
          </mc:Choice>
          <mc:Fallback xmlns="">
            <p:sp>
              <p:nvSpPr>
                <p:cNvPr id="39" name="Rectangle 49"/>
                <p:cNvSpPr>
                  <a:spLocks noRot="1" noChangeAspect="1" noMove="1" noResize="1" noEditPoints="1" noAdjustHandles="1" noChangeArrowheads="1" noChangeShapeType="1" noTextEdit="1"/>
                </p:cNvSpPr>
                <p:nvPr/>
              </p:nvSpPr>
              <p:spPr bwMode="auto">
                <a:xfrm>
                  <a:off x="5916612" y="5842000"/>
                  <a:ext cx="1728788" cy="711200"/>
                </a:xfrm>
                <a:prstGeom prst="rect">
                  <a:avLst/>
                </a:prstGeom>
                <a:blipFill rotWithShape="1">
                  <a:blip r:embed="rId12"/>
                  <a:stretch>
                    <a:fillRect l="-351" t="-2521" r="-4561"/>
                  </a:stretch>
                </a:blipFill>
                <a:ln w="12700">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grpSp>
    </p:spTree>
    <p:extLst>
      <p:ext uri="{BB962C8B-B14F-4D97-AF65-F5344CB8AC3E}">
        <p14:creationId xmlns:p14="http://schemas.microsoft.com/office/powerpoint/2010/main" val="410652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smtClean="0"/>
                  <a:t>Confidence Interval for </a:t>
                </a:r>
                <a14:m>
                  <m:oMath xmlns:m="http://schemas.openxmlformats.org/officeDocument/2006/math">
                    <m:r>
                      <a:rPr lang="en-US" i="1" smtClean="0">
                        <a:latin typeface="Cambria Math"/>
                        <a:ea typeface="Cambria Math"/>
                      </a:rPr>
                      <m:t>𝜇</m:t>
                    </m:r>
                  </m:oMath>
                </a14:m>
                <a:r>
                  <a:rPr lang="en-US" dirty="0" smtClean="0"/>
                  <a:t> </a:t>
                </a:r>
                <a:br>
                  <a:rPr lang="en-US" dirty="0" smtClean="0"/>
                </a:br>
                <a:r>
                  <a:rPr lang="en-US" dirty="0" smtClean="0"/>
                  <a:t>(</a:t>
                </a:r>
                <a14:m>
                  <m:oMath xmlns:m="http://schemas.openxmlformats.org/officeDocument/2006/math">
                    <m:r>
                      <a:rPr lang="en-US" i="1" dirty="0" smtClean="0">
                        <a:latin typeface="Cambria Math"/>
                        <a:ea typeface="Cambria Math"/>
                      </a:rPr>
                      <m:t>𝜎</m:t>
                    </m:r>
                  </m:oMath>
                </a14:m>
                <a:r>
                  <a:rPr lang="en-US" dirty="0" smtClean="0"/>
                  <a:t> Known)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Conditions</a:t>
                </a:r>
              </a:p>
              <a:p>
                <a:pPr lvl="1"/>
                <a:r>
                  <a:rPr lang="en-US" sz="2200" dirty="0" smtClean="0"/>
                  <a:t>Population standard deviation (</a:t>
                </a:r>
                <a14:m>
                  <m:oMath xmlns:m="http://schemas.openxmlformats.org/officeDocument/2006/math">
                    <m:r>
                      <a:rPr lang="en-US" sz="2200" i="1" smtClean="0">
                        <a:latin typeface="Cambria Math"/>
                        <a:ea typeface="Cambria Math"/>
                      </a:rPr>
                      <m:t>𝜎</m:t>
                    </m:r>
                  </m:oMath>
                </a14:m>
                <a:r>
                  <a:rPr lang="en-US" sz="2200" dirty="0" smtClean="0"/>
                  <a:t>) is known</a:t>
                </a:r>
              </a:p>
              <a:p>
                <a:pPr lvl="1"/>
                <a:r>
                  <a:rPr lang="en-US" sz="2200" dirty="0" smtClean="0"/>
                  <a:t>Population is normally distributed </a:t>
                </a:r>
                <a:r>
                  <a:rPr lang="en-US" sz="2200" dirty="0" smtClean="0">
                    <a:sym typeface="Wingdings" panose="05000000000000000000" pitchFamily="2" charset="2"/>
                  </a:rPr>
                  <a:t> </a:t>
                </a:r>
                <a14:m>
                  <m:oMath xmlns:m="http://schemas.openxmlformats.org/officeDocument/2006/math">
                    <m:acc>
                      <m:accPr>
                        <m:chr m:val="̅"/>
                        <m:ctrlPr>
                          <a:rPr lang="en-US" sz="2200" i="1" smtClean="0">
                            <a:latin typeface="Cambria Math" panose="02040503050406030204" pitchFamily="18" charset="0"/>
                            <a:sym typeface="Wingdings" panose="05000000000000000000" pitchFamily="2" charset="2"/>
                          </a:rPr>
                        </m:ctrlPr>
                      </m:accPr>
                      <m:e>
                        <m:r>
                          <a:rPr lang="en-US" sz="2200" b="0" i="1" smtClean="0">
                            <a:latin typeface="Cambria Math"/>
                            <a:sym typeface="Wingdings" panose="05000000000000000000" pitchFamily="2" charset="2"/>
                          </a:rPr>
                          <m:t>𝑋</m:t>
                        </m:r>
                      </m:e>
                    </m:acc>
                    <m:r>
                      <a:rPr lang="en-US" sz="2200" b="0" i="1" smtClean="0">
                        <a:latin typeface="Cambria Math"/>
                        <a:sym typeface="Wingdings" panose="05000000000000000000" pitchFamily="2" charset="2"/>
                      </a:rPr>
                      <m:t>~</m:t>
                    </m:r>
                    <m:r>
                      <a:rPr lang="en-US" sz="2200" b="0" i="1" smtClean="0">
                        <a:latin typeface="Cambria Math"/>
                        <a:sym typeface="Wingdings" panose="05000000000000000000" pitchFamily="2" charset="2"/>
                      </a:rPr>
                      <m:t>𝑁</m:t>
                    </m:r>
                    <m:r>
                      <a:rPr lang="en-US" sz="2200" b="0" i="1" smtClean="0">
                        <a:latin typeface="Cambria Math"/>
                        <a:sym typeface="Wingdings" panose="05000000000000000000" pitchFamily="2" charset="2"/>
                      </a:rPr>
                      <m:t>(</m:t>
                    </m:r>
                    <m:sSub>
                      <m:sSubPr>
                        <m:ctrlPr>
                          <a:rPr lang="en-US" sz="2200" i="1">
                            <a:latin typeface="Cambria Math" panose="02040503050406030204" pitchFamily="18" charset="0"/>
                            <a:sym typeface="Wingdings" panose="05000000000000000000" pitchFamily="2" charset="2"/>
                          </a:rPr>
                        </m:ctrlPr>
                      </m:sSubPr>
                      <m:e>
                        <m:r>
                          <a:rPr lang="en-US" sz="2200" i="1">
                            <a:latin typeface="Cambria Math"/>
                            <a:ea typeface="Cambria Math"/>
                            <a:sym typeface="Wingdings" panose="05000000000000000000" pitchFamily="2" charset="2"/>
                          </a:rPr>
                          <m:t>𝜇</m:t>
                        </m:r>
                      </m:e>
                      <m:sub>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sub>
                    </m:sSub>
                    <m:sSup>
                      <m:sSupPr>
                        <m:ctrlPr>
                          <a:rPr lang="en-US" sz="2200" i="1">
                            <a:latin typeface="Cambria Math" panose="02040503050406030204" pitchFamily="18" charset="0"/>
                            <a:sym typeface="Wingdings" panose="05000000000000000000" pitchFamily="2" charset="2"/>
                          </a:rPr>
                        </m:ctrlPr>
                      </m:sSupPr>
                      <m:e>
                        <m:r>
                          <a:rPr lang="en-US" sz="2200" i="1">
                            <a:latin typeface="Cambria Math"/>
                            <a:sym typeface="Wingdings" panose="05000000000000000000" pitchFamily="2" charset="2"/>
                          </a:rPr>
                          <m:t>(</m:t>
                        </m:r>
                        <m:f>
                          <m:fPr>
                            <m:ctrlPr>
                              <a:rPr lang="en-US" sz="2200" i="1">
                                <a:latin typeface="Cambria Math" panose="02040503050406030204" pitchFamily="18" charset="0"/>
                                <a:sym typeface="Wingdings" panose="05000000000000000000" pitchFamily="2" charset="2"/>
                              </a:rPr>
                            </m:ctrlPr>
                          </m:fPr>
                          <m:num>
                            <m:r>
                              <a:rPr lang="en-US" sz="2200" i="1">
                                <a:latin typeface="Cambria Math"/>
                                <a:ea typeface="Cambria Math"/>
                                <a:sym typeface="Wingdings" panose="05000000000000000000" pitchFamily="2" charset="2"/>
                              </a:rPr>
                              <m:t>𝜎</m:t>
                            </m:r>
                          </m:num>
                          <m:den>
                            <m:rad>
                              <m:radPr>
                                <m:degHide m:val="on"/>
                                <m:ctrlPr>
                                  <a:rPr lang="en-US" sz="2200" i="1">
                                    <a:latin typeface="Cambria Math" panose="02040503050406030204" pitchFamily="18" charset="0"/>
                                    <a:sym typeface="Wingdings" panose="05000000000000000000" pitchFamily="2" charset="2"/>
                                  </a:rPr>
                                </m:ctrlPr>
                              </m:radPr>
                              <m:deg/>
                              <m:e>
                                <m:r>
                                  <a:rPr lang="en-US" sz="2200" i="1">
                                    <a:latin typeface="Cambria Math"/>
                                    <a:sym typeface="Wingdings" panose="05000000000000000000" pitchFamily="2" charset="2"/>
                                  </a:rPr>
                                  <m:t>𝑛</m:t>
                                </m:r>
                              </m:e>
                            </m:rad>
                          </m:den>
                        </m:f>
                        <m:r>
                          <a:rPr lang="en-US" sz="2200" i="1">
                            <a:latin typeface="Cambria Math"/>
                            <a:sym typeface="Wingdings" panose="05000000000000000000" pitchFamily="2" charset="2"/>
                          </a:rPr>
                          <m:t>)</m:t>
                        </m:r>
                      </m:e>
                      <m:sup>
                        <m:r>
                          <a:rPr lang="en-US" sz="2200" i="1">
                            <a:latin typeface="Cambria Math"/>
                            <a:sym typeface="Wingdings" panose="05000000000000000000" pitchFamily="2" charset="2"/>
                          </a:rPr>
                          <m:t>2</m:t>
                        </m:r>
                      </m:sup>
                    </m:sSup>
                    <m:r>
                      <a:rPr lang="en-US" sz="2200" b="0" i="1" smtClean="0">
                        <a:latin typeface="Cambria Math"/>
                        <a:sym typeface="Wingdings" panose="05000000000000000000" pitchFamily="2" charset="2"/>
                      </a:rPr>
                      <m:t>)</m:t>
                    </m:r>
                  </m:oMath>
                </a14:m>
                <a:endParaRPr lang="en-US" sz="2200" dirty="0" smtClean="0"/>
              </a:p>
              <a:p>
                <a:pPr lvl="1"/>
                <a:r>
                  <a:rPr lang="en-US" sz="2200" dirty="0" smtClean="0"/>
                  <a:t>If population is not normal, but with a large sample </a:t>
                </a:r>
                <a14:m>
                  <m:oMath xmlns:m="http://schemas.openxmlformats.org/officeDocument/2006/math">
                    <m:r>
                      <a:rPr lang="en-US" sz="2200" i="1" dirty="0" smtClean="0">
                        <a:latin typeface="Cambria Math"/>
                      </a:rPr>
                      <m:t>(</m:t>
                    </m:r>
                    <m:r>
                      <a:rPr lang="en-US" sz="2200" b="0" i="1" dirty="0" smtClean="0">
                        <a:latin typeface="Cambria Math"/>
                      </a:rPr>
                      <m:t>𝑛</m:t>
                    </m:r>
                    <m:r>
                      <a:rPr lang="en-US" sz="2200" b="0" i="1" dirty="0" smtClean="0">
                        <a:latin typeface="Cambria Math"/>
                        <a:ea typeface="Cambria Math"/>
                      </a:rPr>
                      <m:t>≥30</m:t>
                    </m:r>
                    <m:r>
                      <a:rPr lang="en-US" sz="2200" i="1" dirty="0" smtClean="0">
                        <a:latin typeface="Cambria Math"/>
                      </a:rPr>
                      <m:t>)</m:t>
                    </m:r>
                  </m:oMath>
                </a14:m>
                <a:r>
                  <a:rPr lang="en-US" sz="2200" dirty="0" smtClean="0"/>
                  <a:t>, by Central Limit Theorem </a:t>
                </a:r>
                <a:r>
                  <a:rPr lang="en-US" sz="2200" dirty="0">
                    <a:sym typeface="Wingdings" panose="05000000000000000000" pitchFamily="2" charset="2"/>
                  </a:rPr>
                  <a:t>  </a:t>
                </a:r>
                <a14:m>
                  <m:oMath xmlns:m="http://schemas.openxmlformats.org/officeDocument/2006/math">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r>
                      <a:rPr lang="en-US" sz="2200" i="1">
                        <a:latin typeface="Cambria Math"/>
                        <a:sym typeface="Wingdings" panose="05000000000000000000" pitchFamily="2" charset="2"/>
                      </a:rPr>
                      <m:t>𝑁</m:t>
                    </m:r>
                    <m:r>
                      <a:rPr lang="en-US" sz="2200" i="1">
                        <a:latin typeface="Cambria Math"/>
                        <a:sym typeface="Wingdings" panose="05000000000000000000" pitchFamily="2" charset="2"/>
                      </a:rPr>
                      <m:t>(</m:t>
                    </m:r>
                    <m:sSub>
                      <m:sSubPr>
                        <m:ctrlPr>
                          <a:rPr lang="en-US" sz="2200" i="1">
                            <a:latin typeface="Cambria Math" panose="02040503050406030204" pitchFamily="18" charset="0"/>
                            <a:sym typeface="Wingdings" panose="05000000000000000000" pitchFamily="2" charset="2"/>
                          </a:rPr>
                        </m:ctrlPr>
                      </m:sSubPr>
                      <m:e>
                        <m:r>
                          <a:rPr lang="en-US" sz="2200" i="1">
                            <a:latin typeface="Cambria Math"/>
                            <a:ea typeface="Cambria Math"/>
                            <a:sym typeface="Wingdings" panose="05000000000000000000" pitchFamily="2" charset="2"/>
                          </a:rPr>
                          <m:t>𝜇</m:t>
                        </m:r>
                      </m:e>
                      <m:sub>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sub>
                    </m:sSub>
                    <m:sSup>
                      <m:sSupPr>
                        <m:ctrlPr>
                          <a:rPr lang="en-US" sz="2200" i="1">
                            <a:latin typeface="Cambria Math" panose="02040503050406030204" pitchFamily="18" charset="0"/>
                            <a:sym typeface="Wingdings" panose="05000000000000000000" pitchFamily="2" charset="2"/>
                          </a:rPr>
                        </m:ctrlPr>
                      </m:sSupPr>
                      <m:e>
                        <m:r>
                          <a:rPr lang="en-US" sz="2200" i="1">
                            <a:latin typeface="Cambria Math"/>
                            <a:sym typeface="Wingdings" panose="05000000000000000000" pitchFamily="2" charset="2"/>
                          </a:rPr>
                          <m:t>(</m:t>
                        </m:r>
                        <m:f>
                          <m:fPr>
                            <m:ctrlPr>
                              <a:rPr lang="en-US" sz="2200" i="1">
                                <a:latin typeface="Cambria Math" panose="02040503050406030204" pitchFamily="18" charset="0"/>
                                <a:sym typeface="Wingdings" panose="05000000000000000000" pitchFamily="2" charset="2"/>
                              </a:rPr>
                            </m:ctrlPr>
                          </m:fPr>
                          <m:num>
                            <m:r>
                              <a:rPr lang="en-US" sz="2200" i="1">
                                <a:latin typeface="Cambria Math"/>
                                <a:ea typeface="Cambria Math"/>
                                <a:sym typeface="Wingdings" panose="05000000000000000000" pitchFamily="2" charset="2"/>
                              </a:rPr>
                              <m:t>𝜎</m:t>
                            </m:r>
                          </m:num>
                          <m:den>
                            <m:rad>
                              <m:radPr>
                                <m:degHide m:val="on"/>
                                <m:ctrlPr>
                                  <a:rPr lang="en-US" sz="2200" i="1">
                                    <a:latin typeface="Cambria Math" panose="02040503050406030204" pitchFamily="18" charset="0"/>
                                    <a:sym typeface="Wingdings" panose="05000000000000000000" pitchFamily="2" charset="2"/>
                                  </a:rPr>
                                </m:ctrlPr>
                              </m:radPr>
                              <m:deg/>
                              <m:e>
                                <m:r>
                                  <a:rPr lang="en-US" sz="2200" i="1">
                                    <a:latin typeface="Cambria Math"/>
                                    <a:sym typeface="Wingdings" panose="05000000000000000000" pitchFamily="2" charset="2"/>
                                  </a:rPr>
                                  <m:t>𝑛</m:t>
                                </m:r>
                              </m:e>
                            </m:rad>
                          </m:den>
                        </m:f>
                        <m:r>
                          <a:rPr lang="en-US" sz="2200" i="1">
                            <a:latin typeface="Cambria Math"/>
                            <a:sym typeface="Wingdings" panose="05000000000000000000" pitchFamily="2" charset="2"/>
                          </a:rPr>
                          <m:t>)</m:t>
                        </m:r>
                      </m:e>
                      <m:sup>
                        <m:r>
                          <a:rPr lang="en-US" sz="2200" i="1">
                            <a:latin typeface="Cambria Math"/>
                            <a:sym typeface="Wingdings" panose="05000000000000000000" pitchFamily="2" charset="2"/>
                          </a:rPr>
                          <m:t>2</m:t>
                        </m:r>
                      </m:sup>
                    </m:sSup>
                    <m:r>
                      <a:rPr lang="en-US" sz="2200" i="1">
                        <a:latin typeface="Cambria Math"/>
                        <a:sym typeface="Wingdings" panose="05000000000000000000" pitchFamily="2" charset="2"/>
                      </a:rPr>
                      <m:t>)</m:t>
                    </m:r>
                  </m:oMath>
                </a14:m>
                <a:endParaRPr lang="en-US" sz="2200" dirty="0" smtClean="0"/>
              </a:p>
              <a:p>
                <a:endParaRPr lang="en-US" dirty="0" smtClean="0"/>
              </a:p>
              <a:p>
                <a14:m>
                  <m:oMath xmlns:m="http://schemas.openxmlformats.org/officeDocument/2006/math">
                    <m:r>
                      <a:rPr lang="en-US" sz="2600" i="1" dirty="0" smtClean="0">
                        <a:latin typeface="Cambria Math"/>
                      </a:rPr>
                      <m:t>100(1−</m:t>
                    </m:r>
                    <m:r>
                      <a:rPr lang="en-US" sz="2600" i="1" dirty="0" smtClean="0">
                        <a:latin typeface="Cambria Math"/>
                        <a:ea typeface="Cambria Math"/>
                      </a:rPr>
                      <m:t>𝛼</m:t>
                    </m:r>
                    <m:r>
                      <a:rPr lang="en-US" sz="2600" i="1" dirty="0" smtClean="0">
                        <a:latin typeface="Cambria Math"/>
                      </a:rPr>
                      <m:t>)%</m:t>
                    </m:r>
                  </m:oMath>
                </a14:m>
                <a:r>
                  <a:rPr lang="en-US" sz="2600" dirty="0" smtClean="0"/>
                  <a:t> Confidence interval estimate</a:t>
                </a:r>
              </a:p>
              <a:p>
                <a:endParaRPr lang="en-US" sz="1000" dirty="0" smtClean="0"/>
              </a:p>
              <a:p>
                <a:pPr marL="327025" lvl="1" indent="0">
                  <a:buNone/>
                </a:pPr>
                <a:r>
                  <a:rPr lang="en-US" dirty="0" smtClean="0"/>
                  <a: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a:rPr>
                          <m:t>𝑋</m:t>
                        </m:r>
                      </m:e>
                    </m:acc>
                    <m:r>
                      <a:rPr lang="en-US" i="1" smtClean="0">
                        <a:latin typeface="Cambria Math"/>
                        <a:ea typeface="Cambria Math"/>
                      </a:rPr>
                      <m:t>±</m:t>
                    </m:r>
                    <m:sSub>
                      <m:sSubPr>
                        <m:ctrlPr>
                          <a:rPr lang="en-US" i="1" smtClean="0">
                            <a:latin typeface="Cambria Math" panose="02040503050406030204" pitchFamily="18" charset="0"/>
                            <a:ea typeface="Cambria Math"/>
                          </a:rPr>
                        </m:ctrlPr>
                      </m:sSubPr>
                      <m:e>
                        <m:r>
                          <a:rPr lang="en-US" b="0" i="1" smtClean="0">
                            <a:latin typeface="Cambria Math"/>
                            <a:ea typeface="Cambria Math"/>
                          </a:rPr>
                          <m:t>𝑍</m:t>
                        </m:r>
                      </m:e>
                      <m:sub>
                        <m:f>
                          <m:fPr>
                            <m:type m:val="lin"/>
                            <m:ctrlPr>
                              <a:rPr lang="en-US" i="1" smtClean="0">
                                <a:latin typeface="Cambria Math" panose="02040503050406030204" pitchFamily="18" charset="0"/>
                                <a:ea typeface="Cambria Math"/>
                              </a:rPr>
                            </m:ctrlPr>
                          </m:fPr>
                          <m:num>
                            <m:r>
                              <a:rPr lang="en-US" i="1" smtClean="0">
                                <a:latin typeface="Cambria Math"/>
                                <a:ea typeface="Cambria Math"/>
                              </a:rPr>
                              <m:t>𝛼</m:t>
                            </m:r>
                          </m:num>
                          <m:den>
                            <m:r>
                              <a:rPr lang="en-US" b="0" i="1" smtClean="0">
                                <a:latin typeface="Cambria Math"/>
                                <a:ea typeface="Cambria Math"/>
                              </a:rPr>
                              <m:t>2</m:t>
                            </m:r>
                          </m:den>
                        </m:f>
                      </m:sub>
                    </m:sSub>
                    <m:f>
                      <m:fPr>
                        <m:ctrlPr>
                          <a:rPr lang="en-US" i="1" smtClean="0">
                            <a:latin typeface="Cambria Math" panose="02040503050406030204" pitchFamily="18" charset="0"/>
                            <a:ea typeface="Cambria Math"/>
                          </a:rPr>
                        </m:ctrlPr>
                      </m:fPr>
                      <m:num>
                        <m:r>
                          <a:rPr lang="en-US" i="1" smtClean="0">
                            <a:latin typeface="Cambria Math"/>
                            <a:ea typeface="Cambria Math"/>
                          </a:rPr>
                          <m:t>𝜎</m:t>
                        </m:r>
                      </m:num>
                      <m:den>
                        <m:rad>
                          <m:radPr>
                            <m:degHide m:val="on"/>
                            <m:ctrlPr>
                              <a:rPr lang="en-US" i="1" smtClean="0">
                                <a:latin typeface="Cambria Math" panose="02040503050406030204" pitchFamily="18" charset="0"/>
                                <a:ea typeface="Cambria Math"/>
                              </a:rPr>
                            </m:ctrlPr>
                          </m:radPr>
                          <m:deg/>
                          <m:e>
                            <m:r>
                              <a:rPr lang="en-US" b="0" i="1" smtClean="0">
                                <a:latin typeface="Cambria Math"/>
                                <a:ea typeface="Cambria Math"/>
                              </a:rPr>
                              <m:t>𝑛</m:t>
                            </m:r>
                          </m:e>
                        </m:rad>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t="-1077" r="-13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a:t>
            </a:fld>
            <a:endParaRPr lang="en-US" altLang="en-US"/>
          </a:p>
        </p:txBody>
      </p:sp>
      <p:grpSp>
        <p:nvGrpSpPr>
          <p:cNvPr id="19" name="Group 18"/>
          <p:cNvGrpSpPr/>
          <p:nvPr/>
        </p:nvGrpSpPr>
        <p:grpSpPr>
          <a:xfrm>
            <a:off x="1981200" y="5052536"/>
            <a:ext cx="5486400" cy="1353761"/>
            <a:chOff x="4267200" y="4241800"/>
            <a:chExt cx="5486400" cy="1353761"/>
          </a:xfrm>
        </p:grpSpPr>
        <p:sp>
          <p:nvSpPr>
            <p:cNvPr id="5" name="Oval 4"/>
            <p:cNvSpPr/>
            <p:nvPr/>
          </p:nvSpPr>
          <p:spPr bwMode="auto">
            <a:xfrm>
              <a:off x="4267200" y="4241800"/>
              <a:ext cx="1447800" cy="914400"/>
            </a:xfrm>
            <a:prstGeom prst="ellipse">
              <a:avLst/>
            </a:prstGeom>
            <a:noFill/>
            <a:ln w="19050" cap="rnd" cmpd="sng">
              <a:solidFill>
                <a:srgbClr val="FF0000"/>
              </a:solidFill>
              <a:prstDash val="solid"/>
              <a:round/>
              <a:headEnd type="none" w="med" len="med"/>
              <a:tailEnd type="none" w="med" len="med"/>
            </a:ln>
          </p:spPr>
          <p:txBody>
            <a:bodyPr rtlCol="0" anchor="ctr"/>
            <a:lstStyle/>
            <a:p>
              <a:pPr algn="ctr"/>
              <a:endParaRPr lang="en-US"/>
            </a:p>
          </p:txBody>
        </p:sp>
        <p:cxnSp>
          <p:nvCxnSpPr>
            <p:cNvPr id="7" name="Straight Arrow Connector 6"/>
            <p:cNvCxnSpPr/>
            <p:nvPr/>
          </p:nvCxnSpPr>
          <p:spPr>
            <a:xfrm flipH="1" flipV="1">
              <a:off x="5689600" y="4764564"/>
              <a:ext cx="1066800" cy="36933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731000" y="4949230"/>
                  <a:ext cx="3022600" cy="646331"/>
                </a:xfrm>
                <a:prstGeom prst="rect">
                  <a:avLst/>
                </a:prstGeom>
                <a:solidFill>
                  <a:srgbClr val="FFCCFF"/>
                </a:solidFill>
              </p:spPr>
              <p:txBody>
                <a:bodyPr wrap="square" rtlCol="0">
                  <a:spAutoFit/>
                </a:bodyPr>
                <a:lstStyle/>
                <a:p>
                  <a:r>
                    <a:rPr lang="en-US" dirty="0" smtClean="0"/>
                    <a:t>Sampling Error, </a:t>
                  </a:r>
                  <a14:m>
                    <m:oMath xmlns:m="http://schemas.openxmlformats.org/officeDocument/2006/math">
                      <m:r>
                        <a:rPr lang="en-US" b="0" i="1" dirty="0" smtClean="0">
                          <a:latin typeface="Cambria Math"/>
                        </a:rPr>
                        <m:t>𝐸</m:t>
                      </m:r>
                    </m:oMath>
                  </a14:m>
                  <a:endParaRPr lang="en-US" b="0" dirty="0" smtClean="0"/>
                </a:p>
                <a:p>
                  <a:r>
                    <a:rPr lang="en-US" dirty="0" smtClean="0"/>
                    <a:t>(Also called margin of error)</a:t>
                  </a:r>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6731000" y="4949230"/>
                  <a:ext cx="3022600" cy="646331"/>
                </a:xfrm>
                <a:prstGeom prst="rect">
                  <a:avLst/>
                </a:prstGeom>
                <a:blipFill rotWithShape="1">
                  <a:blip r:embed="rId4"/>
                  <a:stretch>
                    <a:fillRect l="-1613" t="-4717" r="-1411" b="-14151"/>
                  </a:stretch>
                </a:blipFill>
              </p:spPr>
              <p:txBody>
                <a:bodyPr/>
                <a:lstStyle/>
                <a:p>
                  <a:r>
                    <a:rPr lang="en-US">
                      <a:noFill/>
                    </a:rPr>
                    <a:t> </a:t>
                  </a:r>
                </a:p>
              </p:txBody>
            </p:sp>
          </mc:Fallback>
        </mc:AlternateContent>
      </p:grpSp>
      <p:grpSp>
        <p:nvGrpSpPr>
          <p:cNvPr id="18" name="Group 17"/>
          <p:cNvGrpSpPr/>
          <p:nvPr/>
        </p:nvGrpSpPr>
        <p:grpSpPr>
          <a:xfrm>
            <a:off x="2705100" y="4976336"/>
            <a:ext cx="3708400" cy="990600"/>
            <a:chOff x="4991100" y="4165600"/>
            <a:chExt cx="3708400" cy="990600"/>
          </a:xfrm>
        </p:grpSpPr>
        <p:sp>
          <p:nvSpPr>
            <p:cNvPr id="10" name="Oval 9"/>
            <p:cNvSpPr/>
            <p:nvPr/>
          </p:nvSpPr>
          <p:spPr bwMode="auto">
            <a:xfrm>
              <a:off x="4991100" y="4241800"/>
              <a:ext cx="571500" cy="914400"/>
            </a:xfrm>
            <a:prstGeom prst="ellipse">
              <a:avLst/>
            </a:prstGeom>
            <a:noFill/>
            <a:ln w="19050" cap="rnd" cmpd="sng">
              <a:solidFill>
                <a:srgbClr val="0000FF"/>
              </a:solidFill>
              <a:prstDash val="solid"/>
              <a:round/>
              <a:headEnd type="none" w="med" len="med"/>
              <a:tailEnd type="none" w="med" len="med"/>
            </a:ln>
          </p:spPr>
          <p:txBody>
            <a:bodyPr rtlCol="0" anchor="ctr"/>
            <a:lstStyle/>
            <a:p>
              <a:pPr algn="ctr"/>
              <a:endParaRPr lang="en-US"/>
            </a:p>
          </p:txBody>
        </p:sp>
        <p:cxnSp>
          <p:nvCxnSpPr>
            <p:cNvPr id="11" name="Straight Arrow Connector 10"/>
            <p:cNvCxnSpPr/>
            <p:nvPr/>
          </p:nvCxnSpPr>
          <p:spPr>
            <a:xfrm flipH="1">
              <a:off x="5562600" y="4301867"/>
              <a:ext cx="990600" cy="272534"/>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6553200" y="4165600"/>
                  <a:ext cx="2146300" cy="369332"/>
                </a:xfrm>
                <a:prstGeom prst="rect">
                  <a:avLst/>
                </a:prstGeom>
                <a:solidFill>
                  <a:srgbClr val="CCECFF"/>
                </a:solidFill>
              </p:spPr>
              <p:txBody>
                <a:bodyPr wrap="square" rtlCol="0">
                  <a:spAutoFit/>
                </a:bodyPr>
                <a:lstStyle/>
                <a:p>
                  <a:r>
                    <a:rPr lang="en-US" dirty="0" smtClean="0"/>
                    <a:t>Standard Error,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a:ea typeface="Cambria Math"/>
                            </a:rPr>
                            <m:t>𝜎</m:t>
                          </m:r>
                        </m:e>
                        <m:sub>
                          <m:acc>
                            <m:accPr>
                              <m:chr m:val="̅"/>
                              <m:ctrlPr>
                                <a:rPr lang="en-US" i="1" smtClean="0">
                                  <a:latin typeface="Cambria Math" panose="02040503050406030204" pitchFamily="18" charset="0"/>
                                </a:rPr>
                              </m:ctrlPr>
                            </m:accPr>
                            <m:e>
                              <m:r>
                                <a:rPr lang="en-US" b="0" i="1" smtClean="0">
                                  <a:latin typeface="Cambria Math"/>
                                </a:rPr>
                                <m:t>𝑋</m:t>
                              </m:r>
                            </m:e>
                          </m:acc>
                        </m:sub>
                      </m:sSub>
                    </m:oMath>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6553200" y="4165600"/>
                  <a:ext cx="2146300" cy="369332"/>
                </a:xfrm>
                <a:prstGeom prst="rect">
                  <a:avLst/>
                </a:prstGeom>
                <a:blipFill rotWithShape="1">
                  <a:blip r:embed="rId5"/>
                  <a:stretch>
                    <a:fillRect l="-2273" t="-8197" r="-1705" b="-24590"/>
                  </a:stretch>
                </a:blipFill>
              </p:spPr>
              <p:txBody>
                <a:bodyPr/>
                <a:lstStyle/>
                <a:p>
                  <a:r>
                    <a:rPr lang="en-US">
                      <a:noFill/>
                    </a:rPr>
                    <a:t> </a:t>
                  </a:r>
                </a:p>
              </p:txBody>
            </p:sp>
          </mc:Fallback>
        </mc:AlternateContent>
      </p:grpSp>
      <p:grpSp>
        <p:nvGrpSpPr>
          <p:cNvPr id="16" name="Group 15"/>
          <p:cNvGrpSpPr/>
          <p:nvPr/>
        </p:nvGrpSpPr>
        <p:grpSpPr>
          <a:xfrm>
            <a:off x="2006600" y="5041900"/>
            <a:ext cx="1765300" cy="1733729"/>
            <a:chOff x="2006600" y="5041900"/>
            <a:chExt cx="1765300" cy="1733729"/>
          </a:xfrm>
        </p:grpSpPr>
        <p:sp>
          <p:nvSpPr>
            <p:cNvPr id="13" name="Oval 12"/>
            <p:cNvSpPr/>
            <p:nvPr/>
          </p:nvSpPr>
          <p:spPr bwMode="auto">
            <a:xfrm>
              <a:off x="2006600" y="5041900"/>
              <a:ext cx="717550" cy="914400"/>
            </a:xfrm>
            <a:prstGeom prst="ellipse">
              <a:avLst/>
            </a:prstGeom>
            <a:noFill/>
            <a:ln w="19050" cap="rnd" cmpd="sng">
              <a:solidFill>
                <a:schemeClr val="accent6">
                  <a:lumMod val="60000"/>
                  <a:lumOff val="40000"/>
                </a:schemeClr>
              </a:solidFill>
              <a:prstDash val="solid"/>
              <a:round/>
              <a:headEnd type="none" w="med" len="med"/>
              <a:tailEnd type="none" w="med" len="med"/>
            </a:ln>
          </p:spPr>
          <p:txBody>
            <a:bodyPr rtlCol="0" anchor="ctr"/>
            <a:lstStyle/>
            <a:p>
              <a:pPr algn="ctr"/>
              <a:endParaRPr lang="en-US"/>
            </a:p>
          </p:txBody>
        </p:sp>
        <p:cxnSp>
          <p:nvCxnSpPr>
            <p:cNvPr id="14" name="Straight Arrow Connector 13"/>
            <p:cNvCxnSpPr>
              <a:endCxn id="13" idx="4"/>
            </p:cNvCxnSpPr>
            <p:nvPr/>
          </p:nvCxnSpPr>
          <p:spPr>
            <a:xfrm flipV="1">
              <a:off x="2365375" y="5956300"/>
              <a:ext cx="0" cy="449997"/>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120900" y="6406297"/>
              <a:ext cx="1651000" cy="369332"/>
            </a:xfrm>
            <a:prstGeom prst="rect">
              <a:avLst/>
            </a:prstGeom>
            <a:solidFill>
              <a:schemeClr val="accent2">
                <a:lumMod val="40000"/>
                <a:lumOff val="60000"/>
              </a:schemeClr>
            </a:solidFill>
          </p:spPr>
          <p:txBody>
            <a:bodyPr wrap="square" rtlCol="0">
              <a:spAutoFit/>
            </a:bodyPr>
            <a:lstStyle/>
            <a:p>
              <a:r>
                <a:rPr lang="en-US" dirty="0" smtClean="0"/>
                <a:t>Critical Value</a:t>
              </a:r>
              <a:endParaRPr lang="en-US" dirty="0"/>
            </a:p>
          </p:txBody>
        </p:sp>
      </p:grpSp>
    </p:spTree>
    <p:extLst>
      <p:ext uri="{BB962C8B-B14F-4D97-AF65-F5344CB8AC3E}">
        <p14:creationId xmlns:p14="http://schemas.microsoft.com/office/powerpoint/2010/main" val="200870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Known)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Level of Confidence </a:t>
                </a:r>
                <a14:m>
                  <m:oMath xmlns:m="http://schemas.openxmlformats.org/officeDocument/2006/math">
                    <m:r>
                      <a:rPr lang="en-US" sz="2600" i="1" dirty="0" smtClean="0">
                        <a:latin typeface="Cambria Math"/>
                      </a:rPr>
                      <m:t>100</m:t>
                    </m:r>
                    <m:d>
                      <m:dPr>
                        <m:ctrlPr>
                          <a:rPr lang="en-US" sz="2600" i="1" dirty="0" smtClean="0">
                            <a:latin typeface="Cambria Math" panose="02040503050406030204" pitchFamily="18" charset="0"/>
                          </a:rPr>
                        </m:ctrlPr>
                      </m:dPr>
                      <m:e>
                        <m:r>
                          <a:rPr lang="en-US" sz="2600" i="1" dirty="0" smtClean="0">
                            <a:latin typeface="Cambria Math"/>
                          </a:rPr>
                          <m:t>1−</m:t>
                        </m:r>
                        <m:r>
                          <a:rPr lang="en-US" sz="2600" i="1" dirty="0" smtClean="0">
                            <a:latin typeface="Cambria Math"/>
                            <a:ea typeface="Cambria Math"/>
                          </a:rPr>
                          <m:t>𝛼</m:t>
                        </m:r>
                      </m:e>
                    </m:d>
                    <m:r>
                      <a:rPr lang="en-US" sz="2600" b="0" i="1" dirty="0" smtClean="0">
                        <a:latin typeface="Cambria Math"/>
                        <a:ea typeface="Cambria Math"/>
                      </a:rPr>
                      <m:t>%</m:t>
                    </m:r>
                  </m:oMath>
                </a14:m>
                <a:endParaRPr lang="en-US" sz="2600" dirty="0" smtClean="0"/>
              </a:p>
              <a:p>
                <a:pPr lvl="1"/>
                <a:r>
                  <a:rPr lang="en-US" sz="2200" dirty="0" smtClean="0"/>
                  <a:t>Confidence that the interval will cover the unknown population mean </a:t>
                </a:r>
              </a:p>
              <a:p>
                <a14:m>
                  <m:oMath xmlns:m="http://schemas.openxmlformats.org/officeDocument/2006/math">
                    <m:r>
                      <a:rPr lang="en-US" sz="2600" i="1" dirty="0" smtClean="0">
                        <a:latin typeface="Cambria Math"/>
                      </a:rPr>
                      <m:t>𝑍</m:t>
                    </m:r>
                  </m:oMath>
                </a14:m>
                <a:r>
                  <a:rPr lang="en-US" sz="2600" dirty="0" smtClean="0"/>
                  <a:t>-value (Critical Value)</a:t>
                </a:r>
              </a:p>
              <a:p>
                <a:pPr lvl="1"/>
                <a14:m>
                  <m:oMath xmlns:m="http://schemas.openxmlformats.org/officeDocument/2006/math">
                    <m:sSub>
                      <m:sSubPr>
                        <m:ctrlPr>
                          <a:rPr lang="en-US" sz="2200" i="1">
                            <a:latin typeface="Cambria Math" panose="02040503050406030204" pitchFamily="18" charset="0"/>
                            <a:ea typeface="Cambria Math"/>
                          </a:rPr>
                        </m:ctrlPr>
                      </m:sSubPr>
                      <m:e>
                        <m:r>
                          <a:rPr lang="en-US" sz="2200" i="1">
                            <a:latin typeface="Cambria Math"/>
                            <a:ea typeface="Cambria Math"/>
                          </a:rPr>
                          <m:t>𝑍</m:t>
                        </m:r>
                      </m:e>
                      <m:sub>
                        <m:f>
                          <m:fPr>
                            <m:type m:val="lin"/>
                            <m:ctrlPr>
                              <a:rPr lang="en-US" sz="2200" i="1">
                                <a:latin typeface="Cambria Math" panose="02040503050406030204" pitchFamily="18" charset="0"/>
                                <a:ea typeface="Cambria Math"/>
                              </a:rPr>
                            </m:ctrlPr>
                          </m:fPr>
                          <m:num>
                            <m:r>
                              <a:rPr lang="en-US" sz="2200" i="1">
                                <a:latin typeface="Cambria Math"/>
                                <a:ea typeface="Cambria Math"/>
                              </a:rPr>
                              <m:t>𝛼</m:t>
                            </m:r>
                          </m:num>
                          <m:den>
                            <m:r>
                              <a:rPr lang="en-US" sz="2200" i="1">
                                <a:latin typeface="Cambria Math"/>
                                <a:ea typeface="Cambria Math"/>
                              </a:rPr>
                              <m:t>2</m:t>
                            </m:r>
                          </m:den>
                        </m:f>
                      </m:sub>
                    </m:sSub>
                  </m:oMath>
                </a14:m>
                <a:r>
                  <a:rPr lang="en-US" sz="2200" dirty="0" smtClean="0"/>
                  <a:t> is the value corresponding to an upper-tail probability of </a:t>
                </a:r>
                <a14:m>
                  <m:oMath xmlns:m="http://schemas.openxmlformats.org/officeDocument/2006/math">
                    <m:f>
                      <m:fPr>
                        <m:type m:val="lin"/>
                        <m:ctrlPr>
                          <a:rPr lang="en-US" sz="2200" i="1">
                            <a:latin typeface="Cambria Math" panose="02040503050406030204" pitchFamily="18" charset="0"/>
                            <a:ea typeface="Cambria Math"/>
                          </a:rPr>
                        </m:ctrlPr>
                      </m:fPr>
                      <m:num>
                        <m:r>
                          <a:rPr lang="en-US" sz="2200" i="1">
                            <a:latin typeface="Cambria Math"/>
                            <a:ea typeface="Cambria Math"/>
                          </a:rPr>
                          <m:t>𝛼</m:t>
                        </m:r>
                      </m:num>
                      <m:den>
                        <m:r>
                          <a:rPr lang="en-US" sz="2200" i="1">
                            <a:latin typeface="Cambria Math"/>
                            <a:ea typeface="Cambria Math"/>
                          </a:rPr>
                          <m:t>2</m:t>
                        </m:r>
                      </m:den>
                    </m:f>
                  </m:oMath>
                </a14:m>
                <a:r>
                  <a:rPr lang="en-US" sz="2200" dirty="0" smtClean="0"/>
                  <a:t> from the standardized normal distribution</a:t>
                </a:r>
              </a:p>
              <a:p>
                <a:r>
                  <a:rPr lang="en-US" sz="2600" dirty="0" smtClean="0"/>
                  <a:t>Sampling Error (Margin of Error)</a:t>
                </a:r>
              </a:p>
              <a:p>
                <a:pPr lvl="1"/>
                <a14:m>
                  <m:oMath xmlns:m="http://schemas.openxmlformats.org/officeDocument/2006/math">
                    <m:r>
                      <a:rPr lang="en-US" sz="2200" b="0" i="1" dirty="0" smtClean="0">
                        <a:latin typeface="Cambria Math"/>
                      </a:rPr>
                      <m:t>𝐸</m:t>
                    </m:r>
                    <m:r>
                      <a:rPr lang="en-US" sz="2200" i="1" dirty="0" smtClean="0">
                        <a:latin typeface="Cambria Math"/>
                      </a:rPr>
                      <m:t>=</m:t>
                    </m:r>
                    <m:sSub>
                      <m:sSubPr>
                        <m:ctrlPr>
                          <a:rPr lang="en-US" sz="2200" i="1">
                            <a:latin typeface="Cambria Math" panose="02040503050406030204" pitchFamily="18" charset="0"/>
                            <a:ea typeface="Cambria Math"/>
                          </a:rPr>
                        </m:ctrlPr>
                      </m:sSubPr>
                      <m:e>
                        <m:r>
                          <a:rPr lang="en-US" sz="2200" i="1">
                            <a:latin typeface="Cambria Math"/>
                            <a:ea typeface="Cambria Math"/>
                          </a:rPr>
                          <m:t>𝑍</m:t>
                        </m:r>
                      </m:e>
                      <m:sub>
                        <m:f>
                          <m:fPr>
                            <m:type m:val="lin"/>
                            <m:ctrlPr>
                              <a:rPr lang="en-US" sz="2200" i="1">
                                <a:latin typeface="Cambria Math" panose="02040503050406030204" pitchFamily="18" charset="0"/>
                                <a:ea typeface="Cambria Math"/>
                              </a:rPr>
                            </m:ctrlPr>
                          </m:fPr>
                          <m:num>
                            <m:r>
                              <a:rPr lang="en-US" sz="2200" i="1">
                                <a:latin typeface="Cambria Math"/>
                                <a:ea typeface="Cambria Math"/>
                              </a:rPr>
                              <m:t>𝛼</m:t>
                            </m:r>
                          </m:num>
                          <m:den>
                            <m:r>
                              <a:rPr lang="en-US" sz="2200" i="1">
                                <a:latin typeface="Cambria Math"/>
                                <a:ea typeface="Cambria Math"/>
                              </a:rPr>
                              <m:t>2</m:t>
                            </m:r>
                          </m:den>
                        </m:f>
                      </m:sub>
                    </m:sSub>
                    <m:f>
                      <m:fPr>
                        <m:ctrlPr>
                          <a:rPr lang="en-US" sz="2200" i="1">
                            <a:latin typeface="Cambria Math" panose="02040503050406030204" pitchFamily="18" charset="0"/>
                            <a:ea typeface="Cambria Math"/>
                          </a:rPr>
                        </m:ctrlPr>
                      </m:fPr>
                      <m:num>
                        <m:r>
                          <a:rPr lang="en-US" sz="2200" i="1">
                            <a:latin typeface="Cambria Math"/>
                            <a:ea typeface="Cambria Math"/>
                          </a:rPr>
                          <m:t>𝜎</m:t>
                        </m:r>
                      </m:num>
                      <m:den>
                        <m:rad>
                          <m:radPr>
                            <m:degHide m:val="on"/>
                            <m:ctrlPr>
                              <a:rPr lang="en-US" sz="2200" i="1">
                                <a:latin typeface="Cambria Math" panose="02040503050406030204" pitchFamily="18" charset="0"/>
                                <a:ea typeface="Cambria Math"/>
                              </a:rPr>
                            </m:ctrlPr>
                          </m:radPr>
                          <m:deg/>
                          <m:e>
                            <m:r>
                              <a:rPr lang="en-US" sz="2200" i="1">
                                <a:latin typeface="Cambria Math"/>
                                <a:ea typeface="Cambria Math"/>
                              </a:rPr>
                              <m:t>𝑛</m:t>
                            </m:r>
                          </m:e>
                        </m:rad>
                      </m:den>
                    </m:f>
                  </m:oMath>
                </a14:m>
                <a:endParaRPr lang="en-US" sz="2200" dirty="0" smtClean="0"/>
              </a:p>
              <a:p>
                <a:endParaRPr lang="en-US" sz="30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6" name="Group 5"/>
          <p:cNvGrpSpPr/>
          <p:nvPr/>
        </p:nvGrpSpPr>
        <p:grpSpPr>
          <a:xfrm>
            <a:off x="5943600" y="4343401"/>
            <a:ext cx="2964206" cy="1685549"/>
            <a:chOff x="5459429" y="4855418"/>
            <a:chExt cx="3156935" cy="1758130"/>
          </a:xfrm>
        </p:grpSpPr>
        <p:grpSp>
          <p:nvGrpSpPr>
            <p:cNvPr id="7" name="Group 6"/>
            <p:cNvGrpSpPr/>
            <p:nvPr/>
          </p:nvGrpSpPr>
          <p:grpSpPr>
            <a:xfrm>
              <a:off x="5459429" y="4855418"/>
              <a:ext cx="3156935" cy="1758130"/>
              <a:chOff x="4296848" y="4037806"/>
              <a:chExt cx="4269093" cy="2136775"/>
            </a:xfrm>
          </p:grpSpPr>
          <p:sp>
            <p:nvSpPr>
              <p:cNvPr id="9" name="Freeform 21"/>
              <p:cNvSpPr>
                <a:spLocks/>
              </p:cNvSpPr>
              <p:nvPr/>
            </p:nvSpPr>
            <p:spPr bwMode="auto">
              <a:xfrm>
                <a:off x="7010897" y="5303483"/>
                <a:ext cx="649287" cy="430481"/>
              </a:xfrm>
              <a:custGeom>
                <a:avLst/>
                <a:gdLst>
                  <a:gd name="T0" fmla="*/ 2147483647 w 793"/>
                  <a:gd name="T1" fmla="*/ 0 h 892"/>
                  <a:gd name="T2" fmla="*/ 2147483647 w 793"/>
                  <a:gd name="T3" fmla="*/ 2147483647 h 892"/>
                  <a:gd name="T4" fmla="*/ 2147483647 w 793"/>
                  <a:gd name="T5" fmla="*/ 2147483647 h 892"/>
                  <a:gd name="T6" fmla="*/ 2147483647 w 793"/>
                  <a:gd name="T7" fmla="*/ 2147483647 h 892"/>
                  <a:gd name="T8" fmla="*/ 2147483647 w 793"/>
                  <a:gd name="T9" fmla="*/ 2147483647 h 892"/>
                  <a:gd name="T10" fmla="*/ 2147483647 w 793"/>
                  <a:gd name="T11" fmla="*/ 2147483647 h 892"/>
                  <a:gd name="T12" fmla="*/ 2147483647 w 793"/>
                  <a:gd name="T13" fmla="*/ 2147483647 h 892"/>
                  <a:gd name="T14" fmla="*/ 2147483647 w 793"/>
                  <a:gd name="T15" fmla="*/ 2147483647 h 892"/>
                  <a:gd name="T16" fmla="*/ 2147483647 w 793"/>
                  <a:gd name="T17" fmla="*/ 2147483647 h 892"/>
                  <a:gd name="T18" fmla="*/ 2147483647 w 793"/>
                  <a:gd name="T19" fmla="*/ 2147483647 h 892"/>
                  <a:gd name="T20" fmla="*/ 2147483647 w 793"/>
                  <a:gd name="T21" fmla="*/ 2147483647 h 892"/>
                  <a:gd name="T22" fmla="*/ 2147483647 w 793"/>
                  <a:gd name="T23" fmla="*/ 2147483647 h 892"/>
                  <a:gd name="T24" fmla="*/ 2147483647 w 793"/>
                  <a:gd name="T25" fmla="*/ 2147483647 h 892"/>
                  <a:gd name="T26" fmla="*/ 0 w 793"/>
                  <a:gd name="T27" fmla="*/ 2147483647 h 892"/>
                  <a:gd name="T28" fmla="*/ 2147483647 w 793"/>
                  <a:gd name="T29" fmla="*/ 0 h 8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3"/>
                  <a:gd name="T46" fmla="*/ 0 h 892"/>
                  <a:gd name="T47" fmla="*/ 793 w 793"/>
                  <a:gd name="T48" fmla="*/ 892 h 8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3" h="892">
                    <a:moveTo>
                      <a:pt x="3" y="0"/>
                    </a:moveTo>
                    <a:cubicBezTo>
                      <a:pt x="10" y="24"/>
                      <a:pt x="35" y="51"/>
                      <a:pt x="54" y="68"/>
                    </a:cubicBezTo>
                    <a:cubicBezTo>
                      <a:pt x="68" y="115"/>
                      <a:pt x="48" y="58"/>
                      <a:pt x="71" y="96"/>
                    </a:cubicBezTo>
                    <a:cubicBezTo>
                      <a:pt x="88" y="125"/>
                      <a:pt x="102" y="158"/>
                      <a:pt x="121" y="187"/>
                    </a:cubicBezTo>
                    <a:cubicBezTo>
                      <a:pt x="137" y="212"/>
                      <a:pt x="147" y="250"/>
                      <a:pt x="161" y="277"/>
                    </a:cubicBezTo>
                    <a:cubicBezTo>
                      <a:pt x="172" y="299"/>
                      <a:pt x="194" y="317"/>
                      <a:pt x="212" y="333"/>
                    </a:cubicBezTo>
                    <a:cubicBezTo>
                      <a:pt x="223" y="370"/>
                      <a:pt x="252" y="426"/>
                      <a:pt x="280" y="452"/>
                    </a:cubicBezTo>
                    <a:cubicBezTo>
                      <a:pt x="286" y="473"/>
                      <a:pt x="296" y="481"/>
                      <a:pt x="308" y="497"/>
                    </a:cubicBezTo>
                    <a:cubicBezTo>
                      <a:pt x="332" y="528"/>
                      <a:pt x="349" y="572"/>
                      <a:pt x="376" y="599"/>
                    </a:cubicBezTo>
                    <a:cubicBezTo>
                      <a:pt x="384" y="625"/>
                      <a:pt x="412" y="658"/>
                      <a:pt x="432" y="678"/>
                    </a:cubicBezTo>
                    <a:cubicBezTo>
                      <a:pt x="448" y="694"/>
                      <a:pt x="472" y="701"/>
                      <a:pt x="488" y="717"/>
                    </a:cubicBezTo>
                    <a:cubicBezTo>
                      <a:pt x="523" y="752"/>
                      <a:pt x="576" y="807"/>
                      <a:pt x="624" y="819"/>
                    </a:cubicBezTo>
                    <a:cubicBezTo>
                      <a:pt x="662" y="843"/>
                      <a:pt x="748" y="892"/>
                      <a:pt x="793" y="892"/>
                    </a:cubicBezTo>
                    <a:lnTo>
                      <a:pt x="0" y="892"/>
                    </a:lnTo>
                    <a:lnTo>
                      <a:pt x="3" y="0"/>
                    </a:lnTo>
                    <a:close/>
                  </a:path>
                </a:pathLst>
              </a:custGeom>
              <a:solidFill>
                <a:srgbClr val="FFCCFF"/>
              </a:solidFill>
              <a:ln w="9525" cap="flat" cmpd="sng">
                <a:solidFill>
                  <a:srgbClr val="FFCCFF"/>
                </a:solidFill>
                <a:prstDash val="solid"/>
                <a:miter lim="800000"/>
                <a:headEnd type="none" w="med" len="med"/>
                <a:tailEnd type="none" w="med" len="med"/>
              </a:ln>
            </p:spPr>
            <p:txBody>
              <a:bodyPr wrap="none"/>
              <a:lstStyle/>
              <a:p>
                <a:endParaRPr lang="en-US"/>
              </a:p>
            </p:txBody>
          </p:sp>
          <p:sp>
            <p:nvSpPr>
              <p:cNvPr id="10" name="Freeform 22"/>
              <p:cNvSpPr>
                <a:spLocks/>
              </p:cNvSpPr>
              <p:nvPr/>
            </p:nvSpPr>
            <p:spPr bwMode="auto">
              <a:xfrm>
                <a:off x="6176448" y="4134643"/>
                <a:ext cx="1635125" cy="1573213"/>
              </a:xfrm>
              <a:custGeom>
                <a:avLst/>
                <a:gdLst>
                  <a:gd name="T0" fmla="*/ 2147483647 w 1030"/>
                  <a:gd name="T1" fmla="*/ 2147483647 h 991"/>
                  <a:gd name="T2" fmla="*/ 2147483647 w 1030"/>
                  <a:gd name="T3" fmla="*/ 2147483647 h 991"/>
                  <a:gd name="T4" fmla="*/ 2147483647 w 1030"/>
                  <a:gd name="T5" fmla="*/ 2147483647 h 991"/>
                  <a:gd name="T6" fmla="*/ 2147483647 w 1030"/>
                  <a:gd name="T7" fmla="*/ 2147483647 h 991"/>
                  <a:gd name="T8" fmla="*/ 2147483647 w 1030"/>
                  <a:gd name="T9" fmla="*/ 2147483647 h 991"/>
                  <a:gd name="T10" fmla="*/ 2147483647 w 1030"/>
                  <a:gd name="T11" fmla="*/ 2147483647 h 991"/>
                  <a:gd name="T12" fmla="*/ 2147483647 w 1030"/>
                  <a:gd name="T13" fmla="*/ 2147483647 h 991"/>
                  <a:gd name="T14" fmla="*/ 2147483647 w 1030"/>
                  <a:gd name="T15" fmla="*/ 2147483647 h 991"/>
                  <a:gd name="T16" fmla="*/ 2147483647 w 1030"/>
                  <a:gd name="T17" fmla="*/ 2147483647 h 991"/>
                  <a:gd name="T18" fmla="*/ 2147483647 w 1030"/>
                  <a:gd name="T19" fmla="*/ 2147483647 h 991"/>
                  <a:gd name="T20" fmla="*/ 2147483647 w 1030"/>
                  <a:gd name="T21" fmla="*/ 2147483647 h 991"/>
                  <a:gd name="T22" fmla="*/ 2147483647 w 1030"/>
                  <a:gd name="T23" fmla="*/ 2147483647 h 991"/>
                  <a:gd name="T24" fmla="*/ 2147483647 w 1030"/>
                  <a:gd name="T25" fmla="*/ 2147483647 h 991"/>
                  <a:gd name="T26" fmla="*/ 2147483647 w 1030"/>
                  <a:gd name="T27" fmla="*/ 2147483647 h 991"/>
                  <a:gd name="T28" fmla="*/ 2147483647 w 1030"/>
                  <a:gd name="T29" fmla="*/ 2147483647 h 991"/>
                  <a:gd name="T30" fmla="*/ 0 w 1030"/>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0"/>
                  <a:gd name="T49" fmla="*/ 0 h 991"/>
                  <a:gd name="T50" fmla="*/ 1030 w 1030"/>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0" h="991">
                    <a:moveTo>
                      <a:pt x="1029" y="990"/>
                    </a:moveTo>
                    <a:lnTo>
                      <a:pt x="921" y="980"/>
                    </a:lnTo>
                    <a:lnTo>
                      <a:pt x="866" y="967"/>
                    </a:lnTo>
                    <a:lnTo>
                      <a:pt x="813" y="952"/>
                    </a:lnTo>
                    <a:lnTo>
                      <a:pt x="758" y="929"/>
                    </a:lnTo>
                    <a:lnTo>
                      <a:pt x="703" y="897"/>
                    </a:lnTo>
                    <a:lnTo>
                      <a:pt x="651" y="857"/>
                    </a:lnTo>
                    <a:lnTo>
                      <a:pt x="541" y="743"/>
                    </a:lnTo>
                    <a:lnTo>
                      <a:pt x="433" y="581"/>
                    </a:lnTo>
                    <a:lnTo>
                      <a:pt x="325" y="386"/>
                    </a:lnTo>
                    <a:lnTo>
                      <a:pt x="270" y="287"/>
                    </a:lnTo>
                    <a:lnTo>
                      <a:pt x="215" y="196"/>
                    </a:lnTo>
                    <a:lnTo>
                      <a:pt x="163" y="116"/>
                    </a:lnTo>
                    <a:lnTo>
                      <a:pt x="108" y="53"/>
                    </a:lnTo>
                    <a:lnTo>
                      <a:pt x="53" y="13"/>
                    </a:lnTo>
                    <a:lnTo>
                      <a:pt x="0"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23"/>
              <p:cNvSpPr>
                <a:spLocks/>
              </p:cNvSpPr>
              <p:nvPr/>
            </p:nvSpPr>
            <p:spPr bwMode="auto">
              <a:xfrm>
                <a:off x="4539736" y="4134643"/>
                <a:ext cx="1638300" cy="1573213"/>
              </a:xfrm>
              <a:custGeom>
                <a:avLst/>
                <a:gdLst>
                  <a:gd name="T0" fmla="*/ 0 w 1032"/>
                  <a:gd name="T1" fmla="*/ 2147483647 h 991"/>
                  <a:gd name="T2" fmla="*/ 2147483647 w 1032"/>
                  <a:gd name="T3" fmla="*/ 2147483647 h 991"/>
                  <a:gd name="T4" fmla="*/ 2147483647 w 1032"/>
                  <a:gd name="T5" fmla="*/ 2147483647 h 991"/>
                  <a:gd name="T6" fmla="*/ 2147483647 w 1032"/>
                  <a:gd name="T7" fmla="*/ 2147483647 h 991"/>
                  <a:gd name="T8" fmla="*/ 2147483647 w 1032"/>
                  <a:gd name="T9" fmla="*/ 2147483647 h 991"/>
                  <a:gd name="T10" fmla="*/ 2147483647 w 1032"/>
                  <a:gd name="T11" fmla="*/ 2147483647 h 991"/>
                  <a:gd name="T12" fmla="*/ 2147483647 w 1032"/>
                  <a:gd name="T13" fmla="*/ 2147483647 h 991"/>
                  <a:gd name="T14" fmla="*/ 2147483647 w 1032"/>
                  <a:gd name="T15" fmla="*/ 2147483647 h 991"/>
                  <a:gd name="T16" fmla="*/ 2147483647 w 1032"/>
                  <a:gd name="T17" fmla="*/ 2147483647 h 991"/>
                  <a:gd name="T18" fmla="*/ 2147483647 w 1032"/>
                  <a:gd name="T19" fmla="*/ 2147483647 h 991"/>
                  <a:gd name="T20" fmla="*/ 2147483647 w 1032"/>
                  <a:gd name="T21" fmla="*/ 2147483647 h 991"/>
                  <a:gd name="T22" fmla="*/ 2147483647 w 1032"/>
                  <a:gd name="T23" fmla="*/ 2147483647 h 991"/>
                  <a:gd name="T24" fmla="*/ 2147483647 w 1032"/>
                  <a:gd name="T25" fmla="*/ 2147483647 h 991"/>
                  <a:gd name="T26" fmla="*/ 2147483647 w 1032"/>
                  <a:gd name="T27" fmla="*/ 2147483647 h 991"/>
                  <a:gd name="T28" fmla="*/ 2147483647 w 1032"/>
                  <a:gd name="T29" fmla="*/ 2147483647 h 991"/>
                  <a:gd name="T30" fmla="*/ 2147483647 w 1032"/>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2"/>
                  <a:gd name="T49" fmla="*/ 0 h 991"/>
                  <a:gd name="T50" fmla="*/ 1032 w 1032"/>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2" h="991">
                    <a:moveTo>
                      <a:pt x="0" y="990"/>
                    </a:moveTo>
                    <a:lnTo>
                      <a:pt x="108" y="980"/>
                    </a:lnTo>
                    <a:lnTo>
                      <a:pt x="163" y="967"/>
                    </a:lnTo>
                    <a:lnTo>
                      <a:pt x="218" y="952"/>
                    </a:lnTo>
                    <a:lnTo>
                      <a:pt x="271" y="929"/>
                    </a:lnTo>
                    <a:lnTo>
                      <a:pt x="326" y="897"/>
                    </a:lnTo>
                    <a:lnTo>
                      <a:pt x="381" y="857"/>
                    </a:lnTo>
                    <a:lnTo>
                      <a:pt x="488" y="743"/>
                    </a:lnTo>
                    <a:lnTo>
                      <a:pt x="596" y="581"/>
                    </a:lnTo>
                    <a:lnTo>
                      <a:pt x="706" y="386"/>
                    </a:lnTo>
                    <a:lnTo>
                      <a:pt x="759" y="287"/>
                    </a:lnTo>
                    <a:lnTo>
                      <a:pt x="814" y="196"/>
                    </a:lnTo>
                    <a:lnTo>
                      <a:pt x="868" y="116"/>
                    </a:lnTo>
                    <a:lnTo>
                      <a:pt x="921" y="53"/>
                    </a:lnTo>
                    <a:lnTo>
                      <a:pt x="976" y="13"/>
                    </a:lnTo>
                    <a:lnTo>
                      <a:pt x="1031"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Rectangle 24"/>
              <p:cNvSpPr>
                <a:spLocks noChangeArrowheads="1"/>
              </p:cNvSpPr>
              <p:nvPr/>
            </p:nvSpPr>
            <p:spPr bwMode="auto">
              <a:xfrm>
                <a:off x="6300273" y="60825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3" name="Rectangle 25"/>
              <p:cNvSpPr>
                <a:spLocks noChangeArrowheads="1"/>
              </p:cNvSpPr>
              <p:nvPr/>
            </p:nvSpPr>
            <p:spPr bwMode="auto">
              <a:xfrm>
                <a:off x="7679811" y="40378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mc:AlternateContent xmlns:mc="http://schemas.openxmlformats.org/markup-compatibility/2006" xmlns:a14="http://schemas.microsoft.com/office/drawing/2010/main">
            <mc:Choice Requires="a14">
              <p:sp>
                <p:nvSpPr>
                  <p:cNvPr id="14" name="Rectangle 26"/>
                  <p:cNvSpPr>
                    <a:spLocks noChangeArrowheads="1"/>
                  </p:cNvSpPr>
                  <p:nvPr/>
                </p:nvSpPr>
                <p:spPr bwMode="auto">
                  <a:xfrm>
                    <a:off x="7516091" y="4233068"/>
                    <a:ext cx="1049850" cy="464952"/>
                  </a:xfrm>
                  <a:prstGeom prst="rect">
                    <a:avLst/>
                  </a:prstGeom>
                  <a:solidFill>
                    <a:schemeClr val="bg1"/>
                  </a:solidFill>
                  <a:ln>
                    <a:noFill/>
                  </a:ln>
                  <a:extLst>
                    <a:ext uri="{91240B29-F687-4F45-9708-019B960494DF}">
                      <a14:hiddenLine w="12700">
                        <a:solidFill>
                          <a:srgbClr val="000000"/>
                        </a:solidFill>
                        <a:miter lim="800000"/>
                        <a:headEnd/>
                        <a:tailEnd/>
                      </a14:hiddenLine>
                    </a:ext>
                  </a:extLst>
                </p:spPr>
                <p:txBody>
                  <a:bodyPr wrap="square" lIns="90488" tIns="44450" rIns="90488" bIns="4445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14:m>
                      <m:oMathPara xmlns:m="http://schemas.openxmlformats.org/officeDocument/2006/math">
                        <m:oMathParaPr>
                          <m:jc m:val="centerGroup"/>
                        </m:oMathParaPr>
                        <m:oMath xmlns:m="http://schemas.openxmlformats.org/officeDocument/2006/math">
                          <m:f>
                            <m:fPr>
                              <m:type m:val="lin"/>
                              <m:ctrlPr>
                                <a:rPr lang="en-US" i="1">
                                  <a:latin typeface="Cambria Math" panose="02040503050406030204" pitchFamily="18" charset="0"/>
                                  <a:ea typeface="Cambria Math"/>
                                </a:rPr>
                              </m:ctrlPr>
                            </m:fPr>
                            <m:num>
                              <m:r>
                                <a:rPr lang="en-US" i="1">
                                  <a:latin typeface="Cambria Math"/>
                                  <a:ea typeface="Cambria Math"/>
                                </a:rPr>
                                <m:t>𝛼</m:t>
                              </m:r>
                            </m:num>
                            <m:den>
                              <m:r>
                                <a:rPr lang="en-US" i="1">
                                  <a:latin typeface="Cambria Math"/>
                                  <a:ea typeface="Cambria Math"/>
                                </a:rPr>
                                <m:t>2</m:t>
                              </m:r>
                            </m:den>
                          </m:f>
                        </m:oMath>
                      </m:oMathPara>
                    </a14:m>
                    <a:endParaRPr lang="en-US" altLang="zh-TW" dirty="0">
                      <a:solidFill>
                        <a:schemeClr val="accent2">
                          <a:lumMod val="50000"/>
                        </a:schemeClr>
                      </a:solidFill>
                    </a:endParaRPr>
                  </a:p>
                </p:txBody>
              </p:sp>
            </mc:Choice>
            <mc:Fallback xmlns="">
              <p:sp>
                <p:nvSpPr>
                  <p:cNvPr id="14" name="Rectangle 26"/>
                  <p:cNvSpPr>
                    <a:spLocks noRot="1" noChangeAspect="1" noMove="1" noResize="1" noEditPoints="1" noAdjustHandles="1" noChangeArrowheads="1" noChangeShapeType="1" noTextEdit="1"/>
                  </p:cNvSpPr>
                  <p:nvPr/>
                </p:nvSpPr>
                <p:spPr bwMode="auto">
                  <a:xfrm>
                    <a:off x="7516091" y="4233068"/>
                    <a:ext cx="1049850" cy="464952"/>
                  </a:xfrm>
                  <a:prstGeom prst="rect">
                    <a:avLst/>
                  </a:prstGeom>
                  <a:blipFill rotWithShape="1">
                    <a:blip r:embed="rId4"/>
                    <a:stretch>
                      <a:fillRect l="-19328" t="-116667" r="-56303" b="-181667"/>
                    </a:stretch>
                  </a:blip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
            <p:nvSpPr>
              <p:cNvPr id="15" name="Line 27"/>
              <p:cNvSpPr>
                <a:spLocks noChangeShapeType="1"/>
              </p:cNvSpPr>
              <p:nvPr/>
            </p:nvSpPr>
            <p:spPr bwMode="auto">
              <a:xfrm flipH="1">
                <a:off x="7130973" y="4594366"/>
                <a:ext cx="533399" cy="1066800"/>
              </a:xfrm>
              <a:prstGeom prst="line">
                <a:avLst/>
              </a:prstGeom>
              <a:noFill/>
              <a:ln w="28575">
                <a:solidFill>
                  <a:srgbClr val="99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Rectangle 28"/>
              <p:cNvSpPr>
                <a:spLocks noChangeArrowheads="1"/>
              </p:cNvSpPr>
              <p:nvPr/>
            </p:nvSpPr>
            <p:spPr bwMode="auto">
              <a:xfrm>
                <a:off x="5538273" y="60825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7" name="Line 32"/>
              <p:cNvSpPr>
                <a:spLocks noChangeShapeType="1"/>
              </p:cNvSpPr>
              <p:nvPr/>
            </p:nvSpPr>
            <p:spPr bwMode="auto">
              <a:xfrm>
                <a:off x="6178036" y="4233068"/>
                <a:ext cx="0" cy="1524000"/>
              </a:xfrm>
              <a:prstGeom prst="line">
                <a:avLst/>
              </a:prstGeom>
              <a:noFill/>
              <a:ln w="2857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8" name="Line 33"/>
              <p:cNvSpPr>
                <a:spLocks noChangeShapeType="1"/>
              </p:cNvSpPr>
              <p:nvPr/>
            </p:nvSpPr>
            <p:spPr bwMode="auto">
              <a:xfrm>
                <a:off x="4296848" y="5749399"/>
                <a:ext cx="3567113" cy="0"/>
              </a:xfrm>
              <a:prstGeom prst="line">
                <a:avLst/>
              </a:prstGeom>
              <a:noFill/>
              <a:ln w="28575" cap="rnd">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19" name="TextBox 18"/>
                  <p:cNvSpPr txBox="1"/>
                  <p:nvPr/>
                </p:nvSpPr>
                <p:spPr>
                  <a:xfrm>
                    <a:off x="7625836" y="5757068"/>
                    <a:ext cx="60376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𝑍</m:t>
                          </m:r>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7625836" y="5757068"/>
                    <a:ext cx="603764" cy="369332"/>
                  </a:xfrm>
                  <a:prstGeom prst="rect">
                    <a:avLst/>
                  </a:prstGeom>
                  <a:blipFill rotWithShape="1">
                    <a:blip r:embed="rId5"/>
                    <a:stretch>
                      <a:fillRect b="-1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5867400" y="5764088"/>
                    <a:ext cx="60376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0</m:t>
                          </m:r>
                        </m:oMath>
                      </m:oMathPara>
                    </a14:m>
                    <a:endParaRPr lang="en-US" dirty="0"/>
                  </a:p>
                </p:txBody>
              </p:sp>
            </mc:Choice>
            <mc:Fallback xmlns="">
              <p:sp>
                <p:nvSpPr>
                  <p:cNvPr id="30" name="TextBox 29"/>
                  <p:cNvSpPr txBox="1">
                    <a:spLocks noRot="1" noChangeAspect="1" noMove="1" noResize="1" noEditPoints="1" noAdjustHandles="1" noChangeArrowheads="1" noChangeShapeType="1" noTextEdit="1"/>
                  </p:cNvSpPr>
                  <p:nvPr/>
                </p:nvSpPr>
                <p:spPr>
                  <a:xfrm>
                    <a:off x="5867400" y="5764088"/>
                    <a:ext cx="603764" cy="369332"/>
                  </a:xfrm>
                  <a:prstGeom prst="rect">
                    <a:avLst/>
                  </a:prstGeom>
                  <a:blipFill rotWithShape="1">
                    <a:blip r:embed="rId6"/>
                    <a:stretch>
                      <a:fillRect b="-1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 name="TextBox 7"/>
                <p:cNvSpPr txBox="1"/>
                <p:nvPr/>
              </p:nvSpPr>
              <p:spPr>
                <a:xfrm>
                  <a:off x="7315199" y="6198944"/>
                  <a:ext cx="240069" cy="4040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Cambria Math"/>
                              </a:rPr>
                            </m:ctrlPr>
                          </m:sSubPr>
                          <m:e>
                            <m:r>
                              <a:rPr lang="en-US" i="1">
                                <a:latin typeface="Cambria Math"/>
                                <a:ea typeface="Cambria Math"/>
                              </a:rPr>
                              <m:t>𝑍</m:t>
                            </m:r>
                          </m:e>
                          <m:sub>
                            <m:f>
                              <m:fPr>
                                <m:type m:val="lin"/>
                                <m:ctrlPr>
                                  <a:rPr lang="en-US" i="1">
                                    <a:latin typeface="Cambria Math" panose="02040503050406030204" pitchFamily="18" charset="0"/>
                                    <a:ea typeface="Cambria Math"/>
                                  </a:rPr>
                                </m:ctrlPr>
                              </m:fPr>
                              <m:num>
                                <m:r>
                                  <a:rPr lang="en-US" i="1">
                                    <a:latin typeface="Cambria Math"/>
                                    <a:ea typeface="Cambria Math"/>
                                  </a:rPr>
                                  <m:t>𝛼</m:t>
                                </m:r>
                              </m:num>
                              <m:den>
                                <m:r>
                                  <a:rPr lang="en-US" i="1">
                                    <a:latin typeface="Cambria Math"/>
                                    <a:ea typeface="Cambria Math"/>
                                  </a:rPr>
                                  <m:t>2</m:t>
                                </m:r>
                              </m:den>
                            </m:f>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7315199" y="6198944"/>
                  <a:ext cx="240069" cy="404096"/>
                </a:xfrm>
                <a:prstGeom prst="rect">
                  <a:avLst/>
                </a:prstGeom>
                <a:blipFill rotWithShape="1">
                  <a:blip r:embed="rId7"/>
                  <a:stretch>
                    <a:fillRect t="-49206" r="-205405" b="-130159"/>
                  </a:stretch>
                </a:blipFill>
              </p:spPr>
              <p:txBody>
                <a:bodyPr/>
                <a:lstStyle/>
                <a:p>
                  <a:r>
                    <a:rPr lang="en-US">
                      <a:noFill/>
                    </a:rPr>
                    <a:t> </a:t>
                  </a:r>
                </a:p>
              </p:txBody>
            </p:sp>
          </mc:Fallback>
        </mc:AlternateContent>
      </p:grpSp>
    </p:spTree>
    <p:extLst>
      <p:ext uri="{BB962C8B-B14F-4D97-AF65-F5344CB8AC3E}">
        <p14:creationId xmlns:p14="http://schemas.microsoft.com/office/powerpoint/2010/main" val="2902245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Known)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l="-2815" t="-10160" b="-45455"/>
                </a:stretch>
              </a:blipFill>
            </p:spPr>
            <p:txBody>
              <a:bodyPr/>
              <a:lstStyle/>
              <a:p>
                <a:r>
                  <a:rPr lang="en-US">
                    <a:noFill/>
                  </a:rPr>
                  <a:t> </a:t>
                </a:r>
              </a:p>
            </p:txBody>
          </p:sp>
        </mc:Fallback>
      </mc:AlternateContent>
      <p:sp>
        <p:nvSpPr>
          <p:cNvPr id="3" name="Content Placeholder 2"/>
          <p:cNvSpPr>
            <a:spLocks noGrp="1"/>
          </p:cNvSpPr>
          <p:nvPr>
            <p:ph idx="1"/>
          </p:nvPr>
        </p:nvSpPr>
        <p:spPr>
          <a:xfrm>
            <a:off x="457200" y="1600200"/>
            <a:ext cx="8229600" cy="5105400"/>
          </a:xfrm>
        </p:spPr>
        <p:txBody>
          <a:bodyPr/>
          <a:lstStyle/>
          <a:p>
            <a:r>
              <a:rPr lang="en-US" sz="2600" dirty="0" smtClean="0"/>
              <a:t>Derivation</a:t>
            </a:r>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8" name="Group 36"/>
          <p:cNvGrpSpPr>
            <a:grpSpLocks/>
          </p:cNvGrpSpPr>
          <p:nvPr/>
        </p:nvGrpSpPr>
        <p:grpSpPr bwMode="auto">
          <a:xfrm>
            <a:off x="2411413" y="2041524"/>
            <a:ext cx="4194175" cy="1549400"/>
            <a:chOff x="1519" y="1437"/>
            <a:chExt cx="2642" cy="976"/>
          </a:xfrm>
        </p:grpSpPr>
        <p:sp>
          <p:nvSpPr>
            <p:cNvPr id="9" name="Rectangle 16"/>
            <p:cNvSpPr>
              <a:spLocks noChangeArrowheads="1"/>
            </p:cNvSpPr>
            <p:nvPr/>
          </p:nvSpPr>
          <p:spPr bwMode="auto">
            <a:xfrm>
              <a:off x="3702" y="1525"/>
              <a:ext cx="114"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spcBef>
                  <a:spcPct val="0"/>
                </a:spcBef>
                <a:buClrTx/>
                <a:buSzTx/>
                <a:buFontTx/>
                <a:buNone/>
              </a:pPr>
              <a:endParaRPr lang="en-US" altLang="zh-TW" sz="2000" b="1">
                <a:latin typeface="Arial" charset="0"/>
                <a:ea typeface="PMingLiU" pitchFamily="18" charset="-120"/>
              </a:endParaRPr>
            </a:p>
          </p:txBody>
        </p:sp>
        <p:sp>
          <p:nvSpPr>
            <p:cNvPr id="10" name="Line 5"/>
            <p:cNvSpPr>
              <a:spLocks noChangeShapeType="1"/>
            </p:cNvSpPr>
            <p:nvPr/>
          </p:nvSpPr>
          <p:spPr bwMode="auto">
            <a:xfrm>
              <a:off x="2767" y="1447"/>
              <a:ext cx="0" cy="780"/>
            </a:xfrm>
            <a:prstGeom prst="line">
              <a:avLst/>
            </a:prstGeom>
            <a:noFill/>
            <a:ln w="19050">
              <a:solidFill>
                <a:srgbClr val="00666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Freeform 6"/>
            <p:cNvSpPr>
              <a:spLocks/>
            </p:cNvSpPr>
            <p:nvPr/>
          </p:nvSpPr>
          <p:spPr bwMode="auto">
            <a:xfrm>
              <a:off x="1745" y="1885"/>
              <a:ext cx="542" cy="353"/>
            </a:xfrm>
            <a:custGeom>
              <a:avLst/>
              <a:gdLst>
                <a:gd name="T0" fmla="*/ 1019 w 439"/>
                <a:gd name="T1" fmla="*/ 1148 h 238"/>
                <a:gd name="T2" fmla="*/ 0 w 439"/>
                <a:gd name="T3" fmla="*/ 1148 h 238"/>
                <a:gd name="T4" fmla="*/ 256 w 439"/>
                <a:gd name="T5" fmla="*/ 952 h 238"/>
                <a:gd name="T6" fmla="*/ 580 w 439"/>
                <a:gd name="T7" fmla="*/ 662 h 238"/>
                <a:gd name="T8" fmla="*/ 811 w 439"/>
                <a:gd name="T9" fmla="*/ 378 h 238"/>
                <a:gd name="T10" fmla="*/ 1019 w 439"/>
                <a:gd name="T11" fmla="*/ 0 h 238"/>
                <a:gd name="T12" fmla="*/ 1019 w 439"/>
                <a:gd name="T13" fmla="*/ 1148 h 2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9" h="238">
                  <a:moveTo>
                    <a:pt x="438" y="237"/>
                  </a:moveTo>
                  <a:lnTo>
                    <a:pt x="0" y="237"/>
                  </a:lnTo>
                  <a:lnTo>
                    <a:pt x="110" y="197"/>
                  </a:lnTo>
                  <a:lnTo>
                    <a:pt x="250" y="137"/>
                  </a:lnTo>
                  <a:lnTo>
                    <a:pt x="349" y="78"/>
                  </a:lnTo>
                  <a:lnTo>
                    <a:pt x="438" y="0"/>
                  </a:lnTo>
                  <a:lnTo>
                    <a:pt x="438" y="237"/>
                  </a:lnTo>
                </a:path>
              </a:pathLst>
            </a:custGeom>
            <a:solidFill>
              <a:srgbClr val="FFCCFF"/>
            </a:solidFill>
            <a:ln w="12700" cap="rnd" cmpd="sng">
              <a:solidFill>
                <a:srgbClr val="1A1A1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Freeform 7"/>
            <p:cNvSpPr>
              <a:spLocks/>
            </p:cNvSpPr>
            <p:nvPr/>
          </p:nvSpPr>
          <p:spPr bwMode="auto">
            <a:xfrm>
              <a:off x="3295" y="1885"/>
              <a:ext cx="576" cy="353"/>
            </a:xfrm>
            <a:custGeom>
              <a:avLst/>
              <a:gdLst>
                <a:gd name="T0" fmla="*/ 0 w 436"/>
                <a:gd name="T1" fmla="*/ 1148 h 238"/>
                <a:gd name="T2" fmla="*/ 1326 w 436"/>
                <a:gd name="T3" fmla="*/ 1148 h 238"/>
                <a:gd name="T4" fmla="*/ 990 w 436"/>
                <a:gd name="T5" fmla="*/ 952 h 238"/>
                <a:gd name="T6" fmla="*/ 572 w 436"/>
                <a:gd name="T7" fmla="*/ 662 h 238"/>
                <a:gd name="T8" fmla="*/ 267 w 436"/>
                <a:gd name="T9" fmla="*/ 378 h 238"/>
                <a:gd name="T10" fmla="*/ 0 w 436"/>
                <a:gd name="T11" fmla="*/ 0 h 238"/>
                <a:gd name="T12" fmla="*/ 0 w 436"/>
                <a:gd name="T13" fmla="*/ 1148 h 2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6" h="238">
                  <a:moveTo>
                    <a:pt x="0" y="237"/>
                  </a:moveTo>
                  <a:lnTo>
                    <a:pt x="435" y="237"/>
                  </a:lnTo>
                  <a:lnTo>
                    <a:pt x="325" y="197"/>
                  </a:lnTo>
                  <a:lnTo>
                    <a:pt x="188" y="137"/>
                  </a:lnTo>
                  <a:lnTo>
                    <a:pt x="88" y="78"/>
                  </a:lnTo>
                  <a:lnTo>
                    <a:pt x="0" y="0"/>
                  </a:lnTo>
                  <a:lnTo>
                    <a:pt x="0" y="237"/>
                  </a:lnTo>
                </a:path>
              </a:pathLst>
            </a:custGeom>
            <a:solidFill>
              <a:srgbClr val="FFCCFF"/>
            </a:solidFill>
            <a:ln w="3175"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8"/>
            <p:cNvSpPr>
              <a:spLocks noChangeShapeType="1"/>
            </p:cNvSpPr>
            <p:nvPr/>
          </p:nvSpPr>
          <p:spPr bwMode="auto">
            <a:xfrm>
              <a:off x="2768" y="2231"/>
              <a:ext cx="0" cy="1"/>
            </a:xfrm>
            <a:prstGeom prst="line">
              <a:avLst/>
            </a:prstGeom>
            <a:noFill/>
            <a:ln w="254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Freeform 9"/>
            <p:cNvSpPr>
              <a:spLocks/>
            </p:cNvSpPr>
            <p:nvPr/>
          </p:nvSpPr>
          <p:spPr bwMode="auto">
            <a:xfrm>
              <a:off x="2768" y="1437"/>
              <a:ext cx="1268" cy="793"/>
            </a:xfrm>
            <a:custGeom>
              <a:avLst/>
              <a:gdLst>
                <a:gd name="T0" fmla="*/ 1267 w 1268"/>
                <a:gd name="T1" fmla="*/ 792 h 793"/>
                <a:gd name="T2" fmla="*/ 1134 w 1268"/>
                <a:gd name="T3" fmla="*/ 783 h 793"/>
                <a:gd name="T4" fmla="*/ 1066 w 1268"/>
                <a:gd name="T5" fmla="*/ 773 h 793"/>
                <a:gd name="T6" fmla="*/ 999 w 1268"/>
                <a:gd name="T7" fmla="*/ 760 h 793"/>
                <a:gd name="T8" fmla="*/ 933 w 1268"/>
                <a:gd name="T9" fmla="*/ 743 h 793"/>
                <a:gd name="T10" fmla="*/ 866 w 1268"/>
                <a:gd name="T11" fmla="*/ 718 h 793"/>
                <a:gd name="T12" fmla="*/ 800 w 1268"/>
                <a:gd name="T13" fmla="*/ 686 h 793"/>
                <a:gd name="T14" fmla="*/ 665 w 1268"/>
                <a:gd name="T15" fmla="*/ 593 h 793"/>
                <a:gd name="T16" fmla="*/ 532 w 1268"/>
                <a:gd name="T17" fmla="*/ 464 h 793"/>
                <a:gd name="T18" fmla="*/ 399 w 1268"/>
                <a:gd name="T19" fmla="*/ 310 h 793"/>
                <a:gd name="T20" fmla="*/ 334 w 1268"/>
                <a:gd name="T21" fmla="*/ 230 h 793"/>
                <a:gd name="T22" fmla="*/ 266 w 1268"/>
                <a:gd name="T23" fmla="*/ 156 h 793"/>
                <a:gd name="T24" fmla="*/ 199 w 1268"/>
                <a:gd name="T25" fmla="*/ 93 h 793"/>
                <a:gd name="T26" fmla="*/ 133 w 1268"/>
                <a:gd name="T27" fmla="*/ 42 h 793"/>
                <a:gd name="T28" fmla="*/ 66 w 1268"/>
                <a:gd name="T29" fmla="*/ 10 h 793"/>
                <a:gd name="T30" fmla="*/ 0 w 1268"/>
                <a:gd name="T31" fmla="*/ 0 h 7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68" h="793">
                  <a:moveTo>
                    <a:pt x="1267" y="792"/>
                  </a:moveTo>
                  <a:lnTo>
                    <a:pt x="1134" y="783"/>
                  </a:lnTo>
                  <a:lnTo>
                    <a:pt x="1066" y="773"/>
                  </a:lnTo>
                  <a:lnTo>
                    <a:pt x="999" y="760"/>
                  </a:lnTo>
                  <a:lnTo>
                    <a:pt x="933" y="743"/>
                  </a:lnTo>
                  <a:lnTo>
                    <a:pt x="866" y="718"/>
                  </a:lnTo>
                  <a:lnTo>
                    <a:pt x="800" y="686"/>
                  </a:lnTo>
                  <a:lnTo>
                    <a:pt x="665" y="593"/>
                  </a:lnTo>
                  <a:lnTo>
                    <a:pt x="532" y="464"/>
                  </a:lnTo>
                  <a:lnTo>
                    <a:pt x="399" y="310"/>
                  </a:lnTo>
                  <a:lnTo>
                    <a:pt x="334" y="230"/>
                  </a:lnTo>
                  <a:lnTo>
                    <a:pt x="266" y="156"/>
                  </a:lnTo>
                  <a:lnTo>
                    <a:pt x="199" y="93"/>
                  </a:lnTo>
                  <a:lnTo>
                    <a:pt x="133" y="42"/>
                  </a:lnTo>
                  <a:lnTo>
                    <a:pt x="66" y="10"/>
                  </a:lnTo>
                  <a:lnTo>
                    <a:pt x="0" y="0"/>
                  </a:lnTo>
                </a:path>
              </a:pathLst>
            </a:custGeom>
            <a:noFill/>
            <a:ln w="50800" cap="rnd" cmpd="sng">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Freeform 10"/>
            <p:cNvSpPr>
              <a:spLocks/>
            </p:cNvSpPr>
            <p:nvPr/>
          </p:nvSpPr>
          <p:spPr bwMode="auto">
            <a:xfrm>
              <a:off x="1519" y="1439"/>
              <a:ext cx="1268" cy="793"/>
            </a:xfrm>
            <a:custGeom>
              <a:avLst/>
              <a:gdLst>
                <a:gd name="T0" fmla="*/ 0 w 1268"/>
                <a:gd name="T1" fmla="*/ 792 h 793"/>
                <a:gd name="T2" fmla="*/ 133 w 1268"/>
                <a:gd name="T3" fmla="*/ 783 h 793"/>
                <a:gd name="T4" fmla="*/ 199 w 1268"/>
                <a:gd name="T5" fmla="*/ 773 h 793"/>
                <a:gd name="T6" fmla="*/ 266 w 1268"/>
                <a:gd name="T7" fmla="*/ 760 h 793"/>
                <a:gd name="T8" fmla="*/ 332 w 1268"/>
                <a:gd name="T9" fmla="*/ 743 h 793"/>
                <a:gd name="T10" fmla="*/ 399 w 1268"/>
                <a:gd name="T11" fmla="*/ 718 h 793"/>
                <a:gd name="T12" fmla="*/ 467 w 1268"/>
                <a:gd name="T13" fmla="*/ 686 h 793"/>
                <a:gd name="T14" fmla="*/ 600 w 1268"/>
                <a:gd name="T15" fmla="*/ 593 h 793"/>
                <a:gd name="T16" fmla="*/ 733 w 1268"/>
                <a:gd name="T17" fmla="*/ 464 h 793"/>
                <a:gd name="T18" fmla="*/ 866 w 1268"/>
                <a:gd name="T19" fmla="*/ 310 h 793"/>
                <a:gd name="T20" fmla="*/ 933 w 1268"/>
                <a:gd name="T21" fmla="*/ 230 h 793"/>
                <a:gd name="T22" fmla="*/ 999 w 1268"/>
                <a:gd name="T23" fmla="*/ 156 h 793"/>
                <a:gd name="T24" fmla="*/ 1066 w 1268"/>
                <a:gd name="T25" fmla="*/ 93 h 793"/>
                <a:gd name="T26" fmla="*/ 1132 w 1268"/>
                <a:gd name="T27" fmla="*/ 42 h 793"/>
                <a:gd name="T28" fmla="*/ 1199 w 1268"/>
                <a:gd name="T29" fmla="*/ 10 h 793"/>
                <a:gd name="T30" fmla="*/ 1267 w 1268"/>
                <a:gd name="T31" fmla="*/ 0 h 7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68" h="793">
                  <a:moveTo>
                    <a:pt x="0" y="792"/>
                  </a:moveTo>
                  <a:lnTo>
                    <a:pt x="133" y="783"/>
                  </a:lnTo>
                  <a:lnTo>
                    <a:pt x="199" y="773"/>
                  </a:lnTo>
                  <a:lnTo>
                    <a:pt x="266" y="760"/>
                  </a:lnTo>
                  <a:lnTo>
                    <a:pt x="332" y="743"/>
                  </a:lnTo>
                  <a:lnTo>
                    <a:pt x="399" y="718"/>
                  </a:lnTo>
                  <a:lnTo>
                    <a:pt x="467" y="686"/>
                  </a:lnTo>
                  <a:lnTo>
                    <a:pt x="600" y="593"/>
                  </a:lnTo>
                  <a:lnTo>
                    <a:pt x="733" y="464"/>
                  </a:lnTo>
                  <a:lnTo>
                    <a:pt x="866" y="310"/>
                  </a:lnTo>
                  <a:lnTo>
                    <a:pt x="933" y="230"/>
                  </a:lnTo>
                  <a:lnTo>
                    <a:pt x="999" y="156"/>
                  </a:lnTo>
                  <a:lnTo>
                    <a:pt x="1066" y="93"/>
                  </a:lnTo>
                  <a:lnTo>
                    <a:pt x="1132" y="42"/>
                  </a:lnTo>
                  <a:lnTo>
                    <a:pt x="1199" y="10"/>
                  </a:lnTo>
                  <a:lnTo>
                    <a:pt x="1267" y="0"/>
                  </a:lnTo>
                </a:path>
              </a:pathLst>
            </a:custGeom>
            <a:noFill/>
            <a:ln w="50800" cap="rnd" cmpd="sng">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11"/>
            <p:cNvSpPr>
              <a:spLocks noChangeShapeType="1"/>
            </p:cNvSpPr>
            <p:nvPr/>
          </p:nvSpPr>
          <p:spPr bwMode="auto">
            <a:xfrm>
              <a:off x="1567" y="2237"/>
              <a:ext cx="2469" cy="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13"/>
            <p:cNvSpPr>
              <a:spLocks noChangeShapeType="1"/>
            </p:cNvSpPr>
            <p:nvPr/>
          </p:nvSpPr>
          <p:spPr bwMode="auto">
            <a:xfrm>
              <a:off x="1566" y="1934"/>
              <a:ext cx="1" cy="1"/>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Rectangle 14"/>
            <p:cNvSpPr>
              <a:spLocks noChangeArrowheads="1"/>
            </p:cNvSpPr>
            <p:nvPr/>
          </p:nvSpPr>
          <p:spPr bwMode="auto">
            <a:xfrm>
              <a:off x="3688" y="1445"/>
              <a:ext cx="116" cy="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sp>
          <p:nvSpPr>
            <p:cNvPr id="20" name="Rectangle 15"/>
            <p:cNvSpPr>
              <a:spLocks noChangeArrowheads="1"/>
            </p:cNvSpPr>
            <p:nvPr/>
          </p:nvSpPr>
          <p:spPr bwMode="auto">
            <a:xfrm>
              <a:off x="3688" y="1445"/>
              <a:ext cx="116" cy="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p:sp>
          <p:nvSpPr>
            <p:cNvPr id="23" name="Line 19"/>
            <p:cNvSpPr>
              <a:spLocks noChangeShapeType="1"/>
            </p:cNvSpPr>
            <p:nvPr/>
          </p:nvSpPr>
          <p:spPr bwMode="auto">
            <a:xfrm flipV="1">
              <a:off x="2767" y="2221"/>
              <a:ext cx="0" cy="192"/>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 name="Line 24"/>
            <p:cNvSpPr>
              <a:spLocks noChangeShapeType="1"/>
            </p:cNvSpPr>
            <p:nvPr/>
          </p:nvSpPr>
          <p:spPr bwMode="auto">
            <a:xfrm>
              <a:off x="1746" y="1843"/>
              <a:ext cx="408" cy="27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8" name="Text Box 25"/>
            <p:cNvSpPr txBox="1">
              <a:spLocks noChangeArrowheads="1"/>
            </p:cNvSpPr>
            <p:nvPr/>
          </p:nvSpPr>
          <p:spPr bwMode="auto">
            <a:xfrm>
              <a:off x="1566" y="1636"/>
              <a:ext cx="443"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50000"/>
                </a:spcBef>
                <a:buClrTx/>
                <a:buSzTx/>
                <a:buFontTx/>
                <a:buNone/>
              </a:pPr>
              <a:r>
                <a:rPr lang="el-GR" altLang="en-US" sz="2000" dirty="0">
                  <a:latin typeface="Times New Roman" pitchFamily="18" charset="0"/>
                  <a:cs typeface="Times New Roman" pitchFamily="18" charset="0"/>
                </a:rPr>
                <a:t>α</a:t>
              </a:r>
              <a:r>
                <a:rPr lang="en-US" altLang="en-US" sz="2000" dirty="0" smtClean="0">
                  <a:latin typeface="Times New Roman" pitchFamily="18" charset="0"/>
                  <a:cs typeface="Times New Roman" pitchFamily="18" charset="0"/>
                </a:rPr>
                <a:t>/2</a:t>
              </a:r>
              <a:endParaRPr lang="en-US" altLang="en-US" sz="2000" dirty="0">
                <a:latin typeface="Times New Roman" pitchFamily="18" charset="0"/>
              </a:endParaRPr>
            </a:p>
          </p:txBody>
        </p:sp>
        <p:sp>
          <p:nvSpPr>
            <p:cNvPr id="29" name="Line 26"/>
            <p:cNvSpPr>
              <a:spLocks noChangeShapeType="1"/>
            </p:cNvSpPr>
            <p:nvPr/>
          </p:nvSpPr>
          <p:spPr bwMode="auto">
            <a:xfrm flipH="1">
              <a:off x="3379" y="1843"/>
              <a:ext cx="437" cy="272"/>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0" name="Text Box 27"/>
            <p:cNvSpPr txBox="1">
              <a:spLocks noChangeArrowheads="1"/>
            </p:cNvSpPr>
            <p:nvPr/>
          </p:nvSpPr>
          <p:spPr bwMode="auto">
            <a:xfrm>
              <a:off x="3766" y="1648"/>
              <a:ext cx="39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50000"/>
                </a:spcBef>
                <a:buClrTx/>
                <a:buSzTx/>
                <a:buFontTx/>
                <a:buNone/>
              </a:pPr>
              <a:r>
                <a:rPr lang="el-GR" altLang="en-US" sz="2000" dirty="0">
                  <a:latin typeface="Times New Roman" pitchFamily="18" charset="0"/>
                  <a:cs typeface="Times New Roman" pitchFamily="18" charset="0"/>
                </a:rPr>
                <a:t>α</a:t>
              </a:r>
              <a:r>
                <a:rPr lang="en-US" altLang="en-US" sz="2000" dirty="0" smtClean="0">
                  <a:latin typeface="Times New Roman" pitchFamily="18" charset="0"/>
                  <a:cs typeface="Times New Roman" pitchFamily="18" charset="0"/>
                </a:rPr>
                <a:t>/2</a:t>
              </a:r>
              <a:endParaRPr lang="en-US" altLang="en-US" sz="2000" dirty="0">
                <a:latin typeface="Times New Roman" pitchFamily="18" charset="0"/>
              </a:endParaRPr>
            </a:p>
          </p:txBody>
        </p:sp>
      </p:grpSp>
      <mc:AlternateContent xmlns:mc="http://schemas.openxmlformats.org/markup-compatibility/2006" xmlns:a14="http://schemas.microsoft.com/office/drawing/2010/main">
        <mc:Choice Requires="a14">
          <p:sp>
            <p:nvSpPr>
              <p:cNvPr id="34" name="TextBox 33"/>
              <p:cNvSpPr txBox="1"/>
              <p:nvPr/>
            </p:nvSpPr>
            <p:spPr>
              <a:xfrm>
                <a:off x="3931445" y="3467100"/>
                <a:ext cx="92074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a:ea typeface="Cambria Math"/>
                            </a:rPr>
                            <m:t>𝜇</m:t>
                          </m:r>
                        </m:e>
                        <m:sub>
                          <m:acc>
                            <m:accPr>
                              <m:chr m:val="̅"/>
                              <m:ctrlPr>
                                <a:rPr lang="en-US" i="1" smtClean="0">
                                  <a:latin typeface="Cambria Math" panose="02040503050406030204" pitchFamily="18" charset="0"/>
                                </a:rPr>
                              </m:ctrlPr>
                            </m:accPr>
                            <m:e>
                              <m:r>
                                <a:rPr lang="en-US" b="0" i="1" smtClean="0">
                                  <a:latin typeface="Cambria Math"/>
                                </a:rPr>
                                <m:t>𝑋</m:t>
                              </m:r>
                            </m:e>
                          </m:acc>
                        </m:sub>
                      </m:sSub>
                      <m:r>
                        <a:rPr lang="en-US" b="0" i="1" smtClean="0">
                          <a:latin typeface="Cambria Math"/>
                        </a:rPr>
                        <m:t>=</m:t>
                      </m:r>
                      <m:r>
                        <a:rPr lang="en-US" b="0" i="1" smtClean="0">
                          <a:latin typeface="Cambria Math"/>
                          <a:ea typeface="Cambria Math"/>
                        </a:rPr>
                        <m:t>𝜇</m:t>
                      </m:r>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3931445" y="3467100"/>
                <a:ext cx="920749" cy="369332"/>
              </a:xfrm>
              <a:prstGeom prst="rect">
                <a:avLst/>
              </a:prstGeom>
              <a:blipFill rotWithShape="1">
                <a:blip r:embed="rId8"/>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6221414" y="3124200"/>
                <a:ext cx="63658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𝑋</m:t>
                          </m:r>
                        </m:e>
                      </m:acc>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6221414" y="3124200"/>
                <a:ext cx="636586" cy="369332"/>
              </a:xfrm>
              <a:prstGeom prst="rect">
                <a:avLst/>
              </a:prstGeom>
              <a:blipFill rotWithShape="1">
                <a:blip r:embed="rId9"/>
                <a:stretch>
                  <a:fillRect r="-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673226" y="3962308"/>
                <a:ext cx="6192838" cy="2235292"/>
              </a:xfrm>
              <a:prstGeom prst="rect">
                <a:avLst/>
              </a:prstGeom>
              <a:noFill/>
            </p:spPr>
            <p:txBody>
              <a:bodyPr wrap="square" rtlCol="0">
                <a:spAutoFit/>
              </a:bodyPr>
              <a:lstStyle/>
              <a:p>
                <a:r>
                  <a:rPr lang="en-US" sz="2200" b="0" dirty="0" smtClean="0"/>
                  <a:t>     </a:t>
                </a:r>
                <a14:m>
                  <m:oMath xmlns:m="http://schemas.openxmlformats.org/officeDocument/2006/math">
                    <m:r>
                      <a:rPr lang="en-US" sz="2200" b="0" i="1" smtClean="0">
                        <a:latin typeface="Cambria Math"/>
                      </a:rPr>
                      <m:t>𝑃</m:t>
                    </m:r>
                    <m:d>
                      <m:dPr>
                        <m:ctrlPr>
                          <a:rPr lang="en-US" sz="2200" b="0" i="1" smtClean="0">
                            <a:latin typeface="Cambria Math" panose="02040503050406030204" pitchFamily="18" charset="0"/>
                          </a:rPr>
                        </m:ctrlPr>
                      </m:dPr>
                      <m:e>
                        <m:sSub>
                          <m:sSubPr>
                            <m:ctrlPr>
                              <a:rPr lang="en-US" sz="2200" b="0" i="1" smtClean="0">
                                <a:latin typeface="Cambria Math" panose="02040503050406030204" pitchFamily="18" charset="0"/>
                              </a:rPr>
                            </m:ctrlPr>
                          </m:sSubPr>
                          <m:e>
                            <m:r>
                              <a:rPr lang="en-US" sz="2200" b="0" i="1" smtClean="0">
                                <a:latin typeface="Cambria Math"/>
                              </a:rPr>
                              <m:t>−</m:t>
                            </m:r>
                            <m:r>
                              <a:rPr lang="en-US" sz="2200" b="0" i="1" smtClean="0">
                                <a:latin typeface="Cambria Math"/>
                              </a:rPr>
                              <m:t>𝑍</m:t>
                            </m:r>
                          </m:e>
                          <m:sub>
                            <m:f>
                              <m:fPr>
                                <m:type m:val="lin"/>
                                <m:ctrlPr>
                                  <a:rPr lang="en-US" sz="2200" b="0" i="1" smtClean="0">
                                    <a:latin typeface="Cambria Math" panose="02040503050406030204" pitchFamily="18" charset="0"/>
                                  </a:rPr>
                                </m:ctrlPr>
                              </m:fPr>
                              <m:num>
                                <m:r>
                                  <a:rPr lang="en-US" sz="2200" b="0" i="1" smtClean="0">
                                    <a:latin typeface="Cambria Math"/>
                                    <a:ea typeface="Cambria Math"/>
                                  </a:rPr>
                                  <m:t>𝛼</m:t>
                                </m:r>
                              </m:num>
                              <m:den>
                                <m:r>
                                  <a:rPr lang="en-US" sz="2200" b="0" i="1" smtClean="0">
                                    <a:latin typeface="Cambria Math"/>
                                  </a:rPr>
                                  <m:t>2</m:t>
                                </m:r>
                              </m:den>
                            </m:f>
                          </m:sub>
                        </m:sSub>
                        <m:r>
                          <a:rPr lang="en-US" sz="2200" b="0" i="1" smtClean="0">
                            <a:latin typeface="Cambria Math"/>
                            <a:ea typeface="Cambria Math"/>
                          </a:rPr>
                          <m:t>≤</m:t>
                        </m:r>
                        <m:f>
                          <m:fPr>
                            <m:ctrlPr>
                              <a:rPr lang="en-US" sz="2200" b="0" i="1" smtClean="0">
                                <a:latin typeface="Cambria Math" panose="02040503050406030204" pitchFamily="18" charset="0"/>
                                <a:ea typeface="Cambria Math"/>
                              </a:rPr>
                            </m:ctrlPr>
                          </m:fPr>
                          <m:num>
                            <m:acc>
                              <m:accPr>
                                <m:chr m:val="̅"/>
                                <m:ctrlPr>
                                  <a:rPr lang="en-US" sz="2200" b="0" i="1" smtClean="0">
                                    <a:latin typeface="Cambria Math" panose="02040503050406030204" pitchFamily="18" charset="0"/>
                                    <a:ea typeface="Cambria Math"/>
                                  </a:rPr>
                                </m:ctrlPr>
                              </m:accPr>
                              <m:e>
                                <m:r>
                                  <a:rPr lang="en-US" sz="2200" b="0" i="1" smtClean="0">
                                    <a:latin typeface="Cambria Math"/>
                                    <a:ea typeface="Cambria Math"/>
                                  </a:rPr>
                                  <m:t>𝑋</m:t>
                                </m:r>
                              </m:e>
                            </m:acc>
                            <m:r>
                              <a:rPr lang="en-US" sz="2200" b="0" i="1" smtClean="0">
                                <a:latin typeface="Cambria Math"/>
                              </a:rPr>
                              <m:t>−</m:t>
                            </m:r>
                            <m:r>
                              <a:rPr lang="en-US" sz="2200" b="0" i="1" smtClean="0">
                                <a:latin typeface="Cambria Math"/>
                                <a:ea typeface="Cambria Math"/>
                              </a:rPr>
                              <m:t>𝜇</m:t>
                            </m:r>
                          </m:num>
                          <m:den>
                            <m:f>
                              <m:fPr>
                                <m:type m:val="lin"/>
                                <m:ctrlPr>
                                  <a:rPr lang="en-US" sz="2200" b="0" i="1" smtClean="0">
                                    <a:latin typeface="Cambria Math" panose="02040503050406030204" pitchFamily="18" charset="0"/>
                                    <a:ea typeface="Cambria Math"/>
                                  </a:rPr>
                                </m:ctrlPr>
                              </m:fPr>
                              <m:num>
                                <m:r>
                                  <a:rPr lang="en-US" sz="2200" b="0" i="1" smtClean="0">
                                    <a:latin typeface="Cambria Math"/>
                                    <a:ea typeface="Cambria Math"/>
                                  </a:rPr>
                                  <m:t>𝜎</m:t>
                                </m:r>
                              </m:num>
                              <m:den>
                                <m:rad>
                                  <m:radPr>
                                    <m:degHide m:val="on"/>
                                    <m:ctrlPr>
                                      <a:rPr lang="en-US" sz="2200" b="0" i="1" smtClean="0">
                                        <a:latin typeface="Cambria Math" panose="02040503050406030204" pitchFamily="18" charset="0"/>
                                        <a:ea typeface="Cambria Math"/>
                                      </a:rPr>
                                    </m:ctrlPr>
                                  </m:radPr>
                                  <m:deg/>
                                  <m:e>
                                    <m:r>
                                      <a:rPr lang="en-US" sz="2200" b="0" i="1" smtClean="0">
                                        <a:latin typeface="Cambria Math"/>
                                        <a:ea typeface="Cambria Math"/>
                                      </a:rPr>
                                      <m:t>𝑛</m:t>
                                    </m:r>
                                  </m:e>
                                </m:rad>
                              </m:den>
                            </m:f>
                          </m:den>
                        </m:f>
                        <m:r>
                          <a:rPr lang="en-US" sz="2200" b="0" i="1" smtClean="0">
                            <a:latin typeface="Cambria Math"/>
                            <a:ea typeface="Cambria Math"/>
                          </a:rPr>
                          <m:t>≤</m:t>
                        </m:r>
                        <m:sSub>
                          <m:sSubPr>
                            <m:ctrlPr>
                              <a:rPr lang="en-US" sz="2200" b="0" i="1" smtClean="0">
                                <a:latin typeface="Cambria Math" panose="02040503050406030204" pitchFamily="18" charset="0"/>
                                <a:ea typeface="Cambria Math"/>
                              </a:rPr>
                            </m:ctrlPr>
                          </m:sSubPr>
                          <m:e>
                            <m:r>
                              <a:rPr lang="en-US" sz="2200" b="0" i="1" smtClean="0">
                                <a:latin typeface="Cambria Math"/>
                                <a:ea typeface="Cambria Math"/>
                              </a:rPr>
                              <m:t>𝑍</m:t>
                            </m:r>
                          </m:e>
                          <m:sub>
                            <m:f>
                              <m:fPr>
                                <m:type m:val="lin"/>
                                <m:ctrlPr>
                                  <a:rPr lang="en-US" sz="2200" b="0" i="1" smtClean="0">
                                    <a:latin typeface="Cambria Math" panose="02040503050406030204" pitchFamily="18" charset="0"/>
                                    <a:ea typeface="Cambria Math"/>
                                  </a:rPr>
                                </m:ctrlPr>
                              </m:fPr>
                              <m:num>
                                <m:r>
                                  <a:rPr lang="en-US" sz="2200" b="0" i="1" smtClean="0">
                                    <a:latin typeface="Cambria Math"/>
                                    <a:ea typeface="Cambria Math"/>
                                  </a:rPr>
                                  <m:t>𝛼</m:t>
                                </m:r>
                              </m:num>
                              <m:den>
                                <m:r>
                                  <a:rPr lang="en-US" sz="2200" b="0" i="1" smtClean="0">
                                    <a:latin typeface="Cambria Math"/>
                                    <a:ea typeface="Cambria Math"/>
                                  </a:rPr>
                                  <m:t>2</m:t>
                                </m:r>
                              </m:den>
                            </m:f>
                          </m:sub>
                        </m:sSub>
                      </m:e>
                    </m:d>
                    <m:r>
                      <a:rPr lang="en-US" sz="2200" b="0" i="1" smtClean="0">
                        <a:latin typeface="Cambria Math"/>
                        <a:ea typeface="Cambria Math"/>
                      </a:rPr>
                      <m:t>=1−</m:t>
                    </m:r>
                    <m:r>
                      <a:rPr lang="en-US" sz="2200" b="0" i="1" smtClean="0">
                        <a:latin typeface="Cambria Math"/>
                        <a:ea typeface="Cambria Math"/>
                      </a:rPr>
                      <m:t>𝛼</m:t>
                    </m:r>
                  </m:oMath>
                </a14:m>
                <a:endParaRPr lang="en-US" sz="2200" dirty="0" smtClean="0"/>
              </a:p>
              <a:p>
                <a:r>
                  <a:rPr lang="en-US" sz="2200" dirty="0" smtClean="0">
                    <a:sym typeface="Wingdings" panose="05000000000000000000" pitchFamily="2" charset="2"/>
                  </a:rPr>
                  <a:t> </a:t>
                </a:r>
                <a14:m>
                  <m:oMath xmlns:m="http://schemas.openxmlformats.org/officeDocument/2006/math">
                    <m:r>
                      <a:rPr lang="en-US" sz="2200" i="1">
                        <a:latin typeface="Cambria Math"/>
                      </a:rPr>
                      <m:t>𝑃</m:t>
                    </m:r>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a:rPr>
                              <m:t>−</m:t>
                            </m:r>
                            <m:r>
                              <a:rPr lang="en-US" sz="2200" i="1">
                                <a:latin typeface="Cambria Math"/>
                              </a:rPr>
                              <m:t>𝑍</m:t>
                            </m:r>
                          </m:e>
                          <m:sub>
                            <m:f>
                              <m:fPr>
                                <m:type m:val="lin"/>
                                <m:ctrlPr>
                                  <a:rPr lang="en-US" sz="2200" i="1">
                                    <a:latin typeface="Cambria Math" panose="02040503050406030204" pitchFamily="18" charset="0"/>
                                  </a:rPr>
                                </m:ctrlPr>
                              </m:fPr>
                              <m:num>
                                <m:r>
                                  <a:rPr lang="en-US" sz="2200" i="1">
                                    <a:latin typeface="Cambria Math"/>
                                    <a:ea typeface="Cambria Math"/>
                                  </a:rPr>
                                  <m:t>𝛼</m:t>
                                </m:r>
                              </m:num>
                              <m:den>
                                <m:r>
                                  <a:rPr lang="en-US" sz="2200" i="1">
                                    <a:latin typeface="Cambria Math"/>
                                  </a:rPr>
                                  <m:t>2</m:t>
                                </m:r>
                              </m:den>
                            </m:f>
                          </m:sub>
                        </m:sSub>
                        <m:f>
                          <m:fPr>
                            <m:ctrlPr>
                              <a:rPr lang="en-US" sz="2200" i="1" smtClean="0">
                                <a:latin typeface="Cambria Math" panose="02040503050406030204" pitchFamily="18" charset="0"/>
                              </a:rPr>
                            </m:ctrlPr>
                          </m:fPr>
                          <m:num>
                            <m:r>
                              <a:rPr lang="en-US" sz="2200" i="1" smtClean="0">
                                <a:latin typeface="Cambria Math"/>
                                <a:ea typeface="Cambria Math"/>
                              </a:rPr>
                              <m:t>𝜎</m:t>
                            </m:r>
                          </m:num>
                          <m:den>
                            <m:rad>
                              <m:radPr>
                                <m:degHide m:val="on"/>
                                <m:ctrlPr>
                                  <a:rPr lang="en-US" sz="2200" i="1" smtClean="0">
                                    <a:latin typeface="Cambria Math" panose="02040503050406030204" pitchFamily="18" charset="0"/>
                                  </a:rPr>
                                </m:ctrlPr>
                              </m:radPr>
                              <m:deg/>
                              <m:e>
                                <m:r>
                                  <a:rPr lang="en-US" sz="2200" b="0" i="1" smtClean="0">
                                    <a:latin typeface="Cambria Math"/>
                                  </a:rPr>
                                  <m:t>𝑛</m:t>
                                </m:r>
                              </m:e>
                            </m:rad>
                          </m:den>
                        </m:f>
                        <m:r>
                          <a:rPr lang="en-US" sz="2200" i="1">
                            <a:latin typeface="Cambria Math"/>
                            <a:ea typeface="Cambria Math"/>
                          </a:rPr>
                          <m:t>≤</m:t>
                        </m:r>
                        <m:acc>
                          <m:accPr>
                            <m:chr m:val="̅"/>
                            <m:ctrlPr>
                              <a:rPr lang="en-US" sz="2200" i="1">
                                <a:latin typeface="Cambria Math" panose="02040503050406030204" pitchFamily="18" charset="0"/>
                                <a:ea typeface="Cambria Math"/>
                              </a:rPr>
                            </m:ctrlPr>
                          </m:accPr>
                          <m:e>
                            <m:r>
                              <a:rPr lang="en-US" sz="2200" i="1">
                                <a:latin typeface="Cambria Math"/>
                                <a:ea typeface="Cambria Math"/>
                              </a:rPr>
                              <m:t>𝑋</m:t>
                            </m:r>
                          </m:e>
                        </m:acc>
                        <m:r>
                          <a:rPr lang="en-US" sz="2200" i="1">
                            <a:latin typeface="Cambria Math"/>
                          </a:rPr>
                          <m:t>−</m:t>
                        </m:r>
                        <m:r>
                          <a:rPr lang="en-US" sz="2200" i="1">
                            <a:latin typeface="Cambria Math"/>
                            <a:ea typeface="Cambria Math"/>
                          </a:rPr>
                          <m:t>𝜇</m:t>
                        </m:r>
                        <m:r>
                          <a:rPr lang="en-US" sz="2200" i="1">
                            <a:latin typeface="Cambria Math"/>
                            <a:ea typeface="Cambria Math"/>
                          </a:rPr>
                          <m:t>≤</m:t>
                        </m:r>
                        <m:sSub>
                          <m:sSubPr>
                            <m:ctrlPr>
                              <a:rPr lang="en-US" sz="2200" i="1">
                                <a:latin typeface="Cambria Math" panose="02040503050406030204" pitchFamily="18" charset="0"/>
                                <a:ea typeface="Cambria Math"/>
                              </a:rPr>
                            </m:ctrlPr>
                          </m:sSubPr>
                          <m:e>
                            <m:r>
                              <a:rPr lang="en-US" sz="2200" i="1">
                                <a:latin typeface="Cambria Math"/>
                                <a:ea typeface="Cambria Math"/>
                              </a:rPr>
                              <m:t>𝑍</m:t>
                            </m:r>
                          </m:e>
                          <m:sub>
                            <m:f>
                              <m:fPr>
                                <m:type m:val="lin"/>
                                <m:ctrlPr>
                                  <a:rPr lang="en-US" sz="2200" i="1">
                                    <a:latin typeface="Cambria Math" panose="02040503050406030204" pitchFamily="18" charset="0"/>
                                    <a:ea typeface="Cambria Math"/>
                                  </a:rPr>
                                </m:ctrlPr>
                              </m:fPr>
                              <m:num>
                                <m:r>
                                  <a:rPr lang="en-US" sz="2200" i="1">
                                    <a:latin typeface="Cambria Math"/>
                                    <a:ea typeface="Cambria Math"/>
                                  </a:rPr>
                                  <m:t>𝛼</m:t>
                                </m:r>
                              </m:num>
                              <m:den>
                                <m:r>
                                  <a:rPr lang="en-US" sz="2200" i="1">
                                    <a:latin typeface="Cambria Math"/>
                                    <a:ea typeface="Cambria Math"/>
                                  </a:rPr>
                                  <m:t>2</m:t>
                                </m:r>
                              </m:den>
                            </m:f>
                          </m:sub>
                        </m:sSub>
                        <m:f>
                          <m:fPr>
                            <m:ctrlPr>
                              <a:rPr lang="en-US" sz="2200" i="1">
                                <a:latin typeface="Cambria Math" panose="02040503050406030204" pitchFamily="18" charset="0"/>
                              </a:rPr>
                            </m:ctrlPr>
                          </m:fPr>
                          <m:num>
                            <m:r>
                              <a:rPr lang="en-US" sz="2200" i="1">
                                <a:latin typeface="Cambria Math"/>
                                <a:ea typeface="Cambria Math"/>
                              </a:rPr>
                              <m:t>𝜎</m:t>
                            </m:r>
                          </m:num>
                          <m:den>
                            <m:rad>
                              <m:radPr>
                                <m:degHide m:val="on"/>
                                <m:ctrlPr>
                                  <a:rPr lang="en-US" sz="2200" i="1">
                                    <a:latin typeface="Cambria Math" panose="02040503050406030204" pitchFamily="18" charset="0"/>
                                  </a:rPr>
                                </m:ctrlPr>
                              </m:radPr>
                              <m:deg/>
                              <m:e>
                                <m:r>
                                  <a:rPr lang="en-US" sz="2200" i="1">
                                    <a:latin typeface="Cambria Math"/>
                                  </a:rPr>
                                  <m:t>𝑛</m:t>
                                </m:r>
                              </m:e>
                            </m:rad>
                          </m:den>
                        </m:f>
                      </m:e>
                    </m:d>
                    <m:r>
                      <a:rPr lang="en-US" sz="2200" i="1">
                        <a:latin typeface="Cambria Math"/>
                        <a:ea typeface="Cambria Math"/>
                      </a:rPr>
                      <m:t>=1−</m:t>
                    </m:r>
                    <m:r>
                      <a:rPr lang="en-US" sz="2200" i="1">
                        <a:latin typeface="Cambria Math"/>
                        <a:ea typeface="Cambria Math"/>
                      </a:rPr>
                      <m:t>𝛼</m:t>
                    </m:r>
                  </m:oMath>
                </a14:m>
                <a:endParaRPr lang="en-US" sz="2200" dirty="0" smtClean="0"/>
              </a:p>
              <a:p>
                <a:r>
                  <a:rPr lang="en-US" sz="2200" dirty="0">
                    <a:sym typeface="Wingdings" panose="05000000000000000000" pitchFamily="2" charset="2"/>
                  </a:rPr>
                  <a:t> </a:t>
                </a:r>
                <a14:m>
                  <m:oMath xmlns:m="http://schemas.openxmlformats.org/officeDocument/2006/math">
                    <m:r>
                      <a:rPr lang="en-US" sz="2200" i="1">
                        <a:latin typeface="Cambria Math"/>
                      </a:rPr>
                      <m:t>𝑃</m:t>
                    </m:r>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a:rPr>
                              <m:t>𝑍</m:t>
                            </m:r>
                          </m:e>
                          <m:sub>
                            <m:f>
                              <m:fPr>
                                <m:type m:val="lin"/>
                                <m:ctrlPr>
                                  <a:rPr lang="en-US" sz="2200" i="1">
                                    <a:latin typeface="Cambria Math" panose="02040503050406030204" pitchFamily="18" charset="0"/>
                                  </a:rPr>
                                </m:ctrlPr>
                              </m:fPr>
                              <m:num>
                                <m:r>
                                  <a:rPr lang="en-US" sz="2200" i="1">
                                    <a:latin typeface="Cambria Math"/>
                                    <a:ea typeface="Cambria Math"/>
                                  </a:rPr>
                                  <m:t>𝛼</m:t>
                                </m:r>
                              </m:num>
                              <m:den>
                                <m:r>
                                  <a:rPr lang="en-US" sz="2200" i="1">
                                    <a:latin typeface="Cambria Math"/>
                                  </a:rPr>
                                  <m:t>2</m:t>
                                </m:r>
                              </m:den>
                            </m:f>
                          </m:sub>
                        </m:sSub>
                        <m:f>
                          <m:fPr>
                            <m:ctrlPr>
                              <a:rPr lang="en-US" sz="2200" i="1">
                                <a:latin typeface="Cambria Math" panose="02040503050406030204" pitchFamily="18" charset="0"/>
                              </a:rPr>
                            </m:ctrlPr>
                          </m:fPr>
                          <m:num>
                            <m:r>
                              <a:rPr lang="en-US" sz="2200" i="1">
                                <a:latin typeface="Cambria Math"/>
                                <a:ea typeface="Cambria Math"/>
                              </a:rPr>
                              <m:t>𝜎</m:t>
                            </m:r>
                          </m:num>
                          <m:den>
                            <m:rad>
                              <m:radPr>
                                <m:degHide m:val="on"/>
                                <m:ctrlPr>
                                  <a:rPr lang="en-US" sz="2200" i="1">
                                    <a:latin typeface="Cambria Math" panose="02040503050406030204" pitchFamily="18" charset="0"/>
                                  </a:rPr>
                                </m:ctrlPr>
                              </m:radPr>
                              <m:deg/>
                              <m:e>
                                <m:r>
                                  <a:rPr lang="en-US" sz="2200" i="1">
                                    <a:latin typeface="Cambria Math"/>
                                  </a:rPr>
                                  <m:t>𝑛</m:t>
                                </m:r>
                              </m:e>
                            </m:rad>
                          </m:den>
                        </m:f>
                        <m:r>
                          <a:rPr lang="en-US" sz="2200" i="1" smtClean="0">
                            <a:latin typeface="Cambria Math"/>
                            <a:ea typeface="Cambria Math"/>
                          </a:rPr>
                          <m:t>≥</m:t>
                        </m:r>
                        <m:r>
                          <a:rPr lang="en-US" sz="2200" i="1">
                            <a:latin typeface="Cambria Math"/>
                            <a:ea typeface="Cambria Math"/>
                          </a:rPr>
                          <m:t>𝜇</m:t>
                        </m:r>
                        <m:r>
                          <a:rPr lang="en-US" sz="2200" b="0" i="1" smtClean="0">
                            <a:latin typeface="Cambria Math"/>
                            <a:ea typeface="Cambria Math"/>
                          </a:rPr>
                          <m:t>−</m:t>
                        </m:r>
                        <m:acc>
                          <m:accPr>
                            <m:chr m:val="̅"/>
                            <m:ctrlPr>
                              <a:rPr lang="en-US" sz="2200" i="1">
                                <a:latin typeface="Cambria Math" panose="02040503050406030204" pitchFamily="18" charset="0"/>
                                <a:ea typeface="Cambria Math"/>
                              </a:rPr>
                            </m:ctrlPr>
                          </m:accPr>
                          <m:e>
                            <m:r>
                              <a:rPr lang="en-US" sz="2200" i="1">
                                <a:latin typeface="Cambria Math"/>
                                <a:ea typeface="Cambria Math"/>
                              </a:rPr>
                              <m:t>𝑋</m:t>
                            </m:r>
                          </m:e>
                        </m:acc>
                        <m:r>
                          <a:rPr lang="en-US" sz="2200" i="1" smtClean="0">
                            <a:latin typeface="Cambria Math"/>
                            <a:ea typeface="Cambria Math"/>
                          </a:rPr>
                          <m:t>≥</m:t>
                        </m:r>
                        <m:sSub>
                          <m:sSubPr>
                            <m:ctrlPr>
                              <a:rPr lang="en-US" sz="2200" i="1">
                                <a:latin typeface="Cambria Math" panose="02040503050406030204" pitchFamily="18" charset="0"/>
                                <a:ea typeface="Cambria Math"/>
                              </a:rPr>
                            </m:ctrlPr>
                          </m:sSubPr>
                          <m:e>
                            <m:r>
                              <a:rPr lang="en-US" sz="2200" b="0" i="1" smtClean="0">
                                <a:latin typeface="Cambria Math"/>
                                <a:ea typeface="Cambria Math"/>
                              </a:rPr>
                              <m:t>−</m:t>
                            </m:r>
                            <m:r>
                              <a:rPr lang="en-US" sz="2200" i="1">
                                <a:latin typeface="Cambria Math"/>
                                <a:ea typeface="Cambria Math"/>
                              </a:rPr>
                              <m:t>𝑍</m:t>
                            </m:r>
                          </m:e>
                          <m:sub>
                            <m:f>
                              <m:fPr>
                                <m:type m:val="lin"/>
                                <m:ctrlPr>
                                  <a:rPr lang="en-US" sz="2200" i="1">
                                    <a:latin typeface="Cambria Math" panose="02040503050406030204" pitchFamily="18" charset="0"/>
                                    <a:ea typeface="Cambria Math"/>
                                  </a:rPr>
                                </m:ctrlPr>
                              </m:fPr>
                              <m:num>
                                <m:r>
                                  <a:rPr lang="en-US" sz="2200" i="1">
                                    <a:latin typeface="Cambria Math"/>
                                    <a:ea typeface="Cambria Math"/>
                                  </a:rPr>
                                  <m:t>𝛼</m:t>
                                </m:r>
                              </m:num>
                              <m:den>
                                <m:r>
                                  <a:rPr lang="en-US" sz="2200" i="1">
                                    <a:latin typeface="Cambria Math"/>
                                    <a:ea typeface="Cambria Math"/>
                                  </a:rPr>
                                  <m:t>2</m:t>
                                </m:r>
                              </m:den>
                            </m:f>
                          </m:sub>
                        </m:sSub>
                        <m:f>
                          <m:fPr>
                            <m:ctrlPr>
                              <a:rPr lang="en-US" sz="2200" i="1">
                                <a:latin typeface="Cambria Math" panose="02040503050406030204" pitchFamily="18" charset="0"/>
                              </a:rPr>
                            </m:ctrlPr>
                          </m:fPr>
                          <m:num>
                            <m:r>
                              <a:rPr lang="en-US" sz="2200" i="1">
                                <a:latin typeface="Cambria Math"/>
                                <a:ea typeface="Cambria Math"/>
                              </a:rPr>
                              <m:t>𝜎</m:t>
                            </m:r>
                          </m:num>
                          <m:den>
                            <m:rad>
                              <m:radPr>
                                <m:degHide m:val="on"/>
                                <m:ctrlPr>
                                  <a:rPr lang="en-US" sz="2200" i="1">
                                    <a:latin typeface="Cambria Math" panose="02040503050406030204" pitchFamily="18" charset="0"/>
                                  </a:rPr>
                                </m:ctrlPr>
                              </m:radPr>
                              <m:deg/>
                              <m:e>
                                <m:r>
                                  <a:rPr lang="en-US" sz="2200" i="1">
                                    <a:latin typeface="Cambria Math"/>
                                  </a:rPr>
                                  <m:t>𝑛</m:t>
                                </m:r>
                              </m:e>
                            </m:rad>
                          </m:den>
                        </m:f>
                      </m:e>
                    </m:d>
                    <m:r>
                      <a:rPr lang="en-US" sz="2200" i="1">
                        <a:latin typeface="Cambria Math"/>
                        <a:ea typeface="Cambria Math"/>
                      </a:rPr>
                      <m:t>=1−</m:t>
                    </m:r>
                    <m:r>
                      <a:rPr lang="en-US" sz="2200" i="1">
                        <a:latin typeface="Cambria Math"/>
                        <a:ea typeface="Cambria Math"/>
                      </a:rPr>
                      <m:t>𝛼</m:t>
                    </m:r>
                  </m:oMath>
                </a14:m>
                <a:endParaRPr lang="en-US" sz="2200" dirty="0" smtClean="0">
                  <a:sym typeface="Wingdings" panose="05000000000000000000" pitchFamily="2" charset="2"/>
                </a:endParaRPr>
              </a:p>
              <a:p>
                <a:r>
                  <a:rPr lang="en-US" sz="2200" dirty="0" smtClean="0">
                    <a:sym typeface="Wingdings" panose="05000000000000000000" pitchFamily="2" charset="2"/>
                  </a:rPr>
                  <a:t> </a:t>
                </a:r>
                <a14:m>
                  <m:oMath xmlns:m="http://schemas.openxmlformats.org/officeDocument/2006/math">
                    <m:r>
                      <a:rPr lang="en-US" sz="2200" i="1">
                        <a:latin typeface="Cambria Math"/>
                      </a:rPr>
                      <m:t>𝑃</m:t>
                    </m:r>
                    <m:d>
                      <m:dPr>
                        <m:ctrlPr>
                          <a:rPr lang="en-US" sz="2200" i="1">
                            <a:latin typeface="Cambria Math" panose="02040503050406030204" pitchFamily="18" charset="0"/>
                          </a:rPr>
                        </m:ctrlPr>
                      </m:dPr>
                      <m:e>
                        <m:acc>
                          <m:accPr>
                            <m:chr m:val="̅"/>
                            <m:ctrlPr>
                              <a:rPr lang="en-US" sz="2200" i="1">
                                <a:latin typeface="Cambria Math" panose="02040503050406030204" pitchFamily="18" charset="0"/>
                                <a:ea typeface="Cambria Math"/>
                              </a:rPr>
                            </m:ctrlPr>
                          </m:accPr>
                          <m:e>
                            <m:r>
                              <a:rPr lang="en-US" sz="2200" i="1">
                                <a:latin typeface="Cambria Math"/>
                                <a:ea typeface="Cambria Math"/>
                              </a:rPr>
                              <m:t>𝑋</m:t>
                            </m:r>
                          </m:e>
                        </m:acc>
                        <m:sSub>
                          <m:sSubPr>
                            <m:ctrlPr>
                              <a:rPr lang="en-US" sz="2200" i="1">
                                <a:latin typeface="Cambria Math" panose="02040503050406030204" pitchFamily="18" charset="0"/>
                              </a:rPr>
                            </m:ctrlPr>
                          </m:sSubPr>
                          <m:e>
                            <m:r>
                              <a:rPr lang="en-US" sz="2200" i="1">
                                <a:latin typeface="Cambria Math"/>
                              </a:rPr>
                              <m:t>−</m:t>
                            </m:r>
                            <m:r>
                              <a:rPr lang="en-US" sz="2200" i="1">
                                <a:latin typeface="Cambria Math"/>
                              </a:rPr>
                              <m:t>𝑍</m:t>
                            </m:r>
                          </m:e>
                          <m:sub>
                            <m:f>
                              <m:fPr>
                                <m:type m:val="lin"/>
                                <m:ctrlPr>
                                  <a:rPr lang="en-US" sz="2200" i="1">
                                    <a:latin typeface="Cambria Math" panose="02040503050406030204" pitchFamily="18" charset="0"/>
                                  </a:rPr>
                                </m:ctrlPr>
                              </m:fPr>
                              <m:num>
                                <m:r>
                                  <a:rPr lang="en-US" sz="2200" i="1">
                                    <a:latin typeface="Cambria Math"/>
                                    <a:ea typeface="Cambria Math"/>
                                  </a:rPr>
                                  <m:t>𝛼</m:t>
                                </m:r>
                              </m:num>
                              <m:den>
                                <m:r>
                                  <a:rPr lang="en-US" sz="2200" i="1">
                                    <a:latin typeface="Cambria Math"/>
                                  </a:rPr>
                                  <m:t>2</m:t>
                                </m:r>
                              </m:den>
                            </m:f>
                          </m:sub>
                        </m:sSub>
                        <m:f>
                          <m:fPr>
                            <m:ctrlPr>
                              <a:rPr lang="en-US" sz="2200" i="1">
                                <a:latin typeface="Cambria Math" panose="02040503050406030204" pitchFamily="18" charset="0"/>
                              </a:rPr>
                            </m:ctrlPr>
                          </m:fPr>
                          <m:num>
                            <m:r>
                              <a:rPr lang="en-US" sz="2200" i="1">
                                <a:latin typeface="Cambria Math"/>
                                <a:ea typeface="Cambria Math"/>
                              </a:rPr>
                              <m:t>𝜎</m:t>
                            </m:r>
                          </m:num>
                          <m:den>
                            <m:rad>
                              <m:radPr>
                                <m:degHide m:val="on"/>
                                <m:ctrlPr>
                                  <a:rPr lang="en-US" sz="2200" i="1">
                                    <a:latin typeface="Cambria Math" panose="02040503050406030204" pitchFamily="18" charset="0"/>
                                  </a:rPr>
                                </m:ctrlPr>
                              </m:radPr>
                              <m:deg/>
                              <m:e>
                                <m:r>
                                  <a:rPr lang="en-US" sz="2200" i="1">
                                    <a:latin typeface="Cambria Math"/>
                                  </a:rPr>
                                  <m:t>𝑛</m:t>
                                </m:r>
                              </m:e>
                            </m:rad>
                          </m:den>
                        </m:f>
                        <m:r>
                          <a:rPr lang="en-US" sz="2200" i="1">
                            <a:latin typeface="Cambria Math"/>
                            <a:ea typeface="Cambria Math"/>
                          </a:rPr>
                          <m:t>≤</m:t>
                        </m:r>
                        <m:r>
                          <a:rPr lang="en-US" sz="2200" i="1">
                            <a:latin typeface="Cambria Math"/>
                            <a:ea typeface="Cambria Math"/>
                          </a:rPr>
                          <m:t>𝜇</m:t>
                        </m:r>
                        <m:r>
                          <a:rPr lang="en-US" sz="2200" i="1">
                            <a:latin typeface="Cambria Math"/>
                            <a:ea typeface="Cambria Math"/>
                          </a:rPr>
                          <m:t>≤</m:t>
                        </m:r>
                        <m:acc>
                          <m:accPr>
                            <m:chr m:val="̅"/>
                            <m:ctrlPr>
                              <a:rPr lang="en-US" sz="2200" i="1">
                                <a:latin typeface="Cambria Math" panose="02040503050406030204" pitchFamily="18" charset="0"/>
                                <a:ea typeface="Cambria Math"/>
                              </a:rPr>
                            </m:ctrlPr>
                          </m:accPr>
                          <m:e>
                            <m:r>
                              <a:rPr lang="en-US" sz="2200" i="1">
                                <a:latin typeface="Cambria Math"/>
                                <a:ea typeface="Cambria Math"/>
                              </a:rPr>
                              <m:t>𝑋</m:t>
                            </m:r>
                          </m:e>
                        </m:acc>
                        <m:r>
                          <a:rPr lang="en-US" sz="2200" b="0" i="1" smtClean="0">
                            <a:latin typeface="Cambria Math"/>
                            <a:ea typeface="Cambria Math"/>
                          </a:rPr>
                          <m:t>+</m:t>
                        </m:r>
                        <m:sSub>
                          <m:sSubPr>
                            <m:ctrlPr>
                              <a:rPr lang="en-US" sz="2200" i="1">
                                <a:latin typeface="Cambria Math" panose="02040503050406030204" pitchFamily="18" charset="0"/>
                                <a:ea typeface="Cambria Math"/>
                              </a:rPr>
                            </m:ctrlPr>
                          </m:sSubPr>
                          <m:e>
                            <m:r>
                              <a:rPr lang="en-US" sz="2200" i="1">
                                <a:latin typeface="Cambria Math"/>
                                <a:ea typeface="Cambria Math"/>
                              </a:rPr>
                              <m:t>𝑍</m:t>
                            </m:r>
                          </m:e>
                          <m:sub>
                            <m:f>
                              <m:fPr>
                                <m:type m:val="lin"/>
                                <m:ctrlPr>
                                  <a:rPr lang="en-US" sz="2200" i="1">
                                    <a:latin typeface="Cambria Math" panose="02040503050406030204" pitchFamily="18" charset="0"/>
                                    <a:ea typeface="Cambria Math"/>
                                  </a:rPr>
                                </m:ctrlPr>
                              </m:fPr>
                              <m:num>
                                <m:r>
                                  <a:rPr lang="en-US" sz="2200" i="1">
                                    <a:latin typeface="Cambria Math"/>
                                    <a:ea typeface="Cambria Math"/>
                                  </a:rPr>
                                  <m:t>𝛼</m:t>
                                </m:r>
                              </m:num>
                              <m:den>
                                <m:r>
                                  <a:rPr lang="en-US" sz="2200" i="1">
                                    <a:latin typeface="Cambria Math"/>
                                    <a:ea typeface="Cambria Math"/>
                                  </a:rPr>
                                  <m:t>2</m:t>
                                </m:r>
                              </m:den>
                            </m:f>
                          </m:sub>
                        </m:sSub>
                        <m:f>
                          <m:fPr>
                            <m:ctrlPr>
                              <a:rPr lang="en-US" sz="2200" i="1">
                                <a:latin typeface="Cambria Math" panose="02040503050406030204" pitchFamily="18" charset="0"/>
                              </a:rPr>
                            </m:ctrlPr>
                          </m:fPr>
                          <m:num>
                            <m:r>
                              <a:rPr lang="en-US" sz="2200" i="1">
                                <a:latin typeface="Cambria Math"/>
                                <a:ea typeface="Cambria Math"/>
                              </a:rPr>
                              <m:t>𝜎</m:t>
                            </m:r>
                          </m:num>
                          <m:den>
                            <m:rad>
                              <m:radPr>
                                <m:degHide m:val="on"/>
                                <m:ctrlPr>
                                  <a:rPr lang="en-US" sz="2200" i="1">
                                    <a:latin typeface="Cambria Math" panose="02040503050406030204" pitchFamily="18" charset="0"/>
                                  </a:rPr>
                                </m:ctrlPr>
                              </m:radPr>
                              <m:deg/>
                              <m:e>
                                <m:r>
                                  <a:rPr lang="en-US" sz="2200" i="1">
                                    <a:latin typeface="Cambria Math"/>
                                  </a:rPr>
                                  <m:t>𝑛</m:t>
                                </m:r>
                              </m:e>
                            </m:rad>
                          </m:den>
                        </m:f>
                      </m:e>
                    </m:d>
                    <m:r>
                      <a:rPr lang="en-US" sz="2200" i="1">
                        <a:latin typeface="Cambria Math"/>
                        <a:ea typeface="Cambria Math"/>
                      </a:rPr>
                      <m:t>=1−</m:t>
                    </m:r>
                    <m:r>
                      <a:rPr lang="en-US" sz="2200" i="1">
                        <a:latin typeface="Cambria Math"/>
                        <a:ea typeface="Cambria Math"/>
                      </a:rPr>
                      <m:t>𝛼</m:t>
                    </m:r>
                  </m:oMath>
                </a14:m>
                <a:endParaRPr lang="en-US" sz="2200" dirty="0" smtClean="0"/>
              </a:p>
            </p:txBody>
          </p:sp>
        </mc:Choice>
        <mc:Fallback xmlns="">
          <p:sp>
            <p:nvSpPr>
              <p:cNvPr id="36" name="TextBox 35"/>
              <p:cNvSpPr txBox="1">
                <a:spLocks noRot="1" noChangeAspect="1" noMove="1" noResize="1" noEditPoints="1" noAdjustHandles="1" noChangeArrowheads="1" noChangeShapeType="1" noTextEdit="1"/>
              </p:cNvSpPr>
              <p:nvPr/>
            </p:nvSpPr>
            <p:spPr>
              <a:xfrm>
                <a:off x="1673226" y="3962308"/>
                <a:ext cx="6192838" cy="2235292"/>
              </a:xfrm>
              <a:prstGeom prst="rect">
                <a:avLst/>
              </a:prstGeom>
              <a:blipFill rotWithShape="1">
                <a:blip r:embed="rId10"/>
                <a:stretch>
                  <a:fillRect l="-11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 Box 27"/>
              <p:cNvSpPr txBox="1">
                <a:spLocks noChangeArrowheads="1"/>
              </p:cNvSpPr>
              <p:nvPr/>
            </p:nvSpPr>
            <p:spPr bwMode="auto">
              <a:xfrm>
                <a:off x="4020345" y="2501839"/>
                <a:ext cx="1046957"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50000"/>
                  </a:spcBef>
                  <a:buClrTx/>
                  <a:buSzTx/>
                  <a:buFontTx/>
                  <a:buNone/>
                </a:pPr>
                <a14:m>
                  <m:oMathPara xmlns:m="http://schemas.openxmlformats.org/officeDocument/2006/math">
                    <m:oMathParaPr>
                      <m:jc m:val="left"/>
                    </m:oMathParaPr>
                    <m:oMath xmlns:m="http://schemas.openxmlformats.org/officeDocument/2006/math">
                      <m:r>
                        <a:rPr lang="en-US" altLang="en-US" sz="2000" i="1" dirty="0" smtClean="0">
                          <a:latin typeface="Cambria Math"/>
                          <a:cs typeface="Times New Roman" pitchFamily="18" charset="0"/>
                        </a:rPr>
                        <m:t>1−</m:t>
                      </m:r>
                      <m:r>
                        <a:rPr lang="el-GR" altLang="en-US" sz="2000" i="1" dirty="0">
                          <a:latin typeface="Cambria Math"/>
                          <a:cs typeface="Times New Roman" pitchFamily="18" charset="0"/>
                        </a:rPr>
                        <m:t> </m:t>
                      </m:r>
                      <m:r>
                        <a:rPr lang="el-GR" altLang="en-US" sz="2000" i="1" dirty="0">
                          <a:latin typeface="Cambria Math"/>
                          <a:cs typeface="Times New Roman" pitchFamily="18" charset="0"/>
                        </a:rPr>
                        <m:t>𝛼</m:t>
                      </m:r>
                      <m:r>
                        <a:rPr lang="el-GR" altLang="en-US" sz="2000" i="1" dirty="0">
                          <a:latin typeface="Cambria Math"/>
                          <a:cs typeface="Times New Roman" pitchFamily="18" charset="0"/>
                        </a:rPr>
                        <m:t> </m:t>
                      </m:r>
                    </m:oMath>
                  </m:oMathPara>
                </a14:m>
                <a:endParaRPr lang="en-US" altLang="en-US" sz="2000" dirty="0">
                  <a:latin typeface="Times New Roman" pitchFamily="18" charset="0"/>
                </a:endParaRPr>
              </a:p>
            </p:txBody>
          </p:sp>
        </mc:Choice>
        <mc:Fallback xmlns="">
          <p:sp>
            <p:nvSpPr>
              <p:cNvPr id="31" name="Text Box 27"/>
              <p:cNvSpPr txBox="1">
                <a:spLocks noRot="1" noChangeAspect="1" noMove="1" noResize="1" noEditPoints="1" noAdjustHandles="1" noChangeArrowheads="1" noChangeShapeType="1" noTextEdit="1"/>
              </p:cNvSpPr>
              <p:nvPr/>
            </p:nvSpPr>
            <p:spPr bwMode="auto">
              <a:xfrm>
                <a:off x="4020345" y="2501839"/>
                <a:ext cx="1046957" cy="400110"/>
              </a:xfrm>
              <a:prstGeom prst="rect">
                <a:avLst/>
              </a:prstGeom>
              <a:blipFill rotWithShape="1">
                <a:blip r:embed="rId11"/>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753611" y="2019300"/>
                <a:ext cx="1813830" cy="61664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sym typeface="Wingdings" panose="05000000000000000000" pitchFamily="2" charset="2"/>
                            </a:rPr>
                          </m:ctrlPr>
                        </m:accPr>
                        <m:e>
                          <m:r>
                            <a:rPr lang="en-US" i="1">
                              <a:latin typeface="Cambria Math"/>
                              <a:sym typeface="Wingdings" panose="05000000000000000000" pitchFamily="2" charset="2"/>
                            </a:rPr>
                            <m:t>𝑋</m:t>
                          </m:r>
                        </m:e>
                      </m:acc>
                      <m:r>
                        <a:rPr lang="en-US" i="1">
                          <a:latin typeface="Cambria Math"/>
                          <a:sym typeface="Wingdings" panose="05000000000000000000" pitchFamily="2" charset="2"/>
                        </a:rPr>
                        <m:t>~</m:t>
                      </m:r>
                      <m:r>
                        <a:rPr lang="en-US" i="1">
                          <a:latin typeface="Cambria Math"/>
                          <a:sym typeface="Wingdings" panose="05000000000000000000" pitchFamily="2" charset="2"/>
                        </a:rPr>
                        <m:t>𝑁</m:t>
                      </m:r>
                      <m:r>
                        <a:rPr lang="en-US" i="1">
                          <a:latin typeface="Cambria Math"/>
                          <a:sym typeface="Wingdings" panose="05000000000000000000" pitchFamily="2" charset="2"/>
                        </a:rPr>
                        <m:t>(</m:t>
                      </m:r>
                      <m:sSub>
                        <m:sSubPr>
                          <m:ctrlPr>
                            <a:rPr lang="en-US" i="1">
                              <a:latin typeface="Cambria Math" panose="02040503050406030204" pitchFamily="18" charset="0"/>
                              <a:sym typeface="Wingdings" panose="05000000000000000000" pitchFamily="2" charset="2"/>
                            </a:rPr>
                          </m:ctrlPr>
                        </m:sSubPr>
                        <m:e>
                          <m:r>
                            <a:rPr lang="en-US" i="1">
                              <a:latin typeface="Cambria Math"/>
                              <a:ea typeface="Cambria Math"/>
                              <a:sym typeface="Wingdings" panose="05000000000000000000" pitchFamily="2" charset="2"/>
                            </a:rPr>
                            <m:t>𝜇</m:t>
                          </m:r>
                        </m:e>
                        <m:sub>
                          <m:acc>
                            <m:accPr>
                              <m:chr m:val="̅"/>
                              <m:ctrlPr>
                                <a:rPr lang="en-US" i="1">
                                  <a:latin typeface="Cambria Math" panose="02040503050406030204" pitchFamily="18" charset="0"/>
                                  <a:sym typeface="Wingdings" panose="05000000000000000000" pitchFamily="2" charset="2"/>
                                </a:rPr>
                              </m:ctrlPr>
                            </m:accPr>
                            <m:e>
                              <m:r>
                                <a:rPr lang="en-US" i="1">
                                  <a:latin typeface="Cambria Math"/>
                                  <a:sym typeface="Wingdings" panose="05000000000000000000" pitchFamily="2" charset="2"/>
                                </a:rPr>
                                <m:t>𝑋</m:t>
                              </m:r>
                            </m:e>
                          </m:acc>
                          <m:r>
                            <a:rPr lang="en-US" i="1">
                              <a:latin typeface="Cambria Math"/>
                              <a:sym typeface="Wingdings" panose="05000000000000000000" pitchFamily="2" charset="2"/>
                            </a:rPr>
                            <m:t>,</m:t>
                          </m:r>
                        </m:sub>
                      </m:sSub>
                      <m:sSup>
                        <m:sSupPr>
                          <m:ctrlPr>
                            <a:rPr lang="en-US" i="1">
                              <a:latin typeface="Cambria Math" panose="02040503050406030204" pitchFamily="18" charset="0"/>
                              <a:sym typeface="Wingdings" panose="05000000000000000000" pitchFamily="2" charset="2"/>
                            </a:rPr>
                          </m:ctrlPr>
                        </m:sSupPr>
                        <m:e>
                          <m:r>
                            <a:rPr lang="en-US" i="1">
                              <a:latin typeface="Cambria Math"/>
                              <a:sym typeface="Wingdings" panose="05000000000000000000" pitchFamily="2" charset="2"/>
                            </a:rPr>
                            <m:t>(</m:t>
                          </m:r>
                          <m:f>
                            <m:fPr>
                              <m:ctrlPr>
                                <a:rPr lang="en-US" i="1">
                                  <a:latin typeface="Cambria Math" panose="02040503050406030204" pitchFamily="18" charset="0"/>
                                  <a:sym typeface="Wingdings" panose="05000000000000000000" pitchFamily="2" charset="2"/>
                                </a:rPr>
                              </m:ctrlPr>
                            </m:fPr>
                            <m:num>
                              <m:r>
                                <a:rPr lang="en-US" i="1">
                                  <a:latin typeface="Cambria Math"/>
                                  <a:ea typeface="Cambria Math"/>
                                  <a:sym typeface="Wingdings" panose="05000000000000000000" pitchFamily="2" charset="2"/>
                                </a:rPr>
                                <m:t>𝜎</m:t>
                              </m:r>
                            </m:num>
                            <m:den>
                              <m:rad>
                                <m:radPr>
                                  <m:degHide m:val="on"/>
                                  <m:ctrlPr>
                                    <a:rPr lang="en-US" i="1">
                                      <a:latin typeface="Cambria Math" panose="02040503050406030204" pitchFamily="18" charset="0"/>
                                      <a:sym typeface="Wingdings" panose="05000000000000000000" pitchFamily="2" charset="2"/>
                                    </a:rPr>
                                  </m:ctrlPr>
                                </m:radPr>
                                <m:deg/>
                                <m:e>
                                  <m:r>
                                    <a:rPr lang="en-US" i="1">
                                      <a:latin typeface="Cambria Math"/>
                                      <a:sym typeface="Wingdings" panose="05000000000000000000" pitchFamily="2" charset="2"/>
                                    </a:rPr>
                                    <m:t>𝑛</m:t>
                                  </m:r>
                                </m:e>
                              </m:rad>
                            </m:den>
                          </m:f>
                          <m:r>
                            <a:rPr lang="en-US" i="1">
                              <a:latin typeface="Cambria Math"/>
                              <a:sym typeface="Wingdings" panose="05000000000000000000" pitchFamily="2" charset="2"/>
                            </a:rPr>
                            <m:t>)</m:t>
                          </m:r>
                        </m:e>
                        <m:sup>
                          <m:r>
                            <a:rPr lang="en-US" i="1">
                              <a:latin typeface="Cambria Math"/>
                              <a:sym typeface="Wingdings" panose="05000000000000000000" pitchFamily="2" charset="2"/>
                            </a:rPr>
                            <m:t>2</m:t>
                          </m:r>
                        </m:sup>
                      </m:sSup>
                      <m:r>
                        <a:rPr lang="en-US" i="1">
                          <a:latin typeface="Cambria Math"/>
                          <a:sym typeface="Wingdings" panose="05000000000000000000" pitchFamily="2" charset="2"/>
                        </a:rPr>
                        <m:t>)</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753611" y="2019300"/>
                <a:ext cx="1813830" cy="616644"/>
              </a:xfrm>
              <a:prstGeom prst="rect">
                <a:avLst/>
              </a:prstGeom>
              <a:blipFill rotWithShape="1">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74730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Known)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l="-2815" t="-10160" b="-4545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10</a:t>
            </a:fld>
            <a:endParaRPr lang="en-US" altLang="en-US"/>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7875" y="1333500"/>
            <a:ext cx="5181600"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2" name="Rectangle 32"/>
              <p:cNvSpPr>
                <a:spLocks noChangeArrowheads="1"/>
              </p:cNvSpPr>
              <p:nvPr/>
            </p:nvSpPr>
            <p:spPr bwMode="auto">
              <a:xfrm>
                <a:off x="5410201" y="989607"/>
                <a:ext cx="2438400" cy="766813"/>
              </a:xfrm>
              <a:prstGeom prst="rect">
                <a:avLst/>
              </a:prstGeom>
              <a:solidFill>
                <a:srgbClr val="FFFF66"/>
              </a:solidFill>
              <a:ln>
                <a:noFill/>
              </a:ln>
              <a:effectLst/>
              <a:extLs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14:m>
                  <m:oMathPara xmlns:m="http://schemas.openxmlformats.org/officeDocument/2006/math">
                    <m:oMathParaPr>
                      <m:jc m:val="centerGroup"/>
                    </m:oMathParaPr>
                    <m:oMath xmlns:m="http://schemas.openxmlformats.org/officeDocument/2006/math">
                      <m:acc>
                        <m:accPr>
                          <m:chr m:val="̅"/>
                          <m:ctrlPr>
                            <a:rPr lang="en-US" altLang="zh-TW" sz="1800" i="1" smtClean="0">
                              <a:latin typeface="Cambria Math" panose="02040503050406030204" pitchFamily="18" charset="0"/>
                              <a:ea typeface="PMingLiU" pitchFamily="18" charset="-120"/>
                              <a:cs typeface="Arial" panose="020B0604020202020204" pitchFamily="34" charset="0"/>
                            </a:rPr>
                          </m:ctrlPr>
                        </m:accPr>
                        <m:e>
                          <m:r>
                            <a:rPr lang="en-US" altLang="zh-TW" sz="1800" b="0" i="1" smtClean="0">
                              <a:latin typeface="Cambria Math"/>
                              <a:ea typeface="PMingLiU" pitchFamily="18" charset="-120"/>
                              <a:cs typeface="Arial" panose="020B0604020202020204" pitchFamily="34" charset="0"/>
                            </a:rPr>
                            <m:t>𝑋</m:t>
                          </m:r>
                        </m:e>
                      </m:acc>
                      <m:r>
                        <a:rPr lang="en-US" altLang="zh-TW" sz="1800" i="1" smtClean="0">
                          <a:latin typeface="Cambria Math"/>
                          <a:ea typeface="Cambria Math"/>
                          <a:cs typeface="Arial" panose="020B0604020202020204" pitchFamily="34" charset="0"/>
                        </a:rPr>
                        <m:t>~</m:t>
                      </m:r>
                      <m:r>
                        <a:rPr lang="en-US" altLang="zh-TW" sz="1800" b="0" i="1" smtClean="0">
                          <a:latin typeface="Cambria Math"/>
                          <a:ea typeface="Cambria Math"/>
                          <a:cs typeface="Arial" panose="020B0604020202020204" pitchFamily="34" charset="0"/>
                        </a:rPr>
                        <m:t>𝑁</m:t>
                      </m:r>
                      <m:r>
                        <a:rPr lang="en-US" altLang="zh-TW" sz="1800" b="0" i="1" smtClean="0">
                          <a:latin typeface="Cambria Math"/>
                          <a:ea typeface="Cambria Math"/>
                          <a:cs typeface="Arial" panose="020B0604020202020204" pitchFamily="34" charset="0"/>
                        </a:rPr>
                        <m:t>(368, </m:t>
                      </m:r>
                      <m:sSup>
                        <m:sSupPr>
                          <m:ctrlPr>
                            <a:rPr lang="en-US" altLang="zh-TW" sz="1800" b="0" i="1" smtClean="0">
                              <a:latin typeface="Cambria Math" panose="02040503050406030204" pitchFamily="18" charset="0"/>
                              <a:ea typeface="Cambria Math"/>
                              <a:cs typeface="Arial" panose="020B0604020202020204" pitchFamily="34" charset="0"/>
                            </a:rPr>
                          </m:ctrlPr>
                        </m:sSupPr>
                        <m:e>
                          <m:d>
                            <m:dPr>
                              <m:ctrlPr>
                                <a:rPr lang="en-US" altLang="zh-TW" sz="1800" i="1">
                                  <a:latin typeface="Cambria Math" panose="02040503050406030204" pitchFamily="18" charset="0"/>
                                  <a:ea typeface="Cambria Math"/>
                                  <a:cs typeface="Arial" panose="020B0604020202020204" pitchFamily="34" charset="0"/>
                                </a:rPr>
                              </m:ctrlPr>
                            </m:dPr>
                            <m:e>
                              <m:f>
                                <m:fPr>
                                  <m:ctrlPr>
                                    <a:rPr lang="en-US" altLang="zh-TW" sz="1800" i="1">
                                      <a:latin typeface="Cambria Math" panose="02040503050406030204" pitchFamily="18" charset="0"/>
                                      <a:ea typeface="Cambria Math"/>
                                      <a:cs typeface="Arial" panose="020B0604020202020204" pitchFamily="34" charset="0"/>
                                    </a:rPr>
                                  </m:ctrlPr>
                                </m:fPr>
                                <m:num>
                                  <m:r>
                                    <a:rPr lang="en-US" altLang="zh-TW" sz="1800" i="1">
                                      <a:latin typeface="Cambria Math"/>
                                      <a:ea typeface="Cambria Math"/>
                                      <a:cs typeface="Arial" panose="020B0604020202020204" pitchFamily="34" charset="0"/>
                                    </a:rPr>
                                    <m:t>15</m:t>
                                  </m:r>
                                </m:num>
                                <m:den>
                                  <m:rad>
                                    <m:radPr>
                                      <m:degHide m:val="on"/>
                                      <m:ctrlPr>
                                        <a:rPr lang="en-US" altLang="zh-TW" sz="1800" i="1">
                                          <a:latin typeface="Cambria Math" panose="02040503050406030204" pitchFamily="18" charset="0"/>
                                          <a:ea typeface="Cambria Math"/>
                                          <a:cs typeface="Arial" panose="020B0604020202020204" pitchFamily="34" charset="0"/>
                                        </a:rPr>
                                      </m:ctrlPr>
                                    </m:radPr>
                                    <m:deg/>
                                    <m:e>
                                      <m:r>
                                        <a:rPr lang="en-US" altLang="zh-TW" sz="1800" i="1">
                                          <a:latin typeface="Cambria Math"/>
                                          <a:ea typeface="Cambria Math"/>
                                          <a:cs typeface="Arial" panose="020B0604020202020204" pitchFamily="34" charset="0"/>
                                        </a:rPr>
                                        <m:t>25</m:t>
                                      </m:r>
                                    </m:e>
                                  </m:rad>
                                </m:den>
                              </m:f>
                            </m:e>
                          </m:d>
                        </m:e>
                        <m:sup>
                          <m:r>
                            <a:rPr lang="en-US" altLang="zh-TW" sz="1800" b="0" i="1" smtClean="0">
                              <a:latin typeface="Cambria Math"/>
                              <a:ea typeface="Cambria Math"/>
                              <a:cs typeface="Arial" panose="020B0604020202020204" pitchFamily="34" charset="0"/>
                            </a:rPr>
                            <m:t>2</m:t>
                          </m:r>
                        </m:sup>
                      </m:sSup>
                      <m:r>
                        <a:rPr lang="en-US" altLang="zh-TW" sz="1800" b="0" i="1" smtClean="0">
                          <a:latin typeface="Cambria Math"/>
                          <a:ea typeface="Cambria Math"/>
                          <a:cs typeface="Arial" panose="020B0604020202020204" pitchFamily="34" charset="0"/>
                        </a:rPr>
                        <m:t>)</m:t>
                      </m:r>
                    </m:oMath>
                  </m:oMathPara>
                </a14:m>
                <a:endParaRPr lang="en-US" altLang="zh-TW" sz="1800" dirty="0">
                  <a:latin typeface="Arial" panose="020B0604020202020204" pitchFamily="34" charset="0"/>
                  <a:ea typeface="PMingLiU" pitchFamily="18" charset="-120"/>
                  <a:cs typeface="Arial" panose="020B0604020202020204" pitchFamily="34" charset="0"/>
                </a:endParaRPr>
              </a:p>
            </p:txBody>
          </p:sp>
        </mc:Choice>
        <mc:Fallback xmlns="">
          <p:sp>
            <p:nvSpPr>
              <p:cNvPr id="42" name="Rectangle 32"/>
              <p:cNvSpPr>
                <a:spLocks noRot="1" noChangeAspect="1" noMove="1" noResize="1" noEditPoints="1" noAdjustHandles="1" noChangeArrowheads="1" noChangeShapeType="1" noTextEdit="1"/>
              </p:cNvSpPr>
              <p:nvPr/>
            </p:nvSpPr>
            <p:spPr bwMode="auto">
              <a:xfrm>
                <a:off x="5410201" y="989607"/>
                <a:ext cx="2438400" cy="766813"/>
              </a:xfrm>
              <a:prstGeom prst="rect">
                <a:avLst/>
              </a:prstGeom>
              <a:blipFill rotWithShape="1">
                <a:blip r:embed="rId5"/>
                <a:stretch>
                  <a:fillRect/>
                </a:stretch>
              </a:bli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6832600" y="3135868"/>
                <a:ext cx="63658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a:rPr>
                            <m:t>𝑋</m:t>
                          </m:r>
                        </m:e>
                      </m:acc>
                    </m:oMath>
                  </m:oMathPara>
                </a14:m>
                <a:endParaRPr lang="en-US" dirty="0"/>
              </a:p>
            </p:txBody>
          </p:sp>
        </mc:Choice>
        <mc:Fallback xmlns="">
          <p:sp>
            <p:nvSpPr>
              <p:cNvPr id="43" name="TextBox 42"/>
              <p:cNvSpPr txBox="1">
                <a:spLocks noRot="1" noChangeAspect="1" noMove="1" noResize="1" noEditPoints="1" noAdjustHandles="1" noChangeArrowheads="1" noChangeShapeType="1" noTextEdit="1"/>
              </p:cNvSpPr>
              <p:nvPr/>
            </p:nvSpPr>
            <p:spPr>
              <a:xfrm>
                <a:off x="6832600" y="3135868"/>
                <a:ext cx="636586" cy="369332"/>
              </a:xfrm>
              <a:prstGeom prst="rect">
                <a:avLst/>
              </a:prstGeom>
              <a:blipFill rotWithShape="1">
                <a:blip r:embed="rId6"/>
                <a:stretch>
                  <a:fillRect r="-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 Box 88"/>
              <p:cNvSpPr txBox="1">
                <a:spLocks noChangeArrowheads="1"/>
              </p:cNvSpPr>
              <p:nvPr/>
            </p:nvSpPr>
            <p:spPr bwMode="auto">
              <a:xfrm>
                <a:off x="152399" y="1752600"/>
                <a:ext cx="2253729" cy="1289456"/>
              </a:xfrm>
              <a:prstGeom prst="rect">
                <a:avLst/>
              </a:prstGeom>
              <a:solidFill>
                <a:srgbClr val="FFCCCC"/>
              </a:solidFill>
              <a:ln w="9525">
                <a:noFill/>
                <a:miter lim="800000"/>
                <a:headEnd/>
                <a:tailEnd/>
              </a:ln>
              <a:effectLst/>
              <a:extLs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eaLnBrk="1" hangingPunct="1">
                  <a:spcBef>
                    <a:spcPct val="50000"/>
                  </a:spcBef>
                  <a:buClrTx/>
                  <a:buSzTx/>
                  <a:buFontTx/>
                  <a:buNone/>
                </a:pPr>
                <a:r>
                  <a:rPr lang="en-US" altLang="zh-TW" sz="1600" dirty="0" smtClean="0">
                    <a:latin typeface="Arial" panose="020B0604020202020204" pitchFamily="34" charset="0"/>
                    <a:ea typeface="PMingLiU" pitchFamily="18" charset="-120"/>
                    <a:cs typeface="Arial" panose="020B0604020202020204" pitchFamily="34" charset="0"/>
                  </a:rPr>
                  <a:t>Construct 95% Confidence Intervals </a:t>
                </a:r>
                <a:br>
                  <a:rPr lang="en-US" altLang="zh-TW" sz="1600" dirty="0" smtClean="0">
                    <a:latin typeface="Arial" panose="020B0604020202020204" pitchFamily="34" charset="0"/>
                    <a:ea typeface="PMingLiU" pitchFamily="18" charset="-120"/>
                    <a:cs typeface="Arial" panose="020B0604020202020204" pitchFamily="34" charset="0"/>
                  </a:rPr>
                </a:br>
                <a:r>
                  <a:rPr lang="en-US" altLang="zh-TW" sz="1600" dirty="0" smtClean="0">
                    <a:latin typeface="Arial" panose="020B0604020202020204" pitchFamily="34" charset="0"/>
                    <a:ea typeface="PMingLiU" pitchFamily="18" charset="-120"/>
                    <a:cs typeface="Arial" panose="020B0604020202020204" pitchFamily="34" charset="0"/>
                  </a:rPr>
                  <a:t>from </a:t>
                </a:r>
                <a14:m>
                  <m:oMath xmlns:m="http://schemas.openxmlformats.org/officeDocument/2006/math">
                    <m:acc>
                      <m:accPr>
                        <m:chr m:val="̅"/>
                        <m:ctrlPr>
                          <a:rPr lang="en-US" altLang="zh-TW" sz="1600" i="1" smtClean="0">
                            <a:latin typeface="Cambria Math" panose="02040503050406030204" pitchFamily="18" charset="0"/>
                            <a:ea typeface="PMingLiU" pitchFamily="18" charset="-120"/>
                            <a:cs typeface="Arial" panose="020B0604020202020204" pitchFamily="34" charset="0"/>
                          </a:rPr>
                        </m:ctrlPr>
                      </m:accPr>
                      <m:e>
                        <m:r>
                          <a:rPr lang="en-US" altLang="zh-TW" sz="1600" b="0" i="1" smtClean="0">
                            <a:latin typeface="Cambria Math"/>
                            <a:ea typeface="PMingLiU" pitchFamily="18" charset="-120"/>
                            <a:cs typeface="Arial" panose="020B0604020202020204" pitchFamily="34" charset="0"/>
                          </a:rPr>
                          <m:t>𝑋</m:t>
                        </m:r>
                      </m:e>
                    </m:acc>
                    <m:r>
                      <a:rPr lang="en-US" altLang="zh-TW" sz="1600" b="0" i="1" smtClean="0">
                        <a:latin typeface="Cambria Math"/>
                        <a:ea typeface="Cambria Math"/>
                        <a:cs typeface="Arial" panose="020B0604020202020204" pitchFamily="34" charset="0"/>
                      </a:rPr>
                      <m:t>−</m:t>
                    </m:r>
                    <m:sSub>
                      <m:sSubPr>
                        <m:ctrlPr>
                          <a:rPr lang="en-US" altLang="zh-TW" sz="1600" i="1" smtClean="0">
                            <a:latin typeface="Cambria Math" panose="02040503050406030204" pitchFamily="18" charset="0"/>
                            <a:ea typeface="Cambria Math"/>
                            <a:cs typeface="Arial" panose="020B0604020202020204" pitchFamily="34" charset="0"/>
                          </a:rPr>
                        </m:ctrlPr>
                      </m:sSubPr>
                      <m:e>
                        <m:r>
                          <a:rPr lang="en-US" altLang="zh-TW" sz="1600" b="0" i="1" smtClean="0">
                            <a:latin typeface="Cambria Math"/>
                            <a:ea typeface="Cambria Math"/>
                            <a:cs typeface="Arial" panose="020B0604020202020204" pitchFamily="34" charset="0"/>
                          </a:rPr>
                          <m:t>𝑍</m:t>
                        </m:r>
                      </m:e>
                      <m:sub>
                        <m:f>
                          <m:fPr>
                            <m:type m:val="lin"/>
                            <m:ctrlPr>
                              <a:rPr lang="en-US" altLang="zh-TW" sz="1600" i="1" smtClean="0">
                                <a:latin typeface="Cambria Math" panose="02040503050406030204" pitchFamily="18" charset="0"/>
                                <a:ea typeface="Cambria Math"/>
                                <a:cs typeface="Arial" panose="020B0604020202020204" pitchFamily="34" charset="0"/>
                              </a:rPr>
                            </m:ctrlPr>
                          </m:fPr>
                          <m:num>
                            <m:r>
                              <a:rPr lang="zh-TW" altLang="en-US" sz="1600" i="1" smtClean="0">
                                <a:latin typeface="Cambria Math"/>
                                <a:ea typeface="Cambria Math"/>
                                <a:cs typeface="Arial" panose="020B0604020202020204" pitchFamily="34" charset="0"/>
                              </a:rPr>
                              <m:t>𝛼</m:t>
                            </m:r>
                          </m:num>
                          <m:den>
                            <m:r>
                              <a:rPr lang="en-US" altLang="zh-TW" sz="1600" b="0" i="1" smtClean="0">
                                <a:latin typeface="Cambria Math"/>
                                <a:ea typeface="Cambria Math"/>
                                <a:cs typeface="Arial" panose="020B0604020202020204" pitchFamily="34" charset="0"/>
                              </a:rPr>
                              <m:t>2</m:t>
                            </m:r>
                          </m:den>
                        </m:f>
                      </m:sub>
                    </m:sSub>
                    <m:f>
                      <m:fPr>
                        <m:ctrlPr>
                          <a:rPr lang="en-US" altLang="zh-TW" sz="1600" i="1" smtClean="0">
                            <a:latin typeface="Cambria Math" panose="02040503050406030204" pitchFamily="18" charset="0"/>
                            <a:ea typeface="Cambria Math"/>
                            <a:cs typeface="Arial" panose="020B0604020202020204" pitchFamily="34" charset="0"/>
                          </a:rPr>
                        </m:ctrlPr>
                      </m:fPr>
                      <m:num>
                        <m:r>
                          <a:rPr lang="zh-TW" altLang="en-US" sz="1600" i="1" smtClean="0">
                            <a:latin typeface="Cambria Math"/>
                            <a:ea typeface="Cambria Math"/>
                            <a:cs typeface="Arial" panose="020B0604020202020204" pitchFamily="34" charset="0"/>
                          </a:rPr>
                          <m:t>𝜎</m:t>
                        </m:r>
                      </m:num>
                      <m:den>
                        <m:rad>
                          <m:radPr>
                            <m:degHide m:val="on"/>
                            <m:ctrlPr>
                              <a:rPr lang="en-US" altLang="zh-TW" sz="1600" i="1" smtClean="0">
                                <a:latin typeface="Cambria Math" panose="02040503050406030204" pitchFamily="18" charset="0"/>
                                <a:ea typeface="Cambria Math"/>
                                <a:cs typeface="Arial" panose="020B0604020202020204" pitchFamily="34" charset="0"/>
                              </a:rPr>
                            </m:ctrlPr>
                          </m:radPr>
                          <m:deg/>
                          <m:e>
                            <m:r>
                              <a:rPr lang="en-US" altLang="zh-TW" sz="1600" b="0" i="1" smtClean="0">
                                <a:latin typeface="Cambria Math"/>
                                <a:ea typeface="Cambria Math"/>
                                <a:cs typeface="Arial" panose="020B0604020202020204" pitchFamily="34" charset="0"/>
                              </a:rPr>
                              <m:t>𝑛</m:t>
                            </m:r>
                          </m:e>
                        </m:rad>
                      </m:den>
                    </m:f>
                  </m:oMath>
                </a14:m>
                <a:r>
                  <a:rPr lang="en-US" altLang="zh-TW" sz="1600" dirty="0" smtClean="0">
                    <a:latin typeface="Arial" panose="020B0604020202020204" pitchFamily="34" charset="0"/>
                    <a:ea typeface="PMingLiU" pitchFamily="18" charset="-120"/>
                    <a:cs typeface="Arial" panose="020B0604020202020204" pitchFamily="34" charset="0"/>
                  </a:rPr>
                  <a:t> to </a:t>
                </a:r>
                <a14:m>
                  <m:oMath xmlns:m="http://schemas.openxmlformats.org/officeDocument/2006/math">
                    <m:acc>
                      <m:accPr>
                        <m:chr m:val="̅"/>
                        <m:ctrlPr>
                          <a:rPr lang="en-US" altLang="zh-TW" sz="1600" i="1">
                            <a:latin typeface="Cambria Math" panose="02040503050406030204" pitchFamily="18" charset="0"/>
                            <a:ea typeface="PMingLiU" pitchFamily="18" charset="-120"/>
                            <a:cs typeface="Arial" panose="020B0604020202020204" pitchFamily="34" charset="0"/>
                          </a:rPr>
                        </m:ctrlPr>
                      </m:accPr>
                      <m:e>
                        <m:r>
                          <a:rPr lang="en-US" altLang="zh-TW" sz="1600" i="1">
                            <a:latin typeface="Cambria Math"/>
                            <a:ea typeface="PMingLiU" pitchFamily="18" charset="-120"/>
                            <a:cs typeface="Arial" panose="020B0604020202020204" pitchFamily="34" charset="0"/>
                          </a:rPr>
                          <m:t>𝑋</m:t>
                        </m:r>
                      </m:e>
                    </m:acc>
                    <m:r>
                      <a:rPr lang="en-US" altLang="zh-TW" sz="1600" b="0" i="1" smtClean="0">
                        <a:latin typeface="Cambria Math"/>
                        <a:ea typeface="Cambria Math"/>
                        <a:cs typeface="Arial" panose="020B0604020202020204" pitchFamily="34" charset="0"/>
                      </a:rPr>
                      <m:t>+</m:t>
                    </m:r>
                    <m:sSub>
                      <m:sSubPr>
                        <m:ctrlPr>
                          <a:rPr lang="en-US" altLang="zh-TW" sz="1600" i="1">
                            <a:latin typeface="Cambria Math" panose="02040503050406030204" pitchFamily="18" charset="0"/>
                            <a:ea typeface="Cambria Math"/>
                            <a:cs typeface="Arial" panose="020B0604020202020204" pitchFamily="34" charset="0"/>
                          </a:rPr>
                        </m:ctrlPr>
                      </m:sSubPr>
                      <m:e>
                        <m:r>
                          <a:rPr lang="en-US" altLang="zh-TW" sz="1600" i="1">
                            <a:latin typeface="Cambria Math"/>
                            <a:ea typeface="Cambria Math"/>
                            <a:cs typeface="Arial" panose="020B0604020202020204" pitchFamily="34" charset="0"/>
                          </a:rPr>
                          <m:t>𝑍</m:t>
                        </m:r>
                      </m:e>
                      <m:sub>
                        <m:f>
                          <m:fPr>
                            <m:type m:val="lin"/>
                            <m:ctrlPr>
                              <a:rPr lang="en-US" altLang="zh-TW" sz="1600" i="1">
                                <a:latin typeface="Cambria Math" panose="02040503050406030204" pitchFamily="18" charset="0"/>
                                <a:ea typeface="Cambria Math"/>
                                <a:cs typeface="Arial" panose="020B0604020202020204" pitchFamily="34" charset="0"/>
                              </a:rPr>
                            </m:ctrlPr>
                          </m:fPr>
                          <m:num>
                            <m:r>
                              <a:rPr lang="zh-TW" altLang="en-US" sz="1600" i="1">
                                <a:latin typeface="Cambria Math"/>
                                <a:ea typeface="Cambria Math"/>
                                <a:cs typeface="Arial" panose="020B0604020202020204" pitchFamily="34" charset="0"/>
                              </a:rPr>
                              <m:t>𝛼</m:t>
                            </m:r>
                          </m:num>
                          <m:den>
                            <m:r>
                              <a:rPr lang="en-US" altLang="zh-TW" sz="1600" i="1">
                                <a:latin typeface="Cambria Math"/>
                                <a:ea typeface="Cambria Math"/>
                                <a:cs typeface="Arial" panose="020B0604020202020204" pitchFamily="34" charset="0"/>
                              </a:rPr>
                              <m:t>2</m:t>
                            </m:r>
                          </m:den>
                        </m:f>
                      </m:sub>
                    </m:sSub>
                    <m:f>
                      <m:fPr>
                        <m:ctrlPr>
                          <a:rPr lang="en-US" altLang="zh-TW" sz="1600" i="1">
                            <a:latin typeface="Cambria Math" panose="02040503050406030204" pitchFamily="18" charset="0"/>
                            <a:ea typeface="Cambria Math"/>
                            <a:cs typeface="Arial" panose="020B0604020202020204" pitchFamily="34" charset="0"/>
                          </a:rPr>
                        </m:ctrlPr>
                      </m:fPr>
                      <m:num>
                        <m:r>
                          <a:rPr lang="zh-TW" altLang="en-US" sz="1600" i="1">
                            <a:latin typeface="Cambria Math"/>
                            <a:ea typeface="Cambria Math"/>
                            <a:cs typeface="Arial" panose="020B0604020202020204" pitchFamily="34" charset="0"/>
                          </a:rPr>
                          <m:t>𝜎</m:t>
                        </m:r>
                      </m:num>
                      <m:den>
                        <m:rad>
                          <m:radPr>
                            <m:degHide m:val="on"/>
                            <m:ctrlPr>
                              <a:rPr lang="en-US" altLang="zh-TW" sz="1600" i="1">
                                <a:latin typeface="Cambria Math" panose="02040503050406030204" pitchFamily="18" charset="0"/>
                                <a:ea typeface="Cambria Math"/>
                                <a:cs typeface="Arial" panose="020B0604020202020204" pitchFamily="34" charset="0"/>
                              </a:rPr>
                            </m:ctrlPr>
                          </m:radPr>
                          <m:deg/>
                          <m:e>
                            <m:r>
                              <a:rPr lang="en-US" altLang="zh-TW" sz="1600" i="1">
                                <a:latin typeface="Cambria Math"/>
                                <a:ea typeface="Cambria Math"/>
                                <a:cs typeface="Arial" panose="020B0604020202020204" pitchFamily="34" charset="0"/>
                              </a:rPr>
                              <m:t>𝑛</m:t>
                            </m:r>
                          </m:e>
                        </m:rad>
                      </m:den>
                    </m:f>
                  </m:oMath>
                </a14:m>
                <a:endParaRPr lang="en-US" altLang="zh-TW" sz="1600" dirty="0">
                  <a:latin typeface="Arial" panose="020B0604020202020204" pitchFamily="34" charset="0"/>
                  <a:ea typeface="PMingLiU" pitchFamily="18" charset="-120"/>
                  <a:cs typeface="Arial" panose="020B0604020202020204" pitchFamily="34" charset="0"/>
                </a:endParaRPr>
              </a:p>
            </p:txBody>
          </p:sp>
        </mc:Choice>
        <mc:Fallback xmlns="">
          <p:sp>
            <p:nvSpPr>
              <p:cNvPr id="44" name="Text Box 88"/>
              <p:cNvSpPr txBox="1">
                <a:spLocks noRot="1" noChangeAspect="1" noMove="1" noResize="1" noEditPoints="1" noAdjustHandles="1" noChangeArrowheads="1" noChangeShapeType="1" noTextEdit="1"/>
              </p:cNvSpPr>
              <p:nvPr/>
            </p:nvSpPr>
            <p:spPr bwMode="auto">
              <a:xfrm>
                <a:off x="152399" y="1752600"/>
                <a:ext cx="2253729" cy="1289456"/>
              </a:xfrm>
              <a:prstGeom prst="rect">
                <a:avLst/>
              </a:prstGeom>
              <a:blipFill rotWithShape="1">
                <a:blip r:embed="rId7"/>
                <a:stretch>
                  <a:fillRect t="-1422" b="-26066"/>
                </a:stretch>
              </a:bli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57" name="Line 5"/>
          <p:cNvSpPr>
            <a:spLocks noChangeShapeType="1"/>
          </p:cNvSpPr>
          <p:nvPr/>
        </p:nvSpPr>
        <p:spPr bwMode="auto">
          <a:xfrm>
            <a:off x="4625971" y="1333500"/>
            <a:ext cx="12703" cy="4533899"/>
          </a:xfrm>
          <a:prstGeom prst="line">
            <a:avLst/>
          </a:prstGeom>
          <a:noFill/>
          <a:ln w="50800">
            <a:solidFill>
              <a:srgbClr val="00666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63" name="TextBox 62"/>
              <p:cNvSpPr txBox="1"/>
              <p:nvPr/>
            </p:nvSpPr>
            <p:spPr>
              <a:xfrm>
                <a:off x="3733799" y="3429000"/>
                <a:ext cx="1752601" cy="369332"/>
              </a:xfrm>
              <a:prstGeom prst="rect">
                <a:avLst/>
              </a:prstGeom>
              <a:solidFill>
                <a:srgbClr val="FFFF99"/>
              </a:solid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a:ea typeface="Cambria Math"/>
                            </a:rPr>
                            <m:t>𝜇</m:t>
                          </m:r>
                        </m:e>
                        <m:sub>
                          <m:acc>
                            <m:accPr>
                              <m:chr m:val="̅"/>
                              <m:ctrlPr>
                                <a:rPr lang="en-US" i="1" smtClean="0">
                                  <a:latin typeface="Cambria Math" panose="02040503050406030204" pitchFamily="18" charset="0"/>
                                </a:rPr>
                              </m:ctrlPr>
                            </m:accPr>
                            <m:e>
                              <m:r>
                                <a:rPr lang="en-US" b="0" i="1" smtClean="0">
                                  <a:latin typeface="Cambria Math"/>
                                </a:rPr>
                                <m:t>𝑋</m:t>
                              </m:r>
                            </m:e>
                          </m:acc>
                        </m:sub>
                      </m:sSub>
                      <m:r>
                        <a:rPr lang="en-US" b="0" i="1" smtClean="0">
                          <a:latin typeface="Cambria Math"/>
                        </a:rPr>
                        <m:t>=</m:t>
                      </m:r>
                      <m:r>
                        <a:rPr lang="en-US" b="0" i="1" smtClean="0">
                          <a:latin typeface="Cambria Math"/>
                          <a:ea typeface="Cambria Math"/>
                        </a:rPr>
                        <m:t>𝜇</m:t>
                      </m:r>
                      <m:r>
                        <a:rPr lang="en-US" b="0" i="1" smtClean="0">
                          <a:latin typeface="Cambria Math"/>
                          <a:ea typeface="Cambria Math"/>
                        </a:rPr>
                        <m:t>=368</m:t>
                      </m:r>
                    </m:oMath>
                  </m:oMathPara>
                </a14:m>
                <a:endParaRPr lang="en-US" dirty="0"/>
              </a:p>
            </p:txBody>
          </p:sp>
        </mc:Choice>
        <mc:Fallback xmlns="">
          <p:sp>
            <p:nvSpPr>
              <p:cNvPr id="63" name="TextBox 62"/>
              <p:cNvSpPr txBox="1">
                <a:spLocks noRot="1" noChangeAspect="1" noMove="1" noResize="1" noEditPoints="1" noAdjustHandles="1" noChangeArrowheads="1" noChangeShapeType="1" noTextEdit="1"/>
              </p:cNvSpPr>
              <p:nvPr/>
            </p:nvSpPr>
            <p:spPr>
              <a:xfrm>
                <a:off x="3733799" y="3429000"/>
                <a:ext cx="1752601" cy="369332"/>
              </a:xfrm>
              <a:prstGeom prst="rect">
                <a:avLst/>
              </a:prstGeom>
              <a:blipFill rotWithShape="1">
                <a:blip r:embed="rId8"/>
                <a:stretch>
                  <a:fillRect b="-5000"/>
                </a:stretch>
              </a:blipFill>
            </p:spPr>
            <p:txBody>
              <a:bodyPr/>
              <a:lstStyle/>
              <a:p>
                <a:r>
                  <a:rPr lang="en-US">
                    <a:noFill/>
                  </a:rPr>
                  <a:t> </a:t>
                </a:r>
              </a:p>
            </p:txBody>
          </p:sp>
        </mc:Fallback>
      </mc:AlternateContent>
      <p:sp>
        <p:nvSpPr>
          <p:cNvPr id="10" name="Rectangle 9"/>
          <p:cNvSpPr/>
          <p:nvPr/>
        </p:nvSpPr>
        <p:spPr bwMode="auto">
          <a:xfrm>
            <a:off x="4549771" y="2939530"/>
            <a:ext cx="152400" cy="158238"/>
          </a:xfrm>
          <a:prstGeom prst="rect">
            <a:avLst/>
          </a:prstGeom>
          <a:solidFill>
            <a:srgbClr val="FF33CC"/>
          </a:solidFill>
          <a:ln w="12700" cap="rnd" cmpd="sng">
            <a:solidFill>
              <a:schemeClr val="tx1"/>
            </a:solidFill>
            <a:prstDash val="solid"/>
            <a:round/>
            <a:headEnd type="none" w="med" len="med"/>
            <a:tailEnd type="none" w="med" len="med"/>
          </a:ln>
        </p:spPr>
        <p:txBody>
          <a:bodyPr rtlCol="0" anchor="ctr"/>
          <a:lstStyle/>
          <a:p>
            <a:pPr algn="ctr"/>
            <a:endParaRPr lang="en-US"/>
          </a:p>
        </p:txBody>
      </p:sp>
      <p:cxnSp>
        <p:nvCxnSpPr>
          <p:cNvPr id="12" name="Straight Connector 11"/>
          <p:cNvCxnSpPr/>
          <p:nvPr/>
        </p:nvCxnSpPr>
        <p:spPr>
          <a:xfrm>
            <a:off x="2819400" y="3962400"/>
            <a:ext cx="3581400" cy="0"/>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p:cNvSpPr/>
              <p:nvPr/>
            </p:nvSpPr>
            <p:spPr bwMode="auto">
              <a:xfrm>
                <a:off x="6705600" y="3505200"/>
                <a:ext cx="2438400" cy="838200"/>
              </a:xfrm>
              <a:prstGeom prst="rect">
                <a:avLst/>
              </a:prstGeom>
              <a:solidFill>
                <a:srgbClr val="F983C1"/>
              </a:solidFill>
              <a:ln w="12700" cap="rnd" cmpd="sng">
                <a:solidFill>
                  <a:schemeClr val="tx1"/>
                </a:solidFill>
                <a:prstDash val="solid"/>
                <a:round/>
                <a:headEnd type="none" w="med" len="med"/>
                <a:tailEnd type="none" w="med" len="med"/>
              </a:ln>
            </p:spPr>
            <p:txBody>
              <a:bodyPr rtlCol="0" anchor="ctr"/>
              <a:lstStyle/>
              <a:p>
                <a:r>
                  <a:rPr lang="en-US" sz="1400" dirty="0" smtClean="0"/>
                  <a:t>Sample 1: </a:t>
                </a:r>
                <a14:m>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𝑋</m:t>
                        </m:r>
                      </m:e>
                    </m:acc>
                    <m:r>
                      <a:rPr lang="en-US" sz="1400" b="0" i="1" smtClean="0">
                        <a:latin typeface="Cambria Math"/>
                      </a:rPr>
                      <m:t>=368</m:t>
                    </m:r>
                  </m:oMath>
                </a14:m>
                <a:endParaRPr lang="en-US" sz="1400" b="0" dirty="0" smtClean="0"/>
              </a:p>
              <a:p>
                <a:r>
                  <a:rPr lang="en-US" sz="1400" dirty="0" smtClean="0"/>
                  <a:t>95% CI: </a:t>
                </a:r>
                <a14:m>
                  <m:oMath xmlns:m="http://schemas.openxmlformats.org/officeDocument/2006/math">
                    <m:r>
                      <a:rPr lang="en-US" sz="1400" b="0" i="1" smtClean="0">
                        <a:latin typeface="Cambria Math"/>
                      </a:rPr>
                      <m:t>368</m:t>
                    </m:r>
                    <m:r>
                      <a:rPr lang="en-US" sz="1400" b="0" i="1" smtClean="0">
                        <a:latin typeface="Cambria Math"/>
                        <a:ea typeface="Cambria Math"/>
                      </a:rPr>
                      <m:t>±1.96×</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15</m:t>
                        </m:r>
                      </m:num>
                      <m:den>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25</m:t>
                            </m:r>
                          </m:e>
                        </m:rad>
                      </m:den>
                    </m:f>
                  </m:oMath>
                </a14:m>
                <a:endParaRPr lang="en-US" sz="1400" b="0" dirty="0" smtClean="0">
                  <a:ea typeface="Cambria Math"/>
                </a:endParaRPr>
              </a:p>
              <a:p>
                <a:pPr/>
                <a14:m>
                  <m:oMathPara xmlns:m="http://schemas.openxmlformats.org/officeDocument/2006/math">
                    <m:oMathParaPr>
                      <m:jc m:val="centerGroup"/>
                    </m:oMathParaPr>
                    <m:oMath xmlns:m="http://schemas.openxmlformats.org/officeDocument/2006/math">
                      <m:r>
                        <a:rPr lang="en-US" sz="1400" b="0" i="1" smtClean="0">
                          <a:latin typeface="Cambria Math"/>
                        </a:rPr>
                        <m:t>              =[362.12, 378.88]</m:t>
                      </m:r>
                    </m:oMath>
                  </m:oMathPara>
                </a14:m>
                <a:endParaRPr lang="en-US" sz="1400" dirty="0"/>
              </a:p>
            </p:txBody>
          </p:sp>
        </mc:Choice>
        <mc:Fallback xmlns="">
          <p:sp>
            <p:nvSpPr>
              <p:cNvPr id="13" name="Rectangle 12"/>
              <p:cNvSpPr>
                <a:spLocks noRot="1" noChangeAspect="1" noMove="1" noResize="1" noEditPoints="1" noAdjustHandles="1" noChangeArrowheads="1" noChangeShapeType="1" noTextEdit="1"/>
              </p:cNvSpPr>
              <p:nvPr/>
            </p:nvSpPr>
            <p:spPr bwMode="auto">
              <a:xfrm>
                <a:off x="6705600" y="3505200"/>
                <a:ext cx="2438400" cy="838200"/>
              </a:xfrm>
              <a:prstGeom prst="rect">
                <a:avLst/>
              </a:prstGeom>
              <a:blipFill rotWithShape="1">
                <a:blip r:embed="rId9"/>
                <a:stretch>
                  <a:fillRect l="-249" b="-2143"/>
                </a:stretch>
              </a:blipFill>
              <a:ln w="12700" cap="rnd" cmpd="sng">
                <a:solidFill>
                  <a:schemeClr val="tx1"/>
                </a:solidFill>
                <a:prstDash val="solid"/>
                <a:round/>
                <a:headEnd type="none" w="med" len="med"/>
                <a:tailEnd type="none" w="med" len="med"/>
              </a:ln>
            </p:spPr>
            <p:txBody>
              <a:bodyPr/>
              <a:lstStyle/>
              <a:p>
                <a:r>
                  <a:rPr lang="en-US">
                    <a:noFill/>
                  </a:rPr>
                  <a:t> </a:t>
                </a:r>
              </a:p>
            </p:txBody>
          </p:sp>
        </mc:Fallback>
      </mc:AlternateContent>
      <p:cxnSp>
        <p:nvCxnSpPr>
          <p:cNvPr id="15" name="Straight Connector 14"/>
          <p:cNvCxnSpPr/>
          <p:nvPr/>
        </p:nvCxnSpPr>
        <p:spPr>
          <a:xfrm>
            <a:off x="2819400" y="3849132"/>
            <a:ext cx="0" cy="240268"/>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400800" y="3848100"/>
            <a:ext cx="0" cy="240268"/>
          </a:xfrm>
          <a:prstGeom prst="line">
            <a:avLst/>
          </a:prstGeom>
          <a:ln w="38100">
            <a:solidFill>
              <a:srgbClr val="FF33CC"/>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453755" y="4038600"/>
            <a:ext cx="731290" cy="307777"/>
          </a:xfrm>
          <a:prstGeom prst="rect">
            <a:avLst/>
          </a:prstGeom>
          <a:noFill/>
        </p:spPr>
        <p:txBody>
          <a:bodyPr wrap="none" rtlCol="0">
            <a:spAutoFit/>
          </a:bodyPr>
          <a:lstStyle/>
          <a:p>
            <a:r>
              <a:rPr lang="en-US" sz="1400" b="1" dirty="0" smtClean="0">
                <a:solidFill>
                  <a:srgbClr val="FF33CC"/>
                </a:solidFill>
              </a:rPr>
              <a:t>362.12</a:t>
            </a:r>
            <a:endParaRPr lang="en-US" sz="1400" b="1" dirty="0">
              <a:solidFill>
                <a:srgbClr val="FF33CC"/>
              </a:solidFill>
            </a:endParaRPr>
          </a:p>
        </p:txBody>
      </p:sp>
      <p:sp>
        <p:nvSpPr>
          <p:cNvPr id="69" name="TextBox 68"/>
          <p:cNvSpPr txBox="1"/>
          <p:nvPr/>
        </p:nvSpPr>
        <p:spPr>
          <a:xfrm>
            <a:off x="6050510" y="4040089"/>
            <a:ext cx="731290" cy="307777"/>
          </a:xfrm>
          <a:prstGeom prst="rect">
            <a:avLst/>
          </a:prstGeom>
          <a:noFill/>
        </p:spPr>
        <p:txBody>
          <a:bodyPr wrap="none" rtlCol="0">
            <a:spAutoFit/>
          </a:bodyPr>
          <a:lstStyle/>
          <a:p>
            <a:r>
              <a:rPr lang="en-US" sz="1400" b="1" dirty="0" smtClean="0">
                <a:solidFill>
                  <a:srgbClr val="FF33CC"/>
                </a:solidFill>
              </a:rPr>
              <a:t>378.88</a:t>
            </a:r>
            <a:endParaRPr lang="en-US" sz="1400" b="1" dirty="0">
              <a:solidFill>
                <a:srgbClr val="FF33CC"/>
              </a:solidFill>
            </a:endParaRPr>
          </a:p>
        </p:txBody>
      </p:sp>
      <p:sp>
        <p:nvSpPr>
          <p:cNvPr id="70" name="Rectangle 69"/>
          <p:cNvSpPr/>
          <p:nvPr/>
        </p:nvSpPr>
        <p:spPr bwMode="auto">
          <a:xfrm>
            <a:off x="2844800" y="2937069"/>
            <a:ext cx="152400" cy="158238"/>
          </a:xfrm>
          <a:prstGeom prst="rect">
            <a:avLst/>
          </a:prstGeom>
          <a:solidFill>
            <a:srgbClr val="00B0F0"/>
          </a:solidFill>
          <a:ln w="12700" cap="rnd" cmpd="sng">
            <a:solidFill>
              <a:schemeClr val="tx1"/>
            </a:solidFill>
            <a:prstDash val="solid"/>
            <a:round/>
            <a:headEnd type="none" w="med" len="med"/>
            <a:tailEnd type="none" w="med" len="med"/>
          </a:ln>
        </p:spPr>
        <p:txBody>
          <a:bodyPr rtlCol="0" anchor="ctr"/>
          <a:lstStyle/>
          <a:p>
            <a:pPr algn="ctr"/>
            <a:endParaRPr lang="en-US"/>
          </a:p>
        </p:txBody>
      </p:sp>
      <p:cxnSp>
        <p:nvCxnSpPr>
          <p:cNvPr id="71" name="Straight Connector 70"/>
          <p:cNvCxnSpPr/>
          <p:nvPr/>
        </p:nvCxnSpPr>
        <p:spPr>
          <a:xfrm>
            <a:off x="1076845" y="4832870"/>
            <a:ext cx="35814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2" name="Rectangle 71"/>
              <p:cNvSpPr/>
              <p:nvPr/>
            </p:nvSpPr>
            <p:spPr bwMode="auto">
              <a:xfrm>
                <a:off x="6705600" y="4375670"/>
                <a:ext cx="2438400" cy="838200"/>
              </a:xfrm>
              <a:prstGeom prst="rect">
                <a:avLst/>
              </a:prstGeom>
              <a:solidFill>
                <a:srgbClr val="00B0F0"/>
              </a:solidFill>
              <a:ln w="12700" cap="rnd" cmpd="sng">
                <a:solidFill>
                  <a:schemeClr val="tx1"/>
                </a:solidFill>
                <a:prstDash val="solid"/>
                <a:round/>
                <a:headEnd type="none" w="med" len="med"/>
                <a:tailEnd type="none" w="med" len="med"/>
              </a:ln>
            </p:spPr>
            <p:txBody>
              <a:bodyPr rtlCol="0" anchor="ctr"/>
              <a:lstStyle/>
              <a:p>
                <a:r>
                  <a:rPr lang="en-US" sz="1400" dirty="0" smtClean="0"/>
                  <a:t>Sample 2: </a:t>
                </a:r>
                <a14:m>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𝑋</m:t>
                        </m:r>
                      </m:e>
                    </m:acc>
                    <m:r>
                      <a:rPr lang="en-US" sz="1400" b="0" i="1" smtClean="0">
                        <a:latin typeface="Cambria Math"/>
                      </a:rPr>
                      <m:t>=362.3</m:t>
                    </m:r>
                  </m:oMath>
                </a14:m>
                <a:endParaRPr lang="en-US" sz="1400" b="0" dirty="0" smtClean="0"/>
              </a:p>
              <a:p>
                <a:r>
                  <a:rPr lang="en-US" sz="1400" dirty="0" smtClean="0"/>
                  <a:t>95% CI: </a:t>
                </a:r>
                <a14:m>
                  <m:oMath xmlns:m="http://schemas.openxmlformats.org/officeDocument/2006/math">
                    <m:r>
                      <a:rPr lang="en-US" sz="1400" b="0" i="1" smtClean="0">
                        <a:latin typeface="Cambria Math"/>
                      </a:rPr>
                      <m:t>362.3</m:t>
                    </m:r>
                    <m:r>
                      <a:rPr lang="en-US" sz="1400" b="0" i="1" smtClean="0">
                        <a:latin typeface="Cambria Math"/>
                        <a:ea typeface="Cambria Math"/>
                      </a:rPr>
                      <m:t>±1.96×</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15</m:t>
                        </m:r>
                      </m:num>
                      <m:den>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25</m:t>
                            </m:r>
                          </m:e>
                        </m:rad>
                      </m:den>
                    </m:f>
                  </m:oMath>
                </a14:m>
                <a:endParaRPr lang="en-US" sz="1400" b="0" dirty="0" smtClean="0">
                  <a:ea typeface="Cambria Math"/>
                </a:endParaRPr>
              </a:p>
              <a:p>
                <a:pPr/>
                <a14:m>
                  <m:oMathPara xmlns:m="http://schemas.openxmlformats.org/officeDocument/2006/math">
                    <m:oMathParaPr>
                      <m:jc m:val="centerGroup"/>
                    </m:oMathParaPr>
                    <m:oMath xmlns:m="http://schemas.openxmlformats.org/officeDocument/2006/math">
                      <m:r>
                        <a:rPr lang="en-US" sz="1400" b="0" i="1" smtClean="0">
                          <a:latin typeface="Cambria Math"/>
                        </a:rPr>
                        <m:t>              =[356.42, 368.18]</m:t>
                      </m:r>
                    </m:oMath>
                  </m:oMathPara>
                </a14:m>
                <a:endParaRPr lang="en-US" sz="1400" dirty="0"/>
              </a:p>
            </p:txBody>
          </p:sp>
        </mc:Choice>
        <mc:Fallback xmlns="">
          <p:sp>
            <p:nvSpPr>
              <p:cNvPr id="72" name="Rectangle 71"/>
              <p:cNvSpPr>
                <a:spLocks noRot="1" noChangeAspect="1" noMove="1" noResize="1" noEditPoints="1" noAdjustHandles="1" noChangeArrowheads="1" noChangeShapeType="1" noTextEdit="1"/>
              </p:cNvSpPr>
              <p:nvPr/>
            </p:nvSpPr>
            <p:spPr bwMode="auto">
              <a:xfrm>
                <a:off x="6705600" y="4375670"/>
                <a:ext cx="2438400" cy="838200"/>
              </a:xfrm>
              <a:prstGeom prst="rect">
                <a:avLst/>
              </a:prstGeom>
              <a:blipFill rotWithShape="1">
                <a:blip r:embed="rId10"/>
                <a:stretch>
                  <a:fillRect l="-249" b="-2878"/>
                </a:stretch>
              </a:blipFill>
              <a:ln w="12700" cap="rnd" cmpd="sng">
                <a:solidFill>
                  <a:schemeClr val="tx1"/>
                </a:solidFill>
                <a:prstDash val="solid"/>
                <a:round/>
                <a:headEnd type="none" w="med" len="med"/>
                <a:tailEnd type="none" w="med" len="med"/>
              </a:ln>
            </p:spPr>
            <p:txBody>
              <a:bodyPr/>
              <a:lstStyle/>
              <a:p>
                <a:r>
                  <a:rPr lang="en-US">
                    <a:noFill/>
                  </a:rPr>
                  <a:t> </a:t>
                </a:r>
              </a:p>
            </p:txBody>
          </p:sp>
        </mc:Fallback>
      </mc:AlternateContent>
      <p:cxnSp>
        <p:nvCxnSpPr>
          <p:cNvPr id="73" name="Straight Connector 72"/>
          <p:cNvCxnSpPr/>
          <p:nvPr/>
        </p:nvCxnSpPr>
        <p:spPr>
          <a:xfrm>
            <a:off x="1076845" y="4719602"/>
            <a:ext cx="0" cy="24026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658245" y="4718570"/>
            <a:ext cx="0" cy="24026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11200" y="4909070"/>
            <a:ext cx="731290" cy="307777"/>
          </a:xfrm>
          <a:prstGeom prst="rect">
            <a:avLst/>
          </a:prstGeom>
          <a:noFill/>
        </p:spPr>
        <p:txBody>
          <a:bodyPr wrap="none" rtlCol="0">
            <a:spAutoFit/>
          </a:bodyPr>
          <a:lstStyle/>
          <a:p>
            <a:r>
              <a:rPr lang="en-US" sz="1400" b="1" dirty="0" smtClean="0">
                <a:solidFill>
                  <a:srgbClr val="00B0F0"/>
                </a:solidFill>
              </a:rPr>
              <a:t>356.42</a:t>
            </a:r>
            <a:endParaRPr lang="en-US" sz="1400" b="1" dirty="0">
              <a:solidFill>
                <a:srgbClr val="00B0F0"/>
              </a:solidFill>
            </a:endParaRPr>
          </a:p>
        </p:txBody>
      </p:sp>
      <p:sp>
        <p:nvSpPr>
          <p:cNvPr id="76" name="TextBox 75"/>
          <p:cNvSpPr txBox="1"/>
          <p:nvPr/>
        </p:nvSpPr>
        <p:spPr>
          <a:xfrm>
            <a:off x="4307955" y="4910559"/>
            <a:ext cx="731290" cy="307777"/>
          </a:xfrm>
          <a:prstGeom prst="rect">
            <a:avLst/>
          </a:prstGeom>
          <a:noFill/>
        </p:spPr>
        <p:txBody>
          <a:bodyPr wrap="none" rtlCol="0">
            <a:spAutoFit/>
          </a:bodyPr>
          <a:lstStyle/>
          <a:p>
            <a:r>
              <a:rPr lang="en-US" sz="1400" b="1" dirty="0" smtClean="0">
                <a:solidFill>
                  <a:srgbClr val="00B0F0"/>
                </a:solidFill>
              </a:rPr>
              <a:t>368.18</a:t>
            </a:r>
            <a:endParaRPr lang="en-US" sz="1400" b="1" dirty="0">
              <a:solidFill>
                <a:srgbClr val="00B0F0"/>
              </a:solidFill>
            </a:endParaRPr>
          </a:p>
        </p:txBody>
      </p:sp>
      <p:cxnSp>
        <p:nvCxnSpPr>
          <p:cNvPr id="77" name="Straight Connector 76"/>
          <p:cNvCxnSpPr/>
          <p:nvPr/>
        </p:nvCxnSpPr>
        <p:spPr>
          <a:xfrm>
            <a:off x="975245" y="5710534"/>
            <a:ext cx="3581400"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Rectangle 77"/>
              <p:cNvSpPr/>
              <p:nvPr/>
            </p:nvSpPr>
            <p:spPr bwMode="auto">
              <a:xfrm>
                <a:off x="6705600" y="5253334"/>
                <a:ext cx="2438400" cy="838200"/>
              </a:xfrm>
              <a:prstGeom prst="rect">
                <a:avLst/>
              </a:prstGeom>
              <a:solidFill>
                <a:srgbClr val="92D050"/>
              </a:solidFill>
              <a:ln w="12700" cap="rnd" cmpd="sng">
                <a:solidFill>
                  <a:schemeClr val="tx1"/>
                </a:solidFill>
                <a:prstDash val="solid"/>
                <a:round/>
                <a:headEnd type="none" w="med" len="med"/>
                <a:tailEnd type="none" w="med" len="med"/>
              </a:ln>
            </p:spPr>
            <p:txBody>
              <a:bodyPr rtlCol="0" anchor="ctr"/>
              <a:lstStyle/>
              <a:p>
                <a:r>
                  <a:rPr lang="en-US" sz="1400" dirty="0" smtClean="0"/>
                  <a:t>Sample 3: </a:t>
                </a:r>
                <a14:m>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𝑋</m:t>
                        </m:r>
                      </m:e>
                    </m:acc>
                    <m:r>
                      <a:rPr lang="en-US" sz="1400" b="0" i="1" smtClean="0">
                        <a:latin typeface="Cambria Math"/>
                      </a:rPr>
                      <m:t>=361</m:t>
                    </m:r>
                  </m:oMath>
                </a14:m>
                <a:endParaRPr lang="en-US" sz="1400" b="0" dirty="0" smtClean="0"/>
              </a:p>
              <a:p>
                <a:r>
                  <a:rPr lang="en-US" sz="1400" dirty="0" smtClean="0"/>
                  <a:t>95% CI: </a:t>
                </a:r>
                <a14:m>
                  <m:oMath xmlns:m="http://schemas.openxmlformats.org/officeDocument/2006/math">
                    <m:r>
                      <a:rPr lang="en-US" sz="1400" b="0" i="1" smtClean="0">
                        <a:latin typeface="Cambria Math"/>
                      </a:rPr>
                      <m:t>361</m:t>
                    </m:r>
                    <m:r>
                      <a:rPr lang="en-US" sz="1400" b="0" i="1" smtClean="0">
                        <a:latin typeface="Cambria Math"/>
                        <a:ea typeface="Cambria Math"/>
                      </a:rPr>
                      <m:t>±1.96×</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15</m:t>
                        </m:r>
                      </m:num>
                      <m:den>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25</m:t>
                            </m:r>
                          </m:e>
                        </m:rad>
                      </m:den>
                    </m:f>
                  </m:oMath>
                </a14:m>
                <a:endParaRPr lang="en-US" sz="1400" b="0" dirty="0" smtClean="0">
                  <a:ea typeface="Cambria Math"/>
                </a:endParaRPr>
              </a:p>
              <a:p>
                <a:pPr/>
                <a14:m>
                  <m:oMathPara xmlns:m="http://schemas.openxmlformats.org/officeDocument/2006/math">
                    <m:oMathParaPr>
                      <m:jc m:val="centerGroup"/>
                    </m:oMathParaPr>
                    <m:oMath xmlns:m="http://schemas.openxmlformats.org/officeDocument/2006/math">
                      <m:r>
                        <a:rPr lang="en-US" sz="1400" b="0" i="1" smtClean="0">
                          <a:latin typeface="Cambria Math"/>
                        </a:rPr>
                        <m:t>              =[355.12, 366.88]</m:t>
                      </m:r>
                    </m:oMath>
                  </m:oMathPara>
                </a14:m>
                <a:endParaRPr lang="en-US" sz="1400" dirty="0"/>
              </a:p>
            </p:txBody>
          </p:sp>
        </mc:Choice>
        <mc:Fallback xmlns="">
          <p:sp>
            <p:nvSpPr>
              <p:cNvPr id="78" name="Rectangle 77"/>
              <p:cNvSpPr>
                <a:spLocks noRot="1" noChangeAspect="1" noMove="1" noResize="1" noEditPoints="1" noAdjustHandles="1" noChangeArrowheads="1" noChangeShapeType="1" noTextEdit="1"/>
              </p:cNvSpPr>
              <p:nvPr/>
            </p:nvSpPr>
            <p:spPr bwMode="auto">
              <a:xfrm>
                <a:off x="6705600" y="5253334"/>
                <a:ext cx="2438400" cy="838200"/>
              </a:xfrm>
              <a:prstGeom prst="rect">
                <a:avLst/>
              </a:prstGeom>
              <a:blipFill rotWithShape="1">
                <a:blip r:embed="rId11"/>
                <a:stretch>
                  <a:fillRect l="-249" b="-2878"/>
                </a:stretch>
              </a:blipFill>
              <a:ln w="12700" cap="rnd" cmpd="sng">
                <a:solidFill>
                  <a:schemeClr val="tx1"/>
                </a:solidFill>
                <a:prstDash val="solid"/>
                <a:round/>
                <a:headEnd type="none" w="med" len="med"/>
                <a:tailEnd type="none" w="med" len="med"/>
              </a:ln>
            </p:spPr>
            <p:txBody>
              <a:bodyPr/>
              <a:lstStyle/>
              <a:p>
                <a:r>
                  <a:rPr lang="en-US">
                    <a:noFill/>
                  </a:rPr>
                  <a:t> </a:t>
                </a:r>
              </a:p>
            </p:txBody>
          </p:sp>
        </mc:Fallback>
      </mc:AlternateContent>
      <p:cxnSp>
        <p:nvCxnSpPr>
          <p:cNvPr id="79" name="Straight Connector 78"/>
          <p:cNvCxnSpPr/>
          <p:nvPr/>
        </p:nvCxnSpPr>
        <p:spPr>
          <a:xfrm>
            <a:off x="975245" y="5597266"/>
            <a:ext cx="0" cy="24026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556645" y="5596234"/>
            <a:ext cx="0" cy="24026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09600" y="5786734"/>
            <a:ext cx="731290" cy="307777"/>
          </a:xfrm>
          <a:prstGeom prst="rect">
            <a:avLst/>
          </a:prstGeom>
          <a:noFill/>
        </p:spPr>
        <p:txBody>
          <a:bodyPr wrap="none" rtlCol="0">
            <a:spAutoFit/>
          </a:bodyPr>
          <a:lstStyle/>
          <a:p>
            <a:r>
              <a:rPr lang="en-US" sz="1400" b="1" dirty="0" smtClean="0">
                <a:solidFill>
                  <a:srgbClr val="92D050"/>
                </a:solidFill>
              </a:rPr>
              <a:t>355.12</a:t>
            </a:r>
            <a:endParaRPr lang="en-US" sz="1400" b="1" dirty="0">
              <a:solidFill>
                <a:srgbClr val="92D050"/>
              </a:solidFill>
            </a:endParaRPr>
          </a:p>
        </p:txBody>
      </p:sp>
      <p:sp>
        <p:nvSpPr>
          <p:cNvPr id="82" name="TextBox 81"/>
          <p:cNvSpPr txBox="1"/>
          <p:nvPr/>
        </p:nvSpPr>
        <p:spPr>
          <a:xfrm>
            <a:off x="4206355" y="5788223"/>
            <a:ext cx="731290" cy="307777"/>
          </a:xfrm>
          <a:prstGeom prst="rect">
            <a:avLst/>
          </a:prstGeom>
          <a:noFill/>
        </p:spPr>
        <p:txBody>
          <a:bodyPr wrap="none" rtlCol="0">
            <a:spAutoFit/>
          </a:bodyPr>
          <a:lstStyle/>
          <a:p>
            <a:r>
              <a:rPr lang="en-US" sz="1400" b="1" dirty="0" smtClean="0">
                <a:solidFill>
                  <a:srgbClr val="92D050"/>
                </a:solidFill>
              </a:rPr>
              <a:t>366.88</a:t>
            </a:r>
            <a:endParaRPr lang="en-US" sz="1400" b="1" dirty="0">
              <a:solidFill>
                <a:srgbClr val="92D050"/>
              </a:solidFill>
            </a:endParaRPr>
          </a:p>
        </p:txBody>
      </p:sp>
      <p:sp>
        <p:nvSpPr>
          <p:cNvPr id="83" name="Rectangle 82"/>
          <p:cNvSpPr/>
          <p:nvPr/>
        </p:nvSpPr>
        <p:spPr bwMode="auto">
          <a:xfrm>
            <a:off x="2657669" y="3143762"/>
            <a:ext cx="152400" cy="158238"/>
          </a:xfrm>
          <a:prstGeom prst="rect">
            <a:avLst/>
          </a:prstGeom>
          <a:solidFill>
            <a:srgbClr val="92D050"/>
          </a:solidFill>
          <a:ln w="12700" cap="rnd" cmpd="sng">
            <a:solidFill>
              <a:schemeClr val="tx1"/>
            </a:solidFill>
            <a:prstDash val="solid"/>
            <a:round/>
            <a:headEnd type="none" w="med" len="med"/>
            <a:tailEnd type="none" w="med" len="med"/>
          </a:ln>
        </p:spPr>
        <p:txBody>
          <a:bodyPr rtlCol="0" anchor="ctr"/>
          <a:lstStyle/>
          <a:p>
            <a:pPr algn="ctr"/>
            <a:endParaRPr lang="en-US"/>
          </a:p>
        </p:txBody>
      </p:sp>
      <mc:AlternateContent xmlns:mc="http://schemas.openxmlformats.org/markup-compatibility/2006" xmlns:a14="http://schemas.microsoft.com/office/drawing/2010/main">
        <mc:Choice Requires="a14">
          <p:sp>
            <p:nvSpPr>
              <p:cNvPr id="84" name="Rectangle 7"/>
              <p:cNvSpPr>
                <a:spLocks noChangeArrowheads="1"/>
              </p:cNvSpPr>
              <p:nvPr/>
            </p:nvSpPr>
            <p:spPr bwMode="auto">
              <a:xfrm>
                <a:off x="457200" y="6180434"/>
                <a:ext cx="8229600" cy="643766"/>
              </a:xfrm>
              <a:prstGeom prst="rect">
                <a:avLst/>
              </a:prstGeom>
              <a:solidFill>
                <a:srgbClr val="FFCCCC"/>
              </a:solidFill>
              <a:ln>
                <a:noFill/>
              </a:ln>
              <a:effectLst/>
              <a:extLs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spcBef>
                    <a:spcPct val="70000"/>
                  </a:spcBef>
                  <a:buClrTx/>
                  <a:buSzTx/>
                  <a:buFontTx/>
                  <a:buNone/>
                </a:pPr>
                <a:r>
                  <a:rPr lang="en-US" altLang="zh-TW" sz="1800" dirty="0" smtClean="0">
                    <a:solidFill>
                      <a:schemeClr val="tx1"/>
                    </a:solidFill>
                    <a:effectLst/>
                    <a:ea typeface="PMingLiU" pitchFamily="18" charset="-120"/>
                    <a:cs typeface="Arial" panose="020B0604020202020204" pitchFamily="34" charset="0"/>
                  </a:rPr>
                  <a:t>If you repeat the sampling by 100 times, you will find that </a:t>
                </a:r>
                <a14:m>
                  <m:oMath xmlns:m="http://schemas.openxmlformats.org/officeDocument/2006/math">
                    <m:r>
                      <a:rPr lang="en-US" altLang="zh-TW" sz="1800" b="0" i="1" smtClean="0">
                        <a:solidFill>
                          <a:schemeClr val="tx1"/>
                        </a:solidFill>
                        <a:effectLst/>
                        <a:latin typeface="Cambria Math"/>
                        <a:ea typeface="PMingLiU" pitchFamily="18" charset="-120"/>
                        <a:cs typeface="Arial" panose="020B0604020202020204" pitchFamily="34" charset="0"/>
                      </a:rPr>
                      <m:t>95%</m:t>
                    </m:r>
                  </m:oMath>
                </a14:m>
                <a:r>
                  <a:rPr lang="zh-TW" altLang="en-US" sz="1800" dirty="0" smtClean="0">
                    <a:solidFill>
                      <a:schemeClr val="tx1"/>
                    </a:solidFill>
                    <a:effectLst/>
                    <a:latin typeface="Arial" panose="020B0604020202020204" pitchFamily="34" charset="0"/>
                    <a:ea typeface="PMingLiU" pitchFamily="18" charset="-120"/>
                    <a:cs typeface="Arial" panose="020B0604020202020204" pitchFamily="34" charset="0"/>
                  </a:rPr>
                  <a:t> </a:t>
                </a:r>
                <a:r>
                  <a:rPr lang="en-US" altLang="zh-TW" sz="1800" dirty="0" smtClean="0">
                    <a:solidFill>
                      <a:schemeClr val="tx1"/>
                    </a:solidFill>
                    <a:effectLst/>
                    <a:latin typeface="Arial" panose="020B0604020202020204" pitchFamily="34" charset="0"/>
                    <a:ea typeface="PMingLiU" pitchFamily="18" charset="-120"/>
                    <a:cs typeface="Arial" panose="020B0604020202020204" pitchFamily="34" charset="0"/>
                  </a:rPr>
                  <a:t>of </a:t>
                </a:r>
                <a:r>
                  <a:rPr lang="en-US" altLang="zh-TW" sz="1800" dirty="0">
                    <a:solidFill>
                      <a:schemeClr val="tx1"/>
                    </a:solidFill>
                    <a:effectLst/>
                    <a:latin typeface="Arial" panose="020B0604020202020204" pitchFamily="34" charset="0"/>
                    <a:ea typeface="PMingLiU" pitchFamily="18" charset="-120"/>
                    <a:cs typeface="Arial" panose="020B0604020202020204" pitchFamily="34" charset="0"/>
                  </a:rPr>
                  <a:t>intervals constructed cover </a:t>
                </a:r>
                <a14:m>
                  <m:oMath xmlns:m="http://schemas.openxmlformats.org/officeDocument/2006/math">
                    <m:r>
                      <a:rPr lang="zh-TW" altLang="en-US" sz="1800" b="0" i="1" smtClean="0">
                        <a:solidFill>
                          <a:schemeClr val="tx1"/>
                        </a:solidFill>
                        <a:effectLst/>
                        <a:latin typeface="Cambria Math"/>
                        <a:ea typeface="PMingLiU" pitchFamily="18" charset="-120"/>
                        <a:cs typeface="Arial" panose="020B0604020202020204" pitchFamily="34" charset="0"/>
                      </a:rPr>
                      <m:t>𝜇</m:t>
                    </m:r>
                  </m:oMath>
                </a14:m>
                <a:r>
                  <a:rPr lang="en-US" altLang="zh-TW" sz="1800" dirty="0">
                    <a:solidFill>
                      <a:schemeClr val="tx1"/>
                    </a:solidFill>
                    <a:effectLst/>
                    <a:latin typeface="Arial" panose="020B0604020202020204" pitchFamily="34" charset="0"/>
                    <a:ea typeface="PMingLiU" pitchFamily="18" charset="-120"/>
                    <a:cs typeface="Arial" panose="020B0604020202020204" pitchFamily="34" charset="0"/>
                  </a:rPr>
                  <a:t>; </a:t>
                </a:r>
                <a14:m>
                  <m:oMath xmlns:m="http://schemas.openxmlformats.org/officeDocument/2006/math">
                    <m:r>
                      <a:rPr lang="en-US" altLang="zh-TW" sz="1800" b="0" i="1" smtClean="0">
                        <a:solidFill>
                          <a:schemeClr val="tx1"/>
                        </a:solidFill>
                        <a:effectLst/>
                        <a:latin typeface="Cambria Math"/>
                        <a:ea typeface="PMingLiU" pitchFamily="18" charset="-120"/>
                        <a:cs typeface="Arial" panose="020B0604020202020204" pitchFamily="34" charset="0"/>
                      </a:rPr>
                      <m:t>5%</m:t>
                    </m:r>
                  </m:oMath>
                </a14:m>
                <a:r>
                  <a:rPr lang="en-US" altLang="zh-TW" sz="1800" dirty="0" smtClean="0">
                    <a:solidFill>
                      <a:schemeClr val="tx1"/>
                    </a:solidFill>
                    <a:effectLst/>
                    <a:latin typeface="Arial" panose="020B0604020202020204" pitchFamily="34" charset="0"/>
                    <a:ea typeface="PMingLiU" pitchFamily="18" charset="-120"/>
                    <a:cs typeface="Arial" panose="020B0604020202020204" pitchFamily="34" charset="0"/>
                  </a:rPr>
                  <a:t> do </a:t>
                </a:r>
                <a:r>
                  <a:rPr lang="en-US" altLang="zh-TW" sz="1800" dirty="0">
                    <a:solidFill>
                      <a:schemeClr val="tx1"/>
                    </a:solidFill>
                    <a:effectLst/>
                    <a:latin typeface="Arial" panose="020B0604020202020204" pitchFamily="34" charset="0"/>
                    <a:ea typeface="PMingLiU" pitchFamily="18" charset="-120"/>
                    <a:cs typeface="Arial" panose="020B0604020202020204" pitchFamily="34" charset="0"/>
                  </a:rPr>
                  <a:t>not.</a:t>
                </a:r>
              </a:p>
            </p:txBody>
          </p:sp>
        </mc:Choice>
        <mc:Fallback xmlns="">
          <p:sp>
            <p:nvSpPr>
              <p:cNvPr id="84" name="Rectangle 7"/>
              <p:cNvSpPr>
                <a:spLocks noRot="1" noChangeAspect="1" noMove="1" noResize="1" noEditPoints="1" noAdjustHandles="1" noChangeArrowheads="1" noChangeShapeType="1" noTextEdit="1"/>
              </p:cNvSpPr>
              <p:nvPr/>
            </p:nvSpPr>
            <p:spPr bwMode="auto">
              <a:xfrm>
                <a:off x="457200" y="6180434"/>
                <a:ext cx="8229600" cy="643766"/>
              </a:xfrm>
              <a:prstGeom prst="rect">
                <a:avLst/>
              </a:prstGeom>
              <a:blipFill rotWithShape="1">
                <a:blip r:embed="rId12"/>
                <a:stretch>
                  <a:fillRect l="-667" t="-4762" b="-15238"/>
                </a:stretch>
              </a:blip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cxnSp>
        <p:nvCxnSpPr>
          <p:cNvPr id="18" name="Straight Connector 17"/>
          <p:cNvCxnSpPr/>
          <p:nvPr/>
        </p:nvCxnSpPr>
        <p:spPr>
          <a:xfrm>
            <a:off x="2806700" y="2335212"/>
            <a:ext cx="12700" cy="1265237"/>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388100" y="2341563"/>
            <a:ext cx="12700" cy="1265237"/>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91685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7" grpId="0" animBg="1"/>
      <p:bldP spid="63" grpId="0" animBg="1"/>
      <p:bldP spid="10" grpId="0" animBg="1"/>
      <p:bldP spid="13" grpId="0" animBg="1"/>
      <p:bldP spid="16" grpId="0"/>
      <p:bldP spid="69" grpId="0"/>
      <p:bldP spid="70" grpId="0" animBg="1"/>
      <p:bldP spid="72" grpId="0" animBg="1"/>
      <p:bldP spid="75" grpId="0"/>
      <p:bldP spid="76" grpId="0"/>
      <p:bldP spid="78" grpId="0" animBg="1"/>
      <p:bldP spid="81" grpId="0"/>
      <p:bldP spid="82" grpId="0"/>
      <p:bldP spid="83" grpId="0" animBg="1"/>
      <p:bldP spid="8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Known)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A relative frequency interpretation</a:t>
                </a:r>
              </a:p>
              <a:p>
                <a:pPr lvl="1"/>
                <a:r>
                  <a:rPr lang="en-US" sz="2200" dirty="0" smtClean="0"/>
                  <a:t>In the </a:t>
                </a:r>
                <a:r>
                  <a:rPr lang="en-US" sz="2200" dirty="0" smtClean="0">
                    <a:solidFill>
                      <a:srgbClr val="FF0000"/>
                    </a:solidFill>
                  </a:rPr>
                  <a:t>long run</a:t>
                </a:r>
                <a:r>
                  <a:rPr lang="en-US" sz="2200" dirty="0" smtClean="0"/>
                  <a:t>, </a:t>
                </a:r>
                <a14:m>
                  <m:oMath xmlns:m="http://schemas.openxmlformats.org/officeDocument/2006/math">
                    <m:r>
                      <a:rPr lang="en-US" sz="2200" b="0" i="1" smtClean="0">
                        <a:latin typeface="Cambria Math"/>
                      </a:rPr>
                      <m:t>100</m:t>
                    </m:r>
                    <m:d>
                      <m:dPr>
                        <m:ctrlPr>
                          <a:rPr lang="en-US" sz="2200" b="0" i="1" smtClean="0">
                            <a:latin typeface="Cambria Math" panose="02040503050406030204" pitchFamily="18" charset="0"/>
                          </a:rPr>
                        </m:ctrlPr>
                      </m:dPr>
                      <m:e>
                        <m:r>
                          <a:rPr lang="en-US" sz="2200" b="0" i="1" smtClean="0">
                            <a:latin typeface="Cambria Math"/>
                          </a:rPr>
                          <m:t>1−</m:t>
                        </m:r>
                        <m:r>
                          <a:rPr lang="en-US" sz="2200" b="0" i="1" smtClean="0">
                            <a:latin typeface="Cambria Math"/>
                            <a:ea typeface="Cambria Math"/>
                          </a:rPr>
                          <m:t>𝛼</m:t>
                        </m:r>
                      </m:e>
                    </m:d>
                    <m:r>
                      <a:rPr lang="en-US" sz="2200" b="0" i="1" smtClean="0">
                        <a:latin typeface="Cambria Math"/>
                        <a:ea typeface="Cambria Math"/>
                      </a:rPr>
                      <m:t>%</m:t>
                    </m:r>
                  </m:oMath>
                </a14:m>
                <a:r>
                  <a:rPr lang="en-US" sz="2200" dirty="0" smtClean="0"/>
                  <a:t> of all the confidence intervals that can be constructed will cover the unknown population parameter</a:t>
                </a:r>
              </a:p>
              <a:p>
                <a:pPr lvl="1"/>
                <a:endParaRPr lang="en-US" sz="2200" dirty="0" smtClean="0"/>
              </a:p>
              <a:p>
                <a:r>
                  <a:rPr lang="en-US" sz="2600" dirty="0" smtClean="0"/>
                  <a:t>A conventional interpretation</a:t>
                </a:r>
              </a:p>
              <a:p>
                <a:pPr lvl="1"/>
                <a:r>
                  <a:rPr lang="en-US" sz="2200" dirty="0" smtClean="0"/>
                  <a:t>We are </a:t>
                </a:r>
                <a14:m>
                  <m:oMath xmlns:m="http://schemas.openxmlformats.org/officeDocument/2006/math">
                    <m:r>
                      <a:rPr lang="en-US" sz="2200" i="1">
                        <a:latin typeface="Cambria Math"/>
                      </a:rPr>
                      <m:t>100</m:t>
                    </m:r>
                    <m:d>
                      <m:dPr>
                        <m:ctrlPr>
                          <a:rPr lang="en-US" sz="2200" i="1">
                            <a:latin typeface="Cambria Math" panose="02040503050406030204" pitchFamily="18" charset="0"/>
                          </a:rPr>
                        </m:ctrlPr>
                      </m:dPr>
                      <m:e>
                        <m:r>
                          <a:rPr lang="en-US" sz="2200" i="1">
                            <a:latin typeface="Cambria Math"/>
                          </a:rPr>
                          <m:t>1−</m:t>
                        </m:r>
                        <m:r>
                          <a:rPr lang="en-US" sz="2200" i="1">
                            <a:latin typeface="Cambria Math"/>
                            <a:ea typeface="Cambria Math"/>
                          </a:rPr>
                          <m:t>𝛼</m:t>
                        </m:r>
                      </m:e>
                    </m:d>
                    <m:r>
                      <a:rPr lang="en-US" sz="2200" i="1">
                        <a:latin typeface="Cambria Math"/>
                        <a:ea typeface="Cambria Math"/>
                      </a:rPr>
                      <m:t>%</m:t>
                    </m:r>
                  </m:oMath>
                </a14:m>
                <a:r>
                  <a:rPr lang="en-US" sz="2200" dirty="0" smtClean="0"/>
                  <a:t> confident that the unknown population parameter lies between </a:t>
                </a:r>
                <a14:m>
                  <m:oMath xmlns:m="http://schemas.openxmlformats.org/officeDocument/2006/math">
                    <m:acc>
                      <m:accPr>
                        <m:chr m:val="̅"/>
                        <m:ctrlPr>
                          <a:rPr lang="en-US" altLang="zh-TW" sz="2200" i="1">
                            <a:latin typeface="Cambria Math" panose="02040503050406030204" pitchFamily="18" charset="0"/>
                            <a:ea typeface="PMingLiU" pitchFamily="18" charset="-120"/>
                            <a:cs typeface="Arial" panose="020B0604020202020204" pitchFamily="34" charset="0"/>
                          </a:rPr>
                        </m:ctrlPr>
                      </m:accPr>
                      <m:e>
                        <m:r>
                          <a:rPr lang="en-US" altLang="zh-TW" sz="2200" i="1">
                            <a:latin typeface="Cambria Math"/>
                            <a:ea typeface="PMingLiU" pitchFamily="18" charset="-120"/>
                            <a:cs typeface="Arial" panose="020B0604020202020204" pitchFamily="34" charset="0"/>
                          </a:rPr>
                          <m:t>𝑋</m:t>
                        </m:r>
                      </m:e>
                    </m:acc>
                    <m:r>
                      <a:rPr lang="en-US" altLang="zh-TW" sz="2200" i="1">
                        <a:latin typeface="Cambria Math"/>
                        <a:ea typeface="Cambria Math"/>
                        <a:cs typeface="Arial" panose="020B0604020202020204" pitchFamily="34" charset="0"/>
                      </a:rPr>
                      <m:t>−</m:t>
                    </m:r>
                    <m:sSub>
                      <m:sSubPr>
                        <m:ctrlPr>
                          <a:rPr lang="en-US" altLang="zh-TW" sz="2200" i="1">
                            <a:latin typeface="Cambria Math" panose="02040503050406030204" pitchFamily="18" charset="0"/>
                            <a:ea typeface="Cambria Math"/>
                            <a:cs typeface="Arial" panose="020B0604020202020204" pitchFamily="34" charset="0"/>
                          </a:rPr>
                        </m:ctrlPr>
                      </m:sSubPr>
                      <m:e>
                        <m:r>
                          <a:rPr lang="en-US" altLang="zh-TW" sz="2200" i="1">
                            <a:latin typeface="Cambria Math"/>
                            <a:ea typeface="Cambria Math"/>
                            <a:cs typeface="Arial" panose="020B0604020202020204" pitchFamily="34" charset="0"/>
                          </a:rPr>
                          <m:t>𝑍</m:t>
                        </m:r>
                      </m:e>
                      <m:sub>
                        <m:f>
                          <m:fPr>
                            <m:type m:val="lin"/>
                            <m:ctrlPr>
                              <a:rPr lang="en-US" altLang="zh-TW" sz="2200" i="1">
                                <a:latin typeface="Cambria Math" panose="02040503050406030204" pitchFamily="18" charset="0"/>
                                <a:ea typeface="Cambria Math"/>
                                <a:cs typeface="Arial" panose="020B0604020202020204" pitchFamily="34" charset="0"/>
                              </a:rPr>
                            </m:ctrlPr>
                          </m:fPr>
                          <m:num>
                            <m:r>
                              <a:rPr lang="zh-TW" altLang="en-US" sz="2200" i="1">
                                <a:latin typeface="Cambria Math"/>
                                <a:ea typeface="Cambria Math"/>
                                <a:cs typeface="Arial" panose="020B0604020202020204" pitchFamily="34" charset="0"/>
                              </a:rPr>
                              <m:t>𝛼</m:t>
                            </m:r>
                          </m:num>
                          <m:den>
                            <m:r>
                              <a:rPr lang="en-US" altLang="zh-TW" sz="2200" i="1">
                                <a:latin typeface="Cambria Math"/>
                                <a:ea typeface="Cambria Math"/>
                                <a:cs typeface="Arial" panose="020B0604020202020204" pitchFamily="34" charset="0"/>
                              </a:rPr>
                              <m:t>2</m:t>
                            </m:r>
                          </m:den>
                        </m:f>
                      </m:sub>
                    </m:sSub>
                    <m:f>
                      <m:fPr>
                        <m:ctrlPr>
                          <a:rPr lang="en-US" altLang="zh-TW" sz="2200" i="1">
                            <a:latin typeface="Cambria Math" panose="02040503050406030204" pitchFamily="18" charset="0"/>
                            <a:ea typeface="Cambria Math"/>
                            <a:cs typeface="Arial" panose="020B0604020202020204" pitchFamily="34" charset="0"/>
                          </a:rPr>
                        </m:ctrlPr>
                      </m:fPr>
                      <m:num>
                        <m:r>
                          <a:rPr lang="zh-TW" altLang="en-US" sz="2200" i="1">
                            <a:latin typeface="Cambria Math"/>
                            <a:ea typeface="Cambria Math"/>
                            <a:cs typeface="Arial" panose="020B0604020202020204" pitchFamily="34" charset="0"/>
                          </a:rPr>
                          <m:t>𝜎</m:t>
                        </m:r>
                      </m:num>
                      <m:den>
                        <m:rad>
                          <m:radPr>
                            <m:degHide m:val="on"/>
                            <m:ctrlPr>
                              <a:rPr lang="en-US" altLang="zh-TW" sz="2200" i="1">
                                <a:latin typeface="Cambria Math" panose="02040503050406030204" pitchFamily="18" charset="0"/>
                                <a:ea typeface="Cambria Math"/>
                                <a:cs typeface="Arial" panose="020B0604020202020204" pitchFamily="34" charset="0"/>
                              </a:rPr>
                            </m:ctrlPr>
                          </m:radPr>
                          <m:deg/>
                          <m:e>
                            <m:r>
                              <a:rPr lang="en-US" altLang="zh-TW" sz="2200" i="1">
                                <a:latin typeface="Cambria Math"/>
                                <a:ea typeface="Cambria Math"/>
                                <a:cs typeface="Arial" panose="020B0604020202020204" pitchFamily="34" charset="0"/>
                              </a:rPr>
                              <m:t>𝑛</m:t>
                            </m:r>
                          </m:e>
                        </m:rad>
                      </m:den>
                    </m:f>
                  </m:oMath>
                </a14:m>
                <a:r>
                  <a:rPr lang="en-US" altLang="zh-TW" sz="2200" dirty="0">
                    <a:latin typeface="Arial" panose="020B0604020202020204" pitchFamily="34" charset="0"/>
                    <a:ea typeface="PMingLiU" pitchFamily="18" charset="-120"/>
                    <a:cs typeface="Arial" panose="020B0604020202020204" pitchFamily="34" charset="0"/>
                  </a:rPr>
                  <a:t> </a:t>
                </a:r>
                <a:r>
                  <a:rPr lang="en-US" altLang="zh-TW" sz="2200" dirty="0" smtClean="0">
                    <a:latin typeface="Arial" panose="020B0604020202020204" pitchFamily="34" charset="0"/>
                    <a:ea typeface="PMingLiU" pitchFamily="18" charset="-120"/>
                    <a:cs typeface="Arial" panose="020B0604020202020204" pitchFamily="34" charset="0"/>
                  </a:rPr>
                  <a:t>and </a:t>
                </a:r>
                <a14:m>
                  <m:oMath xmlns:m="http://schemas.openxmlformats.org/officeDocument/2006/math">
                    <m:acc>
                      <m:accPr>
                        <m:chr m:val="̅"/>
                        <m:ctrlPr>
                          <a:rPr lang="en-US" altLang="zh-TW" sz="2200" i="1">
                            <a:latin typeface="Cambria Math" panose="02040503050406030204" pitchFamily="18" charset="0"/>
                            <a:ea typeface="PMingLiU" pitchFamily="18" charset="-120"/>
                            <a:cs typeface="Arial" panose="020B0604020202020204" pitchFamily="34" charset="0"/>
                          </a:rPr>
                        </m:ctrlPr>
                      </m:accPr>
                      <m:e>
                        <m:r>
                          <a:rPr lang="en-US" altLang="zh-TW" sz="2200" i="1">
                            <a:latin typeface="Cambria Math"/>
                            <a:ea typeface="PMingLiU" pitchFamily="18" charset="-120"/>
                            <a:cs typeface="Arial" panose="020B0604020202020204" pitchFamily="34" charset="0"/>
                          </a:rPr>
                          <m:t>𝑋</m:t>
                        </m:r>
                      </m:e>
                    </m:acc>
                    <m:r>
                      <a:rPr lang="en-US" altLang="zh-TW" sz="2200" i="1">
                        <a:latin typeface="Cambria Math"/>
                        <a:ea typeface="Cambria Math"/>
                        <a:cs typeface="Arial" panose="020B0604020202020204" pitchFamily="34" charset="0"/>
                      </a:rPr>
                      <m:t>+</m:t>
                    </m:r>
                    <m:sSub>
                      <m:sSubPr>
                        <m:ctrlPr>
                          <a:rPr lang="en-US" altLang="zh-TW" sz="2200" i="1">
                            <a:latin typeface="Cambria Math" panose="02040503050406030204" pitchFamily="18" charset="0"/>
                            <a:ea typeface="Cambria Math"/>
                            <a:cs typeface="Arial" panose="020B0604020202020204" pitchFamily="34" charset="0"/>
                          </a:rPr>
                        </m:ctrlPr>
                      </m:sSubPr>
                      <m:e>
                        <m:r>
                          <a:rPr lang="en-US" altLang="zh-TW" sz="2200" i="1">
                            <a:latin typeface="Cambria Math"/>
                            <a:ea typeface="Cambria Math"/>
                            <a:cs typeface="Arial" panose="020B0604020202020204" pitchFamily="34" charset="0"/>
                          </a:rPr>
                          <m:t>𝑍</m:t>
                        </m:r>
                      </m:e>
                      <m:sub>
                        <m:f>
                          <m:fPr>
                            <m:type m:val="lin"/>
                            <m:ctrlPr>
                              <a:rPr lang="en-US" altLang="zh-TW" sz="2200" i="1">
                                <a:latin typeface="Cambria Math" panose="02040503050406030204" pitchFamily="18" charset="0"/>
                                <a:ea typeface="Cambria Math"/>
                                <a:cs typeface="Arial" panose="020B0604020202020204" pitchFamily="34" charset="0"/>
                              </a:rPr>
                            </m:ctrlPr>
                          </m:fPr>
                          <m:num>
                            <m:r>
                              <a:rPr lang="zh-TW" altLang="en-US" sz="2200" i="1">
                                <a:latin typeface="Cambria Math"/>
                                <a:ea typeface="Cambria Math"/>
                                <a:cs typeface="Arial" panose="020B0604020202020204" pitchFamily="34" charset="0"/>
                              </a:rPr>
                              <m:t>𝛼</m:t>
                            </m:r>
                          </m:num>
                          <m:den>
                            <m:r>
                              <a:rPr lang="en-US" altLang="zh-TW" sz="2200" i="1">
                                <a:latin typeface="Cambria Math"/>
                                <a:ea typeface="Cambria Math"/>
                                <a:cs typeface="Arial" panose="020B0604020202020204" pitchFamily="34" charset="0"/>
                              </a:rPr>
                              <m:t>2</m:t>
                            </m:r>
                          </m:den>
                        </m:f>
                      </m:sub>
                    </m:sSub>
                    <m:f>
                      <m:fPr>
                        <m:ctrlPr>
                          <a:rPr lang="en-US" altLang="zh-TW" sz="2200" i="1">
                            <a:latin typeface="Cambria Math" panose="02040503050406030204" pitchFamily="18" charset="0"/>
                            <a:ea typeface="Cambria Math"/>
                            <a:cs typeface="Arial" panose="020B0604020202020204" pitchFamily="34" charset="0"/>
                          </a:rPr>
                        </m:ctrlPr>
                      </m:fPr>
                      <m:num>
                        <m:r>
                          <a:rPr lang="zh-TW" altLang="en-US" sz="2200" i="1">
                            <a:latin typeface="Cambria Math"/>
                            <a:ea typeface="Cambria Math"/>
                            <a:cs typeface="Arial" panose="020B0604020202020204" pitchFamily="34" charset="0"/>
                          </a:rPr>
                          <m:t>𝜎</m:t>
                        </m:r>
                      </m:num>
                      <m:den>
                        <m:rad>
                          <m:radPr>
                            <m:degHide m:val="on"/>
                            <m:ctrlPr>
                              <a:rPr lang="en-US" altLang="zh-TW" sz="2200" i="1">
                                <a:latin typeface="Cambria Math" panose="02040503050406030204" pitchFamily="18" charset="0"/>
                                <a:ea typeface="Cambria Math"/>
                                <a:cs typeface="Arial" panose="020B0604020202020204" pitchFamily="34" charset="0"/>
                              </a:rPr>
                            </m:ctrlPr>
                          </m:radPr>
                          <m:deg/>
                          <m:e>
                            <m:r>
                              <a:rPr lang="en-US" altLang="zh-TW" sz="2200" i="1">
                                <a:latin typeface="Cambria Math"/>
                                <a:ea typeface="Cambria Math"/>
                                <a:cs typeface="Arial" panose="020B0604020202020204" pitchFamily="34" charset="0"/>
                              </a:rPr>
                              <m:t>𝑛</m:t>
                            </m:r>
                          </m:e>
                        </m:rad>
                      </m:den>
                    </m:f>
                  </m:oMath>
                </a14:m>
                <a:endParaRPr lang="en-US" sz="2200" dirty="0" smtClean="0"/>
              </a:p>
              <a:p>
                <a:pPr lvl="2"/>
                <a:r>
                  <a:rPr lang="en-US" sz="1900" dirty="0" smtClean="0"/>
                  <a:t>In other words, you got this interval by a method that gives correct results </a:t>
                </a:r>
                <a14:m>
                  <m:oMath xmlns:m="http://schemas.openxmlformats.org/officeDocument/2006/math">
                    <m:r>
                      <a:rPr lang="en-US" sz="1900" i="1">
                        <a:latin typeface="Cambria Math"/>
                      </a:rPr>
                      <m:t>100</m:t>
                    </m:r>
                    <m:d>
                      <m:dPr>
                        <m:ctrlPr>
                          <a:rPr lang="en-US" sz="1900" i="1">
                            <a:latin typeface="Cambria Math" panose="02040503050406030204" pitchFamily="18" charset="0"/>
                          </a:rPr>
                        </m:ctrlPr>
                      </m:dPr>
                      <m:e>
                        <m:r>
                          <a:rPr lang="en-US" sz="1900" i="1">
                            <a:latin typeface="Cambria Math"/>
                          </a:rPr>
                          <m:t>1−</m:t>
                        </m:r>
                        <m:r>
                          <a:rPr lang="en-US" sz="1900" i="1">
                            <a:latin typeface="Cambria Math"/>
                            <a:ea typeface="Cambria Math"/>
                          </a:rPr>
                          <m:t>𝛼</m:t>
                        </m:r>
                      </m:e>
                    </m:d>
                    <m:r>
                      <a:rPr lang="en-US" sz="1900" i="1">
                        <a:latin typeface="Cambria Math"/>
                        <a:ea typeface="Cambria Math"/>
                      </a:rPr>
                      <m:t>%</m:t>
                    </m:r>
                  </m:oMath>
                </a14:m>
                <a:r>
                  <a:rPr lang="en-US" sz="1900" dirty="0" smtClean="0"/>
                  <a:t> of the time </a:t>
                </a:r>
                <a:endParaRPr lang="en-US" sz="1900" dirty="0"/>
              </a:p>
              <a:p>
                <a:pPr lvl="1"/>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296" t="-1077" r="-13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062266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Known)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A </a:t>
                </a:r>
                <a:r>
                  <a:rPr lang="en-US" sz="2600" dirty="0">
                    <a:solidFill>
                      <a:srgbClr val="FF0000"/>
                    </a:solidFill>
                  </a:rPr>
                  <a:t>specific interval </a:t>
                </a:r>
                <a:r>
                  <a:rPr lang="en-US" sz="2600" dirty="0"/>
                  <a:t>will either cover or not cover the population parameter</a:t>
                </a:r>
              </a:p>
              <a:p>
                <a:pPr lvl="1"/>
                <a:r>
                  <a:rPr lang="en-US" sz="2200" dirty="0"/>
                  <a:t>No probability involved in a specific interval</a:t>
                </a:r>
              </a:p>
              <a:p>
                <a:pPr lvl="1"/>
                <a:r>
                  <a:rPr lang="en-US" sz="2200" dirty="0"/>
                  <a:t>As you cannot know whether your sample is one of the </a:t>
                </a:r>
                <a14:m>
                  <m:oMath xmlns:m="http://schemas.openxmlformats.org/officeDocument/2006/math">
                    <m:r>
                      <a:rPr lang="en-US" sz="2200" i="1">
                        <a:latin typeface="Cambria Math"/>
                      </a:rPr>
                      <m:t>100</m:t>
                    </m:r>
                    <m:d>
                      <m:dPr>
                        <m:ctrlPr>
                          <a:rPr lang="en-US" sz="2200" i="1">
                            <a:latin typeface="Cambria Math" panose="02040503050406030204" pitchFamily="18" charset="0"/>
                          </a:rPr>
                        </m:ctrlPr>
                      </m:dPr>
                      <m:e>
                        <m:r>
                          <a:rPr lang="en-US" sz="2200" i="1">
                            <a:latin typeface="Cambria Math"/>
                          </a:rPr>
                          <m:t>1−</m:t>
                        </m:r>
                        <m:r>
                          <a:rPr lang="en-US" sz="2200" i="1">
                            <a:latin typeface="Cambria Math"/>
                            <a:ea typeface="Cambria Math"/>
                          </a:rPr>
                          <m:t>𝛼</m:t>
                        </m:r>
                      </m:e>
                    </m:d>
                    <m:r>
                      <a:rPr lang="en-US" sz="2200" i="1">
                        <a:latin typeface="Cambria Math"/>
                        <a:ea typeface="Cambria Math"/>
                      </a:rPr>
                      <m:t>%</m:t>
                    </m:r>
                  </m:oMath>
                </a14:m>
                <a:r>
                  <a:rPr lang="en-US" sz="2200" dirty="0"/>
                  <a:t> for which the interval catches </a:t>
                </a:r>
                <a14:m>
                  <m:oMath xmlns:m="http://schemas.openxmlformats.org/officeDocument/2006/math">
                    <m:r>
                      <a:rPr lang="en-US" sz="2200" i="1">
                        <a:latin typeface="Cambria Math"/>
                        <a:ea typeface="Cambria Math"/>
                      </a:rPr>
                      <m:t>𝜇</m:t>
                    </m:r>
                  </m:oMath>
                </a14:m>
                <a:r>
                  <a:rPr lang="en-US" sz="2200" dirty="0"/>
                  <a:t>, or one of the unlucky 5%</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548598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Known</a:t>
                </a:r>
                <a:r>
                  <a:rPr lang="en-US" dirty="0" smtClean="0"/>
                  <a:t>) – Exercise </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p:sp>
        <p:nvSpPr>
          <p:cNvPr id="3" name="Content Placeholder 2"/>
          <p:cNvSpPr>
            <a:spLocks noGrp="1"/>
          </p:cNvSpPr>
          <p:nvPr>
            <p:ph idx="1"/>
          </p:nvPr>
        </p:nvSpPr>
        <p:spPr/>
        <p:txBody>
          <a:bodyPr/>
          <a:lstStyle/>
          <a:p>
            <a:r>
              <a:rPr lang="en-US" sz="2600" dirty="0" smtClean="0"/>
              <a:t>A random sample of 15 stocks traded on the Hang Seng Index showed an average shares traded to be 215,000</a:t>
            </a:r>
          </a:p>
          <a:p>
            <a:r>
              <a:rPr lang="en-US" sz="2600" dirty="0" smtClean="0"/>
              <a:t>From the past experience, it is believed that the population standard deviation of shares traded is 195,000 and the shares traded are very close to a Normal distribution</a:t>
            </a:r>
          </a:p>
          <a:p>
            <a:r>
              <a:rPr lang="en-US" sz="2600" dirty="0" smtClean="0"/>
              <a:t>Construct a 99% confidence interval for the average shares traded on the Hang Seng Index. Interpret the result.</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13</a:t>
            </a:fld>
            <a:endParaRPr lang="en-US" altLang="en-US"/>
          </a:p>
        </p:txBody>
      </p:sp>
    </p:spTree>
    <p:extLst>
      <p:ext uri="{BB962C8B-B14F-4D97-AF65-F5344CB8AC3E}">
        <p14:creationId xmlns:p14="http://schemas.microsoft.com/office/powerpoint/2010/main" val="177270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Known) – </a:t>
                </a:r>
                <a:r>
                  <a:rPr lang="en-US" dirty="0" smtClean="0"/>
                  <a:t>Exercise </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p:sp>
        <p:nvSpPr>
          <p:cNvPr id="3" name="Content Placeholder 2"/>
          <p:cNvSpPr>
            <a:spLocks noGrp="1"/>
          </p:cNvSpPr>
          <p:nvPr>
            <p:ph idx="1"/>
          </p:nvPr>
        </p:nvSpPr>
        <p:spPr>
          <a:xfrm>
            <a:off x="457200" y="1600200"/>
            <a:ext cx="8610600" cy="4530725"/>
          </a:xfrm>
        </p:spPr>
        <p:txBody>
          <a:bodyPr/>
          <a:lstStyle/>
          <a:p>
            <a:pPr marL="0" indent="0">
              <a:buNone/>
            </a:pPr>
            <a:endParaRPr lang="en-US" sz="2400" dirty="0">
              <a:solidFill>
                <a:srgbClr val="0000FF"/>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14</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6" name="Group 5"/>
          <p:cNvGrpSpPr/>
          <p:nvPr/>
        </p:nvGrpSpPr>
        <p:grpSpPr>
          <a:xfrm>
            <a:off x="6172200" y="3733800"/>
            <a:ext cx="2977538" cy="1835135"/>
            <a:chOff x="5528868" y="4838095"/>
            <a:chExt cx="3171133" cy="1914157"/>
          </a:xfrm>
        </p:grpSpPr>
        <p:grpSp>
          <p:nvGrpSpPr>
            <p:cNvPr id="7" name="Group 6"/>
            <p:cNvGrpSpPr/>
            <p:nvPr/>
          </p:nvGrpSpPr>
          <p:grpSpPr>
            <a:xfrm>
              <a:off x="5528868" y="4838095"/>
              <a:ext cx="3171133" cy="1775453"/>
              <a:chOff x="4390749" y="4016752"/>
              <a:chExt cx="4288293" cy="2157829"/>
            </a:xfrm>
          </p:grpSpPr>
          <p:sp>
            <p:nvSpPr>
              <p:cNvPr id="9" name="Freeform 21"/>
              <p:cNvSpPr>
                <a:spLocks/>
              </p:cNvSpPr>
              <p:nvPr/>
            </p:nvSpPr>
            <p:spPr bwMode="auto">
              <a:xfrm>
                <a:off x="7010897" y="5303483"/>
                <a:ext cx="649287" cy="430481"/>
              </a:xfrm>
              <a:custGeom>
                <a:avLst/>
                <a:gdLst>
                  <a:gd name="T0" fmla="*/ 2147483647 w 793"/>
                  <a:gd name="T1" fmla="*/ 0 h 892"/>
                  <a:gd name="T2" fmla="*/ 2147483647 w 793"/>
                  <a:gd name="T3" fmla="*/ 2147483647 h 892"/>
                  <a:gd name="T4" fmla="*/ 2147483647 w 793"/>
                  <a:gd name="T5" fmla="*/ 2147483647 h 892"/>
                  <a:gd name="T6" fmla="*/ 2147483647 w 793"/>
                  <a:gd name="T7" fmla="*/ 2147483647 h 892"/>
                  <a:gd name="T8" fmla="*/ 2147483647 w 793"/>
                  <a:gd name="T9" fmla="*/ 2147483647 h 892"/>
                  <a:gd name="T10" fmla="*/ 2147483647 w 793"/>
                  <a:gd name="T11" fmla="*/ 2147483647 h 892"/>
                  <a:gd name="T12" fmla="*/ 2147483647 w 793"/>
                  <a:gd name="T13" fmla="*/ 2147483647 h 892"/>
                  <a:gd name="T14" fmla="*/ 2147483647 w 793"/>
                  <a:gd name="T15" fmla="*/ 2147483647 h 892"/>
                  <a:gd name="T16" fmla="*/ 2147483647 w 793"/>
                  <a:gd name="T17" fmla="*/ 2147483647 h 892"/>
                  <a:gd name="T18" fmla="*/ 2147483647 w 793"/>
                  <a:gd name="T19" fmla="*/ 2147483647 h 892"/>
                  <a:gd name="T20" fmla="*/ 2147483647 w 793"/>
                  <a:gd name="T21" fmla="*/ 2147483647 h 892"/>
                  <a:gd name="T22" fmla="*/ 2147483647 w 793"/>
                  <a:gd name="T23" fmla="*/ 2147483647 h 892"/>
                  <a:gd name="T24" fmla="*/ 2147483647 w 793"/>
                  <a:gd name="T25" fmla="*/ 2147483647 h 892"/>
                  <a:gd name="T26" fmla="*/ 0 w 793"/>
                  <a:gd name="T27" fmla="*/ 2147483647 h 892"/>
                  <a:gd name="T28" fmla="*/ 2147483647 w 793"/>
                  <a:gd name="T29" fmla="*/ 0 h 8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3"/>
                  <a:gd name="T46" fmla="*/ 0 h 892"/>
                  <a:gd name="T47" fmla="*/ 793 w 793"/>
                  <a:gd name="T48" fmla="*/ 892 h 8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3" h="892">
                    <a:moveTo>
                      <a:pt x="3" y="0"/>
                    </a:moveTo>
                    <a:cubicBezTo>
                      <a:pt x="10" y="24"/>
                      <a:pt x="35" y="51"/>
                      <a:pt x="54" y="68"/>
                    </a:cubicBezTo>
                    <a:cubicBezTo>
                      <a:pt x="68" y="115"/>
                      <a:pt x="48" y="58"/>
                      <a:pt x="71" y="96"/>
                    </a:cubicBezTo>
                    <a:cubicBezTo>
                      <a:pt x="88" y="125"/>
                      <a:pt x="102" y="158"/>
                      <a:pt x="121" y="187"/>
                    </a:cubicBezTo>
                    <a:cubicBezTo>
                      <a:pt x="137" y="212"/>
                      <a:pt x="147" y="250"/>
                      <a:pt x="161" y="277"/>
                    </a:cubicBezTo>
                    <a:cubicBezTo>
                      <a:pt x="172" y="299"/>
                      <a:pt x="194" y="317"/>
                      <a:pt x="212" y="333"/>
                    </a:cubicBezTo>
                    <a:cubicBezTo>
                      <a:pt x="223" y="370"/>
                      <a:pt x="252" y="426"/>
                      <a:pt x="280" y="452"/>
                    </a:cubicBezTo>
                    <a:cubicBezTo>
                      <a:pt x="286" y="473"/>
                      <a:pt x="296" y="481"/>
                      <a:pt x="308" y="497"/>
                    </a:cubicBezTo>
                    <a:cubicBezTo>
                      <a:pt x="332" y="528"/>
                      <a:pt x="349" y="572"/>
                      <a:pt x="376" y="599"/>
                    </a:cubicBezTo>
                    <a:cubicBezTo>
                      <a:pt x="384" y="625"/>
                      <a:pt x="412" y="658"/>
                      <a:pt x="432" y="678"/>
                    </a:cubicBezTo>
                    <a:cubicBezTo>
                      <a:pt x="448" y="694"/>
                      <a:pt x="472" y="701"/>
                      <a:pt x="488" y="717"/>
                    </a:cubicBezTo>
                    <a:cubicBezTo>
                      <a:pt x="523" y="752"/>
                      <a:pt x="576" y="807"/>
                      <a:pt x="624" y="819"/>
                    </a:cubicBezTo>
                    <a:cubicBezTo>
                      <a:pt x="662" y="843"/>
                      <a:pt x="748" y="892"/>
                      <a:pt x="793" y="892"/>
                    </a:cubicBezTo>
                    <a:lnTo>
                      <a:pt x="0" y="892"/>
                    </a:lnTo>
                    <a:lnTo>
                      <a:pt x="3" y="0"/>
                    </a:lnTo>
                    <a:close/>
                  </a:path>
                </a:pathLst>
              </a:custGeom>
              <a:solidFill>
                <a:srgbClr val="FFCCFF"/>
              </a:solidFill>
              <a:ln w="9525" cap="flat" cmpd="sng">
                <a:solidFill>
                  <a:srgbClr val="FFCCFF"/>
                </a:solidFill>
                <a:prstDash val="solid"/>
                <a:miter lim="800000"/>
                <a:headEnd type="none" w="med" len="med"/>
                <a:tailEnd type="none" w="med" len="med"/>
              </a:ln>
            </p:spPr>
            <p:txBody>
              <a:bodyPr wrap="none"/>
              <a:lstStyle/>
              <a:p>
                <a:endParaRPr lang="en-US"/>
              </a:p>
            </p:txBody>
          </p:sp>
          <p:sp>
            <p:nvSpPr>
              <p:cNvPr id="10" name="Freeform 22"/>
              <p:cNvSpPr>
                <a:spLocks/>
              </p:cNvSpPr>
              <p:nvPr/>
            </p:nvSpPr>
            <p:spPr bwMode="auto">
              <a:xfrm>
                <a:off x="6176448" y="4134643"/>
                <a:ext cx="1635125" cy="1573213"/>
              </a:xfrm>
              <a:custGeom>
                <a:avLst/>
                <a:gdLst>
                  <a:gd name="T0" fmla="*/ 2147483647 w 1030"/>
                  <a:gd name="T1" fmla="*/ 2147483647 h 991"/>
                  <a:gd name="T2" fmla="*/ 2147483647 w 1030"/>
                  <a:gd name="T3" fmla="*/ 2147483647 h 991"/>
                  <a:gd name="T4" fmla="*/ 2147483647 w 1030"/>
                  <a:gd name="T5" fmla="*/ 2147483647 h 991"/>
                  <a:gd name="T6" fmla="*/ 2147483647 w 1030"/>
                  <a:gd name="T7" fmla="*/ 2147483647 h 991"/>
                  <a:gd name="T8" fmla="*/ 2147483647 w 1030"/>
                  <a:gd name="T9" fmla="*/ 2147483647 h 991"/>
                  <a:gd name="T10" fmla="*/ 2147483647 w 1030"/>
                  <a:gd name="T11" fmla="*/ 2147483647 h 991"/>
                  <a:gd name="T12" fmla="*/ 2147483647 w 1030"/>
                  <a:gd name="T13" fmla="*/ 2147483647 h 991"/>
                  <a:gd name="T14" fmla="*/ 2147483647 w 1030"/>
                  <a:gd name="T15" fmla="*/ 2147483647 h 991"/>
                  <a:gd name="T16" fmla="*/ 2147483647 w 1030"/>
                  <a:gd name="T17" fmla="*/ 2147483647 h 991"/>
                  <a:gd name="T18" fmla="*/ 2147483647 w 1030"/>
                  <a:gd name="T19" fmla="*/ 2147483647 h 991"/>
                  <a:gd name="T20" fmla="*/ 2147483647 w 1030"/>
                  <a:gd name="T21" fmla="*/ 2147483647 h 991"/>
                  <a:gd name="T22" fmla="*/ 2147483647 w 1030"/>
                  <a:gd name="T23" fmla="*/ 2147483647 h 991"/>
                  <a:gd name="T24" fmla="*/ 2147483647 w 1030"/>
                  <a:gd name="T25" fmla="*/ 2147483647 h 991"/>
                  <a:gd name="T26" fmla="*/ 2147483647 w 1030"/>
                  <a:gd name="T27" fmla="*/ 2147483647 h 991"/>
                  <a:gd name="T28" fmla="*/ 2147483647 w 1030"/>
                  <a:gd name="T29" fmla="*/ 2147483647 h 991"/>
                  <a:gd name="T30" fmla="*/ 0 w 1030"/>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0"/>
                  <a:gd name="T49" fmla="*/ 0 h 991"/>
                  <a:gd name="T50" fmla="*/ 1030 w 1030"/>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0" h="991">
                    <a:moveTo>
                      <a:pt x="1029" y="990"/>
                    </a:moveTo>
                    <a:lnTo>
                      <a:pt x="921" y="980"/>
                    </a:lnTo>
                    <a:lnTo>
                      <a:pt x="866" y="967"/>
                    </a:lnTo>
                    <a:lnTo>
                      <a:pt x="813" y="952"/>
                    </a:lnTo>
                    <a:lnTo>
                      <a:pt x="758" y="929"/>
                    </a:lnTo>
                    <a:lnTo>
                      <a:pt x="703" y="897"/>
                    </a:lnTo>
                    <a:lnTo>
                      <a:pt x="651" y="857"/>
                    </a:lnTo>
                    <a:lnTo>
                      <a:pt x="541" y="743"/>
                    </a:lnTo>
                    <a:lnTo>
                      <a:pt x="433" y="581"/>
                    </a:lnTo>
                    <a:lnTo>
                      <a:pt x="325" y="386"/>
                    </a:lnTo>
                    <a:lnTo>
                      <a:pt x="270" y="287"/>
                    </a:lnTo>
                    <a:lnTo>
                      <a:pt x="215" y="196"/>
                    </a:lnTo>
                    <a:lnTo>
                      <a:pt x="163" y="116"/>
                    </a:lnTo>
                    <a:lnTo>
                      <a:pt x="108" y="53"/>
                    </a:lnTo>
                    <a:lnTo>
                      <a:pt x="53" y="13"/>
                    </a:lnTo>
                    <a:lnTo>
                      <a:pt x="0"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23"/>
              <p:cNvSpPr>
                <a:spLocks/>
              </p:cNvSpPr>
              <p:nvPr/>
            </p:nvSpPr>
            <p:spPr bwMode="auto">
              <a:xfrm>
                <a:off x="4539736" y="4134643"/>
                <a:ext cx="1638300" cy="1573213"/>
              </a:xfrm>
              <a:custGeom>
                <a:avLst/>
                <a:gdLst>
                  <a:gd name="T0" fmla="*/ 0 w 1032"/>
                  <a:gd name="T1" fmla="*/ 2147483647 h 991"/>
                  <a:gd name="T2" fmla="*/ 2147483647 w 1032"/>
                  <a:gd name="T3" fmla="*/ 2147483647 h 991"/>
                  <a:gd name="T4" fmla="*/ 2147483647 w 1032"/>
                  <a:gd name="T5" fmla="*/ 2147483647 h 991"/>
                  <a:gd name="T6" fmla="*/ 2147483647 w 1032"/>
                  <a:gd name="T7" fmla="*/ 2147483647 h 991"/>
                  <a:gd name="T8" fmla="*/ 2147483647 w 1032"/>
                  <a:gd name="T9" fmla="*/ 2147483647 h 991"/>
                  <a:gd name="T10" fmla="*/ 2147483647 w 1032"/>
                  <a:gd name="T11" fmla="*/ 2147483647 h 991"/>
                  <a:gd name="T12" fmla="*/ 2147483647 w 1032"/>
                  <a:gd name="T13" fmla="*/ 2147483647 h 991"/>
                  <a:gd name="T14" fmla="*/ 2147483647 w 1032"/>
                  <a:gd name="T15" fmla="*/ 2147483647 h 991"/>
                  <a:gd name="T16" fmla="*/ 2147483647 w 1032"/>
                  <a:gd name="T17" fmla="*/ 2147483647 h 991"/>
                  <a:gd name="T18" fmla="*/ 2147483647 w 1032"/>
                  <a:gd name="T19" fmla="*/ 2147483647 h 991"/>
                  <a:gd name="T20" fmla="*/ 2147483647 w 1032"/>
                  <a:gd name="T21" fmla="*/ 2147483647 h 991"/>
                  <a:gd name="T22" fmla="*/ 2147483647 w 1032"/>
                  <a:gd name="T23" fmla="*/ 2147483647 h 991"/>
                  <a:gd name="T24" fmla="*/ 2147483647 w 1032"/>
                  <a:gd name="T25" fmla="*/ 2147483647 h 991"/>
                  <a:gd name="T26" fmla="*/ 2147483647 w 1032"/>
                  <a:gd name="T27" fmla="*/ 2147483647 h 991"/>
                  <a:gd name="T28" fmla="*/ 2147483647 w 1032"/>
                  <a:gd name="T29" fmla="*/ 2147483647 h 991"/>
                  <a:gd name="T30" fmla="*/ 2147483647 w 1032"/>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2"/>
                  <a:gd name="T49" fmla="*/ 0 h 991"/>
                  <a:gd name="T50" fmla="*/ 1032 w 1032"/>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2" h="991">
                    <a:moveTo>
                      <a:pt x="0" y="990"/>
                    </a:moveTo>
                    <a:lnTo>
                      <a:pt x="108" y="980"/>
                    </a:lnTo>
                    <a:lnTo>
                      <a:pt x="163" y="967"/>
                    </a:lnTo>
                    <a:lnTo>
                      <a:pt x="218" y="952"/>
                    </a:lnTo>
                    <a:lnTo>
                      <a:pt x="271" y="929"/>
                    </a:lnTo>
                    <a:lnTo>
                      <a:pt x="326" y="897"/>
                    </a:lnTo>
                    <a:lnTo>
                      <a:pt x="381" y="857"/>
                    </a:lnTo>
                    <a:lnTo>
                      <a:pt x="488" y="743"/>
                    </a:lnTo>
                    <a:lnTo>
                      <a:pt x="596" y="581"/>
                    </a:lnTo>
                    <a:lnTo>
                      <a:pt x="706" y="386"/>
                    </a:lnTo>
                    <a:lnTo>
                      <a:pt x="759" y="287"/>
                    </a:lnTo>
                    <a:lnTo>
                      <a:pt x="814" y="196"/>
                    </a:lnTo>
                    <a:lnTo>
                      <a:pt x="868" y="116"/>
                    </a:lnTo>
                    <a:lnTo>
                      <a:pt x="921" y="53"/>
                    </a:lnTo>
                    <a:lnTo>
                      <a:pt x="976" y="13"/>
                    </a:lnTo>
                    <a:lnTo>
                      <a:pt x="1031"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Rectangle 24"/>
              <p:cNvSpPr>
                <a:spLocks noChangeArrowheads="1"/>
              </p:cNvSpPr>
              <p:nvPr/>
            </p:nvSpPr>
            <p:spPr bwMode="auto">
              <a:xfrm>
                <a:off x="6300273" y="60825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3" name="Rectangle 25"/>
              <p:cNvSpPr>
                <a:spLocks noChangeArrowheads="1"/>
              </p:cNvSpPr>
              <p:nvPr/>
            </p:nvSpPr>
            <p:spPr bwMode="auto">
              <a:xfrm>
                <a:off x="7679811" y="40378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mc:AlternateContent xmlns:mc="http://schemas.openxmlformats.org/markup-compatibility/2006" xmlns:a14="http://schemas.microsoft.com/office/drawing/2010/main">
            <mc:Choice Requires="a14">
              <p:sp>
                <p:nvSpPr>
                  <p:cNvPr id="14" name="Rectangle 26"/>
                  <p:cNvSpPr>
                    <a:spLocks noChangeArrowheads="1"/>
                  </p:cNvSpPr>
                  <p:nvPr/>
                </p:nvSpPr>
                <p:spPr bwMode="auto">
                  <a:xfrm>
                    <a:off x="6649702" y="4016752"/>
                    <a:ext cx="2029340" cy="698240"/>
                  </a:xfrm>
                  <a:prstGeom prst="rect">
                    <a:avLst/>
                  </a:prstGeom>
                  <a:noFill/>
                  <a:ln>
                    <a:noFill/>
                  </a:ln>
                  <a:extLst>
                    <a:ext uri="{91240B29-F687-4F45-9708-019B960494DF}">
                      <a14:hiddenLine w="12700">
                        <a:solidFill>
                          <a:srgbClr val="000000"/>
                        </a:solidFill>
                        <a:miter lim="800000"/>
                        <a:headEnd/>
                        <a:tailEnd/>
                      </a14:hiddenLine>
                    </a:ext>
                  </a:extLst>
                </p:spPr>
                <p:txBody>
                  <a:bodyPr wrap="square" lIns="90488" tIns="44450" rIns="90488" bIns="4445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14:m>
                      <m:oMathPara xmlns:m="http://schemas.openxmlformats.org/officeDocument/2006/math">
                        <m:oMathParaPr>
                          <m:jc m:val="centerGroup"/>
                        </m:oMathParaPr>
                        <m:oMath xmlns:m="http://schemas.openxmlformats.org/officeDocument/2006/math">
                          <m:f>
                            <m:fPr>
                              <m:ctrlPr>
                                <a:rPr lang="en-US" altLang="zh-TW" sz="1600" i="1" smtClean="0">
                                  <a:solidFill>
                                    <a:schemeClr val="accent2">
                                      <a:lumMod val="50000"/>
                                    </a:schemeClr>
                                  </a:solidFill>
                                  <a:latin typeface="Cambria Math" panose="02040503050406030204" pitchFamily="18" charset="0"/>
                                </a:rPr>
                              </m:ctrlPr>
                            </m:fPr>
                            <m:num>
                              <m:r>
                                <a:rPr lang="en-US" altLang="zh-TW" sz="1600" b="0" i="1" smtClean="0">
                                  <a:solidFill>
                                    <a:schemeClr val="accent2">
                                      <a:lumMod val="50000"/>
                                    </a:schemeClr>
                                  </a:solidFill>
                                  <a:latin typeface="Cambria Math"/>
                                </a:rPr>
                                <m:t>0.01</m:t>
                              </m:r>
                            </m:num>
                            <m:den>
                              <m:r>
                                <a:rPr lang="en-US" altLang="zh-TW" sz="1600" b="0" i="1" smtClean="0">
                                  <a:solidFill>
                                    <a:schemeClr val="accent2">
                                      <a:lumMod val="50000"/>
                                    </a:schemeClr>
                                  </a:solidFill>
                                  <a:latin typeface="Cambria Math"/>
                                </a:rPr>
                                <m:t>2</m:t>
                              </m:r>
                            </m:den>
                          </m:f>
                          <m:r>
                            <a:rPr lang="en-US" altLang="zh-TW" sz="1600" b="0" i="1" smtClean="0">
                              <a:solidFill>
                                <a:schemeClr val="accent2">
                                  <a:lumMod val="50000"/>
                                </a:schemeClr>
                              </a:solidFill>
                              <a:latin typeface="Cambria Math"/>
                            </a:rPr>
                            <m:t>=0.005</m:t>
                          </m:r>
                        </m:oMath>
                      </m:oMathPara>
                    </a14:m>
                    <a:endParaRPr lang="en-US" altLang="zh-TW" sz="1600" dirty="0">
                      <a:solidFill>
                        <a:schemeClr val="accent2">
                          <a:lumMod val="50000"/>
                        </a:schemeClr>
                      </a:solidFill>
                    </a:endParaRPr>
                  </a:p>
                </p:txBody>
              </p:sp>
            </mc:Choice>
            <mc:Fallback xmlns="">
              <p:sp>
                <p:nvSpPr>
                  <p:cNvPr id="14" name="Rectangle 26"/>
                  <p:cNvSpPr>
                    <a:spLocks noRot="1" noChangeAspect="1" noMove="1" noResize="1" noEditPoints="1" noAdjustHandles="1" noChangeArrowheads="1" noChangeShapeType="1" noTextEdit="1"/>
                  </p:cNvSpPr>
                  <p:nvPr/>
                </p:nvSpPr>
                <p:spPr bwMode="auto">
                  <a:xfrm>
                    <a:off x="6649702" y="4016752"/>
                    <a:ext cx="2029340" cy="698240"/>
                  </a:xfrm>
                  <a:prstGeom prst="rect">
                    <a:avLst/>
                  </a:prstGeom>
                  <a:blipFill rotWithShape="1">
                    <a:blip r:embed="rId4"/>
                    <a:stretch>
                      <a:fillRect/>
                    </a:stretch>
                  </a:blip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
            <p:nvSpPr>
              <p:cNvPr id="15" name="Line 27"/>
              <p:cNvSpPr>
                <a:spLocks noChangeShapeType="1"/>
              </p:cNvSpPr>
              <p:nvPr/>
            </p:nvSpPr>
            <p:spPr bwMode="auto">
              <a:xfrm flipH="1">
                <a:off x="7130973" y="4594366"/>
                <a:ext cx="533399" cy="1066800"/>
              </a:xfrm>
              <a:prstGeom prst="line">
                <a:avLst/>
              </a:prstGeom>
              <a:noFill/>
              <a:ln w="28575">
                <a:solidFill>
                  <a:srgbClr val="99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Rectangle 28"/>
              <p:cNvSpPr>
                <a:spLocks noChangeArrowheads="1"/>
              </p:cNvSpPr>
              <p:nvPr/>
            </p:nvSpPr>
            <p:spPr bwMode="auto">
              <a:xfrm>
                <a:off x="5538273" y="60825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17" name="Line 32"/>
              <p:cNvSpPr>
                <a:spLocks noChangeShapeType="1"/>
              </p:cNvSpPr>
              <p:nvPr/>
            </p:nvSpPr>
            <p:spPr bwMode="auto">
              <a:xfrm>
                <a:off x="6178036" y="4233068"/>
                <a:ext cx="0" cy="1524000"/>
              </a:xfrm>
              <a:prstGeom prst="line">
                <a:avLst/>
              </a:prstGeom>
              <a:noFill/>
              <a:ln w="2857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18" name="Line 33"/>
              <p:cNvSpPr>
                <a:spLocks noChangeShapeType="1"/>
              </p:cNvSpPr>
              <p:nvPr/>
            </p:nvSpPr>
            <p:spPr bwMode="auto">
              <a:xfrm>
                <a:off x="4390749" y="5760334"/>
                <a:ext cx="3567113" cy="0"/>
              </a:xfrm>
              <a:prstGeom prst="line">
                <a:avLst/>
              </a:prstGeom>
              <a:noFill/>
              <a:ln w="28575" cap="rnd">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19" name="TextBox 18"/>
                  <p:cNvSpPr txBox="1"/>
                  <p:nvPr/>
                </p:nvSpPr>
                <p:spPr>
                  <a:xfrm>
                    <a:off x="7825336" y="5515605"/>
                    <a:ext cx="603764" cy="3693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𝑍</m:t>
                          </m:r>
                        </m:oMath>
                      </m:oMathPara>
                    </a14:m>
                    <a:endParaRPr lang="en-US" dirty="0"/>
                  </a:p>
                </p:txBody>
              </p:sp>
            </mc:Choice>
            <mc:Fallback xmlns="">
              <p:sp>
                <p:nvSpPr>
                  <p:cNvPr id="19" name="TextBox 18"/>
                  <p:cNvSpPr txBox="1">
                    <a:spLocks noRot="1" noChangeAspect="1" noMove="1" noResize="1" noEditPoints="1" noAdjustHandles="1" noChangeArrowheads="1" noChangeShapeType="1" noTextEdit="1"/>
                  </p:cNvSpPr>
                  <p:nvPr/>
                </p:nvSpPr>
                <p:spPr>
                  <a:xfrm>
                    <a:off x="7825336" y="5515605"/>
                    <a:ext cx="603764" cy="369333"/>
                  </a:xfrm>
                  <a:prstGeom prst="rect">
                    <a:avLst/>
                  </a:prstGeom>
                  <a:blipFill rotWithShape="1">
                    <a:blip r:embed="rId5"/>
                    <a:stretch>
                      <a:fillRect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5867400" y="5764088"/>
                    <a:ext cx="60376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0</m:t>
                          </m:r>
                        </m:oMath>
                      </m:oMathPara>
                    </a14:m>
                    <a:endParaRPr lang="en-US" dirty="0"/>
                  </a:p>
                </p:txBody>
              </p:sp>
            </mc:Choice>
            <mc:Fallback xmlns="">
              <p:sp>
                <p:nvSpPr>
                  <p:cNvPr id="30" name="TextBox 29"/>
                  <p:cNvSpPr txBox="1">
                    <a:spLocks noRot="1" noChangeAspect="1" noMove="1" noResize="1" noEditPoints="1" noAdjustHandles="1" noChangeArrowheads="1" noChangeShapeType="1" noTextEdit="1"/>
                  </p:cNvSpPr>
                  <p:nvPr/>
                </p:nvSpPr>
                <p:spPr>
                  <a:xfrm>
                    <a:off x="5867400" y="5764088"/>
                    <a:ext cx="603764" cy="369332"/>
                  </a:xfrm>
                  <a:prstGeom prst="rect">
                    <a:avLst/>
                  </a:prstGeom>
                  <a:blipFill rotWithShape="1">
                    <a:blip r:embed="rId6"/>
                    <a:stretch>
                      <a:fillRect b="-1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 name="TextBox 7"/>
                <p:cNvSpPr txBox="1"/>
                <p:nvPr/>
              </p:nvSpPr>
              <p:spPr>
                <a:xfrm>
                  <a:off x="7315199" y="6198944"/>
                  <a:ext cx="391301" cy="55330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a:rPr>
                              <m:t>𝑍</m:t>
                            </m:r>
                          </m:e>
                          <m:sub>
                            <m:f>
                              <m:fPr>
                                <m:ctrlPr>
                                  <a:rPr lang="en-US" i="1" smtClean="0">
                                    <a:latin typeface="Cambria Math" panose="02040503050406030204" pitchFamily="18" charset="0"/>
                                  </a:rPr>
                                </m:ctrlPr>
                              </m:fPr>
                              <m:num>
                                <m:r>
                                  <a:rPr lang="en-US" b="0" i="1" smtClean="0">
                                    <a:latin typeface="Cambria Math"/>
                                  </a:rPr>
                                  <m:t>0.01</m:t>
                                </m:r>
                              </m:num>
                              <m:den>
                                <m:r>
                                  <a:rPr lang="en-US" b="0" i="1" smtClean="0">
                                    <a:latin typeface="Cambria Math"/>
                                  </a:rPr>
                                  <m:t>2</m:t>
                                </m:r>
                              </m:den>
                            </m:f>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7315199" y="6198944"/>
                  <a:ext cx="391301" cy="553308"/>
                </a:xfrm>
                <a:prstGeom prst="rect">
                  <a:avLst/>
                </a:prstGeom>
                <a:blipFill rotWithShape="1">
                  <a:blip r:embed="rId7"/>
                  <a:stretch>
                    <a:fillRect r="-70000"/>
                  </a:stretch>
                </a:blipFill>
              </p:spPr>
              <p:txBody>
                <a:bodyPr/>
                <a:lstStyle/>
                <a:p>
                  <a:r>
                    <a:rPr lang="en-US">
                      <a:noFill/>
                    </a:rPr>
                    <a:t> </a:t>
                  </a:r>
                </a:p>
              </p:txBody>
            </p:sp>
          </mc:Fallback>
        </mc:AlternateContent>
      </p:grpSp>
    </p:spTree>
    <p:extLst>
      <p:ext uri="{BB962C8B-B14F-4D97-AF65-F5344CB8AC3E}">
        <p14:creationId xmlns:p14="http://schemas.microsoft.com/office/powerpoint/2010/main" val="348704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Known) – </a:t>
                </a:r>
                <a:r>
                  <a:rPr lang="en-US" dirty="0" smtClean="0"/>
                  <a:t>Exercise </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p:sp>
        <p:nvSpPr>
          <p:cNvPr id="3" name="Content Placeholder 2"/>
          <p:cNvSpPr>
            <a:spLocks noGrp="1"/>
          </p:cNvSpPr>
          <p:nvPr>
            <p:ph idx="1"/>
          </p:nvPr>
        </p:nvSpPr>
        <p:spPr/>
        <p:txBody>
          <a:bodyPr/>
          <a:lstStyle/>
          <a:p>
            <a:r>
              <a:rPr lang="en-US" sz="2600" dirty="0" smtClean="0"/>
              <a:t>Interpretation</a:t>
            </a:r>
          </a:p>
          <a:p>
            <a:pPr lvl="1"/>
            <a:r>
              <a:rPr lang="en-US" sz="2200" dirty="0" smtClean="0"/>
              <a:t>If </a:t>
            </a:r>
            <a:r>
              <a:rPr lang="en-US" sz="2200" dirty="0" smtClean="0">
                <a:solidFill>
                  <a:srgbClr val="FF0000"/>
                </a:solidFill>
              </a:rPr>
              <a:t>all possible samples </a:t>
            </a:r>
            <a:r>
              <a:rPr lang="en-US" sz="2200" dirty="0" smtClean="0"/>
              <a:t>of </a:t>
            </a:r>
            <a:r>
              <a:rPr lang="en-US" sz="2200" dirty="0" smtClean="0">
                <a:solidFill>
                  <a:srgbClr val="FF0000"/>
                </a:solidFill>
              </a:rPr>
              <a:t>size 15 </a:t>
            </a:r>
            <a:r>
              <a:rPr lang="en-US" sz="2200" dirty="0" smtClean="0"/>
              <a:t>are taken and the corresponding </a:t>
            </a:r>
            <a:r>
              <a:rPr lang="en-US" sz="2200" dirty="0" smtClean="0">
                <a:solidFill>
                  <a:srgbClr val="FF0000"/>
                </a:solidFill>
              </a:rPr>
              <a:t>99% confidence </a:t>
            </a:r>
            <a:r>
              <a:rPr lang="en-US" sz="2200" dirty="0" smtClean="0"/>
              <a:t>intervals are constructed, 99% of these intervals will cover the unknown population mean</a:t>
            </a:r>
          </a:p>
          <a:p>
            <a:pPr lvl="1"/>
            <a:endParaRPr lang="en-US" sz="2200" dirty="0" smtClean="0"/>
          </a:p>
          <a:p>
            <a:pPr lvl="1"/>
            <a:r>
              <a:rPr lang="en-US" sz="2200" dirty="0" smtClean="0"/>
              <a:t>We are 99% </a:t>
            </a:r>
            <a:r>
              <a:rPr lang="en-US" sz="2200" dirty="0" smtClean="0">
                <a:solidFill>
                  <a:srgbClr val="FF0000"/>
                </a:solidFill>
              </a:rPr>
              <a:t>confident</a:t>
            </a:r>
            <a:r>
              <a:rPr lang="en-US" sz="2200" dirty="0" smtClean="0"/>
              <a:t> that the population average number of shares traded on the Hang Seng Index is between 85351.88 and 344648.12</a:t>
            </a:r>
          </a:p>
          <a:p>
            <a:pPr lvl="1"/>
            <a:endParaRPr lang="en-US" sz="2200" dirty="0"/>
          </a:p>
          <a:p>
            <a:pPr lvl="1"/>
            <a:r>
              <a:rPr lang="en-US" sz="2200" dirty="0" smtClean="0"/>
              <a:t>There is 99% </a:t>
            </a:r>
            <a:r>
              <a:rPr lang="en-US" sz="2200" dirty="0" smtClean="0">
                <a:solidFill>
                  <a:srgbClr val="0000FF"/>
                </a:solidFill>
              </a:rPr>
              <a:t>chance</a:t>
            </a:r>
            <a:r>
              <a:rPr lang="en-US" sz="2200" dirty="0" smtClean="0"/>
              <a:t> that the unknown population mean will be in between 85351.88 and 344648.12</a:t>
            </a:r>
            <a:endParaRPr lang="en-US" sz="22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Rectangle 5"/>
          <p:cNvSpPr/>
          <p:nvPr/>
        </p:nvSpPr>
        <p:spPr>
          <a:xfrm>
            <a:off x="2743200" y="4635500"/>
            <a:ext cx="914400" cy="1200329"/>
          </a:xfrm>
          <a:prstGeom prst="rect">
            <a:avLst/>
          </a:prstGeom>
        </p:spPr>
        <p:txBody>
          <a:bodyPr wrap="square">
            <a:spAutoFit/>
          </a:bodyPr>
          <a:lstStyle/>
          <a:p>
            <a:r>
              <a:rPr lang="en-US" altLang="en-US" sz="7200" dirty="0">
                <a:solidFill>
                  <a:srgbClr val="FF0000"/>
                </a:solidFill>
                <a:latin typeface="Wingdings" pitchFamily="2" charset="2"/>
                <a:sym typeface="Wingdings"/>
              </a:rPr>
              <a:t></a:t>
            </a:r>
            <a:endParaRPr lang="en-US" sz="7200" dirty="0"/>
          </a:p>
        </p:txBody>
      </p:sp>
      <p:sp>
        <p:nvSpPr>
          <p:cNvPr id="7" name="TextBox 6"/>
          <p:cNvSpPr txBox="1"/>
          <p:nvPr/>
        </p:nvSpPr>
        <p:spPr>
          <a:xfrm>
            <a:off x="4121150" y="2978150"/>
            <a:ext cx="184731" cy="369332"/>
          </a:xfrm>
          <a:prstGeom prst="rect">
            <a:avLst/>
          </a:prstGeom>
          <a:noFill/>
        </p:spPr>
        <p:txBody>
          <a:bodyPr wrap="none" rtlCol="0">
            <a:spAutoFit/>
          </a:bodyPr>
          <a:lstStyle/>
          <a:p>
            <a:endParaRPr lang="en-US" dirty="0"/>
          </a:p>
        </p:txBody>
      </p:sp>
      <p:sp>
        <p:nvSpPr>
          <p:cNvPr id="9" name="Rectangle 8"/>
          <p:cNvSpPr/>
          <p:nvPr/>
        </p:nvSpPr>
        <p:spPr>
          <a:xfrm>
            <a:off x="381000" y="1981200"/>
            <a:ext cx="762000" cy="923330"/>
          </a:xfrm>
          <a:prstGeom prst="rect">
            <a:avLst/>
          </a:prstGeom>
        </p:spPr>
        <p:txBody>
          <a:bodyPr wrap="square">
            <a:spAutoFit/>
          </a:bodyPr>
          <a:lstStyle/>
          <a:p>
            <a:r>
              <a:rPr lang="en-US" altLang="en-US" sz="5400" dirty="0">
                <a:solidFill>
                  <a:srgbClr val="FF0000"/>
                </a:solidFill>
                <a:latin typeface="Wingdings" pitchFamily="2" charset="2"/>
              </a:rPr>
              <a:t></a:t>
            </a:r>
            <a:endParaRPr lang="en-US" sz="5400" dirty="0"/>
          </a:p>
        </p:txBody>
      </p:sp>
      <p:sp>
        <p:nvSpPr>
          <p:cNvPr id="10" name="Rectangle 9"/>
          <p:cNvSpPr/>
          <p:nvPr/>
        </p:nvSpPr>
        <p:spPr>
          <a:xfrm>
            <a:off x="381000" y="3405426"/>
            <a:ext cx="762000" cy="923330"/>
          </a:xfrm>
          <a:prstGeom prst="rect">
            <a:avLst/>
          </a:prstGeom>
        </p:spPr>
        <p:txBody>
          <a:bodyPr wrap="square">
            <a:spAutoFit/>
          </a:bodyPr>
          <a:lstStyle/>
          <a:p>
            <a:r>
              <a:rPr lang="en-US" altLang="en-US" sz="5400" dirty="0">
                <a:solidFill>
                  <a:srgbClr val="FF0000"/>
                </a:solidFill>
                <a:latin typeface="Wingdings" pitchFamily="2" charset="2"/>
              </a:rPr>
              <a:t></a:t>
            </a:r>
            <a:endParaRPr lang="en-US" sz="5400" dirty="0"/>
          </a:p>
        </p:txBody>
      </p:sp>
    </p:spTree>
    <p:extLst>
      <p:ext uri="{BB962C8B-B14F-4D97-AF65-F5344CB8AC3E}">
        <p14:creationId xmlns:p14="http://schemas.microsoft.com/office/powerpoint/2010/main" val="289434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Affecting Interval Width (Precision)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Data variation</a:t>
                </a:r>
              </a:p>
              <a:p>
                <a:pPr lvl="1"/>
                <a:r>
                  <a:rPr lang="en-US" sz="2200" dirty="0" smtClean="0"/>
                  <a:t>Measured by </a:t>
                </a:r>
                <a14:m>
                  <m:oMath xmlns:m="http://schemas.openxmlformats.org/officeDocument/2006/math">
                    <m:sSub>
                      <m:sSubPr>
                        <m:ctrlPr>
                          <a:rPr lang="en-US" sz="2200" i="1" smtClean="0">
                            <a:latin typeface="Cambria Math" panose="02040503050406030204" pitchFamily="18" charset="0"/>
                          </a:rPr>
                        </m:ctrlPr>
                      </m:sSubPr>
                      <m:e>
                        <m:r>
                          <a:rPr lang="en-US" sz="2200" i="1" smtClean="0">
                            <a:latin typeface="Cambria Math"/>
                            <a:ea typeface="Cambria Math"/>
                          </a:rPr>
                          <m:t>𝜎</m:t>
                        </m:r>
                      </m:e>
                      <m:sub>
                        <m:acc>
                          <m:accPr>
                            <m:chr m:val="̅"/>
                            <m:ctrlPr>
                              <a:rPr lang="en-US" sz="2200" i="1" smtClean="0">
                                <a:latin typeface="Cambria Math" panose="02040503050406030204" pitchFamily="18" charset="0"/>
                              </a:rPr>
                            </m:ctrlPr>
                          </m:accPr>
                          <m:e>
                            <m:r>
                              <a:rPr lang="en-US" sz="2200" b="0" i="1" smtClean="0">
                                <a:latin typeface="Cambria Math"/>
                              </a:rPr>
                              <m:t>𝑋</m:t>
                            </m:r>
                          </m:e>
                        </m:acc>
                      </m:sub>
                    </m:sSub>
                    <m:r>
                      <a:rPr lang="en-US" sz="2200" b="0" i="1" smtClean="0">
                        <a:latin typeface="Cambria Math"/>
                      </a:rPr>
                      <m:t>=</m:t>
                    </m:r>
                    <m:f>
                      <m:fPr>
                        <m:ctrlPr>
                          <a:rPr lang="en-US" sz="2200" b="0" i="1" smtClean="0">
                            <a:latin typeface="Cambria Math" panose="02040503050406030204" pitchFamily="18" charset="0"/>
                          </a:rPr>
                        </m:ctrlPr>
                      </m:fPr>
                      <m:num>
                        <m:r>
                          <a:rPr lang="en-US" sz="2200" b="0" i="1" smtClean="0">
                            <a:latin typeface="Cambria Math"/>
                            <a:ea typeface="Cambria Math"/>
                          </a:rPr>
                          <m:t>𝜎</m:t>
                        </m:r>
                      </m:num>
                      <m:den>
                        <m:rad>
                          <m:radPr>
                            <m:degHide m:val="on"/>
                            <m:ctrlPr>
                              <a:rPr lang="en-US" sz="2200" b="0" i="1" smtClean="0">
                                <a:latin typeface="Cambria Math" panose="02040503050406030204" pitchFamily="18" charset="0"/>
                              </a:rPr>
                            </m:ctrlPr>
                          </m:radPr>
                          <m:deg/>
                          <m:e>
                            <m:r>
                              <a:rPr lang="en-US" sz="2200" b="0" i="1" smtClean="0">
                                <a:latin typeface="Cambria Math"/>
                              </a:rPr>
                              <m:t>𝑛</m:t>
                            </m:r>
                          </m:e>
                        </m:rad>
                      </m:den>
                    </m:f>
                  </m:oMath>
                </a14:m>
                <a:endParaRPr lang="en-US" sz="2200" dirty="0" smtClean="0"/>
              </a:p>
              <a:p>
                <a:pPr lvl="1"/>
                <a14:m>
                  <m:oMath xmlns:m="http://schemas.openxmlformats.org/officeDocument/2006/math">
                    <m:r>
                      <a:rPr lang="en-US" sz="2200" b="0" i="1" smtClean="0">
                        <a:latin typeface="Cambria Math"/>
                      </a:rPr>
                      <m:t>𝑛</m:t>
                    </m:r>
                    <m:r>
                      <a:rPr lang="en-US" sz="2200" b="0" i="1" smtClean="0">
                        <a:latin typeface="Cambria Math"/>
                        <a:ea typeface="Cambria Math"/>
                      </a:rPr>
                      <m:t>↑ </m:t>
                    </m:r>
                    <m:groupChr>
                      <m:groupChrPr>
                        <m:chr m:val="→"/>
                        <m:pos m:val="top"/>
                        <m:ctrlPr>
                          <a:rPr lang="en-US" sz="2200" b="0" i="1" smtClean="0">
                            <a:latin typeface="Cambria Math" panose="02040503050406030204" pitchFamily="18" charset="0"/>
                            <a:ea typeface="Cambria Math"/>
                          </a:rPr>
                        </m:ctrlPr>
                      </m:groupChrPr>
                      <m:e/>
                    </m:groupChr>
                    <m:r>
                      <a:rPr lang="en-US" sz="2200" b="0" i="1" smtClean="0">
                        <a:latin typeface="Cambria Math"/>
                        <a:ea typeface="Cambria Math"/>
                      </a:rPr>
                      <m:t> </m:t>
                    </m:r>
                    <m:sSub>
                      <m:sSubPr>
                        <m:ctrlPr>
                          <a:rPr lang="en-US" sz="2200" i="1">
                            <a:latin typeface="Cambria Math" panose="02040503050406030204" pitchFamily="18" charset="0"/>
                          </a:rPr>
                        </m:ctrlPr>
                      </m:sSubPr>
                      <m:e>
                        <m:r>
                          <a:rPr lang="en-US" sz="2200" i="1">
                            <a:latin typeface="Cambria Math"/>
                            <a:ea typeface="Cambria Math"/>
                          </a:rPr>
                          <m:t>𝜎</m:t>
                        </m:r>
                      </m:e>
                      <m:sub>
                        <m:acc>
                          <m:accPr>
                            <m:chr m:val="̅"/>
                            <m:ctrlPr>
                              <a:rPr lang="en-US" sz="2200" i="1">
                                <a:latin typeface="Cambria Math" panose="02040503050406030204" pitchFamily="18" charset="0"/>
                              </a:rPr>
                            </m:ctrlPr>
                          </m:accPr>
                          <m:e>
                            <m:r>
                              <a:rPr lang="en-US" sz="2200" i="1">
                                <a:latin typeface="Cambria Math"/>
                              </a:rPr>
                              <m:t>𝑋</m:t>
                            </m:r>
                          </m:e>
                        </m:acc>
                      </m:sub>
                    </m:sSub>
                    <m:r>
                      <a:rPr lang="en-US" sz="2200" i="1" smtClean="0">
                        <a:latin typeface="Cambria Math"/>
                        <a:ea typeface="Cambria Math"/>
                      </a:rPr>
                      <m:t>↓</m:t>
                    </m:r>
                    <m:groupChr>
                      <m:groupChrPr>
                        <m:chr m:val="→"/>
                        <m:pos m:val="top"/>
                        <m:ctrlPr>
                          <a:rPr lang="en-US" altLang="zh-TW" sz="2200" i="1">
                            <a:latin typeface="Cambria Math" panose="02040503050406030204" pitchFamily="18" charset="0"/>
                          </a:rPr>
                        </m:ctrlPr>
                      </m:groupChrPr>
                      <m:e/>
                    </m:groupChr>
                    <m:r>
                      <a:rPr lang="en-US" altLang="zh-TW" sz="2200" b="0" i="1" smtClean="0">
                        <a:latin typeface="Cambria Math"/>
                      </a:rPr>
                      <m:t> </m:t>
                    </m:r>
                  </m:oMath>
                </a14:m>
                <a:r>
                  <a:rPr lang="en-US" sz="2200" dirty="0" smtClean="0"/>
                  <a:t>width of interval </a:t>
                </a:r>
                <a14:m>
                  <m:oMath xmlns:m="http://schemas.openxmlformats.org/officeDocument/2006/math">
                    <m:r>
                      <a:rPr lang="en-US" sz="2200" i="1" smtClean="0">
                        <a:latin typeface="Cambria Math"/>
                        <a:ea typeface="Cambria Math"/>
                      </a:rPr>
                      <m:t>↓</m:t>
                    </m:r>
                  </m:oMath>
                </a14:m>
                <a:endParaRPr lang="en-US" sz="2200" dirty="0" smtClean="0"/>
              </a:p>
              <a:p>
                <a:endParaRPr lang="en-US" sz="1800" dirty="0" smtClean="0"/>
              </a:p>
              <a:p>
                <a:r>
                  <a:rPr lang="en-US" sz="2600" dirty="0" smtClean="0"/>
                  <a:t>Level of confidence</a:t>
                </a:r>
              </a:p>
              <a:p>
                <a:pPr lvl="1"/>
                <a:r>
                  <a:rPr lang="en-US" sz="2200" dirty="0" smtClean="0"/>
                  <a:t>Measured by </a:t>
                </a:r>
                <a14:m>
                  <m:oMath xmlns:m="http://schemas.openxmlformats.org/officeDocument/2006/math">
                    <m:r>
                      <a:rPr lang="en-US" sz="2200" b="0" i="1" smtClean="0">
                        <a:latin typeface="Cambria Math"/>
                      </a:rPr>
                      <m:t>100</m:t>
                    </m:r>
                    <m:d>
                      <m:dPr>
                        <m:ctrlPr>
                          <a:rPr lang="en-US" sz="2200" b="0" i="1" smtClean="0">
                            <a:latin typeface="Cambria Math" panose="02040503050406030204" pitchFamily="18" charset="0"/>
                          </a:rPr>
                        </m:ctrlPr>
                      </m:dPr>
                      <m:e>
                        <m:r>
                          <a:rPr lang="en-US" sz="2200" b="0" i="1" smtClean="0">
                            <a:latin typeface="Cambria Math"/>
                          </a:rPr>
                          <m:t>1−</m:t>
                        </m:r>
                        <m:r>
                          <a:rPr lang="en-US" sz="2200" b="0" i="1" smtClean="0">
                            <a:latin typeface="Cambria Math"/>
                            <a:ea typeface="Cambria Math"/>
                          </a:rPr>
                          <m:t>𝛼</m:t>
                        </m:r>
                      </m:e>
                    </m:d>
                    <m:r>
                      <a:rPr lang="en-US" sz="2200" b="0" i="1" smtClean="0">
                        <a:latin typeface="Cambria Math"/>
                        <a:ea typeface="Cambria Math"/>
                      </a:rPr>
                      <m:t>%</m:t>
                    </m:r>
                  </m:oMath>
                </a14:m>
                <a:endParaRPr lang="en-US" sz="2200" dirty="0" smtClean="0"/>
              </a:p>
              <a:p>
                <a:pPr lvl="1"/>
                <a14:m>
                  <m:oMath xmlns:m="http://schemas.openxmlformats.org/officeDocument/2006/math">
                    <m:d>
                      <m:dPr>
                        <m:ctrlPr>
                          <a:rPr lang="en-US" sz="2200" b="0" i="1" smtClean="0">
                            <a:latin typeface="Cambria Math" panose="02040503050406030204" pitchFamily="18" charset="0"/>
                          </a:rPr>
                        </m:ctrlPr>
                      </m:dPr>
                      <m:e>
                        <m:r>
                          <a:rPr lang="en-US" sz="2200" b="0" i="1" smtClean="0">
                            <a:latin typeface="Cambria Math"/>
                          </a:rPr>
                          <m:t>1−</m:t>
                        </m:r>
                        <m:r>
                          <a:rPr lang="en-US" sz="2200" b="0" i="1" smtClean="0">
                            <a:latin typeface="Cambria Math"/>
                            <a:ea typeface="Cambria Math"/>
                          </a:rPr>
                          <m:t>𝛼</m:t>
                        </m:r>
                      </m:e>
                    </m:d>
                    <m:r>
                      <a:rPr lang="en-US" sz="2200" b="0" i="1" smtClean="0">
                        <a:latin typeface="Cambria Math"/>
                        <a:ea typeface="Cambria Math"/>
                      </a:rPr>
                      <m:t>↑ </m:t>
                    </m:r>
                    <m:groupChr>
                      <m:groupChrPr>
                        <m:chr m:val="→"/>
                        <m:pos m:val="top"/>
                        <m:ctrlPr>
                          <a:rPr lang="en-US" sz="2200" b="0" i="1" smtClean="0">
                            <a:latin typeface="Cambria Math" panose="02040503050406030204" pitchFamily="18" charset="0"/>
                            <a:ea typeface="Cambria Math"/>
                          </a:rPr>
                        </m:ctrlPr>
                      </m:groupChrPr>
                      <m:e/>
                    </m:groupChr>
                    <m:r>
                      <a:rPr lang="en-US" sz="2200" b="0" i="1" smtClean="0">
                        <a:latin typeface="Cambria Math"/>
                        <a:ea typeface="Cambria Math"/>
                      </a:rPr>
                      <m:t> |</m:t>
                    </m:r>
                    <m:r>
                      <a:rPr lang="en-US" sz="2200" b="0" i="1" smtClean="0">
                        <a:latin typeface="Cambria Math"/>
                        <a:ea typeface="Cambria Math"/>
                      </a:rPr>
                      <m:t>𝑍</m:t>
                    </m:r>
                  </m:oMath>
                </a14:m>
                <a:r>
                  <a:rPr lang="en-US" sz="2200" dirty="0" smtClean="0"/>
                  <a:t>-value</a:t>
                </a:r>
                <a14:m>
                  <m:oMath xmlns:m="http://schemas.openxmlformats.org/officeDocument/2006/math">
                    <m:r>
                      <a:rPr lang="en-US" sz="2200" b="0" i="1" smtClean="0">
                        <a:latin typeface="Cambria Math"/>
                      </a:rPr>
                      <m:t>| </m:t>
                    </m:r>
                    <m:r>
                      <a:rPr lang="zh-TW" altLang="en-US" sz="2200" i="1" smtClean="0">
                        <a:latin typeface="Cambria Math"/>
                      </a:rPr>
                      <m:t>↑</m:t>
                    </m:r>
                    <m:r>
                      <a:rPr lang="en-US" altLang="zh-TW" sz="2200" b="0" i="1" smtClean="0">
                        <a:latin typeface="Cambria Math"/>
                      </a:rPr>
                      <m:t> </m:t>
                    </m:r>
                    <m:groupChr>
                      <m:groupChrPr>
                        <m:chr m:val="→"/>
                        <m:pos m:val="top"/>
                        <m:ctrlPr>
                          <a:rPr lang="en-US" altLang="zh-TW" sz="2200" b="0" i="1" smtClean="0">
                            <a:latin typeface="Cambria Math" panose="02040503050406030204" pitchFamily="18" charset="0"/>
                          </a:rPr>
                        </m:ctrlPr>
                      </m:groupChrPr>
                      <m:e/>
                    </m:groupChr>
                    <m:r>
                      <a:rPr lang="en-US" altLang="zh-TW" sz="2200" b="0" i="1" smtClean="0">
                        <a:latin typeface="Cambria Math"/>
                      </a:rPr>
                      <m:t> </m:t>
                    </m:r>
                  </m:oMath>
                </a14:m>
                <a:r>
                  <a:rPr lang="en-US" sz="2200" dirty="0" smtClean="0"/>
                  <a:t>width of interval </a:t>
                </a:r>
                <a14:m>
                  <m:oMath xmlns:m="http://schemas.openxmlformats.org/officeDocument/2006/math">
                    <m:r>
                      <a:rPr lang="en-US" sz="2200" i="1" smtClean="0">
                        <a:latin typeface="Cambria Math"/>
                        <a:ea typeface="Cambria Math"/>
                      </a:rPr>
                      <m:t>↑</m:t>
                    </m:r>
                  </m:oMath>
                </a14:m>
                <a:endParaRPr lang="en-US" sz="2200" dirty="0" smtClean="0"/>
              </a:p>
              <a:p>
                <a:pPr lvl="1"/>
                <a:endParaRPr lang="en-US" sz="1800" dirty="0"/>
              </a:p>
              <a:p>
                <a14:m>
                  <m:oMath xmlns:m="http://schemas.openxmlformats.org/officeDocument/2006/math">
                    <m:r>
                      <a:rPr lang="en-US" sz="2600" i="1" smtClean="0">
                        <a:latin typeface="Cambria Math"/>
                        <a:ea typeface="Cambria Math"/>
                      </a:rPr>
                      <m:t>𝜎</m:t>
                    </m:r>
                  </m:oMath>
                </a14:m>
                <a:r>
                  <a:rPr lang="en-US" sz="2600" dirty="0" smtClean="0"/>
                  <a:t> can </a:t>
                </a:r>
                <a:r>
                  <a:rPr lang="en-US" sz="2600" dirty="0" smtClean="0">
                    <a:solidFill>
                      <a:srgbClr val="FF0000"/>
                    </a:solidFill>
                  </a:rPr>
                  <a:t>never</a:t>
                </a:r>
                <a:r>
                  <a:rPr lang="en-US" sz="2600" dirty="0" smtClean="0"/>
                  <a:t> be changed</a:t>
                </a:r>
              </a:p>
              <a:p>
                <a14:m>
                  <m:oMath xmlns:m="http://schemas.openxmlformats.org/officeDocument/2006/math">
                    <m:acc>
                      <m:accPr>
                        <m:chr m:val="̅"/>
                        <m:ctrlPr>
                          <a:rPr lang="en-US" sz="2600" i="1" smtClean="0">
                            <a:latin typeface="Cambria Math" panose="02040503050406030204" pitchFamily="18" charset="0"/>
                          </a:rPr>
                        </m:ctrlPr>
                      </m:accPr>
                      <m:e>
                        <m:r>
                          <a:rPr lang="en-US" sz="2600" b="0" i="1" smtClean="0">
                            <a:latin typeface="Cambria Math"/>
                          </a:rPr>
                          <m:t>𝑋</m:t>
                        </m:r>
                      </m:e>
                    </m:acc>
                  </m:oMath>
                </a14:m>
                <a:r>
                  <a:rPr lang="en-US" sz="2600" dirty="0" smtClean="0"/>
                  <a:t> affects the </a:t>
                </a:r>
                <a:r>
                  <a:rPr lang="en-US" sz="2600" dirty="0" smtClean="0">
                    <a:solidFill>
                      <a:srgbClr val="FF0000"/>
                    </a:solidFill>
                  </a:rPr>
                  <a:t>location</a:t>
                </a:r>
                <a:r>
                  <a:rPr lang="en-US" sz="2600" dirty="0" smtClean="0"/>
                  <a:t> of the interval, but not the width</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430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16</a:t>
            </a:fld>
            <a:endParaRPr lang="en-US" altLang="en-US"/>
          </a:p>
        </p:txBody>
      </p:sp>
      <p:grpSp>
        <p:nvGrpSpPr>
          <p:cNvPr id="5" name="Group 81"/>
          <p:cNvGrpSpPr>
            <a:grpSpLocks/>
          </p:cNvGrpSpPr>
          <p:nvPr/>
        </p:nvGrpSpPr>
        <p:grpSpPr bwMode="auto">
          <a:xfrm>
            <a:off x="6769577" y="3130774"/>
            <a:ext cx="2022370" cy="2403077"/>
            <a:chOff x="3411" y="1716"/>
            <a:chExt cx="1966" cy="1968"/>
          </a:xfrm>
        </p:grpSpPr>
        <p:sp>
          <p:nvSpPr>
            <p:cNvPr id="7" name="Freeform 7"/>
            <p:cNvSpPr>
              <a:spLocks/>
            </p:cNvSpPr>
            <p:nvPr/>
          </p:nvSpPr>
          <p:spPr bwMode="auto">
            <a:xfrm>
              <a:off x="4316" y="1716"/>
              <a:ext cx="64" cy="10"/>
            </a:xfrm>
            <a:custGeom>
              <a:avLst/>
              <a:gdLst>
                <a:gd name="T0" fmla="*/ 0 w 64"/>
                <a:gd name="T1" fmla="*/ 0 h 10"/>
                <a:gd name="T2" fmla="*/ 63 w 64"/>
                <a:gd name="T3" fmla="*/ 0 h 10"/>
                <a:gd name="T4" fmla="*/ 63 w 64"/>
                <a:gd name="T5" fmla="*/ 9 h 10"/>
                <a:gd name="T6" fmla="*/ 0 w 64"/>
                <a:gd name="T7" fmla="*/ 9 h 10"/>
                <a:gd name="T8" fmla="*/ 0 w 6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0">
                  <a:moveTo>
                    <a:pt x="0" y="0"/>
                  </a:moveTo>
                  <a:lnTo>
                    <a:pt x="63" y="0"/>
                  </a:lnTo>
                  <a:lnTo>
                    <a:pt x="63" y="9"/>
                  </a:lnTo>
                  <a:lnTo>
                    <a:pt x="0" y="9"/>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Freeform 8"/>
            <p:cNvSpPr>
              <a:spLocks/>
            </p:cNvSpPr>
            <p:nvPr/>
          </p:nvSpPr>
          <p:spPr bwMode="auto">
            <a:xfrm>
              <a:off x="4278" y="1729"/>
              <a:ext cx="37" cy="21"/>
            </a:xfrm>
            <a:custGeom>
              <a:avLst/>
              <a:gdLst>
                <a:gd name="T0" fmla="*/ 12 w 37"/>
                <a:gd name="T1" fmla="*/ 0 h 21"/>
                <a:gd name="T2" fmla="*/ 36 w 37"/>
                <a:gd name="T3" fmla="*/ 0 h 21"/>
                <a:gd name="T4" fmla="*/ 36 w 37"/>
                <a:gd name="T5" fmla="*/ 10 h 21"/>
                <a:gd name="T6" fmla="*/ 12 w 37"/>
                <a:gd name="T7" fmla="*/ 10 h 21"/>
                <a:gd name="T8" fmla="*/ 12 w 37"/>
                <a:gd name="T9" fmla="*/ 20 h 21"/>
                <a:gd name="T10" fmla="*/ 0 w 37"/>
                <a:gd name="T11" fmla="*/ 20 h 21"/>
                <a:gd name="T12" fmla="*/ 0 w 37"/>
                <a:gd name="T13" fmla="*/ 10 h 21"/>
                <a:gd name="T14" fmla="*/ 12 w 37"/>
                <a:gd name="T15" fmla="*/ 10 h 21"/>
                <a:gd name="T16" fmla="*/ 12 w 37"/>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1">
                  <a:moveTo>
                    <a:pt x="12" y="0"/>
                  </a:moveTo>
                  <a:lnTo>
                    <a:pt x="36" y="0"/>
                  </a:lnTo>
                  <a:lnTo>
                    <a:pt x="36" y="10"/>
                  </a:lnTo>
                  <a:lnTo>
                    <a:pt x="12" y="10"/>
                  </a:lnTo>
                  <a:lnTo>
                    <a:pt x="12" y="20"/>
                  </a:lnTo>
                  <a:lnTo>
                    <a:pt x="0" y="20"/>
                  </a:lnTo>
                  <a:lnTo>
                    <a:pt x="0" y="10"/>
                  </a:lnTo>
                  <a:lnTo>
                    <a:pt x="12" y="10"/>
                  </a:lnTo>
                  <a:lnTo>
                    <a:pt x="12"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Freeform 9"/>
            <p:cNvSpPr>
              <a:spLocks/>
            </p:cNvSpPr>
            <p:nvPr/>
          </p:nvSpPr>
          <p:spPr bwMode="auto">
            <a:xfrm>
              <a:off x="3411" y="1729"/>
              <a:ext cx="1966" cy="1955"/>
            </a:xfrm>
            <a:custGeom>
              <a:avLst/>
              <a:gdLst>
                <a:gd name="T0" fmla="*/ 1072 w 1966"/>
                <a:gd name="T1" fmla="*/ 48 h 1955"/>
                <a:gd name="T2" fmla="*/ 1138 w 1966"/>
                <a:gd name="T3" fmla="*/ 96 h 1955"/>
                <a:gd name="T4" fmla="*/ 1189 w 1966"/>
                <a:gd name="T5" fmla="*/ 143 h 1955"/>
                <a:gd name="T6" fmla="*/ 1305 w 1966"/>
                <a:gd name="T7" fmla="*/ 167 h 1955"/>
                <a:gd name="T8" fmla="*/ 1357 w 1966"/>
                <a:gd name="T9" fmla="*/ 312 h 1955"/>
                <a:gd name="T10" fmla="*/ 1330 w 1966"/>
                <a:gd name="T11" fmla="*/ 407 h 1955"/>
                <a:gd name="T12" fmla="*/ 1357 w 1966"/>
                <a:gd name="T13" fmla="*/ 562 h 1955"/>
                <a:gd name="T14" fmla="*/ 1409 w 1966"/>
                <a:gd name="T15" fmla="*/ 671 h 1955"/>
                <a:gd name="T16" fmla="*/ 1498 w 1966"/>
                <a:gd name="T17" fmla="*/ 719 h 1955"/>
                <a:gd name="T18" fmla="*/ 1602 w 1966"/>
                <a:gd name="T19" fmla="*/ 780 h 1955"/>
                <a:gd name="T20" fmla="*/ 1745 w 1966"/>
                <a:gd name="T21" fmla="*/ 803 h 1955"/>
                <a:gd name="T22" fmla="*/ 1809 w 1966"/>
                <a:gd name="T23" fmla="*/ 851 h 1955"/>
                <a:gd name="T24" fmla="*/ 1861 w 1966"/>
                <a:gd name="T25" fmla="*/ 935 h 1955"/>
                <a:gd name="T26" fmla="*/ 1912 w 1966"/>
                <a:gd name="T27" fmla="*/ 1019 h 1955"/>
                <a:gd name="T28" fmla="*/ 1965 w 1966"/>
                <a:gd name="T29" fmla="*/ 1198 h 1955"/>
                <a:gd name="T30" fmla="*/ 1912 w 1966"/>
                <a:gd name="T31" fmla="*/ 1463 h 1955"/>
                <a:gd name="T32" fmla="*/ 1861 w 1966"/>
                <a:gd name="T33" fmla="*/ 1510 h 1955"/>
                <a:gd name="T34" fmla="*/ 1887 w 1966"/>
                <a:gd name="T35" fmla="*/ 1642 h 1955"/>
                <a:gd name="T36" fmla="*/ 1887 w 1966"/>
                <a:gd name="T37" fmla="*/ 1822 h 1955"/>
                <a:gd name="T38" fmla="*/ 1615 w 1966"/>
                <a:gd name="T39" fmla="*/ 1870 h 1955"/>
                <a:gd name="T40" fmla="*/ 1085 w 1966"/>
                <a:gd name="T41" fmla="*/ 1822 h 1955"/>
                <a:gd name="T42" fmla="*/ 1007 w 1966"/>
                <a:gd name="T43" fmla="*/ 1858 h 1955"/>
                <a:gd name="T44" fmla="*/ 917 w 1966"/>
                <a:gd name="T45" fmla="*/ 1906 h 1955"/>
                <a:gd name="T46" fmla="*/ 646 w 1966"/>
                <a:gd name="T47" fmla="*/ 1954 h 1955"/>
                <a:gd name="T48" fmla="*/ 414 w 1966"/>
                <a:gd name="T49" fmla="*/ 1906 h 1955"/>
                <a:gd name="T50" fmla="*/ 336 w 1966"/>
                <a:gd name="T51" fmla="*/ 1858 h 1955"/>
                <a:gd name="T52" fmla="*/ 258 w 1966"/>
                <a:gd name="T53" fmla="*/ 1810 h 1955"/>
                <a:gd name="T54" fmla="*/ 206 w 1966"/>
                <a:gd name="T55" fmla="*/ 1751 h 1955"/>
                <a:gd name="T56" fmla="*/ 258 w 1966"/>
                <a:gd name="T57" fmla="*/ 1582 h 1955"/>
                <a:gd name="T58" fmla="*/ 310 w 1966"/>
                <a:gd name="T59" fmla="*/ 1510 h 1955"/>
                <a:gd name="T60" fmla="*/ 245 w 1966"/>
                <a:gd name="T61" fmla="*/ 1463 h 1955"/>
                <a:gd name="T62" fmla="*/ 156 w 1966"/>
                <a:gd name="T63" fmla="*/ 1415 h 1955"/>
                <a:gd name="T64" fmla="*/ 103 w 1966"/>
                <a:gd name="T65" fmla="*/ 1367 h 1955"/>
                <a:gd name="T66" fmla="*/ 52 w 1966"/>
                <a:gd name="T67" fmla="*/ 1306 h 1955"/>
                <a:gd name="T68" fmla="*/ 0 w 1966"/>
                <a:gd name="T69" fmla="*/ 995 h 1955"/>
                <a:gd name="T70" fmla="*/ 103 w 1966"/>
                <a:gd name="T71" fmla="*/ 899 h 1955"/>
                <a:gd name="T72" fmla="*/ 245 w 1966"/>
                <a:gd name="T73" fmla="*/ 851 h 1955"/>
                <a:gd name="T74" fmla="*/ 387 w 1966"/>
                <a:gd name="T75" fmla="*/ 803 h 1955"/>
                <a:gd name="T76" fmla="*/ 465 w 1966"/>
                <a:gd name="T77" fmla="*/ 755 h 1955"/>
                <a:gd name="T78" fmla="*/ 362 w 1966"/>
                <a:gd name="T79" fmla="*/ 755 h 1955"/>
                <a:gd name="T80" fmla="*/ 258 w 1966"/>
                <a:gd name="T81" fmla="*/ 803 h 1955"/>
                <a:gd name="T82" fmla="*/ 38 w 1966"/>
                <a:gd name="T83" fmla="*/ 851 h 1955"/>
                <a:gd name="T84" fmla="*/ 26 w 1966"/>
                <a:gd name="T85" fmla="*/ 792 h 1955"/>
                <a:gd name="T86" fmla="*/ 52 w 1966"/>
                <a:gd name="T87" fmla="*/ 635 h 1955"/>
                <a:gd name="T88" fmla="*/ 103 w 1966"/>
                <a:gd name="T89" fmla="*/ 562 h 1955"/>
                <a:gd name="T90" fmla="*/ 156 w 1966"/>
                <a:gd name="T91" fmla="*/ 515 h 1955"/>
                <a:gd name="T92" fmla="*/ 180 w 1966"/>
                <a:gd name="T93" fmla="*/ 347 h 1955"/>
                <a:gd name="T94" fmla="*/ 258 w 1966"/>
                <a:gd name="T95" fmla="*/ 275 h 1955"/>
                <a:gd name="T96" fmla="*/ 362 w 1966"/>
                <a:gd name="T97" fmla="*/ 503 h 1955"/>
                <a:gd name="T98" fmla="*/ 426 w 1966"/>
                <a:gd name="T99" fmla="*/ 562 h 1955"/>
                <a:gd name="T100" fmla="*/ 478 w 1966"/>
                <a:gd name="T101" fmla="*/ 671 h 1955"/>
                <a:gd name="T102" fmla="*/ 529 w 1966"/>
                <a:gd name="T103" fmla="*/ 599 h 1955"/>
                <a:gd name="T104" fmla="*/ 581 w 1966"/>
                <a:gd name="T105" fmla="*/ 480 h 1955"/>
                <a:gd name="T106" fmla="*/ 529 w 1966"/>
                <a:gd name="T107" fmla="*/ 396 h 1955"/>
                <a:gd name="T108" fmla="*/ 555 w 1966"/>
                <a:gd name="T109" fmla="*/ 251 h 1955"/>
                <a:gd name="T110" fmla="*/ 581 w 1966"/>
                <a:gd name="T111" fmla="*/ 156 h 1955"/>
                <a:gd name="T112" fmla="*/ 581 w 1966"/>
                <a:gd name="T113" fmla="*/ 191 h 1955"/>
                <a:gd name="T114" fmla="*/ 633 w 1966"/>
                <a:gd name="T115" fmla="*/ 251 h 1955"/>
                <a:gd name="T116" fmla="*/ 633 w 1966"/>
                <a:gd name="T117" fmla="*/ 143 h 1955"/>
                <a:gd name="T118" fmla="*/ 737 w 1966"/>
                <a:gd name="T119" fmla="*/ 96 h 1955"/>
                <a:gd name="T120" fmla="*/ 827 w 1966"/>
                <a:gd name="T121" fmla="*/ 48 h 1955"/>
                <a:gd name="T122" fmla="*/ 930 w 1966"/>
                <a:gd name="T123" fmla="*/ 24 h 19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66" h="1955">
                  <a:moveTo>
                    <a:pt x="969" y="0"/>
                  </a:moveTo>
                  <a:lnTo>
                    <a:pt x="995" y="0"/>
                  </a:lnTo>
                  <a:lnTo>
                    <a:pt x="995" y="12"/>
                  </a:lnTo>
                  <a:lnTo>
                    <a:pt x="1007" y="12"/>
                  </a:lnTo>
                  <a:lnTo>
                    <a:pt x="1007" y="35"/>
                  </a:lnTo>
                  <a:lnTo>
                    <a:pt x="1047" y="35"/>
                  </a:lnTo>
                  <a:lnTo>
                    <a:pt x="1047" y="48"/>
                  </a:lnTo>
                  <a:lnTo>
                    <a:pt x="1072" y="48"/>
                  </a:lnTo>
                  <a:lnTo>
                    <a:pt x="1072" y="59"/>
                  </a:lnTo>
                  <a:lnTo>
                    <a:pt x="1099" y="59"/>
                  </a:lnTo>
                  <a:lnTo>
                    <a:pt x="1099" y="71"/>
                  </a:lnTo>
                  <a:lnTo>
                    <a:pt x="1111" y="71"/>
                  </a:lnTo>
                  <a:lnTo>
                    <a:pt x="1111" y="84"/>
                  </a:lnTo>
                  <a:lnTo>
                    <a:pt x="1124" y="84"/>
                  </a:lnTo>
                  <a:lnTo>
                    <a:pt x="1124" y="96"/>
                  </a:lnTo>
                  <a:lnTo>
                    <a:pt x="1138" y="96"/>
                  </a:lnTo>
                  <a:lnTo>
                    <a:pt x="1138" y="107"/>
                  </a:lnTo>
                  <a:lnTo>
                    <a:pt x="1241" y="107"/>
                  </a:lnTo>
                  <a:lnTo>
                    <a:pt x="1241" y="120"/>
                  </a:lnTo>
                  <a:lnTo>
                    <a:pt x="1163" y="120"/>
                  </a:lnTo>
                  <a:lnTo>
                    <a:pt x="1163" y="132"/>
                  </a:lnTo>
                  <a:lnTo>
                    <a:pt x="1175" y="132"/>
                  </a:lnTo>
                  <a:lnTo>
                    <a:pt x="1175" y="143"/>
                  </a:lnTo>
                  <a:lnTo>
                    <a:pt x="1189" y="143"/>
                  </a:lnTo>
                  <a:lnTo>
                    <a:pt x="1189" y="156"/>
                  </a:lnTo>
                  <a:lnTo>
                    <a:pt x="1266" y="156"/>
                  </a:lnTo>
                  <a:lnTo>
                    <a:pt x="1266" y="167"/>
                  </a:lnTo>
                  <a:lnTo>
                    <a:pt x="1279" y="167"/>
                  </a:lnTo>
                  <a:lnTo>
                    <a:pt x="1279" y="179"/>
                  </a:lnTo>
                  <a:lnTo>
                    <a:pt x="1292" y="179"/>
                  </a:lnTo>
                  <a:lnTo>
                    <a:pt x="1292" y="167"/>
                  </a:lnTo>
                  <a:lnTo>
                    <a:pt x="1305" y="167"/>
                  </a:lnTo>
                  <a:lnTo>
                    <a:pt x="1305" y="227"/>
                  </a:lnTo>
                  <a:lnTo>
                    <a:pt x="1318" y="227"/>
                  </a:lnTo>
                  <a:lnTo>
                    <a:pt x="1318" y="251"/>
                  </a:lnTo>
                  <a:lnTo>
                    <a:pt x="1330" y="251"/>
                  </a:lnTo>
                  <a:lnTo>
                    <a:pt x="1330" y="287"/>
                  </a:lnTo>
                  <a:lnTo>
                    <a:pt x="1344" y="287"/>
                  </a:lnTo>
                  <a:lnTo>
                    <a:pt x="1344" y="312"/>
                  </a:lnTo>
                  <a:lnTo>
                    <a:pt x="1357" y="312"/>
                  </a:lnTo>
                  <a:lnTo>
                    <a:pt x="1357" y="359"/>
                  </a:lnTo>
                  <a:lnTo>
                    <a:pt x="1344" y="359"/>
                  </a:lnTo>
                  <a:lnTo>
                    <a:pt x="1344" y="383"/>
                  </a:lnTo>
                  <a:lnTo>
                    <a:pt x="1330" y="383"/>
                  </a:lnTo>
                  <a:lnTo>
                    <a:pt x="1330" y="396"/>
                  </a:lnTo>
                  <a:lnTo>
                    <a:pt x="1318" y="396"/>
                  </a:lnTo>
                  <a:lnTo>
                    <a:pt x="1318" y="407"/>
                  </a:lnTo>
                  <a:lnTo>
                    <a:pt x="1330" y="407"/>
                  </a:lnTo>
                  <a:lnTo>
                    <a:pt x="1330" y="431"/>
                  </a:lnTo>
                  <a:lnTo>
                    <a:pt x="1344" y="431"/>
                  </a:lnTo>
                  <a:lnTo>
                    <a:pt x="1344" y="468"/>
                  </a:lnTo>
                  <a:lnTo>
                    <a:pt x="1357" y="468"/>
                  </a:lnTo>
                  <a:lnTo>
                    <a:pt x="1357" y="503"/>
                  </a:lnTo>
                  <a:lnTo>
                    <a:pt x="1370" y="503"/>
                  </a:lnTo>
                  <a:lnTo>
                    <a:pt x="1370" y="562"/>
                  </a:lnTo>
                  <a:lnTo>
                    <a:pt x="1357" y="562"/>
                  </a:lnTo>
                  <a:lnTo>
                    <a:pt x="1357" y="599"/>
                  </a:lnTo>
                  <a:lnTo>
                    <a:pt x="1370" y="599"/>
                  </a:lnTo>
                  <a:lnTo>
                    <a:pt x="1370" y="611"/>
                  </a:lnTo>
                  <a:lnTo>
                    <a:pt x="1383" y="611"/>
                  </a:lnTo>
                  <a:lnTo>
                    <a:pt x="1383" y="623"/>
                  </a:lnTo>
                  <a:lnTo>
                    <a:pt x="1396" y="623"/>
                  </a:lnTo>
                  <a:lnTo>
                    <a:pt x="1396" y="671"/>
                  </a:lnTo>
                  <a:lnTo>
                    <a:pt x="1409" y="671"/>
                  </a:lnTo>
                  <a:lnTo>
                    <a:pt x="1409" y="683"/>
                  </a:lnTo>
                  <a:lnTo>
                    <a:pt x="1422" y="683"/>
                  </a:lnTo>
                  <a:lnTo>
                    <a:pt x="1422" y="695"/>
                  </a:lnTo>
                  <a:lnTo>
                    <a:pt x="1435" y="695"/>
                  </a:lnTo>
                  <a:lnTo>
                    <a:pt x="1435" y="707"/>
                  </a:lnTo>
                  <a:lnTo>
                    <a:pt x="1474" y="707"/>
                  </a:lnTo>
                  <a:lnTo>
                    <a:pt x="1474" y="719"/>
                  </a:lnTo>
                  <a:lnTo>
                    <a:pt x="1498" y="719"/>
                  </a:lnTo>
                  <a:lnTo>
                    <a:pt x="1498" y="731"/>
                  </a:lnTo>
                  <a:lnTo>
                    <a:pt x="1512" y="731"/>
                  </a:lnTo>
                  <a:lnTo>
                    <a:pt x="1512" y="755"/>
                  </a:lnTo>
                  <a:lnTo>
                    <a:pt x="1564" y="755"/>
                  </a:lnTo>
                  <a:lnTo>
                    <a:pt x="1564" y="768"/>
                  </a:lnTo>
                  <a:lnTo>
                    <a:pt x="1589" y="768"/>
                  </a:lnTo>
                  <a:lnTo>
                    <a:pt x="1589" y="780"/>
                  </a:lnTo>
                  <a:lnTo>
                    <a:pt x="1602" y="780"/>
                  </a:lnTo>
                  <a:lnTo>
                    <a:pt x="1602" y="792"/>
                  </a:lnTo>
                  <a:lnTo>
                    <a:pt x="1615" y="792"/>
                  </a:lnTo>
                  <a:lnTo>
                    <a:pt x="1615" y="803"/>
                  </a:lnTo>
                  <a:lnTo>
                    <a:pt x="1628" y="803"/>
                  </a:lnTo>
                  <a:lnTo>
                    <a:pt x="1628" y="814"/>
                  </a:lnTo>
                  <a:lnTo>
                    <a:pt x="1641" y="814"/>
                  </a:lnTo>
                  <a:lnTo>
                    <a:pt x="1641" y="803"/>
                  </a:lnTo>
                  <a:lnTo>
                    <a:pt x="1745" y="803"/>
                  </a:lnTo>
                  <a:lnTo>
                    <a:pt x="1745" y="814"/>
                  </a:lnTo>
                  <a:lnTo>
                    <a:pt x="1771" y="814"/>
                  </a:lnTo>
                  <a:lnTo>
                    <a:pt x="1771" y="826"/>
                  </a:lnTo>
                  <a:lnTo>
                    <a:pt x="1784" y="826"/>
                  </a:lnTo>
                  <a:lnTo>
                    <a:pt x="1784" y="839"/>
                  </a:lnTo>
                  <a:lnTo>
                    <a:pt x="1797" y="839"/>
                  </a:lnTo>
                  <a:lnTo>
                    <a:pt x="1797" y="851"/>
                  </a:lnTo>
                  <a:lnTo>
                    <a:pt x="1809" y="851"/>
                  </a:lnTo>
                  <a:lnTo>
                    <a:pt x="1809" y="875"/>
                  </a:lnTo>
                  <a:lnTo>
                    <a:pt x="1822" y="875"/>
                  </a:lnTo>
                  <a:lnTo>
                    <a:pt x="1822" y="887"/>
                  </a:lnTo>
                  <a:lnTo>
                    <a:pt x="1834" y="887"/>
                  </a:lnTo>
                  <a:lnTo>
                    <a:pt x="1834" y="899"/>
                  </a:lnTo>
                  <a:lnTo>
                    <a:pt x="1847" y="899"/>
                  </a:lnTo>
                  <a:lnTo>
                    <a:pt x="1847" y="935"/>
                  </a:lnTo>
                  <a:lnTo>
                    <a:pt x="1861" y="935"/>
                  </a:lnTo>
                  <a:lnTo>
                    <a:pt x="1861" y="959"/>
                  </a:lnTo>
                  <a:lnTo>
                    <a:pt x="1874" y="959"/>
                  </a:lnTo>
                  <a:lnTo>
                    <a:pt x="1874" y="983"/>
                  </a:lnTo>
                  <a:lnTo>
                    <a:pt x="1887" y="983"/>
                  </a:lnTo>
                  <a:lnTo>
                    <a:pt x="1887" y="1006"/>
                  </a:lnTo>
                  <a:lnTo>
                    <a:pt x="1900" y="1006"/>
                  </a:lnTo>
                  <a:lnTo>
                    <a:pt x="1900" y="1019"/>
                  </a:lnTo>
                  <a:lnTo>
                    <a:pt x="1912" y="1019"/>
                  </a:lnTo>
                  <a:lnTo>
                    <a:pt x="1912" y="1043"/>
                  </a:lnTo>
                  <a:lnTo>
                    <a:pt x="1926" y="1043"/>
                  </a:lnTo>
                  <a:lnTo>
                    <a:pt x="1926" y="1091"/>
                  </a:lnTo>
                  <a:lnTo>
                    <a:pt x="1938" y="1091"/>
                  </a:lnTo>
                  <a:lnTo>
                    <a:pt x="1938" y="1127"/>
                  </a:lnTo>
                  <a:lnTo>
                    <a:pt x="1951" y="1127"/>
                  </a:lnTo>
                  <a:lnTo>
                    <a:pt x="1951" y="1198"/>
                  </a:lnTo>
                  <a:lnTo>
                    <a:pt x="1965" y="1198"/>
                  </a:lnTo>
                  <a:lnTo>
                    <a:pt x="1965" y="1403"/>
                  </a:lnTo>
                  <a:lnTo>
                    <a:pt x="1951" y="1403"/>
                  </a:lnTo>
                  <a:lnTo>
                    <a:pt x="1951" y="1427"/>
                  </a:lnTo>
                  <a:lnTo>
                    <a:pt x="1938" y="1427"/>
                  </a:lnTo>
                  <a:lnTo>
                    <a:pt x="1938" y="1451"/>
                  </a:lnTo>
                  <a:lnTo>
                    <a:pt x="1926" y="1451"/>
                  </a:lnTo>
                  <a:lnTo>
                    <a:pt x="1926" y="1463"/>
                  </a:lnTo>
                  <a:lnTo>
                    <a:pt x="1912" y="1463"/>
                  </a:lnTo>
                  <a:lnTo>
                    <a:pt x="1912" y="1474"/>
                  </a:lnTo>
                  <a:lnTo>
                    <a:pt x="1900" y="1474"/>
                  </a:lnTo>
                  <a:lnTo>
                    <a:pt x="1900" y="1486"/>
                  </a:lnTo>
                  <a:lnTo>
                    <a:pt x="1887" y="1486"/>
                  </a:lnTo>
                  <a:lnTo>
                    <a:pt x="1887" y="1498"/>
                  </a:lnTo>
                  <a:lnTo>
                    <a:pt x="1874" y="1498"/>
                  </a:lnTo>
                  <a:lnTo>
                    <a:pt x="1874" y="1510"/>
                  </a:lnTo>
                  <a:lnTo>
                    <a:pt x="1861" y="1510"/>
                  </a:lnTo>
                  <a:lnTo>
                    <a:pt x="1861" y="1523"/>
                  </a:lnTo>
                  <a:lnTo>
                    <a:pt x="1847" y="1523"/>
                  </a:lnTo>
                  <a:lnTo>
                    <a:pt x="1847" y="1558"/>
                  </a:lnTo>
                  <a:lnTo>
                    <a:pt x="1861" y="1558"/>
                  </a:lnTo>
                  <a:lnTo>
                    <a:pt x="1861" y="1595"/>
                  </a:lnTo>
                  <a:lnTo>
                    <a:pt x="1874" y="1595"/>
                  </a:lnTo>
                  <a:lnTo>
                    <a:pt x="1874" y="1642"/>
                  </a:lnTo>
                  <a:lnTo>
                    <a:pt x="1887" y="1642"/>
                  </a:lnTo>
                  <a:lnTo>
                    <a:pt x="1887" y="1679"/>
                  </a:lnTo>
                  <a:lnTo>
                    <a:pt x="1900" y="1679"/>
                  </a:lnTo>
                  <a:lnTo>
                    <a:pt x="1900" y="1751"/>
                  </a:lnTo>
                  <a:lnTo>
                    <a:pt x="1912" y="1751"/>
                  </a:lnTo>
                  <a:lnTo>
                    <a:pt x="1912" y="1810"/>
                  </a:lnTo>
                  <a:lnTo>
                    <a:pt x="1900" y="1810"/>
                  </a:lnTo>
                  <a:lnTo>
                    <a:pt x="1900" y="1822"/>
                  </a:lnTo>
                  <a:lnTo>
                    <a:pt x="1887" y="1822"/>
                  </a:lnTo>
                  <a:lnTo>
                    <a:pt x="1887" y="1834"/>
                  </a:lnTo>
                  <a:lnTo>
                    <a:pt x="1874" y="1834"/>
                  </a:lnTo>
                  <a:lnTo>
                    <a:pt x="1874" y="1846"/>
                  </a:lnTo>
                  <a:lnTo>
                    <a:pt x="1847" y="1846"/>
                  </a:lnTo>
                  <a:lnTo>
                    <a:pt x="1847" y="1858"/>
                  </a:lnTo>
                  <a:lnTo>
                    <a:pt x="1758" y="1858"/>
                  </a:lnTo>
                  <a:lnTo>
                    <a:pt x="1758" y="1870"/>
                  </a:lnTo>
                  <a:lnTo>
                    <a:pt x="1615" y="1870"/>
                  </a:lnTo>
                  <a:lnTo>
                    <a:pt x="1615" y="1858"/>
                  </a:lnTo>
                  <a:lnTo>
                    <a:pt x="1396" y="1858"/>
                  </a:lnTo>
                  <a:lnTo>
                    <a:pt x="1396" y="1846"/>
                  </a:lnTo>
                  <a:lnTo>
                    <a:pt x="1330" y="1846"/>
                  </a:lnTo>
                  <a:lnTo>
                    <a:pt x="1330" y="1834"/>
                  </a:lnTo>
                  <a:lnTo>
                    <a:pt x="1189" y="1834"/>
                  </a:lnTo>
                  <a:lnTo>
                    <a:pt x="1189" y="1822"/>
                  </a:lnTo>
                  <a:lnTo>
                    <a:pt x="1085" y="1822"/>
                  </a:lnTo>
                  <a:lnTo>
                    <a:pt x="1085" y="1834"/>
                  </a:lnTo>
                  <a:lnTo>
                    <a:pt x="1072" y="1834"/>
                  </a:lnTo>
                  <a:lnTo>
                    <a:pt x="1072" y="1846"/>
                  </a:lnTo>
                  <a:lnTo>
                    <a:pt x="1060" y="1846"/>
                  </a:lnTo>
                  <a:lnTo>
                    <a:pt x="1060" y="1870"/>
                  </a:lnTo>
                  <a:lnTo>
                    <a:pt x="1021" y="1870"/>
                  </a:lnTo>
                  <a:lnTo>
                    <a:pt x="1021" y="1858"/>
                  </a:lnTo>
                  <a:lnTo>
                    <a:pt x="1007" y="1858"/>
                  </a:lnTo>
                  <a:lnTo>
                    <a:pt x="1007" y="1834"/>
                  </a:lnTo>
                  <a:lnTo>
                    <a:pt x="982" y="1834"/>
                  </a:lnTo>
                  <a:lnTo>
                    <a:pt x="982" y="1822"/>
                  </a:lnTo>
                  <a:lnTo>
                    <a:pt x="943" y="1822"/>
                  </a:lnTo>
                  <a:lnTo>
                    <a:pt x="943" y="1882"/>
                  </a:lnTo>
                  <a:lnTo>
                    <a:pt x="930" y="1882"/>
                  </a:lnTo>
                  <a:lnTo>
                    <a:pt x="930" y="1906"/>
                  </a:lnTo>
                  <a:lnTo>
                    <a:pt x="917" y="1906"/>
                  </a:lnTo>
                  <a:lnTo>
                    <a:pt x="917" y="1918"/>
                  </a:lnTo>
                  <a:lnTo>
                    <a:pt x="904" y="1918"/>
                  </a:lnTo>
                  <a:lnTo>
                    <a:pt x="904" y="1930"/>
                  </a:lnTo>
                  <a:lnTo>
                    <a:pt x="878" y="1930"/>
                  </a:lnTo>
                  <a:lnTo>
                    <a:pt x="878" y="1942"/>
                  </a:lnTo>
                  <a:lnTo>
                    <a:pt x="724" y="1942"/>
                  </a:lnTo>
                  <a:lnTo>
                    <a:pt x="724" y="1954"/>
                  </a:lnTo>
                  <a:lnTo>
                    <a:pt x="646" y="1954"/>
                  </a:lnTo>
                  <a:lnTo>
                    <a:pt x="646" y="1942"/>
                  </a:lnTo>
                  <a:lnTo>
                    <a:pt x="555" y="1942"/>
                  </a:lnTo>
                  <a:lnTo>
                    <a:pt x="555" y="1930"/>
                  </a:lnTo>
                  <a:lnTo>
                    <a:pt x="478" y="1930"/>
                  </a:lnTo>
                  <a:lnTo>
                    <a:pt x="478" y="1918"/>
                  </a:lnTo>
                  <a:lnTo>
                    <a:pt x="439" y="1918"/>
                  </a:lnTo>
                  <a:lnTo>
                    <a:pt x="439" y="1906"/>
                  </a:lnTo>
                  <a:lnTo>
                    <a:pt x="414" y="1906"/>
                  </a:lnTo>
                  <a:lnTo>
                    <a:pt x="414" y="1895"/>
                  </a:lnTo>
                  <a:lnTo>
                    <a:pt x="387" y="1895"/>
                  </a:lnTo>
                  <a:lnTo>
                    <a:pt x="387" y="1882"/>
                  </a:lnTo>
                  <a:lnTo>
                    <a:pt x="362" y="1882"/>
                  </a:lnTo>
                  <a:lnTo>
                    <a:pt x="362" y="1870"/>
                  </a:lnTo>
                  <a:lnTo>
                    <a:pt x="349" y="1870"/>
                  </a:lnTo>
                  <a:lnTo>
                    <a:pt x="349" y="1858"/>
                  </a:lnTo>
                  <a:lnTo>
                    <a:pt x="336" y="1858"/>
                  </a:lnTo>
                  <a:lnTo>
                    <a:pt x="336" y="1846"/>
                  </a:lnTo>
                  <a:lnTo>
                    <a:pt x="310" y="1846"/>
                  </a:lnTo>
                  <a:lnTo>
                    <a:pt x="310" y="1834"/>
                  </a:lnTo>
                  <a:lnTo>
                    <a:pt x="296" y="1834"/>
                  </a:lnTo>
                  <a:lnTo>
                    <a:pt x="296" y="1822"/>
                  </a:lnTo>
                  <a:lnTo>
                    <a:pt x="283" y="1822"/>
                  </a:lnTo>
                  <a:lnTo>
                    <a:pt x="283" y="1810"/>
                  </a:lnTo>
                  <a:lnTo>
                    <a:pt x="258" y="1810"/>
                  </a:lnTo>
                  <a:lnTo>
                    <a:pt x="258" y="1798"/>
                  </a:lnTo>
                  <a:lnTo>
                    <a:pt x="245" y="1798"/>
                  </a:lnTo>
                  <a:lnTo>
                    <a:pt x="245" y="1787"/>
                  </a:lnTo>
                  <a:lnTo>
                    <a:pt x="232" y="1787"/>
                  </a:lnTo>
                  <a:lnTo>
                    <a:pt x="232" y="1775"/>
                  </a:lnTo>
                  <a:lnTo>
                    <a:pt x="219" y="1775"/>
                  </a:lnTo>
                  <a:lnTo>
                    <a:pt x="219" y="1751"/>
                  </a:lnTo>
                  <a:lnTo>
                    <a:pt x="206" y="1751"/>
                  </a:lnTo>
                  <a:lnTo>
                    <a:pt x="206" y="1703"/>
                  </a:lnTo>
                  <a:lnTo>
                    <a:pt x="219" y="1703"/>
                  </a:lnTo>
                  <a:lnTo>
                    <a:pt x="219" y="1642"/>
                  </a:lnTo>
                  <a:lnTo>
                    <a:pt x="232" y="1642"/>
                  </a:lnTo>
                  <a:lnTo>
                    <a:pt x="232" y="1618"/>
                  </a:lnTo>
                  <a:lnTo>
                    <a:pt x="245" y="1618"/>
                  </a:lnTo>
                  <a:lnTo>
                    <a:pt x="245" y="1582"/>
                  </a:lnTo>
                  <a:lnTo>
                    <a:pt x="258" y="1582"/>
                  </a:lnTo>
                  <a:lnTo>
                    <a:pt x="258" y="1558"/>
                  </a:lnTo>
                  <a:lnTo>
                    <a:pt x="271" y="1558"/>
                  </a:lnTo>
                  <a:lnTo>
                    <a:pt x="271" y="1534"/>
                  </a:lnTo>
                  <a:lnTo>
                    <a:pt x="283" y="1534"/>
                  </a:lnTo>
                  <a:lnTo>
                    <a:pt x="283" y="1523"/>
                  </a:lnTo>
                  <a:lnTo>
                    <a:pt x="296" y="1523"/>
                  </a:lnTo>
                  <a:lnTo>
                    <a:pt x="296" y="1510"/>
                  </a:lnTo>
                  <a:lnTo>
                    <a:pt x="310" y="1510"/>
                  </a:lnTo>
                  <a:lnTo>
                    <a:pt x="310" y="1498"/>
                  </a:lnTo>
                  <a:lnTo>
                    <a:pt x="323" y="1498"/>
                  </a:lnTo>
                  <a:lnTo>
                    <a:pt x="323" y="1486"/>
                  </a:lnTo>
                  <a:lnTo>
                    <a:pt x="296" y="1486"/>
                  </a:lnTo>
                  <a:lnTo>
                    <a:pt x="296" y="1474"/>
                  </a:lnTo>
                  <a:lnTo>
                    <a:pt x="271" y="1474"/>
                  </a:lnTo>
                  <a:lnTo>
                    <a:pt x="271" y="1463"/>
                  </a:lnTo>
                  <a:lnTo>
                    <a:pt x="245" y="1463"/>
                  </a:lnTo>
                  <a:lnTo>
                    <a:pt x="245" y="1451"/>
                  </a:lnTo>
                  <a:lnTo>
                    <a:pt x="219" y="1451"/>
                  </a:lnTo>
                  <a:lnTo>
                    <a:pt x="219" y="1439"/>
                  </a:lnTo>
                  <a:lnTo>
                    <a:pt x="194" y="1439"/>
                  </a:lnTo>
                  <a:lnTo>
                    <a:pt x="194" y="1427"/>
                  </a:lnTo>
                  <a:lnTo>
                    <a:pt x="180" y="1427"/>
                  </a:lnTo>
                  <a:lnTo>
                    <a:pt x="180" y="1415"/>
                  </a:lnTo>
                  <a:lnTo>
                    <a:pt x="156" y="1415"/>
                  </a:lnTo>
                  <a:lnTo>
                    <a:pt x="156" y="1403"/>
                  </a:lnTo>
                  <a:lnTo>
                    <a:pt x="142" y="1403"/>
                  </a:lnTo>
                  <a:lnTo>
                    <a:pt x="142" y="1391"/>
                  </a:lnTo>
                  <a:lnTo>
                    <a:pt x="129" y="1391"/>
                  </a:lnTo>
                  <a:lnTo>
                    <a:pt x="129" y="1379"/>
                  </a:lnTo>
                  <a:lnTo>
                    <a:pt x="116" y="1379"/>
                  </a:lnTo>
                  <a:lnTo>
                    <a:pt x="116" y="1367"/>
                  </a:lnTo>
                  <a:lnTo>
                    <a:pt x="103" y="1367"/>
                  </a:lnTo>
                  <a:lnTo>
                    <a:pt x="103" y="1354"/>
                  </a:lnTo>
                  <a:lnTo>
                    <a:pt x="90" y="1354"/>
                  </a:lnTo>
                  <a:lnTo>
                    <a:pt x="90" y="1343"/>
                  </a:lnTo>
                  <a:lnTo>
                    <a:pt x="77" y="1343"/>
                  </a:lnTo>
                  <a:lnTo>
                    <a:pt x="77" y="1331"/>
                  </a:lnTo>
                  <a:lnTo>
                    <a:pt x="64" y="1331"/>
                  </a:lnTo>
                  <a:lnTo>
                    <a:pt x="64" y="1306"/>
                  </a:lnTo>
                  <a:lnTo>
                    <a:pt x="52" y="1306"/>
                  </a:lnTo>
                  <a:lnTo>
                    <a:pt x="52" y="1271"/>
                  </a:lnTo>
                  <a:lnTo>
                    <a:pt x="38" y="1271"/>
                  </a:lnTo>
                  <a:lnTo>
                    <a:pt x="38" y="1067"/>
                  </a:lnTo>
                  <a:lnTo>
                    <a:pt x="26" y="1067"/>
                  </a:lnTo>
                  <a:lnTo>
                    <a:pt x="26" y="1031"/>
                  </a:lnTo>
                  <a:lnTo>
                    <a:pt x="13" y="1031"/>
                  </a:lnTo>
                  <a:lnTo>
                    <a:pt x="13" y="995"/>
                  </a:lnTo>
                  <a:lnTo>
                    <a:pt x="0" y="995"/>
                  </a:lnTo>
                  <a:lnTo>
                    <a:pt x="0" y="911"/>
                  </a:lnTo>
                  <a:lnTo>
                    <a:pt x="13" y="911"/>
                  </a:lnTo>
                  <a:lnTo>
                    <a:pt x="13" y="899"/>
                  </a:lnTo>
                  <a:lnTo>
                    <a:pt x="26" y="899"/>
                  </a:lnTo>
                  <a:lnTo>
                    <a:pt x="26" y="851"/>
                  </a:lnTo>
                  <a:lnTo>
                    <a:pt x="38" y="851"/>
                  </a:lnTo>
                  <a:lnTo>
                    <a:pt x="38" y="899"/>
                  </a:lnTo>
                  <a:lnTo>
                    <a:pt x="103" y="899"/>
                  </a:lnTo>
                  <a:lnTo>
                    <a:pt x="103" y="887"/>
                  </a:lnTo>
                  <a:lnTo>
                    <a:pt x="129" y="887"/>
                  </a:lnTo>
                  <a:lnTo>
                    <a:pt x="129" y="875"/>
                  </a:lnTo>
                  <a:lnTo>
                    <a:pt x="167" y="875"/>
                  </a:lnTo>
                  <a:lnTo>
                    <a:pt x="167" y="862"/>
                  </a:lnTo>
                  <a:lnTo>
                    <a:pt x="206" y="862"/>
                  </a:lnTo>
                  <a:lnTo>
                    <a:pt x="206" y="851"/>
                  </a:lnTo>
                  <a:lnTo>
                    <a:pt x="245" y="851"/>
                  </a:lnTo>
                  <a:lnTo>
                    <a:pt x="245" y="839"/>
                  </a:lnTo>
                  <a:lnTo>
                    <a:pt x="296" y="839"/>
                  </a:lnTo>
                  <a:lnTo>
                    <a:pt x="296" y="826"/>
                  </a:lnTo>
                  <a:lnTo>
                    <a:pt x="336" y="826"/>
                  </a:lnTo>
                  <a:lnTo>
                    <a:pt x="336" y="814"/>
                  </a:lnTo>
                  <a:lnTo>
                    <a:pt x="362" y="814"/>
                  </a:lnTo>
                  <a:lnTo>
                    <a:pt x="362" y="803"/>
                  </a:lnTo>
                  <a:lnTo>
                    <a:pt x="387" y="803"/>
                  </a:lnTo>
                  <a:lnTo>
                    <a:pt x="387" y="792"/>
                  </a:lnTo>
                  <a:lnTo>
                    <a:pt x="414" y="792"/>
                  </a:lnTo>
                  <a:lnTo>
                    <a:pt x="414" y="780"/>
                  </a:lnTo>
                  <a:lnTo>
                    <a:pt x="439" y="780"/>
                  </a:lnTo>
                  <a:lnTo>
                    <a:pt x="439" y="768"/>
                  </a:lnTo>
                  <a:lnTo>
                    <a:pt x="452" y="768"/>
                  </a:lnTo>
                  <a:lnTo>
                    <a:pt x="452" y="755"/>
                  </a:lnTo>
                  <a:lnTo>
                    <a:pt x="465" y="755"/>
                  </a:lnTo>
                  <a:lnTo>
                    <a:pt x="465" y="719"/>
                  </a:lnTo>
                  <a:lnTo>
                    <a:pt x="426" y="719"/>
                  </a:lnTo>
                  <a:lnTo>
                    <a:pt x="426" y="731"/>
                  </a:lnTo>
                  <a:lnTo>
                    <a:pt x="414" y="731"/>
                  </a:lnTo>
                  <a:lnTo>
                    <a:pt x="414" y="743"/>
                  </a:lnTo>
                  <a:lnTo>
                    <a:pt x="387" y="743"/>
                  </a:lnTo>
                  <a:lnTo>
                    <a:pt x="387" y="755"/>
                  </a:lnTo>
                  <a:lnTo>
                    <a:pt x="362" y="755"/>
                  </a:lnTo>
                  <a:lnTo>
                    <a:pt x="362" y="768"/>
                  </a:lnTo>
                  <a:lnTo>
                    <a:pt x="349" y="768"/>
                  </a:lnTo>
                  <a:lnTo>
                    <a:pt x="349" y="780"/>
                  </a:lnTo>
                  <a:lnTo>
                    <a:pt x="310" y="780"/>
                  </a:lnTo>
                  <a:lnTo>
                    <a:pt x="310" y="792"/>
                  </a:lnTo>
                  <a:lnTo>
                    <a:pt x="283" y="792"/>
                  </a:lnTo>
                  <a:lnTo>
                    <a:pt x="283" y="803"/>
                  </a:lnTo>
                  <a:lnTo>
                    <a:pt x="258" y="803"/>
                  </a:lnTo>
                  <a:lnTo>
                    <a:pt x="258" y="814"/>
                  </a:lnTo>
                  <a:lnTo>
                    <a:pt x="232" y="814"/>
                  </a:lnTo>
                  <a:lnTo>
                    <a:pt x="232" y="826"/>
                  </a:lnTo>
                  <a:lnTo>
                    <a:pt x="180" y="826"/>
                  </a:lnTo>
                  <a:lnTo>
                    <a:pt x="180" y="839"/>
                  </a:lnTo>
                  <a:lnTo>
                    <a:pt x="129" y="839"/>
                  </a:lnTo>
                  <a:lnTo>
                    <a:pt x="129" y="851"/>
                  </a:lnTo>
                  <a:lnTo>
                    <a:pt x="38" y="851"/>
                  </a:lnTo>
                  <a:lnTo>
                    <a:pt x="38" y="839"/>
                  </a:lnTo>
                  <a:lnTo>
                    <a:pt x="64" y="839"/>
                  </a:lnTo>
                  <a:lnTo>
                    <a:pt x="64" y="826"/>
                  </a:lnTo>
                  <a:lnTo>
                    <a:pt x="52" y="826"/>
                  </a:lnTo>
                  <a:lnTo>
                    <a:pt x="52" y="814"/>
                  </a:lnTo>
                  <a:lnTo>
                    <a:pt x="38" y="814"/>
                  </a:lnTo>
                  <a:lnTo>
                    <a:pt x="38" y="792"/>
                  </a:lnTo>
                  <a:lnTo>
                    <a:pt x="26" y="792"/>
                  </a:lnTo>
                  <a:lnTo>
                    <a:pt x="26" y="755"/>
                  </a:lnTo>
                  <a:lnTo>
                    <a:pt x="13" y="755"/>
                  </a:lnTo>
                  <a:lnTo>
                    <a:pt x="13" y="671"/>
                  </a:lnTo>
                  <a:lnTo>
                    <a:pt x="26" y="671"/>
                  </a:lnTo>
                  <a:lnTo>
                    <a:pt x="26" y="647"/>
                  </a:lnTo>
                  <a:lnTo>
                    <a:pt x="38" y="647"/>
                  </a:lnTo>
                  <a:lnTo>
                    <a:pt x="38" y="635"/>
                  </a:lnTo>
                  <a:lnTo>
                    <a:pt x="52" y="635"/>
                  </a:lnTo>
                  <a:lnTo>
                    <a:pt x="52" y="623"/>
                  </a:lnTo>
                  <a:lnTo>
                    <a:pt x="64" y="623"/>
                  </a:lnTo>
                  <a:lnTo>
                    <a:pt x="64" y="587"/>
                  </a:lnTo>
                  <a:lnTo>
                    <a:pt x="77" y="587"/>
                  </a:lnTo>
                  <a:lnTo>
                    <a:pt x="77" y="575"/>
                  </a:lnTo>
                  <a:lnTo>
                    <a:pt x="90" y="575"/>
                  </a:lnTo>
                  <a:lnTo>
                    <a:pt x="90" y="562"/>
                  </a:lnTo>
                  <a:lnTo>
                    <a:pt x="103" y="562"/>
                  </a:lnTo>
                  <a:lnTo>
                    <a:pt x="103" y="551"/>
                  </a:lnTo>
                  <a:lnTo>
                    <a:pt x="116" y="551"/>
                  </a:lnTo>
                  <a:lnTo>
                    <a:pt x="116" y="539"/>
                  </a:lnTo>
                  <a:lnTo>
                    <a:pt x="129" y="539"/>
                  </a:lnTo>
                  <a:lnTo>
                    <a:pt x="129" y="527"/>
                  </a:lnTo>
                  <a:lnTo>
                    <a:pt x="142" y="527"/>
                  </a:lnTo>
                  <a:lnTo>
                    <a:pt x="142" y="515"/>
                  </a:lnTo>
                  <a:lnTo>
                    <a:pt x="156" y="515"/>
                  </a:lnTo>
                  <a:lnTo>
                    <a:pt x="156" y="503"/>
                  </a:lnTo>
                  <a:lnTo>
                    <a:pt x="167" y="503"/>
                  </a:lnTo>
                  <a:lnTo>
                    <a:pt x="167" y="468"/>
                  </a:lnTo>
                  <a:lnTo>
                    <a:pt x="156" y="468"/>
                  </a:lnTo>
                  <a:lnTo>
                    <a:pt x="156" y="420"/>
                  </a:lnTo>
                  <a:lnTo>
                    <a:pt x="167" y="420"/>
                  </a:lnTo>
                  <a:lnTo>
                    <a:pt x="167" y="347"/>
                  </a:lnTo>
                  <a:lnTo>
                    <a:pt x="180" y="347"/>
                  </a:lnTo>
                  <a:lnTo>
                    <a:pt x="180" y="323"/>
                  </a:lnTo>
                  <a:lnTo>
                    <a:pt x="194" y="323"/>
                  </a:lnTo>
                  <a:lnTo>
                    <a:pt x="194" y="299"/>
                  </a:lnTo>
                  <a:lnTo>
                    <a:pt x="206" y="299"/>
                  </a:lnTo>
                  <a:lnTo>
                    <a:pt x="206" y="287"/>
                  </a:lnTo>
                  <a:lnTo>
                    <a:pt x="219" y="287"/>
                  </a:lnTo>
                  <a:lnTo>
                    <a:pt x="219" y="275"/>
                  </a:lnTo>
                  <a:lnTo>
                    <a:pt x="258" y="275"/>
                  </a:lnTo>
                  <a:lnTo>
                    <a:pt x="258" y="287"/>
                  </a:lnTo>
                  <a:lnTo>
                    <a:pt x="283" y="287"/>
                  </a:lnTo>
                  <a:lnTo>
                    <a:pt x="283" y="299"/>
                  </a:lnTo>
                  <a:lnTo>
                    <a:pt x="296" y="299"/>
                  </a:lnTo>
                  <a:lnTo>
                    <a:pt x="296" y="312"/>
                  </a:lnTo>
                  <a:lnTo>
                    <a:pt x="310" y="312"/>
                  </a:lnTo>
                  <a:lnTo>
                    <a:pt x="310" y="503"/>
                  </a:lnTo>
                  <a:lnTo>
                    <a:pt x="362" y="503"/>
                  </a:lnTo>
                  <a:lnTo>
                    <a:pt x="362" y="515"/>
                  </a:lnTo>
                  <a:lnTo>
                    <a:pt x="375" y="515"/>
                  </a:lnTo>
                  <a:lnTo>
                    <a:pt x="375" y="527"/>
                  </a:lnTo>
                  <a:lnTo>
                    <a:pt x="401" y="527"/>
                  </a:lnTo>
                  <a:lnTo>
                    <a:pt x="401" y="539"/>
                  </a:lnTo>
                  <a:lnTo>
                    <a:pt x="414" y="539"/>
                  </a:lnTo>
                  <a:lnTo>
                    <a:pt x="414" y="562"/>
                  </a:lnTo>
                  <a:lnTo>
                    <a:pt x="426" y="562"/>
                  </a:lnTo>
                  <a:lnTo>
                    <a:pt x="426" y="587"/>
                  </a:lnTo>
                  <a:lnTo>
                    <a:pt x="439" y="587"/>
                  </a:lnTo>
                  <a:lnTo>
                    <a:pt x="439" y="611"/>
                  </a:lnTo>
                  <a:lnTo>
                    <a:pt x="452" y="611"/>
                  </a:lnTo>
                  <a:lnTo>
                    <a:pt x="452" y="707"/>
                  </a:lnTo>
                  <a:lnTo>
                    <a:pt x="465" y="707"/>
                  </a:lnTo>
                  <a:lnTo>
                    <a:pt x="465" y="671"/>
                  </a:lnTo>
                  <a:lnTo>
                    <a:pt x="478" y="671"/>
                  </a:lnTo>
                  <a:lnTo>
                    <a:pt x="478" y="647"/>
                  </a:lnTo>
                  <a:lnTo>
                    <a:pt x="491" y="647"/>
                  </a:lnTo>
                  <a:lnTo>
                    <a:pt x="491" y="623"/>
                  </a:lnTo>
                  <a:lnTo>
                    <a:pt x="503" y="623"/>
                  </a:lnTo>
                  <a:lnTo>
                    <a:pt x="503" y="611"/>
                  </a:lnTo>
                  <a:lnTo>
                    <a:pt x="517" y="611"/>
                  </a:lnTo>
                  <a:lnTo>
                    <a:pt x="517" y="599"/>
                  </a:lnTo>
                  <a:lnTo>
                    <a:pt x="529" y="599"/>
                  </a:lnTo>
                  <a:lnTo>
                    <a:pt x="529" y="587"/>
                  </a:lnTo>
                  <a:lnTo>
                    <a:pt x="542" y="587"/>
                  </a:lnTo>
                  <a:lnTo>
                    <a:pt x="542" y="575"/>
                  </a:lnTo>
                  <a:lnTo>
                    <a:pt x="555" y="575"/>
                  </a:lnTo>
                  <a:lnTo>
                    <a:pt x="555" y="562"/>
                  </a:lnTo>
                  <a:lnTo>
                    <a:pt x="569" y="562"/>
                  </a:lnTo>
                  <a:lnTo>
                    <a:pt x="569" y="480"/>
                  </a:lnTo>
                  <a:lnTo>
                    <a:pt x="581" y="480"/>
                  </a:lnTo>
                  <a:lnTo>
                    <a:pt x="581" y="443"/>
                  </a:lnTo>
                  <a:lnTo>
                    <a:pt x="569" y="443"/>
                  </a:lnTo>
                  <a:lnTo>
                    <a:pt x="569" y="431"/>
                  </a:lnTo>
                  <a:lnTo>
                    <a:pt x="555" y="431"/>
                  </a:lnTo>
                  <a:lnTo>
                    <a:pt x="555" y="420"/>
                  </a:lnTo>
                  <a:lnTo>
                    <a:pt x="542" y="420"/>
                  </a:lnTo>
                  <a:lnTo>
                    <a:pt x="542" y="396"/>
                  </a:lnTo>
                  <a:lnTo>
                    <a:pt x="529" y="396"/>
                  </a:lnTo>
                  <a:lnTo>
                    <a:pt x="529" y="312"/>
                  </a:lnTo>
                  <a:lnTo>
                    <a:pt x="542" y="312"/>
                  </a:lnTo>
                  <a:lnTo>
                    <a:pt x="542" y="299"/>
                  </a:lnTo>
                  <a:lnTo>
                    <a:pt x="555" y="299"/>
                  </a:lnTo>
                  <a:lnTo>
                    <a:pt x="555" y="287"/>
                  </a:lnTo>
                  <a:lnTo>
                    <a:pt x="569" y="287"/>
                  </a:lnTo>
                  <a:lnTo>
                    <a:pt x="569" y="251"/>
                  </a:lnTo>
                  <a:lnTo>
                    <a:pt x="555" y="251"/>
                  </a:lnTo>
                  <a:lnTo>
                    <a:pt x="555" y="239"/>
                  </a:lnTo>
                  <a:lnTo>
                    <a:pt x="542" y="239"/>
                  </a:lnTo>
                  <a:lnTo>
                    <a:pt x="542" y="203"/>
                  </a:lnTo>
                  <a:lnTo>
                    <a:pt x="555" y="203"/>
                  </a:lnTo>
                  <a:lnTo>
                    <a:pt x="555" y="179"/>
                  </a:lnTo>
                  <a:lnTo>
                    <a:pt x="569" y="179"/>
                  </a:lnTo>
                  <a:lnTo>
                    <a:pt x="569" y="156"/>
                  </a:lnTo>
                  <a:lnTo>
                    <a:pt x="581" y="156"/>
                  </a:lnTo>
                  <a:lnTo>
                    <a:pt x="581" y="143"/>
                  </a:lnTo>
                  <a:lnTo>
                    <a:pt x="593" y="143"/>
                  </a:lnTo>
                  <a:lnTo>
                    <a:pt x="593" y="156"/>
                  </a:lnTo>
                  <a:lnTo>
                    <a:pt x="620" y="156"/>
                  </a:lnTo>
                  <a:lnTo>
                    <a:pt x="620" y="167"/>
                  </a:lnTo>
                  <a:lnTo>
                    <a:pt x="593" y="167"/>
                  </a:lnTo>
                  <a:lnTo>
                    <a:pt x="593" y="191"/>
                  </a:lnTo>
                  <a:lnTo>
                    <a:pt x="581" y="191"/>
                  </a:lnTo>
                  <a:lnTo>
                    <a:pt x="581" y="215"/>
                  </a:lnTo>
                  <a:lnTo>
                    <a:pt x="593" y="215"/>
                  </a:lnTo>
                  <a:lnTo>
                    <a:pt x="593" y="251"/>
                  </a:lnTo>
                  <a:lnTo>
                    <a:pt x="607" y="251"/>
                  </a:lnTo>
                  <a:lnTo>
                    <a:pt x="607" y="263"/>
                  </a:lnTo>
                  <a:lnTo>
                    <a:pt x="620" y="263"/>
                  </a:lnTo>
                  <a:lnTo>
                    <a:pt x="620" y="251"/>
                  </a:lnTo>
                  <a:lnTo>
                    <a:pt x="633" y="251"/>
                  </a:lnTo>
                  <a:lnTo>
                    <a:pt x="633" y="215"/>
                  </a:lnTo>
                  <a:lnTo>
                    <a:pt x="646" y="215"/>
                  </a:lnTo>
                  <a:lnTo>
                    <a:pt x="646" y="191"/>
                  </a:lnTo>
                  <a:lnTo>
                    <a:pt x="659" y="191"/>
                  </a:lnTo>
                  <a:lnTo>
                    <a:pt x="659" y="167"/>
                  </a:lnTo>
                  <a:lnTo>
                    <a:pt x="671" y="167"/>
                  </a:lnTo>
                  <a:lnTo>
                    <a:pt x="671" y="143"/>
                  </a:lnTo>
                  <a:lnTo>
                    <a:pt x="633" y="143"/>
                  </a:lnTo>
                  <a:lnTo>
                    <a:pt x="633" y="132"/>
                  </a:lnTo>
                  <a:lnTo>
                    <a:pt x="697" y="132"/>
                  </a:lnTo>
                  <a:lnTo>
                    <a:pt x="697" y="120"/>
                  </a:lnTo>
                  <a:lnTo>
                    <a:pt x="710" y="120"/>
                  </a:lnTo>
                  <a:lnTo>
                    <a:pt x="710" y="107"/>
                  </a:lnTo>
                  <a:lnTo>
                    <a:pt x="646" y="107"/>
                  </a:lnTo>
                  <a:lnTo>
                    <a:pt x="646" y="96"/>
                  </a:lnTo>
                  <a:lnTo>
                    <a:pt x="737" y="96"/>
                  </a:lnTo>
                  <a:lnTo>
                    <a:pt x="737" y="84"/>
                  </a:lnTo>
                  <a:lnTo>
                    <a:pt x="749" y="84"/>
                  </a:lnTo>
                  <a:lnTo>
                    <a:pt x="749" y="71"/>
                  </a:lnTo>
                  <a:lnTo>
                    <a:pt x="776" y="71"/>
                  </a:lnTo>
                  <a:lnTo>
                    <a:pt x="776" y="59"/>
                  </a:lnTo>
                  <a:lnTo>
                    <a:pt x="801" y="59"/>
                  </a:lnTo>
                  <a:lnTo>
                    <a:pt x="801" y="48"/>
                  </a:lnTo>
                  <a:lnTo>
                    <a:pt x="827" y="48"/>
                  </a:lnTo>
                  <a:lnTo>
                    <a:pt x="827" y="35"/>
                  </a:lnTo>
                  <a:lnTo>
                    <a:pt x="852" y="35"/>
                  </a:lnTo>
                  <a:lnTo>
                    <a:pt x="852" y="24"/>
                  </a:lnTo>
                  <a:lnTo>
                    <a:pt x="865" y="24"/>
                  </a:lnTo>
                  <a:lnTo>
                    <a:pt x="865" y="35"/>
                  </a:lnTo>
                  <a:lnTo>
                    <a:pt x="917" y="35"/>
                  </a:lnTo>
                  <a:lnTo>
                    <a:pt x="917" y="24"/>
                  </a:lnTo>
                  <a:lnTo>
                    <a:pt x="930" y="24"/>
                  </a:lnTo>
                  <a:lnTo>
                    <a:pt x="930" y="12"/>
                  </a:lnTo>
                  <a:lnTo>
                    <a:pt x="969" y="12"/>
                  </a:lnTo>
                  <a:lnTo>
                    <a:pt x="969"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Freeform 10"/>
            <p:cNvSpPr>
              <a:spLocks/>
            </p:cNvSpPr>
            <p:nvPr/>
          </p:nvSpPr>
          <p:spPr bwMode="auto">
            <a:xfrm>
              <a:off x="3954" y="1764"/>
              <a:ext cx="813" cy="791"/>
            </a:xfrm>
            <a:custGeom>
              <a:avLst/>
              <a:gdLst>
                <a:gd name="T0" fmla="*/ 465 w 813"/>
                <a:gd name="T1" fmla="*/ 12 h 791"/>
                <a:gd name="T2" fmla="*/ 528 w 813"/>
                <a:gd name="T3" fmla="*/ 24 h 791"/>
                <a:gd name="T4" fmla="*/ 556 w 813"/>
                <a:gd name="T5" fmla="*/ 49 h 791"/>
                <a:gd name="T6" fmla="*/ 581 w 813"/>
                <a:gd name="T7" fmla="*/ 61 h 791"/>
                <a:gd name="T8" fmla="*/ 594 w 813"/>
                <a:gd name="T9" fmla="*/ 84 h 791"/>
                <a:gd name="T10" fmla="*/ 619 w 813"/>
                <a:gd name="T11" fmla="*/ 95 h 791"/>
                <a:gd name="T12" fmla="*/ 631 w 813"/>
                <a:gd name="T13" fmla="*/ 132 h 791"/>
                <a:gd name="T14" fmla="*/ 658 w 813"/>
                <a:gd name="T15" fmla="*/ 156 h 791"/>
                <a:gd name="T16" fmla="*/ 645 w 813"/>
                <a:gd name="T17" fmla="*/ 227 h 791"/>
                <a:gd name="T18" fmla="*/ 684 w 813"/>
                <a:gd name="T19" fmla="*/ 239 h 791"/>
                <a:gd name="T20" fmla="*/ 697 w 813"/>
                <a:gd name="T21" fmla="*/ 239 h 791"/>
                <a:gd name="T22" fmla="*/ 723 w 813"/>
                <a:gd name="T23" fmla="*/ 227 h 791"/>
                <a:gd name="T24" fmla="*/ 761 w 813"/>
                <a:gd name="T25" fmla="*/ 227 h 791"/>
                <a:gd name="T26" fmla="*/ 723 w 813"/>
                <a:gd name="T27" fmla="*/ 239 h 791"/>
                <a:gd name="T28" fmla="*/ 786 w 813"/>
                <a:gd name="T29" fmla="*/ 276 h 791"/>
                <a:gd name="T30" fmla="*/ 786 w 813"/>
                <a:gd name="T31" fmla="*/ 324 h 791"/>
                <a:gd name="T32" fmla="*/ 761 w 813"/>
                <a:gd name="T33" fmla="*/ 370 h 791"/>
                <a:gd name="T34" fmla="*/ 786 w 813"/>
                <a:gd name="T35" fmla="*/ 395 h 791"/>
                <a:gd name="T36" fmla="*/ 799 w 813"/>
                <a:gd name="T37" fmla="*/ 467 h 791"/>
                <a:gd name="T38" fmla="*/ 799 w 813"/>
                <a:gd name="T39" fmla="*/ 526 h 791"/>
                <a:gd name="T40" fmla="*/ 786 w 813"/>
                <a:gd name="T41" fmla="*/ 610 h 791"/>
                <a:gd name="T42" fmla="*/ 761 w 813"/>
                <a:gd name="T43" fmla="*/ 634 h 791"/>
                <a:gd name="T44" fmla="*/ 747 w 813"/>
                <a:gd name="T45" fmla="*/ 670 h 791"/>
                <a:gd name="T46" fmla="*/ 723 w 813"/>
                <a:gd name="T47" fmla="*/ 682 h 791"/>
                <a:gd name="T48" fmla="*/ 697 w 813"/>
                <a:gd name="T49" fmla="*/ 719 h 791"/>
                <a:gd name="T50" fmla="*/ 658 w 813"/>
                <a:gd name="T51" fmla="*/ 729 h 791"/>
                <a:gd name="T52" fmla="*/ 631 w 813"/>
                <a:gd name="T53" fmla="*/ 754 h 791"/>
                <a:gd name="T54" fmla="*/ 490 w 813"/>
                <a:gd name="T55" fmla="*/ 765 h 791"/>
                <a:gd name="T56" fmla="*/ 477 w 813"/>
                <a:gd name="T57" fmla="*/ 765 h 791"/>
                <a:gd name="T58" fmla="*/ 426 w 813"/>
                <a:gd name="T59" fmla="*/ 778 h 791"/>
                <a:gd name="T60" fmla="*/ 348 w 813"/>
                <a:gd name="T61" fmla="*/ 778 h 791"/>
                <a:gd name="T62" fmla="*/ 258 w 813"/>
                <a:gd name="T63" fmla="*/ 765 h 791"/>
                <a:gd name="T64" fmla="*/ 232 w 813"/>
                <a:gd name="T65" fmla="*/ 742 h 791"/>
                <a:gd name="T66" fmla="*/ 182 w 813"/>
                <a:gd name="T67" fmla="*/ 729 h 791"/>
                <a:gd name="T68" fmla="*/ 155 w 813"/>
                <a:gd name="T69" fmla="*/ 707 h 791"/>
                <a:gd name="T70" fmla="*/ 116 w 813"/>
                <a:gd name="T71" fmla="*/ 694 h 791"/>
                <a:gd name="T72" fmla="*/ 103 w 813"/>
                <a:gd name="T73" fmla="*/ 670 h 791"/>
                <a:gd name="T74" fmla="*/ 77 w 813"/>
                <a:gd name="T75" fmla="*/ 658 h 791"/>
                <a:gd name="T76" fmla="*/ 66 w 813"/>
                <a:gd name="T77" fmla="*/ 622 h 791"/>
                <a:gd name="T78" fmla="*/ 40 w 813"/>
                <a:gd name="T79" fmla="*/ 598 h 791"/>
                <a:gd name="T80" fmla="*/ 52 w 813"/>
                <a:gd name="T81" fmla="*/ 395 h 791"/>
                <a:gd name="T82" fmla="*/ 14 w 813"/>
                <a:gd name="T83" fmla="*/ 383 h 791"/>
                <a:gd name="T84" fmla="*/ 0 w 813"/>
                <a:gd name="T85" fmla="*/ 276 h 791"/>
                <a:gd name="T86" fmla="*/ 27 w 813"/>
                <a:gd name="T87" fmla="*/ 263 h 791"/>
                <a:gd name="T88" fmla="*/ 40 w 813"/>
                <a:gd name="T89" fmla="*/ 239 h 791"/>
                <a:gd name="T90" fmla="*/ 66 w 813"/>
                <a:gd name="T91" fmla="*/ 276 h 791"/>
                <a:gd name="T92" fmla="*/ 77 w 813"/>
                <a:gd name="T93" fmla="*/ 335 h 791"/>
                <a:gd name="T94" fmla="*/ 103 w 813"/>
                <a:gd name="T95" fmla="*/ 276 h 791"/>
                <a:gd name="T96" fmla="*/ 90 w 813"/>
                <a:gd name="T97" fmla="*/ 215 h 791"/>
                <a:gd name="T98" fmla="*/ 116 w 813"/>
                <a:gd name="T99" fmla="*/ 180 h 791"/>
                <a:gd name="T100" fmla="*/ 129 w 813"/>
                <a:gd name="T101" fmla="*/ 132 h 791"/>
                <a:gd name="T102" fmla="*/ 155 w 813"/>
                <a:gd name="T103" fmla="*/ 107 h 791"/>
                <a:gd name="T104" fmla="*/ 168 w 813"/>
                <a:gd name="T105" fmla="*/ 84 h 791"/>
                <a:gd name="T106" fmla="*/ 194 w 813"/>
                <a:gd name="T107" fmla="*/ 71 h 791"/>
                <a:gd name="T108" fmla="*/ 206 w 813"/>
                <a:gd name="T109" fmla="*/ 49 h 791"/>
                <a:gd name="T110" fmla="*/ 258 w 813"/>
                <a:gd name="T111" fmla="*/ 36 h 791"/>
                <a:gd name="T112" fmla="*/ 285 w 813"/>
                <a:gd name="T113" fmla="*/ 12 h 79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13" h="791">
                  <a:moveTo>
                    <a:pt x="374" y="0"/>
                  </a:moveTo>
                  <a:lnTo>
                    <a:pt x="465" y="0"/>
                  </a:lnTo>
                  <a:lnTo>
                    <a:pt x="465" y="12"/>
                  </a:lnTo>
                  <a:lnTo>
                    <a:pt x="503" y="12"/>
                  </a:lnTo>
                  <a:lnTo>
                    <a:pt x="503" y="24"/>
                  </a:lnTo>
                  <a:lnTo>
                    <a:pt x="528" y="24"/>
                  </a:lnTo>
                  <a:lnTo>
                    <a:pt x="528" y="36"/>
                  </a:lnTo>
                  <a:lnTo>
                    <a:pt x="556" y="36"/>
                  </a:lnTo>
                  <a:lnTo>
                    <a:pt x="556" y="49"/>
                  </a:lnTo>
                  <a:lnTo>
                    <a:pt x="568" y="49"/>
                  </a:lnTo>
                  <a:lnTo>
                    <a:pt x="568" y="61"/>
                  </a:lnTo>
                  <a:lnTo>
                    <a:pt x="581" y="61"/>
                  </a:lnTo>
                  <a:lnTo>
                    <a:pt x="581" y="71"/>
                  </a:lnTo>
                  <a:lnTo>
                    <a:pt x="594" y="71"/>
                  </a:lnTo>
                  <a:lnTo>
                    <a:pt x="594" y="84"/>
                  </a:lnTo>
                  <a:lnTo>
                    <a:pt x="607" y="84"/>
                  </a:lnTo>
                  <a:lnTo>
                    <a:pt x="607" y="95"/>
                  </a:lnTo>
                  <a:lnTo>
                    <a:pt x="619" y="95"/>
                  </a:lnTo>
                  <a:lnTo>
                    <a:pt x="619" y="107"/>
                  </a:lnTo>
                  <a:lnTo>
                    <a:pt x="631" y="107"/>
                  </a:lnTo>
                  <a:lnTo>
                    <a:pt x="631" y="132"/>
                  </a:lnTo>
                  <a:lnTo>
                    <a:pt x="645" y="132"/>
                  </a:lnTo>
                  <a:lnTo>
                    <a:pt x="645" y="156"/>
                  </a:lnTo>
                  <a:lnTo>
                    <a:pt x="658" y="156"/>
                  </a:lnTo>
                  <a:lnTo>
                    <a:pt x="658" y="215"/>
                  </a:lnTo>
                  <a:lnTo>
                    <a:pt x="645" y="215"/>
                  </a:lnTo>
                  <a:lnTo>
                    <a:pt x="645" y="227"/>
                  </a:lnTo>
                  <a:lnTo>
                    <a:pt x="671" y="227"/>
                  </a:lnTo>
                  <a:lnTo>
                    <a:pt x="671" y="239"/>
                  </a:lnTo>
                  <a:lnTo>
                    <a:pt x="684" y="239"/>
                  </a:lnTo>
                  <a:lnTo>
                    <a:pt x="684" y="263"/>
                  </a:lnTo>
                  <a:lnTo>
                    <a:pt x="697" y="263"/>
                  </a:lnTo>
                  <a:lnTo>
                    <a:pt x="697" y="239"/>
                  </a:lnTo>
                  <a:lnTo>
                    <a:pt x="711" y="239"/>
                  </a:lnTo>
                  <a:lnTo>
                    <a:pt x="711" y="227"/>
                  </a:lnTo>
                  <a:lnTo>
                    <a:pt x="723" y="227"/>
                  </a:lnTo>
                  <a:lnTo>
                    <a:pt x="723" y="215"/>
                  </a:lnTo>
                  <a:lnTo>
                    <a:pt x="761" y="215"/>
                  </a:lnTo>
                  <a:lnTo>
                    <a:pt x="761" y="227"/>
                  </a:lnTo>
                  <a:lnTo>
                    <a:pt x="774" y="227"/>
                  </a:lnTo>
                  <a:lnTo>
                    <a:pt x="774" y="239"/>
                  </a:lnTo>
                  <a:lnTo>
                    <a:pt x="723" y="239"/>
                  </a:lnTo>
                  <a:lnTo>
                    <a:pt x="723" y="251"/>
                  </a:lnTo>
                  <a:lnTo>
                    <a:pt x="786" y="251"/>
                  </a:lnTo>
                  <a:lnTo>
                    <a:pt x="786" y="276"/>
                  </a:lnTo>
                  <a:lnTo>
                    <a:pt x="799" y="276"/>
                  </a:lnTo>
                  <a:lnTo>
                    <a:pt x="799" y="324"/>
                  </a:lnTo>
                  <a:lnTo>
                    <a:pt x="786" y="324"/>
                  </a:lnTo>
                  <a:lnTo>
                    <a:pt x="786" y="346"/>
                  </a:lnTo>
                  <a:lnTo>
                    <a:pt x="761" y="346"/>
                  </a:lnTo>
                  <a:lnTo>
                    <a:pt x="761" y="370"/>
                  </a:lnTo>
                  <a:lnTo>
                    <a:pt x="774" y="370"/>
                  </a:lnTo>
                  <a:lnTo>
                    <a:pt x="774" y="395"/>
                  </a:lnTo>
                  <a:lnTo>
                    <a:pt x="786" y="395"/>
                  </a:lnTo>
                  <a:lnTo>
                    <a:pt x="786" y="432"/>
                  </a:lnTo>
                  <a:lnTo>
                    <a:pt x="799" y="432"/>
                  </a:lnTo>
                  <a:lnTo>
                    <a:pt x="799" y="467"/>
                  </a:lnTo>
                  <a:lnTo>
                    <a:pt x="812" y="467"/>
                  </a:lnTo>
                  <a:lnTo>
                    <a:pt x="812" y="526"/>
                  </a:lnTo>
                  <a:lnTo>
                    <a:pt x="799" y="526"/>
                  </a:lnTo>
                  <a:lnTo>
                    <a:pt x="799" y="575"/>
                  </a:lnTo>
                  <a:lnTo>
                    <a:pt x="786" y="575"/>
                  </a:lnTo>
                  <a:lnTo>
                    <a:pt x="786" y="610"/>
                  </a:lnTo>
                  <a:lnTo>
                    <a:pt x="774" y="610"/>
                  </a:lnTo>
                  <a:lnTo>
                    <a:pt x="774" y="634"/>
                  </a:lnTo>
                  <a:lnTo>
                    <a:pt x="761" y="634"/>
                  </a:lnTo>
                  <a:lnTo>
                    <a:pt x="761" y="658"/>
                  </a:lnTo>
                  <a:lnTo>
                    <a:pt x="747" y="658"/>
                  </a:lnTo>
                  <a:lnTo>
                    <a:pt x="747" y="670"/>
                  </a:lnTo>
                  <a:lnTo>
                    <a:pt x="736" y="670"/>
                  </a:lnTo>
                  <a:lnTo>
                    <a:pt x="736" y="682"/>
                  </a:lnTo>
                  <a:lnTo>
                    <a:pt x="723" y="682"/>
                  </a:lnTo>
                  <a:lnTo>
                    <a:pt x="723" y="694"/>
                  </a:lnTo>
                  <a:lnTo>
                    <a:pt x="697" y="694"/>
                  </a:lnTo>
                  <a:lnTo>
                    <a:pt x="697" y="719"/>
                  </a:lnTo>
                  <a:lnTo>
                    <a:pt x="671" y="719"/>
                  </a:lnTo>
                  <a:lnTo>
                    <a:pt x="671" y="729"/>
                  </a:lnTo>
                  <a:lnTo>
                    <a:pt x="658" y="729"/>
                  </a:lnTo>
                  <a:lnTo>
                    <a:pt x="658" y="742"/>
                  </a:lnTo>
                  <a:lnTo>
                    <a:pt x="631" y="742"/>
                  </a:lnTo>
                  <a:lnTo>
                    <a:pt x="631" y="754"/>
                  </a:lnTo>
                  <a:lnTo>
                    <a:pt x="607" y="754"/>
                  </a:lnTo>
                  <a:lnTo>
                    <a:pt x="607" y="765"/>
                  </a:lnTo>
                  <a:lnTo>
                    <a:pt x="490" y="765"/>
                  </a:lnTo>
                  <a:lnTo>
                    <a:pt x="490" y="754"/>
                  </a:lnTo>
                  <a:lnTo>
                    <a:pt x="477" y="754"/>
                  </a:lnTo>
                  <a:lnTo>
                    <a:pt x="477" y="765"/>
                  </a:lnTo>
                  <a:lnTo>
                    <a:pt x="453" y="765"/>
                  </a:lnTo>
                  <a:lnTo>
                    <a:pt x="453" y="778"/>
                  </a:lnTo>
                  <a:lnTo>
                    <a:pt x="426" y="778"/>
                  </a:lnTo>
                  <a:lnTo>
                    <a:pt x="426" y="790"/>
                  </a:lnTo>
                  <a:lnTo>
                    <a:pt x="348" y="790"/>
                  </a:lnTo>
                  <a:lnTo>
                    <a:pt x="348" y="778"/>
                  </a:lnTo>
                  <a:lnTo>
                    <a:pt x="285" y="778"/>
                  </a:lnTo>
                  <a:lnTo>
                    <a:pt x="285" y="765"/>
                  </a:lnTo>
                  <a:lnTo>
                    <a:pt x="258" y="765"/>
                  </a:lnTo>
                  <a:lnTo>
                    <a:pt x="258" y="754"/>
                  </a:lnTo>
                  <a:lnTo>
                    <a:pt x="232" y="754"/>
                  </a:lnTo>
                  <a:lnTo>
                    <a:pt x="232" y="742"/>
                  </a:lnTo>
                  <a:lnTo>
                    <a:pt x="206" y="742"/>
                  </a:lnTo>
                  <a:lnTo>
                    <a:pt x="206" y="729"/>
                  </a:lnTo>
                  <a:lnTo>
                    <a:pt x="182" y="729"/>
                  </a:lnTo>
                  <a:lnTo>
                    <a:pt x="182" y="719"/>
                  </a:lnTo>
                  <a:lnTo>
                    <a:pt x="155" y="719"/>
                  </a:lnTo>
                  <a:lnTo>
                    <a:pt x="155" y="707"/>
                  </a:lnTo>
                  <a:lnTo>
                    <a:pt x="129" y="707"/>
                  </a:lnTo>
                  <a:lnTo>
                    <a:pt x="129" y="694"/>
                  </a:lnTo>
                  <a:lnTo>
                    <a:pt x="116" y="694"/>
                  </a:lnTo>
                  <a:lnTo>
                    <a:pt x="116" y="682"/>
                  </a:lnTo>
                  <a:lnTo>
                    <a:pt x="103" y="682"/>
                  </a:lnTo>
                  <a:lnTo>
                    <a:pt x="103" y="670"/>
                  </a:lnTo>
                  <a:lnTo>
                    <a:pt x="90" y="670"/>
                  </a:lnTo>
                  <a:lnTo>
                    <a:pt x="90" y="658"/>
                  </a:lnTo>
                  <a:lnTo>
                    <a:pt x="77" y="658"/>
                  </a:lnTo>
                  <a:lnTo>
                    <a:pt x="77" y="634"/>
                  </a:lnTo>
                  <a:lnTo>
                    <a:pt x="66" y="634"/>
                  </a:lnTo>
                  <a:lnTo>
                    <a:pt x="66" y="622"/>
                  </a:lnTo>
                  <a:lnTo>
                    <a:pt x="52" y="622"/>
                  </a:lnTo>
                  <a:lnTo>
                    <a:pt x="52" y="598"/>
                  </a:lnTo>
                  <a:lnTo>
                    <a:pt x="40" y="598"/>
                  </a:lnTo>
                  <a:lnTo>
                    <a:pt x="40" y="444"/>
                  </a:lnTo>
                  <a:lnTo>
                    <a:pt x="52" y="444"/>
                  </a:lnTo>
                  <a:lnTo>
                    <a:pt x="52" y="395"/>
                  </a:lnTo>
                  <a:lnTo>
                    <a:pt x="27" y="395"/>
                  </a:lnTo>
                  <a:lnTo>
                    <a:pt x="27" y="383"/>
                  </a:lnTo>
                  <a:lnTo>
                    <a:pt x="14" y="383"/>
                  </a:lnTo>
                  <a:lnTo>
                    <a:pt x="14" y="359"/>
                  </a:lnTo>
                  <a:lnTo>
                    <a:pt x="0" y="359"/>
                  </a:lnTo>
                  <a:lnTo>
                    <a:pt x="0" y="276"/>
                  </a:lnTo>
                  <a:lnTo>
                    <a:pt x="14" y="276"/>
                  </a:lnTo>
                  <a:lnTo>
                    <a:pt x="14" y="263"/>
                  </a:lnTo>
                  <a:lnTo>
                    <a:pt x="27" y="263"/>
                  </a:lnTo>
                  <a:lnTo>
                    <a:pt x="27" y="251"/>
                  </a:lnTo>
                  <a:lnTo>
                    <a:pt x="40" y="251"/>
                  </a:lnTo>
                  <a:lnTo>
                    <a:pt x="40" y="239"/>
                  </a:lnTo>
                  <a:lnTo>
                    <a:pt x="77" y="239"/>
                  </a:lnTo>
                  <a:lnTo>
                    <a:pt x="77" y="276"/>
                  </a:lnTo>
                  <a:lnTo>
                    <a:pt x="66" y="276"/>
                  </a:lnTo>
                  <a:lnTo>
                    <a:pt x="66" y="288"/>
                  </a:lnTo>
                  <a:lnTo>
                    <a:pt x="77" y="288"/>
                  </a:lnTo>
                  <a:lnTo>
                    <a:pt x="77" y="335"/>
                  </a:lnTo>
                  <a:lnTo>
                    <a:pt x="90" y="335"/>
                  </a:lnTo>
                  <a:lnTo>
                    <a:pt x="90" y="276"/>
                  </a:lnTo>
                  <a:lnTo>
                    <a:pt x="103" y="276"/>
                  </a:lnTo>
                  <a:lnTo>
                    <a:pt x="103" y="263"/>
                  </a:lnTo>
                  <a:lnTo>
                    <a:pt x="90" y="263"/>
                  </a:lnTo>
                  <a:lnTo>
                    <a:pt x="90" y="215"/>
                  </a:lnTo>
                  <a:lnTo>
                    <a:pt x="103" y="215"/>
                  </a:lnTo>
                  <a:lnTo>
                    <a:pt x="103" y="180"/>
                  </a:lnTo>
                  <a:lnTo>
                    <a:pt x="116" y="180"/>
                  </a:lnTo>
                  <a:lnTo>
                    <a:pt x="116" y="156"/>
                  </a:lnTo>
                  <a:lnTo>
                    <a:pt x="129" y="156"/>
                  </a:lnTo>
                  <a:lnTo>
                    <a:pt x="129" y="132"/>
                  </a:lnTo>
                  <a:lnTo>
                    <a:pt x="142" y="132"/>
                  </a:lnTo>
                  <a:lnTo>
                    <a:pt x="142" y="107"/>
                  </a:lnTo>
                  <a:lnTo>
                    <a:pt x="155" y="107"/>
                  </a:lnTo>
                  <a:lnTo>
                    <a:pt x="155" y="95"/>
                  </a:lnTo>
                  <a:lnTo>
                    <a:pt x="168" y="95"/>
                  </a:lnTo>
                  <a:lnTo>
                    <a:pt x="168" y="84"/>
                  </a:lnTo>
                  <a:lnTo>
                    <a:pt x="182" y="84"/>
                  </a:lnTo>
                  <a:lnTo>
                    <a:pt x="182" y="71"/>
                  </a:lnTo>
                  <a:lnTo>
                    <a:pt x="194" y="71"/>
                  </a:lnTo>
                  <a:lnTo>
                    <a:pt x="194" y="61"/>
                  </a:lnTo>
                  <a:lnTo>
                    <a:pt x="206" y="61"/>
                  </a:lnTo>
                  <a:lnTo>
                    <a:pt x="206" y="49"/>
                  </a:lnTo>
                  <a:lnTo>
                    <a:pt x="232" y="49"/>
                  </a:lnTo>
                  <a:lnTo>
                    <a:pt x="232" y="36"/>
                  </a:lnTo>
                  <a:lnTo>
                    <a:pt x="258" y="36"/>
                  </a:lnTo>
                  <a:lnTo>
                    <a:pt x="258" y="24"/>
                  </a:lnTo>
                  <a:lnTo>
                    <a:pt x="285" y="24"/>
                  </a:lnTo>
                  <a:lnTo>
                    <a:pt x="285" y="12"/>
                  </a:lnTo>
                  <a:lnTo>
                    <a:pt x="374" y="12"/>
                  </a:lnTo>
                  <a:lnTo>
                    <a:pt x="374"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Freeform 11"/>
            <p:cNvSpPr>
              <a:spLocks/>
            </p:cNvSpPr>
            <p:nvPr/>
          </p:nvSpPr>
          <p:spPr bwMode="auto">
            <a:xfrm>
              <a:off x="4174" y="1825"/>
              <a:ext cx="102" cy="69"/>
            </a:xfrm>
            <a:custGeom>
              <a:avLst/>
              <a:gdLst>
                <a:gd name="T0" fmla="*/ 63 w 102"/>
                <a:gd name="T1" fmla="*/ 0 h 69"/>
                <a:gd name="T2" fmla="*/ 89 w 102"/>
                <a:gd name="T3" fmla="*/ 0 h 69"/>
                <a:gd name="T4" fmla="*/ 89 w 102"/>
                <a:gd name="T5" fmla="*/ 11 h 69"/>
                <a:gd name="T6" fmla="*/ 101 w 102"/>
                <a:gd name="T7" fmla="*/ 11 h 69"/>
                <a:gd name="T8" fmla="*/ 101 w 102"/>
                <a:gd name="T9" fmla="*/ 22 h 69"/>
                <a:gd name="T10" fmla="*/ 89 w 102"/>
                <a:gd name="T11" fmla="*/ 22 h 69"/>
                <a:gd name="T12" fmla="*/ 89 w 102"/>
                <a:gd name="T13" fmla="*/ 34 h 69"/>
                <a:gd name="T14" fmla="*/ 63 w 102"/>
                <a:gd name="T15" fmla="*/ 34 h 69"/>
                <a:gd name="T16" fmla="*/ 63 w 102"/>
                <a:gd name="T17" fmla="*/ 45 h 69"/>
                <a:gd name="T18" fmla="*/ 38 w 102"/>
                <a:gd name="T19" fmla="*/ 45 h 69"/>
                <a:gd name="T20" fmla="*/ 38 w 102"/>
                <a:gd name="T21" fmla="*/ 57 h 69"/>
                <a:gd name="T22" fmla="*/ 25 w 102"/>
                <a:gd name="T23" fmla="*/ 57 h 69"/>
                <a:gd name="T24" fmla="*/ 25 w 102"/>
                <a:gd name="T25" fmla="*/ 68 h 69"/>
                <a:gd name="T26" fmla="*/ 12 w 102"/>
                <a:gd name="T27" fmla="*/ 68 h 69"/>
                <a:gd name="T28" fmla="*/ 12 w 102"/>
                <a:gd name="T29" fmla="*/ 57 h 69"/>
                <a:gd name="T30" fmla="*/ 0 w 102"/>
                <a:gd name="T31" fmla="*/ 57 h 69"/>
                <a:gd name="T32" fmla="*/ 0 w 102"/>
                <a:gd name="T33" fmla="*/ 45 h 69"/>
                <a:gd name="T34" fmla="*/ 12 w 102"/>
                <a:gd name="T35" fmla="*/ 45 h 69"/>
                <a:gd name="T36" fmla="*/ 12 w 102"/>
                <a:gd name="T37" fmla="*/ 34 h 69"/>
                <a:gd name="T38" fmla="*/ 25 w 102"/>
                <a:gd name="T39" fmla="*/ 34 h 69"/>
                <a:gd name="T40" fmla="*/ 25 w 102"/>
                <a:gd name="T41" fmla="*/ 22 h 69"/>
                <a:gd name="T42" fmla="*/ 38 w 102"/>
                <a:gd name="T43" fmla="*/ 22 h 69"/>
                <a:gd name="T44" fmla="*/ 38 w 102"/>
                <a:gd name="T45" fmla="*/ 11 h 69"/>
                <a:gd name="T46" fmla="*/ 63 w 102"/>
                <a:gd name="T47" fmla="*/ 11 h 69"/>
                <a:gd name="T48" fmla="*/ 63 w 102"/>
                <a:gd name="T49" fmla="*/ 0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2" h="69">
                  <a:moveTo>
                    <a:pt x="63" y="0"/>
                  </a:moveTo>
                  <a:lnTo>
                    <a:pt x="89" y="0"/>
                  </a:lnTo>
                  <a:lnTo>
                    <a:pt x="89" y="11"/>
                  </a:lnTo>
                  <a:lnTo>
                    <a:pt x="101" y="11"/>
                  </a:lnTo>
                  <a:lnTo>
                    <a:pt x="101" y="22"/>
                  </a:lnTo>
                  <a:lnTo>
                    <a:pt x="89" y="22"/>
                  </a:lnTo>
                  <a:lnTo>
                    <a:pt x="89" y="34"/>
                  </a:lnTo>
                  <a:lnTo>
                    <a:pt x="63" y="34"/>
                  </a:lnTo>
                  <a:lnTo>
                    <a:pt x="63" y="45"/>
                  </a:lnTo>
                  <a:lnTo>
                    <a:pt x="38" y="45"/>
                  </a:lnTo>
                  <a:lnTo>
                    <a:pt x="38" y="57"/>
                  </a:lnTo>
                  <a:lnTo>
                    <a:pt x="25" y="57"/>
                  </a:lnTo>
                  <a:lnTo>
                    <a:pt x="25" y="68"/>
                  </a:lnTo>
                  <a:lnTo>
                    <a:pt x="12" y="68"/>
                  </a:lnTo>
                  <a:lnTo>
                    <a:pt x="12" y="57"/>
                  </a:lnTo>
                  <a:lnTo>
                    <a:pt x="0" y="57"/>
                  </a:lnTo>
                  <a:lnTo>
                    <a:pt x="0" y="45"/>
                  </a:lnTo>
                  <a:lnTo>
                    <a:pt x="12" y="45"/>
                  </a:lnTo>
                  <a:lnTo>
                    <a:pt x="12" y="34"/>
                  </a:lnTo>
                  <a:lnTo>
                    <a:pt x="25" y="34"/>
                  </a:lnTo>
                  <a:lnTo>
                    <a:pt x="25" y="22"/>
                  </a:lnTo>
                  <a:lnTo>
                    <a:pt x="38" y="22"/>
                  </a:lnTo>
                  <a:lnTo>
                    <a:pt x="38" y="11"/>
                  </a:lnTo>
                  <a:lnTo>
                    <a:pt x="63" y="11"/>
                  </a:lnTo>
                  <a:lnTo>
                    <a:pt x="63"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Freeform 12"/>
            <p:cNvSpPr>
              <a:spLocks/>
            </p:cNvSpPr>
            <p:nvPr/>
          </p:nvSpPr>
          <p:spPr bwMode="auto">
            <a:xfrm>
              <a:off x="4395" y="1825"/>
              <a:ext cx="101" cy="45"/>
            </a:xfrm>
            <a:custGeom>
              <a:avLst/>
              <a:gdLst>
                <a:gd name="T0" fmla="*/ 38 w 101"/>
                <a:gd name="T1" fmla="*/ 0 h 45"/>
                <a:gd name="T2" fmla="*/ 87 w 101"/>
                <a:gd name="T3" fmla="*/ 0 h 45"/>
                <a:gd name="T4" fmla="*/ 87 w 101"/>
                <a:gd name="T5" fmla="*/ 11 h 45"/>
                <a:gd name="T6" fmla="*/ 100 w 101"/>
                <a:gd name="T7" fmla="*/ 11 h 45"/>
                <a:gd name="T8" fmla="*/ 100 w 101"/>
                <a:gd name="T9" fmla="*/ 22 h 45"/>
                <a:gd name="T10" fmla="*/ 87 w 101"/>
                <a:gd name="T11" fmla="*/ 22 h 45"/>
                <a:gd name="T12" fmla="*/ 87 w 101"/>
                <a:gd name="T13" fmla="*/ 33 h 45"/>
                <a:gd name="T14" fmla="*/ 38 w 101"/>
                <a:gd name="T15" fmla="*/ 33 h 45"/>
                <a:gd name="T16" fmla="*/ 38 w 101"/>
                <a:gd name="T17" fmla="*/ 44 h 45"/>
                <a:gd name="T18" fmla="*/ 12 w 101"/>
                <a:gd name="T19" fmla="*/ 44 h 45"/>
                <a:gd name="T20" fmla="*/ 12 w 101"/>
                <a:gd name="T21" fmla="*/ 33 h 45"/>
                <a:gd name="T22" fmla="*/ 0 w 101"/>
                <a:gd name="T23" fmla="*/ 33 h 45"/>
                <a:gd name="T24" fmla="*/ 0 w 101"/>
                <a:gd name="T25" fmla="*/ 22 h 45"/>
                <a:gd name="T26" fmla="*/ 12 w 101"/>
                <a:gd name="T27" fmla="*/ 22 h 45"/>
                <a:gd name="T28" fmla="*/ 12 w 101"/>
                <a:gd name="T29" fmla="*/ 11 h 45"/>
                <a:gd name="T30" fmla="*/ 38 w 101"/>
                <a:gd name="T31" fmla="*/ 11 h 45"/>
                <a:gd name="T32" fmla="*/ 38 w 101"/>
                <a:gd name="T33" fmla="*/ 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1" h="45">
                  <a:moveTo>
                    <a:pt x="38" y="0"/>
                  </a:moveTo>
                  <a:lnTo>
                    <a:pt x="87" y="0"/>
                  </a:lnTo>
                  <a:lnTo>
                    <a:pt x="87" y="11"/>
                  </a:lnTo>
                  <a:lnTo>
                    <a:pt x="100" y="11"/>
                  </a:lnTo>
                  <a:lnTo>
                    <a:pt x="100" y="22"/>
                  </a:lnTo>
                  <a:lnTo>
                    <a:pt x="87" y="22"/>
                  </a:lnTo>
                  <a:lnTo>
                    <a:pt x="87" y="33"/>
                  </a:lnTo>
                  <a:lnTo>
                    <a:pt x="38" y="33"/>
                  </a:lnTo>
                  <a:lnTo>
                    <a:pt x="38" y="44"/>
                  </a:lnTo>
                  <a:lnTo>
                    <a:pt x="12" y="44"/>
                  </a:lnTo>
                  <a:lnTo>
                    <a:pt x="12" y="33"/>
                  </a:lnTo>
                  <a:lnTo>
                    <a:pt x="0" y="33"/>
                  </a:lnTo>
                  <a:lnTo>
                    <a:pt x="0" y="22"/>
                  </a:lnTo>
                  <a:lnTo>
                    <a:pt x="12" y="22"/>
                  </a:lnTo>
                  <a:lnTo>
                    <a:pt x="12" y="11"/>
                  </a:lnTo>
                  <a:lnTo>
                    <a:pt x="38" y="11"/>
                  </a:lnTo>
                  <a:lnTo>
                    <a:pt x="38"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Freeform 13"/>
            <p:cNvSpPr>
              <a:spLocks/>
            </p:cNvSpPr>
            <p:nvPr/>
          </p:nvSpPr>
          <p:spPr bwMode="auto">
            <a:xfrm>
              <a:off x="4006" y="1836"/>
              <a:ext cx="50" cy="34"/>
            </a:xfrm>
            <a:custGeom>
              <a:avLst/>
              <a:gdLst>
                <a:gd name="T0" fmla="*/ 24 w 50"/>
                <a:gd name="T1" fmla="*/ 0 h 34"/>
                <a:gd name="T2" fmla="*/ 49 w 50"/>
                <a:gd name="T3" fmla="*/ 0 h 34"/>
                <a:gd name="T4" fmla="*/ 49 w 50"/>
                <a:gd name="T5" fmla="*/ 11 h 34"/>
                <a:gd name="T6" fmla="*/ 24 w 50"/>
                <a:gd name="T7" fmla="*/ 11 h 34"/>
                <a:gd name="T8" fmla="*/ 24 w 50"/>
                <a:gd name="T9" fmla="*/ 22 h 34"/>
                <a:gd name="T10" fmla="*/ 12 w 50"/>
                <a:gd name="T11" fmla="*/ 22 h 34"/>
                <a:gd name="T12" fmla="*/ 12 w 50"/>
                <a:gd name="T13" fmla="*/ 33 h 34"/>
                <a:gd name="T14" fmla="*/ 0 w 50"/>
                <a:gd name="T15" fmla="*/ 33 h 34"/>
                <a:gd name="T16" fmla="*/ 0 w 50"/>
                <a:gd name="T17" fmla="*/ 22 h 34"/>
                <a:gd name="T18" fmla="*/ 12 w 50"/>
                <a:gd name="T19" fmla="*/ 22 h 34"/>
                <a:gd name="T20" fmla="*/ 12 w 50"/>
                <a:gd name="T21" fmla="*/ 11 h 34"/>
                <a:gd name="T22" fmla="*/ 24 w 50"/>
                <a:gd name="T23" fmla="*/ 11 h 34"/>
                <a:gd name="T24" fmla="*/ 24 w 50"/>
                <a:gd name="T25" fmla="*/ 0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0" h="34">
                  <a:moveTo>
                    <a:pt x="24" y="0"/>
                  </a:moveTo>
                  <a:lnTo>
                    <a:pt x="49" y="0"/>
                  </a:lnTo>
                  <a:lnTo>
                    <a:pt x="49" y="11"/>
                  </a:lnTo>
                  <a:lnTo>
                    <a:pt x="24" y="11"/>
                  </a:lnTo>
                  <a:lnTo>
                    <a:pt x="24" y="22"/>
                  </a:lnTo>
                  <a:lnTo>
                    <a:pt x="12" y="22"/>
                  </a:lnTo>
                  <a:lnTo>
                    <a:pt x="12" y="33"/>
                  </a:lnTo>
                  <a:lnTo>
                    <a:pt x="0" y="33"/>
                  </a:lnTo>
                  <a:lnTo>
                    <a:pt x="0" y="22"/>
                  </a:lnTo>
                  <a:lnTo>
                    <a:pt x="12" y="22"/>
                  </a:lnTo>
                  <a:lnTo>
                    <a:pt x="12" y="11"/>
                  </a:lnTo>
                  <a:lnTo>
                    <a:pt x="24" y="11"/>
                  </a:lnTo>
                  <a:lnTo>
                    <a:pt x="24"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Freeform 14"/>
            <p:cNvSpPr>
              <a:spLocks/>
            </p:cNvSpPr>
            <p:nvPr/>
          </p:nvSpPr>
          <p:spPr bwMode="auto">
            <a:xfrm>
              <a:off x="4239" y="1836"/>
              <a:ext cx="24" cy="10"/>
            </a:xfrm>
            <a:custGeom>
              <a:avLst/>
              <a:gdLst>
                <a:gd name="T0" fmla="*/ 0 w 24"/>
                <a:gd name="T1" fmla="*/ 0 h 10"/>
                <a:gd name="T2" fmla="*/ 23 w 24"/>
                <a:gd name="T3" fmla="*/ 0 h 10"/>
                <a:gd name="T4" fmla="*/ 23 w 24"/>
                <a:gd name="T5" fmla="*/ 9 h 10"/>
                <a:gd name="T6" fmla="*/ 0 w 24"/>
                <a:gd name="T7" fmla="*/ 9 h 10"/>
                <a:gd name="T8" fmla="*/ 0 w 2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0">
                  <a:moveTo>
                    <a:pt x="0" y="0"/>
                  </a:moveTo>
                  <a:lnTo>
                    <a:pt x="23" y="0"/>
                  </a:lnTo>
                  <a:lnTo>
                    <a:pt x="23" y="9"/>
                  </a:lnTo>
                  <a:lnTo>
                    <a:pt x="0" y="9"/>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Freeform 15"/>
            <p:cNvSpPr>
              <a:spLocks/>
            </p:cNvSpPr>
            <p:nvPr/>
          </p:nvSpPr>
          <p:spPr bwMode="auto">
            <a:xfrm>
              <a:off x="4433" y="1836"/>
              <a:ext cx="50" cy="10"/>
            </a:xfrm>
            <a:custGeom>
              <a:avLst/>
              <a:gdLst>
                <a:gd name="T0" fmla="*/ 0 w 50"/>
                <a:gd name="T1" fmla="*/ 0 h 10"/>
                <a:gd name="T2" fmla="*/ 49 w 50"/>
                <a:gd name="T3" fmla="*/ 0 h 10"/>
                <a:gd name="T4" fmla="*/ 49 w 50"/>
                <a:gd name="T5" fmla="*/ 9 h 10"/>
                <a:gd name="T6" fmla="*/ 0 w 50"/>
                <a:gd name="T7" fmla="*/ 9 h 10"/>
                <a:gd name="T8" fmla="*/ 0 w 50"/>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10">
                  <a:moveTo>
                    <a:pt x="0" y="0"/>
                  </a:moveTo>
                  <a:lnTo>
                    <a:pt x="49" y="0"/>
                  </a:lnTo>
                  <a:lnTo>
                    <a:pt x="49" y="9"/>
                  </a:lnTo>
                  <a:lnTo>
                    <a:pt x="0" y="9"/>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Freeform 16"/>
            <p:cNvSpPr>
              <a:spLocks/>
            </p:cNvSpPr>
            <p:nvPr/>
          </p:nvSpPr>
          <p:spPr bwMode="auto">
            <a:xfrm>
              <a:off x="4213" y="1848"/>
              <a:ext cx="24" cy="10"/>
            </a:xfrm>
            <a:custGeom>
              <a:avLst/>
              <a:gdLst>
                <a:gd name="T0" fmla="*/ 0 w 24"/>
                <a:gd name="T1" fmla="*/ 0 h 10"/>
                <a:gd name="T2" fmla="*/ 23 w 24"/>
                <a:gd name="T3" fmla="*/ 0 h 10"/>
                <a:gd name="T4" fmla="*/ 23 w 24"/>
                <a:gd name="T5" fmla="*/ 9 h 10"/>
                <a:gd name="T6" fmla="*/ 0 w 24"/>
                <a:gd name="T7" fmla="*/ 9 h 10"/>
                <a:gd name="T8" fmla="*/ 0 w 2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0">
                  <a:moveTo>
                    <a:pt x="0" y="0"/>
                  </a:moveTo>
                  <a:lnTo>
                    <a:pt x="23" y="0"/>
                  </a:lnTo>
                  <a:lnTo>
                    <a:pt x="23" y="9"/>
                  </a:lnTo>
                  <a:lnTo>
                    <a:pt x="0" y="9"/>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Freeform 17"/>
            <p:cNvSpPr>
              <a:spLocks/>
            </p:cNvSpPr>
            <p:nvPr/>
          </p:nvSpPr>
          <p:spPr bwMode="auto">
            <a:xfrm>
              <a:off x="4407" y="1848"/>
              <a:ext cx="24" cy="10"/>
            </a:xfrm>
            <a:custGeom>
              <a:avLst/>
              <a:gdLst>
                <a:gd name="T0" fmla="*/ 0 w 24"/>
                <a:gd name="T1" fmla="*/ 0 h 10"/>
                <a:gd name="T2" fmla="*/ 23 w 24"/>
                <a:gd name="T3" fmla="*/ 0 h 10"/>
                <a:gd name="T4" fmla="*/ 23 w 24"/>
                <a:gd name="T5" fmla="*/ 9 h 10"/>
                <a:gd name="T6" fmla="*/ 0 w 24"/>
                <a:gd name="T7" fmla="*/ 9 h 10"/>
                <a:gd name="T8" fmla="*/ 0 w 2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0">
                  <a:moveTo>
                    <a:pt x="0" y="0"/>
                  </a:moveTo>
                  <a:lnTo>
                    <a:pt x="23" y="0"/>
                  </a:lnTo>
                  <a:lnTo>
                    <a:pt x="23" y="9"/>
                  </a:lnTo>
                  <a:lnTo>
                    <a:pt x="0" y="9"/>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Freeform 18"/>
            <p:cNvSpPr>
              <a:spLocks/>
            </p:cNvSpPr>
            <p:nvPr/>
          </p:nvSpPr>
          <p:spPr bwMode="auto">
            <a:xfrm>
              <a:off x="4654" y="1848"/>
              <a:ext cx="49" cy="46"/>
            </a:xfrm>
            <a:custGeom>
              <a:avLst/>
              <a:gdLst>
                <a:gd name="T0" fmla="*/ 0 w 49"/>
                <a:gd name="T1" fmla="*/ 0 h 46"/>
                <a:gd name="T2" fmla="*/ 12 w 49"/>
                <a:gd name="T3" fmla="*/ 0 h 46"/>
                <a:gd name="T4" fmla="*/ 12 w 49"/>
                <a:gd name="T5" fmla="*/ 11 h 46"/>
                <a:gd name="T6" fmla="*/ 24 w 49"/>
                <a:gd name="T7" fmla="*/ 11 h 46"/>
                <a:gd name="T8" fmla="*/ 24 w 49"/>
                <a:gd name="T9" fmla="*/ 23 h 46"/>
                <a:gd name="T10" fmla="*/ 36 w 49"/>
                <a:gd name="T11" fmla="*/ 23 h 46"/>
                <a:gd name="T12" fmla="*/ 36 w 49"/>
                <a:gd name="T13" fmla="*/ 34 h 46"/>
                <a:gd name="T14" fmla="*/ 48 w 49"/>
                <a:gd name="T15" fmla="*/ 34 h 46"/>
                <a:gd name="T16" fmla="*/ 48 w 49"/>
                <a:gd name="T17" fmla="*/ 45 h 46"/>
                <a:gd name="T18" fmla="*/ 36 w 49"/>
                <a:gd name="T19" fmla="*/ 45 h 46"/>
                <a:gd name="T20" fmla="*/ 36 w 49"/>
                <a:gd name="T21" fmla="*/ 34 h 46"/>
                <a:gd name="T22" fmla="*/ 24 w 49"/>
                <a:gd name="T23" fmla="*/ 34 h 46"/>
                <a:gd name="T24" fmla="*/ 24 w 49"/>
                <a:gd name="T25" fmla="*/ 23 h 46"/>
                <a:gd name="T26" fmla="*/ 12 w 49"/>
                <a:gd name="T27" fmla="*/ 23 h 46"/>
                <a:gd name="T28" fmla="*/ 12 w 49"/>
                <a:gd name="T29" fmla="*/ 11 h 46"/>
                <a:gd name="T30" fmla="*/ 0 w 49"/>
                <a:gd name="T31" fmla="*/ 11 h 46"/>
                <a:gd name="T32" fmla="*/ 0 w 49"/>
                <a:gd name="T33" fmla="*/ 0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0" y="0"/>
                  </a:moveTo>
                  <a:lnTo>
                    <a:pt x="12" y="0"/>
                  </a:lnTo>
                  <a:lnTo>
                    <a:pt x="12" y="11"/>
                  </a:lnTo>
                  <a:lnTo>
                    <a:pt x="24" y="11"/>
                  </a:lnTo>
                  <a:lnTo>
                    <a:pt x="24" y="23"/>
                  </a:lnTo>
                  <a:lnTo>
                    <a:pt x="36" y="23"/>
                  </a:lnTo>
                  <a:lnTo>
                    <a:pt x="36" y="34"/>
                  </a:lnTo>
                  <a:lnTo>
                    <a:pt x="48" y="34"/>
                  </a:lnTo>
                  <a:lnTo>
                    <a:pt x="48" y="45"/>
                  </a:lnTo>
                  <a:lnTo>
                    <a:pt x="36" y="45"/>
                  </a:lnTo>
                  <a:lnTo>
                    <a:pt x="36" y="34"/>
                  </a:lnTo>
                  <a:lnTo>
                    <a:pt x="24" y="34"/>
                  </a:lnTo>
                  <a:lnTo>
                    <a:pt x="24" y="23"/>
                  </a:lnTo>
                  <a:lnTo>
                    <a:pt x="12" y="23"/>
                  </a:lnTo>
                  <a:lnTo>
                    <a:pt x="12" y="11"/>
                  </a:lnTo>
                  <a:lnTo>
                    <a:pt x="0" y="1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Freeform 19"/>
            <p:cNvSpPr>
              <a:spLocks/>
            </p:cNvSpPr>
            <p:nvPr/>
          </p:nvSpPr>
          <p:spPr bwMode="auto">
            <a:xfrm>
              <a:off x="4200" y="1860"/>
              <a:ext cx="11" cy="10"/>
            </a:xfrm>
            <a:custGeom>
              <a:avLst/>
              <a:gdLst>
                <a:gd name="T0" fmla="*/ 0 w 11"/>
                <a:gd name="T1" fmla="*/ 0 h 10"/>
                <a:gd name="T2" fmla="*/ 10 w 11"/>
                <a:gd name="T3" fmla="*/ 0 h 10"/>
                <a:gd name="T4" fmla="*/ 10 w 11"/>
                <a:gd name="T5" fmla="*/ 9 h 10"/>
                <a:gd name="T6" fmla="*/ 0 w 11"/>
                <a:gd name="T7" fmla="*/ 9 h 10"/>
                <a:gd name="T8" fmla="*/ 0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0" y="0"/>
                  </a:moveTo>
                  <a:lnTo>
                    <a:pt x="10" y="0"/>
                  </a:lnTo>
                  <a:lnTo>
                    <a:pt x="10" y="9"/>
                  </a:lnTo>
                  <a:lnTo>
                    <a:pt x="0" y="9"/>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Freeform 20"/>
            <p:cNvSpPr>
              <a:spLocks/>
            </p:cNvSpPr>
            <p:nvPr/>
          </p:nvSpPr>
          <p:spPr bwMode="auto">
            <a:xfrm>
              <a:off x="4032" y="1872"/>
              <a:ext cx="11" cy="11"/>
            </a:xfrm>
            <a:custGeom>
              <a:avLst/>
              <a:gdLst>
                <a:gd name="T0" fmla="*/ 0 w 11"/>
                <a:gd name="T1" fmla="*/ 0 h 11"/>
                <a:gd name="T2" fmla="*/ 10 w 11"/>
                <a:gd name="T3" fmla="*/ 0 h 11"/>
                <a:gd name="T4" fmla="*/ 10 w 11"/>
                <a:gd name="T5" fmla="*/ 10 h 11"/>
                <a:gd name="T6" fmla="*/ 0 w 11"/>
                <a:gd name="T7" fmla="*/ 10 h 11"/>
                <a:gd name="T8" fmla="*/ 0 w 11"/>
                <a:gd name="T9" fmla="*/ 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1">
                  <a:moveTo>
                    <a:pt x="0" y="0"/>
                  </a:moveTo>
                  <a:lnTo>
                    <a:pt x="10" y="0"/>
                  </a:lnTo>
                  <a:lnTo>
                    <a:pt x="10" y="10"/>
                  </a:lnTo>
                  <a:lnTo>
                    <a:pt x="0" y="1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Freeform 21"/>
            <p:cNvSpPr>
              <a:spLocks/>
            </p:cNvSpPr>
            <p:nvPr/>
          </p:nvSpPr>
          <p:spPr bwMode="auto">
            <a:xfrm>
              <a:off x="4187" y="1872"/>
              <a:ext cx="11" cy="11"/>
            </a:xfrm>
            <a:custGeom>
              <a:avLst/>
              <a:gdLst>
                <a:gd name="T0" fmla="*/ 0 w 11"/>
                <a:gd name="T1" fmla="*/ 0 h 11"/>
                <a:gd name="T2" fmla="*/ 10 w 11"/>
                <a:gd name="T3" fmla="*/ 0 h 11"/>
                <a:gd name="T4" fmla="*/ 10 w 11"/>
                <a:gd name="T5" fmla="*/ 10 h 11"/>
                <a:gd name="T6" fmla="*/ 0 w 11"/>
                <a:gd name="T7" fmla="*/ 10 h 11"/>
                <a:gd name="T8" fmla="*/ 0 w 11"/>
                <a:gd name="T9" fmla="*/ 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1">
                  <a:moveTo>
                    <a:pt x="0" y="0"/>
                  </a:moveTo>
                  <a:lnTo>
                    <a:pt x="10" y="0"/>
                  </a:lnTo>
                  <a:lnTo>
                    <a:pt x="10" y="10"/>
                  </a:lnTo>
                  <a:lnTo>
                    <a:pt x="0" y="10"/>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Freeform 22"/>
            <p:cNvSpPr>
              <a:spLocks/>
            </p:cNvSpPr>
            <p:nvPr/>
          </p:nvSpPr>
          <p:spPr bwMode="auto">
            <a:xfrm>
              <a:off x="4058" y="1897"/>
              <a:ext cx="541" cy="261"/>
            </a:xfrm>
            <a:custGeom>
              <a:avLst/>
              <a:gdLst>
                <a:gd name="T0" fmla="*/ 206 w 541"/>
                <a:gd name="T1" fmla="*/ 12 h 261"/>
                <a:gd name="T2" fmla="*/ 231 w 541"/>
                <a:gd name="T3" fmla="*/ 23 h 261"/>
                <a:gd name="T4" fmla="*/ 245 w 541"/>
                <a:gd name="T5" fmla="*/ 71 h 261"/>
                <a:gd name="T6" fmla="*/ 283 w 541"/>
                <a:gd name="T7" fmla="*/ 59 h 261"/>
                <a:gd name="T8" fmla="*/ 348 w 541"/>
                <a:gd name="T9" fmla="*/ 35 h 261"/>
                <a:gd name="T10" fmla="*/ 373 w 541"/>
                <a:gd name="T11" fmla="*/ 23 h 261"/>
                <a:gd name="T12" fmla="*/ 451 w 541"/>
                <a:gd name="T13" fmla="*/ 23 h 261"/>
                <a:gd name="T14" fmla="*/ 476 w 541"/>
                <a:gd name="T15" fmla="*/ 35 h 261"/>
                <a:gd name="T16" fmla="*/ 527 w 541"/>
                <a:gd name="T17" fmla="*/ 71 h 261"/>
                <a:gd name="T18" fmla="*/ 527 w 541"/>
                <a:gd name="T19" fmla="*/ 83 h 261"/>
                <a:gd name="T20" fmla="*/ 476 w 541"/>
                <a:gd name="T21" fmla="*/ 94 h 261"/>
                <a:gd name="T22" fmla="*/ 451 w 541"/>
                <a:gd name="T23" fmla="*/ 107 h 261"/>
                <a:gd name="T24" fmla="*/ 437 w 541"/>
                <a:gd name="T25" fmla="*/ 130 h 261"/>
                <a:gd name="T26" fmla="*/ 373 w 541"/>
                <a:gd name="T27" fmla="*/ 142 h 261"/>
                <a:gd name="T28" fmla="*/ 386 w 541"/>
                <a:gd name="T29" fmla="*/ 166 h 261"/>
                <a:gd name="T30" fmla="*/ 412 w 541"/>
                <a:gd name="T31" fmla="*/ 177 h 261"/>
                <a:gd name="T32" fmla="*/ 400 w 541"/>
                <a:gd name="T33" fmla="*/ 225 h 261"/>
                <a:gd name="T34" fmla="*/ 360 w 541"/>
                <a:gd name="T35" fmla="*/ 237 h 261"/>
                <a:gd name="T36" fmla="*/ 334 w 541"/>
                <a:gd name="T37" fmla="*/ 260 h 261"/>
                <a:gd name="T38" fmla="*/ 231 w 541"/>
                <a:gd name="T39" fmla="*/ 248 h 261"/>
                <a:gd name="T40" fmla="*/ 219 w 541"/>
                <a:gd name="T41" fmla="*/ 225 h 261"/>
                <a:gd name="T42" fmla="*/ 219 w 541"/>
                <a:gd name="T43" fmla="*/ 177 h 261"/>
                <a:gd name="T44" fmla="*/ 231 w 541"/>
                <a:gd name="T45" fmla="*/ 142 h 261"/>
                <a:gd name="T46" fmla="*/ 257 w 541"/>
                <a:gd name="T47" fmla="*/ 130 h 261"/>
                <a:gd name="T48" fmla="*/ 245 w 541"/>
                <a:gd name="T49" fmla="*/ 153 h 261"/>
                <a:gd name="T50" fmla="*/ 219 w 541"/>
                <a:gd name="T51" fmla="*/ 177 h 261"/>
                <a:gd name="T52" fmla="*/ 231 w 541"/>
                <a:gd name="T53" fmla="*/ 237 h 261"/>
                <a:gd name="T54" fmla="*/ 334 w 541"/>
                <a:gd name="T55" fmla="*/ 248 h 261"/>
                <a:gd name="T56" fmla="*/ 360 w 541"/>
                <a:gd name="T57" fmla="*/ 225 h 261"/>
                <a:gd name="T58" fmla="*/ 400 w 541"/>
                <a:gd name="T59" fmla="*/ 201 h 261"/>
                <a:gd name="T60" fmla="*/ 386 w 541"/>
                <a:gd name="T61" fmla="*/ 166 h 261"/>
                <a:gd name="T62" fmla="*/ 360 w 541"/>
                <a:gd name="T63" fmla="*/ 153 h 261"/>
                <a:gd name="T64" fmla="*/ 348 w 541"/>
                <a:gd name="T65" fmla="*/ 118 h 261"/>
                <a:gd name="T66" fmla="*/ 321 w 541"/>
                <a:gd name="T67" fmla="*/ 94 h 261"/>
                <a:gd name="T68" fmla="*/ 309 w 541"/>
                <a:gd name="T69" fmla="*/ 94 h 261"/>
                <a:gd name="T70" fmla="*/ 231 w 541"/>
                <a:gd name="T71" fmla="*/ 107 h 261"/>
                <a:gd name="T72" fmla="*/ 219 w 541"/>
                <a:gd name="T73" fmla="*/ 130 h 261"/>
                <a:gd name="T74" fmla="*/ 116 w 541"/>
                <a:gd name="T75" fmla="*/ 142 h 261"/>
                <a:gd name="T76" fmla="*/ 103 w 541"/>
                <a:gd name="T77" fmla="*/ 166 h 261"/>
                <a:gd name="T78" fmla="*/ 78 w 541"/>
                <a:gd name="T79" fmla="*/ 177 h 261"/>
                <a:gd name="T80" fmla="*/ 90 w 541"/>
                <a:gd name="T81" fmla="*/ 153 h 261"/>
                <a:gd name="T82" fmla="*/ 116 w 541"/>
                <a:gd name="T83" fmla="*/ 142 h 261"/>
                <a:gd name="T84" fmla="*/ 103 w 541"/>
                <a:gd name="T85" fmla="*/ 118 h 261"/>
                <a:gd name="T86" fmla="*/ 78 w 541"/>
                <a:gd name="T87" fmla="*/ 107 h 261"/>
                <a:gd name="T88" fmla="*/ 51 w 541"/>
                <a:gd name="T89" fmla="*/ 107 h 261"/>
                <a:gd name="T90" fmla="*/ 13 w 541"/>
                <a:gd name="T91" fmla="*/ 118 h 261"/>
                <a:gd name="T92" fmla="*/ 0 w 541"/>
                <a:gd name="T93" fmla="*/ 118 h 261"/>
                <a:gd name="T94" fmla="*/ 26 w 541"/>
                <a:gd name="T95" fmla="*/ 107 h 261"/>
                <a:gd name="T96" fmla="*/ 51 w 541"/>
                <a:gd name="T97" fmla="*/ 83 h 261"/>
                <a:gd name="T98" fmla="*/ 90 w 541"/>
                <a:gd name="T99" fmla="*/ 59 h 261"/>
                <a:gd name="T100" fmla="*/ 103 w 541"/>
                <a:gd name="T101" fmla="*/ 23 h 261"/>
                <a:gd name="T102" fmla="*/ 154 w 541"/>
                <a:gd name="T103" fmla="*/ 12 h 26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41" h="261">
                  <a:moveTo>
                    <a:pt x="154" y="0"/>
                  </a:moveTo>
                  <a:lnTo>
                    <a:pt x="206" y="0"/>
                  </a:lnTo>
                  <a:lnTo>
                    <a:pt x="206" y="12"/>
                  </a:lnTo>
                  <a:lnTo>
                    <a:pt x="219" y="12"/>
                  </a:lnTo>
                  <a:lnTo>
                    <a:pt x="219" y="23"/>
                  </a:lnTo>
                  <a:lnTo>
                    <a:pt x="231" y="23"/>
                  </a:lnTo>
                  <a:lnTo>
                    <a:pt x="231" y="35"/>
                  </a:lnTo>
                  <a:lnTo>
                    <a:pt x="245" y="35"/>
                  </a:lnTo>
                  <a:lnTo>
                    <a:pt x="245" y="71"/>
                  </a:lnTo>
                  <a:lnTo>
                    <a:pt x="257" y="71"/>
                  </a:lnTo>
                  <a:lnTo>
                    <a:pt x="257" y="59"/>
                  </a:lnTo>
                  <a:lnTo>
                    <a:pt x="283" y="59"/>
                  </a:lnTo>
                  <a:lnTo>
                    <a:pt x="283" y="47"/>
                  </a:lnTo>
                  <a:lnTo>
                    <a:pt x="348" y="47"/>
                  </a:lnTo>
                  <a:lnTo>
                    <a:pt x="348" y="35"/>
                  </a:lnTo>
                  <a:lnTo>
                    <a:pt x="360" y="35"/>
                  </a:lnTo>
                  <a:lnTo>
                    <a:pt x="360" y="23"/>
                  </a:lnTo>
                  <a:lnTo>
                    <a:pt x="373" y="23"/>
                  </a:lnTo>
                  <a:lnTo>
                    <a:pt x="373" y="12"/>
                  </a:lnTo>
                  <a:lnTo>
                    <a:pt x="451" y="12"/>
                  </a:lnTo>
                  <a:lnTo>
                    <a:pt x="451" y="23"/>
                  </a:lnTo>
                  <a:lnTo>
                    <a:pt x="463" y="23"/>
                  </a:lnTo>
                  <a:lnTo>
                    <a:pt x="463" y="35"/>
                  </a:lnTo>
                  <a:lnTo>
                    <a:pt x="476" y="35"/>
                  </a:lnTo>
                  <a:lnTo>
                    <a:pt x="476" y="59"/>
                  </a:lnTo>
                  <a:lnTo>
                    <a:pt x="527" y="59"/>
                  </a:lnTo>
                  <a:lnTo>
                    <a:pt x="527" y="71"/>
                  </a:lnTo>
                  <a:lnTo>
                    <a:pt x="540" y="71"/>
                  </a:lnTo>
                  <a:lnTo>
                    <a:pt x="540" y="83"/>
                  </a:lnTo>
                  <a:lnTo>
                    <a:pt x="527" y="83"/>
                  </a:lnTo>
                  <a:lnTo>
                    <a:pt x="527" y="71"/>
                  </a:lnTo>
                  <a:lnTo>
                    <a:pt x="476" y="71"/>
                  </a:lnTo>
                  <a:lnTo>
                    <a:pt x="476" y="94"/>
                  </a:lnTo>
                  <a:lnTo>
                    <a:pt x="463" y="94"/>
                  </a:lnTo>
                  <a:lnTo>
                    <a:pt x="463" y="107"/>
                  </a:lnTo>
                  <a:lnTo>
                    <a:pt x="451" y="107"/>
                  </a:lnTo>
                  <a:lnTo>
                    <a:pt x="451" y="118"/>
                  </a:lnTo>
                  <a:lnTo>
                    <a:pt x="437" y="118"/>
                  </a:lnTo>
                  <a:lnTo>
                    <a:pt x="437" y="130"/>
                  </a:lnTo>
                  <a:lnTo>
                    <a:pt x="360" y="130"/>
                  </a:lnTo>
                  <a:lnTo>
                    <a:pt x="360" y="142"/>
                  </a:lnTo>
                  <a:lnTo>
                    <a:pt x="373" y="142"/>
                  </a:lnTo>
                  <a:lnTo>
                    <a:pt x="373" y="153"/>
                  </a:lnTo>
                  <a:lnTo>
                    <a:pt x="386" y="153"/>
                  </a:lnTo>
                  <a:lnTo>
                    <a:pt x="386" y="166"/>
                  </a:lnTo>
                  <a:lnTo>
                    <a:pt x="400" y="166"/>
                  </a:lnTo>
                  <a:lnTo>
                    <a:pt x="400" y="177"/>
                  </a:lnTo>
                  <a:lnTo>
                    <a:pt x="412" y="177"/>
                  </a:lnTo>
                  <a:lnTo>
                    <a:pt x="412" y="201"/>
                  </a:lnTo>
                  <a:lnTo>
                    <a:pt x="400" y="201"/>
                  </a:lnTo>
                  <a:lnTo>
                    <a:pt x="400" y="225"/>
                  </a:lnTo>
                  <a:lnTo>
                    <a:pt x="386" y="225"/>
                  </a:lnTo>
                  <a:lnTo>
                    <a:pt x="386" y="237"/>
                  </a:lnTo>
                  <a:lnTo>
                    <a:pt x="360" y="237"/>
                  </a:lnTo>
                  <a:lnTo>
                    <a:pt x="360" y="248"/>
                  </a:lnTo>
                  <a:lnTo>
                    <a:pt x="334" y="248"/>
                  </a:lnTo>
                  <a:lnTo>
                    <a:pt x="334" y="260"/>
                  </a:lnTo>
                  <a:lnTo>
                    <a:pt x="245" y="260"/>
                  </a:lnTo>
                  <a:lnTo>
                    <a:pt x="245" y="248"/>
                  </a:lnTo>
                  <a:lnTo>
                    <a:pt x="231" y="248"/>
                  </a:lnTo>
                  <a:lnTo>
                    <a:pt x="231" y="237"/>
                  </a:lnTo>
                  <a:lnTo>
                    <a:pt x="219" y="237"/>
                  </a:lnTo>
                  <a:lnTo>
                    <a:pt x="219" y="225"/>
                  </a:lnTo>
                  <a:lnTo>
                    <a:pt x="206" y="225"/>
                  </a:lnTo>
                  <a:lnTo>
                    <a:pt x="206" y="177"/>
                  </a:lnTo>
                  <a:lnTo>
                    <a:pt x="219" y="177"/>
                  </a:lnTo>
                  <a:lnTo>
                    <a:pt x="219" y="153"/>
                  </a:lnTo>
                  <a:lnTo>
                    <a:pt x="231" y="153"/>
                  </a:lnTo>
                  <a:lnTo>
                    <a:pt x="231" y="142"/>
                  </a:lnTo>
                  <a:lnTo>
                    <a:pt x="245" y="142"/>
                  </a:lnTo>
                  <a:lnTo>
                    <a:pt x="245" y="130"/>
                  </a:lnTo>
                  <a:lnTo>
                    <a:pt x="257" y="130"/>
                  </a:lnTo>
                  <a:lnTo>
                    <a:pt x="257" y="142"/>
                  </a:lnTo>
                  <a:lnTo>
                    <a:pt x="245" y="142"/>
                  </a:lnTo>
                  <a:lnTo>
                    <a:pt x="245" y="153"/>
                  </a:lnTo>
                  <a:lnTo>
                    <a:pt x="231" y="153"/>
                  </a:lnTo>
                  <a:lnTo>
                    <a:pt x="231" y="177"/>
                  </a:lnTo>
                  <a:lnTo>
                    <a:pt x="219" y="177"/>
                  </a:lnTo>
                  <a:lnTo>
                    <a:pt x="219" y="225"/>
                  </a:lnTo>
                  <a:lnTo>
                    <a:pt x="231" y="225"/>
                  </a:lnTo>
                  <a:lnTo>
                    <a:pt x="231" y="237"/>
                  </a:lnTo>
                  <a:lnTo>
                    <a:pt x="245" y="237"/>
                  </a:lnTo>
                  <a:lnTo>
                    <a:pt x="245" y="248"/>
                  </a:lnTo>
                  <a:lnTo>
                    <a:pt x="334" y="248"/>
                  </a:lnTo>
                  <a:lnTo>
                    <a:pt x="334" y="237"/>
                  </a:lnTo>
                  <a:lnTo>
                    <a:pt x="360" y="237"/>
                  </a:lnTo>
                  <a:lnTo>
                    <a:pt x="360" y="225"/>
                  </a:lnTo>
                  <a:lnTo>
                    <a:pt x="386" y="225"/>
                  </a:lnTo>
                  <a:lnTo>
                    <a:pt x="386" y="201"/>
                  </a:lnTo>
                  <a:lnTo>
                    <a:pt x="400" y="201"/>
                  </a:lnTo>
                  <a:lnTo>
                    <a:pt x="400" y="177"/>
                  </a:lnTo>
                  <a:lnTo>
                    <a:pt x="386" y="177"/>
                  </a:lnTo>
                  <a:lnTo>
                    <a:pt x="386" y="166"/>
                  </a:lnTo>
                  <a:lnTo>
                    <a:pt x="373" y="166"/>
                  </a:lnTo>
                  <a:lnTo>
                    <a:pt x="373" y="153"/>
                  </a:lnTo>
                  <a:lnTo>
                    <a:pt x="360" y="153"/>
                  </a:lnTo>
                  <a:lnTo>
                    <a:pt x="360" y="142"/>
                  </a:lnTo>
                  <a:lnTo>
                    <a:pt x="348" y="142"/>
                  </a:lnTo>
                  <a:lnTo>
                    <a:pt x="348" y="118"/>
                  </a:lnTo>
                  <a:lnTo>
                    <a:pt x="334" y="118"/>
                  </a:lnTo>
                  <a:lnTo>
                    <a:pt x="334" y="94"/>
                  </a:lnTo>
                  <a:lnTo>
                    <a:pt x="321" y="94"/>
                  </a:lnTo>
                  <a:lnTo>
                    <a:pt x="321" y="83"/>
                  </a:lnTo>
                  <a:lnTo>
                    <a:pt x="309" y="83"/>
                  </a:lnTo>
                  <a:lnTo>
                    <a:pt x="309" y="94"/>
                  </a:lnTo>
                  <a:lnTo>
                    <a:pt x="270" y="94"/>
                  </a:lnTo>
                  <a:lnTo>
                    <a:pt x="270" y="107"/>
                  </a:lnTo>
                  <a:lnTo>
                    <a:pt x="231" y="107"/>
                  </a:lnTo>
                  <a:lnTo>
                    <a:pt x="231" y="118"/>
                  </a:lnTo>
                  <a:lnTo>
                    <a:pt x="219" y="118"/>
                  </a:lnTo>
                  <a:lnTo>
                    <a:pt x="219" y="130"/>
                  </a:lnTo>
                  <a:lnTo>
                    <a:pt x="206" y="130"/>
                  </a:lnTo>
                  <a:lnTo>
                    <a:pt x="206" y="142"/>
                  </a:lnTo>
                  <a:lnTo>
                    <a:pt x="116" y="142"/>
                  </a:lnTo>
                  <a:lnTo>
                    <a:pt x="116" y="153"/>
                  </a:lnTo>
                  <a:lnTo>
                    <a:pt x="103" y="153"/>
                  </a:lnTo>
                  <a:lnTo>
                    <a:pt x="103" y="166"/>
                  </a:lnTo>
                  <a:lnTo>
                    <a:pt x="90" y="166"/>
                  </a:lnTo>
                  <a:lnTo>
                    <a:pt x="90" y="177"/>
                  </a:lnTo>
                  <a:lnTo>
                    <a:pt x="78" y="177"/>
                  </a:lnTo>
                  <a:lnTo>
                    <a:pt x="78" y="166"/>
                  </a:lnTo>
                  <a:lnTo>
                    <a:pt x="90" y="166"/>
                  </a:lnTo>
                  <a:lnTo>
                    <a:pt x="90" y="153"/>
                  </a:lnTo>
                  <a:lnTo>
                    <a:pt x="103" y="153"/>
                  </a:lnTo>
                  <a:lnTo>
                    <a:pt x="103" y="142"/>
                  </a:lnTo>
                  <a:lnTo>
                    <a:pt x="116" y="142"/>
                  </a:lnTo>
                  <a:lnTo>
                    <a:pt x="116" y="130"/>
                  </a:lnTo>
                  <a:lnTo>
                    <a:pt x="103" y="130"/>
                  </a:lnTo>
                  <a:lnTo>
                    <a:pt x="103" y="118"/>
                  </a:lnTo>
                  <a:lnTo>
                    <a:pt x="90" y="118"/>
                  </a:lnTo>
                  <a:lnTo>
                    <a:pt x="90" y="107"/>
                  </a:lnTo>
                  <a:lnTo>
                    <a:pt x="78" y="107"/>
                  </a:lnTo>
                  <a:lnTo>
                    <a:pt x="78" y="94"/>
                  </a:lnTo>
                  <a:lnTo>
                    <a:pt x="51" y="94"/>
                  </a:lnTo>
                  <a:lnTo>
                    <a:pt x="51" y="107"/>
                  </a:lnTo>
                  <a:lnTo>
                    <a:pt x="26" y="107"/>
                  </a:lnTo>
                  <a:lnTo>
                    <a:pt x="26" y="118"/>
                  </a:lnTo>
                  <a:lnTo>
                    <a:pt x="13" y="118"/>
                  </a:lnTo>
                  <a:lnTo>
                    <a:pt x="13" y="130"/>
                  </a:lnTo>
                  <a:lnTo>
                    <a:pt x="0" y="130"/>
                  </a:lnTo>
                  <a:lnTo>
                    <a:pt x="0" y="118"/>
                  </a:lnTo>
                  <a:lnTo>
                    <a:pt x="13" y="118"/>
                  </a:lnTo>
                  <a:lnTo>
                    <a:pt x="13" y="107"/>
                  </a:lnTo>
                  <a:lnTo>
                    <a:pt x="26" y="107"/>
                  </a:lnTo>
                  <a:lnTo>
                    <a:pt x="26" y="94"/>
                  </a:lnTo>
                  <a:lnTo>
                    <a:pt x="51" y="94"/>
                  </a:lnTo>
                  <a:lnTo>
                    <a:pt x="51" y="83"/>
                  </a:lnTo>
                  <a:lnTo>
                    <a:pt x="78" y="83"/>
                  </a:lnTo>
                  <a:lnTo>
                    <a:pt x="78" y="59"/>
                  </a:lnTo>
                  <a:lnTo>
                    <a:pt x="90" y="59"/>
                  </a:lnTo>
                  <a:lnTo>
                    <a:pt x="90" y="35"/>
                  </a:lnTo>
                  <a:lnTo>
                    <a:pt x="103" y="35"/>
                  </a:lnTo>
                  <a:lnTo>
                    <a:pt x="103" y="23"/>
                  </a:lnTo>
                  <a:lnTo>
                    <a:pt x="129" y="23"/>
                  </a:lnTo>
                  <a:lnTo>
                    <a:pt x="129" y="12"/>
                  </a:lnTo>
                  <a:lnTo>
                    <a:pt x="154" y="12"/>
                  </a:lnTo>
                  <a:lnTo>
                    <a:pt x="154"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Freeform 23"/>
            <p:cNvSpPr>
              <a:spLocks/>
            </p:cNvSpPr>
            <p:nvPr/>
          </p:nvSpPr>
          <p:spPr bwMode="auto">
            <a:xfrm>
              <a:off x="4006" y="1909"/>
              <a:ext cx="37" cy="33"/>
            </a:xfrm>
            <a:custGeom>
              <a:avLst/>
              <a:gdLst>
                <a:gd name="T0" fmla="*/ 24 w 37"/>
                <a:gd name="T1" fmla="*/ 0 h 33"/>
                <a:gd name="T2" fmla="*/ 36 w 37"/>
                <a:gd name="T3" fmla="*/ 0 h 33"/>
                <a:gd name="T4" fmla="*/ 36 w 37"/>
                <a:gd name="T5" fmla="*/ 10 h 33"/>
                <a:gd name="T6" fmla="*/ 24 w 37"/>
                <a:gd name="T7" fmla="*/ 10 h 33"/>
                <a:gd name="T8" fmla="*/ 24 w 37"/>
                <a:gd name="T9" fmla="*/ 21 h 33"/>
                <a:gd name="T10" fmla="*/ 12 w 37"/>
                <a:gd name="T11" fmla="*/ 21 h 33"/>
                <a:gd name="T12" fmla="*/ 12 w 37"/>
                <a:gd name="T13" fmla="*/ 32 h 33"/>
                <a:gd name="T14" fmla="*/ 0 w 37"/>
                <a:gd name="T15" fmla="*/ 32 h 33"/>
                <a:gd name="T16" fmla="*/ 0 w 37"/>
                <a:gd name="T17" fmla="*/ 21 h 33"/>
                <a:gd name="T18" fmla="*/ 12 w 37"/>
                <a:gd name="T19" fmla="*/ 21 h 33"/>
                <a:gd name="T20" fmla="*/ 12 w 37"/>
                <a:gd name="T21" fmla="*/ 10 h 33"/>
                <a:gd name="T22" fmla="*/ 24 w 37"/>
                <a:gd name="T23" fmla="*/ 10 h 33"/>
                <a:gd name="T24" fmla="*/ 24 w 37"/>
                <a:gd name="T25" fmla="*/ 0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33">
                  <a:moveTo>
                    <a:pt x="24" y="0"/>
                  </a:moveTo>
                  <a:lnTo>
                    <a:pt x="36" y="0"/>
                  </a:lnTo>
                  <a:lnTo>
                    <a:pt x="36" y="10"/>
                  </a:lnTo>
                  <a:lnTo>
                    <a:pt x="24" y="10"/>
                  </a:lnTo>
                  <a:lnTo>
                    <a:pt x="24" y="21"/>
                  </a:lnTo>
                  <a:lnTo>
                    <a:pt x="12" y="21"/>
                  </a:lnTo>
                  <a:lnTo>
                    <a:pt x="12" y="32"/>
                  </a:lnTo>
                  <a:lnTo>
                    <a:pt x="0" y="32"/>
                  </a:lnTo>
                  <a:lnTo>
                    <a:pt x="0" y="21"/>
                  </a:lnTo>
                  <a:lnTo>
                    <a:pt x="12" y="21"/>
                  </a:lnTo>
                  <a:lnTo>
                    <a:pt x="12" y="10"/>
                  </a:lnTo>
                  <a:lnTo>
                    <a:pt x="24" y="10"/>
                  </a:lnTo>
                  <a:lnTo>
                    <a:pt x="24"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Freeform 24"/>
            <p:cNvSpPr>
              <a:spLocks/>
            </p:cNvSpPr>
            <p:nvPr/>
          </p:nvSpPr>
          <p:spPr bwMode="auto">
            <a:xfrm>
              <a:off x="4148" y="1909"/>
              <a:ext cx="141" cy="117"/>
            </a:xfrm>
            <a:custGeom>
              <a:avLst/>
              <a:gdLst>
                <a:gd name="T0" fmla="*/ 63 w 141"/>
                <a:gd name="T1" fmla="*/ 0 h 117"/>
                <a:gd name="T2" fmla="*/ 115 w 141"/>
                <a:gd name="T3" fmla="*/ 0 h 117"/>
                <a:gd name="T4" fmla="*/ 115 w 141"/>
                <a:gd name="T5" fmla="*/ 11 h 117"/>
                <a:gd name="T6" fmla="*/ 128 w 141"/>
                <a:gd name="T7" fmla="*/ 11 h 117"/>
                <a:gd name="T8" fmla="*/ 128 w 141"/>
                <a:gd name="T9" fmla="*/ 23 h 117"/>
                <a:gd name="T10" fmla="*/ 140 w 141"/>
                <a:gd name="T11" fmla="*/ 23 h 117"/>
                <a:gd name="T12" fmla="*/ 140 w 141"/>
                <a:gd name="T13" fmla="*/ 93 h 117"/>
                <a:gd name="T14" fmla="*/ 128 w 141"/>
                <a:gd name="T15" fmla="*/ 93 h 117"/>
                <a:gd name="T16" fmla="*/ 128 w 141"/>
                <a:gd name="T17" fmla="*/ 105 h 117"/>
                <a:gd name="T18" fmla="*/ 115 w 141"/>
                <a:gd name="T19" fmla="*/ 105 h 117"/>
                <a:gd name="T20" fmla="*/ 115 w 141"/>
                <a:gd name="T21" fmla="*/ 116 h 117"/>
                <a:gd name="T22" fmla="*/ 26 w 141"/>
                <a:gd name="T23" fmla="*/ 116 h 117"/>
                <a:gd name="T24" fmla="*/ 26 w 141"/>
                <a:gd name="T25" fmla="*/ 105 h 117"/>
                <a:gd name="T26" fmla="*/ 13 w 141"/>
                <a:gd name="T27" fmla="*/ 105 h 117"/>
                <a:gd name="T28" fmla="*/ 13 w 141"/>
                <a:gd name="T29" fmla="*/ 93 h 117"/>
                <a:gd name="T30" fmla="*/ 0 w 141"/>
                <a:gd name="T31" fmla="*/ 93 h 117"/>
                <a:gd name="T32" fmla="*/ 0 w 141"/>
                <a:gd name="T33" fmla="*/ 46 h 117"/>
                <a:gd name="T34" fmla="*/ 13 w 141"/>
                <a:gd name="T35" fmla="*/ 46 h 117"/>
                <a:gd name="T36" fmla="*/ 13 w 141"/>
                <a:gd name="T37" fmla="*/ 23 h 117"/>
                <a:gd name="T38" fmla="*/ 38 w 141"/>
                <a:gd name="T39" fmla="*/ 23 h 117"/>
                <a:gd name="T40" fmla="*/ 38 w 141"/>
                <a:gd name="T41" fmla="*/ 11 h 117"/>
                <a:gd name="T42" fmla="*/ 63 w 141"/>
                <a:gd name="T43" fmla="*/ 11 h 117"/>
                <a:gd name="T44" fmla="*/ 63 w 141"/>
                <a:gd name="T45" fmla="*/ 0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1" h="117">
                  <a:moveTo>
                    <a:pt x="63" y="0"/>
                  </a:moveTo>
                  <a:lnTo>
                    <a:pt x="115" y="0"/>
                  </a:lnTo>
                  <a:lnTo>
                    <a:pt x="115" y="11"/>
                  </a:lnTo>
                  <a:lnTo>
                    <a:pt x="128" y="11"/>
                  </a:lnTo>
                  <a:lnTo>
                    <a:pt x="128" y="23"/>
                  </a:lnTo>
                  <a:lnTo>
                    <a:pt x="140" y="23"/>
                  </a:lnTo>
                  <a:lnTo>
                    <a:pt x="140" y="93"/>
                  </a:lnTo>
                  <a:lnTo>
                    <a:pt x="128" y="93"/>
                  </a:lnTo>
                  <a:lnTo>
                    <a:pt x="128" y="105"/>
                  </a:lnTo>
                  <a:lnTo>
                    <a:pt x="115" y="105"/>
                  </a:lnTo>
                  <a:lnTo>
                    <a:pt x="115" y="116"/>
                  </a:lnTo>
                  <a:lnTo>
                    <a:pt x="26" y="116"/>
                  </a:lnTo>
                  <a:lnTo>
                    <a:pt x="26" y="105"/>
                  </a:lnTo>
                  <a:lnTo>
                    <a:pt x="13" y="105"/>
                  </a:lnTo>
                  <a:lnTo>
                    <a:pt x="13" y="93"/>
                  </a:lnTo>
                  <a:lnTo>
                    <a:pt x="0" y="93"/>
                  </a:lnTo>
                  <a:lnTo>
                    <a:pt x="0" y="46"/>
                  </a:lnTo>
                  <a:lnTo>
                    <a:pt x="13" y="46"/>
                  </a:lnTo>
                  <a:lnTo>
                    <a:pt x="13" y="23"/>
                  </a:lnTo>
                  <a:lnTo>
                    <a:pt x="38" y="23"/>
                  </a:lnTo>
                  <a:lnTo>
                    <a:pt x="38" y="11"/>
                  </a:lnTo>
                  <a:lnTo>
                    <a:pt x="63" y="11"/>
                  </a:lnTo>
                  <a:lnTo>
                    <a:pt x="63"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Freeform 25"/>
            <p:cNvSpPr>
              <a:spLocks/>
            </p:cNvSpPr>
            <p:nvPr/>
          </p:nvSpPr>
          <p:spPr bwMode="auto">
            <a:xfrm>
              <a:off x="4614" y="1909"/>
              <a:ext cx="76" cy="81"/>
            </a:xfrm>
            <a:custGeom>
              <a:avLst/>
              <a:gdLst>
                <a:gd name="T0" fmla="*/ 0 w 76"/>
                <a:gd name="T1" fmla="*/ 0 h 81"/>
                <a:gd name="T2" fmla="*/ 51 w 76"/>
                <a:gd name="T3" fmla="*/ 0 h 81"/>
                <a:gd name="T4" fmla="*/ 51 w 76"/>
                <a:gd name="T5" fmla="*/ 11 h 81"/>
                <a:gd name="T6" fmla="*/ 63 w 76"/>
                <a:gd name="T7" fmla="*/ 11 h 81"/>
                <a:gd name="T8" fmla="*/ 63 w 76"/>
                <a:gd name="T9" fmla="*/ 22 h 81"/>
                <a:gd name="T10" fmla="*/ 75 w 76"/>
                <a:gd name="T11" fmla="*/ 22 h 81"/>
                <a:gd name="T12" fmla="*/ 75 w 76"/>
                <a:gd name="T13" fmla="*/ 57 h 81"/>
                <a:gd name="T14" fmla="*/ 63 w 76"/>
                <a:gd name="T15" fmla="*/ 57 h 81"/>
                <a:gd name="T16" fmla="*/ 63 w 76"/>
                <a:gd name="T17" fmla="*/ 46 h 81"/>
                <a:gd name="T18" fmla="*/ 51 w 76"/>
                <a:gd name="T19" fmla="*/ 46 h 81"/>
                <a:gd name="T20" fmla="*/ 51 w 76"/>
                <a:gd name="T21" fmla="*/ 22 h 81"/>
                <a:gd name="T22" fmla="*/ 38 w 76"/>
                <a:gd name="T23" fmla="*/ 22 h 81"/>
                <a:gd name="T24" fmla="*/ 38 w 76"/>
                <a:gd name="T25" fmla="*/ 80 h 81"/>
                <a:gd name="T26" fmla="*/ 13 w 76"/>
                <a:gd name="T27" fmla="*/ 80 h 81"/>
                <a:gd name="T28" fmla="*/ 13 w 76"/>
                <a:gd name="T29" fmla="*/ 11 h 81"/>
                <a:gd name="T30" fmla="*/ 0 w 76"/>
                <a:gd name="T31" fmla="*/ 11 h 81"/>
                <a:gd name="T32" fmla="*/ 0 w 76"/>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6" h="81">
                  <a:moveTo>
                    <a:pt x="0" y="0"/>
                  </a:moveTo>
                  <a:lnTo>
                    <a:pt x="51" y="0"/>
                  </a:lnTo>
                  <a:lnTo>
                    <a:pt x="51" y="11"/>
                  </a:lnTo>
                  <a:lnTo>
                    <a:pt x="63" y="11"/>
                  </a:lnTo>
                  <a:lnTo>
                    <a:pt x="63" y="22"/>
                  </a:lnTo>
                  <a:lnTo>
                    <a:pt x="75" y="22"/>
                  </a:lnTo>
                  <a:lnTo>
                    <a:pt x="75" y="57"/>
                  </a:lnTo>
                  <a:lnTo>
                    <a:pt x="63" y="57"/>
                  </a:lnTo>
                  <a:lnTo>
                    <a:pt x="63" y="46"/>
                  </a:lnTo>
                  <a:lnTo>
                    <a:pt x="51" y="46"/>
                  </a:lnTo>
                  <a:lnTo>
                    <a:pt x="51" y="22"/>
                  </a:lnTo>
                  <a:lnTo>
                    <a:pt x="38" y="22"/>
                  </a:lnTo>
                  <a:lnTo>
                    <a:pt x="38" y="80"/>
                  </a:lnTo>
                  <a:lnTo>
                    <a:pt x="13" y="80"/>
                  </a:lnTo>
                  <a:lnTo>
                    <a:pt x="13" y="11"/>
                  </a:lnTo>
                  <a:lnTo>
                    <a:pt x="0" y="11"/>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Freeform 26"/>
            <p:cNvSpPr>
              <a:spLocks/>
            </p:cNvSpPr>
            <p:nvPr/>
          </p:nvSpPr>
          <p:spPr bwMode="auto">
            <a:xfrm>
              <a:off x="4395" y="1921"/>
              <a:ext cx="127" cy="93"/>
            </a:xfrm>
            <a:custGeom>
              <a:avLst/>
              <a:gdLst>
                <a:gd name="T0" fmla="*/ 38 w 127"/>
                <a:gd name="T1" fmla="*/ 0 h 93"/>
                <a:gd name="T2" fmla="*/ 114 w 127"/>
                <a:gd name="T3" fmla="*/ 0 h 93"/>
                <a:gd name="T4" fmla="*/ 114 w 127"/>
                <a:gd name="T5" fmla="*/ 11 h 93"/>
                <a:gd name="T6" fmla="*/ 126 w 127"/>
                <a:gd name="T7" fmla="*/ 11 h 93"/>
                <a:gd name="T8" fmla="*/ 126 w 127"/>
                <a:gd name="T9" fmla="*/ 69 h 93"/>
                <a:gd name="T10" fmla="*/ 114 w 127"/>
                <a:gd name="T11" fmla="*/ 69 h 93"/>
                <a:gd name="T12" fmla="*/ 114 w 127"/>
                <a:gd name="T13" fmla="*/ 81 h 93"/>
                <a:gd name="T14" fmla="*/ 100 w 127"/>
                <a:gd name="T15" fmla="*/ 81 h 93"/>
                <a:gd name="T16" fmla="*/ 100 w 127"/>
                <a:gd name="T17" fmla="*/ 92 h 93"/>
                <a:gd name="T18" fmla="*/ 12 w 127"/>
                <a:gd name="T19" fmla="*/ 92 h 93"/>
                <a:gd name="T20" fmla="*/ 12 w 127"/>
                <a:gd name="T21" fmla="*/ 69 h 93"/>
                <a:gd name="T22" fmla="*/ 0 w 127"/>
                <a:gd name="T23" fmla="*/ 69 h 93"/>
                <a:gd name="T24" fmla="*/ 0 w 127"/>
                <a:gd name="T25" fmla="*/ 34 h 93"/>
                <a:gd name="T26" fmla="*/ 12 w 127"/>
                <a:gd name="T27" fmla="*/ 34 h 93"/>
                <a:gd name="T28" fmla="*/ 12 w 127"/>
                <a:gd name="T29" fmla="*/ 23 h 93"/>
                <a:gd name="T30" fmla="*/ 25 w 127"/>
                <a:gd name="T31" fmla="*/ 23 h 93"/>
                <a:gd name="T32" fmla="*/ 25 w 127"/>
                <a:gd name="T33" fmla="*/ 11 h 93"/>
                <a:gd name="T34" fmla="*/ 38 w 127"/>
                <a:gd name="T35" fmla="*/ 11 h 93"/>
                <a:gd name="T36" fmla="*/ 38 w 127"/>
                <a:gd name="T37" fmla="*/ 0 h 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7" h="93">
                  <a:moveTo>
                    <a:pt x="38" y="0"/>
                  </a:moveTo>
                  <a:lnTo>
                    <a:pt x="114" y="0"/>
                  </a:lnTo>
                  <a:lnTo>
                    <a:pt x="114" y="11"/>
                  </a:lnTo>
                  <a:lnTo>
                    <a:pt x="126" y="11"/>
                  </a:lnTo>
                  <a:lnTo>
                    <a:pt x="126" y="69"/>
                  </a:lnTo>
                  <a:lnTo>
                    <a:pt x="114" y="69"/>
                  </a:lnTo>
                  <a:lnTo>
                    <a:pt x="114" y="81"/>
                  </a:lnTo>
                  <a:lnTo>
                    <a:pt x="100" y="81"/>
                  </a:lnTo>
                  <a:lnTo>
                    <a:pt x="100" y="92"/>
                  </a:lnTo>
                  <a:lnTo>
                    <a:pt x="12" y="92"/>
                  </a:lnTo>
                  <a:lnTo>
                    <a:pt x="12" y="69"/>
                  </a:lnTo>
                  <a:lnTo>
                    <a:pt x="0" y="69"/>
                  </a:lnTo>
                  <a:lnTo>
                    <a:pt x="0" y="34"/>
                  </a:lnTo>
                  <a:lnTo>
                    <a:pt x="12" y="34"/>
                  </a:lnTo>
                  <a:lnTo>
                    <a:pt x="12" y="23"/>
                  </a:lnTo>
                  <a:lnTo>
                    <a:pt x="25" y="23"/>
                  </a:lnTo>
                  <a:lnTo>
                    <a:pt x="25" y="11"/>
                  </a:lnTo>
                  <a:lnTo>
                    <a:pt x="38" y="11"/>
                  </a:lnTo>
                  <a:lnTo>
                    <a:pt x="38"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Freeform 27"/>
            <p:cNvSpPr>
              <a:spLocks/>
            </p:cNvSpPr>
            <p:nvPr/>
          </p:nvSpPr>
          <p:spPr bwMode="auto">
            <a:xfrm>
              <a:off x="4641" y="1921"/>
              <a:ext cx="10" cy="9"/>
            </a:xfrm>
            <a:custGeom>
              <a:avLst/>
              <a:gdLst>
                <a:gd name="T0" fmla="*/ 0 w 10"/>
                <a:gd name="T1" fmla="*/ 0 h 9"/>
                <a:gd name="T2" fmla="*/ 9 w 10"/>
                <a:gd name="T3" fmla="*/ 0 h 9"/>
                <a:gd name="T4" fmla="*/ 9 w 10"/>
                <a:gd name="T5" fmla="*/ 8 h 9"/>
                <a:gd name="T6" fmla="*/ 0 w 10"/>
                <a:gd name="T7" fmla="*/ 8 h 9"/>
                <a:gd name="T8" fmla="*/ 0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0" y="0"/>
                  </a:moveTo>
                  <a:lnTo>
                    <a:pt x="9" y="0"/>
                  </a:lnTo>
                  <a:lnTo>
                    <a:pt x="9" y="8"/>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Freeform 28"/>
            <p:cNvSpPr>
              <a:spLocks/>
            </p:cNvSpPr>
            <p:nvPr/>
          </p:nvSpPr>
          <p:spPr bwMode="auto">
            <a:xfrm>
              <a:off x="4304" y="1957"/>
              <a:ext cx="76" cy="33"/>
            </a:xfrm>
            <a:custGeom>
              <a:avLst/>
              <a:gdLst>
                <a:gd name="T0" fmla="*/ 37 w 76"/>
                <a:gd name="T1" fmla="*/ 0 h 33"/>
                <a:gd name="T2" fmla="*/ 75 w 76"/>
                <a:gd name="T3" fmla="*/ 0 h 33"/>
                <a:gd name="T4" fmla="*/ 75 w 76"/>
                <a:gd name="T5" fmla="*/ 11 h 33"/>
                <a:gd name="T6" fmla="*/ 63 w 76"/>
                <a:gd name="T7" fmla="*/ 11 h 33"/>
                <a:gd name="T8" fmla="*/ 63 w 76"/>
                <a:gd name="T9" fmla="*/ 22 h 33"/>
                <a:gd name="T10" fmla="*/ 25 w 76"/>
                <a:gd name="T11" fmla="*/ 22 h 33"/>
                <a:gd name="T12" fmla="*/ 25 w 76"/>
                <a:gd name="T13" fmla="*/ 32 h 33"/>
                <a:gd name="T14" fmla="*/ 0 w 76"/>
                <a:gd name="T15" fmla="*/ 32 h 33"/>
                <a:gd name="T16" fmla="*/ 0 w 76"/>
                <a:gd name="T17" fmla="*/ 22 h 33"/>
                <a:gd name="T18" fmla="*/ 12 w 76"/>
                <a:gd name="T19" fmla="*/ 22 h 33"/>
                <a:gd name="T20" fmla="*/ 12 w 76"/>
                <a:gd name="T21" fmla="*/ 11 h 33"/>
                <a:gd name="T22" fmla="*/ 37 w 76"/>
                <a:gd name="T23" fmla="*/ 11 h 33"/>
                <a:gd name="T24" fmla="*/ 37 w 76"/>
                <a:gd name="T25" fmla="*/ 0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6" h="33">
                  <a:moveTo>
                    <a:pt x="37" y="0"/>
                  </a:moveTo>
                  <a:lnTo>
                    <a:pt x="75" y="0"/>
                  </a:lnTo>
                  <a:lnTo>
                    <a:pt x="75" y="11"/>
                  </a:lnTo>
                  <a:lnTo>
                    <a:pt x="63" y="11"/>
                  </a:lnTo>
                  <a:lnTo>
                    <a:pt x="63" y="22"/>
                  </a:lnTo>
                  <a:lnTo>
                    <a:pt x="25" y="22"/>
                  </a:lnTo>
                  <a:lnTo>
                    <a:pt x="25" y="32"/>
                  </a:lnTo>
                  <a:lnTo>
                    <a:pt x="0" y="32"/>
                  </a:lnTo>
                  <a:lnTo>
                    <a:pt x="0" y="22"/>
                  </a:lnTo>
                  <a:lnTo>
                    <a:pt x="12" y="22"/>
                  </a:lnTo>
                  <a:lnTo>
                    <a:pt x="12" y="11"/>
                  </a:lnTo>
                  <a:lnTo>
                    <a:pt x="37" y="11"/>
                  </a:lnTo>
                  <a:lnTo>
                    <a:pt x="37"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Freeform 29"/>
            <p:cNvSpPr>
              <a:spLocks/>
            </p:cNvSpPr>
            <p:nvPr/>
          </p:nvSpPr>
          <p:spPr bwMode="auto">
            <a:xfrm>
              <a:off x="3437" y="2016"/>
              <a:ext cx="411" cy="551"/>
            </a:xfrm>
            <a:custGeom>
              <a:avLst/>
              <a:gdLst>
                <a:gd name="T0" fmla="*/ 231 w 411"/>
                <a:gd name="T1" fmla="*/ 0 h 551"/>
                <a:gd name="T2" fmla="*/ 256 w 411"/>
                <a:gd name="T3" fmla="*/ 13 h 551"/>
                <a:gd name="T4" fmla="*/ 269 w 411"/>
                <a:gd name="T5" fmla="*/ 25 h 551"/>
                <a:gd name="T6" fmla="*/ 282 w 411"/>
                <a:gd name="T7" fmla="*/ 239 h 551"/>
                <a:gd name="T8" fmla="*/ 308 w 411"/>
                <a:gd name="T9" fmla="*/ 228 h 551"/>
                <a:gd name="T10" fmla="*/ 321 w 411"/>
                <a:gd name="T11" fmla="*/ 239 h 551"/>
                <a:gd name="T12" fmla="*/ 333 w 411"/>
                <a:gd name="T13" fmla="*/ 228 h 551"/>
                <a:gd name="T14" fmla="*/ 346 w 411"/>
                <a:gd name="T15" fmla="*/ 239 h 551"/>
                <a:gd name="T16" fmla="*/ 360 w 411"/>
                <a:gd name="T17" fmla="*/ 288 h 551"/>
                <a:gd name="T18" fmla="*/ 373 w 411"/>
                <a:gd name="T19" fmla="*/ 251 h 551"/>
                <a:gd name="T20" fmla="*/ 385 w 411"/>
                <a:gd name="T21" fmla="*/ 275 h 551"/>
                <a:gd name="T22" fmla="*/ 397 w 411"/>
                <a:gd name="T23" fmla="*/ 299 h 551"/>
                <a:gd name="T24" fmla="*/ 410 w 411"/>
                <a:gd name="T25" fmla="*/ 323 h 551"/>
                <a:gd name="T26" fmla="*/ 397 w 411"/>
                <a:gd name="T27" fmla="*/ 418 h 551"/>
                <a:gd name="T28" fmla="*/ 385 w 411"/>
                <a:gd name="T29" fmla="*/ 430 h 551"/>
                <a:gd name="T30" fmla="*/ 360 w 411"/>
                <a:gd name="T31" fmla="*/ 442 h 551"/>
                <a:gd name="T32" fmla="*/ 333 w 411"/>
                <a:gd name="T33" fmla="*/ 455 h 551"/>
                <a:gd name="T34" fmla="*/ 321 w 411"/>
                <a:gd name="T35" fmla="*/ 466 h 551"/>
                <a:gd name="T36" fmla="*/ 282 w 411"/>
                <a:gd name="T37" fmla="*/ 478 h 551"/>
                <a:gd name="T38" fmla="*/ 256 w 411"/>
                <a:gd name="T39" fmla="*/ 491 h 551"/>
                <a:gd name="T40" fmla="*/ 231 w 411"/>
                <a:gd name="T41" fmla="*/ 503 h 551"/>
                <a:gd name="T42" fmla="*/ 206 w 411"/>
                <a:gd name="T43" fmla="*/ 513 h 551"/>
                <a:gd name="T44" fmla="*/ 155 w 411"/>
                <a:gd name="T45" fmla="*/ 526 h 551"/>
                <a:gd name="T46" fmla="*/ 103 w 411"/>
                <a:gd name="T47" fmla="*/ 538 h 551"/>
                <a:gd name="T48" fmla="*/ 51 w 411"/>
                <a:gd name="T49" fmla="*/ 550 h 551"/>
                <a:gd name="T50" fmla="*/ 38 w 411"/>
                <a:gd name="T51" fmla="*/ 538 h 551"/>
                <a:gd name="T52" fmla="*/ 26 w 411"/>
                <a:gd name="T53" fmla="*/ 526 h 551"/>
                <a:gd name="T54" fmla="*/ 12 w 411"/>
                <a:gd name="T55" fmla="*/ 503 h 551"/>
                <a:gd name="T56" fmla="*/ 0 w 411"/>
                <a:gd name="T57" fmla="*/ 466 h 551"/>
                <a:gd name="T58" fmla="*/ 12 w 411"/>
                <a:gd name="T59" fmla="*/ 383 h 551"/>
                <a:gd name="T60" fmla="*/ 26 w 411"/>
                <a:gd name="T61" fmla="*/ 359 h 551"/>
                <a:gd name="T62" fmla="*/ 64 w 411"/>
                <a:gd name="T63" fmla="*/ 347 h 551"/>
                <a:gd name="T64" fmla="*/ 51 w 411"/>
                <a:gd name="T65" fmla="*/ 335 h 551"/>
                <a:gd name="T66" fmla="*/ 64 w 411"/>
                <a:gd name="T67" fmla="*/ 299 h 551"/>
                <a:gd name="T68" fmla="*/ 77 w 411"/>
                <a:gd name="T69" fmla="*/ 288 h 551"/>
                <a:gd name="T70" fmla="*/ 128 w 411"/>
                <a:gd name="T71" fmla="*/ 275 h 551"/>
                <a:gd name="T72" fmla="*/ 103 w 411"/>
                <a:gd name="T73" fmla="*/ 263 h 551"/>
                <a:gd name="T74" fmla="*/ 115 w 411"/>
                <a:gd name="T75" fmla="*/ 251 h 551"/>
                <a:gd name="T76" fmla="*/ 128 w 411"/>
                <a:gd name="T77" fmla="*/ 239 h 551"/>
                <a:gd name="T78" fmla="*/ 179 w 411"/>
                <a:gd name="T79" fmla="*/ 228 h 551"/>
                <a:gd name="T80" fmla="*/ 155 w 411"/>
                <a:gd name="T81" fmla="*/ 216 h 551"/>
                <a:gd name="T82" fmla="*/ 141 w 411"/>
                <a:gd name="T83" fmla="*/ 180 h 551"/>
                <a:gd name="T84" fmla="*/ 155 w 411"/>
                <a:gd name="T85" fmla="*/ 132 h 551"/>
                <a:gd name="T86" fmla="*/ 167 w 411"/>
                <a:gd name="T87" fmla="*/ 60 h 551"/>
                <a:gd name="T88" fmla="*/ 179 w 411"/>
                <a:gd name="T89" fmla="*/ 37 h 551"/>
                <a:gd name="T90" fmla="*/ 193 w 411"/>
                <a:gd name="T91" fmla="*/ 13 h 5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11" h="551">
                  <a:moveTo>
                    <a:pt x="193" y="0"/>
                  </a:moveTo>
                  <a:lnTo>
                    <a:pt x="231" y="0"/>
                  </a:lnTo>
                  <a:lnTo>
                    <a:pt x="231" y="13"/>
                  </a:lnTo>
                  <a:lnTo>
                    <a:pt x="256" y="13"/>
                  </a:lnTo>
                  <a:lnTo>
                    <a:pt x="256" y="25"/>
                  </a:lnTo>
                  <a:lnTo>
                    <a:pt x="269" y="25"/>
                  </a:lnTo>
                  <a:lnTo>
                    <a:pt x="269" y="239"/>
                  </a:lnTo>
                  <a:lnTo>
                    <a:pt x="282" y="239"/>
                  </a:lnTo>
                  <a:lnTo>
                    <a:pt x="282" y="228"/>
                  </a:lnTo>
                  <a:lnTo>
                    <a:pt x="308" y="228"/>
                  </a:lnTo>
                  <a:lnTo>
                    <a:pt x="308" y="239"/>
                  </a:lnTo>
                  <a:lnTo>
                    <a:pt x="321" y="239"/>
                  </a:lnTo>
                  <a:lnTo>
                    <a:pt x="321" y="228"/>
                  </a:lnTo>
                  <a:lnTo>
                    <a:pt x="333" y="228"/>
                  </a:lnTo>
                  <a:lnTo>
                    <a:pt x="333" y="239"/>
                  </a:lnTo>
                  <a:lnTo>
                    <a:pt x="346" y="239"/>
                  </a:lnTo>
                  <a:lnTo>
                    <a:pt x="346" y="288"/>
                  </a:lnTo>
                  <a:lnTo>
                    <a:pt x="360" y="288"/>
                  </a:lnTo>
                  <a:lnTo>
                    <a:pt x="360" y="251"/>
                  </a:lnTo>
                  <a:lnTo>
                    <a:pt x="373" y="251"/>
                  </a:lnTo>
                  <a:lnTo>
                    <a:pt x="373" y="275"/>
                  </a:lnTo>
                  <a:lnTo>
                    <a:pt x="385" y="275"/>
                  </a:lnTo>
                  <a:lnTo>
                    <a:pt x="385" y="299"/>
                  </a:lnTo>
                  <a:lnTo>
                    <a:pt x="397" y="299"/>
                  </a:lnTo>
                  <a:lnTo>
                    <a:pt x="397" y="323"/>
                  </a:lnTo>
                  <a:lnTo>
                    <a:pt x="410" y="323"/>
                  </a:lnTo>
                  <a:lnTo>
                    <a:pt x="410" y="418"/>
                  </a:lnTo>
                  <a:lnTo>
                    <a:pt x="397" y="418"/>
                  </a:lnTo>
                  <a:lnTo>
                    <a:pt x="397" y="430"/>
                  </a:lnTo>
                  <a:lnTo>
                    <a:pt x="385" y="430"/>
                  </a:lnTo>
                  <a:lnTo>
                    <a:pt x="385" y="442"/>
                  </a:lnTo>
                  <a:lnTo>
                    <a:pt x="360" y="442"/>
                  </a:lnTo>
                  <a:lnTo>
                    <a:pt x="360" y="455"/>
                  </a:lnTo>
                  <a:lnTo>
                    <a:pt x="333" y="455"/>
                  </a:lnTo>
                  <a:lnTo>
                    <a:pt x="333" y="466"/>
                  </a:lnTo>
                  <a:lnTo>
                    <a:pt x="321" y="466"/>
                  </a:lnTo>
                  <a:lnTo>
                    <a:pt x="321" y="478"/>
                  </a:lnTo>
                  <a:lnTo>
                    <a:pt x="282" y="478"/>
                  </a:lnTo>
                  <a:lnTo>
                    <a:pt x="282" y="491"/>
                  </a:lnTo>
                  <a:lnTo>
                    <a:pt x="256" y="491"/>
                  </a:lnTo>
                  <a:lnTo>
                    <a:pt x="256" y="503"/>
                  </a:lnTo>
                  <a:lnTo>
                    <a:pt x="231" y="503"/>
                  </a:lnTo>
                  <a:lnTo>
                    <a:pt x="231" y="513"/>
                  </a:lnTo>
                  <a:lnTo>
                    <a:pt x="206" y="513"/>
                  </a:lnTo>
                  <a:lnTo>
                    <a:pt x="206" y="526"/>
                  </a:lnTo>
                  <a:lnTo>
                    <a:pt x="155" y="526"/>
                  </a:lnTo>
                  <a:lnTo>
                    <a:pt x="155" y="538"/>
                  </a:lnTo>
                  <a:lnTo>
                    <a:pt x="103" y="538"/>
                  </a:lnTo>
                  <a:lnTo>
                    <a:pt x="103" y="550"/>
                  </a:lnTo>
                  <a:lnTo>
                    <a:pt x="51" y="550"/>
                  </a:lnTo>
                  <a:lnTo>
                    <a:pt x="51" y="538"/>
                  </a:lnTo>
                  <a:lnTo>
                    <a:pt x="38" y="538"/>
                  </a:lnTo>
                  <a:lnTo>
                    <a:pt x="38" y="526"/>
                  </a:lnTo>
                  <a:lnTo>
                    <a:pt x="26" y="526"/>
                  </a:lnTo>
                  <a:lnTo>
                    <a:pt x="26" y="503"/>
                  </a:lnTo>
                  <a:lnTo>
                    <a:pt x="12" y="503"/>
                  </a:lnTo>
                  <a:lnTo>
                    <a:pt x="12" y="466"/>
                  </a:lnTo>
                  <a:lnTo>
                    <a:pt x="0" y="466"/>
                  </a:lnTo>
                  <a:lnTo>
                    <a:pt x="0" y="383"/>
                  </a:lnTo>
                  <a:lnTo>
                    <a:pt x="12" y="383"/>
                  </a:lnTo>
                  <a:lnTo>
                    <a:pt x="12" y="359"/>
                  </a:lnTo>
                  <a:lnTo>
                    <a:pt x="26" y="359"/>
                  </a:lnTo>
                  <a:lnTo>
                    <a:pt x="26" y="347"/>
                  </a:lnTo>
                  <a:lnTo>
                    <a:pt x="64" y="347"/>
                  </a:lnTo>
                  <a:lnTo>
                    <a:pt x="64" y="335"/>
                  </a:lnTo>
                  <a:lnTo>
                    <a:pt x="51" y="335"/>
                  </a:lnTo>
                  <a:lnTo>
                    <a:pt x="51" y="299"/>
                  </a:lnTo>
                  <a:lnTo>
                    <a:pt x="64" y="299"/>
                  </a:lnTo>
                  <a:lnTo>
                    <a:pt x="64" y="288"/>
                  </a:lnTo>
                  <a:lnTo>
                    <a:pt x="77" y="288"/>
                  </a:lnTo>
                  <a:lnTo>
                    <a:pt x="77" y="275"/>
                  </a:lnTo>
                  <a:lnTo>
                    <a:pt x="128" y="275"/>
                  </a:lnTo>
                  <a:lnTo>
                    <a:pt x="128" y="263"/>
                  </a:lnTo>
                  <a:lnTo>
                    <a:pt x="103" y="263"/>
                  </a:lnTo>
                  <a:lnTo>
                    <a:pt x="103" y="251"/>
                  </a:lnTo>
                  <a:lnTo>
                    <a:pt x="115" y="251"/>
                  </a:lnTo>
                  <a:lnTo>
                    <a:pt x="115" y="239"/>
                  </a:lnTo>
                  <a:lnTo>
                    <a:pt x="128" y="239"/>
                  </a:lnTo>
                  <a:lnTo>
                    <a:pt x="128" y="228"/>
                  </a:lnTo>
                  <a:lnTo>
                    <a:pt x="179" y="228"/>
                  </a:lnTo>
                  <a:lnTo>
                    <a:pt x="179" y="216"/>
                  </a:lnTo>
                  <a:lnTo>
                    <a:pt x="155" y="216"/>
                  </a:lnTo>
                  <a:lnTo>
                    <a:pt x="155" y="180"/>
                  </a:lnTo>
                  <a:lnTo>
                    <a:pt x="141" y="180"/>
                  </a:lnTo>
                  <a:lnTo>
                    <a:pt x="141" y="132"/>
                  </a:lnTo>
                  <a:lnTo>
                    <a:pt x="155" y="132"/>
                  </a:lnTo>
                  <a:lnTo>
                    <a:pt x="155" y="60"/>
                  </a:lnTo>
                  <a:lnTo>
                    <a:pt x="167" y="60"/>
                  </a:lnTo>
                  <a:lnTo>
                    <a:pt x="167" y="37"/>
                  </a:lnTo>
                  <a:lnTo>
                    <a:pt x="179" y="37"/>
                  </a:lnTo>
                  <a:lnTo>
                    <a:pt x="179" y="13"/>
                  </a:lnTo>
                  <a:lnTo>
                    <a:pt x="193" y="13"/>
                  </a:lnTo>
                  <a:lnTo>
                    <a:pt x="193"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Freeform 30"/>
            <p:cNvSpPr>
              <a:spLocks/>
            </p:cNvSpPr>
            <p:nvPr/>
          </p:nvSpPr>
          <p:spPr bwMode="auto">
            <a:xfrm>
              <a:off x="4654" y="2016"/>
              <a:ext cx="62" cy="95"/>
            </a:xfrm>
            <a:custGeom>
              <a:avLst/>
              <a:gdLst>
                <a:gd name="T0" fmla="*/ 13 w 62"/>
                <a:gd name="T1" fmla="*/ 0 h 95"/>
                <a:gd name="T2" fmla="*/ 24 w 62"/>
                <a:gd name="T3" fmla="*/ 0 h 95"/>
                <a:gd name="T4" fmla="*/ 24 w 62"/>
                <a:gd name="T5" fmla="*/ 12 h 95"/>
                <a:gd name="T6" fmla="*/ 13 w 62"/>
                <a:gd name="T7" fmla="*/ 12 h 95"/>
                <a:gd name="T8" fmla="*/ 13 w 62"/>
                <a:gd name="T9" fmla="*/ 24 h 95"/>
                <a:gd name="T10" fmla="*/ 24 w 62"/>
                <a:gd name="T11" fmla="*/ 24 h 95"/>
                <a:gd name="T12" fmla="*/ 24 w 62"/>
                <a:gd name="T13" fmla="*/ 47 h 95"/>
                <a:gd name="T14" fmla="*/ 36 w 62"/>
                <a:gd name="T15" fmla="*/ 47 h 95"/>
                <a:gd name="T16" fmla="*/ 36 w 62"/>
                <a:gd name="T17" fmla="*/ 58 h 95"/>
                <a:gd name="T18" fmla="*/ 48 w 62"/>
                <a:gd name="T19" fmla="*/ 58 h 95"/>
                <a:gd name="T20" fmla="*/ 48 w 62"/>
                <a:gd name="T21" fmla="*/ 70 h 95"/>
                <a:gd name="T22" fmla="*/ 61 w 62"/>
                <a:gd name="T23" fmla="*/ 70 h 95"/>
                <a:gd name="T24" fmla="*/ 61 w 62"/>
                <a:gd name="T25" fmla="*/ 94 h 95"/>
                <a:gd name="T26" fmla="*/ 48 w 62"/>
                <a:gd name="T27" fmla="*/ 94 h 95"/>
                <a:gd name="T28" fmla="*/ 48 w 62"/>
                <a:gd name="T29" fmla="*/ 70 h 95"/>
                <a:gd name="T30" fmla="*/ 36 w 62"/>
                <a:gd name="T31" fmla="*/ 70 h 95"/>
                <a:gd name="T32" fmla="*/ 36 w 62"/>
                <a:gd name="T33" fmla="*/ 58 h 95"/>
                <a:gd name="T34" fmla="*/ 24 w 62"/>
                <a:gd name="T35" fmla="*/ 58 h 95"/>
                <a:gd name="T36" fmla="*/ 24 w 62"/>
                <a:gd name="T37" fmla="*/ 47 h 95"/>
                <a:gd name="T38" fmla="*/ 13 w 62"/>
                <a:gd name="T39" fmla="*/ 47 h 95"/>
                <a:gd name="T40" fmla="*/ 13 w 62"/>
                <a:gd name="T41" fmla="*/ 24 h 95"/>
                <a:gd name="T42" fmla="*/ 0 w 62"/>
                <a:gd name="T43" fmla="*/ 24 h 95"/>
                <a:gd name="T44" fmla="*/ 0 w 62"/>
                <a:gd name="T45" fmla="*/ 12 h 95"/>
                <a:gd name="T46" fmla="*/ 13 w 62"/>
                <a:gd name="T47" fmla="*/ 12 h 95"/>
                <a:gd name="T48" fmla="*/ 13 w 62"/>
                <a:gd name="T49" fmla="*/ 0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 h="95">
                  <a:moveTo>
                    <a:pt x="13" y="0"/>
                  </a:moveTo>
                  <a:lnTo>
                    <a:pt x="24" y="0"/>
                  </a:lnTo>
                  <a:lnTo>
                    <a:pt x="24" y="12"/>
                  </a:lnTo>
                  <a:lnTo>
                    <a:pt x="13" y="12"/>
                  </a:lnTo>
                  <a:lnTo>
                    <a:pt x="13" y="24"/>
                  </a:lnTo>
                  <a:lnTo>
                    <a:pt x="24" y="24"/>
                  </a:lnTo>
                  <a:lnTo>
                    <a:pt x="24" y="47"/>
                  </a:lnTo>
                  <a:lnTo>
                    <a:pt x="36" y="47"/>
                  </a:lnTo>
                  <a:lnTo>
                    <a:pt x="36" y="58"/>
                  </a:lnTo>
                  <a:lnTo>
                    <a:pt x="48" y="58"/>
                  </a:lnTo>
                  <a:lnTo>
                    <a:pt x="48" y="70"/>
                  </a:lnTo>
                  <a:lnTo>
                    <a:pt x="61" y="70"/>
                  </a:lnTo>
                  <a:lnTo>
                    <a:pt x="61" y="94"/>
                  </a:lnTo>
                  <a:lnTo>
                    <a:pt x="48" y="94"/>
                  </a:lnTo>
                  <a:lnTo>
                    <a:pt x="48" y="70"/>
                  </a:lnTo>
                  <a:lnTo>
                    <a:pt x="36" y="70"/>
                  </a:lnTo>
                  <a:lnTo>
                    <a:pt x="36" y="58"/>
                  </a:lnTo>
                  <a:lnTo>
                    <a:pt x="24" y="58"/>
                  </a:lnTo>
                  <a:lnTo>
                    <a:pt x="24" y="47"/>
                  </a:lnTo>
                  <a:lnTo>
                    <a:pt x="13" y="47"/>
                  </a:lnTo>
                  <a:lnTo>
                    <a:pt x="13" y="24"/>
                  </a:lnTo>
                  <a:lnTo>
                    <a:pt x="0" y="24"/>
                  </a:lnTo>
                  <a:lnTo>
                    <a:pt x="0" y="12"/>
                  </a:lnTo>
                  <a:lnTo>
                    <a:pt x="13" y="12"/>
                  </a:lnTo>
                  <a:lnTo>
                    <a:pt x="13"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Freeform 31"/>
            <p:cNvSpPr>
              <a:spLocks/>
            </p:cNvSpPr>
            <p:nvPr/>
          </p:nvSpPr>
          <p:spPr bwMode="auto">
            <a:xfrm>
              <a:off x="3980" y="2029"/>
              <a:ext cx="37" cy="34"/>
            </a:xfrm>
            <a:custGeom>
              <a:avLst/>
              <a:gdLst>
                <a:gd name="T0" fmla="*/ 12 w 37"/>
                <a:gd name="T1" fmla="*/ 0 h 34"/>
                <a:gd name="T2" fmla="*/ 36 w 37"/>
                <a:gd name="T3" fmla="*/ 0 h 34"/>
                <a:gd name="T4" fmla="*/ 36 w 37"/>
                <a:gd name="T5" fmla="*/ 11 h 34"/>
                <a:gd name="T6" fmla="*/ 12 w 37"/>
                <a:gd name="T7" fmla="*/ 11 h 34"/>
                <a:gd name="T8" fmla="*/ 12 w 37"/>
                <a:gd name="T9" fmla="*/ 33 h 34"/>
                <a:gd name="T10" fmla="*/ 0 w 37"/>
                <a:gd name="T11" fmla="*/ 33 h 34"/>
                <a:gd name="T12" fmla="*/ 0 w 37"/>
                <a:gd name="T13" fmla="*/ 11 h 34"/>
                <a:gd name="T14" fmla="*/ 12 w 37"/>
                <a:gd name="T15" fmla="*/ 11 h 34"/>
                <a:gd name="T16" fmla="*/ 12 w 3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4">
                  <a:moveTo>
                    <a:pt x="12" y="0"/>
                  </a:moveTo>
                  <a:lnTo>
                    <a:pt x="36" y="0"/>
                  </a:lnTo>
                  <a:lnTo>
                    <a:pt x="36" y="11"/>
                  </a:lnTo>
                  <a:lnTo>
                    <a:pt x="12" y="11"/>
                  </a:lnTo>
                  <a:lnTo>
                    <a:pt x="12" y="33"/>
                  </a:lnTo>
                  <a:lnTo>
                    <a:pt x="0" y="33"/>
                  </a:lnTo>
                  <a:lnTo>
                    <a:pt x="0" y="11"/>
                  </a:lnTo>
                  <a:lnTo>
                    <a:pt x="12" y="11"/>
                  </a:lnTo>
                  <a:lnTo>
                    <a:pt x="12"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 name="Freeform 32"/>
            <p:cNvSpPr>
              <a:spLocks/>
            </p:cNvSpPr>
            <p:nvPr/>
          </p:nvSpPr>
          <p:spPr bwMode="auto">
            <a:xfrm>
              <a:off x="4006" y="2101"/>
              <a:ext cx="24" cy="57"/>
            </a:xfrm>
            <a:custGeom>
              <a:avLst/>
              <a:gdLst>
                <a:gd name="T0" fmla="*/ 11 w 24"/>
                <a:gd name="T1" fmla="*/ 0 h 57"/>
                <a:gd name="T2" fmla="*/ 23 w 24"/>
                <a:gd name="T3" fmla="*/ 0 h 57"/>
                <a:gd name="T4" fmla="*/ 23 w 24"/>
                <a:gd name="T5" fmla="*/ 23 h 57"/>
                <a:gd name="T6" fmla="*/ 11 w 24"/>
                <a:gd name="T7" fmla="*/ 23 h 57"/>
                <a:gd name="T8" fmla="*/ 11 w 24"/>
                <a:gd name="T9" fmla="*/ 56 h 57"/>
                <a:gd name="T10" fmla="*/ 0 w 24"/>
                <a:gd name="T11" fmla="*/ 56 h 57"/>
                <a:gd name="T12" fmla="*/ 0 w 24"/>
                <a:gd name="T13" fmla="*/ 23 h 57"/>
                <a:gd name="T14" fmla="*/ 11 w 24"/>
                <a:gd name="T15" fmla="*/ 23 h 57"/>
                <a:gd name="T16" fmla="*/ 11 w 24"/>
                <a:gd name="T17" fmla="*/ 11 h 57"/>
                <a:gd name="T18" fmla="*/ 11 w 24"/>
                <a:gd name="T19" fmla="*/ 0 h 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57">
                  <a:moveTo>
                    <a:pt x="11" y="0"/>
                  </a:moveTo>
                  <a:lnTo>
                    <a:pt x="23" y="0"/>
                  </a:lnTo>
                  <a:lnTo>
                    <a:pt x="23" y="23"/>
                  </a:lnTo>
                  <a:lnTo>
                    <a:pt x="11" y="23"/>
                  </a:lnTo>
                  <a:lnTo>
                    <a:pt x="11" y="56"/>
                  </a:lnTo>
                  <a:lnTo>
                    <a:pt x="0" y="56"/>
                  </a:lnTo>
                  <a:lnTo>
                    <a:pt x="0" y="23"/>
                  </a:lnTo>
                  <a:lnTo>
                    <a:pt x="11" y="23"/>
                  </a:lnTo>
                  <a:lnTo>
                    <a:pt x="11" y="11"/>
                  </a:lnTo>
                  <a:lnTo>
                    <a:pt x="11"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 name="Freeform 33"/>
            <p:cNvSpPr>
              <a:spLocks/>
            </p:cNvSpPr>
            <p:nvPr/>
          </p:nvSpPr>
          <p:spPr bwMode="auto">
            <a:xfrm>
              <a:off x="4731" y="2125"/>
              <a:ext cx="11" cy="10"/>
            </a:xfrm>
            <a:custGeom>
              <a:avLst/>
              <a:gdLst>
                <a:gd name="T0" fmla="*/ 0 w 11"/>
                <a:gd name="T1" fmla="*/ 0 h 10"/>
                <a:gd name="T2" fmla="*/ 10 w 11"/>
                <a:gd name="T3" fmla="*/ 0 h 10"/>
                <a:gd name="T4" fmla="*/ 10 w 11"/>
                <a:gd name="T5" fmla="*/ 9 h 10"/>
                <a:gd name="T6" fmla="*/ 0 w 11"/>
                <a:gd name="T7" fmla="*/ 9 h 10"/>
                <a:gd name="T8" fmla="*/ 0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0" y="0"/>
                  </a:moveTo>
                  <a:lnTo>
                    <a:pt x="10" y="0"/>
                  </a:lnTo>
                  <a:lnTo>
                    <a:pt x="10" y="9"/>
                  </a:lnTo>
                  <a:lnTo>
                    <a:pt x="0" y="9"/>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Freeform 34"/>
            <p:cNvSpPr>
              <a:spLocks/>
            </p:cNvSpPr>
            <p:nvPr/>
          </p:nvSpPr>
          <p:spPr bwMode="auto">
            <a:xfrm>
              <a:off x="4162" y="2185"/>
              <a:ext cx="386" cy="94"/>
            </a:xfrm>
            <a:custGeom>
              <a:avLst/>
              <a:gdLst>
                <a:gd name="T0" fmla="*/ 78 w 386"/>
                <a:gd name="T1" fmla="*/ 0 h 94"/>
                <a:gd name="T2" fmla="*/ 64 w 386"/>
                <a:gd name="T3" fmla="*/ 23 h 94"/>
                <a:gd name="T4" fmla="*/ 78 w 386"/>
                <a:gd name="T5" fmla="*/ 35 h 94"/>
                <a:gd name="T6" fmla="*/ 90 w 386"/>
                <a:gd name="T7" fmla="*/ 47 h 94"/>
                <a:gd name="T8" fmla="*/ 115 w 386"/>
                <a:gd name="T9" fmla="*/ 58 h 94"/>
                <a:gd name="T10" fmla="*/ 141 w 386"/>
                <a:gd name="T11" fmla="*/ 70 h 94"/>
                <a:gd name="T12" fmla="*/ 230 w 386"/>
                <a:gd name="T13" fmla="*/ 82 h 94"/>
                <a:gd name="T14" fmla="*/ 269 w 386"/>
                <a:gd name="T15" fmla="*/ 70 h 94"/>
                <a:gd name="T16" fmla="*/ 282 w 386"/>
                <a:gd name="T17" fmla="*/ 58 h 94"/>
                <a:gd name="T18" fmla="*/ 295 w 386"/>
                <a:gd name="T19" fmla="*/ 47 h 94"/>
                <a:gd name="T20" fmla="*/ 308 w 386"/>
                <a:gd name="T21" fmla="*/ 35 h 94"/>
                <a:gd name="T22" fmla="*/ 320 w 386"/>
                <a:gd name="T23" fmla="*/ 0 h 94"/>
                <a:gd name="T24" fmla="*/ 334 w 386"/>
                <a:gd name="T25" fmla="*/ 35 h 94"/>
                <a:gd name="T26" fmla="*/ 347 w 386"/>
                <a:gd name="T27" fmla="*/ 47 h 94"/>
                <a:gd name="T28" fmla="*/ 385 w 386"/>
                <a:gd name="T29" fmla="*/ 58 h 94"/>
                <a:gd name="T30" fmla="*/ 347 w 386"/>
                <a:gd name="T31" fmla="*/ 70 h 94"/>
                <a:gd name="T32" fmla="*/ 334 w 386"/>
                <a:gd name="T33" fmla="*/ 58 h 94"/>
                <a:gd name="T34" fmla="*/ 320 w 386"/>
                <a:gd name="T35" fmla="*/ 47 h 94"/>
                <a:gd name="T36" fmla="*/ 308 w 386"/>
                <a:gd name="T37" fmla="*/ 35 h 94"/>
                <a:gd name="T38" fmla="*/ 295 w 386"/>
                <a:gd name="T39" fmla="*/ 47 h 94"/>
                <a:gd name="T40" fmla="*/ 282 w 386"/>
                <a:gd name="T41" fmla="*/ 58 h 94"/>
                <a:gd name="T42" fmla="*/ 269 w 386"/>
                <a:gd name="T43" fmla="*/ 70 h 94"/>
                <a:gd name="T44" fmla="*/ 230 w 386"/>
                <a:gd name="T45" fmla="*/ 82 h 94"/>
                <a:gd name="T46" fmla="*/ 141 w 386"/>
                <a:gd name="T47" fmla="*/ 93 h 94"/>
                <a:gd name="T48" fmla="*/ 115 w 386"/>
                <a:gd name="T49" fmla="*/ 82 h 94"/>
                <a:gd name="T50" fmla="*/ 90 w 386"/>
                <a:gd name="T51" fmla="*/ 70 h 94"/>
                <a:gd name="T52" fmla="*/ 78 w 386"/>
                <a:gd name="T53" fmla="*/ 58 h 94"/>
                <a:gd name="T54" fmla="*/ 64 w 386"/>
                <a:gd name="T55" fmla="*/ 47 h 94"/>
                <a:gd name="T56" fmla="*/ 51 w 386"/>
                <a:gd name="T57" fmla="*/ 35 h 94"/>
                <a:gd name="T58" fmla="*/ 38 w 386"/>
                <a:gd name="T59" fmla="*/ 47 h 94"/>
                <a:gd name="T60" fmla="*/ 26 w 386"/>
                <a:gd name="T61" fmla="*/ 58 h 94"/>
                <a:gd name="T62" fmla="*/ 0 w 386"/>
                <a:gd name="T63" fmla="*/ 70 h 94"/>
                <a:gd name="T64" fmla="*/ 26 w 386"/>
                <a:gd name="T65" fmla="*/ 58 h 94"/>
                <a:gd name="T66" fmla="*/ 38 w 386"/>
                <a:gd name="T67" fmla="*/ 47 h 94"/>
                <a:gd name="T68" fmla="*/ 51 w 386"/>
                <a:gd name="T69" fmla="*/ 35 h 94"/>
                <a:gd name="T70" fmla="*/ 64 w 386"/>
                <a:gd name="T71" fmla="*/ 23 h 94"/>
                <a:gd name="T72" fmla="*/ 64 w 386"/>
                <a:gd name="T73" fmla="*/ 0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6" h="94">
                  <a:moveTo>
                    <a:pt x="64" y="0"/>
                  </a:moveTo>
                  <a:lnTo>
                    <a:pt x="78" y="0"/>
                  </a:lnTo>
                  <a:lnTo>
                    <a:pt x="78" y="23"/>
                  </a:lnTo>
                  <a:lnTo>
                    <a:pt x="64" y="23"/>
                  </a:lnTo>
                  <a:lnTo>
                    <a:pt x="64" y="35"/>
                  </a:lnTo>
                  <a:lnTo>
                    <a:pt x="78" y="35"/>
                  </a:lnTo>
                  <a:lnTo>
                    <a:pt x="78" y="47"/>
                  </a:lnTo>
                  <a:lnTo>
                    <a:pt x="90" y="47"/>
                  </a:lnTo>
                  <a:lnTo>
                    <a:pt x="90" y="58"/>
                  </a:lnTo>
                  <a:lnTo>
                    <a:pt x="115" y="58"/>
                  </a:lnTo>
                  <a:lnTo>
                    <a:pt x="115" y="70"/>
                  </a:lnTo>
                  <a:lnTo>
                    <a:pt x="141" y="70"/>
                  </a:lnTo>
                  <a:lnTo>
                    <a:pt x="141" y="82"/>
                  </a:lnTo>
                  <a:lnTo>
                    <a:pt x="230" y="82"/>
                  </a:lnTo>
                  <a:lnTo>
                    <a:pt x="230" y="70"/>
                  </a:lnTo>
                  <a:lnTo>
                    <a:pt x="269" y="70"/>
                  </a:lnTo>
                  <a:lnTo>
                    <a:pt x="269" y="58"/>
                  </a:lnTo>
                  <a:lnTo>
                    <a:pt x="282" y="58"/>
                  </a:lnTo>
                  <a:lnTo>
                    <a:pt x="282" y="47"/>
                  </a:lnTo>
                  <a:lnTo>
                    <a:pt x="295" y="47"/>
                  </a:lnTo>
                  <a:lnTo>
                    <a:pt x="295" y="35"/>
                  </a:lnTo>
                  <a:lnTo>
                    <a:pt x="308" y="35"/>
                  </a:lnTo>
                  <a:lnTo>
                    <a:pt x="308" y="0"/>
                  </a:lnTo>
                  <a:lnTo>
                    <a:pt x="320" y="0"/>
                  </a:lnTo>
                  <a:lnTo>
                    <a:pt x="320" y="35"/>
                  </a:lnTo>
                  <a:lnTo>
                    <a:pt x="334" y="35"/>
                  </a:lnTo>
                  <a:lnTo>
                    <a:pt x="334" y="47"/>
                  </a:lnTo>
                  <a:lnTo>
                    <a:pt x="347" y="47"/>
                  </a:lnTo>
                  <a:lnTo>
                    <a:pt x="347" y="58"/>
                  </a:lnTo>
                  <a:lnTo>
                    <a:pt x="385" y="58"/>
                  </a:lnTo>
                  <a:lnTo>
                    <a:pt x="385" y="70"/>
                  </a:lnTo>
                  <a:lnTo>
                    <a:pt x="347" y="70"/>
                  </a:lnTo>
                  <a:lnTo>
                    <a:pt x="347" y="58"/>
                  </a:lnTo>
                  <a:lnTo>
                    <a:pt x="334" y="58"/>
                  </a:lnTo>
                  <a:lnTo>
                    <a:pt x="334" y="47"/>
                  </a:lnTo>
                  <a:lnTo>
                    <a:pt x="320" y="47"/>
                  </a:lnTo>
                  <a:lnTo>
                    <a:pt x="320" y="35"/>
                  </a:lnTo>
                  <a:lnTo>
                    <a:pt x="308" y="35"/>
                  </a:lnTo>
                  <a:lnTo>
                    <a:pt x="308" y="47"/>
                  </a:lnTo>
                  <a:lnTo>
                    <a:pt x="295" y="47"/>
                  </a:lnTo>
                  <a:lnTo>
                    <a:pt x="295" y="58"/>
                  </a:lnTo>
                  <a:lnTo>
                    <a:pt x="282" y="58"/>
                  </a:lnTo>
                  <a:lnTo>
                    <a:pt x="282" y="70"/>
                  </a:lnTo>
                  <a:lnTo>
                    <a:pt x="269" y="70"/>
                  </a:lnTo>
                  <a:lnTo>
                    <a:pt x="269" y="82"/>
                  </a:lnTo>
                  <a:lnTo>
                    <a:pt x="230" y="82"/>
                  </a:lnTo>
                  <a:lnTo>
                    <a:pt x="230" y="93"/>
                  </a:lnTo>
                  <a:lnTo>
                    <a:pt x="141" y="93"/>
                  </a:lnTo>
                  <a:lnTo>
                    <a:pt x="141" y="82"/>
                  </a:lnTo>
                  <a:lnTo>
                    <a:pt x="115" y="82"/>
                  </a:lnTo>
                  <a:lnTo>
                    <a:pt x="115" y="70"/>
                  </a:lnTo>
                  <a:lnTo>
                    <a:pt x="90" y="70"/>
                  </a:lnTo>
                  <a:lnTo>
                    <a:pt x="90" y="58"/>
                  </a:lnTo>
                  <a:lnTo>
                    <a:pt x="78" y="58"/>
                  </a:lnTo>
                  <a:lnTo>
                    <a:pt x="78" y="47"/>
                  </a:lnTo>
                  <a:lnTo>
                    <a:pt x="64" y="47"/>
                  </a:lnTo>
                  <a:lnTo>
                    <a:pt x="64" y="35"/>
                  </a:lnTo>
                  <a:lnTo>
                    <a:pt x="51" y="35"/>
                  </a:lnTo>
                  <a:lnTo>
                    <a:pt x="51" y="47"/>
                  </a:lnTo>
                  <a:lnTo>
                    <a:pt x="38" y="47"/>
                  </a:lnTo>
                  <a:lnTo>
                    <a:pt x="38" y="58"/>
                  </a:lnTo>
                  <a:lnTo>
                    <a:pt x="26" y="58"/>
                  </a:lnTo>
                  <a:lnTo>
                    <a:pt x="26" y="70"/>
                  </a:lnTo>
                  <a:lnTo>
                    <a:pt x="0" y="70"/>
                  </a:lnTo>
                  <a:lnTo>
                    <a:pt x="0" y="58"/>
                  </a:lnTo>
                  <a:lnTo>
                    <a:pt x="26" y="58"/>
                  </a:lnTo>
                  <a:lnTo>
                    <a:pt x="26" y="47"/>
                  </a:lnTo>
                  <a:lnTo>
                    <a:pt x="38" y="47"/>
                  </a:lnTo>
                  <a:lnTo>
                    <a:pt x="38" y="35"/>
                  </a:lnTo>
                  <a:lnTo>
                    <a:pt x="51" y="35"/>
                  </a:lnTo>
                  <a:lnTo>
                    <a:pt x="51" y="23"/>
                  </a:lnTo>
                  <a:lnTo>
                    <a:pt x="64" y="23"/>
                  </a:lnTo>
                  <a:lnTo>
                    <a:pt x="64" y="11"/>
                  </a:lnTo>
                  <a:lnTo>
                    <a:pt x="64"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Freeform 35"/>
            <p:cNvSpPr>
              <a:spLocks/>
            </p:cNvSpPr>
            <p:nvPr/>
          </p:nvSpPr>
          <p:spPr bwMode="auto">
            <a:xfrm>
              <a:off x="3488" y="2245"/>
              <a:ext cx="218" cy="238"/>
            </a:xfrm>
            <a:custGeom>
              <a:avLst/>
              <a:gdLst>
                <a:gd name="T0" fmla="*/ 154 w 218"/>
                <a:gd name="T1" fmla="*/ 0 h 238"/>
                <a:gd name="T2" fmla="*/ 166 w 218"/>
                <a:gd name="T3" fmla="*/ 12 h 238"/>
                <a:gd name="T4" fmla="*/ 204 w 218"/>
                <a:gd name="T5" fmla="*/ 23 h 238"/>
                <a:gd name="T6" fmla="*/ 217 w 218"/>
                <a:gd name="T7" fmla="*/ 12 h 238"/>
                <a:gd name="T8" fmla="*/ 204 w 218"/>
                <a:gd name="T9" fmla="*/ 23 h 238"/>
                <a:gd name="T10" fmla="*/ 217 w 218"/>
                <a:gd name="T11" fmla="*/ 59 h 238"/>
                <a:gd name="T12" fmla="*/ 204 w 218"/>
                <a:gd name="T13" fmla="*/ 83 h 238"/>
                <a:gd name="T14" fmla="*/ 191 w 218"/>
                <a:gd name="T15" fmla="*/ 106 h 238"/>
                <a:gd name="T16" fmla="*/ 179 w 218"/>
                <a:gd name="T17" fmla="*/ 118 h 238"/>
                <a:gd name="T18" fmla="*/ 166 w 218"/>
                <a:gd name="T19" fmla="*/ 142 h 238"/>
                <a:gd name="T20" fmla="*/ 154 w 218"/>
                <a:gd name="T21" fmla="*/ 154 h 238"/>
                <a:gd name="T22" fmla="*/ 141 w 218"/>
                <a:gd name="T23" fmla="*/ 178 h 238"/>
                <a:gd name="T24" fmla="*/ 127 w 218"/>
                <a:gd name="T25" fmla="*/ 213 h 238"/>
                <a:gd name="T26" fmla="*/ 115 w 218"/>
                <a:gd name="T27" fmla="*/ 237 h 238"/>
                <a:gd name="T28" fmla="*/ 127 w 218"/>
                <a:gd name="T29" fmla="*/ 213 h 238"/>
                <a:gd name="T30" fmla="*/ 141 w 218"/>
                <a:gd name="T31" fmla="*/ 178 h 238"/>
                <a:gd name="T32" fmla="*/ 127 w 218"/>
                <a:gd name="T33" fmla="*/ 142 h 238"/>
                <a:gd name="T34" fmla="*/ 115 w 218"/>
                <a:gd name="T35" fmla="*/ 154 h 238"/>
                <a:gd name="T36" fmla="*/ 102 w 218"/>
                <a:gd name="T37" fmla="*/ 166 h 238"/>
                <a:gd name="T38" fmla="*/ 77 w 218"/>
                <a:gd name="T39" fmla="*/ 178 h 238"/>
                <a:gd name="T40" fmla="*/ 63 w 218"/>
                <a:gd name="T41" fmla="*/ 189 h 238"/>
                <a:gd name="T42" fmla="*/ 13 w 218"/>
                <a:gd name="T43" fmla="*/ 201 h 238"/>
                <a:gd name="T44" fmla="*/ 0 w 218"/>
                <a:gd name="T45" fmla="*/ 213 h 238"/>
                <a:gd name="T46" fmla="*/ 13 w 218"/>
                <a:gd name="T47" fmla="*/ 201 h 238"/>
                <a:gd name="T48" fmla="*/ 0 w 218"/>
                <a:gd name="T49" fmla="*/ 178 h 238"/>
                <a:gd name="T50" fmla="*/ 13 w 218"/>
                <a:gd name="T51" fmla="*/ 154 h 238"/>
                <a:gd name="T52" fmla="*/ 38 w 218"/>
                <a:gd name="T53" fmla="*/ 142 h 238"/>
                <a:gd name="T54" fmla="*/ 13 w 218"/>
                <a:gd name="T55" fmla="*/ 131 h 238"/>
                <a:gd name="T56" fmla="*/ 38 w 218"/>
                <a:gd name="T57" fmla="*/ 118 h 238"/>
                <a:gd name="T58" fmla="*/ 51 w 218"/>
                <a:gd name="T59" fmla="*/ 131 h 238"/>
                <a:gd name="T60" fmla="*/ 63 w 218"/>
                <a:gd name="T61" fmla="*/ 189 h 238"/>
                <a:gd name="T62" fmla="*/ 77 w 218"/>
                <a:gd name="T63" fmla="*/ 178 h 238"/>
                <a:gd name="T64" fmla="*/ 102 w 218"/>
                <a:gd name="T65" fmla="*/ 166 h 238"/>
                <a:gd name="T66" fmla="*/ 115 w 218"/>
                <a:gd name="T67" fmla="*/ 154 h 238"/>
                <a:gd name="T68" fmla="*/ 127 w 218"/>
                <a:gd name="T69" fmla="*/ 142 h 238"/>
                <a:gd name="T70" fmla="*/ 141 w 218"/>
                <a:gd name="T71" fmla="*/ 131 h 238"/>
                <a:gd name="T72" fmla="*/ 127 w 218"/>
                <a:gd name="T73" fmla="*/ 95 h 238"/>
                <a:gd name="T74" fmla="*/ 115 w 218"/>
                <a:gd name="T75" fmla="*/ 83 h 238"/>
                <a:gd name="T76" fmla="*/ 102 w 218"/>
                <a:gd name="T77" fmla="*/ 70 h 238"/>
                <a:gd name="T78" fmla="*/ 77 w 218"/>
                <a:gd name="T79" fmla="*/ 59 h 238"/>
                <a:gd name="T80" fmla="*/ 102 w 218"/>
                <a:gd name="T81" fmla="*/ 47 h 238"/>
                <a:gd name="T82" fmla="*/ 115 w 218"/>
                <a:gd name="T83" fmla="*/ 59 h 238"/>
                <a:gd name="T84" fmla="*/ 127 w 218"/>
                <a:gd name="T85" fmla="*/ 70 h 238"/>
                <a:gd name="T86" fmla="*/ 141 w 218"/>
                <a:gd name="T87" fmla="*/ 83 h 238"/>
                <a:gd name="T88" fmla="*/ 154 w 218"/>
                <a:gd name="T89" fmla="*/ 95 h 238"/>
                <a:gd name="T90" fmla="*/ 166 w 218"/>
                <a:gd name="T91" fmla="*/ 131 h 238"/>
                <a:gd name="T92" fmla="*/ 179 w 218"/>
                <a:gd name="T93" fmla="*/ 118 h 238"/>
                <a:gd name="T94" fmla="*/ 191 w 218"/>
                <a:gd name="T95" fmla="*/ 106 h 238"/>
                <a:gd name="T96" fmla="*/ 204 w 218"/>
                <a:gd name="T97" fmla="*/ 83 h 238"/>
                <a:gd name="T98" fmla="*/ 191 w 218"/>
                <a:gd name="T99" fmla="*/ 59 h 238"/>
                <a:gd name="T100" fmla="*/ 179 w 218"/>
                <a:gd name="T101" fmla="*/ 70 h 238"/>
                <a:gd name="T102" fmla="*/ 166 w 218"/>
                <a:gd name="T103" fmla="*/ 83 h 238"/>
                <a:gd name="T104" fmla="*/ 154 w 218"/>
                <a:gd name="T105" fmla="*/ 70 h 238"/>
                <a:gd name="T106" fmla="*/ 127 w 218"/>
                <a:gd name="T107" fmla="*/ 12 h 23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8" h="238">
                  <a:moveTo>
                    <a:pt x="127" y="0"/>
                  </a:moveTo>
                  <a:lnTo>
                    <a:pt x="154" y="0"/>
                  </a:lnTo>
                  <a:lnTo>
                    <a:pt x="154" y="12"/>
                  </a:lnTo>
                  <a:lnTo>
                    <a:pt x="166" y="12"/>
                  </a:lnTo>
                  <a:lnTo>
                    <a:pt x="166" y="23"/>
                  </a:lnTo>
                  <a:lnTo>
                    <a:pt x="204" y="23"/>
                  </a:lnTo>
                  <a:lnTo>
                    <a:pt x="204" y="12"/>
                  </a:lnTo>
                  <a:lnTo>
                    <a:pt x="217" y="12"/>
                  </a:lnTo>
                  <a:lnTo>
                    <a:pt x="217" y="23"/>
                  </a:lnTo>
                  <a:lnTo>
                    <a:pt x="204" y="23"/>
                  </a:lnTo>
                  <a:lnTo>
                    <a:pt x="204" y="59"/>
                  </a:lnTo>
                  <a:lnTo>
                    <a:pt x="217" y="59"/>
                  </a:lnTo>
                  <a:lnTo>
                    <a:pt x="217" y="83"/>
                  </a:lnTo>
                  <a:lnTo>
                    <a:pt x="204" y="83"/>
                  </a:lnTo>
                  <a:lnTo>
                    <a:pt x="204" y="106"/>
                  </a:lnTo>
                  <a:lnTo>
                    <a:pt x="191" y="106"/>
                  </a:lnTo>
                  <a:lnTo>
                    <a:pt x="191" y="118"/>
                  </a:lnTo>
                  <a:lnTo>
                    <a:pt x="179" y="118"/>
                  </a:lnTo>
                  <a:lnTo>
                    <a:pt x="179" y="142"/>
                  </a:lnTo>
                  <a:lnTo>
                    <a:pt x="166" y="142"/>
                  </a:lnTo>
                  <a:lnTo>
                    <a:pt x="166" y="154"/>
                  </a:lnTo>
                  <a:lnTo>
                    <a:pt x="154" y="154"/>
                  </a:lnTo>
                  <a:lnTo>
                    <a:pt x="154" y="178"/>
                  </a:lnTo>
                  <a:lnTo>
                    <a:pt x="141" y="178"/>
                  </a:lnTo>
                  <a:lnTo>
                    <a:pt x="141" y="213"/>
                  </a:lnTo>
                  <a:lnTo>
                    <a:pt x="127" y="213"/>
                  </a:lnTo>
                  <a:lnTo>
                    <a:pt x="127" y="237"/>
                  </a:lnTo>
                  <a:lnTo>
                    <a:pt x="115" y="237"/>
                  </a:lnTo>
                  <a:lnTo>
                    <a:pt x="115" y="213"/>
                  </a:lnTo>
                  <a:lnTo>
                    <a:pt x="127" y="213"/>
                  </a:lnTo>
                  <a:lnTo>
                    <a:pt x="127" y="178"/>
                  </a:lnTo>
                  <a:lnTo>
                    <a:pt x="141" y="178"/>
                  </a:lnTo>
                  <a:lnTo>
                    <a:pt x="141" y="142"/>
                  </a:lnTo>
                  <a:lnTo>
                    <a:pt x="127" y="142"/>
                  </a:lnTo>
                  <a:lnTo>
                    <a:pt x="127" y="154"/>
                  </a:lnTo>
                  <a:lnTo>
                    <a:pt x="115" y="154"/>
                  </a:lnTo>
                  <a:lnTo>
                    <a:pt x="115" y="166"/>
                  </a:lnTo>
                  <a:lnTo>
                    <a:pt x="102" y="166"/>
                  </a:lnTo>
                  <a:lnTo>
                    <a:pt x="102" y="178"/>
                  </a:lnTo>
                  <a:lnTo>
                    <a:pt x="77" y="178"/>
                  </a:lnTo>
                  <a:lnTo>
                    <a:pt x="77" y="189"/>
                  </a:lnTo>
                  <a:lnTo>
                    <a:pt x="63" y="189"/>
                  </a:lnTo>
                  <a:lnTo>
                    <a:pt x="63" y="201"/>
                  </a:lnTo>
                  <a:lnTo>
                    <a:pt x="13" y="201"/>
                  </a:lnTo>
                  <a:lnTo>
                    <a:pt x="13" y="213"/>
                  </a:lnTo>
                  <a:lnTo>
                    <a:pt x="0" y="213"/>
                  </a:lnTo>
                  <a:lnTo>
                    <a:pt x="0" y="201"/>
                  </a:lnTo>
                  <a:lnTo>
                    <a:pt x="13" y="201"/>
                  </a:lnTo>
                  <a:lnTo>
                    <a:pt x="13" y="178"/>
                  </a:lnTo>
                  <a:lnTo>
                    <a:pt x="0" y="178"/>
                  </a:lnTo>
                  <a:lnTo>
                    <a:pt x="0" y="154"/>
                  </a:lnTo>
                  <a:lnTo>
                    <a:pt x="13" y="154"/>
                  </a:lnTo>
                  <a:lnTo>
                    <a:pt x="13" y="142"/>
                  </a:lnTo>
                  <a:lnTo>
                    <a:pt x="38" y="142"/>
                  </a:lnTo>
                  <a:lnTo>
                    <a:pt x="38" y="131"/>
                  </a:lnTo>
                  <a:lnTo>
                    <a:pt x="13" y="131"/>
                  </a:lnTo>
                  <a:lnTo>
                    <a:pt x="13" y="118"/>
                  </a:lnTo>
                  <a:lnTo>
                    <a:pt x="38" y="118"/>
                  </a:lnTo>
                  <a:lnTo>
                    <a:pt x="38" y="131"/>
                  </a:lnTo>
                  <a:lnTo>
                    <a:pt x="51" y="131"/>
                  </a:lnTo>
                  <a:lnTo>
                    <a:pt x="51" y="189"/>
                  </a:lnTo>
                  <a:lnTo>
                    <a:pt x="63" y="189"/>
                  </a:lnTo>
                  <a:lnTo>
                    <a:pt x="63" y="178"/>
                  </a:lnTo>
                  <a:lnTo>
                    <a:pt x="77" y="178"/>
                  </a:lnTo>
                  <a:lnTo>
                    <a:pt x="77" y="166"/>
                  </a:lnTo>
                  <a:lnTo>
                    <a:pt x="102" y="166"/>
                  </a:lnTo>
                  <a:lnTo>
                    <a:pt x="102" y="154"/>
                  </a:lnTo>
                  <a:lnTo>
                    <a:pt x="115" y="154"/>
                  </a:lnTo>
                  <a:lnTo>
                    <a:pt x="115" y="142"/>
                  </a:lnTo>
                  <a:lnTo>
                    <a:pt x="127" y="142"/>
                  </a:lnTo>
                  <a:lnTo>
                    <a:pt x="127" y="131"/>
                  </a:lnTo>
                  <a:lnTo>
                    <a:pt x="141" y="131"/>
                  </a:lnTo>
                  <a:lnTo>
                    <a:pt x="141" y="95"/>
                  </a:lnTo>
                  <a:lnTo>
                    <a:pt x="127" y="95"/>
                  </a:lnTo>
                  <a:lnTo>
                    <a:pt x="127" y="83"/>
                  </a:lnTo>
                  <a:lnTo>
                    <a:pt x="115" y="83"/>
                  </a:lnTo>
                  <a:lnTo>
                    <a:pt x="115" y="70"/>
                  </a:lnTo>
                  <a:lnTo>
                    <a:pt x="102" y="70"/>
                  </a:lnTo>
                  <a:lnTo>
                    <a:pt x="102" y="59"/>
                  </a:lnTo>
                  <a:lnTo>
                    <a:pt x="77" y="59"/>
                  </a:lnTo>
                  <a:lnTo>
                    <a:pt x="77" y="47"/>
                  </a:lnTo>
                  <a:lnTo>
                    <a:pt x="102" y="47"/>
                  </a:lnTo>
                  <a:lnTo>
                    <a:pt x="102" y="59"/>
                  </a:lnTo>
                  <a:lnTo>
                    <a:pt x="115" y="59"/>
                  </a:lnTo>
                  <a:lnTo>
                    <a:pt x="115" y="70"/>
                  </a:lnTo>
                  <a:lnTo>
                    <a:pt x="127" y="70"/>
                  </a:lnTo>
                  <a:lnTo>
                    <a:pt x="127" y="83"/>
                  </a:lnTo>
                  <a:lnTo>
                    <a:pt x="141" y="83"/>
                  </a:lnTo>
                  <a:lnTo>
                    <a:pt x="141" y="95"/>
                  </a:lnTo>
                  <a:lnTo>
                    <a:pt x="154" y="95"/>
                  </a:lnTo>
                  <a:lnTo>
                    <a:pt x="154" y="131"/>
                  </a:lnTo>
                  <a:lnTo>
                    <a:pt x="166" y="131"/>
                  </a:lnTo>
                  <a:lnTo>
                    <a:pt x="166" y="118"/>
                  </a:lnTo>
                  <a:lnTo>
                    <a:pt x="179" y="118"/>
                  </a:lnTo>
                  <a:lnTo>
                    <a:pt x="179" y="106"/>
                  </a:lnTo>
                  <a:lnTo>
                    <a:pt x="191" y="106"/>
                  </a:lnTo>
                  <a:lnTo>
                    <a:pt x="191" y="83"/>
                  </a:lnTo>
                  <a:lnTo>
                    <a:pt x="204" y="83"/>
                  </a:lnTo>
                  <a:lnTo>
                    <a:pt x="204" y="59"/>
                  </a:lnTo>
                  <a:lnTo>
                    <a:pt x="191" y="59"/>
                  </a:lnTo>
                  <a:lnTo>
                    <a:pt x="191" y="70"/>
                  </a:lnTo>
                  <a:lnTo>
                    <a:pt x="179" y="70"/>
                  </a:lnTo>
                  <a:lnTo>
                    <a:pt x="179" y="83"/>
                  </a:lnTo>
                  <a:lnTo>
                    <a:pt x="166" y="83"/>
                  </a:lnTo>
                  <a:lnTo>
                    <a:pt x="166" y="70"/>
                  </a:lnTo>
                  <a:lnTo>
                    <a:pt x="154" y="70"/>
                  </a:lnTo>
                  <a:lnTo>
                    <a:pt x="154" y="12"/>
                  </a:lnTo>
                  <a:lnTo>
                    <a:pt x="127" y="12"/>
                  </a:lnTo>
                  <a:lnTo>
                    <a:pt x="127"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Freeform 36"/>
            <p:cNvSpPr>
              <a:spLocks/>
            </p:cNvSpPr>
            <p:nvPr/>
          </p:nvSpPr>
          <p:spPr bwMode="auto">
            <a:xfrm>
              <a:off x="3734" y="2257"/>
              <a:ext cx="50" cy="57"/>
            </a:xfrm>
            <a:custGeom>
              <a:avLst/>
              <a:gdLst>
                <a:gd name="T0" fmla="*/ 0 w 50"/>
                <a:gd name="T1" fmla="*/ 0 h 57"/>
                <a:gd name="T2" fmla="*/ 12 w 50"/>
                <a:gd name="T3" fmla="*/ 0 h 57"/>
                <a:gd name="T4" fmla="*/ 12 w 50"/>
                <a:gd name="T5" fmla="*/ 45 h 57"/>
                <a:gd name="T6" fmla="*/ 49 w 50"/>
                <a:gd name="T7" fmla="*/ 45 h 57"/>
                <a:gd name="T8" fmla="*/ 49 w 50"/>
                <a:gd name="T9" fmla="*/ 56 h 57"/>
                <a:gd name="T10" fmla="*/ 12 w 50"/>
                <a:gd name="T11" fmla="*/ 56 h 57"/>
                <a:gd name="T12" fmla="*/ 12 w 50"/>
                <a:gd name="T13" fmla="*/ 45 h 57"/>
                <a:gd name="T14" fmla="*/ 0 w 50"/>
                <a:gd name="T15" fmla="*/ 45 h 57"/>
                <a:gd name="T16" fmla="*/ 0 w 50"/>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57">
                  <a:moveTo>
                    <a:pt x="0" y="0"/>
                  </a:moveTo>
                  <a:lnTo>
                    <a:pt x="12" y="0"/>
                  </a:lnTo>
                  <a:lnTo>
                    <a:pt x="12" y="45"/>
                  </a:lnTo>
                  <a:lnTo>
                    <a:pt x="49" y="45"/>
                  </a:lnTo>
                  <a:lnTo>
                    <a:pt x="49" y="56"/>
                  </a:lnTo>
                  <a:lnTo>
                    <a:pt x="12" y="56"/>
                  </a:lnTo>
                  <a:lnTo>
                    <a:pt x="12" y="45"/>
                  </a:lnTo>
                  <a:lnTo>
                    <a:pt x="0" y="45"/>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Freeform 37"/>
            <p:cNvSpPr>
              <a:spLocks/>
            </p:cNvSpPr>
            <p:nvPr/>
          </p:nvSpPr>
          <p:spPr bwMode="auto">
            <a:xfrm>
              <a:off x="3657" y="2281"/>
              <a:ext cx="23" cy="33"/>
            </a:xfrm>
            <a:custGeom>
              <a:avLst/>
              <a:gdLst>
                <a:gd name="T0" fmla="*/ 0 w 23"/>
                <a:gd name="T1" fmla="*/ 0 h 33"/>
                <a:gd name="T2" fmla="*/ 22 w 23"/>
                <a:gd name="T3" fmla="*/ 0 h 33"/>
                <a:gd name="T4" fmla="*/ 22 w 23"/>
                <a:gd name="T5" fmla="*/ 22 h 33"/>
                <a:gd name="T6" fmla="*/ 11 w 23"/>
                <a:gd name="T7" fmla="*/ 22 h 33"/>
                <a:gd name="T8" fmla="*/ 11 w 23"/>
                <a:gd name="T9" fmla="*/ 32 h 33"/>
                <a:gd name="T10" fmla="*/ 0 w 23"/>
                <a:gd name="T11" fmla="*/ 32 h 33"/>
                <a:gd name="T12" fmla="*/ 0 w 23"/>
                <a:gd name="T13" fmla="*/ 0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33">
                  <a:moveTo>
                    <a:pt x="0" y="0"/>
                  </a:moveTo>
                  <a:lnTo>
                    <a:pt x="22" y="0"/>
                  </a:lnTo>
                  <a:lnTo>
                    <a:pt x="22" y="22"/>
                  </a:lnTo>
                  <a:lnTo>
                    <a:pt x="11" y="22"/>
                  </a:lnTo>
                  <a:lnTo>
                    <a:pt x="11" y="32"/>
                  </a:lnTo>
                  <a:lnTo>
                    <a:pt x="0" y="32"/>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Freeform 38"/>
            <p:cNvSpPr>
              <a:spLocks/>
            </p:cNvSpPr>
            <p:nvPr/>
          </p:nvSpPr>
          <p:spPr bwMode="auto">
            <a:xfrm>
              <a:off x="3424" y="2305"/>
              <a:ext cx="929" cy="1367"/>
            </a:xfrm>
            <a:custGeom>
              <a:avLst/>
              <a:gdLst>
                <a:gd name="T0" fmla="*/ 567 w 929"/>
                <a:gd name="T1" fmla="*/ 61 h 1367"/>
                <a:gd name="T2" fmla="*/ 593 w 929"/>
                <a:gd name="T3" fmla="*/ 252 h 1367"/>
                <a:gd name="T4" fmla="*/ 619 w 929"/>
                <a:gd name="T5" fmla="*/ 371 h 1367"/>
                <a:gd name="T6" fmla="*/ 645 w 929"/>
                <a:gd name="T7" fmla="*/ 444 h 1367"/>
                <a:gd name="T8" fmla="*/ 671 w 929"/>
                <a:gd name="T9" fmla="*/ 492 h 1367"/>
                <a:gd name="T10" fmla="*/ 696 w 929"/>
                <a:gd name="T11" fmla="*/ 552 h 1367"/>
                <a:gd name="T12" fmla="*/ 722 w 929"/>
                <a:gd name="T13" fmla="*/ 587 h 1367"/>
                <a:gd name="T14" fmla="*/ 747 w 929"/>
                <a:gd name="T15" fmla="*/ 623 h 1367"/>
                <a:gd name="T16" fmla="*/ 774 w 929"/>
                <a:gd name="T17" fmla="*/ 647 h 1367"/>
                <a:gd name="T18" fmla="*/ 800 w 929"/>
                <a:gd name="T19" fmla="*/ 683 h 1367"/>
                <a:gd name="T20" fmla="*/ 826 w 929"/>
                <a:gd name="T21" fmla="*/ 708 h 1367"/>
                <a:gd name="T22" fmla="*/ 851 w 929"/>
                <a:gd name="T23" fmla="*/ 755 h 1367"/>
                <a:gd name="T24" fmla="*/ 876 w 929"/>
                <a:gd name="T25" fmla="*/ 827 h 1367"/>
                <a:gd name="T26" fmla="*/ 902 w 929"/>
                <a:gd name="T27" fmla="*/ 923 h 1367"/>
                <a:gd name="T28" fmla="*/ 915 w 929"/>
                <a:gd name="T29" fmla="*/ 971 h 1367"/>
                <a:gd name="T30" fmla="*/ 915 w 929"/>
                <a:gd name="T31" fmla="*/ 1247 h 1367"/>
                <a:gd name="T32" fmla="*/ 890 w 929"/>
                <a:gd name="T33" fmla="*/ 1330 h 1367"/>
                <a:gd name="T34" fmla="*/ 709 w 929"/>
                <a:gd name="T35" fmla="*/ 1354 h 1367"/>
                <a:gd name="T36" fmla="*/ 541 w 929"/>
                <a:gd name="T37" fmla="*/ 1354 h 1367"/>
                <a:gd name="T38" fmla="*/ 425 w 929"/>
                <a:gd name="T39" fmla="*/ 1330 h 1367"/>
                <a:gd name="T40" fmla="*/ 374 w 929"/>
                <a:gd name="T41" fmla="*/ 1306 h 1367"/>
                <a:gd name="T42" fmla="*/ 335 w 929"/>
                <a:gd name="T43" fmla="*/ 1282 h 1367"/>
                <a:gd name="T44" fmla="*/ 296 w 929"/>
                <a:gd name="T45" fmla="*/ 1258 h 1367"/>
                <a:gd name="T46" fmla="*/ 270 w 929"/>
                <a:gd name="T47" fmla="*/ 1235 h 1367"/>
                <a:gd name="T48" fmla="*/ 232 w 929"/>
                <a:gd name="T49" fmla="*/ 1211 h 1367"/>
                <a:gd name="T50" fmla="*/ 207 w 929"/>
                <a:gd name="T51" fmla="*/ 1175 h 1367"/>
                <a:gd name="T52" fmla="*/ 232 w 929"/>
                <a:gd name="T53" fmla="*/ 1066 h 1367"/>
                <a:gd name="T54" fmla="*/ 257 w 929"/>
                <a:gd name="T55" fmla="*/ 1007 h 1367"/>
                <a:gd name="T56" fmla="*/ 283 w 929"/>
                <a:gd name="T57" fmla="*/ 959 h 1367"/>
                <a:gd name="T58" fmla="*/ 310 w 929"/>
                <a:gd name="T59" fmla="*/ 935 h 1367"/>
                <a:gd name="T60" fmla="*/ 361 w 929"/>
                <a:gd name="T61" fmla="*/ 911 h 1367"/>
                <a:gd name="T62" fmla="*/ 465 w 929"/>
                <a:gd name="T63" fmla="*/ 911 h 1367"/>
                <a:gd name="T64" fmla="*/ 257 w 929"/>
                <a:gd name="T65" fmla="*/ 887 h 1367"/>
                <a:gd name="T66" fmla="*/ 207 w 929"/>
                <a:gd name="T67" fmla="*/ 863 h 1367"/>
                <a:gd name="T68" fmla="*/ 168 w 929"/>
                <a:gd name="T69" fmla="*/ 838 h 1367"/>
                <a:gd name="T70" fmla="*/ 128 w 929"/>
                <a:gd name="T71" fmla="*/ 815 h 1367"/>
                <a:gd name="T72" fmla="*/ 102 w 929"/>
                <a:gd name="T73" fmla="*/ 792 h 1367"/>
                <a:gd name="T74" fmla="*/ 77 w 929"/>
                <a:gd name="T75" fmla="*/ 767 h 1367"/>
                <a:gd name="T76" fmla="*/ 52 w 929"/>
                <a:gd name="T77" fmla="*/ 731 h 1367"/>
                <a:gd name="T78" fmla="*/ 25 w 929"/>
                <a:gd name="T79" fmla="*/ 492 h 1367"/>
                <a:gd name="T80" fmla="*/ 0 w 929"/>
                <a:gd name="T81" fmla="*/ 420 h 1367"/>
                <a:gd name="T82" fmla="*/ 115 w 929"/>
                <a:gd name="T83" fmla="*/ 325 h 1367"/>
                <a:gd name="T84" fmla="*/ 193 w 929"/>
                <a:gd name="T85" fmla="*/ 300 h 1367"/>
                <a:gd name="T86" fmla="*/ 283 w 929"/>
                <a:gd name="T87" fmla="*/ 276 h 1367"/>
                <a:gd name="T88" fmla="*/ 349 w 929"/>
                <a:gd name="T89" fmla="*/ 252 h 1367"/>
                <a:gd name="T90" fmla="*/ 399 w 929"/>
                <a:gd name="T91" fmla="*/ 228 h 1367"/>
                <a:gd name="T92" fmla="*/ 438 w 929"/>
                <a:gd name="T93" fmla="*/ 204 h 1367"/>
                <a:gd name="T94" fmla="*/ 465 w 929"/>
                <a:gd name="T95" fmla="*/ 180 h 1367"/>
                <a:gd name="T96" fmla="*/ 477 w 929"/>
                <a:gd name="T97" fmla="*/ 144 h 1367"/>
                <a:gd name="T98" fmla="*/ 477 w 929"/>
                <a:gd name="T99" fmla="*/ 97 h 1367"/>
                <a:gd name="T100" fmla="*/ 503 w 929"/>
                <a:gd name="T101" fmla="*/ 48 h 1367"/>
                <a:gd name="T102" fmla="*/ 529 w 929"/>
                <a:gd name="T103" fmla="*/ 25 h 136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29" h="1367">
                  <a:moveTo>
                    <a:pt x="541" y="0"/>
                  </a:moveTo>
                  <a:lnTo>
                    <a:pt x="554" y="0"/>
                  </a:lnTo>
                  <a:lnTo>
                    <a:pt x="554" y="61"/>
                  </a:lnTo>
                  <a:lnTo>
                    <a:pt x="567" y="61"/>
                  </a:lnTo>
                  <a:lnTo>
                    <a:pt x="567" y="84"/>
                  </a:lnTo>
                  <a:lnTo>
                    <a:pt x="580" y="84"/>
                  </a:lnTo>
                  <a:lnTo>
                    <a:pt x="580" y="252"/>
                  </a:lnTo>
                  <a:lnTo>
                    <a:pt x="593" y="252"/>
                  </a:lnTo>
                  <a:lnTo>
                    <a:pt x="593" y="312"/>
                  </a:lnTo>
                  <a:lnTo>
                    <a:pt x="605" y="312"/>
                  </a:lnTo>
                  <a:lnTo>
                    <a:pt x="605" y="371"/>
                  </a:lnTo>
                  <a:lnTo>
                    <a:pt x="619" y="371"/>
                  </a:lnTo>
                  <a:lnTo>
                    <a:pt x="619" y="408"/>
                  </a:lnTo>
                  <a:lnTo>
                    <a:pt x="632" y="408"/>
                  </a:lnTo>
                  <a:lnTo>
                    <a:pt x="632" y="444"/>
                  </a:lnTo>
                  <a:lnTo>
                    <a:pt x="645" y="444"/>
                  </a:lnTo>
                  <a:lnTo>
                    <a:pt x="645" y="467"/>
                  </a:lnTo>
                  <a:lnTo>
                    <a:pt x="658" y="467"/>
                  </a:lnTo>
                  <a:lnTo>
                    <a:pt x="658" y="492"/>
                  </a:lnTo>
                  <a:lnTo>
                    <a:pt x="671" y="492"/>
                  </a:lnTo>
                  <a:lnTo>
                    <a:pt x="671" y="528"/>
                  </a:lnTo>
                  <a:lnTo>
                    <a:pt x="684" y="528"/>
                  </a:lnTo>
                  <a:lnTo>
                    <a:pt x="684" y="552"/>
                  </a:lnTo>
                  <a:lnTo>
                    <a:pt x="696" y="552"/>
                  </a:lnTo>
                  <a:lnTo>
                    <a:pt x="696" y="575"/>
                  </a:lnTo>
                  <a:lnTo>
                    <a:pt x="709" y="575"/>
                  </a:lnTo>
                  <a:lnTo>
                    <a:pt x="709" y="587"/>
                  </a:lnTo>
                  <a:lnTo>
                    <a:pt x="722" y="587"/>
                  </a:lnTo>
                  <a:lnTo>
                    <a:pt x="722" y="611"/>
                  </a:lnTo>
                  <a:lnTo>
                    <a:pt x="735" y="611"/>
                  </a:lnTo>
                  <a:lnTo>
                    <a:pt x="735" y="623"/>
                  </a:lnTo>
                  <a:lnTo>
                    <a:pt x="747" y="623"/>
                  </a:lnTo>
                  <a:lnTo>
                    <a:pt x="747" y="635"/>
                  </a:lnTo>
                  <a:lnTo>
                    <a:pt x="760" y="635"/>
                  </a:lnTo>
                  <a:lnTo>
                    <a:pt x="760" y="647"/>
                  </a:lnTo>
                  <a:lnTo>
                    <a:pt x="774" y="647"/>
                  </a:lnTo>
                  <a:lnTo>
                    <a:pt x="774" y="671"/>
                  </a:lnTo>
                  <a:lnTo>
                    <a:pt x="787" y="671"/>
                  </a:lnTo>
                  <a:lnTo>
                    <a:pt x="787" y="683"/>
                  </a:lnTo>
                  <a:lnTo>
                    <a:pt x="800" y="683"/>
                  </a:lnTo>
                  <a:lnTo>
                    <a:pt x="800" y="696"/>
                  </a:lnTo>
                  <a:lnTo>
                    <a:pt x="813" y="696"/>
                  </a:lnTo>
                  <a:lnTo>
                    <a:pt x="813" y="708"/>
                  </a:lnTo>
                  <a:lnTo>
                    <a:pt x="826" y="708"/>
                  </a:lnTo>
                  <a:lnTo>
                    <a:pt x="826" y="719"/>
                  </a:lnTo>
                  <a:lnTo>
                    <a:pt x="839" y="719"/>
                  </a:lnTo>
                  <a:lnTo>
                    <a:pt x="839" y="755"/>
                  </a:lnTo>
                  <a:lnTo>
                    <a:pt x="851" y="755"/>
                  </a:lnTo>
                  <a:lnTo>
                    <a:pt x="851" y="792"/>
                  </a:lnTo>
                  <a:lnTo>
                    <a:pt x="863" y="792"/>
                  </a:lnTo>
                  <a:lnTo>
                    <a:pt x="863" y="827"/>
                  </a:lnTo>
                  <a:lnTo>
                    <a:pt x="876" y="827"/>
                  </a:lnTo>
                  <a:lnTo>
                    <a:pt x="876" y="899"/>
                  </a:lnTo>
                  <a:lnTo>
                    <a:pt x="890" y="899"/>
                  </a:lnTo>
                  <a:lnTo>
                    <a:pt x="890" y="923"/>
                  </a:lnTo>
                  <a:lnTo>
                    <a:pt x="902" y="923"/>
                  </a:lnTo>
                  <a:lnTo>
                    <a:pt x="902" y="959"/>
                  </a:lnTo>
                  <a:lnTo>
                    <a:pt x="890" y="959"/>
                  </a:lnTo>
                  <a:lnTo>
                    <a:pt x="890" y="971"/>
                  </a:lnTo>
                  <a:lnTo>
                    <a:pt x="915" y="971"/>
                  </a:lnTo>
                  <a:lnTo>
                    <a:pt x="915" y="1042"/>
                  </a:lnTo>
                  <a:lnTo>
                    <a:pt x="928" y="1042"/>
                  </a:lnTo>
                  <a:lnTo>
                    <a:pt x="928" y="1247"/>
                  </a:lnTo>
                  <a:lnTo>
                    <a:pt x="915" y="1247"/>
                  </a:lnTo>
                  <a:lnTo>
                    <a:pt x="915" y="1306"/>
                  </a:lnTo>
                  <a:lnTo>
                    <a:pt x="902" y="1306"/>
                  </a:lnTo>
                  <a:lnTo>
                    <a:pt x="902" y="1330"/>
                  </a:lnTo>
                  <a:lnTo>
                    <a:pt x="890" y="1330"/>
                  </a:lnTo>
                  <a:lnTo>
                    <a:pt x="890" y="1342"/>
                  </a:lnTo>
                  <a:lnTo>
                    <a:pt x="863" y="1342"/>
                  </a:lnTo>
                  <a:lnTo>
                    <a:pt x="863" y="1354"/>
                  </a:lnTo>
                  <a:lnTo>
                    <a:pt x="709" y="1354"/>
                  </a:lnTo>
                  <a:lnTo>
                    <a:pt x="709" y="1366"/>
                  </a:lnTo>
                  <a:lnTo>
                    <a:pt x="632" y="1366"/>
                  </a:lnTo>
                  <a:lnTo>
                    <a:pt x="632" y="1354"/>
                  </a:lnTo>
                  <a:lnTo>
                    <a:pt x="541" y="1354"/>
                  </a:lnTo>
                  <a:lnTo>
                    <a:pt x="541" y="1342"/>
                  </a:lnTo>
                  <a:lnTo>
                    <a:pt x="465" y="1342"/>
                  </a:lnTo>
                  <a:lnTo>
                    <a:pt x="465" y="1330"/>
                  </a:lnTo>
                  <a:lnTo>
                    <a:pt x="425" y="1330"/>
                  </a:lnTo>
                  <a:lnTo>
                    <a:pt x="425" y="1318"/>
                  </a:lnTo>
                  <a:lnTo>
                    <a:pt x="399" y="1318"/>
                  </a:lnTo>
                  <a:lnTo>
                    <a:pt x="399" y="1306"/>
                  </a:lnTo>
                  <a:lnTo>
                    <a:pt x="374" y="1306"/>
                  </a:lnTo>
                  <a:lnTo>
                    <a:pt x="374" y="1294"/>
                  </a:lnTo>
                  <a:lnTo>
                    <a:pt x="349" y="1294"/>
                  </a:lnTo>
                  <a:lnTo>
                    <a:pt x="349" y="1282"/>
                  </a:lnTo>
                  <a:lnTo>
                    <a:pt x="335" y="1282"/>
                  </a:lnTo>
                  <a:lnTo>
                    <a:pt x="335" y="1270"/>
                  </a:lnTo>
                  <a:lnTo>
                    <a:pt x="323" y="1270"/>
                  </a:lnTo>
                  <a:lnTo>
                    <a:pt x="323" y="1258"/>
                  </a:lnTo>
                  <a:lnTo>
                    <a:pt x="296" y="1258"/>
                  </a:lnTo>
                  <a:lnTo>
                    <a:pt x="296" y="1247"/>
                  </a:lnTo>
                  <a:lnTo>
                    <a:pt x="283" y="1247"/>
                  </a:lnTo>
                  <a:lnTo>
                    <a:pt x="283" y="1235"/>
                  </a:lnTo>
                  <a:lnTo>
                    <a:pt x="270" y="1235"/>
                  </a:lnTo>
                  <a:lnTo>
                    <a:pt x="270" y="1222"/>
                  </a:lnTo>
                  <a:lnTo>
                    <a:pt x="244" y="1222"/>
                  </a:lnTo>
                  <a:lnTo>
                    <a:pt x="244" y="1211"/>
                  </a:lnTo>
                  <a:lnTo>
                    <a:pt x="232" y="1211"/>
                  </a:lnTo>
                  <a:lnTo>
                    <a:pt x="232" y="1199"/>
                  </a:lnTo>
                  <a:lnTo>
                    <a:pt x="219" y="1199"/>
                  </a:lnTo>
                  <a:lnTo>
                    <a:pt x="219" y="1175"/>
                  </a:lnTo>
                  <a:lnTo>
                    <a:pt x="207" y="1175"/>
                  </a:lnTo>
                  <a:lnTo>
                    <a:pt x="207" y="1127"/>
                  </a:lnTo>
                  <a:lnTo>
                    <a:pt x="219" y="1127"/>
                  </a:lnTo>
                  <a:lnTo>
                    <a:pt x="219" y="1066"/>
                  </a:lnTo>
                  <a:lnTo>
                    <a:pt x="232" y="1066"/>
                  </a:lnTo>
                  <a:lnTo>
                    <a:pt x="232" y="1042"/>
                  </a:lnTo>
                  <a:lnTo>
                    <a:pt x="244" y="1042"/>
                  </a:lnTo>
                  <a:lnTo>
                    <a:pt x="244" y="1007"/>
                  </a:lnTo>
                  <a:lnTo>
                    <a:pt x="257" y="1007"/>
                  </a:lnTo>
                  <a:lnTo>
                    <a:pt x="257" y="983"/>
                  </a:lnTo>
                  <a:lnTo>
                    <a:pt x="270" y="983"/>
                  </a:lnTo>
                  <a:lnTo>
                    <a:pt x="270" y="959"/>
                  </a:lnTo>
                  <a:lnTo>
                    <a:pt x="283" y="959"/>
                  </a:lnTo>
                  <a:lnTo>
                    <a:pt x="283" y="947"/>
                  </a:lnTo>
                  <a:lnTo>
                    <a:pt x="296" y="947"/>
                  </a:lnTo>
                  <a:lnTo>
                    <a:pt x="296" y="935"/>
                  </a:lnTo>
                  <a:lnTo>
                    <a:pt x="310" y="935"/>
                  </a:lnTo>
                  <a:lnTo>
                    <a:pt x="310" y="923"/>
                  </a:lnTo>
                  <a:lnTo>
                    <a:pt x="323" y="923"/>
                  </a:lnTo>
                  <a:lnTo>
                    <a:pt x="323" y="911"/>
                  </a:lnTo>
                  <a:lnTo>
                    <a:pt x="361" y="911"/>
                  </a:lnTo>
                  <a:lnTo>
                    <a:pt x="361" y="923"/>
                  </a:lnTo>
                  <a:lnTo>
                    <a:pt x="374" y="923"/>
                  </a:lnTo>
                  <a:lnTo>
                    <a:pt x="374" y="911"/>
                  </a:lnTo>
                  <a:lnTo>
                    <a:pt x="465" y="911"/>
                  </a:lnTo>
                  <a:lnTo>
                    <a:pt x="465" y="899"/>
                  </a:lnTo>
                  <a:lnTo>
                    <a:pt x="283" y="899"/>
                  </a:lnTo>
                  <a:lnTo>
                    <a:pt x="283" y="887"/>
                  </a:lnTo>
                  <a:lnTo>
                    <a:pt x="257" y="887"/>
                  </a:lnTo>
                  <a:lnTo>
                    <a:pt x="257" y="875"/>
                  </a:lnTo>
                  <a:lnTo>
                    <a:pt x="232" y="875"/>
                  </a:lnTo>
                  <a:lnTo>
                    <a:pt x="232" y="863"/>
                  </a:lnTo>
                  <a:lnTo>
                    <a:pt x="207" y="863"/>
                  </a:lnTo>
                  <a:lnTo>
                    <a:pt x="207" y="851"/>
                  </a:lnTo>
                  <a:lnTo>
                    <a:pt x="181" y="851"/>
                  </a:lnTo>
                  <a:lnTo>
                    <a:pt x="181" y="838"/>
                  </a:lnTo>
                  <a:lnTo>
                    <a:pt x="168" y="838"/>
                  </a:lnTo>
                  <a:lnTo>
                    <a:pt x="168" y="827"/>
                  </a:lnTo>
                  <a:lnTo>
                    <a:pt x="142" y="827"/>
                  </a:lnTo>
                  <a:lnTo>
                    <a:pt x="142" y="815"/>
                  </a:lnTo>
                  <a:lnTo>
                    <a:pt x="128" y="815"/>
                  </a:lnTo>
                  <a:lnTo>
                    <a:pt x="128" y="803"/>
                  </a:lnTo>
                  <a:lnTo>
                    <a:pt x="115" y="803"/>
                  </a:lnTo>
                  <a:lnTo>
                    <a:pt x="115" y="792"/>
                  </a:lnTo>
                  <a:lnTo>
                    <a:pt x="102" y="792"/>
                  </a:lnTo>
                  <a:lnTo>
                    <a:pt x="102" y="779"/>
                  </a:lnTo>
                  <a:lnTo>
                    <a:pt x="90" y="779"/>
                  </a:lnTo>
                  <a:lnTo>
                    <a:pt x="90" y="767"/>
                  </a:lnTo>
                  <a:lnTo>
                    <a:pt x="77" y="767"/>
                  </a:lnTo>
                  <a:lnTo>
                    <a:pt x="77" y="755"/>
                  </a:lnTo>
                  <a:lnTo>
                    <a:pt x="65" y="755"/>
                  </a:lnTo>
                  <a:lnTo>
                    <a:pt x="65" y="731"/>
                  </a:lnTo>
                  <a:lnTo>
                    <a:pt x="52" y="731"/>
                  </a:lnTo>
                  <a:lnTo>
                    <a:pt x="52" y="696"/>
                  </a:lnTo>
                  <a:lnTo>
                    <a:pt x="39" y="696"/>
                  </a:lnTo>
                  <a:lnTo>
                    <a:pt x="39" y="492"/>
                  </a:lnTo>
                  <a:lnTo>
                    <a:pt x="25" y="492"/>
                  </a:lnTo>
                  <a:lnTo>
                    <a:pt x="25" y="455"/>
                  </a:lnTo>
                  <a:lnTo>
                    <a:pt x="13" y="455"/>
                  </a:lnTo>
                  <a:lnTo>
                    <a:pt x="13" y="420"/>
                  </a:lnTo>
                  <a:lnTo>
                    <a:pt x="0" y="420"/>
                  </a:lnTo>
                  <a:lnTo>
                    <a:pt x="0" y="336"/>
                  </a:lnTo>
                  <a:lnTo>
                    <a:pt x="90" y="336"/>
                  </a:lnTo>
                  <a:lnTo>
                    <a:pt x="90" y="325"/>
                  </a:lnTo>
                  <a:lnTo>
                    <a:pt x="115" y="325"/>
                  </a:lnTo>
                  <a:lnTo>
                    <a:pt x="115" y="312"/>
                  </a:lnTo>
                  <a:lnTo>
                    <a:pt x="155" y="312"/>
                  </a:lnTo>
                  <a:lnTo>
                    <a:pt x="155" y="300"/>
                  </a:lnTo>
                  <a:lnTo>
                    <a:pt x="193" y="300"/>
                  </a:lnTo>
                  <a:lnTo>
                    <a:pt x="193" y="288"/>
                  </a:lnTo>
                  <a:lnTo>
                    <a:pt x="232" y="288"/>
                  </a:lnTo>
                  <a:lnTo>
                    <a:pt x="232" y="276"/>
                  </a:lnTo>
                  <a:lnTo>
                    <a:pt x="283" y="276"/>
                  </a:lnTo>
                  <a:lnTo>
                    <a:pt x="283" y="264"/>
                  </a:lnTo>
                  <a:lnTo>
                    <a:pt x="323" y="264"/>
                  </a:lnTo>
                  <a:lnTo>
                    <a:pt x="323" y="252"/>
                  </a:lnTo>
                  <a:lnTo>
                    <a:pt x="349" y="252"/>
                  </a:lnTo>
                  <a:lnTo>
                    <a:pt x="349" y="240"/>
                  </a:lnTo>
                  <a:lnTo>
                    <a:pt x="374" y="240"/>
                  </a:lnTo>
                  <a:lnTo>
                    <a:pt x="374" y="228"/>
                  </a:lnTo>
                  <a:lnTo>
                    <a:pt x="399" y="228"/>
                  </a:lnTo>
                  <a:lnTo>
                    <a:pt x="399" y="217"/>
                  </a:lnTo>
                  <a:lnTo>
                    <a:pt x="425" y="217"/>
                  </a:lnTo>
                  <a:lnTo>
                    <a:pt x="425" y="204"/>
                  </a:lnTo>
                  <a:lnTo>
                    <a:pt x="438" y="204"/>
                  </a:lnTo>
                  <a:lnTo>
                    <a:pt x="438" y="192"/>
                  </a:lnTo>
                  <a:lnTo>
                    <a:pt x="451" y="192"/>
                  </a:lnTo>
                  <a:lnTo>
                    <a:pt x="451" y="180"/>
                  </a:lnTo>
                  <a:lnTo>
                    <a:pt x="465" y="180"/>
                  </a:lnTo>
                  <a:lnTo>
                    <a:pt x="465" y="155"/>
                  </a:lnTo>
                  <a:lnTo>
                    <a:pt x="503" y="155"/>
                  </a:lnTo>
                  <a:lnTo>
                    <a:pt x="503" y="144"/>
                  </a:lnTo>
                  <a:lnTo>
                    <a:pt x="477" y="144"/>
                  </a:lnTo>
                  <a:lnTo>
                    <a:pt x="477" y="132"/>
                  </a:lnTo>
                  <a:lnTo>
                    <a:pt x="465" y="132"/>
                  </a:lnTo>
                  <a:lnTo>
                    <a:pt x="465" y="97"/>
                  </a:lnTo>
                  <a:lnTo>
                    <a:pt x="477" y="97"/>
                  </a:lnTo>
                  <a:lnTo>
                    <a:pt x="477" y="72"/>
                  </a:lnTo>
                  <a:lnTo>
                    <a:pt x="490" y="72"/>
                  </a:lnTo>
                  <a:lnTo>
                    <a:pt x="490" y="48"/>
                  </a:lnTo>
                  <a:lnTo>
                    <a:pt x="503" y="48"/>
                  </a:lnTo>
                  <a:lnTo>
                    <a:pt x="503" y="36"/>
                  </a:lnTo>
                  <a:lnTo>
                    <a:pt x="516" y="36"/>
                  </a:lnTo>
                  <a:lnTo>
                    <a:pt x="516" y="25"/>
                  </a:lnTo>
                  <a:lnTo>
                    <a:pt x="529" y="25"/>
                  </a:lnTo>
                  <a:lnTo>
                    <a:pt x="529" y="12"/>
                  </a:lnTo>
                  <a:lnTo>
                    <a:pt x="541" y="12"/>
                  </a:lnTo>
                  <a:lnTo>
                    <a:pt x="541" y="0"/>
                  </a:lnTo>
                </a:path>
              </a:pathLst>
            </a:custGeom>
            <a:solidFill>
              <a:srgbClr val="0084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Freeform 39"/>
            <p:cNvSpPr>
              <a:spLocks/>
            </p:cNvSpPr>
            <p:nvPr/>
          </p:nvSpPr>
          <p:spPr bwMode="auto">
            <a:xfrm>
              <a:off x="3553" y="2329"/>
              <a:ext cx="50" cy="57"/>
            </a:xfrm>
            <a:custGeom>
              <a:avLst/>
              <a:gdLst>
                <a:gd name="T0" fmla="*/ 24 w 50"/>
                <a:gd name="T1" fmla="*/ 0 h 57"/>
                <a:gd name="T2" fmla="*/ 37 w 50"/>
                <a:gd name="T3" fmla="*/ 0 h 57"/>
                <a:gd name="T4" fmla="*/ 37 w 50"/>
                <a:gd name="T5" fmla="*/ 12 h 57"/>
                <a:gd name="T6" fmla="*/ 49 w 50"/>
                <a:gd name="T7" fmla="*/ 12 h 57"/>
                <a:gd name="T8" fmla="*/ 49 w 50"/>
                <a:gd name="T9" fmla="*/ 23 h 57"/>
                <a:gd name="T10" fmla="*/ 37 w 50"/>
                <a:gd name="T11" fmla="*/ 23 h 57"/>
                <a:gd name="T12" fmla="*/ 37 w 50"/>
                <a:gd name="T13" fmla="*/ 12 h 57"/>
                <a:gd name="T14" fmla="*/ 24 w 50"/>
                <a:gd name="T15" fmla="*/ 12 h 57"/>
                <a:gd name="T16" fmla="*/ 24 w 50"/>
                <a:gd name="T17" fmla="*/ 23 h 57"/>
                <a:gd name="T18" fmla="*/ 12 w 50"/>
                <a:gd name="T19" fmla="*/ 23 h 57"/>
                <a:gd name="T20" fmla="*/ 12 w 50"/>
                <a:gd name="T21" fmla="*/ 45 h 57"/>
                <a:gd name="T22" fmla="*/ 37 w 50"/>
                <a:gd name="T23" fmla="*/ 45 h 57"/>
                <a:gd name="T24" fmla="*/ 37 w 50"/>
                <a:gd name="T25" fmla="*/ 34 h 57"/>
                <a:gd name="T26" fmla="*/ 49 w 50"/>
                <a:gd name="T27" fmla="*/ 34 h 57"/>
                <a:gd name="T28" fmla="*/ 49 w 50"/>
                <a:gd name="T29" fmla="*/ 45 h 57"/>
                <a:gd name="T30" fmla="*/ 37 w 50"/>
                <a:gd name="T31" fmla="*/ 45 h 57"/>
                <a:gd name="T32" fmla="*/ 37 w 50"/>
                <a:gd name="T33" fmla="*/ 56 h 57"/>
                <a:gd name="T34" fmla="*/ 0 w 50"/>
                <a:gd name="T35" fmla="*/ 56 h 57"/>
                <a:gd name="T36" fmla="*/ 0 w 50"/>
                <a:gd name="T37" fmla="*/ 23 h 57"/>
                <a:gd name="T38" fmla="*/ 12 w 50"/>
                <a:gd name="T39" fmla="*/ 23 h 57"/>
                <a:gd name="T40" fmla="*/ 12 w 50"/>
                <a:gd name="T41" fmla="*/ 12 h 57"/>
                <a:gd name="T42" fmla="*/ 24 w 50"/>
                <a:gd name="T43" fmla="*/ 12 h 57"/>
                <a:gd name="T44" fmla="*/ 24 w 50"/>
                <a:gd name="T45" fmla="*/ 0 h 5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0" h="57">
                  <a:moveTo>
                    <a:pt x="24" y="0"/>
                  </a:moveTo>
                  <a:lnTo>
                    <a:pt x="37" y="0"/>
                  </a:lnTo>
                  <a:lnTo>
                    <a:pt x="37" y="12"/>
                  </a:lnTo>
                  <a:lnTo>
                    <a:pt x="49" y="12"/>
                  </a:lnTo>
                  <a:lnTo>
                    <a:pt x="49" y="23"/>
                  </a:lnTo>
                  <a:lnTo>
                    <a:pt x="37" y="23"/>
                  </a:lnTo>
                  <a:lnTo>
                    <a:pt x="37" y="12"/>
                  </a:lnTo>
                  <a:lnTo>
                    <a:pt x="24" y="12"/>
                  </a:lnTo>
                  <a:lnTo>
                    <a:pt x="24" y="23"/>
                  </a:lnTo>
                  <a:lnTo>
                    <a:pt x="12" y="23"/>
                  </a:lnTo>
                  <a:lnTo>
                    <a:pt x="12" y="45"/>
                  </a:lnTo>
                  <a:lnTo>
                    <a:pt x="37" y="45"/>
                  </a:lnTo>
                  <a:lnTo>
                    <a:pt x="37" y="34"/>
                  </a:lnTo>
                  <a:lnTo>
                    <a:pt x="49" y="34"/>
                  </a:lnTo>
                  <a:lnTo>
                    <a:pt x="49" y="45"/>
                  </a:lnTo>
                  <a:lnTo>
                    <a:pt x="37" y="45"/>
                  </a:lnTo>
                  <a:lnTo>
                    <a:pt x="37" y="56"/>
                  </a:lnTo>
                  <a:lnTo>
                    <a:pt x="0" y="56"/>
                  </a:lnTo>
                  <a:lnTo>
                    <a:pt x="0" y="23"/>
                  </a:lnTo>
                  <a:lnTo>
                    <a:pt x="12" y="23"/>
                  </a:lnTo>
                  <a:lnTo>
                    <a:pt x="12" y="12"/>
                  </a:lnTo>
                  <a:lnTo>
                    <a:pt x="24" y="12"/>
                  </a:lnTo>
                  <a:lnTo>
                    <a:pt x="24"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Freeform 40"/>
            <p:cNvSpPr>
              <a:spLocks/>
            </p:cNvSpPr>
            <p:nvPr/>
          </p:nvSpPr>
          <p:spPr bwMode="auto">
            <a:xfrm>
              <a:off x="4446" y="2341"/>
              <a:ext cx="917" cy="1247"/>
            </a:xfrm>
            <a:custGeom>
              <a:avLst/>
              <a:gdLst>
                <a:gd name="T0" fmla="*/ 349 w 917"/>
                <a:gd name="T1" fmla="*/ 60 h 1247"/>
                <a:gd name="T2" fmla="*/ 387 w 917"/>
                <a:gd name="T3" fmla="*/ 84 h 1247"/>
                <a:gd name="T4" fmla="*/ 439 w 917"/>
                <a:gd name="T5" fmla="*/ 119 h 1247"/>
                <a:gd name="T6" fmla="*/ 477 w 917"/>
                <a:gd name="T7" fmla="*/ 335 h 1247"/>
                <a:gd name="T8" fmla="*/ 554 w 917"/>
                <a:gd name="T9" fmla="*/ 180 h 1247"/>
                <a:gd name="T10" fmla="*/ 593 w 917"/>
                <a:gd name="T11" fmla="*/ 204 h 1247"/>
                <a:gd name="T12" fmla="*/ 709 w 917"/>
                <a:gd name="T13" fmla="*/ 216 h 1247"/>
                <a:gd name="T14" fmla="*/ 761 w 917"/>
                <a:gd name="T15" fmla="*/ 240 h 1247"/>
                <a:gd name="T16" fmla="*/ 787 w 917"/>
                <a:gd name="T17" fmla="*/ 288 h 1247"/>
                <a:gd name="T18" fmla="*/ 827 w 917"/>
                <a:gd name="T19" fmla="*/ 347 h 1247"/>
                <a:gd name="T20" fmla="*/ 851 w 917"/>
                <a:gd name="T21" fmla="*/ 407 h 1247"/>
                <a:gd name="T22" fmla="*/ 890 w 917"/>
                <a:gd name="T23" fmla="*/ 480 h 1247"/>
                <a:gd name="T24" fmla="*/ 916 w 917"/>
                <a:gd name="T25" fmla="*/ 790 h 1247"/>
                <a:gd name="T26" fmla="*/ 877 w 917"/>
                <a:gd name="T27" fmla="*/ 839 h 1247"/>
                <a:gd name="T28" fmla="*/ 851 w 917"/>
                <a:gd name="T29" fmla="*/ 875 h 1247"/>
                <a:gd name="T30" fmla="*/ 813 w 917"/>
                <a:gd name="T31" fmla="*/ 899 h 1247"/>
                <a:gd name="T32" fmla="*/ 787 w 917"/>
                <a:gd name="T33" fmla="*/ 935 h 1247"/>
                <a:gd name="T34" fmla="*/ 827 w 917"/>
                <a:gd name="T35" fmla="*/ 982 h 1247"/>
                <a:gd name="T36" fmla="*/ 851 w 917"/>
                <a:gd name="T37" fmla="*/ 1139 h 1247"/>
                <a:gd name="T38" fmla="*/ 840 w 917"/>
                <a:gd name="T39" fmla="*/ 1210 h 1247"/>
                <a:gd name="T40" fmla="*/ 723 w 917"/>
                <a:gd name="T41" fmla="*/ 1246 h 1247"/>
                <a:gd name="T42" fmla="*/ 297 w 917"/>
                <a:gd name="T43" fmla="*/ 1222 h 1247"/>
                <a:gd name="T44" fmla="*/ 39 w 917"/>
                <a:gd name="T45" fmla="*/ 1186 h 1247"/>
                <a:gd name="T46" fmla="*/ 13 w 917"/>
                <a:gd name="T47" fmla="*/ 1139 h 1247"/>
                <a:gd name="T48" fmla="*/ 39 w 917"/>
                <a:gd name="T49" fmla="*/ 911 h 1247"/>
                <a:gd name="T50" fmla="*/ 77 w 917"/>
                <a:gd name="T51" fmla="*/ 875 h 1247"/>
                <a:gd name="T52" fmla="*/ 116 w 917"/>
                <a:gd name="T53" fmla="*/ 839 h 1247"/>
                <a:gd name="T54" fmla="*/ 207 w 917"/>
                <a:gd name="T55" fmla="*/ 839 h 1247"/>
                <a:gd name="T56" fmla="*/ 297 w 917"/>
                <a:gd name="T57" fmla="*/ 875 h 1247"/>
                <a:gd name="T58" fmla="*/ 413 w 917"/>
                <a:gd name="T59" fmla="*/ 899 h 1247"/>
                <a:gd name="T60" fmla="*/ 439 w 917"/>
                <a:gd name="T61" fmla="*/ 935 h 1247"/>
                <a:gd name="T62" fmla="*/ 477 w 917"/>
                <a:gd name="T63" fmla="*/ 970 h 1247"/>
                <a:gd name="T64" fmla="*/ 503 w 917"/>
                <a:gd name="T65" fmla="*/ 1018 h 1247"/>
                <a:gd name="T66" fmla="*/ 517 w 917"/>
                <a:gd name="T67" fmla="*/ 970 h 1247"/>
                <a:gd name="T68" fmla="*/ 490 w 917"/>
                <a:gd name="T69" fmla="*/ 899 h 1247"/>
                <a:gd name="T70" fmla="*/ 452 w 917"/>
                <a:gd name="T71" fmla="*/ 863 h 1247"/>
                <a:gd name="T72" fmla="*/ 426 w 917"/>
                <a:gd name="T73" fmla="*/ 802 h 1247"/>
                <a:gd name="T74" fmla="*/ 387 w 917"/>
                <a:gd name="T75" fmla="*/ 755 h 1247"/>
                <a:gd name="T76" fmla="*/ 362 w 917"/>
                <a:gd name="T77" fmla="*/ 683 h 1247"/>
                <a:gd name="T78" fmla="*/ 375 w 917"/>
                <a:gd name="T79" fmla="*/ 635 h 1247"/>
                <a:gd name="T80" fmla="*/ 387 w 917"/>
                <a:gd name="T81" fmla="*/ 599 h 1247"/>
                <a:gd name="T82" fmla="*/ 349 w 917"/>
                <a:gd name="T83" fmla="*/ 623 h 1247"/>
                <a:gd name="T84" fmla="*/ 323 w 917"/>
                <a:gd name="T85" fmla="*/ 660 h 1247"/>
                <a:gd name="T86" fmla="*/ 231 w 917"/>
                <a:gd name="T87" fmla="*/ 683 h 1247"/>
                <a:gd name="T88" fmla="*/ 103 w 917"/>
                <a:gd name="T89" fmla="*/ 660 h 1247"/>
                <a:gd name="T90" fmla="*/ 142 w 917"/>
                <a:gd name="T91" fmla="*/ 599 h 1247"/>
                <a:gd name="T92" fmla="*/ 168 w 917"/>
                <a:gd name="T93" fmla="*/ 456 h 1247"/>
                <a:gd name="T94" fmla="*/ 207 w 917"/>
                <a:gd name="T95" fmla="*/ 371 h 1247"/>
                <a:gd name="T96" fmla="*/ 231 w 917"/>
                <a:gd name="T97" fmla="*/ 167 h 1247"/>
                <a:gd name="T98" fmla="*/ 271 w 917"/>
                <a:gd name="T99" fmla="*/ 96 h 1247"/>
                <a:gd name="T100" fmla="*/ 297 w 917"/>
                <a:gd name="T101" fmla="*/ 36 h 12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17" h="1247">
                  <a:moveTo>
                    <a:pt x="310" y="0"/>
                  </a:moveTo>
                  <a:lnTo>
                    <a:pt x="335" y="0"/>
                  </a:lnTo>
                  <a:lnTo>
                    <a:pt x="335" y="12"/>
                  </a:lnTo>
                  <a:lnTo>
                    <a:pt x="349" y="12"/>
                  </a:lnTo>
                  <a:lnTo>
                    <a:pt x="349" y="60"/>
                  </a:lnTo>
                  <a:lnTo>
                    <a:pt x="362" y="60"/>
                  </a:lnTo>
                  <a:lnTo>
                    <a:pt x="362" y="72"/>
                  </a:lnTo>
                  <a:lnTo>
                    <a:pt x="375" y="72"/>
                  </a:lnTo>
                  <a:lnTo>
                    <a:pt x="375" y="84"/>
                  </a:lnTo>
                  <a:lnTo>
                    <a:pt x="387" y="84"/>
                  </a:lnTo>
                  <a:lnTo>
                    <a:pt x="387" y="96"/>
                  </a:lnTo>
                  <a:lnTo>
                    <a:pt x="400" y="96"/>
                  </a:lnTo>
                  <a:lnTo>
                    <a:pt x="400" y="107"/>
                  </a:lnTo>
                  <a:lnTo>
                    <a:pt x="439" y="107"/>
                  </a:lnTo>
                  <a:lnTo>
                    <a:pt x="439" y="119"/>
                  </a:lnTo>
                  <a:lnTo>
                    <a:pt x="465" y="119"/>
                  </a:lnTo>
                  <a:lnTo>
                    <a:pt x="465" y="323"/>
                  </a:lnTo>
                  <a:lnTo>
                    <a:pt x="362" y="323"/>
                  </a:lnTo>
                  <a:lnTo>
                    <a:pt x="362" y="335"/>
                  </a:lnTo>
                  <a:lnTo>
                    <a:pt x="477" y="335"/>
                  </a:lnTo>
                  <a:lnTo>
                    <a:pt x="477" y="155"/>
                  </a:lnTo>
                  <a:lnTo>
                    <a:pt x="530" y="155"/>
                  </a:lnTo>
                  <a:lnTo>
                    <a:pt x="530" y="167"/>
                  </a:lnTo>
                  <a:lnTo>
                    <a:pt x="554" y="167"/>
                  </a:lnTo>
                  <a:lnTo>
                    <a:pt x="554" y="180"/>
                  </a:lnTo>
                  <a:lnTo>
                    <a:pt x="568" y="180"/>
                  </a:lnTo>
                  <a:lnTo>
                    <a:pt x="568" y="191"/>
                  </a:lnTo>
                  <a:lnTo>
                    <a:pt x="581" y="191"/>
                  </a:lnTo>
                  <a:lnTo>
                    <a:pt x="581" y="204"/>
                  </a:lnTo>
                  <a:lnTo>
                    <a:pt x="593" y="204"/>
                  </a:lnTo>
                  <a:lnTo>
                    <a:pt x="593" y="216"/>
                  </a:lnTo>
                  <a:lnTo>
                    <a:pt x="607" y="216"/>
                  </a:lnTo>
                  <a:lnTo>
                    <a:pt x="607" y="204"/>
                  </a:lnTo>
                  <a:lnTo>
                    <a:pt x="709" y="204"/>
                  </a:lnTo>
                  <a:lnTo>
                    <a:pt x="709" y="216"/>
                  </a:lnTo>
                  <a:lnTo>
                    <a:pt x="735" y="216"/>
                  </a:lnTo>
                  <a:lnTo>
                    <a:pt x="735" y="228"/>
                  </a:lnTo>
                  <a:lnTo>
                    <a:pt x="748" y="228"/>
                  </a:lnTo>
                  <a:lnTo>
                    <a:pt x="748" y="240"/>
                  </a:lnTo>
                  <a:lnTo>
                    <a:pt x="761" y="240"/>
                  </a:lnTo>
                  <a:lnTo>
                    <a:pt x="761" y="264"/>
                  </a:lnTo>
                  <a:lnTo>
                    <a:pt x="775" y="264"/>
                  </a:lnTo>
                  <a:lnTo>
                    <a:pt x="775" y="276"/>
                  </a:lnTo>
                  <a:lnTo>
                    <a:pt x="787" y="276"/>
                  </a:lnTo>
                  <a:lnTo>
                    <a:pt x="787" y="288"/>
                  </a:lnTo>
                  <a:lnTo>
                    <a:pt x="800" y="288"/>
                  </a:lnTo>
                  <a:lnTo>
                    <a:pt x="800" y="323"/>
                  </a:lnTo>
                  <a:lnTo>
                    <a:pt x="813" y="323"/>
                  </a:lnTo>
                  <a:lnTo>
                    <a:pt x="813" y="347"/>
                  </a:lnTo>
                  <a:lnTo>
                    <a:pt x="827" y="347"/>
                  </a:lnTo>
                  <a:lnTo>
                    <a:pt x="827" y="371"/>
                  </a:lnTo>
                  <a:lnTo>
                    <a:pt x="840" y="371"/>
                  </a:lnTo>
                  <a:lnTo>
                    <a:pt x="840" y="395"/>
                  </a:lnTo>
                  <a:lnTo>
                    <a:pt x="851" y="395"/>
                  </a:lnTo>
                  <a:lnTo>
                    <a:pt x="851" y="407"/>
                  </a:lnTo>
                  <a:lnTo>
                    <a:pt x="864" y="407"/>
                  </a:lnTo>
                  <a:lnTo>
                    <a:pt x="864" y="431"/>
                  </a:lnTo>
                  <a:lnTo>
                    <a:pt x="877" y="431"/>
                  </a:lnTo>
                  <a:lnTo>
                    <a:pt x="877" y="480"/>
                  </a:lnTo>
                  <a:lnTo>
                    <a:pt x="890" y="480"/>
                  </a:lnTo>
                  <a:lnTo>
                    <a:pt x="890" y="516"/>
                  </a:lnTo>
                  <a:lnTo>
                    <a:pt x="903" y="516"/>
                  </a:lnTo>
                  <a:lnTo>
                    <a:pt x="903" y="586"/>
                  </a:lnTo>
                  <a:lnTo>
                    <a:pt x="916" y="586"/>
                  </a:lnTo>
                  <a:lnTo>
                    <a:pt x="916" y="790"/>
                  </a:lnTo>
                  <a:lnTo>
                    <a:pt x="903" y="790"/>
                  </a:lnTo>
                  <a:lnTo>
                    <a:pt x="903" y="815"/>
                  </a:lnTo>
                  <a:lnTo>
                    <a:pt x="890" y="815"/>
                  </a:lnTo>
                  <a:lnTo>
                    <a:pt x="890" y="839"/>
                  </a:lnTo>
                  <a:lnTo>
                    <a:pt x="877" y="839"/>
                  </a:lnTo>
                  <a:lnTo>
                    <a:pt x="877" y="851"/>
                  </a:lnTo>
                  <a:lnTo>
                    <a:pt x="864" y="851"/>
                  </a:lnTo>
                  <a:lnTo>
                    <a:pt x="864" y="863"/>
                  </a:lnTo>
                  <a:lnTo>
                    <a:pt x="851" y="863"/>
                  </a:lnTo>
                  <a:lnTo>
                    <a:pt x="851" y="875"/>
                  </a:lnTo>
                  <a:lnTo>
                    <a:pt x="840" y="875"/>
                  </a:lnTo>
                  <a:lnTo>
                    <a:pt x="840" y="887"/>
                  </a:lnTo>
                  <a:lnTo>
                    <a:pt x="827" y="887"/>
                  </a:lnTo>
                  <a:lnTo>
                    <a:pt x="827" y="899"/>
                  </a:lnTo>
                  <a:lnTo>
                    <a:pt x="813" y="899"/>
                  </a:lnTo>
                  <a:lnTo>
                    <a:pt x="813" y="911"/>
                  </a:lnTo>
                  <a:lnTo>
                    <a:pt x="800" y="911"/>
                  </a:lnTo>
                  <a:lnTo>
                    <a:pt x="800" y="923"/>
                  </a:lnTo>
                  <a:lnTo>
                    <a:pt x="787" y="923"/>
                  </a:lnTo>
                  <a:lnTo>
                    <a:pt x="787" y="935"/>
                  </a:lnTo>
                  <a:lnTo>
                    <a:pt x="800" y="935"/>
                  </a:lnTo>
                  <a:lnTo>
                    <a:pt x="800" y="946"/>
                  </a:lnTo>
                  <a:lnTo>
                    <a:pt x="813" y="946"/>
                  </a:lnTo>
                  <a:lnTo>
                    <a:pt x="813" y="982"/>
                  </a:lnTo>
                  <a:lnTo>
                    <a:pt x="827" y="982"/>
                  </a:lnTo>
                  <a:lnTo>
                    <a:pt x="827" y="1030"/>
                  </a:lnTo>
                  <a:lnTo>
                    <a:pt x="840" y="1030"/>
                  </a:lnTo>
                  <a:lnTo>
                    <a:pt x="840" y="1067"/>
                  </a:lnTo>
                  <a:lnTo>
                    <a:pt x="851" y="1067"/>
                  </a:lnTo>
                  <a:lnTo>
                    <a:pt x="851" y="1139"/>
                  </a:lnTo>
                  <a:lnTo>
                    <a:pt x="864" y="1139"/>
                  </a:lnTo>
                  <a:lnTo>
                    <a:pt x="864" y="1198"/>
                  </a:lnTo>
                  <a:lnTo>
                    <a:pt x="851" y="1198"/>
                  </a:lnTo>
                  <a:lnTo>
                    <a:pt x="851" y="1210"/>
                  </a:lnTo>
                  <a:lnTo>
                    <a:pt x="840" y="1210"/>
                  </a:lnTo>
                  <a:lnTo>
                    <a:pt x="840" y="1222"/>
                  </a:lnTo>
                  <a:lnTo>
                    <a:pt x="813" y="1222"/>
                  </a:lnTo>
                  <a:lnTo>
                    <a:pt x="813" y="1234"/>
                  </a:lnTo>
                  <a:lnTo>
                    <a:pt x="723" y="1234"/>
                  </a:lnTo>
                  <a:lnTo>
                    <a:pt x="723" y="1246"/>
                  </a:lnTo>
                  <a:lnTo>
                    <a:pt x="581" y="1246"/>
                  </a:lnTo>
                  <a:lnTo>
                    <a:pt x="581" y="1234"/>
                  </a:lnTo>
                  <a:lnTo>
                    <a:pt x="362" y="1234"/>
                  </a:lnTo>
                  <a:lnTo>
                    <a:pt x="362" y="1222"/>
                  </a:lnTo>
                  <a:lnTo>
                    <a:pt x="297" y="1222"/>
                  </a:lnTo>
                  <a:lnTo>
                    <a:pt x="297" y="1210"/>
                  </a:lnTo>
                  <a:lnTo>
                    <a:pt x="155" y="1210"/>
                  </a:lnTo>
                  <a:lnTo>
                    <a:pt x="155" y="1198"/>
                  </a:lnTo>
                  <a:lnTo>
                    <a:pt x="39" y="1198"/>
                  </a:lnTo>
                  <a:lnTo>
                    <a:pt x="39" y="1186"/>
                  </a:lnTo>
                  <a:lnTo>
                    <a:pt x="13" y="1186"/>
                  </a:lnTo>
                  <a:lnTo>
                    <a:pt x="13" y="1174"/>
                  </a:lnTo>
                  <a:lnTo>
                    <a:pt x="0" y="1174"/>
                  </a:lnTo>
                  <a:lnTo>
                    <a:pt x="0" y="1139"/>
                  </a:lnTo>
                  <a:lnTo>
                    <a:pt x="13" y="1139"/>
                  </a:lnTo>
                  <a:lnTo>
                    <a:pt x="13" y="1006"/>
                  </a:lnTo>
                  <a:lnTo>
                    <a:pt x="26" y="1006"/>
                  </a:lnTo>
                  <a:lnTo>
                    <a:pt x="26" y="958"/>
                  </a:lnTo>
                  <a:lnTo>
                    <a:pt x="39" y="958"/>
                  </a:lnTo>
                  <a:lnTo>
                    <a:pt x="39" y="911"/>
                  </a:lnTo>
                  <a:lnTo>
                    <a:pt x="52" y="911"/>
                  </a:lnTo>
                  <a:lnTo>
                    <a:pt x="52" y="887"/>
                  </a:lnTo>
                  <a:lnTo>
                    <a:pt x="65" y="887"/>
                  </a:lnTo>
                  <a:lnTo>
                    <a:pt x="65" y="875"/>
                  </a:lnTo>
                  <a:lnTo>
                    <a:pt x="77" y="875"/>
                  </a:lnTo>
                  <a:lnTo>
                    <a:pt x="77" y="863"/>
                  </a:lnTo>
                  <a:lnTo>
                    <a:pt x="103" y="863"/>
                  </a:lnTo>
                  <a:lnTo>
                    <a:pt x="103" y="851"/>
                  </a:lnTo>
                  <a:lnTo>
                    <a:pt x="116" y="851"/>
                  </a:lnTo>
                  <a:lnTo>
                    <a:pt x="116" y="839"/>
                  </a:lnTo>
                  <a:lnTo>
                    <a:pt x="142" y="839"/>
                  </a:lnTo>
                  <a:lnTo>
                    <a:pt x="142" y="827"/>
                  </a:lnTo>
                  <a:lnTo>
                    <a:pt x="181" y="827"/>
                  </a:lnTo>
                  <a:lnTo>
                    <a:pt x="181" y="839"/>
                  </a:lnTo>
                  <a:lnTo>
                    <a:pt x="207" y="839"/>
                  </a:lnTo>
                  <a:lnTo>
                    <a:pt x="207" y="851"/>
                  </a:lnTo>
                  <a:lnTo>
                    <a:pt x="245" y="851"/>
                  </a:lnTo>
                  <a:lnTo>
                    <a:pt x="245" y="863"/>
                  </a:lnTo>
                  <a:lnTo>
                    <a:pt x="297" y="863"/>
                  </a:lnTo>
                  <a:lnTo>
                    <a:pt x="297" y="875"/>
                  </a:lnTo>
                  <a:lnTo>
                    <a:pt x="323" y="875"/>
                  </a:lnTo>
                  <a:lnTo>
                    <a:pt x="323" y="887"/>
                  </a:lnTo>
                  <a:lnTo>
                    <a:pt x="375" y="887"/>
                  </a:lnTo>
                  <a:lnTo>
                    <a:pt x="375" y="899"/>
                  </a:lnTo>
                  <a:lnTo>
                    <a:pt x="413" y="899"/>
                  </a:lnTo>
                  <a:lnTo>
                    <a:pt x="413" y="911"/>
                  </a:lnTo>
                  <a:lnTo>
                    <a:pt x="426" y="911"/>
                  </a:lnTo>
                  <a:lnTo>
                    <a:pt x="426" y="923"/>
                  </a:lnTo>
                  <a:lnTo>
                    <a:pt x="439" y="923"/>
                  </a:lnTo>
                  <a:lnTo>
                    <a:pt x="439" y="935"/>
                  </a:lnTo>
                  <a:lnTo>
                    <a:pt x="452" y="935"/>
                  </a:lnTo>
                  <a:lnTo>
                    <a:pt x="452" y="958"/>
                  </a:lnTo>
                  <a:lnTo>
                    <a:pt x="465" y="958"/>
                  </a:lnTo>
                  <a:lnTo>
                    <a:pt x="465" y="970"/>
                  </a:lnTo>
                  <a:lnTo>
                    <a:pt x="477" y="970"/>
                  </a:lnTo>
                  <a:lnTo>
                    <a:pt x="477" y="982"/>
                  </a:lnTo>
                  <a:lnTo>
                    <a:pt x="490" y="982"/>
                  </a:lnTo>
                  <a:lnTo>
                    <a:pt x="490" y="1006"/>
                  </a:lnTo>
                  <a:lnTo>
                    <a:pt x="503" y="1006"/>
                  </a:lnTo>
                  <a:lnTo>
                    <a:pt x="503" y="1018"/>
                  </a:lnTo>
                  <a:lnTo>
                    <a:pt x="568" y="1018"/>
                  </a:lnTo>
                  <a:lnTo>
                    <a:pt x="568" y="1006"/>
                  </a:lnTo>
                  <a:lnTo>
                    <a:pt x="530" y="1006"/>
                  </a:lnTo>
                  <a:lnTo>
                    <a:pt x="530" y="970"/>
                  </a:lnTo>
                  <a:lnTo>
                    <a:pt x="517" y="970"/>
                  </a:lnTo>
                  <a:lnTo>
                    <a:pt x="517" y="946"/>
                  </a:lnTo>
                  <a:lnTo>
                    <a:pt x="503" y="946"/>
                  </a:lnTo>
                  <a:lnTo>
                    <a:pt x="503" y="911"/>
                  </a:lnTo>
                  <a:lnTo>
                    <a:pt x="490" y="911"/>
                  </a:lnTo>
                  <a:lnTo>
                    <a:pt x="490" y="899"/>
                  </a:lnTo>
                  <a:lnTo>
                    <a:pt x="477" y="899"/>
                  </a:lnTo>
                  <a:lnTo>
                    <a:pt x="477" y="887"/>
                  </a:lnTo>
                  <a:lnTo>
                    <a:pt x="465" y="887"/>
                  </a:lnTo>
                  <a:lnTo>
                    <a:pt x="465" y="863"/>
                  </a:lnTo>
                  <a:lnTo>
                    <a:pt x="452" y="863"/>
                  </a:lnTo>
                  <a:lnTo>
                    <a:pt x="452" y="839"/>
                  </a:lnTo>
                  <a:lnTo>
                    <a:pt x="439" y="839"/>
                  </a:lnTo>
                  <a:lnTo>
                    <a:pt x="439" y="815"/>
                  </a:lnTo>
                  <a:lnTo>
                    <a:pt x="426" y="815"/>
                  </a:lnTo>
                  <a:lnTo>
                    <a:pt x="426" y="802"/>
                  </a:lnTo>
                  <a:lnTo>
                    <a:pt x="413" y="802"/>
                  </a:lnTo>
                  <a:lnTo>
                    <a:pt x="413" y="779"/>
                  </a:lnTo>
                  <a:lnTo>
                    <a:pt x="400" y="779"/>
                  </a:lnTo>
                  <a:lnTo>
                    <a:pt x="400" y="755"/>
                  </a:lnTo>
                  <a:lnTo>
                    <a:pt x="387" y="755"/>
                  </a:lnTo>
                  <a:lnTo>
                    <a:pt x="387" y="730"/>
                  </a:lnTo>
                  <a:lnTo>
                    <a:pt x="375" y="730"/>
                  </a:lnTo>
                  <a:lnTo>
                    <a:pt x="375" y="707"/>
                  </a:lnTo>
                  <a:lnTo>
                    <a:pt x="362" y="707"/>
                  </a:lnTo>
                  <a:lnTo>
                    <a:pt x="362" y="683"/>
                  </a:lnTo>
                  <a:lnTo>
                    <a:pt x="349" y="683"/>
                  </a:lnTo>
                  <a:lnTo>
                    <a:pt x="349" y="647"/>
                  </a:lnTo>
                  <a:lnTo>
                    <a:pt x="362" y="647"/>
                  </a:lnTo>
                  <a:lnTo>
                    <a:pt x="362" y="635"/>
                  </a:lnTo>
                  <a:lnTo>
                    <a:pt x="375" y="635"/>
                  </a:lnTo>
                  <a:lnTo>
                    <a:pt x="375" y="623"/>
                  </a:lnTo>
                  <a:lnTo>
                    <a:pt x="426" y="623"/>
                  </a:lnTo>
                  <a:lnTo>
                    <a:pt x="426" y="611"/>
                  </a:lnTo>
                  <a:lnTo>
                    <a:pt x="387" y="611"/>
                  </a:lnTo>
                  <a:lnTo>
                    <a:pt x="387" y="599"/>
                  </a:lnTo>
                  <a:lnTo>
                    <a:pt x="375" y="599"/>
                  </a:lnTo>
                  <a:lnTo>
                    <a:pt x="375" y="611"/>
                  </a:lnTo>
                  <a:lnTo>
                    <a:pt x="362" y="611"/>
                  </a:lnTo>
                  <a:lnTo>
                    <a:pt x="362" y="623"/>
                  </a:lnTo>
                  <a:lnTo>
                    <a:pt x="349" y="623"/>
                  </a:lnTo>
                  <a:lnTo>
                    <a:pt x="349" y="635"/>
                  </a:lnTo>
                  <a:lnTo>
                    <a:pt x="335" y="635"/>
                  </a:lnTo>
                  <a:lnTo>
                    <a:pt x="335" y="647"/>
                  </a:lnTo>
                  <a:lnTo>
                    <a:pt x="323" y="647"/>
                  </a:lnTo>
                  <a:lnTo>
                    <a:pt x="323" y="660"/>
                  </a:lnTo>
                  <a:lnTo>
                    <a:pt x="310" y="660"/>
                  </a:lnTo>
                  <a:lnTo>
                    <a:pt x="310" y="671"/>
                  </a:lnTo>
                  <a:lnTo>
                    <a:pt x="297" y="671"/>
                  </a:lnTo>
                  <a:lnTo>
                    <a:pt x="297" y="683"/>
                  </a:lnTo>
                  <a:lnTo>
                    <a:pt x="231" y="683"/>
                  </a:lnTo>
                  <a:lnTo>
                    <a:pt x="231" y="671"/>
                  </a:lnTo>
                  <a:lnTo>
                    <a:pt x="129" y="671"/>
                  </a:lnTo>
                  <a:lnTo>
                    <a:pt x="129" y="683"/>
                  </a:lnTo>
                  <a:lnTo>
                    <a:pt x="103" y="683"/>
                  </a:lnTo>
                  <a:lnTo>
                    <a:pt x="103" y="660"/>
                  </a:lnTo>
                  <a:lnTo>
                    <a:pt x="116" y="660"/>
                  </a:lnTo>
                  <a:lnTo>
                    <a:pt x="116" y="623"/>
                  </a:lnTo>
                  <a:lnTo>
                    <a:pt x="129" y="623"/>
                  </a:lnTo>
                  <a:lnTo>
                    <a:pt x="129" y="599"/>
                  </a:lnTo>
                  <a:lnTo>
                    <a:pt x="142" y="599"/>
                  </a:lnTo>
                  <a:lnTo>
                    <a:pt x="142" y="539"/>
                  </a:lnTo>
                  <a:lnTo>
                    <a:pt x="155" y="539"/>
                  </a:lnTo>
                  <a:lnTo>
                    <a:pt x="155" y="491"/>
                  </a:lnTo>
                  <a:lnTo>
                    <a:pt x="168" y="491"/>
                  </a:lnTo>
                  <a:lnTo>
                    <a:pt x="168" y="456"/>
                  </a:lnTo>
                  <a:lnTo>
                    <a:pt x="181" y="456"/>
                  </a:lnTo>
                  <a:lnTo>
                    <a:pt x="181" y="419"/>
                  </a:lnTo>
                  <a:lnTo>
                    <a:pt x="194" y="419"/>
                  </a:lnTo>
                  <a:lnTo>
                    <a:pt x="194" y="371"/>
                  </a:lnTo>
                  <a:lnTo>
                    <a:pt x="207" y="371"/>
                  </a:lnTo>
                  <a:lnTo>
                    <a:pt x="207" y="312"/>
                  </a:lnTo>
                  <a:lnTo>
                    <a:pt x="220" y="312"/>
                  </a:lnTo>
                  <a:lnTo>
                    <a:pt x="220" y="240"/>
                  </a:lnTo>
                  <a:lnTo>
                    <a:pt x="231" y="240"/>
                  </a:lnTo>
                  <a:lnTo>
                    <a:pt x="231" y="167"/>
                  </a:lnTo>
                  <a:lnTo>
                    <a:pt x="245" y="167"/>
                  </a:lnTo>
                  <a:lnTo>
                    <a:pt x="245" y="119"/>
                  </a:lnTo>
                  <a:lnTo>
                    <a:pt x="258" y="119"/>
                  </a:lnTo>
                  <a:lnTo>
                    <a:pt x="258" y="96"/>
                  </a:lnTo>
                  <a:lnTo>
                    <a:pt x="271" y="96"/>
                  </a:lnTo>
                  <a:lnTo>
                    <a:pt x="271" y="84"/>
                  </a:lnTo>
                  <a:lnTo>
                    <a:pt x="284" y="84"/>
                  </a:lnTo>
                  <a:lnTo>
                    <a:pt x="284" y="60"/>
                  </a:lnTo>
                  <a:lnTo>
                    <a:pt x="297" y="60"/>
                  </a:lnTo>
                  <a:lnTo>
                    <a:pt x="297" y="36"/>
                  </a:lnTo>
                  <a:lnTo>
                    <a:pt x="310" y="36"/>
                  </a:lnTo>
                  <a:lnTo>
                    <a:pt x="310" y="25"/>
                  </a:lnTo>
                  <a:lnTo>
                    <a:pt x="310" y="0"/>
                  </a:lnTo>
                </a:path>
              </a:pathLst>
            </a:custGeom>
            <a:solidFill>
              <a:srgbClr val="0084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Freeform 41"/>
            <p:cNvSpPr>
              <a:spLocks/>
            </p:cNvSpPr>
            <p:nvPr/>
          </p:nvSpPr>
          <p:spPr bwMode="auto">
            <a:xfrm>
              <a:off x="3501" y="2401"/>
              <a:ext cx="24" cy="22"/>
            </a:xfrm>
            <a:custGeom>
              <a:avLst/>
              <a:gdLst>
                <a:gd name="T0" fmla="*/ 0 w 24"/>
                <a:gd name="T1" fmla="*/ 0 h 22"/>
                <a:gd name="T2" fmla="*/ 23 w 24"/>
                <a:gd name="T3" fmla="*/ 0 h 22"/>
                <a:gd name="T4" fmla="*/ 23 w 24"/>
                <a:gd name="T5" fmla="*/ 21 h 22"/>
                <a:gd name="T6" fmla="*/ 0 w 24"/>
                <a:gd name="T7" fmla="*/ 21 h 22"/>
                <a:gd name="T8" fmla="*/ 0 w 24"/>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2">
                  <a:moveTo>
                    <a:pt x="0" y="0"/>
                  </a:moveTo>
                  <a:lnTo>
                    <a:pt x="23" y="0"/>
                  </a:lnTo>
                  <a:lnTo>
                    <a:pt x="23" y="21"/>
                  </a:lnTo>
                  <a:lnTo>
                    <a:pt x="0" y="21"/>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42"/>
            <p:cNvSpPr>
              <a:spLocks/>
            </p:cNvSpPr>
            <p:nvPr/>
          </p:nvSpPr>
          <p:spPr bwMode="auto">
            <a:xfrm>
              <a:off x="4446" y="2413"/>
              <a:ext cx="37" cy="106"/>
            </a:xfrm>
            <a:custGeom>
              <a:avLst/>
              <a:gdLst>
                <a:gd name="T0" fmla="*/ 0 w 37"/>
                <a:gd name="T1" fmla="*/ 0 h 106"/>
                <a:gd name="T2" fmla="*/ 12 w 37"/>
                <a:gd name="T3" fmla="*/ 0 h 106"/>
                <a:gd name="T4" fmla="*/ 12 w 37"/>
                <a:gd name="T5" fmla="*/ 11 h 106"/>
                <a:gd name="T6" fmla="*/ 25 w 37"/>
                <a:gd name="T7" fmla="*/ 11 h 106"/>
                <a:gd name="T8" fmla="*/ 25 w 37"/>
                <a:gd name="T9" fmla="*/ 35 h 106"/>
                <a:gd name="T10" fmla="*/ 36 w 37"/>
                <a:gd name="T11" fmla="*/ 35 h 106"/>
                <a:gd name="T12" fmla="*/ 36 w 37"/>
                <a:gd name="T13" fmla="*/ 69 h 106"/>
                <a:gd name="T14" fmla="*/ 25 w 37"/>
                <a:gd name="T15" fmla="*/ 69 h 106"/>
                <a:gd name="T16" fmla="*/ 25 w 37"/>
                <a:gd name="T17" fmla="*/ 94 h 106"/>
                <a:gd name="T18" fmla="*/ 12 w 37"/>
                <a:gd name="T19" fmla="*/ 94 h 106"/>
                <a:gd name="T20" fmla="*/ 12 w 37"/>
                <a:gd name="T21" fmla="*/ 105 h 106"/>
                <a:gd name="T22" fmla="*/ 0 w 37"/>
                <a:gd name="T23" fmla="*/ 105 h 106"/>
                <a:gd name="T24" fmla="*/ 0 w 37"/>
                <a:gd name="T25" fmla="*/ 94 h 106"/>
                <a:gd name="T26" fmla="*/ 12 w 37"/>
                <a:gd name="T27" fmla="*/ 94 h 106"/>
                <a:gd name="T28" fmla="*/ 12 w 37"/>
                <a:gd name="T29" fmla="*/ 69 h 106"/>
                <a:gd name="T30" fmla="*/ 25 w 37"/>
                <a:gd name="T31" fmla="*/ 69 h 106"/>
                <a:gd name="T32" fmla="*/ 25 w 37"/>
                <a:gd name="T33" fmla="*/ 35 h 106"/>
                <a:gd name="T34" fmla="*/ 12 w 37"/>
                <a:gd name="T35" fmla="*/ 35 h 106"/>
                <a:gd name="T36" fmla="*/ 12 w 37"/>
                <a:gd name="T37" fmla="*/ 11 h 106"/>
                <a:gd name="T38" fmla="*/ 0 w 37"/>
                <a:gd name="T39" fmla="*/ 11 h 106"/>
                <a:gd name="T40" fmla="*/ 0 w 37"/>
                <a:gd name="T41" fmla="*/ 0 h 10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7" h="106">
                  <a:moveTo>
                    <a:pt x="0" y="0"/>
                  </a:moveTo>
                  <a:lnTo>
                    <a:pt x="12" y="0"/>
                  </a:lnTo>
                  <a:lnTo>
                    <a:pt x="12" y="11"/>
                  </a:lnTo>
                  <a:lnTo>
                    <a:pt x="25" y="11"/>
                  </a:lnTo>
                  <a:lnTo>
                    <a:pt x="25" y="35"/>
                  </a:lnTo>
                  <a:lnTo>
                    <a:pt x="36" y="35"/>
                  </a:lnTo>
                  <a:lnTo>
                    <a:pt x="36" y="69"/>
                  </a:lnTo>
                  <a:lnTo>
                    <a:pt x="25" y="69"/>
                  </a:lnTo>
                  <a:lnTo>
                    <a:pt x="25" y="94"/>
                  </a:lnTo>
                  <a:lnTo>
                    <a:pt x="12" y="94"/>
                  </a:lnTo>
                  <a:lnTo>
                    <a:pt x="12" y="105"/>
                  </a:lnTo>
                  <a:lnTo>
                    <a:pt x="0" y="105"/>
                  </a:lnTo>
                  <a:lnTo>
                    <a:pt x="0" y="94"/>
                  </a:lnTo>
                  <a:lnTo>
                    <a:pt x="12" y="94"/>
                  </a:lnTo>
                  <a:lnTo>
                    <a:pt x="12" y="69"/>
                  </a:lnTo>
                  <a:lnTo>
                    <a:pt x="25" y="69"/>
                  </a:lnTo>
                  <a:lnTo>
                    <a:pt x="25" y="35"/>
                  </a:lnTo>
                  <a:lnTo>
                    <a:pt x="12" y="35"/>
                  </a:lnTo>
                  <a:lnTo>
                    <a:pt x="12" y="11"/>
                  </a:lnTo>
                  <a:lnTo>
                    <a:pt x="0" y="1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43"/>
            <p:cNvSpPr>
              <a:spLocks/>
            </p:cNvSpPr>
            <p:nvPr/>
          </p:nvSpPr>
          <p:spPr bwMode="auto">
            <a:xfrm>
              <a:off x="4019" y="2425"/>
              <a:ext cx="658" cy="1163"/>
            </a:xfrm>
            <a:custGeom>
              <a:avLst/>
              <a:gdLst>
                <a:gd name="T0" fmla="*/ 26 w 658"/>
                <a:gd name="T1" fmla="*/ 12 h 1163"/>
                <a:gd name="T2" fmla="*/ 52 w 658"/>
                <a:gd name="T3" fmla="*/ 60 h 1163"/>
                <a:gd name="T4" fmla="*/ 77 w 658"/>
                <a:gd name="T5" fmla="*/ 107 h 1163"/>
                <a:gd name="T6" fmla="*/ 103 w 658"/>
                <a:gd name="T7" fmla="*/ 132 h 1163"/>
                <a:gd name="T8" fmla="*/ 129 w 658"/>
                <a:gd name="T9" fmla="*/ 155 h 1163"/>
                <a:gd name="T10" fmla="*/ 155 w 658"/>
                <a:gd name="T11" fmla="*/ 192 h 1163"/>
                <a:gd name="T12" fmla="*/ 180 w 658"/>
                <a:gd name="T13" fmla="*/ 216 h 1163"/>
                <a:gd name="T14" fmla="*/ 206 w 658"/>
                <a:gd name="T15" fmla="*/ 240 h 1163"/>
                <a:gd name="T16" fmla="*/ 232 w 658"/>
                <a:gd name="T17" fmla="*/ 264 h 1163"/>
                <a:gd name="T18" fmla="*/ 258 w 658"/>
                <a:gd name="T19" fmla="*/ 311 h 1163"/>
                <a:gd name="T20" fmla="*/ 283 w 658"/>
                <a:gd name="T21" fmla="*/ 360 h 1163"/>
                <a:gd name="T22" fmla="*/ 309 w 658"/>
                <a:gd name="T23" fmla="*/ 432 h 1163"/>
                <a:gd name="T24" fmla="*/ 348 w 658"/>
                <a:gd name="T25" fmla="*/ 456 h 1163"/>
                <a:gd name="T26" fmla="*/ 374 w 658"/>
                <a:gd name="T27" fmla="*/ 419 h 1163"/>
                <a:gd name="T28" fmla="*/ 399 w 658"/>
                <a:gd name="T29" fmla="*/ 371 h 1163"/>
                <a:gd name="T30" fmla="*/ 425 w 658"/>
                <a:gd name="T31" fmla="*/ 335 h 1163"/>
                <a:gd name="T32" fmla="*/ 451 w 658"/>
                <a:gd name="T33" fmla="*/ 299 h 1163"/>
                <a:gd name="T34" fmla="*/ 477 w 658"/>
                <a:gd name="T35" fmla="*/ 276 h 1163"/>
                <a:gd name="T36" fmla="*/ 502 w 658"/>
                <a:gd name="T37" fmla="*/ 240 h 1163"/>
                <a:gd name="T38" fmla="*/ 528 w 658"/>
                <a:gd name="T39" fmla="*/ 216 h 1163"/>
                <a:gd name="T40" fmla="*/ 554 w 658"/>
                <a:gd name="T41" fmla="*/ 192 h 1163"/>
                <a:gd name="T42" fmla="*/ 580 w 658"/>
                <a:gd name="T43" fmla="*/ 168 h 1163"/>
                <a:gd name="T44" fmla="*/ 605 w 658"/>
                <a:gd name="T45" fmla="*/ 132 h 1163"/>
                <a:gd name="T46" fmla="*/ 631 w 658"/>
                <a:gd name="T47" fmla="*/ 97 h 1163"/>
                <a:gd name="T48" fmla="*/ 657 w 658"/>
                <a:gd name="T49" fmla="*/ 48 h 1163"/>
                <a:gd name="T50" fmla="*/ 631 w 658"/>
                <a:gd name="T51" fmla="*/ 155 h 1163"/>
                <a:gd name="T52" fmla="*/ 605 w 658"/>
                <a:gd name="T53" fmla="*/ 288 h 1163"/>
                <a:gd name="T54" fmla="*/ 580 w 658"/>
                <a:gd name="T55" fmla="*/ 371 h 1163"/>
                <a:gd name="T56" fmla="*/ 554 w 658"/>
                <a:gd name="T57" fmla="*/ 456 h 1163"/>
                <a:gd name="T58" fmla="*/ 528 w 658"/>
                <a:gd name="T59" fmla="*/ 539 h 1163"/>
                <a:gd name="T60" fmla="*/ 502 w 658"/>
                <a:gd name="T61" fmla="*/ 611 h 1163"/>
                <a:gd name="T62" fmla="*/ 477 w 658"/>
                <a:gd name="T63" fmla="*/ 635 h 1163"/>
                <a:gd name="T64" fmla="*/ 451 w 658"/>
                <a:gd name="T65" fmla="*/ 659 h 1163"/>
                <a:gd name="T66" fmla="*/ 425 w 658"/>
                <a:gd name="T67" fmla="*/ 695 h 1163"/>
                <a:gd name="T68" fmla="*/ 399 w 658"/>
                <a:gd name="T69" fmla="*/ 718 h 1163"/>
                <a:gd name="T70" fmla="*/ 399 w 658"/>
                <a:gd name="T71" fmla="*/ 779 h 1163"/>
                <a:gd name="T72" fmla="*/ 463 w 658"/>
                <a:gd name="T73" fmla="*/ 803 h 1163"/>
                <a:gd name="T74" fmla="*/ 438 w 658"/>
                <a:gd name="T75" fmla="*/ 874 h 1163"/>
                <a:gd name="T76" fmla="*/ 412 w 658"/>
                <a:gd name="T77" fmla="*/ 1055 h 1163"/>
                <a:gd name="T78" fmla="*/ 438 w 658"/>
                <a:gd name="T79" fmla="*/ 1102 h 1163"/>
                <a:gd name="T80" fmla="*/ 451 w 658"/>
                <a:gd name="T81" fmla="*/ 1138 h 1163"/>
                <a:gd name="T82" fmla="*/ 412 w 658"/>
                <a:gd name="T83" fmla="*/ 1162 h 1163"/>
                <a:gd name="T84" fmla="*/ 374 w 658"/>
                <a:gd name="T85" fmla="*/ 1126 h 1163"/>
                <a:gd name="T86" fmla="*/ 361 w 658"/>
                <a:gd name="T87" fmla="*/ 1030 h 1163"/>
                <a:gd name="T88" fmla="*/ 361 w 658"/>
                <a:gd name="T89" fmla="*/ 995 h 1163"/>
                <a:gd name="T90" fmla="*/ 335 w 658"/>
                <a:gd name="T91" fmla="*/ 922 h 1163"/>
                <a:gd name="T92" fmla="*/ 335 w 658"/>
                <a:gd name="T93" fmla="*/ 874 h 1163"/>
                <a:gd name="T94" fmla="*/ 309 w 658"/>
                <a:gd name="T95" fmla="*/ 803 h 1163"/>
                <a:gd name="T96" fmla="*/ 283 w 658"/>
                <a:gd name="T97" fmla="*/ 706 h 1163"/>
                <a:gd name="T98" fmla="*/ 258 w 658"/>
                <a:gd name="T99" fmla="*/ 635 h 1163"/>
                <a:gd name="T100" fmla="*/ 232 w 658"/>
                <a:gd name="T101" fmla="*/ 587 h 1163"/>
                <a:gd name="T102" fmla="*/ 206 w 658"/>
                <a:gd name="T103" fmla="*/ 563 h 1163"/>
                <a:gd name="T104" fmla="*/ 180 w 658"/>
                <a:gd name="T105" fmla="*/ 527 h 1163"/>
                <a:gd name="T106" fmla="*/ 155 w 658"/>
                <a:gd name="T107" fmla="*/ 502 h 1163"/>
                <a:gd name="T108" fmla="*/ 129 w 658"/>
                <a:gd name="T109" fmla="*/ 468 h 1163"/>
                <a:gd name="T110" fmla="*/ 103 w 658"/>
                <a:gd name="T111" fmla="*/ 432 h 1163"/>
                <a:gd name="T112" fmla="*/ 77 w 658"/>
                <a:gd name="T113" fmla="*/ 371 h 1163"/>
                <a:gd name="T114" fmla="*/ 52 w 658"/>
                <a:gd name="T115" fmla="*/ 323 h 1163"/>
                <a:gd name="T116" fmla="*/ 26 w 658"/>
                <a:gd name="T117" fmla="*/ 252 h 1163"/>
                <a:gd name="T118" fmla="*/ 0 w 658"/>
                <a:gd name="T119" fmla="*/ 132 h 11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58" h="1163">
                  <a:moveTo>
                    <a:pt x="0" y="0"/>
                  </a:moveTo>
                  <a:lnTo>
                    <a:pt x="13" y="0"/>
                  </a:lnTo>
                  <a:lnTo>
                    <a:pt x="13" y="12"/>
                  </a:lnTo>
                  <a:lnTo>
                    <a:pt x="26" y="12"/>
                  </a:lnTo>
                  <a:lnTo>
                    <a:pt x="26" y="24"/>
                  </a:lnTo>
                  <a:lnTo>
                    <a:pt x="39" y="24"/>
                  </a:lnTo>
                  <a:lnTo>
                    <a:pt x="39" y="60"/>
                  </a:lnTo>
                  <a:lnTo>
                    <a:pt x="52" y="60"/>
                  </a:lnTo>
                  <a:lnTo>
                    <a:pt x="52" y="84"/>
                  </a:lnTo>
                  <a:lnTo>
                    <a:pt x="64" y="84"/>
                  </a:lnTo>
                  <a:lnTo>
                    <a:pt x="64" y="107"/>
                  </a:lnTo>
                  <a:lnTo>
                    <a:pt x="77" y="107"/>
                  </a:lnTo>
                  <a:lnTo>
                    <a:pt x="77" y="120"/>
                  </a:lnTo>
                  <a:lnTo>
                    <a:pt x="89" y="120"/>
                  </a:lnTo>
                  <a:lnTo>
                    <a:pt x="89" y="132"/>
                  </a:lnTo>
                  <a:lnTo>
                    <a:pt x="103" y="132"/>
                  </a:lnTo>
                  <a:lnTo>
                    <a:pt x="103" y="144"/>
                  </a:lnTo>
                  <a:lnTo>
                    <a:pt x="116" y="144"/>
                  </a:lnTo>
                  <a:lnTo>
                    <a:pt x="116" y="155"/>
                  </a:lnTo>
                  <a:lnTo>
                    <a:pt x="129" y="155"/>
                  </a:lnTo>
                  <a:lnTo>
                    <a:pt x="129" y="179"/>
                  </a:lnTo>
                  <a:lnTo>
                    <a:pt x="142" y="179"/>
                  </a:lnTo>
                  <a:lnTo>
                    <a:pt x="142" y="192"/>
                  </a:lnTo>
                  <a:lnTo>
                    <a:pt x="155" y="192"/>
                  </a:lnTo>
                  <a:lnTo>
                    <a:pt x="155" y="204"/>
                  </a:lnTo>
                  <a:lnTo>
                    <a:pt x="167" y="204"/>
                  </a:lnTo>
                  <a:lnTo>
                    <a:pt x="167" y="216"/>
                  </a:lnTo>
                  <a:lnTo>
                    <a:pt x="180" y="216"/>
                  </a:lnTo>
                  <a:lnTo>
                    <a:pt x="180" y="228"/>
                  </a:lnTo>
                  <a:lnTo>
                    <a:pt x="193" y="228"/>
                  </a:lnTo>
                  <a:lnTo>
                    <a:pt x="193" y="240"/>
                  </a:lnTo>
                  <a:lnTo>
                    <a:pt x="206" y="240"/>
                  </a:lnTo>
                  <a:lnTo>
                    <a:pt x="206" y="252"/>
                  </a:lnTo>
                  <a:lnTo>
                    <a:pt x="219" y="252"/>
                  </a:lnTo>
                  <a:lnTo>
                    <a:pt x="219" y="264"/>
                  </a:lnTo>
                  <a:lnTo>
                    <a:pt x="232" y="264"/>
                  </a:lnTo>
                  <a:lnTo>
                    <a:pt x="232" y="288"/>
                  </a:lnTo>
                  <a:lnTo>
                    <a:pt x="245" y="288"/>
                  </a:lnTo>
                  <a:lnTo>
                    <a:pt x="245" y="311"/>
                  </a:lnTo>
                  <a:lnTo>
                    <a:pt x="258" y="311"/>
                  </a:lnTo>
                  <a:lnTo>
                    <a:pt x="258" y="335"/>
                  </a:lnTo>
                  <a:lnTo>
                    <a:pt x="271" y="335"/>
                  </a:lnTo>
                  <a:lnTo>
                    <a:pt x="271" y="360"/>
                  </a:lnTo>
                  <a:lnTo>
                    <a:pt x="283" y="360"/>
                  </a:lnTo>
                  <a:lnTo>
                    <a:pt x="283" y="396"/>
                  </a:lnTo>
                  <a:lnTo>
                    <a:pt x="296" y="396"/>
                  </a:lnTo>
                  <a:lnTo>
                    <a:pt x="296" y="432"/>
                  </a:lnTo>
                  <a:lnTo>
                    <a:pt x="309" y="432"/>
                  </a:lnTo>
                  <a:lnTo>
                    <a:pt x="309" y="468"/>
                  </a:lnTo>
                  <a:lnTo>
                    <a:pt x="335" y="468"/>
                  </a:lnTo>
                  <a:lnTo>
                    <a:pt x="335" y="456"/>
                  </a:lnTo>
                  <a:lnTo>
                    <a:pt x="348" y="456"/>
                  </a:lnTo>
                  <a:lnTo>
                    <a:pt x="348" y="444"/>
                  </a:lnTo>
                  <a:lnTo>
                    <a:pt x="361" y="444"/>
                  </a:lnTo>
                  <a:lnTo>
                    <a:pt x="361" y="419"/>
                  </a:lnTo>
                  <a:lnTo>
                    <a:pt x="374" y="419"/>
                  </a:lnTo>
                  <a:lnTo>
                    <a:pt x="374" y="396"/>
                  </a:lnTo>
                  <a:lnTo>
                    <a:pt x="386" y="396"/>
                  </a:lnTo>
                  <a:lnTo>
                    <a:pt x="386" y="371"/>
                  </a:lnTo>
                  <a:lnTo>
                    <a:pt x="399" y="371"/>
                  </a:lnTo>
                  <a:lnTo>
                    <a:pt x="399" y="360"/>
                  </a:lnTo>
                  <a:lnTo>
                    <a:pt x="412" y="360"/>
                  </a:lnTo>
                  <a:lnTo>
                    <a:pt x="412" y="335"/>
                  </a:lnTo>
                  <a:lnTo>
                    <a:pt x="425" y="335"/>
                  </a:lnTo>
                  <a:lnTo>
                    <a:pt x="425" y="323"/>
                  </a:lnTo>
                  <a:lnTo>
                    <a:pt x="438" y="323"/>
                  </a:lnTo>
                  <a:lnTo>
                    <a:pt x="438" y="299"/>
                  </a:lnTo>
                  <a:lnTo>
                    <a:pt x="451" y="299"/>
                  </a:lnTo>
                  <a:lnTo>
                    <a:pt x="451" y="288"/>
                  </a:lnTo>
                  <a:lnTo>
                    <a:pt x="463" y="288"/>
                  </a:lnTo>
                  <a:lnTo>
                    <a:pt x="463" y="276"/>
                  </a:lnTo>
                  <a:lnTo>
                    <a:pt x="477" y="276"/>
                  </a:lnTo>
                  <a:lnTo>
                    <a:pt x="477" y="264"/>
                  </a:lnTo>
                  <a:lnTo>
                    <a:pt x="491" y="264"/>
                  </a:lnTo>
                  <a:lnTo>
                    <a:pt x="491" y="240"/>
                  </a:lnTo>
                  <a:lnTo>
                    <a:pt x="502" y="240"/>
                  </a:lnTo>
                  <a:lnTo>
                    <a:pt x="502" y="228"/>
                  </a:lnTo>
                  <a:lnTo>
                    <a:pt x="515" y="228"/>
                  </a:lnTo>
                  <a:lnTo>
                    <a:pt x="515" y="216"/>
                  </a:lnTo>
                  <a:lnTo>
                    <a:pt x="528" y="216"/>
                  </a:lnTo>
                  <a:lnTo>
                    <a:pt x="528" y="204"/>
                  </a:lnTo>
                  <a:lnTo>
                    <a:pt x="541" y="204"/>
                  </a:lnTo>
                  <a:lnTo>
                    <a:pt x="541" y="192"/>
                  </a:lnTo>
                  <a:lnTo>
                    <a:pt x="554" y="192"/>
                  </a:lnTo>
                  <a:lnTo>
                    <a:pt x="554" y="179"/>
                  </a:lnTo>
                  <a:lnTo>
                    <a:pt x="567" y="179"/>
                  </a:lnTo>
                  <a:lnTo>
                    <a:pt x="567" y="168"/>
                  </a:lnTo>
                  <a:lnTo>
                    <a:pt x="580" y="168"/>
                  </a:lnTo>
                  <a:lnTo>
                    <a:pt x="580" y="155"/>
                  </a:lnTo>
                  <a:lnTo>
                    <a:pt x="593" y="155"/>
                  </a:lnTo>
                  <a:lnTo>
                    <a:pt x="593" y="132"/>
                  </a:lnTo>
                  <a:lnTo>
                    <a:pt x="605" y="132"/>
                  </a:lnTo>
                  <a:lnTo>
                    <a:pt x="605" y="120"/>
                  </a:lnTo>
                  <a:lnTo>
                    <a:pt x="618" y="120"/>
                  </a:lnTo>
                  <a:lnTo>
                    <a:pt x="618" y="97"/>
                  </a:lnTo>
                  <a:lnTo>
                    <a:pt x="631" y="97"/>
                  </a:lnTo>
                  <a:lnTo>
                    <a:pt x="631" y="60"/>
                  </a:lnTo>
                  <a:lnTo>
                    <a:pt x="645" y="60"/>
                  </a:lnTo>
                  <a:lnTo>
                    <a:pt x="645" y="48"/>
                  </a:lnTo>
                  <a:lnTo>
                    <a:pt x="657" y="48"/>
                  </a:lnTo>
                  <a:lnTo>
                    <a:pt x="657" y="84"/>
                  </a:lnTo>
                  <a:lnTo>
                    <a:pt x="645" y="84"/>
                  </a:lnTo>
                  <a:lnTo>
                    <a:pt x="645" y="155"/>
                  </a:lnTo>
                  <a:lnTo>
                    <a:pt x="631" y="155"/>
                  </a:lnTo>
                  <a:lnTo>
                    <a:pt x="631" y="228"/>
                  </a:lnTo>
                  <a:lnTo>
                    <a:pt x="618" y="228"/>
                  </a:lnTo>
                  <a:lnTo>
                    <a:pt x="618" y="288"/>
                  </a:lnTo>
                  <a:lnTo>
                    <a:pt x="605" y="288"/>
                  </a:lnTo>
                  <a:lnTo>
                    <a:pt x="605" y="335"/>
                  </a:lnTo>
                  <a:lnTo>
                    <a:pt x="593" y="335"/>
                  </a:lnTo>
                  <a:lnTo>
                    <a:pt x="593" y="371"/>
                  </a:lnTo>
                  <a:lnTo>
                    <a:pt x="580" y="371"/>
                  </a:lnTo>
                  <a:lnTo>
                    <a:pt x="580" y="407"/>
                  </a:lnTo>
                  <a:lnTo>
                    <a:pt x="567" y="407"/>
                  </a:lnTo>
                  <a:lnTo>
                    <a:pt x="567" y="456"/>
                  </a:lnTo>
                  <a:lnTo>
                    <a:pt x="554" y="456"/>
                  </a:lnTo>
                  <a:lnTo>
                    <a:pt x="554" y="515"/>
                  </a:lnTo>
                  <a:lnTo>
                    <a:pt x="541" y="515"/>
                  </a:lnTo>
                  <a:lnTo>
                    <a:pt x="541" y="539"/>
                  </a:lnTo>
                  <a:lnTo>
                    <a:pt x="528" y="539"/>
                  </a:lnTo>
                  <a:lnTo>
                    <a:pt x="528" y="576"/>
                  </a:lnTo>
                  <a:lnTo>
                    <a:pt x="515" y="576"/>
                  </a:lnTo>
                  <a:lnTo>
                    <a:pt x="515" y="611"/>
                  </a:lnTo>
                  <a:lnTo>
                    <a:pt x="502" y="611"/>
                  </a:lnTo>
                  <a:lnTo>
                    <a:pt x="502" y="623"/>
                  </a:lnTo>
                  <a:lnTo>
                    <a:pt x="491" y="623"/>
                  </a:lnTo>
                  <a:lnTo>
                    <a:pt x="491" y="635"/>
                  </a:lnTo>
                  <a:lnTo>
                    <a:pt x="477" y="635"/>
                  </a:lnTo>
                  <a:lnTo>
                    <a:pt x="477" y="647"/>
                  </a:lnTo>
                  <a:lnTo>
                    <a:pt x="463" y="647"/>
                  </a:lnTo>
                  <a:lnTo>
                    <a:pt x="463" y="659"/>
                  </a:lnTo>
                  <a:lnTo>
                    <a:pt x="451" y="659"/>
                  </a:lnTo>
                  <a:lnTo>
                    <a:pt x="451" y="682"/>
                  </a:lnTo>
                  <a:lnTo>
                    <a:pt x="438" y="682"/>
                  </a:lnTo>
                  <a:lnTo>
                    <a:pt x="438" y="695"/>
                  </a:lnTo>
                  <a:lnTo>
                    <a:pt x="425" y="695"/>
                  </a:lnTo>
                  <a:lnTo>
                    <a:pt x="425" y="706"/>
                  </a:lnTo>
                  <a:lnTo>
                    <a:pt x="412" y="706"/>
                  </a:lnTo>
                  <a:lnTo>
                    <a:pt x="412" y="718"/>
                  </a:lnTo>
                  <a:lnTo>
                    <a:pt x="399" y="718"/>
                  </a:lnTo>
                  <a:lnTo>
                    <a:pt x="399" y="731"/>
                  </a:lnTo>
                  <a:lnTo>
                    <a:pt x="386" y="731"/>
                  </a:lnTo>
                  <a:lnTo>
                    <a:pt x="386" y="779"/>
                  </a:lnTo>
                  <a:lnTo>
                    <a:pt x="399" y="779"/>
                  </a:lnTo>
                  <a:lnTo>
                    <a:pt x="399" y="791"/>
                  </a:lnTo>
                  <a:lnTo>
                    <a:pt x="412" y="791"/>
                  </a:lnTo>
                  <a:lnTo>
                    <a:pt x="412" y="803"/>
                  </a:lnTo>
                  <a:lnTo>
                    <a:pt x="463" y="803"/>
                  </a:lnTo>
                  <a:lnTo>
                    <a:pt x="463" y="827"/>
                  </a:lnTo>
                  <a:lnTo>
                    <a:pt x="451" y="827"/>
                  </a:lnTo>
                  <a:lnTo>
                    <a:pt x="451" y="874"/>
                  </a:lnTo>
                  <a:lnTo>
                    <a:pt x="438" y="874"/>
                  </a:lnTo>
                  <a:lnTo>
                    <a:pt x="438" y="922"/>
                  </a:lnTo>
                  <a:lnTo>
                    <a:pt x="425" y="922"/>
                  </a:lnTo>
                  <a:lnTo>
                    <a:pt x="425" y="1055"/>
                  </a:lnTo>
                  <a:lnTo>
                    <a:pt x="412" y="1055"/>
                  </a:lnTo>
                  <a:lnTo>
                    <a:pt x="412" y="1090"/>
                  </a:lnTo>
                  <a:lnTo>
                    <a:pt x="425" y="1090"/>
                  </a:lnTo>
                  <a:lnTo>
                    <a:pt x="425" y="1102"/>
                  </a:lnTo>
                  <a:lnTo>
                    <a:pt x="438" y="1102"/>
                  </a:lnTo>
                  <a:lnTo>
                    <a:pt x="438" y="1114"/>
                  </a:lnTo>
                  <a:lnTo>
                    <a:pt x="463" y="1114"/>
                  </a:lnTo>
                  <a:lnTo>
                    <a:pt x="463" y="1138"/>
                  </a:lnTo>
                  <a:lnTo>
                    <a:pt x="451" y="1138"/>
                  </a:lnTo>
                  <a:lnTo>
                    <a:pt x="451" y="1150"/>
                  </a:lnTo>
                  <a:lnTo>
                    <a:pt x="438" y="1150"/>
                  </a:lnTo>
                  <a:lnTo>
                    <a:pt x="438" y="1162"/>
                  </a:lnTo>
                  <a:lnTo>
                    <a:pt x="412" y="1162"/>
                  </a:lnTo>
                  <a:lnTo>
                    <a:pt x="412" y="1138"/>
                  </a:lnTo>
                  <a:lnTo>
                    <a:pt x="399" y="1138"/>
                  </a:lnTo>
                  <a:lnTo>
                    <a:pt x="399" y="1126"/>
                  </a:lnTo>
                  <a:lnTo>
                    <a:pt x="374" y="1126"/>
                  </a:lnTo>
                  <a:lnTo>
                    <a:pt x="374" y="1114"/>
                  </a:lnTo>
                  <a:lnTo>
                    <a:pt x="348" y="1114"/>
                  </a:lnTo>
                  <a:lnTo>
                    <a:pt x="348" y="1030"/>
                  </a:lnTo>
                  <a:lnTo>
                    <a:pt x="361" y="1030"/>
                  </a:lnTo>
                  <a:lnTo>
                    <a:pt x="361" y="1018"/>
                  </a:lnTo>
                  <a:lnTo>
                    <a:pt x="348" y="1018"/>
                  </a:lnTo>
                  <a:lnTo>
                    <a:pt x="348" y="995"/>
                  </a:lnTo>
                  <a:lnTo>
                    <a:pt x="361" y="995"/>
                  </a:lnTo>
                  <a:lnTo>
                    <a:pt x="361" y="983"/>
                  </a:lnTo>
                  <a:lnTo>
                    <a:pt x="348" y="983"/>
                  </a:lnTo>
                  <a:lnTo>
                    <a:pt x="348" y="922"/>
                  </a:lnTo>
                  <a:lnTo>
                    <a:pt x="335" y="922"/>
                  </a:lnTo>
                  <a:lnTo>
                    <a:pt x="335" y="898"/>
                  </a:lnTo>
                  <a:lnTo>
                    <a:pt x="348" y="898"/>
                  </a:lnTo>
                  <a:lnTo>
                    <a:pt x="348" y="874"/>
                  </a:lnTo>
                  <a:lnTo>
                    <a:pt x="335" y="874"/>
                  </a:lnTo>
                  <a:lnTo>
                    <a:pt x="335" y="851"/>
                  </a:lnTo>
                  <a:lnTo>
                    <a:pt x="322" y="851"/>
                  </a:lnTo>
                  <a:lnTo>
                    <a:pt x="322" y="803"/>
                  </a:lnTo>
                  <a:lnTo>
                    <a:pt x="309" y="803"/>
                  </a:lnTo>
                  <a:lnTo>
                    <a:pt x="309" y="779"/>
                  </a:lnTo>
                  <a:lnTo>
                    <a:pt x="296" y="779"/>
                  </a:lnTo>
                  <a:lnTo>
                    <a:pt x="296" y="706"/>
                  </a:lnTo>
                  <a:lnTo>
                    <a:pt x="283" y="706"/>
                  </a:lnTo>
                  <a:lnTo>
                    <a:pt x="283" y="672"/>
                  </a:lnTo>
                  <a:lnTo>
                    <a:pt x="271" y="672"/>
                  </a:lnTo>
                  <a:lnTo>
                    <a:pt x="271" y="635"/>
                  </a:lnTo>
                  <a:lnTo>
                    <a:pt x="258" y="635"/>
                  </a:lnTo>
                  <a:lnTo>
                    <a:pt x="258" y="599"/>
                  </a:lnTo>
                  <a:lnTo>
                    <a:pt x="245" y="599"/>
                  </a:lnTo>
                  <a:lnTo>
                    <a:pt x="245" y="587"/>
                  </a:lnTo>
                  <a:lnTo>
                    <a:pt x="232" y="587"/>
                  </a:lnTo>
                  <a:lnTo>
                    <a:pt x="232" y="576"/>
                  </a:lnTo>
                  <a:lnTo>
                    <a:pt x="219" y="576"/>
                  </a:lnTo>
                  <a:lnTo>
                    <a:pt x="219" y="563"/>
                  </a:lnTo>
                  <a:lnTo>
                    <a:pt x="206" y="563"/>
                  </a:lnTo>
                  <a:lnTo>
                    <a:pt x="206" y="551"/>
                  </a:lnTo>
                  <a:lnTo>
                    <a:pt x="193" y="551"/>
                  </a:lnTo>
                  <a:lnTo>
                    <a:pt x="193" y="527"/>
                  </a:lnTo>
                  <a:lnTo>
                    <a:pt x="180" y="527"/>
                  </a:lnTo>
                  <a:lnTo>
                    <a:pt x="180" y="515"/>
                  </a:lnTo>
                  <a:lnTo>
                    <a:pt x="167" y="515"/>
                  </a:lnTo>
                  <a:lnTo>
                    <a:pt x="167" y="502"/>
                  </a:lnTo>
                  <a:lnTo>
                    <a:pt x="155" y="502"/>
                  </a:lnTo>
                  <a:lnTo>
                    <a:pt x="155" y="490"/>
                  </a:lnTo>
                  <a:lnTo>
                    <a:pt x="142" y="490"/>
                  </a:lnTo>
                  <a:lnTo>
                    <a:pt x="142" y="468"/>
                  </a:lnTo>
                  <a:lnTo>
                    <a:pt x="129" y="468"/>
                  </a:lnTo>
                  <a:lnTo>
                    <a:pt x="129" y="456"/>
                  </a:lnTo>
                  <a:lnTo>
                    <a:pt x="116" y="456"/>
                  </a:lnTo>
                  <a:lnTo>
                    <a:pt x="116" y="432"/>
                  </a:lnTo>
                  <a:lnTo>
                    <a:pt x="103" y="432"/>
                  </a:lnTo>
                  <a:lnTo>
                    <a:pt x="103" y="407"/>
                  </a:lnTo>
                  <a:lnTo>
                    <a:pt x="89" y="407"/>
                  </a:lnTo>
                  <a:lnTo>
                    <a:pt x="89" y="371"/>
                  </a:lnTo>
                  <a:lnTo>
                    <a:pt x="77" y="371"/>
                  </a:lnTo>
                  <a:lnTo>
                    <a:pt x="77" y="347"/>
                  </a:lnTo>
                  <a:lnTo>
                    <a:pt x="64" y="347"/>
                  </a:lnTo>
                  <a:lnTo>
                    <a:pt x="64" y="323"/>
                  </a:lnTo>
                  <a:lnTo>
                    <a:pt x="52" y="323"/>
                  </a:lnTo>
                  <a:lnTo>
                    <a:pt x="52" y="288"/>
                  </a:lnTo>
                  <a:lnTo>
                    <a:pt x="39" y="288"/>
                  </a:lnTo>
                  <a:lnTo>
                    <a:pt x="39" y="252"/>
                  </a:lnTo>
                  <a:lnTo>
                    <a:pt x="26" y="252"/>
                  </a:lnTo>
                  <a:lnTo>
                    <a:pt x="26" y="192"/>
                  </a:lnTo>
                  <a:lnTo>
                    <a:pt x="13" y="192"/>
                  </a:lnTo>
                  <a:lnTo>
                    <a:pt x="13" y="132"/>
                  </a:lnTo>
                  <a:lnTo>
                    <a:pt x="0" y="132"/>
                  </a:lnTo>
                  <a:lnTo>
                    <a:pt x="0" y="0"/>
                  </a:lnTo>
                </a:path>
              </a:pathLst>
            </a:custGeom>
            <a:solidFill>
              <a:srgbClr val="FF00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44"/>
            <p:cNvSpPr>
              <a:spLocks/>
            </p:cNvSpPr>
            <p:nvPr/>
          </p:nvSpPr>
          <p:spPr bwMode="auto">
            <a:xfrm>
              <a:off x="3747" y="2461"/>
              <a:ext cx="438" cy="1055"/>
            </a:xfrm>
            <a:custGeom>
              <a:avLst/>
              <a:gdLst>
                <a:gd name="T0" fmla="*/ 193 w 438"/>
                <a:gd name="T1" fmla="*/ 12 h 1055"/>
                <a:gd name="T2" fmla="*/ 219 w 438"/>
                <a:gd name="T3" fmla="*/ 37 h 1055"/>
                <a:gd name="T4" fmla="*/ 232 w 438"/>
                <a:gd name="T5" fmla="*/ 96 h 1055"/>
                <a:gd name="T6" fmla="*/ 257 w 438"/>
                <a:gd name="T7" fmla="*/ 120 h 1055"/>
                <a:gd name="T8" fmla="*/ 269 w 438"/>
                <a:gd name="T9" fmla="*/ 240 h 1055"/>
                <a:gd name="T10" fmla="*/ 296 w 438"/>
                <a:gd name="T11" fmla="*/ 287 h 1055"/>
                <a:gd name="T12" fmla="*/ 309 w 438"/>
                <a:gd name="T13" fmla="*/ 396 h 1055"/>
                <a:gd name="T14" fmla="*/ 334 w 438"/>
                <a:gd name="T15" fmla="*/ 575 h 1055"/>
                <a:gd name="T16" fmla="*/ 347 w 438"/>
                <a:gd name="T17" fmla="*/ 599 h 1055"/>
                <a:gd name="T18" fmla="*/ 347 w 438"/>
                <a:gd name="T19" fmla="*/ 611 h 1055"/>
                <a:gd name="T20" fmla="*/ 334 w 438"/>
                <a:gd name="T21" fmla="*/ 587 h 1055"/>
                <a:gd name="T22" fmla="*/ 309 w 438"/>
                <a:gd name="T23" fmla="*/ 611 h 1055"/>
                <a:gd name="T24" fmla="*/ 296 w 438"/>
                <a:gd name="T25" fmla="*/ 647 h 1055"/>
                <a:gd name="T26" fmla="*/ 269 w 438"/>
                <a:gd name="T27" fmla="*/ 659 h 1055"/>
                <a:gd name="T28" fmla="*/ 257 w 438"/>
                <a:gd name="T29" fmla="*/ 683 h 1055"/>
                <a:gd name="T30" fmla="*/ 309 w 438"/>
                <a:gd name="T31" fmla="*/ 695 h 1055"/>
                <a:gd name="T32" fmla="*/ 360 w 438"/>
                <a:gd name="T33" fmla="*/ 719 h 1055"/>
                <a:gd name="T34" fmla="*/ 437 w 438"/>
                <a:gd name="T35" fmla="*/ 731 h 1055"/>
                <a:gd name="T36" fmla="*/ 424 w 438"/>
                <a:gd name="T37" fmla="*/ 994 h 1055"/>
                <a:gd name="T38" fmla="*/ 399 w 438"/>
                <a:gd name="T39" fmla="*/ 1006 h 1055"/>
                <a:gd name="T40" fmla="*/ 386 w 438"/>
                <a:gd name="T41" fmla="*/ 1029 h 1055"/>
                <a:gd name="T42" fmla="*/ 296 w 438"/>
                <a:gd name="T43" fmla="*/ 1042 h 1055"/>
                <a:gd name="T44" fmla="*/ 168 w 438"/>
                <a:gd name="T45" fmla="*/ 1042 h 1055"/>
                <a:gd name="T46" fmla="*/ 115 w 438"/>
                <a:gd name="T47" fmla="*/ 1029 h 1055"/>
                <a:gd name="T48" fmla="*/ 90 w 438"/>
                <a:gd name="T49" fmla="*/ 1006 h 1055"/>
                <a:gd name="T50" fmla="*/ 51 w 438"/>
                <a:gd name="T51" fmla="*/ 994 h 1055"/>
                <a:gd name="T52" fmla="*/ 38 w 438"/>
                <a:gd name="T53" fmla="*/ 970 h 1055"/>
                <a:gd name="T54" fmla="*/ 13 w 438"/>
                <a:gd name="T55" fmla="*/ 959 h 1055"/>
                <a:gd name="T56" fmla="*/ 0 w 438"/>
                <a:gd name="T57" fmla="*/ 802 h 1055"/>
                <a:gd name="T58" fmla="*/ 26 w 438"/>
                <a:gd name="T59" fmla="*/ 779 h 1055"/>
                <a:gd name="T60" fmla="*/ 38 w 438"/>
                <a:gd name="T61" fmla="*/ 779 h 1055"/>
                <a:gd name="T62" fmla="*/ 13 w 438"/>
                <a:gd name="T63" fmla="*/ 802 h 1055"/>
                <a:gd name="T64" fmla="*/ 26 w 438"/>
                <a:gd name="T65" fmla="*/ 959 h 1055"/>
                <a:gd name="T66" fmla="*/ 51 w 438"/>
                <a:gd name="T67" fmla="*/ 970 h 1055"/>
                <a:gd name="T68" fmla="*/ 65 w 438"/>
                <a:gd name="T69" fmla="*/ 994 h 1055"/>
                <a:gd name="T70" fmla="*/ 115 w 438"/>
                <a:gd name="T71" fmla="*/ 1006 h 1055"/>
                <a:gd name="T72" fmla="*/ 142 w 438"/>
                <a:gd name="T73" fmla="*/ 1029 h 1055"/>
                <a:gd name="T74" fmla="*/ 296 w 438"/>
                <a:gd name="T75" fmla="*/ 1042 h 1055"/>
                <a:gd name="T76" fmla="*/ 360 w 438"/>
                <a:gd name="T77" fmla="*/ 1018 h 1055"/>
                <a:gd name="T78" fmla="*/ 399 w 438"/>
                <a:gd name="T79" fmla="*/ 1006 h 1055"/>
                <a:gd name="T80" fmla="*/ 411 w 438"/>
                <a:gd name="T81" fmla="*/ 970 h 1055"/>
                <a:gd name="T82" fmla="*/ 360 w 438"/>
                <a:gd name="T83" fmla="*/ 731 h 1055"/>
                <a:gd name="T84" fmla="*/ 309 w 438"/>
                <a:gd name="T85" fmla="*/ 707 h 1055"/>
                <a:gd name="T86" fmla="*/ 245 w 438"/>
                <a:gd name="T87" fmla="*/ 695 h 1055"/>
                <a:gd name="T88" fmla="*/ 219 w 438"/>
                <a:gd name="T89" fmla="*/ 719 h 1055"/>
                <a:gd name="T90" fmla="*/ 181 w 438"/>
                <a:gd name="T91" fmla="*/ 731 h 1055"/>
                <a:gd name="T92" fmla="*/ 142 w 438"/>
                <a:gd name="T93" fmla="*/ 731 h 1055"/>
                <a:gd name="T94" fmla="*/ 206 w 438"/>
                <a:gd name="T95" fmla="*/ 719 h 1055"/>
                <a:gd name="T96" fmla="*/ 219 w 438"/>
                <a:gd name="T97" fmla="*/ 695 h 1055"/>
                <a:gd name="T98" fmla="*/ 245 w 438"/>
                <a:gd name="T99" fmla="*/ 683 h 1055"/>
                <a:gd name="T100" fmla="*/ 257 w 438"/>
                <a:gd name="T101" fmla="*/ 659 h 1055"/>
                <a:gd name="T102" fmla="*/ 282 w 438"/>
                <a:gd name="T103" fmla="*/ 647 h 1055"/>
                <a:gd name="T104" fmla="*/ 296 w 438"/>
                <a:gd name="T105" fmla="*/ 611 h 1055"/>
                <a:gd name="T106" fmla="*/ 296 w 438"/>
                <a:gd name="T107" fmla="*/ 396 h 1055"/>
                <a:gd name="T108" fmla="*/ 282 w 438"/>
                <a:gd name="T109" fmla="*/ 287 h 1055"/>
                <a:gd name="T110" fmla="*/ 257 w 438"/>
                <a:gd name="T111" fmla="*/ 240 h 1055"/>
                <a:gd name="T112" fmla="*/ 245 w 438"/>
                <a:gd name="T113" fmla="*/ 120 h 1055"/>
                <a:gd name="T114" fmla="*/ 219 w 438"/>
                <a:gd name="T115" fmla="*/ 96 h 1055"/>
                <a:gd name="T116" fmla="*/ 206 w 438"/>
                <a:gd name="T117" fmla="*/ 37 h 1055"/>
                <a:gd name="T118" fmla="*/ 181 w 438"/>
                <a:gd name="T119" fmla="*/ 12 h 10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1055">
                  <a:moveTo>
                    <a:pt x="181" y="0"/>
                  </a:moveTo>
                  <a:lnTo>
                    <a:pt x="193" y="0"/>
                  </a:lnTo>
                  <a:lnTo>
                    <a:pt x="193" y="12"/>
                  </a:lnTo>
                  <a:lnTo>
                    <a:pt x="206" y="12"/>
                  </a:lnTo>
                  <a:lnTo>
                    <a:pt x="206" y="37"/>
                  </a:lnTo>
                  <a:lnTo>
                    <a:pt x="219" y="37"/>
                  </a:lnTo>
                  <a:lnTo>
                    <a:pt x="219" y="61"/>
                  </a:lnTo>
                  <a:lnTo>
                    <a:pt x="232" y="61"/>
                  </a:lnTo>
                  <a:lnTo>
                    <a:pt x="232" y="96"/>
                  </a:lnTo>
                  <a:lnTo>
                    <a:pt x="245" y="96"/>
                  </a:lnTo>
                  <a:lnTo>
                    <a:pt x="245" y="120"/>
                  </a:lnTo>
                  <a:lnTo>
                    <a:pt x="257" y="120"/>
                  </a:lnTo>
                  <a:lnTo>
                    <a:pt x="257" y="192"/>
                  </a:lnTo>
                  <a:lnTo>
                    <a:pt x="269" y="192"/>
                  </a:lnTo>
                  <a:lnTo>
                    <a:pt x="269" y="240"/>
                  </a:lnTo>
                  <a:lnTo>
                    <a:pt x="282" y="240"/>
                  </a:lnTo>
                  <a:lnTo>
                    <a:pt x="282" y="287"/>
                  </a:lnTo>
                  <a:lnTo>
                    <a:pt x="296" y="287"/>
                  </a:lnTo>
                  <a:lnTo>
                    <a:pt x="296" y="336"/>
                  </a:lnTo>
                  <a:lnTo>
                    <a:pt x="309" y="336"/>
                  </a:lnTo>
                  <a:lnTo>
                    <a:pt x="309" y="396"/>
                  </a:lnTo>
                  <a:lnTo>
                    <a:pt x="322" y="396"/>
                  </a:lnTo>
                  <a:lnTo>
                    <a:pt x="322" y="575"/>
                  </a:lnTo>
                  <a:lnTo>
                    <a:pt x="334" y="575"/>
                  </a:lnTo>
                  <a:lnTo>
                    <a:pt x="334" y="587"/>
                  </a:lnTo>
                  <a:lnTo>
                    <a:pt x="347" y="587"/>
                  </a:lnTo>
                  <a:lnTo>
                    <a:pt x="347" y="599"/>
                  </a:lnTo>
                  <a:lnTo>
                    <a:pt x="360" y="599"/>
                  </a:lnTo>
                  <a:lnTo>
                    <a:pt x="360" y="611"/>
                  </a:lnTo>
                  <a:lnTo>
                    <a:pt x="347" y="611"/>
                  </a:lnTo>
                  <a:lnTo>
                    <a:pt x="347" y="599"/>
                  </a:lnTo>
                  <a:lnTo>
                    <a:pt x="334" y="599"/>
                  </a:lnTo>
                  <a:lnTo>
                    <a:pt x="334" y="587"/>
                  </a:lnTo>
                  <a:lnTo>
                    <a:pt x="322" y="587"/>
                  </a:lnTo>
                  <a:lnTo>
                    <a:pt x="322" y="611"/>
                  </a:lnTo>
                  <a:lnTo>
                    <a:pt x="309" y="611"/>
                  </a:lnTo>
                  <a:lnTo>
                    <a:pt x="309" y="622"/>
                  </a:lnTo>
                  <a:lnTo>
                    <a:pt x="296" y="622"/>
                  </a:lnTo>
                  <a:lnTo>
                    <a:pt x="296" y="647"/>
                  </a:lnTo>
                  <a:lnTo>
                    <a:pt x="282" y="647"/>
                  </a:lnTo>
                  <a:lnTo>
                    <a:pt x="282" y="659"/>
                  </a:lnTo>
                  <a:lnTo>
                    <a:pt x="269" y="659"/>
                  </a:lnTo>
                  <a:lnTo>
                    <a:pt x="269" y="671"/>
                  </a:lnTo>
                  <a:lnTo>
                    <a:pt x="257" y="671"/>
                  </a:lnTo>
                  <a:lnTo>
                    <a:pt x="257" y="683"/>
                  </a:lnTo>
                  <a:lnTo>
                    <a:pt x="269" y="683"/>
                  </a:lnTo>
                  <a:lnTo>
                    <a:pt x="269" y="695"/>
                  </a:lnTo>
                  <a:lnTo>
                    <a:pt x="309" y="695"/>
                  </a:lnTo>
                  <a:lnTo>
                    <a:pt x="309" y="707"/>
                  </a:lnTo>
                  <a:lnTo>
                    <a:pt x="360" y="707"/>
                  </a:lnTo>
                  <a:lnTo>
                    <a:pt x="360" y="719"/>
                  </a:lnTo>
                  <a:lnTo>
                    <a:pt x="424" y="719"/>
                  </a:lnTo>
                  <a:lnTo>
                    <a:pt x="424" y="731"/>
                  </a:lnTo>
                  <a:lnTo>
                    <a:pt x="437" y="731"/>
                  </a:lnTo>
                  <a:lnTo>
                    <a:pt x="437" y="970"/>
                  </a:lnTo>
                  <a:lnTo>
                    <a:pt x="424" y="970"/>
                  </a:lnTo>
                  <a:lnTo>
                    <a:pt x="424" y="994"/>
                  </a:lnTo>
                  <a:lnTo>
                    <a:pt x="411" y="994"/>
                  </a:lnTo>
                  <a:lnTo>
                    <a:pt x="411" y="1006"/>
                  </a:lnTo>
                  <a:lnTo>
                    <a:pt x="399" y="1006"/>
                  </a:lnTo>
                  <a:lnTo>
                    <a:pt x="399" y="1018"/>
                  </a:lnTo>
                  <a:lnTo>
                    <a:pt x="386" y="1018"/>
                  </a:lnTo>
                  <a:lnTo>
                    <a:pt x="386" y="1029"/>
                  </a:lnTo>
                  <a:lnTo>
                    <a:pt x="360" y="1029"/>
                  </a:lnTo>
                  <a:lnTo>
                    <a:pt x="360" y="1042"/>
                  </a:lnTo>
                  <a:lnTo>
                    <a:pt x="296" y="1042"/>
                  </a:lnTo>
                  <a:lnTo>
                    <a:pt x="296" y="1054"/>
                  </a:lnTo>
                  <a:lnTo>
                    <a:pt x="168" y="1054"/>
                  </a:lnTo>
                  <a:lnTo>
                    <a:pt x="168" y="1042"/>
                  </a:lnTo>
                  <a:lnTo>
                    <a:pt x="142" y="1042"/>
                  </a:lnTo>
                  <a:lnTo>
                    <a:pt x="142" y="1029"/>
                  </a:lnTo>
                  <a:lnTo>
                    <a:pt x="115" y="1029"/>
                  </a:lnTo>
                  <a:lnTo>
                    <a:pt x="115" y="1018"/>
                  </a:lnTo>
                  <a:lnTo>
                    <a:pt x="90" y="1018"/>
                  </a:lnTo>
                  <a:lnTo>
                    <a:pt x="90" y="1006"/>
                  </a:lnTo>
                  <a:lnTo>
                    <a:pt x="65" y="1006"/>
                  </a:lnTo>
                  <a:lnTo>
                    <a:pt x="65" y="994"/>
                  </a:lnTo>
                  <a:lnTo>
                    <a:pt x="51" y="994"/>
                  </a:lnTo>
                  <a:lnTo>
                    <a:pt x="51" y="982"/>
                  </a:lnTo>
                  <a:lnTo>
                    <a:pt x="38" y="982"/>
                  </a:lnTo>
                  <a:lnTo>
                    <a:pt x="38" y="970"/>
                  </a:lnTo>
                  <a:lnTo>
                    <a:pt x="26" y="970"/>
                  </a:lnTo>
                  <a:lnTo>
                    <a:pt x="26" y="959"/>
                  </a:lnTo>
                  <a:lnTo>
                    <a:pt x="13" y="959"/>
                  </a:lnTo>
                  <a:lnTo>
                    <a:pt x="13" y="935"/>
                  </a:lnTo>
                  <a:lnTo>
                    <a:pt x="0" y="935"/>
                  </a:lnTo>
                  <a:lnTo>
                    <a:pt x="0" y="802"/>
                  </a:lnTo>
                  <a:lnTo>
                    <a:pt x="13" y="802"/>
                  </a:lnTo>
                  <a:lnTo>
                    <a:pt x="13" y="779"/>
                  </a:lnTo>
                  <a:lnTo>
                    <a:pt x="26" y="779"/>
                  </a:lnTo>
                  <a:lnTo>
                    <a:pt x="26" y="767"/>
                  </a:lnTo>
                  <a:lnTo>
                    <a:pt x="38" y="767"/>
                  </a:lnTo>
                  <a:lnTo>
                    <a:pt x="38" y="779"/>
                  </a:lnTo>
                  <a:lnTo>
                    <a:pt x="26" y="779"/>
                  </a:lnTo>
                  <a:lnTo>
                    <a:pt x="26" y="802"/>
                  </a:lnTo>
                  <a:lnTo>
                    <a:pt x="13" y="802"/>
                  </a:lnTo>
                  <a:lnTo>
                    <a:pt x="13" y="935"/>
                  </a:lnTo>
                  <a:lnTo>
                    <a:pt x="26" y="935"/>
                  </a:lnTo>
                  <a:lnTo>
                    <a:pt x="26" y="959"/>
                  </a:lnTo>
                  <a:lnTo>
                    <a:pt x="38" y="959"/>
                  </a:lnTo>
                  <a:lnTo>
                    <a:pt x="38" y="970"/>
                  </a:lnTo>
                  <a:lnTo>
                    <a:pt x="51" y="970"/>
                  </a:lnTo>
                  <a:lnTo>
                    <a:pt x="51" y="982"/>
                  </a:lnTo>
                  <a:lnTo>
                    <a:pt x="65" y="982"/>
                  </a:lnTo>
                  <a:lnTo>
                    <a:pt x="65" y="994"/>
                  </a:lnTo>
                  <a:lnTo>
                    <a:pt x="90" y="994"/>
                  </a:lnTo>
                  <a:lnTo>
                    <a:pt x="90" y="1006"/>
                  </a:lnTo>
                  <a:lnTo>
                    <a:pt x="115" y="1006"/>
                  </a:lnTo>
                  <a:lnTo>
                    <a:pt x="115" y="1018"/>
                  </a:lnTo>
                  <a:lnTo>
                    <a:pt x="142" y="1018"/>
                  </a:lnTo>
                  <a:lnTo>
                    <a:pt x="142" y="1029"/>
                  </a:lnTo>
                  <a:lnTo>
                    <a:pt x="168" y="1029"/>
                  </a:lnTo>
                  <a:lnTo>
                    <a:pt x="168" y="1042"/>
                  </a:lnTo>
                  <a:lnTo>
                    <a:pt x="296" y="1042"/>
                  </a:lnTo>
                  <a:lnTo>
                    <a:pt x="296" y="1029"/>
                  </a:lnTo>
                  <a:lnTo>
                    <a:pt x="360" y="1029"/>
                  </a:lnTo>
                  <a:lnTo>
                    <a:pt x="360" y="1018"/>
                  </a:lnTo>
                  <a:lnTo>
                    <a:pt x="386" y="1018"/>
                  </a:lnTo>
                  <a:lnTo>
                    <a:pt x="386" y="1006"/>
                  </a:lnTo>
                  <a:lnTo>
                    <a:pt x="399" y="1006"/>
                  </a:lnTo>
                  <a:lnTo>
                    <a:pt x="399" y="994"/>
                  </a:lnTo>
                  <a:lnTo>
                    <a:pt x="411" y="994"/>
                  </a:lnTo>
                  <a:lnTo>
                    <a:pt x="411" y="970"/>
                  </a:lnTo>
                  <a:lnTo>
                    <a:pt x="424" y="970"/>
                  </a:lnTo>
                  <a:lnTo>
                    <a:pt x="424" y="731"/>
                  </a:lnTo>
                  <a:lnTo>
                    <a:pt x="360" y="731"/>
                  </a:lnTo>
                  <a:lnTo>
                    <a:pt x="360" y="719"/>
                  </a:lnTo>
                  <a:lnTo>
                    <a:pt x="309" y="719"/>
                  </a:lnTo>
                  <a:lnTo>
                    <a:pt x="309" y="707"/>
                  </a:lnTo>
                  <a:lnTo>
                    <a:pt x="269" y="707"/>
                  </a:lnTo>
                  <a:lnTo>
                    <a:pt x="269" y="695"/>
                  </a:lnTo>
                  <a:lnTo>
                    <a:pt x="245" y="695"/>
                  </a:lnTo>
                  <a:lnTo>
                    <a:pt x="245" y="707"/>
                  </a:lnTo>
                  <a:lnTo>
                    <a:pt x="219" y="707"/>
                  </a:lnTo>
                  <a:lnTo>
                    <a:pt x="219" y="719"/>
                  </a:lnTo>
                  <a:lnTo>
                    <a:pt x="206" y="719"/>
                  </a:lnTo>
                  <a:lnTo>
                    <a:pt x="206" y="731"/>
                  </a:lnTo>
                  <a:lnTo>
                    <a:pt x="181" y="731"/>
                  </a:lnTo>
                  <a:lnTo>
                    <a:pt x="181" y="743"/>
                  </a:lnTo>
                  <a:lnTo>
                    <a:pt x="142" y="743"/>
                  </a:lnTo>
                  <a:lnTo>
                    <a:pt x="142" y="731"/>
                  </a:lnTo>
                  <a:lnTo>
                    <a:pt x="181" y="731"/>
                  </a:lnTo>
                  <a:lnTo>
                    <a:pt x="181" y="719"/>
                  </a:lnTo>
                  <a:lnTo>
                    <a:pt x="206" y="719"/>
                  </a:lnTo>
                  <a:lnTo>
                    <a:pt x="206" y="707"/>
                  </a:lnTo>
                  <a:lnTo>
                    <a:pt x="219" y="707"/>
                  </a:lnTo>
                  <a:lnTo>
                    <a:pt x="219" y="695"/>
                  </a:lnTo>
                  <a:lnTo>
                    <a:pt x="232" y="695"/>
                  </a:lnTo>
                  <a:lnTo>
                    <a:pt x="232" y="683"/>
                  </a:lnTo>
                  <a:lnTo>
                    <a:pt x="245" y="683"/>
                  </a:lnTo>
                  <a:lnTo>
                    <a:pt x="245" y="671"/>
                  </a:lnTo>
                  <a:lnTo>
                    <a:pt x="257" y="671"/>
                  </a:lnTo>
                  <a:lnTo>
                    <a:pt x="257" y="659"/>
                  </a:lnTo>
                  <a:lnTo>
                    <a:pt x="269" y="659"/>
                  </a:lnTo>
                  <a:lnTo>
                    <a:pt x="269" y="647"/>
                  </a:lnTo>
                  <a:lnTo>
                    <a:pt x="282" y="647"/>
                  </a:lnTo>
                  <a:lnTo>
                    <a:pt x="282" y="622"/>
                  </a:lnTo>
                  <a:lnTo>
                    <a:pt x="296" y="622"/>
                  </a:lnTo>
                  <a:lnTo>
                    <a:pt x="296" y="611"/>
                  </a:lnTo>
                  <a:lnTo>
                    <a:pt x="309" y="611"/>
                  </a:lnTo>
                  <a:lnTo>
                    <a:pt x="309" y="396"/>
                  </a:lnTo>
                  <a:lnTo>
                    <a:pt x="296" y="396"/>
                  </a:lnTo>
                  <a:lnTo>
                    <a:pt x="296" y="336"/>
                  </a:lnTo>
                  <a:lnTo>
                    <a:pt x="282" y="336"/>
                  </a:lnTo>
                  <a:lnTo>
                    <a:pt x="282" y="287"/>
                  </a:lnTo>
                  <a:lnTo>
                    <a:pt x="269" y="287"/>
                  </a:lnTo>
                  <a:lnTo>
                    <a:pt x="269" y="240"/>
                  </a:lnTo>
                  <a:lnTo>
                    <a:pt x="257" y="240"/>
                  </a:lnTo>
                  <a:lnTo>
                    <a:pt x="257" y="192"/>
                  </a:lnTo>
                  <a:lnTo>
                    <a:pt x="245" y="192"/>
                  </a:lnTo>
                  <a:lnTo>
                    <a:pt x="245" y="120"/>
                  </a:lnTo>
                  <a:lnTo>
                    <a:pt x="232" y="120"/>
                  </a:lnTo>
                  <a:lnTo>
                    <a:pt x="232" y="96"/>
                  </a:lnTo>
                  <a:lnTo>
                    <a:pt x="219" y="96"/>
                  </a:lnTo>
                  <a:lnTo>
                    <a:pt x="219" y="61"/>
                  </a:lnTo>
                  <a:lnTo>
                    <a:pt x="206" y="61"/>
                  </a:lnTo>
                  <a:lnTo>
                    <a:pt x="206" y="37"/>
                  </a:lnTo>
                  <a:lnTo>
                    <a:pt x="193" y="37"/>
                  </a:lnTo>
                  <a:lnTo>
                    <a:pt x="193" y="12"/>
                  </a:lnTo>
                  <a:lnTo>
                    <a:pt x="181" y="12"/>
                  </a:lnTo>
                  <a:lnTo>
                    <a:pt x="181"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45"/>
            <p:cNvSpPr>
              <a:spLocks/>
            </p:cNvSpPr>
            <p:nvPr/>
          </p:nvSpPr>
          <p:spPr bwMode="auto">
            <a:xfrm>
              <a:off x="4654" y="2461"/>
              <a:ext cx="11" cy="10"/>
            </a:xfrm>
            <a:custGeom>
              <a:avLst/>
              <a:gdLst>
                <a:gd name="T0" fmla="*/ 0 w 11"/>
                <a:gd name="T1" fmla="*/ 0 h 10"/>
                <a:gd name="T2" fmla="*/ 10 w 11"/>
                <a:gd name="T3" fmla="*/ 0 h 10"/>
                <a:gd name="T4" fmla="*/ 10 w 11"/>
                <a:gd name="T5" fmla="*/ 9 h 10"/>
                <a:gd name="T6" fmla="*/ 0 w 11"/>
                <a:gd name="T7" fmla="*/ 9 h 10"/>
                <a:gd name="T8" fmla="*/ 0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0" y="0"/>
                  </a:moveTo>
                  <a:lnTo>
                    <a:pt x="10" y="0"/>
                  </a:lnTo>
                  <a:lnTo>
                    <a:pt x="10" y="9"/>
                  </a:lnTo>
                  <a:lnTo>
                    <a:pt x="0" y="9"/>
                  </a:lnTo>
                  <a:lnTo>
                    <a:pt x="0" y="0"/>
                  </a:lnTo>
                </a:path>
              </a:pathLst>
            </a:custGeom>
            <a:solidFill>
              <a:srgbClr val="FF8442"/>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Freeform 46"/>
            <p:cNvSpPr>
              <a:spLocks/>
            </p:cNvSpPr>
            <p:nvPr/>
          </p:nvSpPr>
          <p:spPr bwMode="auto">
            <a:xfrm>
              <a:off x="4071" y="2473"/>
              <a:ext cx="244" cy="226"/>
            </a:xfrm>
            <a:custGeom>
              <a:avLst/>
              <a:gdLst>
                <a:gd name="T0" fmla="*/ 0 w 244"/>
                <a:gd name="T1" fmla="*/ 0 h 226"/>
                <a:gd name="T2" fmla="*/ 13 w 244"/>
                <a:gd name="T3" fmla="*/ 0 h 226"/>
                <a:gd name="T4" fmla="*/ 13 w 244"/>
                <a:gd name="T5" fmla="*/ 12 h 226"/>
                <a:gd name="T6" fmla="*/ 37 w 244"/>
                <a:gd name="T7" fmla="*/ 12 h 226"/>
                <a:gd name="T8" fmla="*/ 37 w 244"/>
                <a:gd name="T9" fmla="*/ 23 h 226"/>
                <a:gd name="T10" fmla="*/ 63 w 244"/>
                <a:gd name="T11" fmla="*/ 23 h 226"/>
                <a:gd name="T12" fmla="*/ 63 w 244"/>
                <a:gd name="T13" fmla="*/ 35 h 226"/>
                <a:gd name="T14" fmla="*/ 89 w 244"/>
                <a:gd name="T15" fmla="*/ 35 h 226"/>
                <a:gd name="T16" fmla="*/ 89 w 244"/>
                <a:gd name="T17" fmla="*/ 48 h 226"/>
                <a:gd name="T18" fmla="*/ 115 w 244"/>
                <a:gd name="T19" fmla="*/ 48 h 226"/>
                <a:gd name="T20" fmla="*/ 115 w 244"/>
                <a:gd name="T21" fmla="*/ 58 h 226"/>
                <a:gd name="T22" fmla="*/ 141 w 244"/>
                <a:gd name="T23" fmla="*/ 58 h 226"/>
                <a:gd name="T24" fmla="*/ 141 w 244"/>
                <a:gd name="T25" fmla="*/ 71 h 226"/>
                <a:gd name="T26" fmla="*/ 166 w 244"/>
                <a:gd name="T27" fmla="*/ 71 h 226"/>
                <a:gd name="T28" fmla="*/ 166 w 244"/>
                <a:gd name="T29" fmla="*/ 83 h 226"/>
                <a:gd name="T30" fmla="*/ 204 w 244"/>
                <a:gd name="T31" fmla="*/ 83 h 226"/>
                <a:gd name="T32" fmla="*/ 204 w 244"/>
                <a:gd name="T33" fmla="*/ 118 h 226"/>
                <a:gd name="T34" fmla="*/ 217 w 244"/>
                <a:gd name="T35" fmla="*/ 118 h 226"/>
                <a:gd name="T36" fmla="*/ 217 w 244"/>
                <a:gd name="T37" fmla="*/ 131 h 226"/>
                <a:gd name="T38" fmla="*/ 229 w 244"/>
                <a:gd name="T39" fmla="*/ 131 h 226"/>
                <a:gd name="T40" fmla="*/ 229 w 244"/>
                <a:gd name="T41" fmla="*/ 142 h 226"/>
                <a:gd name="T42" fmla="*/ 243 w 244"/>
                <a:gd name="T43" fmla="*/ 142 h 226"/>
                <a:gd name="T44" fmla="*/ 243 w 244"/>
                <a:gd name="T45" fmla="*/ 166 h 226"/>
                <a:gd name="T46" fmla="*/ 229 w 244"/>
                <a:gd name="T47" fmla="*/ 166 h 226"/>
                <a:gd name="T48" fmla="*/ 229 w 244"/>
                <a:gd name="T49" fmla="*/ 178 h 226"/>
                <a:gd name="T50" fmla="*/ 217 w 244"/>
                <a:gd name="T51" fmla="*/ 178 h 226"/>
                <a:gd name="T52" fmla="*/ 217 w 244"/>
                <a:gd name="T53" fmla="*/ 201 h 226"/>
                <a:gd name="T54" fmla="*/ 204 w 244"/>
                <a:gd name="T55" fmla="*/ 201 h 226"/>
                <a:gd name="T56" fmla="*/ 204 w 244"/>
                <a:gd name="T57" fmla="*/ 225 h 226"/>
                <a:gd name="T58" fmla="*/ 191 w 244"/>
                <a:gd name="T59" fmla="*/ 225 h 226"/>
                <a:gd name="T60" fmla="*/ 191 w 244"/>
                <a:gd name="T61" fmla="*/ 166 h 226"/>
                <a:gd name="T62" fmla="*/ 180 w 244"/>
                <a:gd name="T63" fmla="*/ 166 h 226"/>
                <a:gd name="T64" fmla="*/ 180 w 244"/>
                <a:gd name="T65" fmla="*/ 201 h 226"/>
                <a:gd name="T66" fmla="*/ 166 w 244"/>
                <a:gd name="T67" fmla="*/ 201 h 226"/>
                <a:gd name="T68" fmla="*/ 166 w 244"/>
                <a:gd name="T69" fmla="*/ 190 h 226"/>
                <a:gd name="T70" fmla="*/ 153 w 244"/>
                <a:gd name="T71" fmla="*/ 190 h 226"/>
                <a:gd name="T72" fmla="*/ 153 w 244"/>
                <a:gd name="T73" fmla="*/ 178 h 226"/>
                <a:gd name="T74" fmla="*/ 141 w 244"/>
                <a:gd name="T75" fmla="*/ 178 h 226"/>
                <a:gd name="T76" fmla="*/ 141 w 244"/>
                <a:gd name="T77" fmla="*/ 166 h 226"/>
                <a:gd name="T78" fmla="*/ 128 w 244"/>
                <a:gd name="T79" fmla="*/ 166 h 226"/>
                <a:gd name="T80" fmla="*/ 128 w 244"/>
                <a:gd name="T81" fmla="*/ 154 h 226"/>
                <a:gd name="T82" fmla="*/ 115 w 244"/>
                <a:gd name="T83" fmla="*/ 154 h 226"/>
                <a:gd name="T84" fmla="*/ 115 w 244"/>
                <a:gd name="T85" fmla="*/ 142 h 226"/>
                <a:gd name="T86" fmla="*/ 101 w 244"/>
                <a:gd name="T87" fmla="*/ 142 h 226"/>
                <a:gd name="T88" fmla="*/ 101 w 244"/>
                <a:gd name="T89" fmla="*/ 131 h 226"/>
                <a:gd name="T90" fmla="*/ 89 w 244"/>
                <a:gd name="T91" fmla="*/ 131 h 226"/>
                <a:gd name="T92" fmla="*/ 89 w 244"/>
                <a:gd name="T93" fmla="*/ 106 h 226"/>
                <a:gd name="T94" fmla="*/ 76 w 244"/>
                <a:gd name="T95" fmla="*/ 106 h 226"/>
                <a:gd name="T96" fmla="*/ 76 w 244"/>
                <a:gd name="T97" fmla="*/ 94 h 226"/>
                <a:gd name="T98" fmla="*/ 63 w 244"/>
                <a:gd name="T99" fmla="*/ 94 h 226"/>
                <a:gd name="T100" fmla="*/ 63 w 244"/>
                <a:gd name="T101" fmla="*/ 83 h 226"/>
                <a:gd name="T102" fmla="*/ 51 w 244"/>
                <a:gd name="T103" fmla="*/ 83 h 226"/>
                <a:gd name="T104" fmla="*/ 51 w 244"/>
                <a:gd name="T105" fmla="*/ 71 h 226"/>
                <a:gd name="T106" fmla="*/ 37 w 244"/>
                <a:gd name="T107" fmla="*/ 71 h 226"/>
                <a:gd name="T108" fmla="*/ 37 w 244"/>
                <a:gd name="T109" fmla="*/ 58 h 226"/>
                <a:gd name="T110" fmla="*/ 24 w 244"/>
                <a:gd name="T111" fmla="*/ 58 h 226"/>
                <a:gd name="T112" fmla="*/ 24 w 244"/>
                <a:gd name="T113" fmla="*/ 35 h 226"/>
                <a:gd name="T114" fmla="*/ 13 w 244"/>
                <a:gd name="T115" fmla="*/ 35 h 226"/>
                <a:gd name="T116" fmla="*/ 13 w 244"/>
                <a:gd name="T117" fmla="*/ 12 h 226"/>
                <a:gd name="T118" fmla="*/ 0 w 244"/>
                <a:gd name="T119" fmla="*/ 12 h 226"/>
                <a:gd name="T120" fmla="*/ 0 w 244"/>
                <a:gd name="T121" fmla="*/ 0 h 2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4" h="226">
                  <a:moveTo>
                    <a:pt x="0" y="0"/>
                  </a:moveTo>
                  <a:lnTo>
                    <a:pt x="13" y="0"/>
                  </a:lnTo>
                  <a:lnTo>
                    <a:pt x="13" y="12"/>
                  </a:lnTo>
                  <a:lnTo>
                    <a:pt x="37" y="12"/>
                  </a:lnTo>
                  <a:lnTo>
                    <a:pt x="37" y="23"/>
                  </a:lnTo>
                  <a:lnTo>
                    <a:pt x="63" y="23"/>
                  </a:lnTo>
                  <a:lnTo>
                    <a:pt x="63" y="35"/>
                  </a:lnTo>
                  <a:lnTo>
                    <a:pt x="89" y="35"/>
                  </a:lnTo>
                  <a:lnTo>
                    <a:pt x="89" y="48"/>
                  </a:lnTo>
                  <a:lnTo>
                    <a:pt x="115" y="48"/>
                  </a:lnTo>
                  <a:lnTo>
                    <a:pt x="115" y="58"/>
                  </a:lnTo>
                  <a:lnTo>
                    <a:pt x="141" y="58"/>
                  </a:lnTo>
                  <a:lnTo>
                    <a:pt x="141" y="71"/>
                  </a:lnTo>
                  <a:lnTo>
                    <a:pt x="166" y="71"/>
                  </a:lnTo>
                  <a:lnTo>
                    <a:pt x="166" y="83"/>
                  </a:lnTo>
                  <a:lnTo>
                    <a:pt x="204" y="83"/>
                  </a:lnTo>
                  <a:lnTo>
                    <a:pt x="204" y="118"/>
                  </a:lnTo>
                  <a:lnTo>
                    <a:pt x="217" y="118"/>
                  </a:lnTo>
                  <a:lnTo>
                    <a:pt x="217" y="131"/>
                  </a:lnTo>
                  <a:lnTo>
                    <a:pt x="229" y="131"/>
                  </a:lnTo>
                  <a:lnTo>
                    <a:pt x="229" y="142"/>
                  </a:lnTo>
                  <a:lnTo>
                    <a:pt x="243" y="142"/>
                  </a:lnTo>
                  <a:lnTo>
                    <a:pt x="243" y="166"/>
                  </a:lnTo>
                  <a:lnTo>
                    <a:pt x="229" y="166"/>
                  </a:lnTo>
                  <a:lnTo>
                    <a:pt x="229" y="178"/>
                  </a:lnTo>
                  <a:lnTo>
                    <a:pt x="217" y="178"/>
                  </a:lnTo>
                  <a:lnTo>
                    <a:pt x="217" y="201"/>
                  </a:lnTo>
                  <a:lnTo>
                    <a:pt x="204" y="201"/>
                  </a:lnTo>
                  <a:lnTo>
                    <a:pt x="204" y="225"/>
                  </a:lnTo>
                  <a:lnTo>
                    <a:pt x="191" y="225"/>
                  </a:lnTo>
                  <a:lnTo>
                    <a:pt x="191" y="166"/>
                  </a:lnTo>
                  <a:lnTo>
                    <a:pt x="180" y="166"/>
                  </a:lnTo>
                  <a:lnTo>
                    <a:pt x="180" y="201"/>
                  </a:lnTo>
                  <a:lnTo>
                    <a:pt x="166" y="201"/>
                  </a:lnTo>
                  <a:lnTo>
                    <a:pt x="166" y="190"/>
                  </a:lnTo>
                  <a:lnTo>
                    <a:pt x="153" y="190"/>
                  </a:lnTo>
                  <a:lnTo>
                    <a:pt x="153" y="178"/>
                  </a:lnTo>
                  <a:lnTo>
                    <a:pt x="141" y="178"/>
                  </a:lnTo>
                  <a:lnTo>
                    <a:pt x="141" y="166"/>
                  </a:lnTo>
                  <a:lnTo>
                    <a:pt x="128" y="166"/>
                  </a:lnTo>
                  <a:lnTo>
                    <a:pt x="128" y="154"/>
                  </a:lnTo>
                  <a:lnTo>
                    <a:pt x="115" y="154"/>
                  </a:lnTo>
                  <a:lnTo>
                    <a:pt x="115" y="142"/>
                  </a:lnTo>
                  <a:lnTo>
                    <a:pt x="101" y="142"/>
                  </a:lnTo>
                  <a:lnTo>
                    <a:pt x="101" y="131"/>
                  </a:lnTo>
                  <a:lnTo>
                    <a:pt x="89" y="131"/>
                  </a:lnTo>
                  <a:lnTo>
                    <a:pt x="89" y="106"/>
                  </a:lnTo>
                  <a:lnTo>
                    <a:pt x="76" y="106"/>
                  </a:lnTo>
                  <a:lnTo>
                    <a:pt x="76" y="94"/>
                  </a:lnTo>
                  <a:lnTo>
                    <a:pt x="63" y="94"/>
                  </a:lnTo>
                  <a:lnTo>
                    <a:pt x="63" y="83"/>
                  </a:lnTo>
                  <a:lnTo>
                    <a:pt x="51" y="83"/>
                  </a:lnTo>
                  <a:lnTo>
                    <a:pt x="51" y="71"/>
                  </a:lnTo>
                  <a:lnTo>
                    <a:pt x="37" y="71"/>
                  </a:lnTo>
                  <a:lnTo>
                    <a:pt x="37" y="58"/>
                  </a:lnTo>
                  <a:lnTo>
                    <a:pt x="24" y="58"/>
                  </a:lnTo>
                  <a:lnTo>
                    <a:pt x="24" y="35"/>
                  </a:lnTo>
                  <a:lnTo>
                    <a:pt x="13" y="35"/>
                  </a:lnTo>
                  <a:lnTo>
                    <a:pt x="13" y="12"/>
                  </a:lnTo>
                  <a:lnTo>
                    <a:pt x="0" y="12"/>
                  </a:lnTo>
                  <a:lnTo>
                    <a:pt x="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Freeform 47"/>
            <p:cNvSpPr>
              <a:spLocks/>
            </p:cNvSpPr>
            <p:nvPr/>
          </p:nvSpPr>
          <p:spPr bwMode="auto">
            <a:xfrm>
              <a:off x="4395" y="2497"/>
              <a:ext cx="244" cy="202"/>
            </a:xfrm>
            <a:custGeom>
              <a:avLst/>
              <a:gdLst>
                <a:gd name="T0" fmla="*/ 230 w 244"/>
                <a:gd name="T1" fmla="*/ 0 h 202"/>
                <a:gd name="T2" fmla="*/ 243 w 244"/>
                <a:gd name="T3" fmla="*/ 0 h 202"/>
                <a:gd name="T4" fmla="*/ 243 w 244"/>
                <a:gd name="T5" fmla="*/ 24 h 202"/>
                <a:gd name="T6" fmla="*/ 230 w 244"/>
                <a:gd name="T7" fmla="*/ 24 h 202"/>
                <a:gd name="T8" fmla="*/ 230 w 244"/>
                <a:gd name="T9" fmla="*/ 48 h 202"/>
                <a:gd name="T10" fmla="*/ 218 w 244"/>
                <a:gd name="T11" fmla="*/ 48 h 202"/>
                <a:gd name="T12" fmla="*/ 218 w 244"/>
                <a:gd name="T13" fmla="*/ 59 h 202"/>
                <a:gd name="T14" fmla="*/ 204 w 244"/>
                <a:gd name="T15" fmla="*/ 59 h 202"/>
                <a:gd name="T16" fmla="*/ 204 w 244"/>
                <a:gd name="T17" fmla="*/ 83 h 202"/>
                <a:gd name="T18" fmla="*/ 191 w 244"/>
                <a:gd name="T19" fmla="*/ 83 h 202"/>
                <a:gd name="T20" fmla="*/ 191 w 244"/>
                <a:gd name="T21" fmla="*/ 94 h 202"/>
                <a:gd name="T22" fmla="*/ 180 w 244"/>
                <a:gd name="T23" fmla="*/ 94 h 202"/>
                <a:gd name="T24" fmla="*/ 180 w 244"/>
                <a:gd name="T25" fmla="*/ 107 h 202"/>
                <a:gd name="T26" fmla="*/ 166 w 244"/>
                <a:gd name="T27" fmla="*/ 107 h 202"/>
                <a:gd name="T28" fmla="*/ 166 w 244"/>
                <a:gd name="T29" fmla="*/ 118 h 202"/>
                <a:gd name="T30" fmla="*/ 153 w 244"/>
                <a:gd name="T31" fmla="*/ 118 h 202"/>
                <a:gd name="T32" fmla="*/ 153 w 244"/>
                <a:gd name="T33" fmla="*/ 130 h 202"/>
                <a:gd name="T34" fmla="*/ 141 w 244"/>
                <a:gd name="T35" fmla="*/ 130 h 202"/>
                <a:gd name="T36" fmla="*/ 141 w 244"/>
                <a:gd name="T37" fmla="*/ 142 h 202"/>
                <a:gd name="T38" fmla="*/ 128 w 244"/>
                <a:gd name="T39" fmla="*/ 142 h 202"/>
                <a:gd name="T40" fmla="*/ 128 w 244"/>
                <a:gd name="T41" fmla="*/ 154 h 202"/>
                <a:gd name="T42" fmla="*/ 115 w 244"/>
                <a:gd name="T43" fmla="*/ 154 h 202"/>
                <a:gd name="T44" fmla="*/ 115 w 244"/>
                <a:gd name="T45" fmla="*/ 166 h 202"/>
                <a:gd name="T46" fmla="*/ 101 w 244"/>
                <a:gd name="T47" fmla="*/ 166 h 202"/>
                <a:gd name="T48" fmla="*/ 101 w 244"/>
                <a:gd name="T49" fmla="*/ 188 h 202"/>
                <a:gd name="T50" fmla="*/ 89 w 244"/>
                <a:gd name="T51" fmla="*/ 188 h 202"/>
                <a:gd name="T52" fmla="*/ 89 w 244"/>
                <a:gd name="T53" fmla="*/ 201 h 202"/>
                <a:gd name="T54" fmla="*/ 63 w 244"/>
                <a:gd name="T55" fmla="*/ 201 h 202"/>
                <a:gd name="T56" fmla="*/ 63 w 244"/>
                <a:gd name="T57" fmla="*/ 188 h 202"/>
                <a:gd name="T58" fmla="*/ 51 w 244"/>
                <a:gd name="T59" fmla="*/ 188 h 202"/>
                <a:gd name="T60" fmla="*/ 51 w 244"/>
                <a:gd name="T61" fmla="*/ 166 h 202"/>
                <a:gd name="T62" fmla="*/ 38 w 244"/>
                <a:gd name="T63" fmla="*/ 166 h 202"/>
                <a:gd name="T64" fmla="*/ 38 w 244"/>
                <a:gd name="T65" fmla="*/ 154 h 202"/>
                <a:gd name="T66" fmla="*/ 25 w 244"/>
                <a:gd name="T67" fmla="*/ 154 h 202"/>
                <a:gd name="T68" fmla="*/ 25 w 244"/>
                <a:gd name="T69" fmla="*/ 142 h 202"/>
                <a:gd name="T70" fmla="*/ 0 w 244"/>
                <a:gd name="T71" fmla="*/ 142 h 202"/>
                <a:gd name="T72" fmla="*/ 0 w 244"/>
                <a:gd name="T73" fmla="*/ 118 h 202"/>
                <a:gd name="T74" fmla="*/ 13 w 244"/>
                <a:gd name="T75" fmla="*/ 118 h 202"/>
                <a:gd name="T76" fmla="*/ 13 w 244"/>
                <a:gd name="T77" fmla="*/ 107 h 202"/>
                <a:gd name="T78" fmla="*/ 25 w 244"/>
                <a:gd name="T79" fmla="*/ 107 h 202"/>
                <a:gd name="T80" fmla="*/ 25 w 244"/>
                <a:gd name="T81" fmla="*/ 94 h 202"/>
                <a:gd name="T82" fmla="*/ 38 w 244"/>
                <a:gd name="T83" fmla="*/ 94 h 202"/>
                <a:gd name="T84" fmla="*/ 38 w 244"/>
                <a:gd name="T85" fmla="*/ 83 h 202"/>
                <a:gd name="T86" fmla="*/ 51 w 244"/>
                <a:gd name="T87" fmla="*/ 83 h 202"/>
                <a:gd name="T88" fmla="*/ 51 w 244"/>
                <a:gd name="T89" fmla="*/ 94 h 202"/>
                <a:gd name="T90" fmla="*/ 63 w 244"/>
                <a:gd name="T91" fmla="*/ 94 h 202"/>
                <a:gd name="T92" fmla="*/ 63 w 244"/>
                <a:gd name="T93" fmla="*/ 118 h 202"/>
                <a:gd name="T94" fmla="*/ 76 w 244"/>
                <a:gd name="T95" fmla="*/ 118 h 202"/>
                <a:gd name="T96" fmla="*/ 76 w 244"/>
                <a:gd name="T97" fmla="*/ 83 h 202"/>
                <a:gd name="T98" fmla="*/ 63 w 244"/>
                <a:gd name="T99" fmla="*/ 83 h 202"/>
                <a:gd name="T100" fmla="*/ 63 w 244"/>
                <a:gd name="T101" fmla="*/ 48 h 202"/>
                <a:gd name="T102" fmla="*/ 166 w 244"/>
                <a:gd name="T103" fmla="*/ 48 h 202"/>
                <a:gd name="T104" fmla="*/ 166 w 244"/>
                <a:gd name="T105" fmla="*/ 35 h 202"/>
                <a:gd name="T106" fmla="*/ 191 w 244"/>
                <a:gd name="T107" fmla="*/ 35 h 202"/>
                <a:gd name="T108" fmla="*/ 191 w 244"/>
                <a:gd name="T109" fmla="*/ 24 h 202"/>
                <a:gd name="T110" fmla="*/ 218 w 244"/>
                <a:gd name="T111" fmla="*/ 24 h 202"/>
                <a:gd name="T112" fmla="*/ 218 w 244"/>
                <a:gd name="T113" fmla="*/ 12 h 202"/>
                <a:gd name="T114" fmla="*/ 230 w 244"/>
                <a:gd name="T115" fmla="*/ 12 h 202"/>
                <a:gd name="T116" fmla="*/ 230 w 244"/>
                <a:gd name="T117" fmla="*/ 0 h 2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2">
                  <a:moveTo>
                    <a:pt x="230" y="0"/>
                  </a:moveTo>
                  <a:lnTo>
                    <a:pt x="243" y="0"/>
                  </a:lnTo>
                  <a:lnTo>
                    <a:pt x="243" y="24"/>
                  </a:lnTo>
                  <a:lnTo>
                    <a:pt x="230" y="24"/>
                  </a:lnTo>
                  <a:lnTo>
                    <a:pt x="230" y="48"/>
                  </a:lnTo>
                  <a:lnTo>
                    <a:pt x="218" y="48"/>
                  </a:lnTo>
                  <a:lnTo>
                    <a:pt x="218" y="59"/>
                  </a:lnTo>
                  <a:lnTo>
                    <a:pt x="204" y="59"/>
                  </a:lnTo>
                  <a:lnTo>
                    <a:pt x="204" y="83"/>
                  </a:lnTo>
                  <a:lnTo>
                    <a:pt x="191" y="83"/>
                  </a:lnTo>
                  <a:lnTo>
                    <a:pt x="191" y="94"/>
                  </a:lnTo>
                  <a:lnTo>
                    <a:pt x="180" y="94"/>
                  </a:lnTo>
                  <a:lnTo>
                    <a:pt x="180" y="107"/>
                  </a:lnTo>
                  <a:lnTo>
                    <a:pt x="166" y="107"/>
                  </a:lnTo>
                  <a:lnTo>
                    <a:pt x="166" y="118"/>
                  </a:lnTo>
                  <a:lnTo>
                    <a:pt x="153" y="118"/>
                  </a:lnTo>
                  <a:lnTo>
                    <a:pt x="153" y="130"/>
                  </a:lnTo>
                  <a:lnTo>
                    <a:pt x="141" y="130"/>
                  </a:lnTo>
                  <a:lnTo>
                    <a:pt x="141" y="142"/>
                  </a:lnTo>
                  <a:lnTo>
                    <a:pt x="128" y="142"/>
                  </a:lnTo>
                  <a:lnTo>
                    <a:pt x="128" y="154"/>
                  </a:lnTo>
                  <a:lnTo>
                    <a:pt x="115" y="154"/>
                  </a:lnTo>
                  <a:lnTo>
                    <a:pt x="115" y="166"/>
                  </a:lnTo>
                  <a:lnTo>
                    <a:pt x="101" y="166"/>
                  </a:lnTo>
                  <a:lnTo>
                    <a:pt x="101" y="188"/>
                  </a:lnTo>
                  <a:lnTo>
                    <a:pt x="89" y="188"/>
                  </a:lnTo>
                  <a:lnTo>
                    <a:pt x="89" y="201"/>
                  </a:lnTo>
                  <a:lnTo>
                    <a:pt x="63" y="201"/>
                  </a:lnTo>
                  <a:lnTo>
                    <a:pt x="63" y="188"/>
                  </a:lnTo>
                  <a:lnTo>
                    <a:pt x="51" y="188"/>
                  </a:lnTo>
                  <a:lnTo>
                    <a:pt x="51" y="166"/>
                  </a:lnTo>
                  <a:lnTo>
                    <a:pt x="38" y="166"/>
                  </a:lnTo>
                  <a:lnTo>
                    <a:pt x="38" y="154"/>
                  </a:lnTo>
                  <a:lnTo>
                    <a:pt x="25" y="154"/>
                  </a:lnTo>
                  <a:lnTo>
                    <a:pt x="25" y="142"/>
                  </a:lnTo>
                  <a:lnTo>
                    <a:pt x="0" y="142"/>
                  </a:lnTo>
                  <a:lnTo>
                    <a:pt x="0" y="118"/>
                  </a:lnTo>
                  <a:lnTo>
                    <a:pt x="13" y="118"/>
                  </a:lnTo>
                  <a:lnTo>
                    <a:pt x="13" y="107"/>
                  </a:lnTo>
                  <a:lnTo>
                    <a:pt x="25" y="107"/>
                  </a:lnTo>
                  <a:lnTo>
                    <a:pt x="25" y="94"/>
                  </a:lnTo>
                  <a:lnTo>
                    <a:pt x="38" y="94"/>
                  </a:lnTo>
                  <a:lnTo>
                    <a:pt x="38" y="83"/>
                  </a:lnTo>
                  <a:lnTo>
                    <a:pt x="51" y="83"/>
                  </a:lnTo>
                  <a:lnTo>
                    <a:pt x="51" y="94"/>
                  </a:lnTo>
                  <a:lnTo>
                    <a:pt x="63" y="94"/>
                  </a:lnTo>
                  <a:lnTo>
                    <a:pt x="63" y="118"/>
                  </a:lnTo>
                  <a:lnTo>
                    <a:pt x="76" y="118"/>
                  </a:lnTo>
                  <a:lnTo>
                    <a:pt x="76" y="83"/>
                  </a:lnTo>
                  <a:lnTo>
                    <a:pt x="63" y="83"/>
                  </a:lnTo>
                  <a:lnTo>
                    <a:pt x="63" y="48"/>
                  </a:lnTo>
                  <a:lnTo>
                    <a:pt x="166" y="48"/>
                  </a:lnTo>
                  <a:lnTo>
                    <a:pt x="166" y="35"/>
                  </a:lnTo>
                  <a:lnTo>
                    <a:pt x="191" y="35"/>
                  </a:lnTo>
                  <a:lnTo>
                    <a:pt x="191" y="24"/>
                  </a:lnTo>
                  <a:lnTo>
                    <a:pt x="218" y="24"/>
                  </a:lnTo>
                  <a:lnTo>
                    <a:pt x="218" y="12"/>
                  </a:lnTo>
                  <a:lnTo>
                    <a:pt x="230" y="12"/>
                  </a:lnTo>
                  <a:lnTo>
                    <a:pt x="230"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 name="Freeform 48"/>
            <p:cNvSpPr>
              <a:spLocks/>
            </p:cNvSpPr>
            <p:nvPr/>
          </p:nvSpPr>
          <p:spPr bwMode="auto">
            <a:xfrm>
              <a:off x="4874" y="2557"/>
              <a:ext cx="308" cy="431"/>
            </a:xfrm>
            <a:custGeom>
              <a:avLst/>
              <a:gdLst>
                <a:gd name="T0" fmla="*/ 166 w 308"/>
                <a:gd name="T1" fmla="*/ 0 h 431"/>
                <a:gd name="T2" fmla="*/ 153 w 308"/>
                <a:gd name="T3" fmla="*/ 12 h 431"/>
                <a:gd name="T4" fmla="*/ 140 w 308"/>
                <a:gd name="T5" fmla="*/ 24 h 431"/>
                <a:gd name="T6" fmla="*/ 128 w 308"/>
                <a:gd name="T7" fmla="*/ 36 h 431"/>
                <a:gd name="T8" fmla="*/ 140 w 308"/>
                <a:gd name="T9" fmla="*/ 84 h 431"/>
                <a:gd name="T10" fmla="*/ 153 w 308"/>
                <a:gd name="T11" fmla="*/ 119 h 431"/>
                <a:gd name="T12" fmla="*/ 166 w 308"/>
                <a:gd name="T13" fmla="*/ 143 h 431"/>
                <a:gd name="T14" fmla="*/ 179 w 308"/>
                <a:gd name="T15" fmla="*/ 168 h 431"/>
                <a:gd name="T16" fmla="*/ 191 w 308"/>
                <a:gd name="T17" fmla="*/ 191 h 431"/>
                <a:gd name="T18" fmla="*/ 204 w 308"/>
                <a:gd name="T19" fmla="*/ 215 h 431"/>
                <a:gd name="T20" fmla="*/ 217 w 308"/>
                <a:gd name="T21" fmla="*/ 239 h 431"/>
                <a:gd name="T22" fmla="*/ 230 w 308"/>
                <a:gd name="T23" fmla="*/ 262 h 431"/>
                <a:gd name="T24" fmla="*/ 243 w 308"/>
                <a:gd name="T25" fmla="*/ 274 h 431"/>
                <a:gd name="T26" fmla="*/ 281 w 308"/>
                <a:gd name="T27" fmla="*/ 286 h 431"/>
                <a:gd name="T28" fmla="*/ 256 w 308"/>
                <a:gd name="T29" fmla="*/ 298 h 431"/>
                <a:gd name="T30" fmla="*/ 217 w 308"/>
                <a:gd name="T31" fmla="*/ 311 h 431"/>
                <a:gd name="T32" fmla="*/ 191 w 308"/>
                <a:gd name="T33" fmla="*/ 323 h 431"/>
                <a:gd name="T34" fmla="*/ 166 w 308"/>
                <a:gd name="T35" fmla="*/ 333 h 431"/>
                <a:gd name="T36" fmla="*/ 204 w 308"/>
                <a:gd name="T37" fmla="*/ 346 h 431"/>
                <a:gd name="T38" fmla="*/ 230 w 308"/>
                <a:gd name="T39" fmla="*/ 358 h 431"/>
                <a:gd name="T40" fmla="*/ 243 w 308"/>
                <a:gd name="T41" fmla="*/ 370 h 431"/>
                <a:gd name="T42" fmla="*/ 256 w 308"/>
                <a:gd name="T43" fmla="*/ 382 h 431"/>
                <a:gd name="T44" fmla="*/ 281 w 308"/>
                <a:gd name="T45" fmla="*/ 394 h 431"/>
                <a:gd name="T46" fmla="*/ 294 w 308"/>
                <a:gd name="T47" fmla="*/ 406 h 431"/>
                <a:gd name="T48" fmla="*/ 307 w 308"/>
                <a:gd name="T49" fmla="*/ 417 h 431"/>
                <a:gd name="T50" fmla="*/ 294 w 308"/>
                <a:gd name="T51" fmla="*/ 430 h 431"/>
                <a:gd name="T52" fmla="*/ 281 w 308"/>
                <a:gd name="T53" fmla="*/ 417 h 431"/>
                <a:gd name="T54" fmla="*/ 256 w 308"/>
                <a:gd name="T55" fmla="*/ 406 h 431"/>
                <a:gd name="T56" fmla="*/ 243 w 308"/>
                <a:gd name="T57" fmla="*/ 394 h 431"/>
                <a:gd name="T58" fmla="*/ 230 w 308"/>
                <a:gd name="T59" fmla="*/ 382 h 431"/>
                <a:gd name="T60" fmla="*/ 204 w 308"/>
                <a:gd name="T61" fmla="*/ 370 h 431"/>
                <a:gd name="T62" fmla="*/ 166 w 308"/>
                <a:gd name="T63" fmla="*/ 358 h 431"/>
                <a:gd name="T64" fmla="*/ 153 w 308"/>
                <a:gd name="T65" fmla="*/ 346 h 431"/>
                <a:gd name="T66" fmla="*/ 115 w 308"/>
                <a:gd name="T67" fmla="*/ 333 h 431"/>
                <a:gd name="T68" fmla="*/ 89 w 308"/>
                <a:gd name="T69" fmla="*/ 346 h 431"/>
                <a:gd name="T70" fmla="*/ 77 w 308"/>
                <a:gd name="T71" fmla="*/ 358 h 431"/>
                <a:gd name="T72" fmla="*/ 64 w 308"/>
                <a:gd name="T73" fmla="*/ 370 h 431"/>
                <a:gd name="T74" fmla="*/ 37 w 308"/>
                <a:gd name="T75" fmla="*/ 382 h 431"/>
                <a:gd name="T76" fmla="*/ 0 w 308"/>
                <a:gd name="T77" fmla="*/ 394 h 431"/>
                <a:gd name="T78" fmla="*/ 37 w 308"/>
                <a:gd name="T79" fmla="*/ 382 h 431"/>
                <a:gd name="T80" fmla="*/ 64 w 308"/>
                <a:gd name="T81" fmla="*/ 370 h 431"/>
                <a:gd name="T82" fmla="*/ 77 w 308"/>
                <a:gd name="T83" fmla="*/ 358 h 431"/>
                <a:gd name="T84" fmla="*/ 89 w 308"/>
                <a:gd name="T85" fmla="*/ 346 h 431"/>
                <a:gd name="T86" fmla="*/ 115 w 308"/>
                <a:gd name="T87" fmla="*/ 333 h 431"/>
                <a:gd name="T88" fmla="*/ 191 w 308"/>
                <a:gd name="T89" fmla="*/ 323 h 431"/>
                <a:gd name="T90" fmla="*/ 217 w 308"/>
                <a:gd name="T91" fmla="*/ 311 h 431"/>
                <a:gd name="T92" fmla="*/ 243 w 308"/>
                <a:gd name="T93" fmla="*/ 298 h 431"/>
                <a:gd name="T94" fmla="*/ 230 w 308"/>
                <a:gd name="T95" fmla="*/ 286 h 431"/>
                <a:gd name="T96" fmla="*/ 217 w 308"/>
                <a:gd name="T97" fmla="*/ 274 h 431"/>
                <a:gd name="T98" fmla="*/ 204 w 308"/>
                <a:gd name="T99" fmla="*/ 262 h 431"/>
                <a:gd name="T100" fmla="*/ 191 w 308"/>
                <a:gd name="T101" fmla="*/ 239 h 431"/>
                <a:gd name="T102" fmla="*/ 179 w 308"/>
                <a:gd name="T103" fmla="*/ 215 h 431"/>
                <a:gd name="T104" fmla="*/ 166 w 308"/>
                <a:gd name="T105" fmla="*/ 191 h 431"/>
                <a:gd name="T106" fmla="*/ 153 w 308"/>
                <a:gd name="T107" fmla="*/ 168 h 431"/>
                <a:gd name="T108" fmla="*/ 140 w 308"/>
                <a:gd name="T109" fmla="*/ 143 h 431"/>
                <a:gd name="T110" fmla="*/ 128 w 308"/>
                <a:gd name="T111" fmla="*/ 119 h 431"/>
                <a:gd name="T112" fmla="*/ 115 w 308"/>
                <a:gd name="T113" fmla="*/ 84 h 431"/>
                <a:gd name="T114" fmla="*/ 128 w 308"/>
                <a:gd name="T115" fmla="*/ 36 h 431"/>
                <a:gd name="T116" fmla="*/ 140 w 308"/>
                <a:gd name="T117" fmla="*/ 24 h 431"/>
                <a:gd name="T118" fmla="*/ 153 w 308"/>
                <a:gd name="T119" fmla="*/ 12 h 43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08" h="431">
                  <a:moveTo>
                    <a:pt x="153" y="0"/>
                  </a:moveTo>
                  <a:lnTo>
                    <a:pt x="166" y="0"/>
                  </a:lnTo>
                  <a:lnTo>
                    <a:pt x="166" y="12"/>
                  </a:lnTo>
                  <a:lnTo>
                    <a:pt x="153" y="12"/>
                  </a:lnTo>
                  <a:lnTo>
                    <a:pt x="153" y="24"/>
                  </a:lnTo>
                  <a:lnTo>
                    <a:pt x="140" y="24"/>
                  </a:lnTo>
                  <a:lnTo>
                    <a:pt x="140" y="36"/>
                  </a:lnTo>
                  <a:lnTo>
                    <a:pt x="128" y="36"/>
                  </a:lnTo>
                  <a:lnTo>
                    <a:pt x="128" y="84"/>
                  </a:lnTo>
                  <a:lnTo>
                    <a:pt x="140" y="84"/>
                  </a:lnTo>
                  <a:lnTo>
                    <a:pt x="140" y="119"/>
                  </a:lnTo>
                  <a:lnTo>
                    <a:pt x="153" y="119"/>
                  </a:lnTo>
                  <a:lnTo>
                    <a:pt x="153" y="143"/>
                  </a:lnTo>
                  <a:lnTo>
                    <a:pt x="166" y="143"/>
                  </a:lnTo>
                  <a:lnTo>
                    <a:pt x="166" y="168"/>
                  </a:lnTo>
                  <a:lnTo>
                    <a:pt x="179" y="168"/>
                  </a:lnTo>
                  <a:lnTo>
                    <a:pt x="179" y="191"/>
                  </a:lnTo>
                  <a:lnTo>
                    <a:pt x="191" y="191"/>
                  </a:lnTo>
                  <a:lnTo>
                    <a:pt x="191" y="215"/>
                  </a:lnTo>
                  <a:lnTo>
                    <a:pt x="204" y="215"/>
                  </a:lnTo>
                  <a:lnTo>
                    <a:pt x="204" y="239"/>
                  </a:lnTo>
                  <a:lnTo>
                    <a:pt x="217" y="239"/>
                  </a:lnTo>
                  <a:lnTo>
                    <a:pt x="217" y="262"/>
                  </a:lnTo>
                  <a:lnTo>
                    <a:pt x="230" y="262"/>
                  </a:lnTo>
                  <a:lnTo>
                    <a:pt x="230" y="274"/>
                  </a:lnTo>
                  <a:lnTo>
                    <a:pt x="243" y="274"/>
                  </a:lnTo>
                  <a:lnTo>
                    <a:pt x="243" y="286"/>
                  </a:lnTo>
                  <a:lnTo>
                    <a:pt x="281" y="286"/>
                  </a:lnTo>
                  <a:lnTo>
                    <a:pt x="281" y="298"/>
                  </a:lnTo>
                  <a:lnTo>
                    <a:pt x="256" y="298"/>
                  </a:lnTo>
                  <a:lnTo>
                    <a:pt x="256" y="311"/>
                  </a:lnTo>
                  <a:lnTo>
                    <a:pt x="217" y="311"/>
                  </a:lnTo>
                  <a:lnTo>
                    <a:pt x="217" y="323"/>
                  </a:lnTo>
                  <a:lnTo>
                    <a:pt x="191" y="323"/>
                  </a:lnTo>
                  <a:lnTo>
                    <a:pt x="191" y="333"/>
                  </a:lnTo>
                  <a:lnTo>
                    <a:pt x="166" y="333"/>
                  </a:lnTo>
                  <a:lnTo>
                    <a:pt x="166" y="346"/>
                  </a:lnTo>
                  <a:lnTo>
                    <a:pt x="204" y="346"/>
                  </a:lnTo>
                  <a:lnTo>
                    <a:pt x="204" y="358"/>
                  </a:lnTo>
                  <a:lnTo>
                    <a:pt x="230" y="358"/>
                  </a:lnTo>
                  <a:lnTo>
                    <a:pt x="230" y="370"/>
                  </a:lnTo>
                  <a:lnTo>
                    <a:pt x="243" y="370"/>
                  </a:lnTo>
                  <a:lnTo>
                    <a:pt x="243" y="382"/>
                  </a:lnTo>
                  <a:lnTo>
                    <a:pt x="256" y="382"/>
                  </a:lnTo>
                  <a:lnTo>
                    <a:pt x="256" y="394"/>
                  </a:lnTo>
                  <a:lnTo>
                    <a:pt x="281" y="394"/>
                  </a:lnTo>
                  <a:lnTo>
                    <a:pt x="281" y="406"/>
                  </a:lnTo>
                  <a:lnTo>
                    <a:pt x="294" y="406"/>
                  </a:lnTo>
                  <a:lnTo>
                    <a:pt x="294" y="417"/>
                  </a:lnTo>
                  <a:lnTo>
                    <a:pt x="307" y="417"/>
                  </a:lnTo>
                  <a:lnTo>
                    <a:pt x="307" y="430"/>
                  </a:lnTo>
                  <a:lnTo>
                    <a:pt x="294" y="430"/>
                  </a:lnTo>
                  <a:lnTo>
                    <a:pt x="294" y="417"/>
                  </a:lnTo>
                  <a:lnTo>
                    <a:pt x="281" y="417"/>
                  </a:lnTo>
                  <a:lnTo>
                    <a:pt x="281" y="406"/>
                  </a:lnTo>
                  <a:lnTo>
                    <a:pt x="256" y="406"/>
                  </a:lnTo>
                  <a:lnTo>
                    <a:pt x="256" y="394"/>
                  </a:lnTo>
                  <a:lnTo>
                    <a:pt x="243" y="394"/>
                  </a:lnTo>
                  <a:lnTo>
                    <a:pt x="243" y="382"/>
                  </a:lnTo>
                  <a:lnTo>
                    <a:pt x="230" y="382"/>
                  </a:lnTo>
                  <a:lnTo>
                    <a:pt x="230" y="370"/>
                  </a:lnTo>
                  <a:lnTo>
                    <a:pt x="204" y="370"/>
                  </a:lnTo>
                  <a:lnTo>
                    <a:pt x="204" y="358"/>
                  </a:lnTo>
                  <a:lnTo>
                    <a:pt x="166" y="358"/>
                  </a:lnTo>
                  <a:lnTo>
                    <a:pt x="166" y="346"/>
                  </a:lnTo>
                  <a:lnTo>
                    <a:pt x="153" y="346"/>
                  </a:lnTo>
                  <a:lnTo>
                    <a:pt x="153" y="333"/>
                  </a:lnTo>
                  <a:lnTo>
                    <a:pt x="115" y="333"/>
                  </a:lnTo>
                  <a:lnTo>
                    <a:pt x="115" y="346"/>
                  </a:lnTo>
                  <a:lnTo>
                    <a:pt x="89" y="346"/>
                  </a:lnTo>
                  <a:lnTo>
                    <a:pt x="89" y="358"/>
                  </a:lnTo>
                  <a:lnTo>
                    <a:pt x="77" y="358"/>
                  </a:lnTo>
                  <a:lnTo>
                    <a:pt x="77" y="370"/>
                  </a:lnTo>
                  <a:lnTo>
                    <a:pt x="64" y="370"/>
                  </a:lnTo>
                  <a:lnTo>
                    <a:pt x="64" y="382"/>
                  </a:lnTo>
                  <a:lnTo>
                    <a:pt x="37" y="382"/>
                  </a:lnTo>
                  <a:lnTo>
                    <a:pt x="37" y="394"/>
                  </a:lnTo>
                  <a:lnTo>
                    <a:pt x="0" y="394"/>
                  </a:lnTo>
                  <a:lnTo>
                    <a:pt x="0" y="382"/>
                  </a:lnTo>
                  <a:lnTo>
                    <a:pt x="37" y="382"/>
                  </a:lnTo>
                  <a:lnTo>
                    <a:pt x="37" y="370"/>
                  </a:lnTo>
                  <a:lnTo>
                    <a:pt x="64" y="370"/>
                  </a:lnTo>
                  <a:lnTo>
                    <a:pt x="64" y="358"/>
                  </a:lnTo>
                  <a:lnTo>
                    <a:pt x="77" y="358"/>
                  </a:lnTo>
                  <a:lnTo>
                    <a:pt x="77" y="346"/>
                  </a:lnTo>
                  <a:lnTo>
                    <a:pt x="89" y="346"/>
                  </a:lnTo>
                  <a:lnTo>
                    <a:pt x="89" y="333"/>
                  </a:lnTo>
                  <a:lnTo>
                    <a:pt x="115" y="333"/>
                  </a:lnTo>
                  <a:lnTo>
                    <a:pt x="115" y="323"/>
                  </a:lnTo>
                  <a:lnTo>
                    <a:pt x="191" y="323"/>
                  </a:lnTo>
                  <a:lnTo>
                    <a:pt x="191" y="311"/>
                  </a:lnTo>
                  <a:lnTo>
                    <a:pt x="217" y="311"/>
                  </a:lnTo>
                  <a:lnTo>
                    <a:pt x="217" y="298"/>
                  </a:lnTo>
                  <a:lnTo>
                    <a:pt x="243" y="298"/>
                  </a:lnTo>
                  <a:lnTo>
                    <a:pt x="243" y="286"/>
                  </a:lnTo>
                  <a:lnTo>
                    <a:pt x="230" y="286"/>
                  </a:lnTo>
                  <a:lnTo>
                    <a:pt x="230" y="274"/>
                  </a:lnTo>
                  <a:lnTo>
                    <a:pt x="217" y="274"/>
                  </a:lnTo>
                  <a:lnTo>
                    <a:pt x="217" y="262"/>
                  </a:lnTo>
                  <a:lnTo>
                    <a:pt x="204" y="262"/>
                  </a:lnTo>
                  <a:lnTo>
                    <a:pt x="204" y="239"/>
                  </a:lnTo>
                  <a:lnTo>
                    <a:pt x="191" y="239"/>
                  </a:lnTo>
                  <a:lnTo>
                    <a:pt x="191" y="215"/>
                  </a:lnTo>
                  <a:lnTo>
                    <a:pt x="179" y="215"/>
                  </a:lnTo>
                  <a:lnTo>
                    <a:pt x="179" y="191"/>
                  </a:lnTo>
                  <a:lnTo>
                    <a:pt x="166" y="191"/>
                  </a:lnTo>
                  <a:lnTo>
                    <a:pt x="166" y="168"/>
                  </a:lnTo>
                  <a:lnTo>
                    <a:pt x="153" y="168"/>
                  </a:lnTo>
                  <a:lnTo>
                    <a:pt x="153" y="143"/>
                  </a:lnTo>
                  <a:lnTo>
                    <a:pt x="140" y="143"/>
                  </a:lnTo>
                  <a:lnTo>
                    <a:pt x="140" y="119"/>
                  </a:lnTo>
                  <a:lnTo>
                    <a:pt x="128" y="119"/>
                  </a:lnTo>
                  <a:lnTo>
                    <a:pt x="128" y="84"/>
                  </a:lnTo>
                  <a:lnTo>
                    <a:pt x="115" y="84"/>
                  </a:lnTo>
                  <a:lnTo>
                    <a:pt x="115" y="36"/>
                  </a:lnTo>
                  <a:lnTo>
                    <a:pt x="128" y="36"/>
                  </a:lnTo>
                  <a:lnTo>
                    <a:pt x="128" y="24"/>
                  </a:lnTo>
                  <a:lnTo>
                    <a:pt x="140" y="24"/>
                  </a:lnTo>
                  <a:lnTo>
                    <a:pt x="140" y="12"/>
                  </a:lnTo>
                  <a:lnTo>
                    <a:pt x="153" y="12"/>
                  </a:lnTo>
                  <a:lnTo>
                    <a:pt x="153"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Freeform 49"/>
            <p:cNvSpPr>
              <a:spLocks/>
            </p:cNvSpPr>
            <p:nvPr/>
          </p:nvSpPr>
          <p:spPr bwMode="auto">
            <a:xfrm>
              <a:off x="4264" y="2593"/>
              <a:ext cx="12" cy="46"/>
            </a:xfrm>
            <a:custGeom>
              <a:avLst/>
              <a:gdLst>
                <a:gd name="T0" fmla="*/ 0 w 12"/>
                <a:gd name="T1" fmla="*/ 0 h 46"/>
                <a:gd name="T2" fmla="*/ 11 w 12"/>
                <a:gd name="T3" fmla="*/ 0 h 46"/>
                <a:gd name="T4" fmla="*/ 11 w 12"/>
                <a:gd name="T5" fmla="*/ 45 h 46"/>
                <a:gd name="T6" fmla="*/ 0 w 12"/>
                <a:gd name="T7" fmla="*/ 45 h 46"/>
                <a:gd name="T8" fmla="*/ 0 w 12"/>
                <a:gd name="T9" fmla="*/ 0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46">
                  <a:moveTo>
                    <a:pt x="0" y="0"/>
                  </a:moveTo>
                  <a:lnTo>
                    <a:pt x="11" y="0"/>
                  </a:lnTo>
                  <a:lnTo>
                    <a:pt x="11" y="45"/>
                  </a:lnTo>
                  <a:lnTo>
                    <a:pt x="0" y="45"/>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Freeform 50"/>
            <p:cNvSpPr>
              <a:spLocks/>
            </p:cNvSpPr>
            <p:nvPr/>
          </p:nvSpPr>
          <p:spPr bwMode="auto">
            <a:xfrm>
              <a:off x="4472" y="2618"/>
              <a:ext cx="24" cy="45"/>
            </a:xfrm>
            <a:custGeom>
              <a:avLst/>
              <a:gdLst>
                <a:gd name="T0" fmla="*/ 0 w 24"/>
                <a:gd name="T1" fmla="*/ 0 h 45"/>
                <a:gd name="T2" fmla="*/ 11 w 24"/>
                <a:gd name="T3" fmla="*/ 0 h 45"/>
                <a:gd name="T4" fmla="*/ 11 w 24"/>
                <a:gd name="T5" fmla="*/ 22 h 45"/>
                <a:gd name="T6" fmla="*/ 23 w 24"/>
                <a:gd name="T7" fmla="*/ 22 h 45"/>
                <a:gd name="T8" fmla="*/ 23 w 24"/>
                <a:gd name="T9" fmla="*/ 44 h 45"/>
                <a:gd name="T10" fmla="*/ 11 w 24"/>
                <a:gd name="T11" fmla="*/ 44 h 45"/>
                <a:gd name="T12" fmla="*/ 11 w 24"/>
                <a:gd name="T13" fmla="*/ 22 h 45"/>
                <a:gd name="T14" fmla="*/ 0 w 24"/>
                <a:gd name="T15" fmla="*/ 22 h 45"/>
                <a:gd name="T16" fmla="*/ 0 w 24"/>
                <a:gd name="T17" fmla="*/ 0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45">
                  <a:moveTo>
                    <a:pt x="0" y="0"/>
                  </a:moveTo>
                  <a:lnTo>
                    <a:pt x="11" y="0"/>
                  </a:lnTo>
                  <a:lnTo>
                    <a:pt x="11" y="22"/>
                  </a:lnTo>
                  <a:lnTo>
                    <a:pt x="23" y="22"/>
                  </a:lnTo>
                  <a:lnTo>
                    <a:pt x="23" y="44"/>
                  </a:lnTo>
                  <a:lnTo>
                    <a:pt x="11" y="44"/>
                  </a:lnTo>
                  <a:lnTo>
                    <a:pt x="11" y="22"/>
                  </a:lnTo>
                  <a:lnTo>
                    <a:pt x="0" y="22"/>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Freeform 51"/>
            <p:cNvSpPr>
              <a:spLocks/>
            </p:cNvSpPr>
            <p:nvPr/>
          </p:nvSpPr>
          <p:spPr bwMode="auto">
            <a:xfrm>
              <a:off x="4718" y="2677"/>
              <a:ext cx="257" cy="262"/>
            </a:xfrm>
            <a:custGeom>
              <a:avLst/>
              <a:gdLst>
                <a:gd name="T0" fmla="*/ 90 w 257"/>
                <a:gd name="T1" fmla="*/ 0 h 262"/>
                <a:gd name="T2" fmla="*/ 38 w 257"/>
                <a:gd name="T3" fmla="*/ 12 h 262"/>
                <a:gd name="T4" fmla="*/ 77 w 257"/>
                <a:gd name="T5" fmla="*/ 24 h 262"/>
                <a:gd name="T6" fmla="*/ 129 w 257"/>
                <a:gd name="T7" fmla="*/ 36 h 262"/>
                <a:gd name="T8" fmla="*/ 154 w 257"/>
                <a:gd name="T9" fmla="*/ 48 h 262"/>
                <a:gd name="T10" fmla="*/ 180 w 257"/>
                <a:gd name="T11" fmla="*/ 60 h 262"/>
                <a:gd name="T12" fmla="*/ 205 w 257"/>
                <a:gd name="T13" fmla="*/ 71 h 262"/>
                <a:gd name="T14" fmla="*/ 231 w 257"/>
                <a:gd name="T15" fmla="*/ 83 h 262"/>
                <a:gd name="T16" fmla="*/ 243 w 257"/>
                <a:gd name="T17" fmla="*/ 95 h 262"/>
                <a:gd name="T18" fmla="*/ 256 w 257"/>
                <a:gd name="T19" fmla="*/ 108 h 262"/>
                <a:gd name="T20" fmla="*/ 243 w 257"/>
                <a:gd name="T21" fmla="*/ 131 h 262"/>
                <a:gd name="T22" fmla="*/ 231 w 257"/>
                <a:gd name="T23" fmla="*/ 143 h 262"/>
                <a:gd name="T24" fmla="*/ 218 w 257"/>
                <a:gd name="T25" fmla="*/ 154 h 262"/>
                <a:gd name="T26" fmla="*/ 205 w 257"/>
                <a:gd name="T27" fmla="*/ 166 h 262"/>
                <a:gd name="T28" fmla="*/ 192 w 257"/>
                <a:gd name="T29" fmla="*/ 191 h 262"/>
                <a:gd name="T30" fmla="*/ 180 w 257"/>
                <a:gd name="T31" fmla="*/ 202 h 262"/>
                <a:gd name="T32" fmla="*/ 167 w 257"/>
                <a:gd name="T33" fmla="*/ 213 h 262"/>
                <a:gd name="T34" fmla="*/ 154 w 257"/>
                <a:gd name="T35" fmla="*/ 226 h 262"/>
                <a:gd name="T36" fmla="*/ 142 w 257"/>
                <a:gd name="T37" fmla="*/ 238 h 262"/>
                <a:gd name="T38" fmla="*/ 129 w 257"/>
                <a:gd name="T39" fmla="*/ 249 h 262"/>
                <a:gd name="T40" fmla="*/ 115 w 257"/>
                <a:gd name="T41" fmla="*/ 261 h 262"/>
                <a:gd name="T42" fmla="*/ 129 w 257"/>
                <a:gd name="T43" fmla="*/ 249 h 262"/>
                <a:gd name="T44" fmla="*/ 142 w 257"/>
                <a:gd name="T45" fmla="*/ 238 h 262"/>
                <a:gd name="T46" fmla="*/ 154 w 257"/>
                <a:gd name="T47" fmla="*/ 226 h 262"/>
                <a:gd name="T48" fmla="*/ 167 w 257"/>
                <a:gd name="T49" fmla="*/ 213 h 262"/>
                <a:gd name="T50" fmla="*/ 180 w 257"/>
                <a:gd name="T51" fmla="*/ 202 h 262"/>
                <a:gd name="T52" fmla="*/ 192 w 257"/>
                <a:gd name="T53" fmla="*/ 191 h 262"/>
                <a:gd name="T54" fmla="*/ 205 w 257"/>
                <a:gd name="T55" fmla="*/ 166 h 262"/>
                <a:gd name="T56" fmla="*/ 218 w 257"/>
                <a:gd name="T57" fmla="*/ 154 h 262"/>
                <a:gd name="T58" fmla="*/ 231 w 257"/>
                <a:gd name="T59" fmla="*/ 143 h 262"/>
                <a:gd name="T60" fmla="*/ 243 w 257"/>
                <a:gd name="T61" fmla="*/ 131 h 262"/>
                <a:gd name="T62" fmla="*/ 231 w 257"/>
                <a:gd name="T63" fmla="*/ 108 h 262"/>
                <a:gd name="T64" fmla="*/ 205 w 257"/>
                <a:gd name="T65" fmla="*/ 95 h 262"/>
                <a:gd name="T66" fmla="*/ 180 w 257"/>
                <a:gd name="T67" fmla="*/ 83 h 262"/>
                <a:gd name="T68" fmla="*/ 154 w 257"/>
                <a:gd name="T69" fmla="*/ 71 h 262"/>
                <a:gd name="T70" fmla="*/ 129 w 257"/>
                <a:gd name="T71" fmla="*/ 60 h 262"/>
                <a:gd name="T72" fmla="*/ 77 w 257"/>
                <a:gd name="T73" fmla="*/ 48 h 262"/>
                <a:gd name="T74" fmla="*/ 38 w 257"/>
                <a:gd name="T75" fmla="*/ 36 h 262"/>
                <a:gd name="T76" fmla="*/ 0 w 257"/>
                <a:gd name="T77" fmla="*/ 24 h 262"/>
                <a:gd name="T78" fmla="*/ 13 w 257"/>
                <a:gd name="T79" fmla="*/ 12 h 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57" h="262">
                  <a:moveTo>
                    <a:pt x="13" y="0"/>
                  </a:moveTo>
                  <a:lnTo>
                    <a:pt x="90" y="0"/>
                  </a:lnTo>
                  <a:lnTo>
                    <a:pt x="90" y="12"/>
                  </a:lnTo>
                  <a:lnTo>
                    <a:pt x="38" y="12"/>
                  </a:lnTo>
                  <a:lnTo>
                    <a:pt x="38" y="24"/>
                  </a:lnTo>
                  <a:lnTo>
                    <a:pt x="77" y="24"/>
                  </a:lnTo>
                  <a:lnTo>
                    <a:pt x="77" y="36"/>
                  </a:lnTo>
                  <a:lnTo>
                    <a:pt x="129" y="36"/>
                  </a:lnTo>
                  <a:lnTo>
                    <a:pt x="129" y="48"/>
                  </a:lnTo>
                  <a:lnTo>
                    <a:pt x="154" y="48"/>
                  </a:lnTo>
                  <a:lnTo>
                    <a:pt x="154" y="60"/>
                  </a:lnTo>
                  <a:lnTo>
                    <a:pt x="180" y="60"/>
                  </a:lnTo>
                  <a:lnTo>
                    <a:pt x="180" y="71"/>
                  </a:lnTo>
                  <a:lnTo>
                    <a:pt x="205" y="71"/>
                  </a:lnTo>
                  <a:lnTo>
                    <a:pt x="205" y="83"/>
                  </a:lnTo>
                  <a:lnTo>
                    <a:pt x="231" y="83"/>
                  </a:lnTo>
                  <a:lnTo>
                    <a:pt x="231" y="95"/>
                  </a:lnTo>
                  <a:lnTo>
                    <a:pt x="243" y="95"/>
                  </a:lnTo>
                  <a:lnTo>
                    <a:pt x="243" y="108"/>
                  </a:lnTo>
                  <a:lnTo>
                    <a:pt x="256" y="108"/>
                  </a:lnTo>
                  <a:lnTo>
                    <a:pt x="256" y="131"/>
                  </a:lnTo>
                  <a:lnTo>
                    <a:pt x="243" y="131"/>
                  </a:lnTo>
                  <a:lnTo>
                    <a:pt x="243" y="143"/>
                  </a:lnTo>
                  <a:lnTo>
                    <a:pt x="231" y="143"/>
                  </a:lnTo>
                  <a:lnTo>
                    <a:pt x="231" y="154"/>
                  </a:lnTo>
                  <a:lnTo>
                    <a:pt x="218" y="154"/>
                  </a:lnTo>
                  <a:lnTo>
                    <a:pt x="218" y="166"/>
                  </a:lnTo>
                  <a:lnTo>
                    <a:pt x="205" y="166"/>
                  </a:lnTo>
                  <a:lnTo>
                    <a:pt x="205" y="191"/>
                  </a:lnTo>
                  <a:lnTo>
                    <a:pt x="192" y="191"/>
                  </a:lnTo>
                  <a:lnTo>
                    <a:pt x="192" y="202"/>
                  </a:lnTo>
                  <a:lnTo>
                    <a:pt x="180" y="202"/>
                  </a:lnTo>
                  <a:lnTo>
                    <a:pt x="180" y="213"/>
                  </a:lnTo>
                  <a:lnTo>
                    <a:pt x="167" y="213"/>
                  </a:lnTo>
                  <a:lnTo>
                    <a:pt x="167" y="226"/>
                  </a:lnTo>
                  <a:lnTo>
                    <a:pt x="154" y="226"/>
                  </a:lnTo>
                  <a:lnTo>
                    <a:pt x="154" y="238"/>
                  </a:lnTo>
                  <a:lnTo>
                    <a:pt x="142" y="238"/>
                  </a:lnTo>
                  <a:lnTo>
                    <a:pt x="142" y="249"/>
                  </a:lnTo>
                  <a:lnTo>
                    <a:pt x="129" y="249"/>
                  </a:lnTo>
                  <a:lnTo>
                    <a:pt x="129" y="261"/>
                  </a:lnTo>
                  <a:lnTo>
                    <a:pt x="115" y="261"/>
                  </a:lnTo>
                  <a:lnTo>
                    <a:pt x="115" y="249"/>
                  </a:lnTo>
                  <a:lnTo>
                    <a:pt x="129" y="249"/>
                  </a:lnTo>
                  <a:lnTo>
                    <a:pt x="129" y="238"/>
                  </a:lnTo>
                  <a:lnTo>
                    <a:pt x="142" y="238"/>
                  </a:lnTo>
                  <a:lnTo>
                    <a:pt x="142" y="226"/>
                  </a:lnTo>
                  <a:lnTo>
                    <a:pt x="154" y="226"/>
                  </a:lnTo>
                  <a:lnTo>
                    <a:pt x="154" y="213"/>
                  </a:lnTo>
                  <a:lnTo>
                    <a:pt x="167" y="213"/>
                  </a:lnTo>
                  <a:lnTo>
                    <a:pt x="167" y="202"/>
                  </a:lnTo>
                  <a:lnTo>
                    <a:pt x="180" y="202"/>
                  </a:lnTo>
                  <a:lnTo>
                    <a:pt x="180" y="191"/>
                  </a:lnTo>
                  <a:lnTo>
                    <a:pt x="192" y="191"/>
                  </a:lnTo>
                  <a:lnTo>
                    <a:pt x="192" y="166"/>
                  </a:lnTo>
                  <a:lnTo>
                    <a:pt x="205" y="166"/>
                  </a:lnTo>
                  <a:lnTo>
                    <a:pt x="205" y="154"/>
                  </a:lnTo>
                  <a:lnTo>
                    <a:pt x="218" y="154"/>
                  </a:lnTo>
                  <a:lnTo>
                    <a:pt x="218" y="143"/>
                  </a:lnTo>
                  <a:lnTo>
                    <a:pt x="231" y="143"/>
                  </a:lnTo>
                  <a:lnTo>
                    <a:pt x="231" y="131"/>
                  </a:lnTo>
                  <a:lnTo>
                    <a:pt x="243" y="131"/>
                  </a:lnTo>
                  <a:lnTo>
                    <a:pt x="243" y="108"/>
                  </a:lnTo>
                  <a:lnTo>
                    <a:pt x="231" y="108"/>
                  </a:lnTo>
                  <a:lnTo>
                    <a:pt x="231" y="95"/>
                  </a:lnTo>
                  <a:lnTo>
                    <a:pt x="205" y="95"/>
                  </a:lnTo>
                  <a:lnTo>
                    <a:pt x="205" y="83"/>
                  </a:lnTo>
                  <a:lnTo>
                    <a:pt x="180" y="83"/>
                  </a:lnTo>
                  <a:lnTo>
                    <a:pt x="180" y="71"/>
                  </a:lnTo>
                  <a:lnTo>
                    <a:pt x="154" y="71"/>
                  </a:lnTo>
                  <a:lnTo>
                    <a:pt x="154" y="60"/>
                  </a:lnTo>
                  <a:lnTo>
                    <a:pt x="129" y="60"/>
                  </a:lnTo>
                  <a:lnTo>
                    <a:pt x="129" y="48"/>
                  </a:lnTo>
                  <a:lnTo>
                    <a:pt x="77" y="48"/>
                  </a:lnTo>
                  <a:lnTo>
                    <a:pt x="77" y="36"/>
                  </a:lnTo>
                  <a:lnTo>
                    <a:pt x="38" y="36"/>
                  </a:lnTo>
                  <a:lnTo>
                    <a:pt x="38" y="24"/>
                  </a:lnTo>
                  <a:lnTo>
                    <a:pt x="0" y="24"/>
                  </a:lnTo>
                  <a:lnTo>
                    <a:pt x="0" y="12"/>
                  </a:lnTo>
                  <a:lnTo>
                    <a:pt x="13" y="12"/>
                  </a:lnTo>
                  <a:lnTo>
                    <a:pt x="13"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 name="Freeform 52"/>
            <p:cNvSpPr>
              <a:spLocks/>
            </p:cNvSpPr>
            <p:nvPr/>
          </p:nvSpPr>
          <p:spPr bwMode="auto">
            <a:xfrm>
              <a:off x="4330" y="2966"/>
              <a:ext cx="37" cy="45"/>
            </a:xfrm>
            <a:custGeom>
              <a:avLst/>
              <a:gdLst>
                <a:gd name="T0" fmla="*/ 12 w 37"/>
                <a:gd name="T1" fmla="*/ 0 h 45"/>
                <a:gd name="T2" fmla="*/ 24 w 37"/>
                <a:gd name="T3" fmla="*/ 0 h 45"/>
                <a:gd name="T4" fmla="*/ 24 w 37"/>
                <a:gd name="T5" fmla="*/ 11 h 45"/>
                <a:gd name="T6" fmla="*/ 36 w 37"/>
                <a:gd name="T7" fmla="*/ 11 h 45"/>
                <a:gd name="T8" fmla="*/ 36 w 37"/>
                <a:gd name="T9" fmla="*/ 33 h 45"/>
                <a:gd name="T10" fmla="*/ 24 w 37"/>
                <a:gd name="T11" fmla="*/ 33 h 45"/>
                <a:gd name="T12" fmla="*/ 24 w 37"/>
                <a:gd name="T13" fmla="*/ 44 h 45"/>
                <a:gd name="T14" fmla="*/ 12 w 37"/>
                <a:gd name="T15" fmla="*/ 44 h 45"/>
                <a:gd name="T16" fmla="*/ 12 w 37"/>
                <a:gd name="T17" fmla="*/ 33 h 45"/>
                <a:gd name="T18" fmla="*/ 0 w 37"/>
                <a:gd name="T19" fmla="*/ 33 h 45"/>
                <a:gd name="T20" fmla="*/ 0 w 37"/>
                <a:gd name="T21" fmla="*/ 11 h 45"/>
                <a:gd name="T22" fmla="*/ 12 w 37"/>
                <a:gd name="T23" fmla="*/ 11 h 45"/>
                <a:gd name="T24" fmla="*/ 12 w 37"/>
                <a:gd name="T25" fmla="*/ 0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45">
                  <a:moveTo>
                    <a:pt x="12" y="0"/>
                  </a:moveTo>
                  <a:lnTo>
                    <a:pt x="24" y="0"/>
                  </a:lnTo>
                  <a:lnTo>
                    <a:pt x="24" y="11"/>
                  </a:lnTo>
                  <a:lnTo>
                    <a:pt x="36" y="11"/>
                  </a:lnTo>
                  <a:lnTo>
                    <a:pt x="36" y="33"/>
                  </a:lnTo>
                  <a:lnTo>
                    <a:pt x="24" y="33"/>
                  </a:lnTo>
                  <a:lnTo>
                    <a:pt x="24" y="44"/>
                  </a:lnTo>
                  <a:lnTo>
                    <a:pt x="12" y="44"/>
                  </a:lnTo>
                  <a:lnTo>
                    <a:pt x="12" y="33"/>
                  </a:lnTo>
                  <a:lnTo>
                    <a:pt x="0" y="33"/>
                  </a:lnTo>
                  <a:lnTo>
                    <a:pt x="0" y="11"/>
                  </a:lnTo>
                  <a:lnTo>
                    <a:pt x="12" y="11"/>
                  </a:lnTo>
                  <a:lnTo>
                    <a:pt x="12"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Freeform 53"/>
            <p:cNvSpPr>
              <a:spLocks/>
            </p:cNvSpPr>
            <p:nvPr/>
          </p:nvSpPr>
          <p:spPr bwMode="auto">
            <a:xfrm>
              <a:off x="4342" y="2977"/>
              <a:ext cx="11" cy="23"/>
            </a:xfrm>
            <a:custGeom>
              <a:avLst/>
              <a:gdLst>
                <a:gd name="T0" fmla="*/ 0 w 11"/>
                <a:gd name="T1" fmla="*/ 0 h 23"/>
                <a:gd name="T2" fmla="*/ 10 w 11"/>
                <a:gd name="T3" fmla="*/ 0 h 23"/>
                <a:gd name="T4" fmla="*/ 10 w 11"/>
                <a:gd name="T5" fmla="*/ 22 h 23"/>
                <a:gd name="T6" fmla="*/ 0 w 11"/>
                <a:gd name="T7" fmla="*/ 22 h 23"/>
                <a:gd name="T8" fmla="*/ 0 w 11"/>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3">
                  <a:moveTo>
                    <a:pt x="0" y="0"/>
                  </a:moveTo>
                  <a:lnTo>
                    <a:pt x="10" y="0"/>
                  </a:lnTo>
                  <a:lnTo>
                    <a:pt x="10" y="22"/>
                  </a:lnTo>
                  <a:lnTo>
                    <a:pt x="0" y="22"/>
                  </a:lnTo>
                  <a:lnTo>
                    <a:pt x="0" y="0"/>
                  </a:lnTo>
                </a:path>
              </a:pathLst>
            </a:custGeom>
            <a:solidFill>
              <a:srgbClr val="FF00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Freeform 54"/>
            <p:cNvSpPr>
              <a:spLocks/>
            </p:cNvSpPr>
            <p:nvPr/>
          </p:nvSpPr>
          <p:spPr bwMode="auto">
            <a:xfrm>
              <a:off x="4421" y="3026"/>
              <a:ext cx="541" cy="321"/>
            </a:xfrm>
            <a:custGeom>
              <a:avLst/>
              <a:gdLst>
                <a:gd name="T0" fmla="*/ 257 w 541"/>
                <a:gd name="T1" fmla="*/ 0 h 321"/>
                <a:gd name="T2" fmla="*/ 283 w 541"/>
                <a:gd name="T3" fmla="*/ 11 h 321"/>
                <a:gd name="T4" fmla="*/ 296 w 541"/>
                <a:gd name="T5" fmla="*/ 35 h 321"/>
                <a:gd name="T6" fmla="*/ 373 w 541"/>
                <a:gd name="T7" fmla="*/ 11 h 321"/>
                <a:gd name="T8" fmla="*/ 386 w 541"/>
                <a:gd name="T9" fmla="*/ 23 h 321"/>
                <a:gd name="T10" fmla="*/ 400 w 541"/>
                <a:gd name="T11" fmla="*/ 47 h 321"/>
                <a:gd name="T12" fmla="*/ 412 w 541"/>
                <a:gd name="T13" fmla="*/ 71 h 321"/>
                <a:gd name="T14" fmla="*/ 424 w 541"/>
                <a:gd name="T15" fmla="*/ 95 h 321"/>
                <a:gd name="T16" fmla="*/ 437 w 541"/>
                <a:gd name="T17" fmla="*/ 119 h 321"/>
                <a:gd name="T18" fmla="*/ 451 w 541"/>
                <a:gd name="T19" fmla="*/ 131 h 321"/>
                <a:gd name="T20" fmla="*/ 463 w 541"/>
                <a:gd name="T21" fmla="*/ 154 h 321"/>
                <a:gd name="T22" fmla="*/ 476 w 541"/>
                <a:gd name="T23" fmla="*/ 178 h 321"/>
                <a:gd name="T24" fmla="*/ 488 w 541"/>
                <a:gd name="T25" fmla="*/ 202 h 321"/>
                <a:gd name="T26" fmla="*/ 501 w 541"/>
                <a:gd name="T27" fmla="*/ 214 h 321"/>
                <a:gd name="T28" fmla="*/ 514 w 541"/>
                <a:gd name="T29" fmla="*/ 226 h 321"/>
                <a:gd name="T30" fmla="*/ 527 w 541"/>
                <a:gd name="T31" fmla="*/ 261 h 321"/>
                <a:gd name="T32" fmla="*/ 540 w 541"/>
                <a:gd name="T33" fmla="*/ 285 h 321"/>
                <a:gd name="T34" fmla="*/ 527 w 541"/>
                <a:gd name="T35" fmla="*/ 320 h 321"/>
                <a:gd name="T36" fmla="*/ 514 w 541"/>
                <a:gd name="T37" fmla="*/ 297 h 321"/>
                <a:gd name="T38" fmla="*/ 501 w 541"/>
                <a:gd name="T39" fmla="*/ 285 h 321"/>
                <a:gd name="T40" fmla="*/ 488 w 541"/>
                <a:gd name="T41" fmla="*/ 273 h 321"/>
                <a:gd name="T42" fmla="*/ 476 w 541"/>
                <a:gd name="T43" fmla="*/ 249 h 321"/>
                <a:gd name="T44" fmla="*/ 463 w 541"/>
                <a:gd name="T45" fmla="*/ 238 h 321"/>
                <a:gd name="T46" fmla="*/ 451 w 541"/>
                <a:gd name="T47" fmla="*/ 226 h 321"/>
                <a:gd name="T48" fmla="*/ 437 w 541"/>
                <a:gd name="T49" fmla="*/ 214 h 321"/>
                <a:gd name="T50" fmla="*/ 400 w 541"/>
                <a:gd name="T51" fmla="*/ 202 h 321"/>
                <a:gd name="T52" fmla="*/ 347 w 541"/>
                <a:gd name="T53" fmla="*/ 189 h 321"/>
                <a:gd name="T54" fmla="*/ 320 w 541"/>
                <a:gd name="T55" fmla="*/ 178 h 321"/>
                <a:gd name="T56" fmla="*/ 270 w 541"/>
                <a:gd name="T57" fmla="*/ 166 h 321"/>
                <a:gd name="T58" fmla="*/ 232 w 541"/>
                <a:gd name="T59" fmla="*/ 154 h 321"/>
                <a:gd name="T60" fmla="*/ 206 w 541"/>
                <a:gd name="T61" fmla="*/ 142 h 321"/>
                <a:gd name="T62" fmla="*/ 167 w 541"/>
                <a:gd name="T63" fmla="*/ 131 h 321"/>
                <a:gd name="T64" fmla="*/ 141 w 541"/>
                <a:gd name="T65" fmla="*/ 142 h 321"/>
                <a:gd name="T66" fmla="*/ 129 w 541"/>
                <a:gd name="T67" fmla="*/ 154 h 321"/>
                <a:gd name="T68" fmla="*/ 102 w 541"/>
                <a:gd name="T69" fmla="*/ 166 h 321"/>
                <a:gd name="T70" fmla="*/ 90 w 541"/>
                <a:gd name="T71" fmla="*/ 178 h 321"/>
                <a:gd name="T72" fmla="*/ 13 w 541"/>
                <a:gd name="T73" fmla="*/ 189 h 321"/>
                <a:gd name="T74" fmla="*/ 0 w 541"/>
                <a:gd name="T75" fmla="*/ 178 h 321"/>
                <a:gd name="T76" fmla="*/ 13 w 541"/>
                <a:gd name="T77" fmla="*/ 131 h 321"/>
                <a:gd name="T78" fmla="*/ 26 w 541"/>
                <a:gd name="T79" fmla="*/ 119 h 321"/>
                <a:gd name="T80" fmla="*/ 39 w 541"/>
                <a:gd name="T81" fmla="*/ 106 h 321"/>
                <a:gd name="T82" fmla="*/ 51 w 541"/>
                <a:gd name="T83" fmla="*/ 95 h 321"/>
                <a:gd name="T84" fmla="*/ 64 w 541"/>
                <a:gd name="T85" fmla="*/ 82 h 321"/>
                <a:gd name="T86" fmla="*/ 77 w 541"/>
                <a:gd name="T87" fmla="*/ 59 h 321"/>
                <a:gd name="T88" fmla="*/ 90 w 541"/>
                <a:gd name="T89" fmla="*/ 47 h 321"/>
                <a:gd name="T90" fmla="*/ 102 w 541"/>
                <a:gd name="T91" fmla="*/ 35 h 321"/>
                <a:gd name="T92" fmla="*/ 129 w 541"/>
                <a:gd name="T93" fmla="*/ 23 h 321"/>
                <a:gd name="T94" fmla="*/ 154 w 541"/>
                <a:gd name="T95" fmla="*/ 11 h 3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1" h="321">
                  <a:moveTo>
                    <a:pt x="154" y="0"/>
                  </a:moveTo>
                  <a:lnTo>
                    <a:pt x="257" y="0"/>
                  </a:lnTo>
                  <a:lnTo>
                    <a:pt x="257" y="11"/>
                  </a:lnTo>
                  <a:lnTo>
                    <a:pt x="283" y="11"/>
                  </a:lnTo>
                  <a:lnTo>
                    <a:pt x="283" y="35"/>
                  </a:lnTo>
                  <a:lnTo>
                    <a:pt x="296" y="35"/>
                  </a:lnTo>
                  <a:lnTo>
                    <a:pt x="296" y="11"/>
                  </a:lnTo>
                  <a:lnTo>
                    <a:pt x="373" y="11"/>
                  </a:lnTo>
                  <a:lnTo>
                    <a:pt x="373" y="23"/>
                  </a:lnTo>
                  <a:lnTo>
                    <a:pt x="386" y="23"/>
                  </a:lnTo>
                  <a:lnTo>
                    <a:pt x="386" y="47"/>
                  </a:lnTo>
                  <a:lnTo>
                    <a:pt x="400" y="47"/>
                  </a:lnTo>
                  <a:lnTo>
                    <a:pt x="400" y="71"/>
                  </a:lnTo>
                  <a:lnTo>
                    <a:pt x="412" y="71"/>
                  </a:lnTo>
                  <a:lnTo>
                    <a:pt x="412" y="95"/>
                  </a:lnTo>
                  <a:lnTo>
                    <a:pt x="424" y="95"/>
                  </a:lnTo>
                  <a:lnTo>
                    <a:pt x="424" y="119"/>
                  </a:lnTo>
                  <a:lnTo>
                    <a:pt x="437" y="119"/>
                  </a:lnTo>
                  <a:lnTo>
                    <a:pt x="437" y="131"/>
                  </a:lnTo>
                  <a:lnTo>
                    <a:pt x="451" y="131"/>
                  </a:lnTo>
                  <a:lnTo>
                    <a:pt x="451" y="154"/>
                  </a:lnTo>
                  <a:lnTo>
                    <a:pt x="463" y="154"/>
                  </a:lnTo>
                  <a:lnTo>
                    <a:pt x="463" y="178"/>
                  </a:lnTo>
                  <a:lnTo>
                    <a:pt x="476" y="178"/>
                  </a:lnTo>
                  <a:lnTo>
                    <a:pt x="476" y="202"/>
                  </a:lnTo>
                  <a:lnTo>
                    <a:pt x="488" y="202"/>
                  </a:lnTo>
                  <a:lnTo>
                    <a:pt x="488" y="214"/>
                  </a:lnTo>
                  <a:lnTo>
                    <a:pt x="501" y="214"/>
                  </a:lnTo>
                  <a:lnTo>
                    <a:pt x="501" y="226"/>
                  </a:lnTo>
                  <a:lnTo>
                    <a:pt x="514" y="226"/>
                  </a:lnTo>
                  <a:lnTo>
                    <a:pt x="514" y="261"/>
                  </a:lnTo>
                  <a:lnTo>
                    <a:pt x="527" y="261"/>
                  </a:lnTo>
                  <a:lnTo>
                    <a:pt x="527" y="285"/>
                  </a:lnTo>
                  <a:lnTo>
                    <a:pt x="540" y="285"/>
                  </a:lnTo>
                  <a:lnTo>
                    <a:pt x="540" y="320"/>
                  </a:lnTo>
                  <a:lnTo>
                    <a:pt x="527" y="320"/>
                  </a:lnTo>
                  <a:lnTo>
                    <a:pt x="527" y="297"/>
                  </a:lnTo>
                  <a:lnTo>
                    <a:pt x="514" y="297"/>
                  </a:lnTo>
                  <a:lnTo>
                    <a:pt x="514" y="285"/>
                  </a:lnTo>
                  <a:lnTo>
                    <a:pt x="501" y="285"/>
                  </a:lnTo>
                  <a:lnTo>
                    <a:pt x="501" y="273"/>
                  </a:lnTo>
                  <a:lnTo>
                    <a:pt x="488" y="273"/>
                  </a:lnTo>
                  <a:lnTo>
                    <a:pt x="488" y="249"/>
                  </a:lnTo>
                  <a:lnTo>
                    <a:pt x="476" y="249"/>
                  </a:lnTo>
                  <a:lnTo>
                    <a:pt x="476" y="238"/>
                  </a:lnTo>
                  <a:lnTo>
                    <a:pt x="463" y="238"/>
                  </a:lnTo>
                  <a:lnTo>
                    <a:pt x="463" y="226"/>
                  </a:lnTo>
                  <a:lnTo>
                    <a:pt x="451" y="226"/>
                  </a:lnTo>
                  <a:lnTo>
                    <a:pt x="451" y="214"/>
                  </a:lnTo>
                  <a:lnTo>
                    <a:pt x="437" y="214"/>
                  </a:lnTo>
                  <a:lnTo>
                    <a:pt x="437" y="202"/>
                  </a:lnTo>
                  <a:lnTo>
                    <a:pt x="400" y="202"/>
                  </a:lnTo>
                  <a:lnTo>
                    <a:pt x="400" y="189"/>
                  </a:lnTo>
                  <a:lnTo>
                    <a:pt x="347" y="189"/>
                  </a:lnTo>
                  <a:lnTo>
                    <a:pt x="347" y="178"/>
                  </a:lnTo>
                  <a:lnTo>
                    <a:pt x="320" y="178"/>
                  </a:lnTo>
                  <a:lnTo>
                    <a:pt x="320" y="166"/>
                  </a:lnTo>
                  <a:lnTo>
                    <a:pt x="270" y="166"/>
                  </a:lnTo>
                  <a:lnTo>
                    <a:pt x="270" y="154"/>
                  </a:lnTo>
                  <a:lnTo>
                    <a:pt x="232" y="154"/>
                  </a:lnTo>
                  <a:lnTo>
                    <a:pt x="232" y="142"/>
                  </a:lnTo>
                  <a:lnTo>
                    <a:pt x="206" y="142"/>
                  </a:lnTo>
                  <a:lnTo>
                    <a:pt x="206" y="131"/>
                  </a:lnTo>
                  <a:lnTo>
                    <a:pt x="167" y="131"/>
                  </a:lnTo>
                  <a:lnTo>
                    <a:pt x="167" y="142"/>
                  </a:lnTo>
                  <a:lnTo>
                    <a:pt x="141" y="142"/>
                  </a:lnTo>
                  <a:lnTo>
                    <a:pt x="141" y="154"/>
                  </a:lnTo>
                  <a:lnTo>
                    <a:pt x="129" y="154"/>
                  </a:lnTo>
                  <a:lnTo>
                    <a:pt x="129" y="166"/>
                  </a:lnTo>
                  <a:lnTo>
                    <a:pt x="102" y="166"/>
                  </a:lnTo>
                  <a:lnTo>
                    <a:pt x="102" y="178"/>
                  </a:lnTo>
                  <a:lnTo>
                    <a:pt x="90" y="178"/>
                  </a:lnTo>
                  <a:lnTo>
                    <a:pt x="90" y="189"/>
                  </a:lnTo>
                  <a:lnTo>
                    <a:pt x="13" y="189"/>
                  </a:lnTo>
                  <a:lnTo>
                    <a:pt x="13" y="178"/>
                  </a:lnTo>
                  <a:lnTo>
                    <a:pt x="0" y="178"/>
                  </a:lnTo>
                  <a:lnTo>
                    <a:pt x="0" y="131"/>
                  </a:lnTo>
                  <a:lnTo>
                    <a:pt x="13" y="131"/>
                  </a:lnTo>
                  <a:lnTo>
                    <a:pt x="13" y="119"/>
                  </a:lnTo>
                  <a:lnTo>
                    <a:pt x="26" y="119"/>
                  </a:lnTo>
                  <a:lnTo>
                    <a:pt x="26" y="106"/>
                  </a:lnTo>
                  <a:lnTo>
                    <a:pt x="39" y="106"/>
                  </a:lnTo>
                  <a:lnTo>
                    <a:pt x="39" y="95"/>
                  </a:lnTo>
                  <a:lnTo>
                    <a:pt x="51" y="95"/>
                  </a:lnTo>
                  <a:lnTo>
                    <a:pt x="51" y="82"/>
                  </a:lnTo>
                  <a:lnTo>
                    <a:pt x="64" y="82"/>
                  </a:lnTo>
                  <a:lnTo>
                    <a:pt x="64" y="59"/>
                  </a:lnTo>
                  <a:lnTo>
                    <a:pt x="77" y="59"/>
                  </a:lnTo>
                  <a:lnTo>
                    <a:pt x="77" y="47"/>
                  </a:lnTo>
                  <a:lnTo>
                    <a:pt x="90" y="47"/>
                  </a:lnTo>
                  <a:lnTo>
                    <a:pt x="90" y="35"/>
                  </a:lnTo>
                  <a:lnTo>
                    <a:pt x="102" y="35"/>
                  </a:lnTo>
                  <a:lnTo>
                    <a:pt x="102" y="23"/>
                  </a:lnTo>
                  <a:lnTo>
                    <a:pt x="129" y="23"/>
                  </a:lnTo>
                  <a:lnTo>
                    <a:pt x="129" y="11"/>
                  </a:lnTo>
                  <a:lnTo>
                    <a:pt x="154" y="11"/>
                  </a:lnTo>
                  <a:lnTo>
                    <a:pt x="154"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Freeform 55"/>
            <p:cNvSpPr>
              <a:spLocks/>
            </p:cNvSpPr>
            <p:nvPr/>
          </p:nvSpPr>
          <p:spPr bwMode="auto">
            <a:xfrm>
              <a:off x="4705" y="3026"/>
              <a:ext cx="11" cy="9"/>
            </a:xfrm>
            <a:custGeom>
              <a:avLst/>
              <a:gdLst>
                <a:gd name="T0" fmla="*/ 0 w 11"/>
                <a:gd name="T1" fmla="*/ 0 h 9"/>
                <a:gd name="T2" fmla="*/ 10 w 11"/>
                <a:gd name="T3" fmla="*/ 0 h 9"/>
                <a:gd name="T4" fmla="*/ 10 w 11"/>
                <a:gd name="T5" fmla="*/ 8 h 9"/>
                <a:gd name="T6" fmla="*/ 0 w 11"/>
                <a:gd name="T7" fmla="*/ 8 h 9"/>
                <a:gd name="T8" fmla="*/ 0 w 11"/>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0" y="0"/>
                  </a:moveTo>
                  <a:lnTo>
                    <a:pt x="10" y="0"/>
                  </a:lnTo>
                  <a:lnTo>
                    <a:pt x="10" y="8"/>
                  </a:lnTo>
                  <a:lnTo>
                    <a:pt x="0" y="8"/>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 name="Freeform 56"/>
            <p:cNvSpPr>
              <a:spLocks/>
            </p:cNvSpPr>
            <p:nvPr/>
          </p:nvSpPr>
          <p:spPr bwMode="auto">
            <a:xfrm>
              <a:off x="4330" y="3062"/>
              <a:ext cx="37" cy="46"/>
            </a:xfrm>
            <a:custGeom>
              <a:avLst/>
              <a:gdLst>
                <a:gd name="T0" fmla="*/ 12 w 37"/>
                <a:gd name="T1" fmla="*/ 0 h 46"/>
                <a:gd name="T2" fmla="*/ 24 w 37"/>
                <a:gd name="T3" fmla="*/ 0 h 46"/>
                <a:gd name="T4" fmla="*/ 24 w 37"/>
                <a:gd name="T5" fmla="*/ 11 h 46"/>
                <a:gd name="T6" fmla="*/ 36 w 37"/>
                <a:gd name="T7" fmla="*/ 11 h 46"/>
                <a:gd name="T8" fmla="*/ 36 w 37"/>
                <a:gd name="T9" fmla="*/ 34 h 46"/>
                <a:gd name="T10" fmla="*/ 24 w 37"/>
                <a:gd name="T11" fmla="*/ 34 h 46"/>
                <a:gd name="T12" fmla="*/ 24 w 37"/>
                <a:gd name="T13" fmla="*/ 45 h 46"/>
                <a:gd name="T14" fmla="*/ 12 w 37"/>
                <a:gd name="T15" fmla="*/ 45 h 46"/>
                <a:gd name="T16" fmla="*/ 12 w 37"/>
                <a:gd name="T17" fmla="*/ 34 h 46"/>
                <a:gd name="T18" fmla="*/ 0 w 37"/>
                <a:gd name="T19" fmla="*/ 34 h 46"/>
                <a:gd name="T20" fmla="*/ 0 w 37"/>
                <a:gd name="T21" fmla="*/ 11 h 46"/>
                <a:gd name="T22" fmla="*/ 12 w 37"/>
                <a:gd name="T23" fmla="*/ 11 h 46"/>
                <a:gd name="T24" fmla="*/ 12 w 37"/>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46">
                  <a:moveTo>
                    <a:pt x="12" y="0"/>
                  </a:moveTo>
                  <a:lnTo>
                    <a:pt x="24" y="0"/>
                  </a:lnTo>
                  <a:lnTo>
                    <a:pt x="24" y="11"/>
                  </a:lnTo>
                  <a:lnTo>
                    <a:pt x="36" y="11"/>
                  </a:lnTo>
                  <a:lnTo>
                    <a:pt x="36" y="34"/>
                  </a:lnTo>
                  <a:lnTo>
                    <a:pt x="24" y="34"/>
                  </a:lnTo>
                  <a:lnTo>
                    <a:pt x="24" y="45"/>
                  </a:lnTo>
                  <a:lnTo>
                    <a:pt x="12" y="45"/>
                  </a:lnTo>
                  <a:lnTo>
                    <a:pt x="12" y="34"/>
                  </a:lnTo>
                  <a:lnTo>
                    <a:pt x="0" y="34"/>
                  </a:lnTo>
                  <a:lnTo>
                    <a:pt x="0" y="11"/>
                  </a:lnTo>
                  <a:lnTo>
                    <a:pt x="12" y="11"/>
                  </a:lnTo>
                  <a:lnTo>
                    <a:pt x="12"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 name="Freeform 57"/>
            <p:cNvSpPr>
              <a:spLocks/>
            </p:cNvSpPr>
            <p:nvPr/>
          </p:nvSpPr>
          <p:spPr bwMode="auto">
            <a:xfrm>
              <a:off x="4718" y="3062"/>
              <a:ext cx="63" cy="69"/>
            </a:xfrm>
            <a:custGeom>
              <a:avLst/>
              <a:gdLst>
                <a:gd name="T0" fmla="*/ 0 w 63"/>
                <a:gd name="T1" fmla="*/ 0 h 69"/>
                <a:gd name="T2" fmla="*/ 13 w 63"/>
                <a:gd name="T3" fmla="*/ 0 h 69"/>
                <a:gd name="T4" fmla="*/ 13 w 63"/>
                <a:gd name="T5" fmla="*/ 11 h 69"/>
                <a:gd name="T6" fmla="*/ 25 w 63"/>
                <a:gd name="T7" fmla="*/ 11 h 69"/>
                <a:gd name="T8" fmla="*/ 25 w 63"/>
                <a:gd name="T9" fmla="*/ 23 h 69"/>
                <a:gd name="T10" fmla="*/ 37 w 63"/>
                <a:gd name="T11" fmla="*/ 23 h 69"/>
                <a:gd name="T12" fmla="*/ 37 w 63"/>
                <a:gd name="T13" fmla="*/ 34 h 69"/>
                <a:gd name="T14" fmla="*/ 49 w 63"/>
                <a:gd name="T15" fmla="*/ 34 h 69"/>
                <a:gd name="T16" fmla="*/ 49 w 63"/>
                <a:gd name="T17" fmla="*/ 46 h 69"/>
                <a:gd name="T18" fmla="*/ 62 w 63"/>
                <a:gd name="T19" fmla="*/ 46 h 69"/>
                <a:gd name="T20" fmla="*/ 62 w 63"/>
                <a:gd name="T21" fmla="*/ 68 h 69"/>
                <a:gd name="T22" fmla="*/ 49 w 63"/>
                <a:gd name="T23" fmla="*/ 68 h 69"/>
                <a:gd name="T24" fmla="*/ 49 w 63"/>
                <a:gd name="T25" fmla="*/ 46 h 69"/>
                <a:gd name="T26" fmla="*/ 37 w 63"/>
                <a:gd name="T27" fmla="*/ 46 h 69"/>
                <a:gd name="T28" fmla="*/ 37 w 63"/>
                <a:gd name="T29" fmla="*/ 34 h 69"/>
                <a:gd name="T30" fmla="*/ 25 w 63"/>
                <a:gd name="T31" fmla="*/ 34 h 69"/>
                <a:gd name="T32" fmla="*/ 25 w 63"/>
                <a:gd name="T33" fmla="*/ 23 h 69"/>
                <a:gd name="T34" fmla="*/ 13 w 63"/>
                <a:gd name="T35" fmla="*/ 23 h 69"/>
                <a:gd name="T36" fmla="*/ 13 w 63"/>
                <a:gd name="T37" fmla="*/ 11 h 69"/>
                <a:gd name="T38" fmla="*/ 0 w 63"/>
                <a:gd name="T39" fmla="*/ 11 h 69"/>
                <a:gd name="T40" fmla="*/ 0 w 63"/>
                <a:gd name="T41" fmla="*/ 0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3" h="69">
                  <a:moveTo>
                    <a:pt x="0" y="0"/>
                  </a:moveTo>
                  <a:lnTo>
                    <a:pt x="13" y="0"/>
                  </a:lnTo>
                  <a:lnTo>
                    <a:pt x="13" y="11"/>
                  </a:lnTo>
                  <a:lnTo>
                    <a:pt x="25" y="11"/>
                  </a:lnTo>
                  <a:lnTo>
                    <a:pt x="25" y="23"/>
                  </a:lnTo>
                  <a:lnTo>
                    <a:pt x="37" y="23"/>
                  </a:lnTo>
                  <a:lnTo>
                    <a:pt x="37" y="34"/>
                  </a:lnTo>
                  <a:lnTo>
                    <a:pt x="49" y="34"/>
                  </a:lnTo>
                  <a:lnTo>
                    <a:pt x="49" y="46"/>
                  </a:lnTo>
                  <a:lnTo>
                    <a:pt x="62" y="46"/>
                  </a:lnTo>
                  <a:lnTo>
                    <a:pt x="62" y="68"/>
                  </a:lnTo>
                  <a:lnTo>
                    <a:pt x="49" y="68"/>
                  </a:lnTo>
                  <a:lnTo>
                    <a:pt x="49" y="46"/>
                  </a:lnTo>
                  <a:lnTo>
                    <a:pt x="37" y="46"/>
                  </a:lnTo>
                  <a:lnTo>
                    <a:pt x="37" y="34"/>
                  </a:lnTo>
                  <a:lnTo>
                    <a:pt x="25" y="34"/>
                  </a:lnTo>
                  <a:lnTo>
                    <a:pt x="25" y="23"/>
                  </a:lnTo>
                  <a:lnTo>
                    <a:pt x="13" y="23"/>
                  </a:lnTo>
                  <a:lnTo>
                    <a:pt x="13" y="11"/>
                  </a:lnTo>
                  <a:lnTo>
                    <a:pt x="0" y="1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 name="Freeform 58"/>
            <p:cNvSpPr>
              <a:spLocks/>
            </p:cNvSpPr>
            <p:nvPr/>
          </p:nvSpPr>
          <p:spPr bwMode="auto">
            <a:xfrm>
              <a:off x="4342" y="3074"/>
              <a:ext cx="11" cy="22"/>
            </a:xfrm>
            <a:custGeom>
              <a:avLst/>
              <a:gdLst>
                <a:gd name="T0" fmla="*/ 0 w 11"/>
                <a:gd name="T1" fmla="*/ 0 h 22"/>
                <a:gd name="T2" fmla="*/ 10 w 11"/>
                <a:gd name="T3" fmla="*/ 0 h 22"/>
                <a:gd name="T4" fmla="*/ 10 w 11"/>
                <a:gd name="T5" fmla="*/ 21 h 22"/>
                <a:gd name="T6" fmla="*/ 0 w 11"/>
                <a:gd name="T7" fmla="*/ 21 h 22"/>
                <a:gd name="T8" fmla="*/ 0 w 11"/>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22">
                  <a:moveTo>
                    <a:pt x="0" y="0"/>
                  </a:moveTo>
                  <a:lnTo>
                    <a:pt x="10" y="0"/>
                  </a:lnTo>
                  <a:lnTo>
                    <a:pt x="10" y="21"/>
                  </a:lnTo>
                  <a:lnTo>
                    <a:pt x="0" y="21"/>
                  </a:lnTo>
                  <a:lnTo>
                    <a:pt x="0" y="0"/>
                  </a:lnTo>
                </a:path>
              </a:pathLst>
            </a:custGeom>
            <a:solidFill>
              <a:srgbClr val="FF00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 name="Freeform 59"/>
            <p:cNvSpPr>
              <a:spLocks/>
            </p:cNvSpPr>
            <p:nvPr/>
          </p:nvSpPr>
          <p:spPr bwMode="auto">
            <a:xfrm>
              <a:off x="4433" y="3146"/>
              <a:ext cx="63" cy="58"/>
            </a:xfrm>
            <a:custGeom>
              <a:avLst/>
              <a:gdLst>
                <a:gd name="T0" fmla="*/ 13 w 63"/>
                <a:gd name="T1" fmla="*/ 0 h 58"/>
                <a:gd name="T2" fmla="*/ 49 w 63"/>
                <a:gd name="T3" fmla="*/ 0 h 58"/>
                <a:gd name="T4" fmla="*/ 49 w 63"/>
                <a:gd name="T5" fmla="*/ 12 h 58"/>
                <a:gd name="T6" fmla="*/ 62 w 63"/>
                <a:gd name="T7" fmla="*/ 12 h 58"/>
                <a:gd name="T8" fmla="*/ 62 w 63"/>
                <a:gd name="T9" fmla="*/ 45 h 58"/>
                <a:gd name="T10" fmla="*/ 49 w 63"/>
                <a:gd name="T11" fmla="*/ 45 h 58"/>
                <a:gd name="T12" fmla="*/ 49 w 63"/>
                <a:gd name="T13" fmla="*/ 57 h 58"/>
                <a:gd name="T14" fmla="*/ 0 w 63"/>
                <a:gd name="T15" fmla="*/ 57 h 58"/>
                <a:gd name="T16" fmla="*/ 0 w 63"/>
                <a:gd name="T17" fmla="*/ 12 h 58"/>
                <a:gd name="T18" fmla="*/ 13 w 63"/>
                <a:gd name="T19" fmla="*/ 12 h 58"/>
                <a:gd name="T20" fmla="*/ 13 w 63"/>
                <a:gd name="T21" fmla="*/ 0 h 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3" h="58">
                  <a:moveTo>
                    <a:pt x="13" y="0"/>
                  </a:moveTo>
                  <a:lnTo>
                    <a:pt x="49" y="0"/>
                  </a:lnTo>
                  <a:lnTo>
                    <a:pt x="49" y="12"/>
                  </a:lnTo>
                  <a:lnTo>
                    <a:pt x="62" y="12"/>
                  </a:lnTo>
                  <a:lnTo>
                    <a:pt x="62" y="45"/>
                  </a:lnTo>
                  <a:lnTo>
                    <a:pt x="49" y="45"/>
                  </a:lnTo>
                  <a:lnTo>
                    <a:pt x="49" y="57"/>
                  </a:lnTo>
                  <a:lnTo>
                    <a:pt x="0" y="57"/>
                  </a:lnTo>
                  <a:lnTo>
                    <a:pt x="0" y="12"/>
                  </a:lnTo>
                  <a:lnTo>
                    <a:pt x="13" y="12"/>
                  </a:lnTo>
                  <a:lnTo>
                    <a:pt x="13"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 name="Freeform 60"/>
            <p:cNvSpPr>
              <a:spLocks/>
            </p:cNvSpPr>
            <p:nvPr/>
          </p:nvSpPr>
          <p:spPr bwMode="auto">
            <a:xfrm>
              <a:off x="4446" y="3158"/>
              <a:ext cx="37" cy="33"/>
            </a:xfrm>
            <a:custGeom>
              <a:avLst/>
              <a:gdLst>
                <a:gd name="T0" fmla="*/ 0 w 37"/>
                <a:gd name="T1" fmla="*/ 0 h 33"/>
                <a:gd name="T2" fmla="*/ 36 w 37"/>
                <a:gd name="T3" fmla="*/ 0 h 33"/>
                <a:gd name="T4" fmla="*/ 36 w 37"/>
                <a:gd name="T5" fmla="*/ 32 h 33"/>
                <a:gd name="T6" fmla="*/ 0 w 37"/>
                <a:gd name="T7" fmla="*/ 32 h 33"/>
                <a:gd name="T8" fmla="*/ 0 w 37"/>
                <a:gd name="T9" fmla="*/ 0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3">
                  <a:moveTo>
                    <a:pt x="0" y="0"/>
                  </a:moveTo>
                  <a:lnTo>
                    <a:pt x="36" y="0"/>
                  </a:lnTo>
                  <a:lnTo>
                    <a:pt x="36" y="32"/>
                  </a:lnTo>
                  <a:lnTo>
                    <a:pt x="0" y="32"/>
                  </a:lnTo>
                  <a:lnTo>
                    <a:pt x="0" y="0"/>
                  </a:lnTo>
                </a:path>
              </a:pathLst>
            </a:custGeom>
            <a:solidFill>
              <a:srgbClr val="FFA5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 name="Freeform 61"/>
            <p:cNvSpPr>
              <a:spLocks/>
            </p:cNvSpPr>
            <p:nvPr/>
          </p:nvSpPr>
          <p:spPr bwMode="auto">
            <a:xfrm>
              <a:off x="4342" y="3170"/>
              <a:ext cx="38" cy="46"/>
            </a:xfrm>
            <a:custGeom>
              <a:avLst/>
              <a:gdLst>
                <a:gd name="T0" fmla="*/ 12 w 38"/>
                <a:gd name="T1" fmla="*/ 0 h 46"/>
                <a:gd name="T2" fmla="*/ 25 w 38"/>
                <a:gd name="T3" fmla="*/ 0 h 46"/>
                <a:gd name="T4" fmla="*/ 25 w 38"/>
                <a:gd name="T5" fmla="*/ 11 h 46"/>
                <a:gd name="T6" fmla="*/ 37 w 38"/>
                <a:gd name="T7" fmla="*/ 11 h 46"/>
                <a:gd name="T8" fmla="*/ 37 w 38"/>
                <a:gd name="T9" fmla="*/ 34 h 46"/>
                <a:gd name="T10" fmla="*/ 25 w 38"/>
                <a:gd name="T11" fmla="*/ 34 h 46"/>
                <a:gd name="T12" fmla="*/ 25 w 38"/>
                <a:gd name="T13" fmla="*/ 45 h 46"/>
                <a:gd name="T14" fmla="*/ 12 w 38"/>
                <a:gd name="T15" fmla="*/ 45 h 46"/>
                <a:gd name="T16" fmla="*/ 12 w 38"/>
                <a:gd name="T17" fmla="*/ 34 h 46"/>
                <a:gd name="T18" fmla="*/ 0 w 38"/>
                <a:gd name="T19" fmla="*/ 34 h 46"/>
                <a:gd name="T20" fmla="*/ 0 w 38"/>
                <a:gd name="T21" fmla="*/ 11 h 46"/>
                <a:gd name="T22" fmla="*/ 12 w 38"/>
                <a:gd name="T23" fmla="*/ 11 h 46"/>
                <a:gd name="T24" fmla="*/ 12 w 38"/>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46">
                  <a:moveTo>
                    <a:pt x="12" y="0"/>
                  </a:moveTo>
                  <a:lnTo>
                    <a:pt x="25" y="0"/>
                  </a:lnTo>
                  <a:lnTo>
                    <a:pt x="25" y="11"/>
                  </a:lnTo>
                  <a:lnTo>
                    <a:pt x="37" y="11"/>
                  </a:lnTo>
                  <a:lnTo>
                    <a:pt x="37" y="34"/>
                  </a:lnTo>
                  <a:lnTo>
                    <a:pt x="25" y="34"/>
                  </a:lnTo>
                  <a:lnTo>
                    <a:pt x="25" y="45"/>
                  </a:lnTo>
                  <a:lnTo>
                    <a:pt x="12" y="45"/>
                  </a:lnTo>
                  <a:lnTo>
                    <a:pt x="12" y="34"/>
                  </a:lnTo>
                  <a:lnTo>
                    <a:pt x="0" y="34"/>
                  </a:lnTo>
                  <a:lnTo>
                    <a:pt x="0" y="11"/>
                  </a:lnTo>
                  <a:lnTo>
                    <a:pt x="12" y="11"/>
                  </a:lnTo>
                  <a:lnTo>
                    <a:pt x="12"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 name="Freeform 62"/>
            <p:cNvSpPr>
              <a:spLocks/>
            </p:cNvSpPr>
            <p:nvPr/>
          </p:nvSpPr>
          <p:spPr bwMode="auto">
            <a:xfrm>
              <a:off x="4355" y="3182"/>
              <a:ext cx="12" cy="22"/>
            </a:xfrm>
            <a:custGeom>
              <a:avLst/>
              <a:gdLst>
                <a:gd name="T0" fmla="*/ 0 w 12"/>
                <a:gd name="T1" fmla="*/ 0 h 22"/>
                <a:gd name="T2" fmla="*/ 11 w 12"/>
                <a:gd name="T3" fmla="*/ 0 h 22"/>
                <a:gd name="T4" fmla="*/ 11 w 12"/>
                <a:gd name="T5" fmla="*/ 21 h 22"/>
                <a:gd name="T6" fmla="*/ 0 w 12"/>
                <a:gd name="T7" fmla="*/ 21 h 22"/>
                <a:gd name="T8" fmla="*/ 0 w 12"/>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2">
                  <a:moveTo>
                    <a:pt x="0" y="0"/>
                  </a:moveTo>
                  <a:lnTo>
                    <a:pt x="11" y="0"/>
                  </a:lnTo>
                  <a:lnTo>
                    <a:pt x="11" y="21"/>
                  </a:lnTo>
                  <a:lnTo>
                    <a:pt x="0" y="21"/>
                  </a:lnTo>
                  <a:lnTo>
                    <a:pt x="0" y="0"/>
                  </a:lnTo>
                </a:path>
              </a:pathLst>
            </a:custGeom>
            <a:solidFill>
              <a:srgbClr val="FF0084"/>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 name="Freeform 63"/>
            <p:cNvSpPr>
              <a:spLocks/>
            </p:cNvSpPr>
            <p:nvPr/>
          </p:nvSpPr>
          <p:spPr bwMode="auto">
            <a:xfrm>
              <a:off x="4264" y="3218"/>
              <a:ext cx="51" cy="46"/>
            </a:xfrm>
            <a:custGeom>
              <a:avLst/>
              <a:gdLst>
                <a:gd name="T0" fmla="*/ 0 w 51"/>
                <a:gd name="T1" fmla="*/ 0 h 46"/>
                <a:gd name="T2" fmla="*/ 13 w 51"/>
                <a:gd name="T3" fmla="*/ 0 h 46"/>
                <a:gd name="T4" fmla="*/ 13 w 51"/>
                <a:gd name="T5" fmla="*/ 11 h 46"/>
                <a:gd name="T6" fmla="*/ 25 w 51"/>
                <a:gd name="T7" fmla="*/ 11 h 46"/>
                <a:gd name="T8" fmla="*/ 25 w 51"/>
                <a:gd name="T9" fmla="*/ 23 h 46"/>
                <a:gd name="T10" fmla="*/ 38 w 51"/>
                <a:gd name="T11" fmla="*/ 23 h 46"/>
                <a:gd name="T12" fmla="*/ 38 w 51"/>
                <a:gd name="T13" fmla="*/ 34 h 46"/>
                <a:gd name="T14" fmla="*/ 50 w 51"/>
                <a:gd name="T15" fmla="*/ 34 h 46"/>
                <a:gd name="T16" fmla="*/ 50 w 51"/>
                <a:gd name="T17" fmla="*/ 45 h 46"/>
                <a:gd name="T18" fmla="*/ 38 w 51"/>
                <a:gd name="T19" fmla="*/ 45 h 46"/>
                <a:gd name="T20" fmla="*/ 38 w 51"/>
                <a:gd name="T21" fmla="*/ 34 h 46"/>
                <a:gd name="T22" fmla="*/ 25 w 51"/>
                <a:gd name="T23" fmla="*/ 34 h 46"/>
                <a:gd name="T24" fmla="*/ 25 w 51"/>
                <a:gd name="T25" fmla="*/ 23 h 46"/>
                <a:gd name="T26" fmla="*/ 13 w 51"/>
                <a:gd name="T27" fmla="*/ 23 h 46"/>
                <a:gd name="T28" fmla="*/ 13 w 51"/>
                <a:gd name="T29" fmla="*/ 11 h 46"/>
                <a:gd name="T30" fmla="*/ 0 w 51"/>
                <a:gd name="T31" fmla="*/ 11 h 46"/>
                <a:gd name="T32" fmla="*/ 0 w 51"/>
                <a:gd name="T33" fmla="*/ 0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1" h="46">
                  <a:moveTo>
                    <a:pt x="0" y="0"/>
                  </a:moveTo>
                  <a:lnTo>
                    <a:pt x="13" y="0"/>
                  </a:lnTo>
                  <a:lnTo>
                    <a:pt x="13" y="11"/>
                  </a:lnTo>
                  <a:lnTo>
                    <a:pt x="25" y="11"/>
                  </a:lnTo>
                  <a:lnTo>
                    <a:pt x="25" y="23"/>
                  </a:lnTo>
                  <a:lnTo>
                    <a:pt x="38" y="23"/>
                  </a:lnTo>
                  <a:lnTo>
                    <a:pt x="38" y="34"/>
                  </a:lnTo>
                  <a:lnTo>
                    <a:pt x="50" y="34"/>
                  </a:lnTo>
                  <a:lnTo>
                    <a:pt x="50" y="45"/>
                  </a:lnTo>
                  <a:lnTo>
                    <a:pt x="38" y="45"/>
                  </a:lnTo>
                  <a:lnTo>
                    <a:pt x="38" y="34"/>
                  </a:lnTo>
                  <a:lnTo>
                    <a:pt x="25" y="34"/>
                  </a:lnTo>
                  <a:lnTo>
                    <a:pt x="25" y="23"/>
                  </a:lnTo>
                  <a:lnTo>
                    <a:pt x="13" y="23"/>
                  </a:lnTo>
                  <a:lnTo>
                    <a:pt x="13" y="11"/>
                  </a:lnTo>
                  <a:lnTo>
                    <a:pt x="0" y="1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 name="Freeform 64"/>
            <p:cNvSpPr>
              <a:spLocks/>
            </p:cNvSpPr>
            <p:nvPr/>
          </p:nvSpPr>
          <p:spPr bwMode="auto">
            <a:xfrm>
              <a:off x="5016" y="3278"/>
              <a:ext cx="218" cy="69"/>
            </a:xfrm>
            <a:custGeom>
              <a:avLst/>
              <a:gdLst>
                <a:gd name="T0" fmla="*/ 204 w 218"/>
                <a:gd name="T1" fmla="*/ 0 h 69"/>
                <a:gd name="T2" fmla="*/ 217 w 218"/>
                <a:gd name="T3" fmla="*/ 0 h 69"/>
                <a:gd name="T4" fmla="*/ 217 w 218"/>
                <a:gd name="T5" fmla="*/ 11 h 69"/>
                <a:gd name="T6" fmla="*/ 204 w 218"/>
                <a:gd name="T7" fmla="*/ 11 h 69"/>
                <a:gd name="T8" fmla="*/ 204 w 218"/>
                <a:gd name="T9" fmla="*/ 23 h 69"/>
                <a:gd name="T10" fmla="*/ 179 w 218"/>
                <a:gd name="T11" fmla="*/ 23 h 69"/>
                <a:gd name="T12" fmla="*/ 179 w 218"/>
                <a:gd name="T13" fmla="*/ 34 h 69"/>
                <a:gd name="T14" fmla="*/ 140 w 218"/>
                <a:gd name="T15" fmla="*/ 34 h 69"/>
                <a:gd name="T16" fmla="*/ 140 w 218"/>
                <a:gd name="T17" fmla="*/ 46 h 69"/>
                <a:gd name="T18" fmla="*/ 115 w 218"/>
                <a:gd name="T19" fmla="*/ 46 h 69"/>
                <a:gd name="T20" fmla="*/ 115 w 218"/>
                <a:gd name="T21" fmla="*/ 57 h 69"/>
                <a:gd name="T22" fmla="*/ 63 w 218"/>
                <a:gd name="T23" fmla="*/ 57 h 69"/>
                <a:gd name="T24" fmla="*/ 63 w 218"/>
                <a:gd name="T25" fmla="*/ 68 h 69"/>
                <a:gd name="T26" fmla="*/ 0 w 218"/>
                <a:gd name="T27" fmla="*/ 68 h 69"/>
                <a:gd name="T28" fmla="*/ 0 w 218"/>
                <a:gd name="T29" fmla="*/ 57 h 69"/>
                <a:gd name="T30" fmla="*/ 63 w 218"/>
                <a:gd name="T31" fmla="*/ 57 h 69"/>
                <a:gd name="T32" fmla="*/ 63 w 218"/>
                <a:gd name="T33" fmla="*/ 46 h 69"/>
                <a:gd name="T34" fmla="*/ 115 w 218"/>
                <a:gd name="T35" fmla="*/ 46 h 69"/>
                <a:gd name="T36" fmla="*/ 115 w 218"/>
                <a:gd name="T37" fmla="*/ 34 h 69"/>
                <a:gd name="T38" fmla="*/ 140 w 218"/>
                <a:gd name="T39" fmla="*/ 34 h 69"/>
                <a:gd name="T40" fmla="*/ 140 w 218"/>
                <a:gd name="T41" fmla="*/ 23 h 69"/>
                <a:gd name="T42" fmla="*/ 179 w 218"/>
                <a:gd name="T43" fmla="*/ 23 h 69"/>
                <a:gd name="T44" fmla="*/ 179 w 218"/>
                <a:gd name="T45" fmla="*/ 11 h 69"/>
                <a:gd name="T46" fmla="*/ 204 w 218"/>
                <a:gd name="T47" fmla="*/ 11 h 69"/>
                <a:gd name="T48" fmla="*/ 204 w 218"/>
                <a:gd name="T49" fmla="*/ 0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8" h="69">
                  <a:moveTo>
                    <a:pt x="204" y="0"/>
                  </a:moveTo>
                  <a:lnTo>
                    <a:pt x="217" y="0"/>
                  </a:lnTo>
                  <a:lnTo>
                    <a:pt x="217" y="11"/>
                  </a:lnTo>
                  <a:lnTo>
                    <a:pt x="204" y="11"/>
                  </a:lnTo>
                  <a:lnTo>
                    <a:pt x="204" y="23"/>
                  </a:lnTo>
                  <a:lnTo>
                    <a:pt x="179" y="23"/>
                  </a:lnTo>
                  <a:lnTo>
                    <a:pt x="179" y="34"/>
                  </a:lnTo>
                  <a:lnTo>
                    <a:pt x="140" y="34"/>
                  </a:lnTo>
                  <a:lnTo>
                    <a:pt x="140" y="46"/>
                  </a:lnTo>
                  <a:lnTo>
                    <a:pt x="115" y="46"/>
                  </a:lnTo>
                  <a:lnTo>
                    <a:pt x="115" y="57"/>
                  </a:lnTo>
                  <a:lnTo>
                    <a:pt x="63" y="57"/>
                  </a:lnTo>
                  <a:lnTo>
                    <a:pt x="63" y="68"/>
                  </a:lnTo>
                  <a:lnTo>
                    <a:pt x="0" y="68"/>
                  </a:lnTo>
                  <a:lnTo>
                    <a:pt x="0" y="57"/>
                  </a:lnTo>
                  <a:lnTo>
                    <a:pt x="63" y="57"/>
                  </a:lnTo>
                  <a:lnTo>
                    <a:pt x="63" y="46"/>
                  </a:lnTo>
                  <a:lnTo>
                    <a:pt x="115" y="46"/>
                  </a:lnTo>
                  <a:lnTo>
                    <a:pt x="115" y="34"/>
                  </a:lnTo>
                  <a:lnTo>
                    <a:pt x="140" y="34"/>
                  </a:lnTo>
                  <a:lnTo>
                    <a:pt x="140" y="23"/>
                  </a:lnTo>
                  <a:lnTo>
                    <a:pt x="179" y="23"/>
                  </a:lnTo>
                  <a:lnTo>
                    <a:pt x="179" y="11"/>
                  </a:lnTo>
                  <a:lnTo>
                    <a:pt x="204" y="11"/>
                  </a:lnTo>
                  <a:lnTo>
                    <a:pt x="204"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 name="Freeform 65"/>
            <p:cNvSpPr>
              <a:spLocks/>
            </p:cNvSpPr>
            <p:nvPr/>
          </p:nvSpPr>
          <p:spPr bwMode="auto">
            <a:xfrm>
              <a:off x="4369" y="3290"/>
              <a:ext cx="23" cy="46"/>
            </a:xfrm>
            <a:custGeom>
              <a:avLst/>
              <a:gdLst>
                <a:gd name="T0" fmla="*/ 0 w 23"/>
                <a:gd name="T1" fmla="*/ 0 h 46"/>
                <a:gd name="T2" fmla="*/ 11 w 23"/>
                <a:gd name="T3" fmla="*/ 0 h 46"/>
                <a:gd name="T4" fmla="*/ 11 w 23"/>
                <a:gd name="T5" fmla="*/ 11 h 46"/>
                <a:gd name="T6" fmla="*/ 22 w 23"/>
                <a:gd name="T7" fmla="*/ 11 h 46"/>
                <a:gd name="T8" fmla="*/ 22 w 23"/>
                <a:gd name="T9" fmla="*/ 34 h 46"/>
                <a:gd name="T10" fmla="*/ 11 w 23"/>
                <a:gd name="T11" fmla="*/ 34 h 46"/>
                <a:gd name="T12" fmla="*/ 11 w 23"/>
                <a:gd name="T13" fmla="*/ 45 h 46"/>
                <a:gd name="T14" fmla="*/ 0 w 23"/>
                <a:gd name="T15" fmla="*/ 45 h 46"/>
                <a:gd name="T16" fmla="*/ 0 w 23"/>
                <a:gd name="T17" fmla="*/ 34 h 46"/>
                <a:gd name="T18" fmla="*/ 11 w 23"/>
                <a:gd name="T19" fmla="*/ 34 h 46"/>
                <a:gd name="T20" fmla="*/ 11 w 23"/>
                <a:gd name="T21" fmla="*/ 11 h 46"/>
                <a:gd name="T22" fmla="*/ 0 w 23"/>
                <a:gd name="T23" fmla="*/ 11 h 46"/>
                <a:gd name="T24" fmla="*/ 0 w 23"/>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 h="46">
                  <a:moveTo>
                    <a:pt x="0" y="0"/>
                  </a:moveTo>
                  <a:lnTo>
                    <a:pt x="11" y="0"/>
                  </a:lnTo>
                  <a:lnTo>
                    <a:pt x="11" y="11"/>
                  </a:lnTo>
                  <a:lnTo>
                    <a:pt x="22" y="11"/>
                  </a:lnTo>
                  <a:lnTo>
                    <a:pt x="22" y="34"/>
                  </a:lnTo>
                  <a:lnTo>
                    <a:pt x="11" y="34"/>
                  </a:lnTo>
                  <a:lnTo>
                    <a:pt x="11" y="45"/>
                  </a:lnTo>
                  <a:lnTo>
                    <a:pt x="0" y="45"/>
                  </a:lnTo>
                  <a:lnTo>
                    <a:pt x="0" y="34"/>
                  </a:lnTo>
                  <a:lnTo>
                    <a:pt x="11" y="34"/>
                  </a:lnTo>
                  <a:lnTo>
                    <a:pt x="11" y="11"/>
                  </a:lnTo>
                  <a:lnTo>
                    <a:pt x="0" y="1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 name="Freeform 66"/>
            <p:cNvSpPr>
              <a:spLocks/>
            </p:cNvSpPr>
            <p:nvPr/>
          </p:nvSpPr>
          <p:spPr bwMode="auto">
            <a:xfrm>
              <a:off x="4382" y="3422"/>
              <a:ext cx="10" cy="22"/>
            </a:xfrm>
            <a:custGeom>
              <a:avLst/>
              <a:gdLst>
                <a:gd name="T0" fmla="*/ 0 w 10"/>
                <a:gd name="T1" fmla="*/ 0 h 22"/>
                <a:gd name="T2" fmla="*/ 9 w 10"/>
                <a:gd name="T3" fmla="*/ 0 h 22"/>
                <a:gd name="T4" fmla="*/ 9 w 10"/>
                <a:gd name="T5" fmla="*/ 21 h 22"/>
                <a:gd name="T6" fmla="*/ 0 w 10"/>
                <a:gd name="T7" fmla="*/ 21 h 22"/>
                <a:gd name="T8" fmla="*/ 0 w 10"/>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22">
                  <a:moveTo>
                    <a:pt x="0" y="0"/>
                  </a:moveTo>
                  <a:lnTo>
                    <a:pt x="9" y="0"/>
                  </a:lnTo>
                  <a:lnTo>
                    <a:pt x="9" y="21"/>
                  </a:lnTo>
                  <a:lnTo>
                    <a:pt x="0" y="2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 name="Freeform 67"/>
            <p:cNvSpPr>
              <a:spLocks/>
            </p:cNvSpPr>
            <p:nvPr/>
          </p:nvSpPr>
          <p:spPr bwMode="auto">
            <a:xfrm>
              <a:off x="3962" y="1909"/>
              <a:ext cx="76" cy="81"/>
            </a:xfrm>
            <a:custGeom>
              <a:avLst/>
              <a:gdLst>
                <a:gd name="T0" fmla="*/ 75 w 76"/>
                <a:gd name="T1" fmla="*/ 0 h 81"/>
                <a:gd name="T2" fmla="*/ 24 w 76"/>
                <a:gd name="T3" fmla="*/ 0 h 81"/>
                <a:gd name="T4" fmla="*/ 24 w 76"/>
                <a:gd name="T5" fmla="*/ 11 h 81"/>
                <a:gd name="T6" fmla="*/ 12 w 76"/>
                <a:gd name="T7" fmla="*/ 11 h 81"/>
                <a:gd name="T8" fmla="*/ 12 w 76"/>
                <a:gd name="T9" fmla="*/ 22 h 81"/>
                <a:gd name="T10" fmla="*/ 0 w 76"/>
                <a:gd name="T11" fmla="*/ 22 h 81"/>
                <a:gd name="T12" fmla="*/ 0 w 76"/>
                <a:gd name="T13" fmla="*/ 57 h 81"/>
                <a:gd name="T14" fmla="*/ 12 w 76"/>
                <a:gd name="T15" fmla="*/ 57 h 81"/>
                <a:gd name="T16" fmla="*/ 12 w 76"/>
                <a:gd name="T17" fmla="*/ 46 h 81"/>
                <a:gd name="T18" fmla="*/ 24 w 76"/>
                <a:gd name="T19" fmla="*/ 46 h 81"/>
                <a:gd name="T20" fmla="*/ 24 w 76"/>
                <a:gd name="T21" fmla="*/ 22 h 81"/>
                <a:gd name="T22" fmla="*/ 38 w 76"/>
                <a:gd name="T23" fmla="*/ 22 h 81"/>
                <a:gd name="T24" fmla="*/ 38 w 76"/>
                <a:gd name="T25" fmla="*/ 80 h 81"/>
                <a:gd name="T26" fmla="*/ 63 w 76"/>
                <a:gd name="T27" fmla="*/ 80 h 81"/>
                <a:gd name="T28" fmla="*/ 63 w 76"/>
                <a:gd name="T29" fmla="*/ 11 h 81"/>
                <a:gd name="T30" fmla="*/ 75 w 76"/>
                <a:gd name="T31" fmla="*/ 11 h 81"/>
                <a:gd name="T32" fmla="*/ 75 w 76"/>
                <a:gd name="T33" fmla="*/ 0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6" h="81">
                  <a:moveTo>
                    <a:pt x="75" y="0"/>
                  </a:moveTo>
                  <a:lnTo>
                    <a:pt x="24" y="0"/>
                  </a:lnTo>
                  <a:lnTo>
                    <a:pt x="24" y="11"/>
                  </a:lnTo>
                  <a:lnTo>
                    <a:pt x="12" y="11"/>
                  </a:lnTo>
                  <a:lnTo>
                    <a:pt x="12" y="22"/>
                  </a:lnTo>
                  <a:lnTo>
                    <a:pt x="0" y="22"/>
                  </a:lnTo>
                  <a:lnTo>
                    <a:pt x="0" y="57"/>
                  </a:lnTo>
                  <a:lnTo>
                    <a:pt x="12" y="57"/>
                  </a:lnTo>
                  <a:lnTo>
                    <a:pt x="12" y="46"/>
                  </a:lnTo>
                  <a:lnTo>
                    <a:pt x="24" y="46"/>
                  </a:lnTo>
                  <a:lnTo>
                    <a:pt x="24" y="22"/>
                  </a:lnTo>
                  <a:lnTo>
                    <a:pt x="38" y="22"/>
                  </a:lnTo>
                  <a:lnTo>
                    <a:pt x="38" y="80"/>
                  </a:lnTo>
                  <a:lnTo>
                    <a:pt x="63" y="80"/>
                  </a:lnTo>
                  <a:lnTo>
                    <a:pt x="63" y="11"/>
                  </a:lnTo>
                  <a:lnTo>
                    <a:pt x="75" y="11"/>
                  </a:lnTo>
                  <a:lnTo>
                    <a:pt x="75" y="0"/>
                  </a:lnTo>
                </a:path>
              </a:pathLst>
            </a:custGeom>
            <a:solidFill>
              <a:srgbClr val="FFF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 name="Freeform 68"/>
            <p:cNvSpPr>
              <a:spLocks/>
            </p:cNvSpPr>
            <p:nvPr/>
          </p:nvSpPr>
          <p:spPr bwMode="auto">
            <a:xfrm>
              <a:off x="3441" y="2445"/>
              <a:ext cx="445" cy="191"/>
            </a:xfrm>
            <a:custGeom>
              <a:avLst/>
              <a:gdLst>
                <a:gd name="T0" fmla="*/ 14 w 445"/>
                <a:gd name="T1" fmla="*/ 186 h 191"/>
                <a:gd name="T2" fmla="*/ 33 w 445"/>
                <a:gd name="T3" fmla="*/ 186 h 191"/>
                <a:gd name="T4" fmla="*/ 50 w 445"/>
                <a:gd name="T5" fmla="*/ 190 h 191"/>
                <a:gd name="T6" fmla="*/ 70 w 445"/>
                <a:gd name="T7" fmla="*/ 188 h 191"/>
                <a:gd name="T8" fmla="*/ 79 w 445"/>
                <a:gd name="T9" fmla="*/ 173 h 191"/>
                <a:gd name="T10" fmla="*/ 99 w 445"/>
                <a:gd name="T11" fmla="*/ 173 h 191"/>
                <a:gd name="T12" fmla="*/ 115 w 445"/>
                <a:gd name="T13" fmla="*/ 163 h 191"/>
                <a:gd name="T14" fmla="*/ 135 w 445"/>
                <a:gd name="T15" fmla="*/ 155 h 191"/>
                <a:gd name="T16" fmla="*/ 151 w 445"/>
                <a:gd name="T17" fmla="*/ 148 h 191"/>
                <a:gd name="T18" fmla="*/ 167 w 445"/>
                <a:gd name="T19" fmla="*/ 151 h 191"/>
                <a:gd name="T20" fmla="*/ 187 w 445"/>
                <a:gd name="T21" fmla="*/ 145 h 191"/>
                <a:gd name="T22" fmla="*/ 206 w 445"/>
                <a:gd name="T23" fmla="*/ 138 h 191"/>
                <a:gd name="T24" fmla="*/ 226 w 445"/>
                <a:gd name="T25" fmla="*/ 131 h 191"/>
                <a:gd name="T26" fmla="*/ 246 w 445"/>
                <a:gd name="T27" fmla="*/ 127 h 191"/>
                <a:gd name="T28" fmla="*/ 265 w 445"/>
                <a:gd name="T29" fmla="*/ 120 h 191"/>
                <a:gd name="T30" fmla="*/ 285 w 445"/>
                <a:gd name="T31" fmla="*/ 113 h 191"/>
                <a:gd name="T32" fmla="*/ 301 w 445"/>
                <a:gd name="T33" fmla="*/ 106 h 191"/>
                <a:gd name="T34" fmla="*/ 320 w 445"/>
                <a:gd name="T35" fmla="*/ 98 h 191"/>
                <a:gd name="T36" fmla="*/ 340 w 445"/>
                <a:gd name="T37" fmla="*/ 96 h 191"/>
                <a:gd name="T38" fmla="*/ 360 w 445"/>
                <a:gd name="T39" fmla="*/ 88 h 191"/>
                <a:gd name="T40" fmla="*/ 379 w 445"/>
                <a:gd name="T41" fmla="*/ 82 h 191"/>
                <a:gd name="T42" fmla="*/ 389 w 445"/>
                <a:gd name="T43" fmla="*/ 63 h 191"/>
                <a:gd name="T44" fmla="*/ 406 w 445"/>
                <a:gd name="T45" fmla="*/ 57 h 191"/>
                <a:gd name="T46" fmla="*/ 425 w 445"/>
                <a:gd name="T47" fmla="*/ 49 h 191"/>
                <a:gd name="T48" fmla="*/ 434 w 445"/>
                <a:gd name="T49" fmla="*/ 39 h 191"/>
                <a:gd name="T50" fmla="*/ 438 w 445"/>
                <a:gd name="T51" fmla="*/ 18 h 191"/>
                <a:gd name="T52" fmla="*/ 444 w 445"/>
                <a:gd name="T53" fmla="*/ 0 h 191"/>
                <a:gd name="T54" fmla="*/ 425 w 445"/>
                <a:gd name="T55" fmla="*/ 0 h 191"/>
                <a:gd name="T56" fmla="*/ 406 w 445"/>
                <a:gd name="T57" fmla="*/ 3 h 191"/>
                <a:gd name="T58" fmla="*/ 389 w 445"/>
                <a:gd name="T59" fmla="*/ 13 h 191"/>
                <a:gd name="T60" fmla="*/ 376 w 445"/>
                <a:gd name="T61" fmla="*/ 24 h 191"/>
                <a:gd name="T62" fmla="*/ 357 w 445"/>
                <a:gd name="T63" fmla="*/ 27 h 191"/>
                <a:gd name="T64" fmla="*/ 336 w 445"/>
                <a:gd name="T65" fmla="*/ 34 h 191"/>
                <a:gd name="T66" fmla="*/ 327 w 445"/>
                <a:gd name="T67" fmla="*/ 45 h 191"/>
                <a:gd name="T68" fmla="*/ 311 w 445"/>
                <a:gd name="T69" fmla="*/ 55 h 191"/>
                <a:gd name="T70" fmla="*/ 291 w 445"/>
                <a:gd name="T71" fmla="*/ 62 h 191"/>
                <a:gd name="T72" fmla="*/ 271 w 445"/>
                <a:gd name="T73" fmla="*/ 67 h 191"/>
                <a:gd name="T74" fmla="*/ 255 w 445"/>
                <a:gd name="T75" fmla="*/ 77 h 191"/>
                <a:gd name="T76" fmla="*/ 239 w 445"/>
                <a:gd name="T77" fmla="*/ 80 h 191"/>
                <a:gd name="T78" fmla="*/ 215 w 445"/>
                <a:gd name="T79" fmla="*/ 87 h 191"/>
                <a:gd name="T80" fmla="*/ 199 w 445"/>
                <a:gd name="T81" fmla="*/ 95 h 191"/>
                <a:gd name="T82" fmla="*/ 186 w 445"/>
                <a:gd name="T83" fmla="*/ 105 h 191"/>
                <a:gd name="T84" fmla="*/ 176 w 445"/>
                <a:gd name="T85" fmla="*/ 116 h 191"/>
                <a:gd name="T86" fmla="*/ 156 w 445"/>
                <a:gd name="T87" fmla="*/ 117 h 191"/>
                <a:gd name="T88" fmla="*/ 137 w 445"/>
                <a:gd name="T89" fmla="*/ 117 h 191"/>
                <a:gd name="T90" fmla="*/ 117 w 445"/>
                <a:gd name="T91" fmla="*/ 123 h 191"/>
                <a:gd name="T92" fmla="*/ 98 w 445"/>
                <a:gd name="T93" fmla="*/ 130 h 191"/>
                <a:gd name="T94" fmla="*/ 78 w 445"/>
                <a:gd name="T95" fmla="*/ 137 h 191"/>
                <a:gd name="T96" fmla="*/ 59 w 445"/>
                <a:gd name="T97" fmla="*/ 144 h 191"/>
                <a:gd name="T98" fmla="*/ 39 w 445"/>
                <a:gd name="T99" fmla="*/ 141 h 191"/>
                <a:gd name="T100" fmla="*/ 22 w 445"/>
                <a:gd name="T101" fmla="*/ 138 h 191"/>
                <a:gd name="T102" fmla="*/ 3 w 445"/>
                <a:gd name="T103" fmla="*/ 138 h 191"/>
                <a:gd name="T104" fmla="*/ 0 w 445"/>
                <a:gd name="T105" fmla="*/ 158 h 191"/>
                <a:gd name="T106" fmla="*/ 0 w 445"/>
                <a:gd name="T107" fmla="*/ 180 h 191"/>
                <a:gd name="T108" fmla="*/ 12 w 445"/>
                <a:gd name="T109" fmla="*/ 190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5" h="191">
                  <a:moveTo>
                    <a:pt x="15" y="190"/>
                  </a:moveTo>
                  <a:lnTo>
                    <a:pt x="5" y="188"/>
                  </a:lnTo>
                  <a:lnTo>
                    <a:pt x="8" y="183"/>
                  </a:lnTo>
                  <a:lnTo>
                    <a:pt x="11" y="183"/>
                  </a:lnTo>
                  <a:lnTo>
                    <a:pt x="14" y="183"/>
                  </a:lnTo>
                  <a:lnTo>
                    <a:pt x="14" y="186"/>
                  </a:lnTo>
                  <a:lnTo>
                    <a:pt x="17" y="186"/>
                  </a:lnTo>
                  <a:lnTo>
                    <a:pt x="21" y="186"/>
                  </a:lnTo>
                  <a:lnTo>
                    <a:pt x="24" y="186"/>
                  </a:lnTo>
                  <a:lnTo>
                    <a:pt x="27" y="186"/>
                  </a:lnTo>
                  <a:lnTo>
                    <a:pt x="30" y="186"/>
                  </a:lnTo>
                  <a:lnTo>
                    <a:pt x="33" y="186"/>
                  </a:lnTo>
                  <a:lnTo>
                    <a:pt x="37" y="186"/>
                  </a:lnTo>
                  <a:lnTo>
                    <a:pt x="37" y="190"/>
                  </a:lnTo>
                  <a:lnTo>
                    <a:pt x="40" y="190"/>
                  </a:lnTo>
                  <a:lnTo>
                    <a:pt x="43" y="190"/>
                  </a:lnTo>
                  <a:lnTo>
                    <a:pt x="46" y="190"/>
                  </a:lnTo>
                  <a:lnTo>
                    <a:pt x="50" y="190"/>
                  </a:lnTo>
                  <a:lnTo>
                    <a:pt x="54" y="190"/>
                  </a:lnTo>
                  <a:lnTo>
                    <a:pt x="57" y="190"/>
                  </a:lnTo>
                  <a:lnTo>
                    <a:pt x="60" y="190"/>
                  </a:lnTo>
                  <a:lnTo>
                    <a:pt x="63" y="190"/>
                  </a:lnTo>
                  <a:lnTo>
                    <a:pt x="66" y="190"/>
                  </a:lnTo>
                  <a:lnTo>
                    <a:pt x="70" y="188"/>
                  </a:lnTo>
                  <a:lnTo>
                    <a:pt x="70" y="183"/>
                  </a:lnTo>
                  <a:lnTo>
                    <a:pt x="70" y="180"/>
                  </a:lnTo>
                  <a:lnTo>
                    <a:pt x="70" y="176"/>
                  </a:lnTo>
                  <a:lnTo>
                    <a:pt x="73" y="176"/>
                  </a:lnTo>
                  <a:lnTo>
                    <a:pt x="76" y="176"/>
                  </a:lnTo>
                  <a:lnTo>
                    <a:pt x="79" y="173"/>
                  </a:lnTo>
                  <a:lnTo>
                    <a:pt x="82" y="173"/>
                  </a:lnTo>
                  <a:lnTo>
                    <a:pt x="86" y="173"/>
                  </a:lnTo>
                  <a:lnTo>
                    <a:pt x="89" y="175"/>
                  </a:lnTo>
                  <a:lnTo>
                    <a:pt x="92" y="175"/>
                  </a:lnTo>
                  <a:lnTo>
                    <a:pt x="95" y="175"/>
                  </a:lnTo>
                  <a:lnTo>
                    <a:pt x="99" y="173"/>
                  </a:lnTo>
                  <a:lnTo>
                    <a:pt x="99" y="170"/>
                  </a:lnTo>
                  <a:lnTo>
                    <a:pt x="102" y="166"/>
                  </a:lnTo>
                  <a:lnTo>
                    <a:pt x="105" y="166"/>
                  </a:lnTo>
                  <a:lnTo>
                    <a:pt x="108" y="163"/>
                  </a:lnTo>
                  <a:lnTo>
                    <a:pt x="112" y="163"/>
                  </a:lnTo>
                  <a:lnTo>
                    <a:pt x="115" y="163"/>
                  </a:lnTo>
                  <a:lnTo>
                    <a:pt x="119" y="159"/>
                  </a:lnTo>
                  <a:lnTo>
                    <a:pt x="122" y="159"/>
                  </a:lnTo>
                  <a:lnTo>
                    <a:pt x="125" y="159"/>
                  </a:lnTo>
                  <a:lnTo>
                    <a:pt x="128" y="155"/>
                  </a:lnTo>
                  <a:lnTo>
                    <a:pt x="132" y="155"/>
                  </a:lnTo>
                  <a:lnTo>
                    <a:pt x="135" y="155"/>
                  </a:lnTo>
                  <a:lnTo>
                    <a:pt x="138" y="155"/>
                  </a:lnTo>
                  <a:lnTo>
                    <a:pt x="138" y="152"/>
                  </a:lnTo>
                  <a:lnTo>
                    <a:pt x="141" y="148"/>
                  </a:lnTo>
                  <a:lnTo>
                    <a:pt x="144" y="148"/>
                  </a:lnTo>
                  <a:lnTo>
                    <a:pt x="148" y="148"/>
                  </a:lnTo>
                  <a:lnTo>
                    <a:pt x="151" y="148"/>
                  </a:lnTo>
                  <a:lnTo>
                    <a:pt x="154" y="148"/>
                  </a:lnTo>
                  <a:lnTo>
                    <a:pt x="157" y="148"/>
                  </a:lnTo>
                  <a:lnTo>
                    <a:pt x="157" y="151"/>
                  </a:lnTo>
                  <a:lnTo>
                    <a:pt x="160" y="151"/>
                  </a:lnTo>
                  <a:lnTo>
                    <a:pt x="165" y="151"/>
                  </a:lnTo>
                  <a:lnTo>
                    <a:pt x="167" y="151"/>
                  </a:lnTo>
                  <a:lnTo>
                    <a:pt x="171" y="148"/>
                  </a:lnTo>
                  <a:lnTo>
                    <a:pt x="174" y="148"/>
                  </a:lnTo>
                  <a:lnTo>
                    <a:pt x="177" y="148"/>
                  </a:lnTo>
                  <a:lnTo>
                    <a:pt x="181" y="145"/>
                  </a:lnTo>
                  <a:lnTo>
                    <a:pt x="184" y="145"/>
                  </a:lnTo>
                  <a:lnTo>
                    <a:pt x="187" y="145"/>
                  </a:lnTo>
                  <a:lnTo>
                    <a:pt x="190" y="141"/>
                  </a:lnTo>
                  <a:lnTo>
                    <a:pt x="193" y="141"/>
                  </a:lnTo>
                  <a:lnTo>
                    <a:pt x="197" y="141"/>
                  </a:lnTo>
                  <a:lnTo>
                    <a:pt x="200" y="141"/>
                  </a:lnTo>
                  <a:lnTo>
                    <a:pt x="203" y="138"/>
                  </a:lnTo>
                  <a:lnTo>
                    <a:pt x="206" y="138"/>
                  </a:lnTo>
                  <a:lnTo>
                    <a:pt x="209" y="138"/>
                  </a:lnTo>
                  <a:lnTo>
                    <a:pt x="213" y="134"/>
                  </a:lnTo>
                  <a:lnTo>
                    <a:pt x="216" y="134"/>
                  </a:lnTo>
                  <a:lnTo>
                    <a:pt x="219" y="131"/>
                  </a:lnTo>
                  <a:lnTo>
                    <a:pt x="222" y="131"/>
                  </a:lnTo>
                  <a:lnTo>
                    <a:pt x="226" y="131"/>
                  </a:lnTo>
                  <a:lnTo>
                    <a:pt x="229" y="127"/>
                  </a:lnTo>
                  <a:lnTo>
                    <a:pt x="233" y="127"/>
                  </a:lnTo>
                  <a:lnTo>
                    <a:pt x="236" y="127"/>
                  </a:lnTo>
                  <a:lnTo>
                    <a:pt x="239" y="127"/>
                  </a:lnTo>
                  <a:lnTo>
                    <a:pt x="242" y="127"/>
                  </a:lnTo>
                  <a:lnTo>
                    <a:pt x="246" y="127"/>
                  </a:lnTo>
                  <a:lnTo>
                    <a:pt x="249" y="127"/>
                  </a:lnTo>
                  <a:lnTo>
                    <a:pt x="252" y="124"/>
                  </a:lnTo>
                  <a:lnTo>
                    <a:pt x="255" y="124"/>
                  </a:lnTo>
                  <a:lnTo>
                    <a:pt x="258" y="124"/>
                  </a:lnTo>
                  <a:lnTo>
                    <a:pt x="262" y="120"/>
                  </a:lnTo>
                  <a:lnTo>
                    <a:pt x="265" y="120"/>
                  </a:lnTo>
                  <a:lnTo>
                    <a:pt x="268" y="120"/>
                  </a:lnTo>
                  <a:lnTo>
                    <a:pt x="271" y="117"/>
                  </a:lnTo>
                  <a:lnTo>
                    <a:pt x="274" y="117"/>
                  </a:lnTo>
                  <a:lnTo>
                    <a:pt x="278" y="117"/>
                  </a:lnTo>
                  <a:lnTo>
                    <a:pt x="281" y="113"/>
                  </a:lnTo>
                  <a:lnTo>
                    <a:pt x="285" y="113"/>
                  </a:lnTo>
                  <a:lnTo>
                    <a:pt x="288" y="113"/>
                  </a:lnTo>
                  <a:lnTo>
                    <a:pt x="291" y="113"/>
                  </a:lnTo>
                  <a:lnTo>
                    <a:pt x="295" y="110"/>
                  </a:lnTo>
                  <a:lnTo>
                    <a:pt x="298" y="110"/>
                  </a:lnTo>
                  <a:lnTo>
                    <a:pt x="301" y="110"/>
                  </a:lnTo>
                  <a:lnTo>
                    <a:pt x="301" y="106"/>
                  </a:lnTo>
                  <a:lnTo>
                    <a:pt x="304" y="106"/>
                  </a:lnTo>
                  <a:lnTo>
                    <a:pt x="307" y="106"/>
                  </a:lnTo>
                  <a:lnTo>
                    <a:pt x="311" y="103"/>
                  </a:lnTo>
                  <a:lnTo>
                    <a:pt x="314" y="103"/>
                  </a:lnTo>
                  <a:lnTo>
                    <a:pt x="317" y="103"/>
                  </a:lnTo>
                  <a:lnTo>
                    <a:pt x="320" y="98"/>
                  </a:lnTo>
                  <a:lnTo>
                    <a:pt x="323" y="98"/>
                  </a:lnTo>
                  <a:lnTo>
                    <a:pt x="327" y="98"/>
                  </a:lnTo>
                  <a:lnTo>
                    <a:pt x="330" y="96"/>
                  </a:lnTo>
                  <a:lnTo>
                    <a:pt x="334" y="96"/>
                  </a:lnTo>
                  <a:lnTo>
                    <a:pt x="336" y="96"/>
                  </a:lnTo>
                  <a:lnTo>
                    <a:pt x="340" y="96"/>
                  </a:lnTo>
                  <a:lnTo>
                    <a:pt x="343" y="92"/>
                  </a:lnTo>
                  <a:lnTo>
                    <a:pt x="347" y="92"/>
                  </a:lnTo>
                  <a:lnTo>
                    <a:pt x="350" y="92"/>
                  </a:lnTo>
                  <a:lnTo>
                    <a:pt x="353" y="88"/>
                  </a:lnTo>
                  <a:lnTo>
                    <a:pt x="357" y="88"/>
                  </a:lnTo>
                  <a:lnTo>
                    <a:pt x="360" y="88"/>
                  </a:lnTo>
                  <a:lnTo>
                    <a:pt x="363" y="85"/>
                  </a:lnTo>
                  <a:lnTo>
                    <a:pt x="366" y="85"/>
                  </a:lnTo>
                  <a:lnTo>
                    <a:pt x="369" y="82"/>
                  </a:lnTo>
                  <a:lnTo>
                    <a:pt x="373" y="82"/>
                  </a:lnTo>
                  <a:lnTo>
                    <a:pt x="376" y="82"/>
                  </a:lnTo>
                  <a:lnTo>
                    <a:pt x="379" y="82"/>
                  </a:lnTo>
                  <a:lnTo>
                    <a:pt x="379" y="78"/>
                  </a:lnTo>
                  <a:lnTo>
                    <a:pt x="382" y="75"/>
                  </a:lnTo>
                  <a:lnTo>
                    <a:pt x="382" y="70"/>
                  </a:lnTo>
                  <a:lnTo>
                    <a:pt x="385" y="70"/>
                  </a:lnTo>
                  <a:lnTo>
                    <a:pt x="385" y="67"/>
                  </a:lnTo>
                  <a:lnTo>
                    <a:pt x="389" y="63"/>
                  </a:lnTo>
                  <a:lnTo>
                    <a:pt x="389" y="60"/>
                  </a:lnTo>
                  <a:lnTo>
                    <a:pt x="392" y="60"/>
                  </a:lnTo>
                  <a:lnTo>
                    <a:pt x="395" y="60"/>
                  </a:lnTo>
                  <a:lnTo>
                    <a:pt x="399" y="60"/>
                  </a:lnTo>
                  <a:lnTo>
                    <a:pt x="402" y="57"/>
                  </a:lnTo>
                  <a:lnTo>
                    <a:pt x="406" y="57"/>
                  </a:lnTo>
                  <a:lnTo>
                    <a:pt x="409" y="57"/>
                  </a:lnTo>
                  <a:lnTo>
                    <a:pt x="412" y="53"/>
                  </a:lnTo>
                  <a:lnTo>
                    <a:pt x="415" y="53"/>
                  </a:lnTo>
                  <a:lnTo>
                    <a:pt x="418" y="49"/>
                  </a:lnTo>
                  <a:lnTo>
                    <a:pt x="422" y="49"/>
                  </a:lnTo>
                  <a:lnTo>
                    <a:pt x="425" y="49"/>
                  </a:lnTo>
                  <a:lnTo>
                    <a:pt x="428" y="49"/>
                  </a:lnTo>
                  <a:lnTo>
                    <a:pt x="431" y="49"/>
                  </a:lnTo>
                  <a:lnTo>
                    <a:pt x="431" y="46"/>
                  </a:lnTo>
                  <a:lnTo>
                    <a:pt x="434" y="46"/>
                  </a:lnTo>
                  <a:lnTo>
                    <a:pt x="434" y="42"/>
                  </a:lnTo>
                  <a:lnTo>
                    <a:pt x="434" y="39"/>
                  </a:lnTo>
                  <a:lnTo>
                    <a:pt x="434" y="35"/>
                  </a:lnTo>
                  <a:lnTo>
                    <a:pt x="434" y="32"/>
                  </a:lnTo>
                  <a:lnTo>
                    <a:pt x="438" y="28"/>
                  </a:lnTo>
                  <a:lnTo>
                    <a:pt x="438" y="25"/>
                  </a:lnTo>
                  <a:lnTo>
                    <a:pt x="438" y="21"/>
                  </a:lnTo>
                  <a:lnTo>
                    <a:pt x="438" y="18"/>
                  </a:lnTo>
                  <a:lnTo>
                    <a:pt x="441" y="18"/>
                  </a:lnTo>
                  <a:lnTo>
                    <a:pt x="441" y="14"/>
                  </a:lnTo>
                  <a:lnTo>
                    <a:pt x="441" y="11"/>
                  </a:lnTo>
                  <a:lnTo>
                    <a:pt x="441" y="7"/>
                  </a:lnTo>
                  <a:lnTo>
                    <a:pt x="444" y="4"/>
                  </a:lnTo>
                  <a:lnTo>
                    <a:pt x="444" y="0"/>
                  </a:lnTo>
                  <a:lnTo>
                    <a:pt x="441" y="0"/>
                  </a:lnTo>
                  <a:lnTo>
                    <a:pt x="438" y="0"/>
                  </a:lnTo>
                  <a:lnTo>
                    <a:pt x="434" y="0"/>
                  </a:lnTo>
                  <a:lnTo>
                    <a:pt x="431" y="0"/>
                  </a:lnTo>
                  <a:lnTo>
                    <a:pt x="428" y="0"/>
                  </a:lnTo>
                  <a:lnTo>
                    <a:pt x="425" y="0"/>
                  </a:lnTo>
                  <a:lnTo>
                    <a:pt x="422" y="0"/>
                  </a:lnTo>
                  <a:lnTo>
                    <a:pt x="418" y="0"/>
                  </a:lnTo>
                  <a:lnTo>
                    <a:pt x="415" y="0"/>
                  </a:lnTo>
                  <a:lnTo>
                    <a:pt x="412" y="3"/>
                  </a:lnTo>
                  <a:lnTo>
                    <a:pt x="409" y="3"/>
                  </a:lnTo>
                  <a:lnTo>
                    <a:pt x="406" y="3"/>
                  </a:lnTo>
                  <a:lnTo>
                    <a:pt x="402" y="5"/>
                  </a:lnTo>
                  <a:lnTo>
                    <a:pt x="399" y="5"/>
                  </a:lnTo>
                  <a:lnTo>
                    <a:pt x="395" y="10"/>
                  </a:lnTo>
                  <a:lnTo>
                    <a:pt x="392" y="10"/>
                  </a:lnTo>
                  <a:lnTo>
                    <a:pt x="389" y="10"/>
                  </a:lnTo>
                  <a:lnTo>
                    <a:pt x="389" y="13"/>
                  </a:lnTo>
                  <a:lnTo>
                    <a:pt x="385" y="13"/>
                  </a:lnTo>
                  <a:lnTo>
                    <a:pt x="382" y="17"/>
                  </a:lnTo>
                  <a:lnTo>
                    <a:pt x="379" y="17"/>
                  </a:lnTo>
                  <a:lnTo>
                    <a:pt x="376" y="17"/>
                  </a:lnTo>
                  <a:lnTo>
                    <a:pt x="376" y="20"/>
                  </a:lnTo>
                  <a:lnTo>
                    <a:pt x="376" y="24"/>
                  </a:lnTo>
                  <a:lnTo>
                    <a:pt x="373" y="24"/>
                  </a:lnTo>
                  <a:lnTo>
                    <a:pt x="369" y="24"/>
                  </a:lnTo>
                  <a:lnTo>
                    <a:pt x="366" y="27"/>
                  </a:lnTo>
                  <a:lnTo>
                    <a:pt x="363" y="27"/>
                  </a:lnTo>
                  <a:lnTo>
                    <a:pt x="360" y="27"/>
                  </a:lnTo>
                  <a:lnTo>
                    <a:pt x="357" y="27"/>
                  </a:lnTo>
                  <a:lnTo>
                    <a:pt x="353" y="31"/>
                  </a:lnTo>
                  <a:lnTo>
                    <a:pt x="350" y="31"/>
                  </a:lnTo>
                  <a:lnTo>
                    <a:pt x="347" y="31"/>
                  </a:lnTo>
                  <a:lnTo>
                    <a:pt x="343" y="34"/>
                  </a:lnTo>
                  <a:lnTo>
                    <a:pt x="340" y="34"/>
                  </a:lnTo>
                  <a:lnTo>
                    <a:pt x="336" y="34"/>
                  </a:lnTo>
                  <a:lnTo>
                    <a:pt x="334" y="34"/>
                  </a:lnTo>
                  <a:lnTo>
                    <a:pt x="330" y="34"/>
                  </a:lnTo>
                  <a:lnTo>
                    <a:pt x="327" y="34"/>
                  </a:lnTo>
                  <a:lnTo>
                    <a:pt x="327" y="38"/>
                  </a:lnTo>
                  <a:lnTo>
                    <a:pt x="327" y="41"/>
                  </a:lnTo>
                  <a:lnTo>
                    <a:pt x="327" y="45"/>
                  </a:lnTo>
                  <a:lnTo>
                    <a:pt x="323" y="48"/>
                  </a:lnTo>
                  <a:lnTo>
                    <a:pt x="320" y="48"/>
                  </a:lnTo>
                  <a:lnTo>
                    <a:pt x="320" y="52"/>
                  </a:lnTo>
                  <a:lnTo>
                    <a:pt x="317" y="52"/>
                  </a:lnTo>
                  <a:lnTo>
                    <a:pt x="314" y="55"/>
                  </a:lnTo>
                  <a:lnTo>
                    <a:pt x="311" y="55"/>
                  </a:lnTo>
                  <a:lnTo>
                    <a:pt x="307" y="60"/>
                  </a:lnTo>
                  <a:lnTo>
                    <a:pt x="304" y="60"/>
                  </a:lnTo>
                  <a:lnTo>
                    <a:pt x="301" y="60"/>
                  </a:lnTo>
                  <a:lnTo>
                    <a:pt x="298" y="62"/>
                  </a:lnTo>
                  <a:lnTo>
                    <a:pt x="295" y="62"/>
                  </a:lnTo>
                  <a:lnTo>
                    <a:pt x="291" y="62"/>
                  </a:lnTo>
                  <a:lnTo>
                    <a:pt x="288" y="62"/>
                  </a:lnTo>
                  <a:lnTo>
                    <a:pt x="285" y="67"/>
                  </a:lnTo>
                  <a:lnTo>
                    <a:pt x="281" y="67"/>
                  </a:lnTo>
                  <a:lnTo>
                    <a:pt x="278" y="67"/>
                  </a:lnTo>
                  <a:lnTo>
                    <a:pt x="274" y="67"/>
                  </a:lnTo>
                  <a:lnTo>
                    <a:pt x="271" y="67"/>
                  </a:lnTo>
                  <a:lnTo>
                    <a:pt x="268" y="67"/>
                  </a:lnTo>
                  <a:lnTo>
                    <a:pt x="265" y="69"/>
                  </a:lnTo>
                  <a:lnTo>
                    <a:pt x="262" y="69"/>
                  </a:lnTo>
                  <a:lnTo>
                    <a:pt x="262" y="73"/>
                  </a:lnTo>
                  <a:lnTo>
                    <a:pt x="258" y="73"/>
                  </a:lnTo>
                  <a:lnTo>
                    <a:pt x="255" y="77"/>
                  </a:lnTo>
                  <a:lnTo>
                    <a:pt x="252" y="77"/>
                  </a:lnTo>
                  <a:lnTo>
                    <a:pt x="249" y="77"/>
                  </a:lnTo>
                  <a:lnTo>
                    <a:pt x="246" y="77"/>
                  </a:lnTo>
                  <a:lnTo>
                    <a:pt x="246" y="80"/>
                  </a:lnTo>
                  <a:lnTo>
                    <a:pt x="242" y="80"/>
                  </a:lnTo>
                  <a:lnTo>
                    <a:pt x="239" y="80"/>
                  </a:lnTo>
                  <a:lnTo>
                    <a:pt x="236" y="83"/>
                  </a:lnTo>
                  <a:lnTo>
                    <a:pt x="233" y="83"/>
                  </a:lnTo>
                  <a:lnTo>
                    <a:pt x="229" y="83"/>
                  </a:lnTo>
                  <a:lnTo>
                    <a:pt x="222" y="83"/>
                  </a:lnTo>
                  <a:lnTo>
                    <a:pt x="219" y="83"/>
                  </a:lnTo>
                  <a:lnTo>
                    <a:pt x="215" y="87"/>
                  </a:lnTo>
                  <a:lnTo>
                    <a:pt x="212" y="87"/>
                  </a:lnTo>
                  <a:lnTo>
                    <a:pt x="208" y="87"/>
                  </a:lnTo>
                  <a:lnTo>
                    <a:pt x="208" y="90"/>
                  </a:lnTo>
                  <a:lnTo>
                    <a:pt x="205" y="95"/>
                  </a:lnTo>
                  <a:lnTo>
                    <a:pt x="202" y="95"/>
                  </a:lnTo>
                  <a:lnTo>
                    <a:pt x="199" y="95"/>
                  </a:lnTo>
                  <a:lnTo>
                    <a:pt x="195" y="95"/>
                  </a:lnTo>
                  <a:lnTo>
                    <a:pt x="192" y="98"/>
                  </a:lnTo>
                  <a:lnTo>
                    <a:pt x="189" y="98"/>
                  </a:lnTo>
                  <a:lnTo>
                    <a:pt x="186" y="98"/>
                  </a:lnTo>
                  <a:lnTo>
                    <a:pt x="186" y="102"/>
                  </a:lnTo>
                  <a:lnTo>
                    <a:pt x="186" y="105"/>
                  </a:lnTo>
                  <a:lnTo>
                    <a:pt x="186" y="108"/>
                  </a:lnTo>
                  <a:lnTo>
                    <a:pt x="182" y="108"/>
                  </a:lnTo>
                  <a:lnTo>
                    <a:pt x="179" y="108"/>
                  </a:lnTo>
                  <a:lnTo>
                    <a:pt x="179" y="112"/>
                  </a:lnTo>
                  <a:lnTo>
                    <a:pt x="176" y="112"/>
                  </a:lnTo>
                  <a:lnTo>
                    <a:pt x="176" y="116"/>
                  </a:lnTo>
                  <a:lnTo>
                    <a:pt x="173" y="116"/>
                  </a:lnTo>
                  <a:lnTo>
                    <a:pt x="170" y="116"/>
                  </a:lnTo>
                  <a:lnTo>
                    <a:pt x="166" y="119"/>
                  </a:lnTo>
                  <a:lnTo>
                    <a:pt x="163" y="119"/>
                  </a:lnTo>
                  <a:lnTo>
                    <a:pt x="160" y="117"/>
                  </a:lnTo>
                  <a:lnTo>
                    <a:pt x="156" y="117"/>
                  </a:lnTo>
                  <a:lnTo>
                    <a:pt x="154" y="117"/>
                  </a:lnTo>
                  <a:lnTo>
                    <a:pt x="150" y="117"/>
                  </a:lnTo>
                  <a:lnTo>
                    <a:pt x="147" y="117"/>
                  </a:lnTo>
                  <a:lnTo>
                    <a:pt x="143" y="117"/>
                  </a:lnTo>
                  <a:lnTo>
                    <a:pt x="140" y="117"/>
                  </a:lnTo>
                  <a:lnTo>
                    <a:pt x="137" y="117"/>
                  </a:lnTo>
                  <a:lnTo>
                    <a:pt x="133" y="119"/>
                  </a:lnTo>
                  <a:lnTo>
                    <a:pt x="130" y="119"/>
                  </a:lnTo>
                  <a:lnTo>
                    <a:pt x="127" y="119"/>
                  </a:lnTo>
                  <a:lnTo>
                    <a:pt x="124" y="123"/>
                  </a:lnTo>
                  <a:lnTo>
                    <a:pt x="121" y="123"/>
                  </a:lnTo>
                  <a:lnTo>
                    <a:pt x="117" y="123"/>
                  </a:lnTo>
                  <a:lnTo>
                    <a:pt x="114" y="126"/>
                  </a:lnTo>
                  <a:lnTo>
                    <a:pt x="111" y="126"/>
                  </a:lnTo>
                  <a:lnTo>
                    <a:pt x="108" y="126"/>
                  </a:lnTo>
                  <a:lnTo>
                    <a:pt x="104" y="130"/>
                  </a:lnTo>
                  <a:lnTo>
                    <a:pt x="101" y="130"/>
                  </a:lnTo>
                  <a:lnTo>
                    <a:pt x="98" y="130"/>
                  </a:lnTo>
                  <a:lnTo>
                    <a:pt x="95" y="133"/>
                  </a:lnTo>
                  <a:lnTo>
                    <a:pt x="91" y="133"/>
                  </a:lnTo>
                  <a:lnTo>
                    <a:pt x="87" y="133"/>
                  </a:lnTo>
                  <a:lnTo>
                    <a:pt x="84" y="137"/>
                  </a:lnTo>
                  <a:lnTo>
                    <a:pt x="81" y="137"/>
                  </a:lnTo>
                  <a:lnTo>
                    <a:pt x="78" y="137"/>
                  </a:lnTo>
                  <a:lnTo>
                    <a:pt x="75" y="140"/>
                  </a:lnTo>
                  <a:lnTo>
                    <a:pt x="71" y="144"/>
                  </a:lnTo>
                  <a:lnTo>
                    <a:pt x="68" y="144"/>
                  </a:lnTo>
                  <a:lnTo>
                    <a:pt x="65" y="144"/>
                  </a:lnTo>
                  <a:lnTo>
                    <a:pt x="62" y="144"/>
                  </a:lnTo>
                  <a:lnTo>
                    <a:pt x="59" y="144"/>
                  </a:lnTo>
                  <a:lnTo>
                    <a:pt x="55" y="144"/>
                  </a:lnTo>
                  <a:lnTo>
                    <a:pt x="52" y="144"/>
                  </a:lnTo>
                  <a:lnTo>
                    <a:pt x="49" y="141"/>
                  </a:lnTo>
                  <a:lnTo>
                    <a:pt x="46" y="141"/>
                  </a:lnTo>
                  <a:lnTo>
                    <a:pt x="42" y="141"/>
                  </a:lnTo>
                  <a:lnTo>
                    <a:pt x="39" y="141"/>
                  </a:lnTo>
                  <a:lnTo>
                    <a:pt x="36" y="141"/>
                  </a:lnTo>
                  <a:lnTo>
                    <a:pt x="33" y="141"/>
                  </a:lnTo>
                  <a:lnTo>
                    <a:pt x="33" y="138"/>
                  </a:lnTo>
                  <a:lnTo>
                    <a:pt x="29" y="138"/>
                  </a:lnTo>
                  <a:lnTo>
                    <a:pt x="26" y="138"/>
                  </a:lnTo>
                  <a:lnTo>
                    <a:pt x="22" y="138"/>
                  </a:lnTo>
                  <a:lnTo>
                    <a:pt x="19" y="138"/>
                  </a:lnTo>
                  <a:lnTo>
                    <a:pt x="16" y="138"/>
                  </a:lnTo>
                  <a:lnTo>
                    <a:pt x="13" y="138"/>
                  </a:lnTo>
                  <a:lnTo>
                    <a:pt x="10" y="138"/>
                  </a:lnTo>
                  <a:lnTo>
                    <a:pt x="6" y="138"/>
                  </a:lnTo>
                  <a:lnTo>
                    <a:pt x="3" y="138"/>
                  </a:lnTo>
                  <a:lnTo>
                    <a:pt x="3" y="144"/>
                  </a:lnTo>
                  <a:lnTo>
                    <a:pt x="3" y="147"/>
                  </a:lnTo>
                  <a:lnTo>
                    <a:pt x="3" y="151"/>
                  </a:lnTo>
                  <a:lnTo>
                    <a:pt x="0" y="151"/>
                  </a:lnTo>
                  <a:lnTo>
                    <a:pt x="0" y="154"/>
                  </a:lnTo>
                  <a:lnTo>
                    <a:pt x="0" y="158"/>
                  </a:lnTo>
                  <a:lnTo>
                    <a:pt x="0" y="161"/>
                  </a:lnTo>
                  <a:lnTo>
                    <a:pt x="0" y="165"/>
                  </a:lnTo>
                  <a:lnTo>
                    <a:pt x="0" y="168"/>
                  </a:lnTo>
                  <a:lnTo>
                    <a:pt x="0" y="173"/>
                  </a:lnTo>
                  <a:lnTo>
                    <a:pt x="0" y="175"/>
                  </a:lnTo>
                  <a:lnTo>
                    <a:pt x="0" y="180"/>
                  </a:lnTo>
                  <a:lnTo>
                    <a:pt x="2" y="182"/>
                  </a:lnTo>
                  <a:lnTo>
                    <a:pt x="2" y="186"/>
                  </a:lnTo>
                  <a:lnTo>
                    <a:pt x="2" y="190"/>
                  </a:lnTo>
                  <a:lnTo>
                    <a:pt x="6" y="190"/>
                  </a:lnTo>
                  <a:lnTo>
                    <a:pt x="8" y="190"/>
                  </a:lnTo>
                  <a:lnTo>
                    <a:pt x="12" y="190"/>
                  </a:lnTo>
                  <a:lnTo>
                    <a:pt x="15" y="190"/>
                  </a:lnTo>
                </a:path>
              </a:pathLst>
            </a:custGeom>
            <a:solidFill>
              <a:srgbClr val="FFFFFF"/>
            </a:solidFill>
            <a:ln w="12700" cap="rnd" cmpd="sng">
              <a:solidFill>
                <a:srgbClr val="23232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0" name="AutoShape 5"/>
          <p:cNvSpPr>
            <a:spLocks noChangeArrowheads="1"/>
          </p:cNvSpPr>
          <p:nvPr/>
        </p:nvSpPr>
        <p:spPr bwMode="auto">
          <a:xfrm>
            <a:off x="5376863" y="1913805"/>
            <a:ext cx="3676650" cy="1117600"/>
          </a:xfrm>
          <a:prstGeom prst="wedgeRoundRectCallout">
            <a:avLst>
              <a:gd name="adj1" fmla="val -26676"/>
              <a:gd name="adj2" fmla="val 66667"/>
              <a:gd name="adj3" fmla="val 16667"/>
            </a:avLst>
          </a:prstGeom>
          <a:solidFill>
            <a:srgbClr val="FFFF66"/>
          </a:solidFill>
          <a:ln w="2540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eaLnBrk="1" hangingPunct="1">
              <a:spcBef>
                <a:spcPct val="0"/>
              </a:spcBef>
              <a:buClrTx/>
              <a:buSzTx/>
              <a:buFontTx/>
              <a:buNone/>
            </a:pPr>
            <a:endParaRPr lang="en-US" altLang="en-US" sz="2400">
              <a:latin typeface="Arial" charset="0"/>
            </a:endParaRPr>
          </a:p>
        </p:txBody>
      </p:sp>
      <mc:AlternateContent xmlns:mc="http://schemas.openxmlformats.org/markup-compatibility/2006" xmlns:a14="http://schemas.microsoft.com/office/drawing/2010/main">
        <mc:Choice Requires="a14">
          <p:sp>
            <p:nvSpPr>
              <p:cNvPr id="71" name="Rectangle 4"/>
              <p:cNvSpPr>
                <a:spLocks noChangeArrowheads="1"/>
              </p:cNvSpPr>
              <p:nvPr/>
            </p:nvSpPr>
            <p:spPr bwMode="auto">
              <a:xfrm>
                <a:off x="5334000" y="1907455"/>
                <a:ext cx="3795713" cy="1597745"/>
              </a:xfrm>
              <a:prstGeom prst="rect">
                <a:avLst/>
              </a:prstGeom>
              <a:noFill/>
              <a:ln>
                <a:noFill/>
              </a:ln>
              <a:effectLst/>
              <a:extLst>
                <a:ext uri="{909E8E84-426E-40DD-AFC4-6F175D3DCCD1}">
                  <a14:hiddenFill>
                    <a:solidFill>
                      <a:srgbClr val="FFFF66"/>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nSpc>
                    <a:spcPct val="115000"/>
                  </a:lnSpc>
                  <a:spcBef>
                    <a:spcPct val="50000"/>
                  </a:spcBef>
                  <a:buClrTx/>
                  <a:buSzTx/>
                  <a:buFontTx/>
                  <a:buNone/>
                </a:pPr>
                <a:r>
                  <a:rPr lang="en-US" altLang="zh-TW" sz="2600" dirty="0" smtClean="0">
                    <a:latin typeface="Arial" panose="020B0604020202020204" pitchFamily="34" charset="0"/>
                    <a:ea typeface="PMingLiU" pitchFamily="18" charset="-120"/>
                    <a:cs typeface="Arial" panose="020B0604020202020204" pitchFamily="34" charset="0"/>
                  </a:rPr>
                  <a:t>Intervals extend from </a:t>
                </a:r>
                <a14:m>
                  <m:oMath xmlns:m="http://schemas.openxmlformats.org/officeDocument/2006/math">
                    <m:acc>
                      <m:accPr>
                        <m:chr m:val="̅"/>
                        <m:ctrlPr>
                          <a:rPr lang="en-US" altLang="zh-TW" sz="2400" i="1">
                            <a:latin typeface="Cambria Math" panose="02040503050406030204" pitchFamily="18" charset="0"/>
                            <a:ea typeface="PMingLiU" pitchFamily="18" charset="-120"/>
                            <a:cs typeface="Arial" panose="020B0604020202020204" pitchFamily="34" charset="0"/>
                          </a:rPr>
                        </m:ctrlPr>
                      </m:accPr>
                      <m:e>
                        <m:r>
                          <a:rPr lang="en-US" altLang="zh-TW" sz="2400" i="1">
                            <a:latin typeface="Cambria Math"/>
                            <a:ea typeface="PMingLiU" pitchFamily="18" charset="-120"/>
                            <a:cs typeface="Arial" panose="020B0604020202020204" pitchFamily="34" charset="0"/>
                          </a:rPr>
                          <m:t>𝑋</m:t>
                        </m:r>
                      </m:e>
                    </m:acc>
                    <m:r>
                      <a:rPr lang="en-US" altLang="zh-TW" sz="2400" i="1">
                        <a:latin typeface="Cambria Math"/>
                        <a:ea typeface="Cambria Math"/>
                        <a:cs typeface="Arial" panose="020B0604020202020204" pitchFamily="34" charset="0"/>
                      </a:rPr>
                      <m:t>−</m:t>
                    </m:r>
                    <m:sSub>
                      <m:sSubPr>
                        <m:ctrlPr>
                          <a:rPr lang="en-US" altLang="zh-TW" sz="2400" i="1">
                            <a:latin typeface="Cambria Math" panose="02040503050406030204" pitchFamily="18" charset="0"/>
                            <a:ea typeface="Cambria Math"/>
                            <a:cs typeface="Arial" panose="020B0604020202020204" pitchFamily="34" charset="0"/>
                          </a:rPr>
                        </m:ctrlPr>
                      </m:sSubPr>
                      <m:e>
                        <m:r>
                          <a:rPr lang="en-US" altLang="zh-TW" sz="2400" i="1">
                            <a:latin typeface="Cambria Math"/>
                            <a:ea typeface="Cambria Math"/>
                            <a:cs typeface="Arial" panose="020B0604020202020204" pitchFamily="34" charset="0"/>
                          </a:rPr>
                          <m:t>𝑍</m:t>
                        </m:r>
                      </m:e>
                      <m:sub>
                        <m:f>
                          <m:fPr>
                            <m:type m:val="lin"/>
                            <m:ctrlPr>
                              <a:rPr lang="en-US" altLang="zh-TW" sz="2400" i="1">
                                <a:latin typeface="Cambria Math" panose="02040503050406030204" pitchFamily="18" charset="0"/>
                                <a:ea typeface="Cambria Math"/>
                                <a:cs typeface="Arial" panose="020B0604020202020204" pitchFamily="34" charset="0"/>
                              </a:rPr>
                            </m:ctrlPr>
                          </m:fPr>
                          <m:num>
                            <m:r>
                              <a:rPr lang="zh-TW" altLang="en-US" sz="2400" i="1">
                                <a:latin typeface="Cambria Math"/>
                                <a:ea typeface="Cambria Math"/>
                                <a:cs typeface="Arial" panose="020B0604020202020204" pitchFamily="34" charset="0"/>
                              </a:rPr>
                              <m:t>𝛼</m:t>
                            </m:r>
                          </m:num>
                          <m:den>
                            <m:r>
                              <a:rPr lang="en-US" altLang="zh-TW" sz="2400" i="1">
                                <a:latin typeface="Cambria Math"/>
                                <a:ea typeface="Cambria Math"/>
                                <a:cs typeface="Arial" panose="020B0604020202020204" pitchFamily="34" charset="0"/>
                              </a:rPr>
                              <m:t>2</m:t>
                            </m:r>
                          </m:den>
                        </m:f>
                      </m:sub>
                    </m:sSub>
                    <m:f>
                      <m:fPr>
                        <m:ctrlPr>
                          <a:rPr lang="en-US" altLang="zh-TW" sz="2400" i="1">
                            <a:latin typeface="Cambria Math" panose="02040503050406030204" pitchFamily="18" charset="0"/>
                            <a:ea typeface="Cambria Math"/>
                            <a:cs typeface="Arial" panose="020B0604020202020204" pitchFamily="34" charset="0"/>
                          </a:rPr>
                        </m:ctrlPr>
                      </m:fPr>
                      <m:num>
                        <m:r>
                          <a:rPr lang="zh-TW" altLang="en-US" sz="2400" i="1">
                            <a:latin typeface="Cambria Math"/>
                            <a:ea typeface="Cambria Math"/>
                            <a:cs typeface="Arial" panose="020B0604020202020204" pitchFamily="34" charset="0"/>
                          </a:rPr>
                          <m:t>𝜎</m:t>
                        </m:r>
                      </m:num>
                      <m:den>
                        <m:rad>
                          <m:radPr>
                            <m:degHide m:val="on"/>
                            <m:ctrlPr>
                              <a:rPr lang="en-US" altLang="zh-TW" sz="2400" i="1">
                                <a:latin typeface="Cambria Math" panose="02040503050406030204" pitchFamily="18" charset="0"/>
                                <a:ea typeface="Cambria Math"/>
                                <a:cs typeface="Arial" panose="020B0604020202020204" pitchFamily="34" charset="0"/>
                              </a:rPr>
                            </m:ctrlPr>
                          </m:radPr>
                          <m:deg/>
                          <m:e>
                            <m:r>
                              <a:rPr lang="en-US" altLang="zh-TW" sz="2400" i="1">
                                <a:latin typeface="Cambria Math"/>
                                <a:ea typeface="Cambria Math"/>
                                <a:cs typeface="Arial" panose="020B0604020202020204" pitchFamily="34" charset="0"/>
                              </a:rPr>
                              <m:t>𝑛</m:t>
                            </m:r>
                          </m:e>
                        </m:rad>
                      </m:den>
                    </m:f>
                  </m:oMath>
                </a14:m>
                <a:r>
                  <a:rPr lang="en-US" altLang="zh-TW" sz="2400" dirty="0">
                    <a:latin typeface="Arial" panose="020B0604020202020204" pitchFamily="34" charset="0"/>
                    <a:ea typeface="PMingLiU" pitchFamily="18" charset="-120"/>
                    <a:cs typeface="Arial" panose="020B0604020202020204" pitchFamily="34" charset="0"/>
                  </a:rPr>
                  <a:t> </a:t>
                </a:r>
                <a:r>
                  <a:rPr lang="en-US" altLang="zh-TW" sz="2600" dirty="0">
                    <a:latin typeface="Arial" panose="020B0604020202020204" pitchFamily="34" charset="0"/>
                    <a:ea typeface="PMingLiU" pitchFamily="18" charset="-120"/>
                    <a:cs typeface="Arial" panose="020B0604020202020204" pitchFamily="34" charset="0"/>
                  </a:rPr>
                  <a:t>to</a:t>
                </a:r>
                <a:r>
                  <a:rPr lang="en-US" altLang="zh-TW" sz="2400" dirty="0">
                    <a:latin typeface="Arial" panose="020B0604020202020204" pitchFamily="34" charset="0"/>
                    <a:ea typeface="PMingLiU" pitchFamily="18" charset="-120"/>
                    <a:cs typeface="Arial" panose="020B0604020202020204" pitchFamily="34" charset="0"/>
                  </a:rPr>
                  <a:t> </a:t>
                </a:r>
                <a14:m>
                  <m:oMath xmlns:m="http://schemas.openxmlformats.org/officeDocument/2006/math">
                    <m:acc>
                      <m:accPr>
                        <m:chr m:val="̅"/>
                        <m:ctrlPr>
                          <a:rPr lang="en-US" altLang="zh-TW" sz="2400" i="1">
                            <a:latin typeface="Cambria Math" panose="02040503050406030204" pitchFamily="18" charset="0"/>
                            <a:ea typeface="PMingLiU" pitchFamily="18" charset="-120"/>
                            <a:cs typeface="Arial" panose="020B0604020202020204" pitchFamily="34" charset="0"/>
                          </a:rPr>
                        </m:ctrlPr>
                      </m:accPr>
                      <m:e>
                        <m:r>
                          <a:rPr lang="en-US" altLang="zh-TW" sz="2400" i="1">
                            <a:latin typeface="Cambria Math"/>
                            <a:ea typeface="PMingLiU" pitchFamily="18" charset="-120"/>
                            <a:cs typeface="Arial" panose="020B0604020202020204" pitchFamily="34" charset="0"/>
                          </a:rPr>
                          <m:t>𝑋</m:t>
                        </m:r>
                      </m:e>
                    </m:acc>
                    <m:r>
                      <a:rPr lang="en-US" altLang="zh-TW" sz="2400" i="1">
                        <a:latin typeface="Cambria Math"/>
                        <a:ea typeface="Cambria Math"/>
                        <a:cs typeface="Arial" panose="020B0604020202020204" pitchFamily="34" charset="0"/>
                      </a:rPr>
                      <m:t>+</m:t>
                    </m:r>
                    <m:sSub>
                      <m:sSubPr>
                        <m:ctrlPr>
                          <a:rPr lang="en-US" altLang="zh-TW" sz="2400" i="1">
                            <a:latin typeface="Cambria Math" panose="02040503050406030204" pitchFamily="18" charset="0"/>
                            <a:ea typeface="Cambria Math"/>
                            <a:cs typeface="Arial" panose="020B0604020202020204" pitchFamily="34" charset="0"/>
                          </a:rPr>
                        </m:ctrlPr>
                      </m:sSubPr>
                      <m:e>
                        <m:r>
                          <a:rPr lang="en-US" altLang="zh-TW" sz="2400" i="1">
                            <a:latin typeface="Cambria Math"/>
                            <a:ea typeface="Cambria Math"/>
                            <a:cs typeface="Arial" panose="020B0604020202020204" pitchFamily="34" charset="0"/>
                          </a:rPr>
                          <m:t>𝑍</m:t>
                        </m:r>
                      </m:e>
                      <m:sub>
                        <m:f>
                          <m:fPr>
                            <m:type m:val="lin"/>
                            <m:ctrlPr>
                              <a:rPr lang="en-US" altLang="zh-TW" sz="2400" i="1">
                                <a:latin typeface="Cambria Math" panose="02040503050406030204" pitchFamily="18" charset="0"/>
                                <a:ea typeface="Cambria Math"/>
                                <a:cs typeface="Arial" panose="020B0604020202020204" pitchFamily="34" charset="0"/>
                              </a:rPr>
                            </m:ctrlPr>
                          </m:fPr>
                          <m:num>
                            <m:r>
                              <a:rPr lang="zh-TW" altLang="en-US" sz="2400" i="1">
                                <a:latin typeface="Cambria Math"/>
                                <a:ea typeface="Cambria Math"/>
                                <a:cs typeface="Arial" panose="020B0604020202020204" pitchFamily="34" charset="0"/>
                              </a:rPr>
                              <m:t>𝛼</m:t>
                            </m:r>
                          </m:num>
                          <m:den>
                            <m:r>
                              <a:rPr lang="en-US" altLang="zh-TW" sz="2400" i="1">
                                <a:latin typeface="Cambria Math"/>
                                <a:ea typeface="Cambria Math"/>
                                <a:cs typeface="Arial" panose="020B0604020202020204" pitchFamily="34" charset="0"/>
                              </a:rPr>
                              <m:t>2</m:t>
                            </m:r>
                          </m:den>
                        </m:f>
                      </m:sub>
                    </m:sSub>
                    <m:f>
                      <m:fPr>
                        <m:ctrlPr>
                          <a:rPr lang="en-US" altLang="zh-TW" sz="2400" i="1">
                            <a:latin typeface="Cambria Math" panose="02040503050406030204" pitchFamily="18" charset="0"/>
                            <a:ea typeface="Cambria Math"/>
                            <a:cs typeface="Arial" panose="020B0604020202020204" pitchFamily="34" charset="0"/>
                          </a:rPr>
                        </m:ctrlPr>
                      </m:fPr>
                      <m:num>
                        <m:r>
                          <a:rPr lang="zh-TW" altLang="en-US" sz="2400" i="1">
                            <a:latin typeface="Cambria Math"/>
                            <a:ea typeface="Cambria Math"/>
                            <a:cs typeface="Arial" panose="020B0604020202020204" pitchFamily="34" charset="0"/>
                          </a:rPr>
                          <m:t>𝜎</m:t>
                        </m:r>
                      </m:num>
                      <m:den>
                        <m:rad>
                          <m:radPr>
                            <m:degHide m:val="on"/>
                            <m:ctrlPr>
                              <a:rPr lang="en-US" altLang="zh-TW" sz="2400" i="1">
                                <a:latin typeface="Cambria Math" panose="02040503050406030204" pitchFamily="18" charset="0"/>
                                <a:ea typeface="Cambria Math"/>
                                <a:cs typeface="Arial" panose="020B0604020202020204" pitchFamily="34" charset="0"/>
                              </a:rPr>
                            </m:ctrlPr>
                          </m:radPr>
                          <m:deg/>
                          <m:e>
                            <m:r>
                              <a:rPr lang="en-US" altLang="zh-TW" sz="2400" i="1">
                                <a:latin typeface="Cambria Math"/>
                                <a:ea typeface="Cambria Math"/>
                                <a:cs typeface="Arial" panose="020B0604020202020204" pitchFamily="34" charset="0"/>
                              </a:rPr>
                              <m:t>𝑛</m:t>
                            </m:r>
                          </m:e>
                        </m:rad>
                      </m:den>
                    </m:f>
                  </m:oMath>
                </a14:m>
                <a:r>
                  <a:rPr lang="en-US" altLang="zh-TW" sz="2400" b="1" dirty="0" smtClean="0">
                    <a:latin typeface="Times New Roman" pitchFamily="18" charset="0"/>
                    <a:ea typeface="PMingLiU" pitchFamily="18" charset="-120"/>
                  </a:rPr>
                  <a:t> </a:t>
                </a:r>
                <a:r>
                  <a:rPr lang="en-US" altLang="zh-TW" sz="2400" b="1" dirty="0">
                    <a:latin typeface="Times New Roman" pitchFamily="18" charset="0"/>
                    <a:ea typeface="PMingLiU" pitchFamily="18" charset="-120"/>
                  </a:rPr>
                  <a:t/>
                </a:r>
                <a:br>
                  <a:rPr lang="en-US" altLang="zh-TW" sz="2400" b="1" dirty="0">
                    <a:latin typeface="Times New Roman" pitchFamily="18" charset="0"/>
                    <a:ea typeface="PMingLiU" pitchFamily="18" charset="-120"/>
                  </a:rPr>
                </a:br>
                <a:endParaRPr lang="en-US" altLang="zh-TW" sz="2400" b="1" dirty="0">
                  <a:latin typeface="Times New Roman" pitchFamily="18" charset="0"/>
                  <a:ea typeface="PMingLiU" pitchFamily="18" charset="-120"/>
                </a:endParaRPr>
              </a:p>
            </p:txBody>
          </p:sp>
        </mc:Choice>
        <mc:Fallback xmlns="">
          <p:sp>
            <p:nvSpPr>
              <p:cNvPr id="71" name="Rectangle 4"/>
              <p:cNvSpPr>
                <a:spLocks noRot="1" noChangeAspect="1" noMove="1" noResize="1" noEditPoints="1" noAdjustHandles="1" noChangeArrowheads="1" noChangeShapeType="1" noTextEdit="1"/>
              </p:cNvSpPr>
              <p:nvPr/>
            </p:nvSpPr>
            <p:spPr bwMode="auto">
              <a:xfrm>
                <a:off x="5334000" y="1907455"/>
                <a:ext cx="3795713" cy="1597745"/>
              </a:xfrm>
              <a:prstGeom prst="rect">
                <a:avLst/>
              </a:prstGeom>
              <a:blipFill rotWithShape="1">
                <a:blip r:embed="rId3"/>
                <a:stretch>
                  <a:fillRect l="-2889" t="-2290"/>
                </a:stretch>
              </a:blip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72" name="Content Placeholder 2"/>
          <p:cNvSpPr txBox="1">
            <a:spLocks/>
          </p:cNvSpPr>
          <p:nvPr/>
        </p:nvSpPr>
        <p:spPr bwMode="auto">
          <a:xfrm>
            <a:off x="137853" y="6172200"/>
            <a:ext cx="8320347"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344487" lvl="1" indent="0">
              <a:buNone/>
            </a:pPr>
            <a:r>
              <a:rPr lang="en-US" dirty="0">
                <a:hlinkClick r:id="rId4"/>
              </a:rPr>
              <a:t>http://www.rossmanchance.com/applets/ConfSim.html</a:t>
            </a:r>
            <a:endParaRPr lang="en-US" dirty="0"/>
          </a:p>
          <a:p>
            <a:endParaRPr lang="en-US" kern="0" dirty="0"/>
          </a:p>
        </p:txBody>
      </p:sp>
    </p:spTree>
    <p:extLst>
      <p:ext uri="{BB962C8B-B14F-4D97-AF65-F5344CB8AC3E}">
        <p14:creationId xmlns:p14="http://schemas.microsoft.com/office/powerpoint/2010/main" val="341872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Unknown)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Recall that since </a:t>
                </a:r>
                <a14:m>
                  <m:oMath xmlns:m="http://schemas.openxmlformats.org/officeDocument/2006/math">
                    <m:acc>
                      <m:accPr>
                        <m:chr m:val="̅"/>
                        <m:ctrlPr>
                          <a:rPr lang="en-US" sz="2600" i="1">
                            <a:latin typeface="Cambria Math" panose="02040503050406030204" pitchFamily="18" charset="0"/>
                          </a:rPr>
                        </m:ctrlPr>
                      </m:accPr>
                      <m:e>
                        <m:r>
                          <a:rPr lang="en-US" sz="2600" i="1">
                            <a:latin typeface="Cambria Math" charset="0"/>
                          </a:rPr>
                          <m:t>𝑋</m:t>
                        </m:r>
                      </m:e>
                    </m:acc>
                  </m:oMath>
                </a14:m>
                <a:r>
                  <a:rPr lang="en-US" sz="2600" dirty="0"/>
                  <a:t> </a:t>
                </a:r>
                <a14:m>
                  <m:oMath xmlns:m="http://schemas.openxmlformats.org/officeDocument/2006/math">
                    <m:r>
                      <a:rPr lang="en-US" sz="2600" i="1">
                        <a:latin typeface="Cambria Math" charset="0"/>
                        <a:ea typeface="Cambria Math" charset="0"/>
                        <a:cs typeface="Cambria Math" charset="0"/>
                      </a:rPr>
                      <m:t>~</m:t>
                    </m:r>
                    <m:r>
                      <a:rPr lang="en-US" sz="2600" i="1">
                        <a:latin typeface="Cambria Math" charset="0"/>
                        <a:ea typeface="Cambria Math" charset="0"/>
                        <a:cs typeface="Cambria Math" charset="0"/>
                      </a:rPr>
                      <m:t>𝑁</m:t>
                    </m:r>
                    <m:r>
                      <a:rPr lang="en-US" sz="2600" i="1">
                        <a:latin typeface="Cambria Math" charset="0"/>
                        <a:ea typeface="Cambria Math" charset="0"/>
                        <a:cs typeface="Cambria Math" charset="0"/>
                      </a:rPr>
                      <m:t>(</m:t>
                    </m:r>
                    <m:r>
                      <a:rPr lang="en-US" sz="2600" i="1">
                        <a:latin typeface="Cambria Math" charset="0"/>
                        <a:ea typeface="Cambria Math" charset="0"/>
                        <a:cs typeface="Cambria Math" charset="0"/>
                      </a:rPr>
                      <m:t>𝜇</m:t>
                    </m:r>
                    <m:r>
                      <a:rPr lang="en-US" sz="2600" i="1">
                        <a:latin typeface="Cambria Math" charset="0"/>
                        <a:ea typeface="Cambria Math" charset="0"/>
                        <a:cs typeface="Cambria Math" charset="0"/>
                      </a:rPr>
                      <m:t>,</m:t>
                    </m:r>
                    <m:f>
                      <m:fPr>
                        <m:ctrlPr>
                          <a:rPr lang="en-US" sz="2600" i="1">
                            <a:latin typeface="Cambria Math" panose="02040503050406030204" pitchFamily="18" charset="0"/>
                            <a:ea typeface="Cambria Math" charset="0"/>
                            <a:cs typeface="Cambria Math" charset="0"/>
                          </a:rPr>
                        </m:ctrlPr>
                      </m:fPr>
                      <m:num>
                        <m:sSup>
                          <m:sSupPr>
                            <m:ctrlPr>
                              <a:rPr lang="en-US" sz="2600" i="1">
                                <a:latin typeface="Cambria Math" panose="02040503050406030204" pitchFamily="18" charset="0"/>
                                <a:ea typeface="Cambria Math" charset="0"/>
                                <a:cs typeface="Cambria Math" charset="0"/>
                              </a:rPr>
                            </m:ctrlPr>
                          </m:sSupPr>
                          <m:e>
                            <m:r>
                              <a:rPr lang="en-US" sz="2600" i="1">
                                <a:latin typeface="Cambria Math" charset="0"/>
                                <a:ea typeface="Cambria Math" charset="0"/>
                                <a:cs typeface="Cambria Math" charset="0"/>
                              </a:rPr>
                              <m:t>𝜎</m:t>
                            </m:r>
                          </m:e>
                          <m:sup>
                            <m:r>
                              <a:rPr lang="en-US" sz="2600" i="1">
                                <a:latin typeface="Cambria Math" charset="0"/>
                                <a:ea typeface="Cambria Math" charset="0"/>
                                <a:cs typeface="Cambria Math" charset="0"/>
                              </a:rPr>
                              <m:t>2</m:t>
                            </m:r>
                          </m:sup>
                        </m:sSup>
                      </m:num>
                      <m:den>
                        <m:r>
                          <a:rPr lang="en-US" sz="2600" i="1">
                            <a:latin typeface="Cambria Math" charset="0"/>
                            <a:ea typeface="Cambria Math" charset="0"/>
                            <a:cs typeface="Cambria Math" charset="0"/>
                          </a:rPr>
                          <m:t>𝑛</m:t>
                        </m:r>
                      </m:den>
                    </m:f>
                  </m:oMath>
                </a14:m>
                <a:r>
                  <a:rPr lang="en-US" sz="2600" dirty="0"/>
                  <a:t>), then </a:t>
                </a:r>
                <a14:m>
                  <m:oMath xmlns:m="http://schemas.openxmlformats.org/officeDocument/2006/math">
                    <m:r>
                      <a:rPr lang="en-US" sz="2600" i="1">
                        <a:latin typeface="Cambria Math" charset="0"/>
                      </a:rPr>
                      <m:t>𝑍</m:t>
                    </m:r>
                    <m:r>
                      <a:rPr lang="en-US" sz="2600" i="1">
                        <a:latin typeface="Cambria Math" charset="0"/>
                      </a:rPr>
                      <m:t>=</m:t>
                    </m:r>
                    <m:f>
                      <m:fPr>
                        <m:ctrlPr>
                          <a:rPr lang="en-US" sz="2600" i="1">
                            <a:latin typeface="Cambria Math" panose="02040503050406030204" pitchFamily="18" charset="0"/>
                          </a:rPr>
                        </m:ctrlPr>
                      </m:fPr>
                      <m:num>
                        <m:acc>
                          <m:accPr>
                            <m:chr m:val="̅"/>
                            <m:ctrlPr>
                              <a:rPr lang="en-US" sz="2600" i="1">
                                <a:latin typeface="Cambria Math" panose="02040503050406030204" pitchFamily="18" charset="0"/>
                              </a:rPr>
                            </m:ctrlPr>
                          </m:accPr>
                          <m:e>
                            <m:r>
                              <a:rPr lang="en-US" sz="2600" i="1">
                                <a:latin typeface="Cambria Math" charset="0"/>
                              </a:rPr>
                              <m:t>𝑋</m:t>
                            </m:r>
                          </m:e>
                        </m:acc>
                        <m:r>
                          <a:rPr lang="en-US" sz="2600" i="1">
                            <a:latin typeface="Cambria Math" charset="0"/>
                          </a:rPr>
                          <m:t>−</m:t>
                        </m:r>
                        <m:r>
                          <a:rPr lang="en-US" sz="2600" i="1">
                            <a:latin typeface="Cambria Math" charset="0"/>
                            <a:ea typeface="Cambria Math" charset="0"/>
                            <a:cs typeface="Cambria Math" charset="0"/>
                          </a:rPr>
                          <m:t>𝜇</m:t>
                        </m:r>
                      </m:num>
                      <m:den>
                        <m:f>
                          <m:fPr>
                            <m:type m:val="lin"/>
                            <m:ctrlPr>
                              <a:rPr lang="en-US" sz="2600" i="1">
                                <a:latin typeface="Cambria Math" panose="02040503050406030204" pitchFamily="18" charset="0"/>
                              </a:rPr>
                            </m:ctrlPr>
                          </m:fPr>
                          <m:num>
                            <m:r>
                              <a:rPr lang="en-US" sz="2600" i="1">
                                <a:latin typeface="Cambria Math" charset="0"/>
                                <a:ea typeface="Cambria Math" charset="0"/>
                                <a:cs typeface="Cambria Math" charset="0"/>
                              </a:rPr>
                              <m:t>𝜎</m:t>
                            </m:r>
                          </m:num>
                          <m:den>
                            <m:rad>
                              <m:radPr>
                                <m:degHide m:val="on"/>
                                <m:ctrlPr>
                                  <a:rPr lang="en-US" sz="2600" i="1">
                                    <a:latin typeface="Cambria Math" panose="02040503050406030204" pitchFamily="18" charset="0"/>
                                  </a:rPr>
                                </m:ctrlPr>
                              </m:radPr>
                              <m:deg/>
                              <m:e>
                                <m:r>
                                  <a:rPr lang="en-US" sz="2600" i="1">
                                    <a:latin typeface="Cambria Math" charset="0"/>
                                  </a:rPr>
                                  <m:t>𝑛</m:t>
                                </m:r>
                              </m:e>
                            </m:rad>
                          </m:den>
                        </m:f>
                      </m:den>
                    </m:f>
                    <m:r>
                      <a:rPr lang="en-US" sz="2600" i="1">
                        <a:latin typeface="Cambria Math" charset="0"/>
                        <a:ea typeface="Cambria Math" charset="0"/>
                        <a:cs typeface="Cambria Math" charset="0"/>
                      </a:rPr>
                      <m:t>~</m:t>
                    </m:r>
                  </m:oMath>
                </a14:m>
                <a:r>
                  <a:rPr lang="en-US" sz="2600" i="1" dirty="0"/>
                  <a:t>N</a:t>
                </a:r>
                <a:r>
                  <a:rPr lang="en-US" sz="2600" dirty="0"/>
                  <a:t>(0,1</a:t>
                </a:r>
                <a:r>
                  <a:rPr lang="en-US" sz="2600" dirty="0" smtClean="0"/>
                  <a:t>) </a:t>
                </a:r>
                <a:r>
                  <a:rPr lang="en-US" sz="2600" dirty="0"/>
                  <a:t>This transformation holds as long as the population standard deviation </a:t>
                </a:r>
                <a14:m>
                  <m:oMath xmlns:m="http://schemas.openxmlformats.org/officeDocument/2006/math">
                    <m:r>
                      <a:rPr lang="en-US" sz="2600" i="1" smtClean="0">
                        <a:latin typeface="Cambria Math"/>
                        <a:ea typeface="Cambria Math"/>
                      </a:rPr>
                      <m:t>𝜎</m:t>
                    </m:r>
                  </m:oMath>
                </a14:m>
                <a:r>
                  <a:rPr lang="en-US" sz="2600" dirty="0" smtClean="0"/>
                  <a:t> is known</a:t>
                </a:r>
                <a:endParaRPr lang="en-US" sz="2600" dirty="0"/>
              </a:p>
              <a:p>
                <a:r>
                  <a:rPr lang="en-US" sz="2600" dirty="0"/>
                  <a:t>If </a:t>
                </a:r>
                <a14:m>
                  <m:oMath xmlns:m="http://schemas.openxmlformats.org/officeDocument/2006/math">
                    <m:r>
                      <a:rPr lang="en-US" sz="2600" i="1">
                        <a:latin typeface="Cambria Math"/>
                        <a:ea typeface="Cambria Math"/>
                      </a:rPr>
                      <m:t>𝜎</m:t>
                    </m:r>
                  </m:oMath>
                </a14:m>
                <a:r>
                  <a:rPr lang="en-US" sz="2600" dirty="0" smtClean="0"/>
                  <a:t> </a:t>
                </a:r>
                <a:r>
                  <a:rPr lang="en-US" sz="2600" dirty="0"/>
                  <a:t>is unknown, it needs to be estimated by the sample standard deviation </a:t>
                </a:r>
                <a14:m>
                  <m:oMath xmlns:m="http://schemas.openxmlformats.org/officeDocument/2006/math">
                    <m:r>
                      <a:rPr lang="en-US" sz="2600" i="1" dirty="0" smtClean="0">
                        <a:latin typeface="Cambria Math"/>
                      </a:rPr>
                      <m:t>𝑆</m:t>
                    </m:r>
                  </m:oMath>
                </a14:m>
                <a:r>
                  <a:rPr lang="en-US" sz="2600" i="1" dirty="0"/>
                  <a:t> </a:t>
                </a:r>
                <a:r>
                  <a:rPr lang="en-US" sz="2600" dirty="0"/>
                  <a:t>from a sample containing </a:t>
                </a:r>
                <a14:m>
                  <m:oMath xmlns:m="http://schemas.openxmlformats.org/officeDocument/2006/math">
                    <m:r>
                      <a:rPr lang="en-US" sz="2600" i="1" dirty="0" smtClean="0">
                        <a:latin typeface="Cambria Math"/>
                      </a:rPr>
                      <m:t>𝑛</m:t>
                    </m:r>
                  </m:oMath>
                </a14:m>
                <a:r>
                  <a:rPr lang="en-US" sz="2600" dirty="0"/>
                  <a:t> values, </a:t>
                </a:r>
                <a14:m>
                  <m:oMath xmlns:m="http://schemas.openxmlformats.org/officeDocument/2006/math">
                    <m:r>
                      <a:rPr lang="en-US" sz="2600" i="1" dirty="0" smtClean="0">
                        <a:latin typeface="Cambria Math"/>
                      </a:rPr>
                      <m:t>𝑋</m:t>
                    </m:r>
                    <m:r>
                      <a:rPr lang="en-US" sz="2600" i="1" baseline="-25000" dirty="0">
                        <a:latin typeface="Cambria Math"/>
                      </a:rPr>
                      <m:t>1 </m:t>
                    </m:r>
                    <m:r>
                      <a:rPr lang="en-US" sz="2600" i="1" dirty="0">
                        <a:latin typeface="Cambria Math"/>
                      </a:rPr>
                      <m:t>, </m:t>
                    </m:r>
                    <m:r>
                      <a:rPr lang="en-US" sz="2600" i="1" dirty="0">
                        <a:latin typeface="Cambria Math"/>
                      </a:rPr>
                      <m:t>𝑋</m:t>
                    </m:r>
                    <m:r>
                      <a:rPr lang="en-US" sz="2600" i="1" baseline="-25000" dirty="0">
                        <a:latin typeface="Cambria Math"/>
                      </a:rPr>
                      <m:t>2</m:t>
                    </m:r>
                    <m:r>
                      <a:rPr lang="en-US" sz="2600" i="1" dirty="0">
                        <a:latin typeface="Cambria Math"/>
                      </a:rPr>
                      <m:t> , …, </m:t>
                    </m:r>
                    <m:r>
                      <a:rPr lang="en-US" sz="2600" i="1" dirty="0" err="1">
                        <a:latin typeface="Cambria Math"/>
                      </a:rPr>
                      <m:t>𝑋</m:t>
                    </m:r>
                    <m:r>
                      <a:rPr lang="en-US" sz="2600" i="1" baseline="-25000" dirty="0" err="1">
                        <a:latin typeface="Cambria Math"/>
                      </a:rPr>
                      <m:t>𝑛</m:t>
                    </m:r>
                    <m:r>
                      <a:rPr lang="en-US" sz="2600" i="1" dirty="0">
                        <a:latin typeface="Cambria Math"/>
                      </a:rPr>
                      <m:t>  </m:t>
                    </m:r>
                  </m:oMath>
                </a14:m>
                <a:r>
                  <a:rPr lang="en-US" sz="2600" dirty="0"/>
                  <a:t>such that</a:t>
                </a:r>
              </a:p>
              <a:p>
                <a:pPr marL="561975" lvl="1" indent="0">
                  <a:buNone/>
                </a:pPr>
                <a14:m>
                  <m:oMathPara xmlns:m="http://schemas.openxmlformats.org/officeDocument/2006/math">
                    <m:oMathParaPr>
                      <m:jc m:val="centerGroup"/>
                    </m:oMathParaPr>
                    <m:oMath xmlns:m="http://schemas.openxmlformats.org/officeDocument/2006/math">
                      <m:r>
                        <a:rPr lang="en-US" i="1">
                          <a:latin typeface="Cambria Math" charset="0"/>
                        </a:rPr>
                        <m:t>𝑆</m:t>
                      </m:r>
                      <m:r>
                        <a:rPr lang="en-US" i="1">
                          <a:latin typeface="Cambria Math" charset="0"/>
                        </a:rPr>
                        <m:t>=</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nary>
                                <m:naryPr>
                                  <m:chr m:val="∑"/>
                                  <m:ctrlPr>
                                    <a:rPr lang="en-US" i="1">
                                      <a:latin typeface="Cambria Math" panose="02040503050406030204" pitchFamily="18" charset="0"/>
                                    </a:rPr>
                                  </m:ctrlPr>
                                </m:naryPr>
                                <m:sub>
                                  <m:r>
                                    <m:rPr>
                                      <m:brk m:alnAt="23"/>
                                    </m:rPr>
                                    <a:rPr lang="en-US" i="1">
                                      <a:latin typeface="Cambria Math" charset="0"/>
                                    </a:rPr>
                                    <m:t>𝑖</m:t>
                                  </m:r>
                                  <m:r>
                                    <a:rPr lang="en-US" i="1">
                                      <a:latin typeface="Cambria Math" charset="0"/>
                                    </a:rPr>
                                    <m:t>=1</m:t>
                                  </m:r>
                                </m:sub>
                                <m:sup>
                                  <m:r>
                                    <a:rPr lang="en-US" i="1">
                                      <a:latin typeface="Cambria Math" charset="0"/>
                                    </a:rPr>
                                    <m:t>𝑛</m:t>
                                  </m:r>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charset="0"/>
                                                </a:rPr>
                                                <m:t>𝑋</m:t>
                                              </m:r>
                                            </m:e>
                                            <m:sub>
                                              <m:r>
                                                <a:rPr lang="en-US" i="1">
                                                  <a:latin typeface="Cambria Math" charset="0"/>
                                                </a:rPr>
                                                <m:t>𝑖</m:t>
                                              </m:r>
                                            </m:sub>
                                          </m:sSub>
                                          <m:r>
                                            <a:rPr lang="en-US" i="1">
                                              <a:latin typeface="Cambria Math" charset="0"/>
                                            </a:rPr>
                                            <m:t>−</m:t>
                                          </m:r>
                                          <m:acc>
                                            <m:accPr>
                                              <m:chr m:val="̅"/>
                                              <m:ctrlPr>
                                                <a:rPr lang="en-US" i="1">
                                                  <a:latin typeface="Cambria Math" panose="02040503050406030204" pitchFamily="18" charset="0"/>
                                                </a:rPr>
                                              </m:ctrlPr>
                                            </m:accPr>
                                            <m:e>
                                              <m:r>
                                                <a:rPr lang="en-US" i="1">
                                                  <a:latin typeface="Cambria Math" charset="0"/>
                                                </a:rPr>
                                                <m:t>𝑋</m:t>
                                              </m:r>
                                            </m:e>
                                          </m:acc>
                                        </m:e>
                                      </m:d>
                                    </m:e>
                                    <m:sup>
                                      <m:r>
                                        <a:rPr lang="en-US" i="1">
                                          <a:latin typeface="Cambria Math" charset="0"/>
                                        </a:rPr>
                                        <m:t>2</m:t>
                                      </m:r>
                                    </m:sup>
                                  </m:sSup>
                                </m:e>
                              </m:nary>
                            </m:num>
                            <m:den>
                              <m:r>
                                <a:rPr lang="en-US" i="1">
                                  <a:latin typeface="Cambria Math" charset="0"/>
                                </a:rPr>
                                <m:t>𝑛</m:t>
                              </m:r>
                              <m:r>
                                <a:rPr lang="en-US" i="1">
                                  <a:latin typeface="Cambria Math" charset="0"/>
                                </a:rPr>
                                <m:t>−1</m:t>
                              </m:r>
                            </m:den>
                          </m:f>
                        </m:e>
                      </m:rad>
                    </m:oMath>
                  </m:oMathPara>
                </a14:m>
                <a:endParaRPr lang="en-US" dirty="0"/>
              </a:p>
              <a:p>
                <a:pPr marL="914400" lvl="2" indent="0">
                  <a:buNone/>
                </a:pPr>
                <a:endParaRPr lang="en-US" sz="26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r="-29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17</a:t>
            </a:fld>
            <a:endParaRPr lang="en-US" altLang="en-US"/>
          </a:p>
        </p:txBody>
      </p:sp>
    </p:spTree>
    <p:extLst>
      <p:ext uri="{BB962C8B-B14F-4D97-AF65-F5344CB8AC3E}">
        <p14:creationId xmlns:p14="http://schemas.microsoft.com/office/powerpoint/2010/main" val="2181751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sz="4400" dirty="0"/>
                  <a:t>Student’s </a:t>
                </a:r>
                <a14:m>
                  <m:oMath xmlns:m="http://schemas.openxmlformats.org/officeDocument/2006/math">
                    <m:r>
                      <a:rPr lang="en-US" sz="4400" i="1" dirty="0">
                        <a:latin typeface="Cambria Math"/>
                      </a:rPr>
                      <m:t>𝑡</m:t>
                    </m:r>
                  </m:oMath>
                </a14:m>
                <a:r>
                  <a:rPr lang="en-US" sz="4400" dirty="0"/>
                  <a:t>-distribution</a:t>
                </a:r>
                <a:endParaRPr lang="en-US" sz="4400" dirty="0">
                  <a:solidFill>
                    <a:schemeClr val="tx1"/>
                  </a:solidFill>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963" t="-10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variable</a:t>
                </a:r>
                <a:r>
                  <a:rPr lang="en-US" sz="2600" i="1" dirty="0"/>
                  <a:t> </a:t>
                </a:r>
                <a14:m>
                  <m:oMath xmlns:m="http://schemas.openxmlformats.org/officeDocument/2006/math">
                    <m:r>
                      <m:rPr>
                        <m:sty m:val="p"/>
                      </m:rPr>
                      <a:rPr lang="en-US" sz="2600" b="0" i="0" smtClean="0">
                        <a:latin typeface="Cambria Math"/>
                      </a:rPr>
                      <m:t>T</m:t>
                    </m:r>
                    <m:r>
                      <a:rPr lang="en-US" sz="2600" b="0" i="0" smtClean="0">
                        <a:latin typeface="Cambria Math"/>
                      </a:rPr>
                      <m:t>=</m:t>
                    </m:r>
                    <m:f>
                      <m:fPr>
                        <m:ctrlPr>
                          <a:rPr lang="en-US" sz="2600" i="1">
                            <a:latin typeface="Cambria Math" panose="02040503050406030204" pitchFamily="18" charset="0"/>
                          </a:rPr>
                        </m:ctrlPr>
                      </m:fPr>
                      <m:num>
                        <m:acc>
                          <m:accPr>
                            <m:chr m:val="̅"/>
                            <m:ctrlPr>
                              <a:rPr lang="en-US" sz="2600" i="1">
                                <a:latin typeface="Cambria Math" panose="02040503050406030204" pitchFamily="18" charset="0"/>
                              </a:rPr>
                            </m:ctrlPr>
                          </m:accPr>
                          <m:e>
                            <m:r>
                              <a:rPr lang="en-US" sz="2600" i="1">
                                <a:latin typeface="Cambria Math" charset="0"/>
                              </a:rPr>
                              <m:t>𝑋</m:t>
                            </m:r>
                          </m:e>
                        </m:acc>
                        <m:r>
                          <a:rPr lang="en-US" sz="2600" i="1">
                            <a:latin typeface="Cambria Math" charset="0"/>
                          </a:rPr>
                          <m:t>−</m:t>
                        </m:r>
                        <m:r>
                          <a:rPr lang="en-US" sz="2600" i="1">
                            <a:latin typeface="Cambria Math" charset="0"/>
                            <a:ea typeface="Cambria Math" charset="0"/>
                            <a:cs typeface="Cambria Math" charset="0"/>
                          </a:rPr>
                          <m:t>𝜇</m:t>
                        </m:r>
                      </m:num>
                      <m:den>
                        <m:f>
                          <m:fPr>
                            <m:type m:val="lin"/>
                            <m:ctrlPr>
                              <a:rPr lang="en-US" sz="2600" i="1">
                                <a:latin typeface="Cambria Math" panose="02040503050406030204" pitchFamily="18" charset="0"/>
                              </a:rPr>
                            </m:ctrlPr>
                          </m:fPr>
                          <m:num>
                            <m:r>
                              <a:rPr lang="en-US" sz="2600" i="1">
                                <a:latin typeface="Cambria Math" charset="0"/>
                              </a:rPr>
                              <m:t>𝑆</m:t>
                            </m:r>
                          </m:num>
                          <m:den>
                            <m:rad>
                              <m:radPr>
                                <m:degHide m:val="on"/>
                                <m:ctrlPr>
                                  <a:rPr lang="en-US" sz="2600" i="1">
                                    <a:latin typeface="Cambria Math" panose="02040503050406030204" pitchFamily="18" charset="0"/>
                                  </a:rPr>
                                </m:ctrlPr>
                              </m:radPr>
                              <m:deg/>
                              <m:e>
                                <m:r>
                                  <a:rPr lang="en-US" sz="2600" i="1">
                                    <a:latin typeface="Cambria Math" charset="0"/>
                                  </a:rPr>
                                  <m:t>𝑛</m:t>
                                </m:r>
                              </m:e>
                            </m:rad>
                          </m:den>
                        </m:f>
                      </m:den>
                    </m:f>
                  </m:oMath>
                </a14:m>
                <a:r>
                  <a:rPr lang="en-US" sz="2600" dirty="0"/>
                  <a:t> no longer follows the standardized normal </a:t>
                </a:r>
                <a:r>
                  <a:rPr lang="en-US" sz="2600" dirty="0" smtClean="0"/>
                  <a:t>distribution</a:t>
                </a:r>
                <a:endParaRPr lang="en-US" sz="2600" dirty="0"/>
              </a:p>
              <a:p>
                <a:r>
                  <a:rPr lang="en-US" sz="2600" dirty="0"/>
                  <a:t>Mathematically, </a:t>
                </a:r>
                <a14:m>
                  <m:oMath xmlns:m="http://schemas.openxmlformats.org/officeDocument/2006/math">
                    <m:r>
                      <a:rPr lang="en-US" sz="2600" i="1" dirty="0" smtClean="0">
                        <a:latin typeface="Cambria Math"/>
                      </a:rPr>
                      <m:t>𝑇</m:t>
                    </m:r>
                  </m:oMath>
                </a14:m>
                <a:r>
                  <a:rPr lang="en-US" sz="2600" dirty="0"/>
                  <a:t> follows a distribution called </a:t>
                </a:r>
                <a:r>
                  <a:rPr lang="en-US" sz="2600" dirty="0" smtClean="0">
                    <a:solidFill>
                      <a:srgbClr val="FF0000"/>
                    </a:solidFill>
                  </a:rPr>
                  <a:t>Student’s </a:t>
                </a:r>
                <a14:m>
                  <m:oMath xmlns:m="http://schemas.openxmlformats.org/officeDocument/2006/math">
                    <m:r>
                      <a:rPr lang="en-US" sz="2600" i="1" dirty="0" smtClean="0">
                        <a:solidFill>
                          <a:srgbClr val="FF0000"/>
                        </a:solidFill>
                        <a:latin typeface="Cambria Math"/>
                      </a:rPr>
                      <m:t>𝑡</m:t>
                    </m:r>
                  </m:oMath>
                </a14:m>
                <a:r>
                  <a:rPr lang="en-US" sz="2600" dirty="0" smtClean="0">
                    <a:solidFill>
                      <a:srgbClr val="FF0000"/>
                    </a:solidFill>
                  </a:rPr>
                  <a:t>-distribution</a:t>
                </a:r>
                <a:endParaRPr lang="en-US" sz="2600" dirty="0">
                  <a:solidFill>
                    <a:srgbClr val="FF0000"/>
                  </a:solidFill>
                </a:endParaRPr>
              </a:p>
              <a:p>
                <a:pPr lvl="1"/>
                <a:r>
                  <a:rPr lang="en-US" sz="2200" dirty="0"/>
                  <a:t>Also simply called </a:t>
                </a:r>
                <a14:m>
                  <m:oMath xmlns:m="http://schemas.openxmlformats.org/officeDocument/2006/math">
                    <m:r>
                      <a:rPr lang="en-US" sz="2200" i="1" dirty="0" smtClean="0">
                        <a:latin typeface="Cambria Math"/>
                      </a:rPr>
                      <m:t>𝑡</m:t>
                    </m:r>
                  </m:oMath>
                </a14:m>
                <a:r>
                  <a:rPr lang="en-US" sz="2200" dirty="0" smtClean="0"/>
                  <a:t>-distribution</a:t>
                </a:r>
              </a:p>
              <a:p>
                <a:pPr lvl="1"/>
                <a:r>
                  <a:rPr lang="en-US" sz="2200" dirty="0"/>
                  <a:t>Often denoted as </a:t>
                </a:r>
                <a14:m>
                  <m:oMath xmlns:m="http://schemas.openxmlformats.org/officeDocument/2006/math">
                    <m:r>
                      <a:rPr lang="en-US" sz="2200" i="1">
                        <a:latin typeface="Cambria Math" charset="0"/>
                      </a:rPr>
                      <m:t>𝑇</m:t>
                    </m:r>
                    <m:r>
                      <a:rPr lang="en-US" sz="2200" i="1">
                        <a:latin typeface="Cambria Math" charset="0"/>
                        <a:ea typeface="Cambria Math" charset="0"/>
                        <a:cs typeface="Cambria Math" charset="0"/>
                      </a:rPr>
                      <m:t>~</m:t>
                    </m:r>
                    <m:r>
                      <a:rPr lang="en-US" sz="2200" i="1">
                        <a:latin typeface="Cambria Math" charset="0"/>
                        <a:ea typeface="Cambria Math" charset="0"/>
                        <a:cs typeface="Cambria Math" charset="0"/>
                      </a:rPr>
                      <m:t>𝑡</m:t>
                    </m:r>
                    <m:r>
                      <a:rPr lang="en-US" sz="2200" i="1">
                        <a:latin typeface="Cambria Math" charset="0"/>
                        <a:ea typeface="Cambria Math" charset="0"/>
                        <a:cs typeface="Cambria Math" charset="0"/>
                      </a:rPr>
                      <m:t>(</m:t>
                    </m:r>
                    <m:r>
                      <a:rPr lang="en-US" sz="2200" i="1">
                        <a:latin typeface="Cambria Math" charset="0"/>
                        <a:ea typeface="Cambria Math" charset="0"/>
                        <a:cs typeface="Cambria Math" charset="0"/>
                      </a:rPr>
                      <m:t>𝜈</m:t>
                    </m:r>
                    <m:r>
                      <a:rPr lang="en-US" sz="2200" i="1">
                        <a:latin typeface="Cambria Math" charset="0"/>
                        <a:ea typeface="Cambria Math" charset="0"/>
                        <a:cs typeface="Cambria Math" charset="0"/>
                      </a:rPr>
                      <m:t>)</m:t>
                    </m:r>
                  </m:oMath>
                </a14:m>
                <a:endParaRPr lang="en-US" sz="2200" dirty="0"/>
              </a:p>
              <a:p>
                <a:r>
                  <a:rPr lang="en-US" sz="2600" dirty="0"/>
                  <a:t>The probability density function of </a:t>
                </a:r>
                <a14:m>
                  <m:oMath xmlns:m="http://schemas.openxmlformats.org/officeDocument/2006/math">
                    <m:r>
                      <a:rPr lang="en-US" sz="2600" i="1" dirty="0">
                        <a:latin typeface="Cambria Math"/>
                      </a:rPr>
                      <m:t>𝑡</m:t>
                    </m:r>
                  </m:oMath>
                </a14:m>
                <a:r>
                  <a:rPr lang="en-US" sz="2600" dirty="0"/>
                  <a:t>-</a:t>
                </a:r>
                <a:r>
                  <a:rPr lang="en-US" sz="2600" dirty="0" smtClean="0"/>
                  <a:t>distribution is</a:t>
                </a:r>
                <a:endParaRPr lang="en-US" sz="2600" dirty="0"/>
              </a:p>
              <a:p>
                <a:endParaRPr lang="en-US" sz="2600" dirty="0"/>
              </a:p>
              <a:p>
                <a:endParaRPr lang="en-US" sz="2600" dirty="0"/>
              </a:p>
              <a:p>
                <a:pPr marL="561975" lvl="1" indent="0">
                  <a:buNone/>
                </a:pPr>
                <a:endParaRPr lang="en-US" sz="1600" dirty="0" smtClean="0"/>
              </a:p>
              <a:p>
                <a:pPr marL="561975" lvl="1" indent="0">
                  <a:buNone/>
                </a:pPr>
                <a:r>
                  <a:rPr lang="en-US" sz="2200" dirty="0" smtClean="0"/>
                  <a:t>where </a:t>
                </a:r>
                <a:r>
                  <a:rPr lang="en-US" sz="2200" dirty="0" smtClean="0">
                    <a:latin typeface="Symbol" charset="2"/>
                    <a:ea typeface="Symbol" charset="2"/>
                    <a:cs typeface="Symbol" charset="2"/>
                  </a:rPr>
                  <a:t>G</a:t>
                </a:r>
                <a:r>
                  <a:rPr lang="en-US" sz="2200" dirty="0" smtClean="0"/>
                  <a:t> </a:t>
                </a:r>
                <a:r>
                  <a:rPr lang="en-US" sz="2200" dirty="0"/>
                  <a:t>is the gamma function and </a:t>
                </a:r>
                <a:r>
                  <a:rPr lang="en-US" sz="2200" i="1" dirty="0" smtClean="0">
                    <a:latin typeface="Symbol" charset="2"/>
                    <a:ea typeface="Symbol" charset="2"/>
                    <a:cs typeface="Symbol" charset="2"/>
                  </a:rPr>
                  <a:t>n</a:t>
                </a:r>
                <a:r>
                  <a:rPr lang="en-US" sz="2200" dirty="0" smtClean="0"/>
                  <a:t> </a:t>
                </a:r>
                <a:r>
                  <a:rPr lang="en-US" sz="2200" dirty="0"/>
                  <a:t>is the parameter of the </a:t>
                </a:r>
                <a:r>
                  <a:rPr lang="en-US" sz="2200" dirty="0" smtClean="0"/>
                  <a:t>function which often called the </a:t>
                </a:r>
                <a:r>
                  <a:rPr lang="en-US" sz="2200" dirty="0" smtClean="0">
                    <a:solidFill>
                      <a:srgbClr val="FF0000"/>
                    </a:solidFill>
                  </a:rPr>
                  <a:t>degrees of freedom</a:t>
                </a:r>
                <a:endParaRPr lang="en-US" sz="2200"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r="-1704" b="-1870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18</a:t>
            </a:fld>
            <a:endParaRPr lang="en-US" altLang="en-US" dirty="0"/>
          </a:p>
        </p:txBody>
      </p:sp>
      <p:grpSp>
        <p:nvGrpSpPr>
          <p:cNvPr id="5" name="Group 4"/>
          <p:cNvGrpSpPr/>
          <p:nvPr/>
        </p:nvGrpSpPr>
        <p:grpSpPr>
          <a:xfrm>
            <a:off x="1587500" y="4902201"/>
            <a:ext cx="5651500" cy="1219199"/>
            <a:chOff x="3462995" y="4423017"/>
            <a:chExt cx="5273042" cy="1063381"/>
          </a:xfrm>
        </p:grpSpPr>
        <p:pic>
          <p:nvPicPr>
            <p:cNvPr id="6" name="Picture 5"/>
            <p:cNvPicPr>
              <a:picLocks noChangeAspect="1"/>
            </p:cNvPicPr>
            <p:nvPr/>
          </p:nvPicPr>
          <p:blipFill>
            <a:blip r:embed="rId4"/>
            <a:stretch>
              <a:fillRect/>
            </a:stretch>
          </p:blipFill>
          <p:spPr>
            <a:xfrm>
              <a:off x="3462995" y="4423017"/>
              <a:ext cx="4318963" cy="1063381"/>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7906043" y="4839286"/>
                  <a:ext cx="82999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𝜈</m:t>
                        </m:r>
                        <m:r>
                          <a:rPr lang="en-US" b="0" i="0" smtClean="0">
                            <a:latin typeface="Cambria Math" charset="0"/>
                            <a:ea typeface="Cambria Math" charset="0"/>
                            <a:cs typeface="Cambria Math" charset="0"/>
                          </a:rPr>
                          <m:t>&gt;0</m:t>
                        </m:r>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7906043" y="4839286"/>
                  <a:ext cx="829994" cy="369332"/>
                </a:xfrm>
                <a:prstGeom prst="rect">
                  <a:avLst/>
                </a:prstGeom>
                <a:blipFill rotWithShape="0">
                  <a:blip r:embed="rId5"/>
                  <a:stretch>
                    <a:fillRect/>
                  </a:stretch>
                </a:blipFill>
              </p:spPr>
              <p:txBody>
                <a:bodyPr/>
                <a:lstStyle/>
                <a:p>
                  <a:r>
                    <a:rPr lang="en-US">
                      <a:noFill/>
                    </a:rPr>
                    <a:t> </a:t>
                  </a:r>
                </a:p>
              </p:txBody>
            </p:sp>
          </mc:Fallback>
        </mc:AlternateContent>
      </p:grpSp>
      <p:sp>
        <p:nvSpPr>
          <p:cNvPr id="8" name="TextBox 7"/>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5605073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sz="4000" dirty="0"/>
                  <a:t>Student’s </a:t>
                </a:r>
                <a14:m>
                  <m:oMath xmlns:m="http://schemas.openxmlformats.org/officeDocument/2006/math">
                    <m:r>
                      <a:rPr lang="en-US" sz="4000" i="1" dirty="0">
                        <a:latin typeface="Cambria Math"/>
                      </a:rPr>
                      <m:t>𝑡</m:t>
                    </m:r>
                  </m:oMath>
                </a14:m>
                <a:r>
                  <a:rPr lang="en-US" sz="4000" dirty="0"/>
                  <a:t>-distribution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593" t="-96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Degrees of freedom in </a:t>
                </a:r>
                <a14:m>
                  <m:oMath xmlns:m="http://schemas.openxmlformats.org/officeDocument/2006/math">
                    <m:r>
                      <a:rPr lang="en-US" sz="2600" i="1" dirty="0" smtClean="0">
                        <a:latin typeface="Cambria Math"/>
                      </a:rPr>
                      <m:t>𝑡</m:t>
                    </m:r>
                  </m:oMath>
                </a14:m>
                <a:r>
                  <a:rPr lang="en-US" sz="2600" dirty="0" smtClean="0"/>
                  <a:t>-distribution</a:t>
                </a:r>
              </a:p>
              <a:p>
                <a:pPr lvl="1"/>
                <a:r>
                  <a:rPr lang="en-US" sz="2200" dirty="0" smtClean="0"/>
                  <a:t>The number of values in the final calculation of a statistic that are free to vary</a:t>
                </a:r>
              </a:p>
              <a:p>
                <a:pPr lvl="1"/>
                <a:r>
                  <a:rPr lang="en-US" sz="2200" dirty="0" smtClean="0"/>
                  <a:t>Equals to the </a:t>
                </a:r>
                <a:r>
                  <a:rPr lang="en-US" sz="2200" dirty="0" smtClean="0">
                    <a:solidFill>
                      <a:srgbClr val="FF0000"/>
                    </a:solidFill>
                  </a:rPr>
                  <a:t>total number of observations </a:t>
                </a:r>
                <a:r>
                  <a:rPr lang="en-US" sz="2200" dirty="0" smtClean="0"/>
                  <a:t>used in the analysis </a:t>
                </a:r>
                <a:r>
                  <a:rPr lang="en-US" sz="2200" dirty="0" smtClean="0">
                    <a:solidFill>
                      <a:srgbClr val="FF0000"/>
                    </a:solidFill>
                  </a:rPr>
                  <a:t>minus</a:t>
                </a:r>
                <a:r>
                  <a:rPr lang="en-US" sz="2200" dirty="0" smtClean="0"/>
                  <a:t> the </a:t>
                </a:r>
                <a:r>
                  <a:rPr lang="en-US" sz="2200" dirty="0" smtClean="0">
                    <a:solidFill>
                      <a:srgbClr val="FF0000"/>
                    </a:solidFill>
                  </a:rPr>
                  <a:t>number of parameters estimated as intermediate steps</a:t>
                </a:r>
                <a:r>
                  <a:rPr lang="en-US" sz="2200" dirty="0" smtClean="0"/>
                  <a:t> in the estimation of the parameter itself</a:t>
                </a:r>
              </a:p>
              <a:p>
                <a:r>
                  <a:rPr lang="en-US" sz="2600" dirty="0" smtClean="0"/>
                  <a:t>When </a:t>
                </a:r>
                <a14:m>
                  <m:oMath xmlns:m="http://schemas.openxmlformats.org/officeDocument/2006/math">
                    <m:r>
                      <a:rPr lang="en-US" sz="2600" i="1" smtClean="0">
                        <a:latin typeface="Cambria Math"/>
                        <a:ea typeface="Cambria Math"/>
                      </a:rPr>
                      <m:t>𝜎</m:t>
                    </m:r>
                  </m:oMath>
                </a14:m>
                <a:r>
                  <a:rPr lang="en-US" sz="2600" dirty="0" smtClean="0"/>
                  <a:t> is an unknown, </a:t>
                </a:r>
                <a14:m>
                  <m:oMath xmlns:m="http://schemas.openxmlformats.org/officeDocument/2006/math">
                    <m:r>
                      <a:rPr lang="en-US" sz="2600" i="1" dirty="0" smtClean="0">
                        <a:latin typeface="Cambria Math"/>
                      </a:rPr>
                      <m:t>𝑆</m:t>
                    </m:r>
                  </m:oMath>
                </a14:m>
                <a:r>
                  <a:rPr lang="en-US" sz="2600" dirty="0" smtClean="0"/>
                  <a:t> needs to be estimated in order to construct confidence interval for </a:t>
                </a:r>
                <a14:m>
                  <m:oMath xmlns:m="http://schemas.openxmlformats.org/officeDocument/2006/math">
                    <m:r>
                      <a:rPr lang="en-US" sz="2600" i="1" smtClean="0">
                        <a:latin typeface="Cambria Math"/>
                        <a:ea typeface="Cambria Math"/>
                      </a:rPr>
                      <m:t>𝜇</m:t>
                    </m:r>
                  </m:oMath>
                </a14:m>
                <a:endParaRPr lang="en-US" sz="2600" dirty="0" smtClean="0"/>
              </a:p>
              <a:p>
                <a:pPr lvl="1"/>
                <a:r>
                  <a:rPr lang="en-US" sz="2200" dirty="0" smtClean="0"/>
                  <a:t>From the sample with size </a:t>
                </a:r>
                <a14:m>
                  <m:oMath xmlns:m="http://schemas.openxmlformats.org/officeDocument/2006/math">
                    <m:r>
                      <a:rPr lang="en-US" sz="2200" i="1" dirty="0" smtClean="0">
                        <a:latin typeface="Cambria Math"/>
                      </a:rPr>
                      <m:t>𝑛</m:t>
                    </m:r>
                  </m:oMath>
                </a14:m>
                <a:r>
                  <a:rPr lang="en-US" sz="2200" dirty="0" smtClean="0"/>
                  <a:t>, 1 degree of freedom is loss as to estimate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𝑋</m:t>
                        </m:r>
                      </m:e>
                    </m:acc>
                  </m:oMath>
                </a14:m>
                <a:r>
                  <a:rPr lang="en-US" sz="2200" dirty="0" smtClean="0"/>
                  <a:t> embedding in </a:t>
                </a:r>
                <a14:m>
                  <m:oMath xmlns:m="http://schemas.openxmlformats.org/officeDocument/2006/math">
                    <m:r>
                      <a:rPr lang="en-US" sz="2200" i="1" dirty="0" smtClean="0">
                        <a:latin typeface="Cambria Math"/>
                      </a:rPr>
                      <m:t>𝑆</m:t>
                    </m:r>
                  </m:oMath>
                </a14:m>
                <a:endParaRPr lang="en-US" sz="2200" dirty="0" smtClean="0"/>
              </a:p>
              <a:p>
                <a:pPr lvl="1"/>
                <a:r>
                  <a:rPr lang="en-US" sz="2200" dirty="0" smtClean="0"/>
                  <a:t>Therefore, we have </a:t>
                </a:r>
                <a14:m>
                  <m:oMath xmlns:m="http://schemas.openxmlformats.org/officeDocument/2006/math">
                    <m:r>
                      <a:rPr lang="en-US" sz="2200" i="1" dirty="0" smtClean="0">
                        <a:latin typeface="Cambria Math"/>
                      </a:rPr>
                      <m:t>(</m:t>
                    </m:r>
                    <m:r>
                      <a:rPr lang="en-US" sz="2200" i="1" dirty="0" smtClean="0">
                        <a:latin typeface="Cambria Math"/>
                      </a:rPr>
                      <m:t>𝑛</m:t>
                    </m:r>
                    <m:r>
                      <a:rPr lang="en-US" sz="2200" i="1" dirty="0" smtClean="0">
                        <a:latin typeface="Cambria Math"/>
                      </a:rPr>
                      <m:t>−1)</m:t>
                    </m:r>
                  </m:oMath>
                </a14:m>
                <a:r>
                  <a:rPr lang="en-US" sz="2200" dirty="0" smtClean="0"/>
                  <a:t> degrees of freedom when constructing the necessary confidence interval</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t="-1077" r="-1556" b="-511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61637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smtClean="0"/>
                  <a:t>Student’s </a:t>
                </a:r>
                <a14:m>
                  <m:oMath xmlns:m="http://schemas.openxmlformats.org/officeDocument/2006/math">
                    <m:r>
                      <a:rPr lang="en-US" i="1" dirty="0" smtClean="0">
                        <a:latin typeface="Cambria Math"/>
                      </a:rPr>
                      <m:t>𝑡</m:t>
                    </m:r>
                  </m:oMath>
                </a14:m>
                <a:r>
                  <a:rPr lang="en-US" dirty="0" smtClean="0"/>
                  <a:t>-distribution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574800"/>
                <a:ext cx="8229600" cy="4530725"/>
              </a:xfrm>
            </p:spPr>
            <p:txBody>
              <a:bodyPr/>
              <a:lstStyle/>
              <a:p>
                <a:r>
                  <a:rPr lang="en-US" sz="2800" dirty="0"/>
                  <a:t>Properties of </a:t>
                </a:r>
                <a:r>
                  <a:rPr lang="en-US" sz="2800" i="1" dirty="0"/>
                  <a:t>t </a:t>
                </a:r>
                <a:r>
                  <a:rPr lang="en-US" sz="2800" dirty="0" smtClean="0"/>
                  <a:t>distribution</a:t>
                </a:r>
                <a:endParaRPr lang="en-US" sz="2800" dirty="0"/>
              </a:p>
              <a:p>
                <a:pPr lvl="1"/>
                <a:r>
                  <a:rPr lang="en-US" dirty="0"/>
                  <a:t>For </a:t>
                </a:r>
                <a14:m>
                  <m:oMath xmlns:m="http://schemas.openxmlformats.org/officeDocument/2006/math">
                    <m:r>
                      <a:rPr lang="en-US" i="1">
                        <a:latin typeface="Cambria Math" charset="0"/>
                      </a:rPr>
                      <m:t>𝑇</m:t>
                    </m:r>
                    <m:r>
                      <a:rPr lang="en-US" i="1">
                        <a:latin typeface="Cambria Math" charset="0"/>
                        <a:ea typeface="Cambria Math" charset="0"/>
                        <a:cs typeface="Cambria Math" charset="0"/>
                      </a:rPr>
                      <m:t>~</m:t>
                    </m:r>
                    <m:r>
                      <a:rPr lang="en-US" i="1">
                        <a:latin typeface="Cambria Math" charset="0"/>
                        <a:ea typeface="Cambria Math" charset="0"/>
                        <a:cs typeface="Cambria Math" charset="0"/>
                      </a:rPr>
                      <m:t>𝑡</m:t>
                    </m:r>
                    <m:d>
                      <m:dPr>
                        <m:ctrlPr>
                          <a:rPr lang="en-US" i="1">
                            <a:latin typeface="Cambria Math" panose="02040503050406030204" pitchFamily="18" charset="0"/>
                            <a:ea typeface="Cambria Math" charset="0"/>
                            <a:cs typeface="Cambria Math" charset="0"/>
                          </a:rPr>
                        </m:ctrlPr>
                      </m:dPr>
                      <m:e>
                        <m:r>
                          <a:rPr lang="en-US" i="1">
                            <a:latin typeface="Cambria Math" charset="0"/>
                            <a:ea typeface="Cambria Math" charset="0"/>
                            <a:cs typeface="Cambria Math" charset="0"/>
                          </a:rPr>
                          <m:t>𝜈</m:t>
                        </m:r>
                      </m:e>
                    </m:d>
                  </m:oMath>
                </a14:m>
                <a:endParaRPr lang="en-US" dirty="0"/>
              </a:p>
              <a:p>
                <a:pPr lvl="2"/>
                <a:r>
                  <a:rPr lang="en-US" dirty="0"/>
                  <a:t>Mean &amp; Standard </a:t>
                </a:r>
                <a:r>
                  <a:rPr lang="en-US" dirty="0" smtClean="0"/>
                  <a:t>Deviation</a:t>
                </a:r>
                <a:endParaRPr lang="en-US" dirty="0"/>
              </a:p>
              <a:p>
                <a:pPr lvl="3"/>
                <a:r>
                  <a:rPr lang="en-US" dirty="0">
                    <a:solidFill>
                      <a:srgbClr val="FF0000"/>
                    </a:solidFill>
                  </a:rPr>
                  <a:t>Mean = 0 </a:t>
                </a:r>
                <a:r>
                  <a:rPr lang="en-US" dirty="0"/>
                  <a:t>for </a:t>
                </a:r>
                <a:r>
                  <a:rPr lang="en-US" i="1" dirty="0">
                    <a:latin typeface="Symbol" charset="2"/>
                    <a:ea typeface="Symbol" charset="2"/>
                    <a:cs typeface="Symbol" charset="2"/>
                  </a:rPr>
                  <a:t>n</a:t>
                </a:r>
                <a:r>
                  <a:rPr lang="en-US" dirty="0"/>
                  <a:t> &gt;1, otherwise it is </a:t>
                </a:r>
                <a:r>
                  <a:rPr lang="en-US" dirty="0" smtClean="0"/>
                  <a:t>undefined</a:t>
                </a:r>
                <a:endParaRPr lang="en-US" dirty="0"/>
              </a:p>
              <a:p>
                <a:pPr lvl="3"/>
                <a:r>
                  <a:rPr lang="en-US" dirty="0"/>
                  <a:t>Standard deviation = </a:t>
                </a:r>
                <a14:m>
                  <m:oMath xmlns:m="http://schemas.openxmlformats.org/officeDocument/2006/math">
                    <m:f>
                      <m:fPr>
                        <m:type m:val="lin"/>
                        <m:ctrlPr>
                          <a:rPr lang="en-US" i="1">
                            <a:latin typeface="Cambria Math" panose="02040503050406030204" pitchFamily="18" charset="0"/>
                          </a:rPr>
                        </m:ctrlPr>
                      </m:fPr>
                      <m:num>
                        <m:r>
                          <a:rPr lang="en-US" i="1">
                            <a:latin typeface="Cambria Math" charset="0"/>
                            <a:ea typeface="Cambria Math" charset="0"/>
                            <a:cs typeface="Cambria Math" charset="0"/>
                          </a:rPr>
                          <m:t>𝜈</m:t>
                        </m:r>
                      </m:num>
                      <m:den>
                        <m:r>
                          <a:rPr lang="en-US" i="1">
                            <a:latin typeface="Cambria Math" charset="0"/>
                          </a:rPr>
                          <m:t>(</m:t>
                        </m:r>
                        <m:r>
                          <a:rPr lang="en-US" i="1">
                            <a:latin typeface="Cambria Math" charset="0"/>
                            <a:ea typeface="Cambria Math" charset="0"/>
                            <a:cs typeface="Cambria Math" charset="0"/>
                          </a:rPr>
                          <m:t>𝜈</m:t>
                        </m:r>
                        <m:r>
                          <a:rPr lang="en-US" i="1">
                            <a:latin typeface="Cambria Math" charset="0"/>
                            <a:ea typeface="Cambria Math" charset="0"/>
                            <a:cs typeface="Cambria Math" charset="0"/>
                          </a:rPr>
                          <m:t>−2)</m:t>
                        </m:r>
                      </m:den>
                    </m:f>
                  </m:oMath>
                </a14:m>
                <a:r>
                  <a:rPr lang="en-US" dirty="0"/>
                  <a:t> for </a:t>
                </a:r>
                <a:r>
                  <a:rPr lang="en-US" i="1" dirty="0">
                    <a:latin typeface="Symbol" charset="2"/>
                    <a:ea typeface="Symbol" charset="2"/>
                    <a:cs typeface="Symbol" charset="2"/>
                  </a:rPr>
                  <a:t>n</a:t>
                </a:r>
                <a:r>
                  <a:rPr lang="en-US" dirty="0"/>
                  <a:t> &gt; 2, = </a:t>
                </a:r>
                <a14:m>
                  <m:oMath xmlns:m="http://schemas.openxmlformats.org/officeDocument/2006/math">
                    <m:r>
                      <a:rPr lang="en-US" i="1">
                        <a:latin typeface="Cambria Math" charset="0"/>
                        <a:ea typeface="Cambria Math" charset="0"/>
                        <a:cs typeface="Cambria Math" charset="0"/>
                      </a:rPr>
                      <m:t>∞</m:t>
                    </m:r>
                  </m:oMath>
                </a14:m>
                <a:r>
                  <a:rPr lang="en-US" dirty="0"/>
                  <a:t> for </a:t>
                </a:r>
                <a14:m>
                  <m:oMath xmlns:m="http://schemas.openxmlformats.org/officeDocument/2006/math">
                    <m:r>
                      <a:rPr lang="en-US" i="1">
                        <a:latin typeface="Cambria Math" charset="0"/>
                      </a:rPr>
                      <m:t>1&lt;</m:t>
                    </m:r>
                    <m:r>
                      <a:rPr lang="en-US" i="1">
                        <a:latin typeface="Cambria Math" charset="0"/>
                        <a:ea typeface="Cambria Math" charset="0"/>
                        <a:cs typeface="Cambria Math" charset="0"/>
                      </a:rPr>
                      <m:t>𝜈</m:t>
                    </m:r>
                    <m:r>
                      <a:rPr lang="en-US" i="1">
                        <a:latin typeface="Cambria Math" charset="0"/>
                        <a:ea typeface="Cambria Math" charset="0"/>
                        <a:cs typeface="Cambria Math" charset="0"/>
                      </a:rPr>
                      <m:t>≤2</m:t>
                    </m:r>
                  </m:oMath>
                </a14:m>
                <a:r>
                  <a:rPr lang="en-US" dirty="0"/>
                  <a:t>, otherwise </a:t>
                </a:r>
                <a:r>
                  <a:rPr lang="en-US" dirty="0" smtClean="0"/>
                  <a:t>undefined</a:t>
                </a:r>
                <a:endParaRPr lang="en-US" dirty="0"/>
              </a:p>
              <a:p>
                <a:pPr lvl="2"/>
                <a:r>
                  <a:rPr lang="en-US" dirty="0"/>
                  <a:t>The shape of the density </a:t>
                </a:r>
                <a:r>
                  <a:rPr lang="en-US" dirty="0" smtClean="0"/>
                  <a:t>function</a:t>
                </a:r>
                <a:endParaRPr lang="en-US" dirty="0"/>
              </a:p>
              <a:p>
                <a:pPr lvl="3"/>
                <a:r>
                  <a:rPr lang="en-US" dirty="0"/>
                  <a:t>The theoretical range of </a:t>
                </a:r>
                <a14:m>
                  <m:oMath xmlns:m="http://schemas.openxmlformats.org/officeDocument/2006/math">
                    <m:r>
                      <a:rPr lang="en-US" i="1" dirty="0" smtClean="0">
                        <a:latin typeface="Cambria Math"/>
                      </a:rPr>
                      <m:t>𝑇</m:t>
                    </m:r>
                  </m:oMath>
                </a14:m>
                <a:r>
                  <a:rPr lang="en-US" i="1" dirty="0"/>
                  <a:t> </a:t>
                </a:r>
                <a:r>
                  <a:rPr lang="en-US" dirty="0"/>
                  <a:t>is infinite, i.e. </a:t>
                </a:r>
                <a14:m>
                  <m:oMath xmlns:m="http://schemas.openxmlformats.org/officeDocument/2006/math">
                    <m:r>
                      <a:rPr lang="en-US" i="1">
                        <a:latin typeface="Cambria Math" charset="0"/>
                      </a:rPr>
                      <m:t>−</m:t>
                    </m:r>
                    <m:r>
                      <a:rPr lang="en-US" i="1">
                        <a:latin typeface="Cambria Math" charset="0"/>
                        <a:ea typeface="Cambria Math" charset="0"/>
                        <a:cs typeface="Cambria Math" charset="0"/>
                      </a:rPr>
                      <m:t>∞ </m:t>
                    </m:r>
                    <m:r>
                      <m:rPr>
                        <m:nor/>
                      </m:rPr>
                      <a:rPr lang="en-US">
                        <a:latin typeface="Cambria Math" charset="0"/>
                        <a:ea typeface="Cambria Math" charset="0"/>
                        <a:cs typeface="Cambria Math" charset="0"/>
                      </a:rPr>
                      <m:t>to</m:t>
                    </m:r>
                    <m:r>
                      <a:rPr lang="en-US" i="1">
                        <a:latin typeface="Cambria Math" charset="0"/>
                        <a:ea typeface="Cambria Math" charset="0"/>
                        <a:cs typeface="Cambria Math" charset="0"/>
                      </a:rPr>
                      <m:t>+∞</m:t>
                    </m:r>
                  </m:oMath>
                </a14:m>
                <a:endParaRPr lang="en-US" dirty="0"/>
              </a:p>
              <a:p>
                <a:pPr lvl="3"/>
                <a:r>
                  <a:rPr lang="en-US" dirty="0">
                    <a:solidFill>
                      <a:srgbClr val="FF0000"/>
                    </a:solidFill>
                  </a:rPr>
                  <a:t>Bell shaped</a:t>
                </a:r>
              </a:p>
              <a:p>
                <a:pPr lvl="3"/>
                <a:r>
                  <a:rPr lang="en-US" dirty="0">
                    <a:solidFill>
                      <a:srgbClr val="FF0000"/>
                    </a:solidFill>
                  </a:rPr>
                  <a:t>Symmetric</a:t>
                </a:r>
                <a:r>
                  <a:rPr lang="en-US" dirty="0"/>
                  <a:t> about </a:t>
                </a:r>
                <a14:m>
                  <m:oMath xmlns:m="http://schemas.openxmlformats.org/officeDocument/2006/math">
                    <m:r>
                      <a:rPr lang="en-US" i="1" dirty="0" smtClean="0">
                        <a:latin typeface="Cambria Math"/>
                      </a:rPr>
                      <m:t>𝑇</m:t>
                    </m:r>
                  </m:oMath>
                </a14:m>
                <a:r>
                  <a:rPr lang="en-US" i="1" dirty="0"/>
                  <a:t> </a:t>
                </a:r>
                <a:r>
                  <a:rPr lang="en-US" dirty="0"/>
                  <a:t>= 0</a:t>
                </a:r>
              </a:p>
              <a:p>
                <a:pPr lvl="3"/>
                <a:r>
                  <a:rPr lang="en-US" dirty="0"/>
                  <a:t>Median = mode = 0</a:t>
                </a:r>
              </a:p>
              <a:p>
                <a:pPr lvl="3"/>
                <a:r>
                  <a:rPr lang="en-US" dirty="0"/>
                  <a:t>As </a:t>
                </a:r>
                <a:r>
                  <a:rPr lang="en-US" i="1" dirty="0">
                    <a:latin typeface="Symbol" charset="2"/>
                    <a:ea typeface="Symbol" charset="2"/>
                    <a:cs typeface="Symbol" charset="2"/>
                  </a:rPr>
                  <a:t>n </a:t>
                </a:r>
                <a:r>
                  <a:rPr lang="en-US" i="1" dirty="0" smtClean="0">
                    <a:latin typeface="Symbol" charset="2"/>
                    <a:ea typeface="Symbol" charset="2"/>
                    <a:cs typeface="Symbol" charset="2"/>
                  </a:rPr>
                  <a:t> </a:t>
                </a:r>
                <a:r>
                  <a:rPr lang="en-US" dirty="0" smtClean="0"/>
                  <a:t>increases</a:t>
                </a:r>
                <a:r>
                  <a:rPr lang="en-US" dirty="0"/>
                  <a:t>, the density curve approaches the </a:t>
                </a:r>
                <a:r>
                  <a:rPr lang="en-US" i="1" dirty="0"/>
                  <a:t>N</a:t>
                </a:r>
                <a:r>
                  <a:rPr lang="en-US" dirty="0"/>
                  <a:t>(0, 1) </a:t>
                </a:r>
                <a:r>
                  <a:rPr lang="en-US" dirty="0" smtClean="0"/>
                  <a:t>curve</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574800"/>
                <a:ext cx="8229600" cy="4530725"/>
              </a:xfrm>
              <a:blipFill rotWithShape="1">
                <a:blip r:embed="rId3"/>
                <a:stretch>
                  <a:fillRect l="-444" t="-1210" b="-524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5506701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Student’s </a:t>
                </a:r>
                <a14:m>
                  <m:oMath xmlns:m="http://schemas.openxmlformats.org/officeDocument/2006/math">
                    <m:r>
                      <a:rPr lang="en-US" i="1" dirty="0">
                        <a:latin typeface="Cambria Math"/>
                      </a:rPr>
                      <m:t>𝑡</m:t>
                    </m:r>
                  </m:oMath>
                </a14:m>
                <a:r>
                  <a:rPr lang="en-US" dirty="0"/>
                  <a:t>-distribution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a:stretch>
              </a:blipFill>
            </p:spPr>
            <p:txBody>
              <a:bodyPr/>
              <a:lstStyle/>
              <a:p>
                <a:r>
                  <a:rPr lang="en-US">
                    <a:noFill/>
                  </a:rPr>
                  <a:t> </a:t>
                </a:r>
              </a:p>
            </p:txBody>
          </p:sp>
        </mc:Fallback>
      </mc:AlternateContent>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21</a:t>
            </a:fld>
            <a:endParaRPr lang="en-US" altLang="en-US"/>
          </a:p>
        </p:txBody>
      </p:sp>
      <p:grpSp>
        <p:nvGrpSpPr>
          <p:cNvPr id="5" name="Group 36"/>
          <p:cNvGrpSpPr>
            <a:grpSpLocks/>
          </p:cNvGrpSpPr>
          <p:nvPr/>
        </p:nvGrpSpPr>
        <p:grpSpPr bwMode="auto">
          <a:xfrm>
            <a:off x="408605" y="1792286"/>
            <a:ext cx="8599046" cy="3944938"/>
            <a:chOff x="-420" y="1584"/>
            <a:chExt cx="5739" cy="2485"/>
          </a:xfrm>
        </p:grpSpPr>
        <p:sp>
          <p:nvSpPr>
            <p:cNvPr id="6" name="Line 2"/>
            <p:cNvSpPr>
              <a:spLocks noChangeShapeType="1"/>
            </p:cNvSpPr>
            <p:nvPr/>
          </p:nvSpPr>
          <p:spPr bwMode="auto">
            <a:xfrm>
              <a:off x="1200" y="3168"/>
              <a:ext cx="646" cy="480"/>
            </a:xfrm>
            <a:prstGeom prst="line">
              <a:avLst/>
            </a:prstGeom>
            <a:noFill/>
            <a:ln w="254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 name="Line 3"/>
            <p:cNvSpPr>
              <a:spLocks noChangeShapeType="1"/>
            </p:cNvSpPr>
            <p:nvPr/>
          </p:nvSpPr>
          <p:spPr bwMode="auto">
            <a:xfrm>
              <a:off x="1200" y="3168"/>
              <a:ext cx="362" cy="419"/>
            </a:xfrm>
            <a:prstGeom prst="line">
              <a:avLst/>
            </a:prstGeom>
            <a:noFill/>
            <a:ln w="254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Freeform 5"/>
            <p:cNvSpPr>
              <a:spLocks/>
            </p:cNvSpPr>
            <p:nvPr/>
          </p:nvSpPr>
          <p:spPr bwMode="auto">
            <a:xfrm>
              <a:off x="2842" y="2960"/>
              <a:ext cx="1899" cy="762"/>
            </a:xfrm>
            <a:custGeom>
              <a:avLst/>
              <a:gdLst>
                <a:gd name="T0" fmla="*/ 2147482584 w 1899"/>
                <a:gd name="T1" fmla="*/ 2147482448 h 762"/>
                <a:gd name="T2" fmla="*/ 2147482584 w 1899"/>
                <a:gd name="T3" fmla="*/ 2147482448 h 762"/>
                <a:gd name="T4" fmla="*/ 2147482584 w 1899"/>
                <a:gd name="T5" fmla="*/ 2147482448 h 762"/>
                <a:gd name="T6" fmla="*/ 2147482584 w 1899"/>
                <a:gd name="T7" fmla="*/ 2147482448 h 762"/>
                <a:gd name="T8" fmla="*/ 2147482584 w 1899"/>
                <a:gd name="T9" fmla="*/ 2147482448 h 762"/>
                <a:gd name="T10" fmla="*/ 2147482584 w 1899"/>
                <a:gd name="T11" fmla="*/ 2147482448 h 762"/>
                <a:gd name="T12" fmla="*/ 2147482584 w 1899"/>
                <a:gd name="T13" fmla="*/ 2147482448 h 762"/>
                <a:gd name="T14" fmla="*/ 2147482584 w 1899"/>
                <a:gd name="T15" fmla="*/ 2147482448 h 762"/>
                <a:gd name="T16" fmla="*/ 2147482584 w 1899"/>
                <a:gd name="T17" fmla="*/ 2147482448 h 762"/>
                <a:gd name="T18" fmla="*/ 2147482584 w 1899"/>
                <a:gd name="T19" fmla="*/ 2147482448 h 762"/>
                <a:gd name="T20" fmla="*/ 2147482584 w 1899"/>
                <a:gd name="T21" fmla="*/ 2147482448 h 762"/>
                <a:gd name="T22" fmla="*/ 2147482584 w 1899"/>
                <a:gd name="T23" fmla="*/ 2147482448 h 762"/>
                <a:gd name="T24" fmla="*/ 2147482584 w 1899"/>
                <a:gd name="T25" fmla="*/ 2147482448 h 762"/>
                <a:gd name="T26" fmla="*/ 2147482584 w 1899"/>
                <a:gd name="T27" fmla="*/ 2147482448 h 762"/>
                <a:gd name="T28" fmla="*/ 2147482584 w 1899"/>
                <a:gd name="T29" fmla="*/ 2147482448 h 762"/>
                <a:gd name="T30" fmla="*/ 0 w 1899"/>
                <a:gd name="T31" fmla="*/ 0 h 7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99"/>
                <a:gd name="T49" fmla="*/ 0 h 762"/>
                <a:gd name="T50" fmla="*/ 1899 w 1899"/>
                <a:gd name="T51" fmla="*/ 762 h 7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99" h="762">
                  <a:moveTo>
                    <a:pt x="1898" y="761"/>
                  </a:moveTo>
                  <a:lnTo>
                    <a:pt x="1700" y="753"/>
                  </a:lnTo>
                  <a:lnTo>
                    <a:pt x="1599" y="744"/>
                  </a:lnTo>
                  <a:lnTo>
                    <a:pt x="1500" y="732"/>
                  </a:lnTo>
                  <a:lnTo>
                    <a:pt x="1400" y="713"/>
                  </a:lnTo>
                  <a:lnTo>
                    <a:pt x="1299" y="690"/>
                  </a:lnTo>
                  <a:lnTo>
                    <a:pt x="1200" y="659"/>
                  </a:lnTo>
                  <a:lnTo>
                    <a:pt x="1000" y="571"/>
                  </a:lnTo>
                  <a:lnTo>
                    <a:pt x="799" y="446"/>
                  </a:lnTo>
                  <a:lnTo>
                    <a:pt x="599" y="298"/>
                  </a:lnTo>
                  <a:lnTo>
                    <a:pt x="500" y="221"/>
                  </a:lnTo>
                  <a:lnTo>
                    <a:pt x="401" y="151"/>
                  </a:lnTo>
                  <a:lnTo>
                    <a:pt x="299" y="89"/>
                  </a:lnTo>
                  <a:lnTo>
                    <a:pt x="200" y="41"/>
                  </a:lnTo>
                  <a:lnTo>
                    <a:pt x="99" y="10"/>
                  </a:lnTo>
                  <a:lnTo>
                    <a:pt x="0" y="0"/>
                  </a:lnTo>
                </a:path>
              </a:pathLst>
            </a:custGeom>
            <a:noFill/>
            <a:ln w="50800" cap="rnd">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 name="Freeform 6"/>
            <p:cNvSpPr>
              <a:spLocks/>
            </p:cNvSpPr>
            <p:nvPr/>
          </p:nvSpPr>
          <p:spPr bwMode="auto">
            <a:xfrm>
              <a:off x="943" y="2960"/>
              <a:ext cx="1900" cy="762"/>
            </a:xfrm>
            <a:custGeom>
              <a:avLst/>
              <a:gdLst>
                <a:gd name="T0" fmla="*/ 0 w 1900"/>
                <a:gd name="T1" fmla="*/ 2147482448 h 762"/>
                <a:gd name="T2" fmla="*/ 2147482584 w 1900"/>
                <a:gd name="T3" fmla="*/ 2147482448 h 762"/>
                <a:gd name="T4" fmla="*/ 2147482584 w 1900"/>
                <a:gd name="T5" fmla="*/ 2147482448 h 762"/>
                <a:gd name="T6" fmla="*/ 2147482584 w 1900"/>
                <a:gd name="T7" fmla="*/ 2147482448 h 762"/>
                <a:gd name="T8" fmla="*/ 2147482584 w 1900"/>
                <a:gd name="T9" fmla="*/ 2147482448 h 762"/>
                <a:gd name="T10" fmla="*/ 2147482584 w 1900"/>
                <a:gd name="T11" fmla="*/ 2147482448 h 762"/>
                <a:gd name="T12" fmla="*/ 2147482584 w 1900"/>
                <a:gd name="T13" fmla="*/ 2147482448 h 762"/>
                <a:gd name="T14" fmla="*/ 2147482584 w 1900"/>
                <a:gd name="T15" fmla="*/ 2147482448 h 762"/>
                <a:gd name="T16" fmla="*/ 2147482584 w 1900"/>
                <a:gd name="T17" fmla="*/ 2147482448 h 762"/>
                <a:gd name="T18" fmla="*/ 2147482584 w 1900"/>
                <a:gd name="T19" fmla="*/ 2147482448 h 762"/>
                <a:gd name="T20" fmla="*/ 2147482584 w 1900"/>
                <a:gd name="T21" fmla="*/ 2147482448 h 762"/>
                <a:gd name="T22" fmla="*/ 2147482584 w 1900"/>
                <a:gd name="T23" fmla="*/ 2147482448 h 762"/>
                <a:gd name="T24" fmla="*/ 2147482584 w 1900"/>
                <a:gd name="T25" fmla="*/ 2147482448 h 762"/>
                <a:gd name="T26" fmla="*/ 2147482584 w 1900"/>
                <a:gd name="T27" fmla="*/ 2147482448 h 762"/>
                <a:gd name="T28" fmla="*/ 2147482584 w 1900"/>
                <a:gd name="T29" fmla="*/ 2147482448 h 762"/>
                <a:gd name="T30" fmla="*/ 2147482584 w 1900"/>
                <a:gd name="T31" fmla="*/ 0 h 7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00"/>
                <a:gd name="T49" fmla="*/ 0 h 762"/>
                <a:gd name="T50" fmla="*/ 1900 w 1900"/>
                <a:gd name="T51" fmla="*/ 762 h 7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00" h="762">
                  <a:moveTo>
                    <a:pt x="0" y="761"/>
                  </a:moveTo>
                  <a:lnTo>
                    <a:pt x="201" y="753"/>
                  </a:lnTo>
                  <a:lnTo>
                    <a:pt x="300" y="744"/>
                  </a:lnTo>
                  <a:lnTo>
                    <a:pt x="399" y="732"/>
                  </a:lnTo>
                  <a:lnTo>
                    <a:pt x="500" y="713"/>
                  </a:lnTo>
                  <a:lnTo>
                    <a:pt x="599" y="690"/>
                  </a:lnTo>
                  <a:lnTo>
                    <a:pt x="701" y="659"/>
                  </a:lnTo>
                  <a:lnTo>
                    <a:pt x="899" y="571"/>
                  </a:lnTo>
                  <a:lnTo>
                    <a:pt x="1099" y="446"/>
                  </a:lnTo>
                  <a:lnTo>
                    <a:pt x="1300" y="298"/>
                  </a:lnTo>
                  <a:lnTo>
                    <a:pt x="1399" y="221"/>
                  </a:lnTo>
                  <a:lnTo>
                    <a:pt x="1500" y="151"/>
                  </a:lnTo>
                  <a:lnTo>
                    <a:pt x="1599" y="89"/>
                  </a:lnTo>
                  <a:lnTo>
                    <a:pt x="1698" y="41"/>
                  </a:lnTo>
                  <a:lnTo>
                    <a:pt x="1800" y="10"/>
                  </a:lnTo>
                  <a:lnTo>
                    <a:pt x="1899" y="0"/>
                  </a:lnTo>
                </a:path>
              </a:pathLst>
            </a:custGeom>
            <a:noFill/>
            <a:ln w="50800" cap="rnd">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Freeform 7"/>
            <p:cNvSpPr>
              <a:spLocks/>
            </p:cNvSpPr>
            <p:nvPr/>
          </p:nvSpPr>
          <p:spPr bwMode="auto">
            <a:xfrm>
              <a:off x="2842" y="2575"/>
              <a:ext cx="1286" cy="1147"/>
            </a:xfrm>
            <a:custGeom>
              <a:avLst/>
              <a:gdLst>
                <a:gd name="T0" fmla="*/ 2147482321 w 1286"/>
                <a:gd name="T1" fmla="*/ 2147482222 h 1147"/>
                <a:gd name="T2" fmla="*/ 2147482321 w 1286"/>
                <a:gd name="T3" fmla="*/ 2147482222 h 1147"/>
                <a:gd name="T4" fmla="*/ 2147482321 w 1286"/>
                <a:gd name="T5" fmla="*/ 2147482222 h 1147"/>
                <a:gd name="T6" fmla="*/ 2147482321 w 1286"/>
                <a:gd name="T7" fmla="*/ 2147482222 h 1147"/>
                <a:gd name="T8" fmla="*/ 2147482321 w 1286"/>
                <a:gd name="T9" fmla="*/ 2147482222 h 1147"/>
                <a:gd name="T10" fmla="*/ 2147482321 w 1286"/>
                <a:gd name="T11" fmla="*/ 2147482222 h 1147"/>
                <a:gd name="T12" fmla="*/ 2147482321 w 1286"/>
                <a:gd name="T13" fmla="*/ 2147482222 h 1147"/>
                <a:gd name="T14" fmla="*/ 2147482321 w 1286"/>
                <a:gd name="T15" fmla="*/ 2147482222 h 1147"/>
                <a:gd name="T16" fmla="*/ 2147482321 w 1286"/>
                <a:gd name="T17" fmla="*/ 2147482222 h 1147"/>
                <a:gd name="T18" fmla="*/ 2147482321 w 1286"/>
                <a:gd name="T19" fmla="*/ 2147482222 h 1147"/>
                <a:gd name="T20" fmla="*/ 2147482321 w 1286"/>
                <a:gd name="T21" fmla="*/ 2147482222 h 1147"/>
                <a:gd name="T22" fmla="*/ 2147482321 w 1286"/>
                <a:gd name="T23" fmla="*/ 2147482222 h 1147"/>
                <a:gd name="T24" fmla="*/ 2147482321 w 1286"/>
                <a:gd name="T25" fmla="*/ 2147482222 h 1147"/>
                <a:gd name="T26" fmla="*/ 2147482321 w 1286"/>
                <a:gd name="T27" fmla="*/ 2147482222 h 1147"/>
                <a:gd name="T28" fmla="*/ 2147482321 w 1286"/>
                <a:gd name="T29" fmla="*/ 2147482222 h 1147"/>
                <a:gd name="T30" fmla="*/ 0 w 1286"/>
                <a:gd name="T31" fmla="*/ 0 h 11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6"/>
                <a:gd name="T49" fmla="*/ 0 h 1147"/>
                <a:gd name="T50" fmla="*/ 1286 w 1286"/>
                <a:gd name="T51" fmla="*/ 1147 h 114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6" h="1147">
                  <a:moveTo>
                    <a:pt x="1285" y="1146"/>
                  </a:moveTo>
                  <a:lnTo>
                    <a:pt x="1150" y="1131"/>
                  </a:lnTo>
                  <a:lnTo>
                    <a:pt x="1082" y="1119"/>
                  </a:lnTo>
                  <a:lnTo>
                    <a:pt x="1014" y="1100"/>
                  </a:lnTo>
                  <a:lnTo>
                    <a:pt x="946" y="1075"/>
                  </a:lnTo>
                  <a:lnTo>
                    <a:pt x="880" y="1038"/>
                  </a:lnTo>
                  <a:lnTo>
                    <a:pt x="812" y="993"/>
                  </a:lnTo>
                  <a:lnTo>
                    <a:pt x="675" y="858"/>
                  </a:lnTo>
                  <a:lnTo>
                    <a:pt x="541" y="672"/>
                  </a:lnTo>
                  <a:lnTo>
                    <a:pt x="407" y="447"/>
                  </a:lnTo>
                  <a:lnTo>
                    <a:pt x="339" y="333"/>
                  </a:lnTo>
                  <a:lnTo>
                    <a:pt x="270" y="225"/>
                  </a:lnTo>
                  <a:lnTo>
                    <a:pt x="202" y="132"/>
                  </a:lnTo>
                  <a:lnTo>
                    <a:pt x="136" y="60"/>
                  </a:lnTo>
                  <a:lnTo>
                    <a:pt x="68" y="14"/>
                  </a:lnTo>
                  <a:lnTo>
                    <a:pt x="0" y="0"/>
                  </a:lnTo>
                </a:path>
              </a:pathLst>
            </a:custGeom>
            <a:noFill/>
            <a:ln w="50800" cap="rnd">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8"/>
            <p:cNvSpPr>
              <a:spLocks/>
            </p:cNvSpPr>
            <p:nvPr/>
          </p:nvSpPr>
          <p:spPr bwMode="auto">
            <a:xfrm>
              <a:off x="1557" y="2575"/>
              <a:ext cx="1286" cy="1147"/>
            </a:xfrm>
            <a:custGeom>
              <a:avLst/>
              <a:gdLst>
                <a:gd name="T0" fmla="*/ 0 w 1286"/>
                <a:gd name="T1" fmla="*/ 2147482222 h 1147"/>
                <a:gd name="T2" fmla="*/ 2147482321 w 1286"/>
                <a:gd name="T3" fmla="*/ 2147482222 h 1147"/>
                <a:gd name="T4" fmla="*/ 2147482321 w 1286"/>
                <a:gd name="T5" fmla="*/ 2147482222 h 1147"/>
                <a:gd name="T6" fmla="*/ 2147482321 w 1286"/>
                <a:gd name="T7" fmla="*/ 2147482222 h 1147"/>
                <a:gd name="T8" fmla="*/ 2147482321 w 1286"/>
                <a:gd name="T9" fmla="*/ 2147482222 h 1147"/>
                <a:gd name="T10" fmla="*/ 2147482321 w 1286"/>
                <a:gd name="T11" fmla="*/ 2147482222 h 1147"/>
                <a:gd name="T12" fmla="*/ 2147482321 w 1286"/>
                <a:gd name="T13" fmla="*/ 2147482222 h 1147"/>
                <a:gd name="T14" fmla="*/ 2147482321 w 1286"/>
                <a:gd name="T15" fmla="*/ 2147482222 h 1147"/>
                <a:gd name="T16" fmla="*/ 2147482321 w 1286"/>
                <a:gd name="T17" fmla="*/ 2147482222 h 1147"/>
                <a:gd name="T18" fmla="*/ 2147482321 w 1286"/>
                <a:gd name="T19" fmla="*/ 2147482222 h 1147"/>
                <a:gd name="T20" fmla="*/ 2147482321 w 1286"/>
                <a:gd name="T21" fmla="*/ 2147482222 h 1147"/>
                <a:gd name="T22" fmla="*/ 2147482321 w 1286"/>
                <a:gd name="T23" fmla="*/ 2147482222 h 1147"/>
                <a:gd name="T24" fmla="*/ 2147482321 w 1286"/>
                <a:gd name="T25" fmla="*/ 2147482222 h 1147"/>
                <a:gd name="T26" fmla="*/ 2147482321 w 1286"/>
                <a:gd name="T27" fmla="*/ 2147482222 h 1147"/>
                <a:gd name="T28" fmla="*/ 2147482321 w 1286"/>
                <a:gd name="T29" fmla="*/ 2147482222 h 1147"/>
                <a:gd name="T30" fmla="*/ 2147482321 w 1286"/>
                <a:gd name="T31" fmla="*/ 0 h 114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6"/>
                <a:gd name="T49" fmla="*/ 0 h 1147"/>
                <a:gd name="T50" fmla="*/ 1286 w 1286"/>
                <a:gd name="T51" fmla="*/ 1147 h 114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6" h="1147">
                  <a:moveTo>
                    <a:pt x="0" y="1146"/>
                  </a:moveTo>
                  <a:lnTo>
                    <a:pt x="136" y="1131"/>
                  </a:lnTo>
                  <a:lnTo>
                    <a:pt x="204" y="1119"/>
                  </a:lnTo>
                  <a:lnTo>
                    <a:pt x="270" y="1100"/>
                  </a:lnTo>
                  <a:lnTo>
                    <a:pt x="339" y="1075"/>
                  </a:lnTo>
                  <a:lnTo>
                    <a:pt x="407" y="1038"/>
                  </a:lnTo>
                  <a:lnTo>
                    <a:pt x="473" y="993"/>
                  </a:lnTo>
                  <a:lnTo>
                    <a:pt x="609" y="858"/>
                  </a:lnTo>
                  <a:lnTo>
                    <a:pt x="743" y="672"/>
                  </a:lnTo>
                  <a:lnTo>
                    <a:pt x="880" y="447"/>
                  </a:lnTo>
                  <a:lnTo>
                    <a:pt x="946" y="333"/>
                  </a:lnTo>
                  <a:lnTo>
                    <a:pt x="1014" y="225"/>
                  </a:lnTo>
                  <a:lnTo>
                    <a:pt x="1082" y="132"/>
                  </a:lnTo>
                  <a:lnTo>
                    <a:pt x="1150" y="60"/>
                  </a:lnTo>
                  <a:lnTo>
                    <a:pt x="1217" y="14"/>
                  </a:lnTo>
                  <a:lnTo>
                    <a:pt x="1285" y="0"/>
                  </a:lnTo>
                </a:path>
              </a:pathLst>
            </a:custGeom>
            <a:noFill/>
            <a:ln w="50800" cap="rnd">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mc:AlternateContent xmlns:mc="http://schemas.openxmlformats.org/markup-compatibility/2006" xmlns:a14="http://schemas.microsoft.com/office/drawing/2010/main">
          <mc:Choice Requires="a14">
            <p:sp>
              <p:nvSpPr>
                <p:cNvPr id="12" name="Rectangle 9"/>
                <p:cNvSpPr>
                  <a:spLocks noChangeArrowheads="1"/>
                </p:cNvSpPr>
                <p:nvPr/>
              </p:nvSpPr>
              <p:spPr bwMode="auto">
                <a:xfrm>
                  <a:off x="4952" y="3643"/>
                  <a:ext cx="367" cy="367"/>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wrap="none" lIns="90488" tIns="44450" rIns="90488" bIns="44450">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14:m>
                    <m:oMathPara xmlns:m="http://schemas.openxmlformats.org/officeDocument/2006/math">
                      <m:oMathParaPr>
                        <m:jc m:val="centerGroup"/>
                      </m:oMathParaPr>
                      <m:oMath xmlns:m="http://schemas.openxmlformats.org/officeDocument/2006/math">
                        <m:r>
                          <a:rPr lang="en-US" altLang="en-US" sz="3200" i="1" dirty="0" smtClean="0">
                            <a:latin typeface="Cambria Math"/>
                          </a:rPr>
                          <m:t>𝑇</m:t>
                        </m:r>
                      </m:oMath>
                    </m:oMathPara>
                  </a14:m>
                  <a:endParaRPr lang="en-US" altLang="en-US" sz="3200" dirty="0"/>
                </a:p>
              </p:txBody>
            </p:sp>
          </mc:Choice>
          <mc:Fallback xmlns="">
            <p:sp>
              <p:nvSpPr>
                <p:cNvPr id="12" name="Rectangle 9"/>
                <p:cNvSpPr>
                  <a:spLocks noRot="1" noChangeAspect="1" noMove="1" noResize="1" noEditPoints="1" noAdjustHandles="1" noChangeArrowheads="1" noChangeShapeType="1" noTextEdit="1"/>
                </p:cNvSpPr>
                <p:nvPr/>
              </p:nvSpPr>
              <p:spPr bwMode="auto">
                <a:xfrm>
                  <a:off x="4952" y="3643"/>
                  <a:ext cx="367" cy="367"/>
                </a:xfrm>
                <a:prstGeom prst="rect">
                  <a:avLst/>
                </a:prstGeom>
                <a:blipFill rotWithShape="1">
                  <a:blip r:embed="rId3"/>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
          <p:nvSpPr>
            <p:cNvPr id="13" name="Line 10"/>
            <p:cNvSpPr>
              <a:spLocks noChangeShapeType="1"/>
            </p:cNvSpPr>
            <p:nvPr/>
          </p:nvSpPr>
          <p:spPr bwMode="auto">
            <a:xfrm flipH="1">
              <a:off x="2832" y="2160"/>
              <a:ext cx="0" cy="1632"/>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Freeform 11"/>
            <p:cNvSpPr>
              <a:spLocks/>
            </p:cNvSpPr>
            <p:nvPr/>
          </p:nvSpPr>
          <p:spPr bwMode="auto">
            <a:xfrm>
              <a:off x="2842" y="2130"/>
              <a:ext cx="860" cy="1592"/>
            </a:xfrm>
            <a:custGeom>
              <a:avLst/>
              <a:gdLst>
                <a:gd name="T0" fmla="*/ 2147482526 w 860"/>
                <a:gd name="T1" fmla="*/ 2147482477 h 1592"/>
                <a:gd name="T2" fmla="*/ 2147482526 w 860"/>
                <a:gd name="T3" fmla="*/ 2147482477 h 1592"/>
                <a:gd name="T4" fmla="*/ 2147482526 w 860"/>
                <a:gd name="T5" fmla="*/ 2147482477 h 1592"/>
                <a:gd name="T6" fmla="*/ 2147482526 w 860"/>
                <a:gd name="T7" fmla="*/ 2147482477 h 1592"/>
                <a:gd name="T8" fmla="*/ 2147482526 w 860"/>
                <a:gd name="T9" fmla="*/ 2147482477 h 1592"/>
                <a:gd name="T10" fmla="*/ 2147482526 w 860"/>
                <a:gd name="T11" fmla="*/ 2147482477 h 1592"/>
                <a:gd name="T12" fmla="*/ 2147482526 w 860"/>
                <a:gd name="T13" fmla="*/ 2147482477 h 1592"/>
                <a:gd name="T14" fmla="*/ 2147482526 w 860"/>
                <a:gd name="T15" fmla="*/ 2147482477 h 1592"/>
                <a:gd name="T16" fmla="*/ 2147482526 w 860"/>
                <a:gd name="T17" fmla="*/ 2147482477 h 1592"/>
                <a:gd name="T18" fmla="*/ 2147482526 w 860"/>
                <a:gd name="T19" fmla="*/ 2147482477 h 1592"/>
                <a:gd name="T20" fmla="*/ 2147482526 w 860"/>
                <a:gd name="T21" fmla="*/ 2147482477 h 1592"/>
                <a:gd name="T22" fmla="*/ 2147482526 w 860"/>
                <a:gd name="T23" fmla="*/ 2147482477 h 1592"/>
                <a:gd name="T24" fmla="*/ 2147482526 w 860"/>
                <a:gd name="T25" fmla="*/ 2147482477 h 1592"/>
                <a:gd name="T26" fmla="*/ 2147482526 w 860"/>
                <a:gd name="T27" fmla="*/ 2147482477 h 1592"/>
                <a:gd name="T28" fmla="*/ 2147482526 w 860"/>
                <a:gd name="T29" fmla="*/ 2147482477 h 1592"/>
                <a:gd name="T30" fmla="*/ 0 w 860"/>
                <a:gd name="T31" fmla="*/ 0 h 15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0"/>
                <a:gd name="T49" fmla="*/ 0 h 1592"/>
                <a:gd name="T50" fmla="*/ 860 w 860"/>
                <a:gd name="T51" fmla="*/ 1592 h 15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0" h="1592">
                  <a:moveTo>
                    <a:pt x="859" y="1591"/>
                  </a:moveTo>
                  <a:lnTo>
                    <a:pt x="770" y="1572"/>
                  </a:lnTo>
                  <a:lnTo>
                    <a:pt x="725" y="1554"/>
                  </a:lnTo>
                  <a:lnTo>
                    <a:pt x="679" y="1529"/>
                  </a:lnTo>
                  <a:lnTo>
                    <a:pt x="634" y="1492"/>
                  </a:lnTo>
                  <a:lnTo>
                    <a:pt x="589" y="1442"/>
                  </a:lnTo>
                  <a:lnTo>
                    <a:pt x="543" y="1378"/>
                  </a:lnTo>
                  <a:lnTo>
                    <a:pt x="452" y="1192"/>
                  </a:lnTo>
                  <a:lnTo>
                    <a:pt x="361" y="933"/>
                  </a:lnTo>
                  <a:lnTo>
                    <a:pt x="272" y="621"/>
                  </a:lnTo>
                  <a:lnTo>
                    <a:pt x="227" y="462"/>
                  </a:lnTo>
                  <a:lnTo>
                    <a:pt x="182" y="313"/>
                  </a:lnTo>
                  <a:lnTo>
                    <a:pt x="136" y="184"/>
                  </a:lnTo>
                  <a:lnTo>
                    <a:pt x="91" y="85"/>
                  </a:lnTo>
                  <a:lnTo>
                    <a:pt x="45" y="21"/>
                  </a:lnTo>
                  <a:lnTo>
                    <a:pt x="0" y="0"/>
                  </a:lnTo>
                </a:path>
              </a:pathLst>
            </a:custGeom>
            <a:noFill/>
            <a:ln w="50800" cap="rnd">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12"/>
            <p:cNvSpPr>
              <a:spLocks/>
            </p:cNvSpPr>
            <p:nvPr/>
          </p:nvSpPr>
          <p:spPr bwMode="auto">
            <a:xfrm>
              <a:off x="1982" y="2130"/>
              <a:ext cx="861" cy="1592"/>
            </a:xfrm>
            <a:custGeom>
              <a:avLst/>
              <a:gdLst>
                <a:gd name="T0" fmla="*/ 0 w 861"/>
                <a:gd name="T1" fmla="*/ 2147482477 h 1592"/>
                <a:gd name="T2" fmla="*/ 2147482527 w 861"/>
                <a:gd name="T3" fmla="*/ 2147482477 h 1592"/>
                <a:gd name="T4" fmla="*/ 2147482527 w 861"/>
                <a:gd name="T5" fmla="*/ 2147482477 h 1592"/>
                <a:gd name="T6" fmla="*/ 2147482527 w 861"/>
                <a:gd name="T7" fmla="*/ 2147482477 h 1592"/>
                <a:gd name="T8" fmla="*/ 2147482527 w 861"/>
                <a:gd name="T9" fmla="*/ 2147482477 h 1592"/>
                <a:gd name="T10" fmla="*/ 2147482527 w 861"/>
                <a:gd name="T11" fmla="*/ 2147482477 h 1592"/>
                <a:gd name="T12" fmla="*/ 2147482527 w 861"/>
                <a:gd name="T13" fmla="*/ 2147482477 h 1592"/>
                <a:gd name="T14" fmla="*/ 2147482527 w 861"/>
                <a:gd name="T15" fmla="*/ 2147482477 h 1592"/>
                <a:gd name="T16" fmla="*/ 2147482527 w 861"/>
                <a:gd name="T17" fmla="*/ 2147482477 h 1592"/>
                <a:gd name="T18" fmla="*/ 2147482527 w 861"/>
                <a:gd name="T19" fmla="*/ 2147482477 h 1592"/>
                <a:gd name="T20" fmla="*/ 2147482527 w 861"/>
                <a:gd name="T21" fmla="*/ 2147482477 h 1592"/>
                <a:gd name="T22" fmla="*/ 2147482527 w 861"/>
                <a:gd name="T23" fmla="*/ 2147482477 h 1592"/>
                <a:gd name="T24" fmla="*/ 2147482527 w 861"/>
                <a:gd name="T25" fmla="*/ 2147482477 h 1592"/>
                <a:gd name="T26" fmla="*/ 2147482527 w 861"/>
                <a:gd name="T27" fmla="*/ 2147482477 h 1592"/>
                <a:gd name="T28" fmla="*/ 2147482527 w 861"/>
                <a:gd name="T29" fmla="*/ 2147482477 h 1592"/>
                <a:gd name="T30" fmla="*/ 2147482527 w 861"/>
                <a:gd name="T31" fmla="*/ 0 h 15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1"/>
                <a:gd name="T49" fmla="*/ 0 h 1592"/>
                <a:gd name="T50" fmla="*/ 861 w 861"/>
                <a:gd name="T51" fmla="*/ 1592 h 15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1" h="1592">
                  <a:moveTo>
                    <a:pt x="0" y="1591"/>
                  </a:moveTo>
                  <a:lnTo>
                    <a:pt x="91" y="1572"/>
                  </a:lnTo>
                  <a:lnTo>
                    <a:pt x="137" y="1554"/>
                  </a:lnTo>
                  <a:lnTo>
                    <a:pt x="182" y="1529"/>
                  </a:lnTo>
                  <a:lnTo>
                    <a:pt x="226" y="1492"/>
                  </a:lnTo>
                  <a:lnTo>
                    <a:pt x="271" y="1442"/>
                  </a:lnTo>
                  <a:lnTo>
                    <a:pt x="316" y="1378"/>
                  </a:lnTo>
                  <a:lnTo>
                    <a:pt x="407" y="1192"/>
                  </a:lnTo>
                  <a:lnTo>
                    <a:pt x="498" y="933"/>
                  </a:lnTo>
                  <a:lnTo>
                    <a:pt x="589" y="621"/>
                  </a:lnTo>
                  <a:lnTo>
                    <a:pt x="635" y="462"/>
                  </a:lnTo>
                  <a:lnTo>
                    <a:pt x="680" y="313"/>
                  </a:lnTo>
                  <a:lnTo>
                    <a:pt x="723" y="184"/>
                  </a:lnTo>
                  <a:lnTo>
                    <a:pt x="769" y="85"/>
                  </a:lnTo>
                  <a:lnTo>
                    <a:pt x="814" y="21"/>
                  </a:lnTo>
                  <a:lnTo>
                    <a:pt x="860" y="0"/>
                  </a:lnTo>
                </a:path>
              </a:pathLst>
            </a:custGeom>
            <a:noFill/>
            <a:ln w="50800" cap="rnd">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Line 13"/>
            <p:cNvSpPr>
              <a:spLocks noChangeShapeType="1"/>
            </p:cNvSpPr>
            <p:nvPr/>
          </p:nvSpPr>
          <p:spPr bwMode="auto">
            <a:xfrm>
              <a:off x="4879"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14"/>
            <p:cNvSpPr>
              <a:spLocks noChangeShapeType="1"/>
            </p:cNvSpPr>
            <p:nvPr/>
          </p:nvSpPr>
          <p:spPr bwMode="auto">
            <a:xfrm>
              <a:off x="4472"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15"/>
            <p:cNvSpPr>
              <a:spLocks noChangeShapeType="1"/>
            </p:cNvSpPr>
            <p:nvPr/>
          </p:nvSpPr>
          <p:spPr bwMode="auto">
            <a:xfrm>
              <a:off x="4063"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6"/>
            <p:cNvSpPr>
              <a:spLocks noChangeShapeType="1"/>
            </p:cNvSpPr>
            <p:nvPr/>
          </p:nvSpPr>
          <p:spPr bwMode="auto">
            <a:xfrm>
              <a:off x="3656"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17"/>
            <p:cNvSpPr>
              <a:spLocks noChangeShapeType="1"/>
            </p:cNvSpPr>
            <p:nvPr/>
          </p:nvSpPr>
          <p:spPr bwMode="auto">
            <a:xfrm>
              <a:off x="3249"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8"/>
            <p:cNvSpPr>
              <a:spLocks noChangeShapeType="1"/>
            </p:cNvSpPr>
            <p:nvPr/>
          </p:nvSpPr>
          <p:spPr bwMode="auto">
            <a:xfrm>
              <a:off x="2842"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19"/>
            <p:cNvSpPr>
              <a:spLocks noChangeShapeType="1"/>
            </p:cNvSpPr>
            <p:nvPr/>
          </p:nvSpPr>
          <p:spPr bwMode="auto">
            <a:xfrm>
              <a:off x="2435"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20"/>
            <p:cNvSpPr>
              <a:spLocks noChangeShapeType="1"/>
            </p:cNvSpPr>
            <p:nvPr/>
          </p:nvSpPr>
          <p:spPr bwMode="auto">
            <a:xfrm>
              <a:off x="2028"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1"/>
            <p:cNvSpPr>
              <a:spLocks noChangeShapeType="1"/>
            </p:cNvSpPr>
            <p:nvPr/>
          </p:nvSpPr>
          <p:spPr bwMode="auto">
            <a:xfrm>
              <a:off x="1621"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22"/>
            <p:cNvSpPr>
              <a:spLocks noChangeShapeType="1"/>
            </p:cNvSpPr>
            <p:nvPr/>
          </p:nvSpPr>
          <p:spPr bwMode="auto">
            <a:xfrm>
              <a:off x="1214" y="3732"/>
              <a:ext cx="0" cy="1"/>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Rectangle 23"/>
            <p:cNvSpPr>
              <a:spLocks noChangeArrowheads="1"/>
            </p:cNvSpPr>
            <p:nvPr/>
          </p:nvSpPr>
          <p:spPr bwMode="auto">
            <a:xfrm>
              <a:off x="2592" y="3744"/>
              <a:ext cx="502"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spcBef>
                  <a:spcPct val="50000"/>
                </a:spcBef>
              </a:pPr>
              <a:r>
                <a:rPr lang="en-US" altLang="en-US" sz="2800"/>
                <a:t>0</a:t>
              </a:r>
            </a:p>
          </p:txBody>
        </p:sp>
        <p:sp>
          <p:nvSpPr>
            <p:cNvPr id="27" name="Line 24"/>
            <p:cNvSpPr>
              <a:spLocks noChangeShapeType="1"/>
            </p:cNvSpPr>
            <p:nvPr/>
          </p:nvSpPr>
          <p:spPr bwMode="auto">
            <a:xfrm flipH="1">
              <a:off x="3766" y="3024"/>
              <a:ext cx="432" cy="43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8" name="Rectangle 25"/>
            <p:cNvSpPr>
              <a:spLocks noChangeArrowheads="1"/>
            </p:cNvSpPr>
            <p:nvPr/>
          </p:nvSpPr>
          <p:spPr bwMode="auto">
            <a:xfrm>
              <a:off x="4080" y="2784"/>
              <a:ext cx="1126" cy="250"/>
            </a:xfrm>
            <a:prstGeom prst="rect">
              <a:avLst/>
            </a:prstGeom>
            <a:solidFill>
              <a:srgbClr val="FFCCCC"/>
            </a:solidFill>
            <a:ln w="12700">
              <a:solidFill>
                <a:schemeClr val="tx1"/>
              </a:solidFill>
              <a:miter lim="800000"/>
              <a:headEnd/>
              <a:tailEnd/>
            </a:ln>
          </p:spPr>
          <p:txBody>
            <a:bodyPr lIns="90488" tIns="44450" rIns="90488" bIns="44450">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spcBef>
                  <a:spcPct val="50000"/>
                </a:spcBef>
              </a:pPr>
              <a:r>
                <a:rPr lang="en-US" altLang="en-US" sz="2000" i="1" dirty="0"/>
                <a:t>t</a:t>
              </a:r>
              <a:r>
                <a:rPr lang="en-US" altLang="en-US" sz="2000" dirty="0"/>
                <a:t>  </a:t>
              </a:r>
              <a:r>
                <a:rPr lang="en-US" altLang="en-US" sz="2000" dirty="0" smtClean="0"/>
                <a:t>(</a:t>
              </a:r>
              <a:r>
                <a:rPr lang="en-US" sz="2000" i="1" dirty="0">
                  <a:latin typeface="Symbol" charset="2"/>
                  <a:ea typeface="Symbol" charset="2"/>
                  <a:cs typeface="Symbol" charset="2"/>
                </a:rPr>
                <a:t>n</a:t>
              </a:r>
              <a:r>
                <a:rPr lang="en-US" altLang="en-US" sz="2000" dirty="0" smtClean="0"/>
                <a:t> </a:t>
              </a:r>
              <a:r>
                <a:rPr lang="en-US" altLang="en-US" sz="2000" dirty="0"/>
                <a:t>= 5)</a:t>
              </a:r>
            </a:p>
          </p:txBody>
        </p:sp>
        <p:sp>
          <p:nvSpPr>
            <p:cNvPr id="29" name="Line 26"/>
            <p:cNvSpPr>
              <a:spLocks noChangeShapeType="1"/>
            </p:cNvSpPr>
            <p:nvPr/>
          </p:nvSpPr>
          <p:spPr bwMode="auto">
            <a:xfrm flipH="1">
              <a:off x="3238" y="2544"/>
              <a:ext cx="584" cy="43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 name="Rectangle 27"/>
            <p:cNvSpPr>
              <a:spLocks noChangeArrowheads="1"/>
            </p:cNvSpPr>
            <p:nvPr/>
          </p:nvSpPr>
          <p:spPr bwMode="auto">
            <a:xfrm>
              <a:off x="3552" y="2304"/>
              <a:ext cx="1126" cy="250"/>
            </a:xfrm>
            <a:prstGeom prst="rect">
              <a:avLst/>
            </a:prstGeom>
            <a:solidFill>
              <a:srgbClr val="C7DAF7"/>
            </a:solidFill>
            <a:ln w="12700">
              <a:solidFill>
                <a:schemeClr val="tx1"/>
              </a:solidFill>
              <a:miter lim="800000"/>
              <a:headEnd/>
              <a:tailEnd/>
            </a:ln>
          </p:spPr>
          <p:txBody>
            <a:bodyPr lIns="90488" tIns="44450" rIns="90488" bIns="44450">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spcBef>
                  <a:spcPct val="50000"/>
                </a:spcBef>
              </a:pPr>
              <a:r>
                <a:rPr lang="en-US" altLang="en-US" sz="2000" i="1" dirty="0"/>
                <a:t> t  </a:t>
              </a:r>
              <a:r>
                <a:rPr lang="en-US" altLang="en-US" sz="2000" dirty="0" smtClean="0"/>
                <a:t>(</a:t>
              </a:r>
              <a:r>
                <a:rPr lang="en-US" sz="2000" i="1" dirty="0">
                  <a:latin typeface="Symbol" charset="2"/>
                  <a:ea typeface="Symbol" charset="2"/>
                  <a:cs typeface="Symbol" charset="2"/>
                </a:rPr>
                <a:t>n</a:t>
              </a:r>
              <a:r>
                <a:rPr lang="en-US" altLang="en-US" sz="2000" dirty="0" smtClean="0"/>
                <a:t> </a:t>
              </a:r>
              <a:r>
                <a:rPr lang="en-US" altLang="en-US" sz="2000" dirty="0"/>
                <a:t>= 13)</a:t>
              </a:r>
            </a:p>
          </p:txBody>
        </p:sp>
        <mc:AlternateContent xmlns:mc="http://schemas.openxmlformats.org/markup-compatibility/2006" xmlns:a14="http://schemas.microsoft.com/office/drawing/2010/main">
          <mc:Choice Requires="a14">
            <p:sp>
              <p:nvSpPr>
                <p:cNvPr id="31" name="Rectangle 28"/>
                <p:cNvSpPr>
                  <a:spLocks noChangeArrowheads="1"/>
                </p:cNvSpPr>
                <p:nvPr/>
              </p:nvSpPr>
              <p:spPr bwMode="auto">
                <a:xfrm>
                  <a:off x="-420" y="2624"/>
                  <a:ext cx="2064" cy="832"/>
                </a:xfrm>
                <a:prstGeom prst="rect">
                  <a:avLst/>
                </a:prstGeom>
                <a:solidFill>
                  <a:srgbClr val="FDE0BD"/>
                </a:solidFill>
                <a:ln w="12700">
                  <a:solidFill>
                    <a:schemeClr val="tx1"/>
                  </a:solidFill>
                  <a:miter lim="800000"/>
                  <a:headEnd/>
                  <a:tailEnd/>
                </a:ln>
              </p:spPr>
              <p:txBody>
                <a:bodyPr lIns="90488" tIns="44450" rIns="90488" bIns="44450">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nSpc>
                      <a:spcPct val="80000"/>
                    </a:lnSpc>
                    <a:spcBef>
                      <a:spcPct val="50000"/>
                    </a:spcBef>
                  </a:pPr>
                  <a14:m>
                    <m:oMath xmlns:m="http://schemas.openxmlformats.org/officeDocument/2006/math">
                      <m:r>
                        <a:rPr lang="en-US" altLang="en-US" sz="2000" i="1" dirty="0" smtClean="0">
                          <a:latin typeface="Cambria Math"/>
                        </a:rPr>
                        <m:t>𝑡</m:t>
                      </m:r>
                    </m:oMath>
                  </a14:m>
                  <a:r>
                    <a:rPr lang="en-US" altLang="en-US" sz="2000" dirty="0" smtClean="0"/>
                    <a:t>-distributions have </a:t>
                  </a:r>
                  <a:r>
                    <a:rPr lang="en-US" altLang="en-US" sz="2000" dirty="0"/>
                    <a:t>‘fatter’ tails than the </a:t>
                  </a:r>
                  <a:r>
                    <a:rPr lang="en-US" altLang="en-US" sz="2000" dirty="0" smtClean="0"/>
                    <a:t>normal, i.e. more likely to get value away from the mean</a:t>
                  </a:r>
                  <a:endParaRPr lang="en-US" altLang="en-US" sz="2000" dirty="0"/>
                </a:p>
              </p:txBody>
            </p:sp>
          </mc:Choice>
          <mc:Fallback xmlns="">
            <p:sp>
              <p:nvSpPr>
                <p:cNvPr id="31" name="Rectangle 28"/>
                <p:cNvSpPr>
                  <a:spLocks noRot="1" noChangeAspect="1" noMove="1" noResize="1" noEditPoints="1" noAdjustHandles="1" noChangeArrowheads="1" noChangeShapeType="1" noTextEdit="1"/>
                </p:cNvSpPr>
                <p:nvPr/>
              </p:nvSpPr>
              <p:spPr bwMode="auto">
                <a:xfrm>
                  <a:off x="-420" y="2624"/>
                  <a:ext cx="2064" cy="832"/>
                </a:xfrm>
                <a:prstGeom prst="rect">
                  <a:avLst/>
                </a:prstGeom>
                <a:blipFill rotWithShape="1">
                  <a:blip r:embed="rId4"/>
                  <a:stretch>
                    <a:fillRect l="-1965" t="-5936" r="-1179" b="-7306"/>
                  </a:stretch>
                </a:blipFill>
                <a:ln w="12700">
                  <a:solidFill>
                    <a:schemeClr val="tx1"/>
                  </a:solidFill>
                  <a:miter lim="800000"/>
                  <a:headEnd/>
                  <a:tailEnd/>
                </a:ln>
              </p:spPr>
              <p:txBody>
                <a:bodyPr/>
                <a:lstStyle/>
                <a:p>
                  <a:r>
                    <a:rPr lang="en-US">
                      <a:noFill/>
                    </a:rPr>
                    <a:t> </a:t>
                  </a:r>
                </a:p>
              </p:txBody>
            </p:sp>
          </mc:Fallback>
        </mc:AlternateContent>
        <p:sp>
          <p:nvSpPr>
            <p:cNvPr id="32" name="Line 29"/>
            <p:cNvSpPr>
              <a:spLocks noChangeShapeType="1"/>
            </p:cNvSpPr>
            <p:nvPr/>
          </p:nvSpPr>
          <p:spPr bwMode="auto">
            <a:xfrm>
              <a:off x="2470" y="1824"/>
              <a:ext cx="288" cy="33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3" name="Rectangle 30"/>
            <p:cNvSpPr>
              <a:spLocks noChangeArrowheads="1"/>
            </p:cNvSpPr>
            <p:nvPr/>
          </p:nvSpPr>
          <p:spPr bwMode="auto">
            <a:xfrm>
              <a:off x="816" y="1584"/>
              <a:ext cx="1702" cy="406"/>
            </a:xfrm>
            <a:prstGeom prst="rect">
              <a:avLst/>
            </a:prstGeom>
            <a:solidFill>
              <a:srgbClr val="FFE989"/>
            </a:solidFill>
            <a:ln w="12700">
              <a:solidFill>
                <a:schemeClr val="tx1"/>
              </a:solidFill>
              <a:miter lim="800000"/>
              <a:headEnd/>
              <a:tailEnd/>
            </a:ln>
          </p:spPr>
          <p:txBody>
            <a:bodyPr wrap="square" lIns="90488" tIns="44450" rIns="90488" bIns="44450">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ctr">
                <a:spcBef>
                  <a:spcPct val="50000"/>
                </a:spcBef>
              </a:pPr>
              <a:r>
                <a:rPr lang="en-US" altLang="en-US" sz="2000" dirty="0"/>
                <a:t>Standard Normal</a:t>
              </a:r>
            </a:p>
            <a:p>
              <a:pPr algn="ctr">
                <a:lnSpc>
                  <a:spcPct val="30000"/>
                </a:lnSpc>
                <a:spcBef>
                  <a:spcPct val="50000"/>
                </a:spcBef>
              </a:pPr>
              <a:r>
                <a:rPr lang="en-US" altLang="en-US" sz="2000" dirty="0"/>
                <a:t>(</a:t>
              </a:r>
              <a:r>
                <a:rPr lang="en-US" altLang="en-US" sz="2000" i="1" dirty="0"/>
                <a:t>t</a:t>
              </a:r>
              <a:r>
                <a:rPr lang="en-US" altLang="en-US" sz="2000" dirty="0"/>
                <a:t> with </a:t>
              </a:r>
              <a:r>
                <a:rPr lang="en-US" sz="2000" i="1" dirty="0">
                  <a:latin typeface="Symbol" charset="2"/>
                  <a:ea typeface="Symbol" charset="2"/>
                  <a:cs typeface="Symbol" charset="2"/>
                </a:rPr>
                <a:t>n</a:t>
              </a:r>
              <a:r>
                <a:rPr lang="en-US" altLang="en-US" sz="2000" dirty="0" smtClean="0"/>
                <a:t> </a:t>
              </a:r>
              <a:r>
                <a:rPr lang="en-US" altLang="en-US" sz="2000" dirty="0"/>
                <a:t>= ∞</a:t>
              </a:r>
              <a:r>
                <a:rPr lang="en-US" altLang="en-US" sz="2000" dirty="0">
                  <a:sym typeface="System" charset="0"/>
                </a:rPr>
                <a:t>)</a:t>
              </a:r>
            </a:p>
          </p:txBody>
        </p:sp>
        <p:sp>
          <p:nvSpPr>
            <p:cNvPr id="34" name="Line 31"/>
            <p:cNvSpPr>
              <a:spLocks noChangeShapeType="1"/>
            </p:cNvSpPr>
            <p:nvPr/>
          </p:nvSpPr>
          <p:spPr bwMode="auto">
            <a:xfrm>
              <a:off x="816" y="3792"/>
              <a:ext cx="40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5" name="TextBox 3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4389790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Student’s </a:t>
                </a:r>
                <a14:m>
                  <m:oMath xmlns:m="http://schemas.openxmlformats.org/officeDocument/2006/math">
                    <m:r>
                      <a:rPr lang="en-US" i="1" dirty="0">
                        <a:latin typeface="Cambria Math"/>
                      </a:rPr>
                      <m:t>𝑡</m:t>
                    </m:r>
                  </m:oMath>
                </a14:m>
                <a:r>
                  <a:rPr lang="en-US" dirty="0"/>
                  <a:t>-distribution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3"/>
                <a:stretch>
                  <a:fillRect l="-2815" t="-10160"/>
                </a:stretch>
              </a:blipFill>
            </p:spPr>
            <p:txBody>
              <a:bodyPr/>
              <a:lstStyle/>
              <a:p>
                <a:r>
                  <a:rPr lang="en-US">
                    <a:noFill/>
                  </a:rPr>
                  <a:t> </a:t>
                </a:r>
              </a:p>
            </p:txBody>
          </p:sp>
        </mc:Fallback>
      </mc:AlternateContent>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013" t="17931" r="13606" b="54138"/>
          <a:stretch/>
        </p:blipFill>
        <p:spPr bwMode="auto">
          <a:xfrm>
            <a:off x="747584" y="1600200"/>
            <a:ext cx="7531100" cy="3439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p:cNvGrpSpPr/>
          <p:nvPr/>
        </p:nvGrpSpPr>
        <p:grpSpPr>
          <a:xfrm>
            <a:off x="685800" y="5073197"/>
            <a:ext cx="2209800" cy="990138"/>
            <a:chOff x="387178" y="5207461"/>
            <a:chExt cx="2209800" cy="990138"/>
          </a:xfrm>
        </p:grpSpPr>
        <p:sp>
          <p:nvSpPr>
            <p:cNvPr id="8" name="TextBox 7"/>
            <p:cNvSpPr txBox="1"/>
            <p:nvPr/>
          </p:nvSpPr>
          <p:spPr>
            <a:xfrm>
              <a:off x="387178" y="5551268"/>
              <a:ext cx="2209800" cy="646331"/>
            </a:xfrm>
            <a:prstGeom prst="rect">
              <a:avLst/>
            </a:prstGeom>
            <a:noFill/>
          </p:spPr>
          <p:txBody>
            <a:bodyPr wrap="square" rtlCol="0">
              <a:spAutoFit/>
            </a:bodyPr>
            <a:lstStyle/>
            <a:p>
              <a:r>
                <a:rPr lang="en-US" dirty="0" smtClean="0">
                  <a:solidFill>
                    <a:srgbClr val="996600"/>
                  </a:solidFill>
                </a:rPr>
                <a:t>The row shows the degrees of freedom</a:t>
              </a:r>
              <a:endParaRPr lang="en-US" dirty="0">
                <a:solidFill>
                  <a:srgbClr val="996600"/>
                </a:solidFill>
              </a:endParaRPr>
            </a:p>
          </p:txBody>
        </p:sp>
        <p:cxnSp>
          <p:nvCxnSpPr>
            <p:cNvPr id="9" name="Straight Arrow Connector 8"/>
            <p:cNvCxnSpPr/>
            <p:nvPr/>
          </p:nvCxnSpPr>
          <p:spPr>
            <a:xfrm flipV="1">
              <a:off x="601362" y="5207461"/>
              <a:ext cx="0" cy="3438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449978" y="1268343"/>
            <a:ext cx="2520778" cy="1806620"/>
            <a:chOff x="4303756" y="1536411"/>
            <a:chExt cx="2520778" cy="1806620"/>
          </a:xfrm>
        </p:grpSpPr>
        <p:sp>
          <p:nvSpPr>
            <p:cNvPr id="11" name="TextBox 10"/>
            <p:cNvSpPr txBox="1"/>
            <p:nvPr/>
          </p:nvSpPr>
          <p:spPr>
            <a:xfrm>
              <a:off x="4303756" y="1536411"/>
              <a:ext cx="2520778" cy="646331"/>
            </a:xfrm>
            <a:prstGeom prst="rect">
              <a:avLst/>
            </a:prstGeom>
            <a:noFill/>
          </p:spPr>
          <p:txBody>
            <a:bodyPr wrap="square" rtlCol="0">
              <a:spAutoFit/>
            </a:bodyPr>
            <a:lstStyle/>
            <a:p>
              <a:r>
                <a:rPr lang="en-US" dirty="0" smtClean="0">
                  <a:solidFill>
                    <a:srgbClr val="996600"/>
                  </a:solidFill>
                </a:rPr>
                <a:t>The column gives the upper tail area</a:t>
              </a:r>
              <a:endParaRPr lang="en-US" dirty="0">
                <a:solidFill>
                  <a:srgbClr val="996600"/>
                </a:solidFill>
              </a:endParaRPr>
            </a:p>
          </p:txBody>
        </p:sp>
        <p:cxnSp>
          <p:nvCxnSpPr>
            <p:cNvPr id="12" name="Straight Arrow Connector 11"/>
            <p:cNvCxnSpPr/>
            <p:nvPr/>
          </p:nvCxnSpPr>
          <p:spPr>
            <a:xfrm>
              <a:off x="5429078" y="2122268"/>
              <a:ext cx="0" cy="12207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3867322" y="5014688"/>
            <a:ext cx="5048078" cy="1455235"/>
            <a:chOff x="3739978" y="5375308"/>
            <a:chExt cx="5048078" cy="1455235"/>
          </a:xfrm>
        </p:grpSpPr>
        <p:cxnSp>
          <p:nvCxnSpPr>
            <p:cNvPr id="14" name="Straight Arrow Connector 13"/>
            <p:cNvCxnSpPr/>
            <p:nvPr/>
          </p:nvCxnSpPr>
          <p:spPr>
            <a:xfrm flipV="1">
              <a:off x="5397156" y="5375308"/>
              <a:ext cx="0" cy="3574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3739978" y="5630214"/>
                  <a:ext cx="5048078" cy="1200329"/>
                </a:xfrm>
                <a:prstGeom prst="rect">
                  <a:avLst/>
                </a:prstGeom>
                <a:noFill/>
              </p:spPr>
              <p:txBody>
                <a:bodyPr wrap="square" rtlCol="0">
                  <a:spAutoFit/>
                </a:bodyPr>
                <a:lstStyle/>
                <a:p>
                  <a:r>
                    <a:rPr lang="en-US" dirty="0" smtClean="0">
                      <a:solidFill>
                        <a:srgbClr val="996600"/>
                      </a:solidFill>
                    </a:rPr>
                    <a:t>The value within the table gives the t-value corresponding to a particular degrees of freedom and upper-tail area</a:t>
                  </a:r>
                </a:p>
                <a:p>
                  <a:r>
                    <a:rPr lang="en-US" dirty="0" smtClean="0">
                      <a:solidFill>
                        <a:srgbClr val="996600"/>
                      </a:solidFill>
                    </a:rPr>
                    <a:t>At 7 degrees of freedom, </a:t>
                  </a:r>
                  <a14:m>
                    <m:oMath xmlns:m="http://schemas.openxmlformats.org/officeDocument/2006/math">
                      <m:r>
                        <a:rPr lang="en-US" b="0" i="1" smtClean="0">
                          <a:solidFill>
                            <a:srgbClr val="996600"/>
                          </a:solidFill>
                          <a:latin typeface="Cambria Math"/>
                        </a:rPr>
                        <m:t>𝑃</m:t>
                      </m:r>
                      <m:d>
                        <m:dPr>
                          <m:ctrlPr>
                            <a:rPr lang="en-US" b="0" i="1" smtClean="0">
                              <a:solidFill>
                                <a:srgbClr val="996600"/>
                              </a:solidFill>
                              <a:latin typeface="Cambria Math" panose="02040503050406030204" pitchFamily="18" charset="0"/>
                            </a:rPr>
                          </m:ctrlPr>
                        </m:dPr>
                        <m:e>
                          <m:r>
                            <a:rPr lang="en-US" b="0" i="1" smtClean="0">
                              <a:solidFill>
                                <a:srgbClr val="996600"/>
                              </a:solidFill>
                              <a:latin typeface="Cambria Math"/>
                            </a:rPr>
                            <m:t>𝑡</m:t>
                          </m:r>
                          <m:r>
                            <a:rPr lang="en-US" b="0" i="1" smtClean="0">
                              <a:solidFill>
                                <a:srgbClr val="996600"/>
                              </a:solidFill>
                              <a:latin typeface="Cambria Math"/>
                            </a:rPr>
                            <m:t>&gt;2.3646</m:t>
                          </m:r>
                        </m:e>
                      </m:d>
                      <m:r>
                        <a:rPr lang="en-US" b="0" i="1" smtClean="0">
                          <a:solidFill>
                            <a:srgbClr val="996600"/>
                          </a:solidFill>
                          <a:latin typeface="Cambria Math"/>
                        </a:rPr>
                        <m:t>=0.025</m:t>
                      </m:r>
                    </m:oMath>
                  </a14:m>
                  <a:endParaRPr lang="en-US" dirty="0">
                    <a:solidFill>
                      <a:srgbClr val="996600"/>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3739978" y="5630214"/>
                  <a:ext cx="5048078" cy="1200329"/>
                </a:xfrm>
                <a:prstGeom prst="rect">
                  <a:avLst/>
                </a:prstGeom>
                <a:blipFill rotWithShape="1">
                  <a:blip r:embed="rId5"/>
                  <a:stretch>
                    <a:fillRect l="-965" t="-2538" b="-7107"/>
                  </a:stretch>
                </a:blipFill>
              </p:spPr>
              <p:txBody>
                <a:bodyPr/>
                <a:lstStyle/>
                <a:p>
                  <a:r>
                    <a:rPr lang="en-US">
                      <a:noFill/>
                    </a:rPr>
                    <a:t> </a:t>
                  </a:r>
                </a:p>
              </p:txBody>
            </p:sp>
          </mc:Fallback>
        </mc:AlternateContent>
      </p:grpSp>
    </p:spTree>
    <p:extLst>
      <p:ext uri="{BB962C8B-B14F-4D97-AF65-F5344CB8AC3E}">
        <p14:creationId xmlns:p14="http://schemas.microsoft.com/office/powerpoint/2010/main" val="132758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smtClean="0"/>
                  <a:t>Finding </a:t>
                </a:r>
                <a14:m>
                  <m:oMath xmlns:m="http://schemas.openxmlformats.org/officeDocument/2006/math">
                    <m:r>
                      <a:rPr lang="en-US" i="1" dirty="0" smtClean="0">
                        <a:latin typeface="Cambria Math"/>
                      </a:rPr>
                      <m:t>𝑡</m:t>
                    </m:r>
                  </m:oMath>
                </a14:m>
                <a:r>
                  <a:rPr lang="en-US" dirty="0" smtClean="0"/>
                  <a:t>-Value in Excel</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sz="2600" dirty="0" smtClean="0"/>
                  <a:t>Step 1: Type the given information (</a:t>
                </a:r>
                <a14:m>
                  <m:oMath xmlns:m="http://schemas.openxmlformats.org/officeDocument/2006/math">
                    <m:f>
                      <m:fPr>
                        <m:ctrlPr>
                          <a:rPr lang="en-US" sz="2600" i="1" smtClean="0">
                            <a:latin typeface="Cambria Math" panose="02040503050406030204" pitchFamily="18" charset="0"/>
                          </a:rPr>
                        </m:ctrlPr>
                      </m:fPr>
                      <m:num>
                        <m:r>
                          <a:rPr lang="en-US" sz="2600" i="1" smtClean="0">
                            <a:latin typeface="Cambria Math"/>
                            <a:ea typeface="Cambria Math"/>
                          </a:rPr>
                          <m:t>𝛼</m:t>
                        </m:r>
                      </m:num>
                      <m:den>
                        <m:r>
                          <a:rPr lang="en-US" sz="2600" b="0" i="1" smtClean="0">
                            <a:latin typeface="Cambria Math"/>
                          </a:rPr>
                          <m:t>2</m:t>
                        </m:r>
                      </m:den>
                    </m:f>
                    <m:r>
                      <a:rPr lang="en-US" sz="2600" b="0" i="1" smtClean="0">
                        <a:latin typeface="Cambria Math"/>
                      </a:rPr>
                      <m:t>,</m:t>
                    </m:r>
                    <m:r>
                      <a:rPr lang="en-US" sz="2600" b="0" i="1" smtClean="0">
                        <a:latin typeface="Cambria Math"/>
                      </a:rPr>
                      <m:t>𝑑𝑓</m:t>
                    </m:r>
                  </m:oMath>
                </a14:m>
                <a:r>
                  <a:rPr lang="en-US" sz="2600" dirty="0" smtClean="0"/>
                  <a:t>)</a:t>
                </a:r>
              </a:p>
              <a:p>
                <a:pPr marL="0" indent="0">
                  <a:buNone/>
                </a:pPr>
                <a:r>
                  <a:rPr lang="en-US" sz="2600" dirty="0" smtClean="0"/>
                  <a:t>Step 2: Insert the “T.INV” function</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25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23</a:t>
            </a:fld>
            <a:endParaRPr lang="en-US" altLang="en-US"/>
          </a:p>
        </p:txBody>
      </p:sp>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070" t="14253" r="63456" b="72759"/>
          <a:stretch/>
        </p:blipFill>
        <p:spPr bwMode="auto">
          <a:xfrm>
            <a:off x="152400" y="2735978"/>
            <a:ext cx="3314701" cy="143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069" y="2325156"/>
            <a:ext cx="3429000" cy="2969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343400"/>
            <a:ext cx="5082869" cy="2373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23904" t="24598" r="70116" b="73448"/>
          <a:stretch/>
        </p:blipFill>
        <p:spPr bwMode="auto">
          <a:xfrm>
            <a:off x="2285998" y="3886200"/>
            <a:ext cx="558801"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3013870" y="3886201"/>
            <a:ext cx="2500799" cy="2158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1400" dirty="0" smtClean="0">
                <a:solidFill>
                  <a:schemeClr val="tx1"/>
                </a:solidFill>
                <a:latin typeface="Calibri" panose="020F0502020204030204" pitchFamily="34" charset="0"/>
                <a:ea typeface="PMingLiU" pitchFamily="18" charset="-120"/>
                <a:cs typeface="Calibri" panose="020F0502020204030204" pitchFamily="34" charset="0"/>
              </a:rPr>
              <a:t>=T.INV(lower tail probability, </a:t>
            </a:r>
            <a:r>
              <a:rPr lang="en-US" altLang="zh-TW" sz="1400" dirty="0" err="1" smtClean="0">
                <a:solidFill>
                  <a:schemeClr val="tx1"/>
                </a:solidFill>
                <a:latin typeface="Calibri" panose="020F0502020204030204" pitchFamily="34" charset="0"/>
                <a:ea typeface="PMingLiU" pitchFamily="18" charset="-120"/>
                <a:cs typeface="Calibri" panose="020F0502020204030204" pitchFamily="34" charset="0"/>
              </a:rPr>
              <a:t>df</a:t>
            </a:r>
            <a:r>
              <a:rPr lang="en-US" altLang="zh-TW" sz="1400" dirty="0" smtClean="0">
                <a:solidFill>
                  <a:schemeClr val="tx1"/>
                </a:solidFill>
                <a:latin typeface="Calibri" panose="020F0502020204030204" pitchFamily="34" charset="0"/>
                <a:ea typeface="PMingLiU" pitchFamily="18" charset="-120"/>
                <a:cs typeface="Calibri" panose="020F0502020204030204" pitchFamily="34" charset="0"/>
              </a:rPr>
              <a:t>)</a:t>
            </a:r>
            <a:endParaRPr lang="en-US" sz="1400" dirty="0">
              <a:solidFill>
                <a:schemeClr val="tx1"/>
              </a:solidFill>
            </a:endParaRPr>
          </a:p>
        </p:txBody>
      </p:sp>
      <p:cxnSp>
        <p:nvCxnSpPr>
          <p:cNvPr id="10" name="Straight Arrow Connector 9"/>
          <p:cNvCxnSpPr/>
          <p:nvPr/>
        </p:nvCxnSpPr>
        <p:spPr>
          <a:xfrm flipH="1">
            <a:off x="2777334" y="4000500"/>
            <a:ext cx="221300" cy="0"/>
          </a:xfrm>
          <a:prstGeom prst="straightConnector1">
            <a:avLst/>
          </a:prstGeom>
          <a:ln w="28575">
            <a:solidFill>
              <a:srgbClr val="99663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158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r>
                  <a:rPr lang="en-US" dirty="0" smtClean="0"/>
                  <a:t/>
                </a:r>
                <a:br>
                  <a:rPr lang="en-US" dirty="0" smtClean="0"/>
                </a:br>
                <a:r>
                  <a:rPr lang="en-US" dirty="0" smtClean="0"/>
                  <a:t>(</a:t>
                </a:r>
                <a14:m>
                  <m:oMath xmlns:m="http://schemas.openxmlformats.org/officeDocument/2006/math">
                    <m:r>
                      <a:rPr lang="en-US" i="1" dirty="0">
                        <a:latin typeface="Cambria Math"/>
                        <a:ea typeface="Cambria Math"/>
                      </a:rPr>
                      <m:t>𝜎</m:t>
                    </m:r>
                  </m:oMath>
                </a14:m>
                <a:r>
                  <a:rPr lang="en-US" dirty="0"/>
                  <a:t> </a:t>
                </a:r>
                <a:r>
                  <a:rPr lang="en-US" dirty="0" smtClean="0"/>
                  <a:t>Unknown</a:t>
                </a:r>
                <a:r>
                  <a:rPr lang="en-US" dirty="0"/>
                  <a:t>)</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Conditions</a:t>
                </a:r>
              </a:p>
              <a:p>
                <a:pPr lvl="1"/>
                <a:r>
                  <a:rPr lang="en-US" sz="2200" dirty="0"/>
                  <a:t>Population standard deviation (</a:t>
                </a:r>
                <a14:m>
                  <m:oMath xmlns:m="http://schemas.openxmlformats.org/officeDocument/2006/math">
                    <m:r>
                      <a:rPr lang="en-US" sz="2200" i="1">
                        <a:latin typeface="Cambria Math"/>
                        <a:ea typeface="Cambria Math"/>
                      </a:rPr>
                      <m:t>𝜎</m:t>
                    </m:r>
                  </m:oMath>
                </a14:m>
                <a:r>
                  <a:rPr lang="en-US" sz="2200" dirty="0"/>
                  <a:t>) is </a:t>
                </a:r>
                <a:r>
                  <a:rPr lang="en-US" sz="2200" dirty="0" smtClean="0"/>
                  <a:t>unknown</a:t>
                </a:r>
                <a:endParaRPr lang="en-US" sz="2200" dirty="0"/>
              </a:p>
              <a:p>
                <a:pPr lvl="1"/>
                <a:r>
                  <a:rPr lang="en-US" sz="2200" dirty="0"/>
                  <a:t>Population is normally distributed </a:t>
                </a:r>
                <a:r>
                  <a:rPr lang="en-US" sz="2200" dirty="0">
                    <a:sym typeface="Wingdings" panose="05000000000000000000" pitchFamily="2" charset="2"/>
                  </a:rPr>
                  <a:t> </a:t>
                </a:r>
                <a14:m>
                  <m:oMath xmlns:m="http://schemas.openxmlformats.org/officeDocument/2006/math">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r>
                      <a:rPr lang="en-US" sz="2200" i="1">
                        <a:latin typeface="Cambria Math"/>
                        <a:sym typeface="Wingdings" panose="05000000000000000000" pitchFamily="2" charset="2"/>
                      </a:rPr>
                      <m:t>𝑁</m:t>
                    </m:r>
                    <m:r>
                      <a:rPr lang="en-US" sz="2200" i="1">
                        <a:latin typeface="Cambria Math"/>
                        <a:sym typeface="Wingdings" panose="05000000000000000000" pitchFamily="2" charset="2"/>
                      </a:rPr>
                      <m:t>(</m:t>
                    </m:r>
                    <m:sSub>
                      <m:sSubPr>
                        <m:ctrlPr>
                          <a:rPr lang="en-US" sz="2200" i="1">
                            <a:latin typeface="Cambria Math" panose="02040503050406030204" pitchFamily="18" charset="0"/>
                            <a:sym typeface="Wingdings" panose="05000000000000000000" pitchFamily="2" charset="2"/>
                          </a:rPr>
                        </m:ctrlPr>
                      </m:sSubPr>
                      <m:e>
                        <m:r>
                          <a:rPr lang="en-US" sz="2200" i="1">
                            <a:latin typeface="Cambria Math"/>
                            <a:ea typeface="Cambria Math"/>
                            <a:sym typeface="Wingdings" panose="05000000000000000000" pitchFamily="2" charset="2"/>
                          </a:rPr>
                          <m:t>𝜇</m:t>
                        </m:r>
                      </m:e>
                      <m:sub>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sub>
                    </m:sSub>
                    <m:sSup>
                      <m:sSupPr>
                        <m:ctrlPr>
                          <a:rPr lang="en-US" sz="2200" i="1">
                            <a:latin typeface="Cambria Math" panose="02040503050406030204" pitchFamily="18" charset="0"/>
                            <a:sym typeface="Wingdings" panose="05000000000000000000" pitchFamily="2" charset="2"/>
                          </a:rPr>
                        </m:ctrlPr>
                      </m:sSupPr>
                      <m:e>
                        <m:r>
                          <a:rPr lang="en-US" sz="2200" i="1">
                            <a:latin typeface="Cambria Math"/>
                            <a:sym typeface="Wingdings" panose="05000000000000000000" pitchFamily="2" charset="2"/>
                          </a:rPr>
                          <m:t>(</m:t>
                        </m:r>
                        <m:f>
                          <m:fPr>
                            <m:ctrlPr>
                              <a:rPr lang="en-US" sz="2200" i="1">
                                <a:latin typeface="Cambria Math" panose="02040503050406030204" pitchFamily="18" charset="0"/>
                                <a:sym typeface="Wingdings" panose="05000000000000000000" pitchFamily="2" charset="2"/>
                              </a:rPr>
                            </m:ctrlPr>
                          </m:fPr>
                          <m:num>
                            <m:r>
                              <a:rPr lang="en-US" sz="2200" i="1">
                                <a:latin typeface="Cambria Math"/>
                                <a:ea typeface="Cambria Math"/>
                                <a:sym typeface="Wingdings" panose="05000000000000000000" pitchFamily="2" charset="2"/>
                              </a:rPr>
                              <m:t>𝜎</m:t>
                            </m:r>
                          </m:num>
                          <m:den>
                            <m:rad>
                              <m:radPr>
                                <m:degHide m:val="on"/>
                                <m:ctrlPr>
                                  <a:rPr lang="en-US" sz="2200" i="1">
                                    <a:latin typeface="Cambria Math" panose="02040503050406030204" pitchFamily="18" charset="0"/>
                                    <a:sym typeface="Wingdings" panose="05000000000000000000" pitchFamily="2" charset="2"/>
                                  </a:rPr>
                                </m:ctrlPr>
                              </m:radPr>
                              <m:deg/>
                              <m:e>
                                <m:r>
                                  <a:rPr lang="en-US" sz="2200" i="1">
                                    <a:latin typeface="Cambria Math"/>
                                    <a:sym typeface="Wingdings" panose="05000000000000000000" pitchFamily="2" charset="2"/>
                                  </a:rPr>
                                  <m:t>𝑛</m:t>
                                </m:r>
                              </m:e>
                            </m:rad>
                          </m:den>
                        </m:f>
                        <m:r>
                          <a:rPr lang="en-US" sz="2200" i="1">
                            <a:latin typeface="Cambria Math"/>
                            <a:sym typeface="Wingdings" panose="05000000000000000000" pitchFamily="2" charset="2"/>
                          </a:rPr>
                          <m:t>)</m:t>
                        </m:r>
                      </m:e>
                      <m:sup>
                        <m:r>
                          <a:rPr lang="en-US" sz="2200" i="1">
                            <a:latin typeface="Cambria Math"/>
                            <a:sym typeface="Wingdings" panose="05000000000000000000" pitchFamily="2" charset="2"/>
                          </a:rPr>
                          <m:t>2</m:t>
                        </m:r>
                      </m:sup>
                    </m:sSup>
                    <m:r>
                      <a:rPr lang="en-US" sz="2200" i="1">
                        <a:latin typeface="Cambria Math"/>
                        <a:sym typeface="Wingdings" panose="05000000000000000000" pitchFamily="2" charset="2"/>
                      </a:rPr>
                      <m:t>)</m:t>
                    </m:r>
                  </m:oMath>
                </a14:m>
                <a:endParaRPr lang="en-US" sz="2200" dirty="0"/>
              </a:p>
              <a:p>
                <a:pPr lvl="1"/>
                <a:r>
                  <a:rPr lang="en-US" sz="2200" dirty="0"/>
                  <a:t>If population is not normal, </a:t>
                </a:r>
                <a:r>
                  <a:rPr lang="en-US" sz="2200" dirty="0" smtClean="0"/>
                  <a:t>but with a large </a:t>
                </a:r>
                <a:r>
                  <a:rPr lang="en-US" sz="2200" dirty="0"/>
                  <a:t>sample </a:t>
                </a:r>
                <a14:m>
                  <m:oMath xmlns:m="http://schemas.openxmlformats.org/officeDocument/2006/math">
                    <m:r>
                      <a:rPr lang="en-US" sz="2200" i="1" dirty="0">
                        <a:latin typeface="Cambria Math"/>
                      </a:rPr>
                      <m:t>(</m:t>
                    </m:r>
                    <m:r>
                      <a:rPr lang="en-US" sz="2200" i="1" dirty="0">
                        <a:latin typeface="Cambria Math"/>
                      </a:rPr>
                      <m:t>𝑛</m:t>
                    </m:r>
                    <m:r>
                      <a:rPr lang="en-US" sz="2200" i="1" dirty="0">
                        <a:latin typeface="Cambria Math"/>
                        <a:ea typeface="Cambria Math"/>
                      </a:rPr>
                      <m:t>≥30</m:t>
                    </m:r>
                    <m:r>
                      <a:rPr lang="en-US" sz="2200" i="1" dirty="0">
                        <a:latin typeface="Cambria Math"/>
                      </a:rPr>
                      <m:t>)</m:t>
                    </m:r>
                  </m:oMath>
                </a14:m>
                <a:r>
                  <a:rPr lang="en-US" sz="2200" dirty="0" smtClean="0"/>
                  <a:t>,</a:t>
                </a:r>
                <a:r>
                  <a:rPr lang="en-US" sz="2200" dirty="0"/>
                  <a:t> by Central Limit Theorem </a:t>
                </a:r>
                <a:r>
                  <a:rPr lang="en-US" sz="2200" dirty="0">
                    <a:sym typeface="Wingdings" panose="05000000000000000000" pitchFamily="2" charset="2"/>
                  </a:rPr>
                  <a:t>  </a:t>
                </a:r>
                <a14:m>
                  <m:oMath xmlns:m="http://schemas.openxmlformats.org/officeDocument/2006/math">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r>
                      <a:rPr lang="en-US" sz="2200" i="1">
                        <a:latin typeface="Cambria Math"/>
                        <a:sym typeface="Wingdings" panose="05000000000000000000" pitchFamily="2" charset="2"/>
                      </a:rPr>
                      <m:t>𝑁</m:t>
                    </m:r>
                    <m:r>
                      <a:rPr lang="en-US" sz="2200" i="1">
                        <a:latin typeface="Cambria Math"/>
                        <a:sym typeface="Wingdings" panose="05000000000000000000" pitchFamily="2" charset="2"/>
                      </a:rPr>
                      <m:t>(</m:t>
                    </m:r>
                    <m:sSub>
                      <m:sSubPr>
                        <m:ctrlPr>
                          <a:rPr lang="en-US" sz="2200" i="1">
                            <a:latin typeface="Cambria Math" panose="02040503050406030204" pitchFamily="18" charset="0"/>
                            <a:sym typeface="Wingdings" panose="05000000000000000000" pitchFamily="2" charset="2"/>
                          </a:rPr>
                        </m:ctrlPr>
                      </m:sSubPr>
                      <m:e>
                        <m:r>
                          <a:rPr lang="en-US" sz="2200" i="1">
                            <a:latin typeface="Cambria Math"/>
                            <a:ea typeface="Cambria Math"/>
                            <a:sym typeface="Wingdings" panose="05000000000000000000" pitchFamily="2" charset="2"/>
                          </a:rPr>
                          <m:t>𝜇</m:t>
                        </m:r>
                      </m:e>
                      <m:sub>
                        <m:acc>
                          <m:accPr>
                            <m:chr m:val="̅"/>
                            <m:ctrlPr>
                              <a:rPr lang="en-US" sz="2200" i="1">
                                <a:latin typeface="Cambria Math" panose="02040503050406030204" pitchFamily="18" charset="0"/>
                                <a:sym typeface="Wingdings" panose="05000000000000000000" pitchFamily="2" charset="2"/>
                              </a:rPr>
                            </m:ctrlPr>
                          </m:accPr>
                          <m:e>
                            <m:r>
                              <a:rPr lang="en-US" sz="2200" i="1">
                                <a:latin typeface="Cambria Math"/>
                                <a:sym typeface="Wingdings" panose="05000000000000000000" pitchFamily="2" charset="2"/>
                              </a:rPr>
                              <m:t>𝑋</m:t>
                            </m:r>
                          </m:e>
                        </m:acc>
                        <m:r>
                          <a:rPr lang="en-US" sz="2200" i="1">
                            <a:latin typeface="Cambria Math"/>
                            <a:sym typeface="Wingdings" panose="05000000000000000000" pitchFamily="2" charset="2"/>
                          </a:rPr>
                          <m:t>,</m:t>
                        </m:r>
                      </m:sub>
                    </m:sSub>
                    <m:sSup>
                      <m:sSupPr>
                        <m:ctrlPr>
                          <a:rPr lang="en-US" sz="2200" i="1">
                            <a:latin typeface="Cambria Math" panose="02040503050406030204" pitchFamily="18" charset="0"/>
                            <a:sym typeface="Wingdings" panose="05000000000000000000" pitchFamily="2" charset="2"/>
                          </a:rPr>
                        </m:ctrlPr>
                      </m:sSupPr>
                      <m:e>
                        <m:r>
                          <a:rPr lang="en-US" sz="2200" i="1">
                            <a:latin typeface="Cambria Math"/>
                            <a:sym typeface="Wingdings" panose="05000000000000000000" pitchFamily="2" charset="2"/>
                          </a:rPr>
                          <m:t>(</m:t>
                        </m:r>
                        <m:f>
                          <m:fPr>
                            <m:ctrlPr>
                              <a:rPr lang="en-US" sz="2200" i="1">
                                <a:latin typeface="Cambria Math" panose="02040503050406030204" pitchFamily="18" charset="0"/>
                                <a:sym typeface="Wingdings" panose="05000000000000000000" pitchFamily="2" charset="2"/>
                              </a:rPr>
                            </m:ctrlPr>
                          </m:fPr>
                          <m:num>
                            <m:r>
                              <a:rPr lang="en-US" sz="2200" i="1">
                                <a:latin typeface="Cambria Math"/>
                                <a:ea typeface="Cambria Math"/>
                                <a:sym typeface="Wingdings" panose="05000000000000000000" pitchFamily="2" charset="2"/>
                              </a:rPr>
                              <m:t>𝜎</m:t>
                            </m:r>
                          </m:num>
                          <m:den>
                            <m:rad>
                              <m:radPr>
                                <m:degHide m:val="on"/>
                                <m:ctrlPr>
                                  <a:rPr lang="en-US" sz="2200" i="1">
                                    <a:latin typeface="Cambria Math" panose="02040503050406030204" pitchFamily="18" charset="0"/>
                                    <a:sym typeface="Wingdings" panose="05000000000000000000" pitchFamily="2" charset="2"/>
                                  </a:rPr>
                                </m:ctrlPr>
                              </m:radPr>
                              <m:deg/>
                              <m:e>
                                <m:r>
                                  <a:rPr lang="en-US" sz="2200" i="1">
                                    <a:latin typeface="Cambria Math"/>
                                    <a:sym typeface="Wingdings" panose="05000000000000000000" pitchFamily="2" charset="2"/>
                                  </a:rPr>
                                  <m:t>𝑛</m:t>
                                </m:r>
                              </m:e>
                            </m:rad>
                          </m:den>
                        </m:f>
                        <m:r>
                          <a:rPr lang="en-US" sz="2200" i="1">
                            <a:latin typeface="Cambria Math"/>
                            <a:sym typeface="Wingdings" panose="05000000000000000000" pitchFamily="2" charset="2"/>
                          </a:rPr>
                          <m:t>)</m:t>
                        </m:r>
                      </m:e>
                      <m:sup>
                        <m:r>
                          <a:rPr lang="en-US" sz="2200" i="1">
                            <a:latin typeface="Cambria Math"/>
                            <a:sym typeface="Wingdings" panose="05000000000000000000" pitchFamily="2" charset="2"/>
                          </a:rPr>
                          <m:t>2</m:t>
                        </m:r>
                      </m:sup>
                    </m:sSup>
                    <m:r>
                      <a:rPr lang="en-US" sz="2200" i="1">
                        <a:latin typeface="Cambria Math"/>
                        <a:sym typeface="Wingdings" panose="05000000000000000000" pitchFamily="2" charset="2"/>
                      </a:rPr>
                      <m:t>)</m:t>
                    </m:r>
                  </m:oMath>
                </a14:m>
                <a:endParaRPr lang="en-US" dirty="0"/>
              </a:p>
              <a:p>
                <a14:m>
                  <m:oMath xmlns:m="http://schemas.openxmlformats.org/officeDocument/2006/math">
                    <m:r>
                      <a:rPr lang="en-US" sz="2600" i="1" dirty="0">
                        <a:latin typeface="Cambria Math"/>
                      </a:rPr>
                      <m:t>100(1−</m:t>
                    </m:r>
                    <m:r>
                      <a:rPr lang="en-US" sz="2600" i="1" dirty="0">
                        <a:latin typeface="Cambria Math"/>
                        <a:ea typeface="Cambria Math"/>
                      </a:rPr>
                      <m:t>𝛼</m:t>
                    </m:r>
                    <m:r>
                      <a:rPr lang="en-US" sz="2600" i="1" dirty="0">
                        <a:latin typeface="Cambria Math"/>
                      </a:rPr>
                      <m:t>)%</m:t>
                    </m:r>
                  </m:oMath>
                </a14:m>
                <a:r>
                  <a:rPr lang="en-US" sz="2600" dirty="0"/>
                  <a:t> Confidence interval estimate</a:t>
                </a:r>
              </a:p>
              <a:p>
                <a:endParaRPr lang="en-US" sz="1000" dirty="0"/>
              </a:p>
              <a:p>
                <a:pPr marL="327025" lvl="1" indent="0">
                  <a:buNone/>
                </a:pP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a:rPr>
                          <m:t>𝑋</m:t>
                        </m:r>
                      </m:e>
                    </m:acc>
                    <m:r>
                      <a:rPr lang="en-US" i="1">
                        <a:latin typeface="Cambria Math"/>
                        <a:ea typeface="Cambria Math"/>
                      </a:rPr>
                      <m:t>±</m:t>
                    </m:r>
                    <m:sSub>
                      <m:sSubPr>
                        <m:ctrlPr>
                          <a:rPr lang="en-US" i="1">
                            <a:latin typeface="Cambria Math" panose="02040503050406030204" pitchFamily="18" charset="0"/>
                            <a:ea typeface="Cambria Math"/>
                          </a:rPr>
                        </m:ctrlPr>
                      </m:sSubPr>
                      <m:e>
                        <m:r>
                          <a:rPr lang="en-US" b="0" i="1" smtClean="0">
                            <a:latin typeface="Cambria Math"/>
                            <a:ea typeface="Cambria Math"/>
                          </a:rPr>
                          <m:t>𝑡</m:t>
                        </m:r>
                      </m:e>
                      <m:sub>
                        <m:f>
                          <m:fPr>
                            <m:type m:val="lin"/>
                            <m:ctrlPr>
                              <a:rPr lang="en-US" i="1">
                                <a:latin typeface="Cambria Math" panose="02040503050406030204" pitchFamily="18" charset="0"/>
                                <a:ea typeface="Cambria Math"/>
                              </a:rPr>
                            </m:ctrlPr>
                          </m:fPr>
                          <m:num>
                            <m:r>
                              <a:rPr lang="en-US" i="1">
                                <a:latin typeface="Cambria Math"/>
                                <a:ea typeface="Cambria Math"/>
                              </a:rPr>
                              <m:t>𝛼</m:t>
                            </m:r>
                          </m:num>
                          <m:den>
                            <m:r>
                              <a:rPr lang="en-US" i="1">
                                <a:latin typeface="Cambria Math"/>
                                <a:ea typeface="Cambria Math"/>
                              </a:rPr>
                              <m:t>2</m:t>
                            </m:r>
                          </m:den>
                        </m:f>
                        <m:r>
                          <a:rPr lang="en-US" b="0" i="1" smtClean="0">
                            <a:latin typeface="Cambria Math"/>
                            <a:ea typeface="Cambria Math"/>
                          </a:rPr>
                          <m:t>,</m:t>
                        </m:r>
                        <m:r>
                          <a:rPr lang="en-US" b="0" i="1" smtClean="0">
                            <a:latin typeface="Cambria Math"/>
                            <a:ea typeface="Cambria Math"/>
                          </a:rPr>
                          <m:t>𝑛</m:t>
                        </m:r>
                        <m:r>
                          <a:rPr lang="en-US" b="0" i="1" smtClean="0">
                            <a:latin typeface="Cambria Math"/>
                            <a:ea typeface="Cambria Math"/>
                          </a:rPr>
                          <m:t>−1</m:t>
                        </m:r>
                      </m:sub>
                    </m:sSub>
                    <m:f>
                      <m:fPr>
                        <m:ctrlPr>
                          <a:rPr lang="en-US" i="1">
                            <a:latin typeface="Cambria Math" panose="02040503050406030204" pitchFamily="18" charset="0"/>
                            <a:ea typeface="Cambria Math"/>
                          </a:rPr>
                        </m:ctrlPr>
                      </m:fPr>
                      <m:num>
                        <m:r>
                          <a:rPr lang="en-US" b="0" i="1" smtClean="0">
                            <a:latin typeface="Cambria Math"/>
                            <a:ea typeface="Cambria Math"/>
                          </a:rPr>
                          <m:t>𝑆</m:t>
                        </m:r>
                      </m:num>
                      <m:den>
                        <m:rad>
                          <m:radPr>
                            <m:degHide m:val="on"/>
                            <m:ctrlPr>
                              <a:rPr lang="en-US" i="1">
                                <a:latin typeface="Cambria Math" panose="02040503050406030204" pitchFamily="18" charset="0"/>
                                <a:ea typeface="Cambria Math"/>
                              </a:rPr>
                            </m:ctrlPr>
                          </m:radPr>
                          <m:deg/>
                          <m:e>
                            <m:r>
                              <a:rPr lang="en-US" i="1">
                                <a:latin typeface="Cambria Math"/>
                                <a:ea typeface="Cambria Math"/>
                              </a:rPr>
                              <m:t>𝑛</m:t>
                            </m:r>
                          </m:e>
                        </m:rad>
                      </m:den>
                    </m:f>
                  </m:oMath>
                </a14:m>
                <a:endParaRPr lang="en-US" dirty="0"/>
              </a:p>
              <a:p>
                <a:pPr lvl="1"/>
                <a:r>
                  <a:rPr lang="en-US" dirty="0" smtClean="0"/>
                  <a:t>With the use of </a:t>
                </a:r>
                <a14:m>
                  <m:oMath xmlns:m="http://schemas.openxmlformats.org/officeDocument/2006/math">
                    <m:r>
                      <a:rPr lang="en-US" i="1" dirty="0" smtClean="0">
                        <a:solidFill>
                          <a:srgbClr val="FF0000"/>
                        </a:solidFill>
                        <a:latin typeface="Cambria Math"/>
                      </a:rPr>
                      <m:t>𝑡</m:t>
                    </m:r>
                  </m:oMath>
                </a14:m>
                <a:r>
                  <a:rPr lang="en-US" dirty="0" smtClean="0">
                    <a:solidFill>
                      <a:srgbClr val="FF0000"/>
                    </a:solidFill>
                  </a:rPr>
                  <a:t>-distribution </a:t>
                </a:r>
                <a:r>
                  <a:rPr lang="en-US" dirty="0" smtClean="0"/>
                  <a:t>with </a:t>
                </a:r>
                <a14:m>
                  <m:oMath xmlns:m="http://schemas.openxmlformats.org/officeDocument/2006/math">
                    <m:r>
                      <a:rPr lang="en-US" i="1" dirty="0" smtClean="0">
                        <a:solidFill>
                          <a:srgbClr val="FF0000"/>
                        </a:solidFill>
                        <a:latin typeface="Cambria Math"/>
                      </a:rPr>
                      <m:t>(</m:t>
                    </m:r>
                    <m:r>
                      <a:rPr lang="en-US" i="1" dirty="0" smtClean="0">
                        <a:solidFill>
                          <a:srgbClr val="FF0000"/>
                        </a:solidFill>
                        <a:latin typeface="Cambria Math"/>
                      </a:rPr>
                      <m:t>𝑛</m:t>
                    </m:r>
                    <m:r>
                      <a:rPr lang="en-US" i="1" dirty="0" smtClean="0">
                        <a:solidFill>
                          <a:srgbClr val="FF0000"/>
                        </a:solidFill>
                        <a:latin typeface="Cambria Math"/>
                      </a:rPr>
                      <m:t>−1)</m:t>
                    </m:r>
                  </m:oMath>
                </a14:m>
                <a:r>
                  <a:rPr lang="en-US" dirty="0" smtClean="0">
                    <a:solidFill>
                      <a:srgbClr val="FF0000"/>
                    </a:solidFill>
                  </a:rPr>
                  <a:t> degrees of freedom</a:t>
                </a:r>
                <a:r>
                  <a:rPr lang="en-US" dirty="0" smtClean="0"/>
                  <a:t> in this context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t="-1077" r="-1333" b="-498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7564490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Unknown</a:t>
                </a:r>
                <a:r>
                  <a:rPr lang="en-US" dirty="0" smtClean="0"/>
                  <a:t>) – Example </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p:sp>
        <p:nvSpPr>
          <p:cNvPr id="3" name="Content Placeholder 2"/>
          <p:cNvSpPr>
            <a:spLocks noGrp="1"/>
          </p:cNvSpPr>
          <p:nvPr>
            <p:ph idx="1"/>
          </p:nvPr>
        </p:nvSpPr>
        <p:spPr/>
        <p:txBody>
          <a:bodyPr/>
          <a:lstStyle/>
          <a:p>
            <a:r>
              <a:rPr lang="en-US" sz="2600" dirty="0" smtClean="0"/>
              <a:t>The monthly salary of brokers is found to be Normally distributed</a:t>
            </a:r>
          </a:p>
          <a:p>
            <a:r>
              <a:rPr lang="en-US" sz="2600" dirty="0" smtClean="0"/>
              <a:t>A random sample of 25 brokers has a mean monthly salary HK$80K and a standard deviation of HK$16K</a:t>
            </a:r>
          </a:p>
          <a:p>
            <a:r>
              <a:rPr lang="en-US" sz="2600" dirty="0" smtClean="0"/>
              <a:t>Set up a 95% confidence interval estimation for the population mean</a:t>
            </a:r>
          </a:p>
          <a:p>
            <a:pPr marL="0" indent="0">
              <a:buNone/>
            </a:pPr>
            <a:endParaRPr lang="en-US" sz="2600" dirty="0" smtClean="0"/>
          </a:p>
          <a:p>
            <a:pPr marL="0" indent="0">
              <a:buNone/>
            </a:pPr>
            <a:endParaRPr lang="en-US" sz="2400" i="1" dirty="0">
              <a:latin typeface="Cambria Math"/>
              <a:ea typeface="Cambria Math"/>
            </a:endParaRPr>
          </a:p>
          <a:p>
            <a:pPr marL="0" indent="0">
              <a:buNone/>
            </a:pP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25</a:t>
            </a:fld>
            <a:endParaRPr lang="en-US" altLang="en-US"/>
          </a:p>
        </p:txBody>
      </p:sp>
    </p:spTree>
    <p:extLst>
      <p:ext uri="{BB962C8B-B14F-4D97-AF65-F5344CB8AC3E}">
        <p14:creationId xmlns:p14="http://schemas.microsoft.com/office/powerpoint/2010/main" val="22137157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Unknown) – </a:t>
                </a:r>
                <a:r>
                  <a:rPr lang="en-US" dirty="0" smtClean="0"/>
                  <a:t>Example </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sz="2600" dirty="0" smtClean="0">
                    <a:solidFill>
                      <a:schemeClr val="tx1"/>
                    </a:solidFill>
                  </a:rPr>
                  <a:t>Since </a:t>
                </a:r>
                <a:r>
                  <a:rPr lang="en-US" sz="2600" dirty="0">
                    <a:solidFill>
                      <a:schemeClr val="tx1"/>
                    </a:solidFill>
                  </a:rPr>
                  <a:t>the </a:t>
                </a:r>
                <a:r>
                  <a:rPr lang="en-US" sz="2600" dirty="0" smtClean="0">
                    <a:solidFill>
                      <a:schemeClr val="tx1"/>
                    </a:solidFill>
                  </a:rPr>
                  <a:t>monthly salary of brokers </a:t>
                </a:r>
                <a14:m>
                  <m:oMath xmlns:m="http://schemas.openxmlformats.org/officeDocument/2006/math">
                    <m:r>
                      <a:rPr lang="en-US" sz="2600" i="1" dirty="0">
                        <a:solidFill>
                          <a:schemeClr val="tx1"/>
                        </a:solidFill>
                        <a:latin typeface="Cambria Math"/>
                      </a:rPr>
                      <m:t>(</m:t>
                    </m:r>
                    <m:r>
                      <a:rPr lang="en-US" sz="2600" i="1" dirty="0">
                        <a:solidFill>
                          <a:schemeClr val="tx1"/>
                        </a:solidFill>
                        <a:latin typeface="Cambria Math"/>
                      </a:rPr>
                      <m:t>𝑋</m:t>
                    </m:r>
                    <m:r>
                      <a:rPr lang="en-US" sz="2600" i="1" dirty="0">
                        <a:solidFill>
                          <a:schemeClr val="tx1"/>
                        </a:solidFill>
                        <a:latin typeface="Cambria Math"/>
                      </a:rPr>
                      <m:t>)</m:t>
                    </m:r>
                  </m:oMath>
                </a14:m>
                <a:r>
                  <a:rPr lang="en-US" sz="2600" dirty="0">
                    <a:solidFill>
                      <a:schemeClr val="tx1"/>
                    </a:solidFill>
                  </a:rPr>
                  <a:t> follows Normal distribution, the distribution of sample means also follows Normal distribution, i.e. </a:t>
                </a:r>
                <a14:m>
                  <m:oMath xmlns:m="http://schemas.openxmlformats.org/officeDocument/2006/math">
                    <m:acc>
                      <m:accPr>
                        <m:chr m:val="̅"/>
                        <m:ctrlPr>
                          <a:rPr lang="en-US" sz="2600" i="1">
                            <a:solidFill>
                              <a:schemeClr val="tx1"/>
                            </a:solidFill>
                            <a:latin typeface="Cambria Math" panose="02040503050406030204" pitchFamily="18" charset="0"/>
                          </a:rPr>
                        </m:ctrlPr>
                      </m:accPr>
                      <m:e>
                        <m:r>
                          <a:rPr lang="en-US" sz="2600" i="1">
                            <a:solidFill>
                              <a:schemeClr val="tx1"/>
                            </a:solidFill>
                            <a:latin typeface="Cambria Math"/>
                          </a:rPr>
                          <m:t>𝑋</m:t>
                        </m:r>
                      </m:e>
                    </m:acc>
                    <m:r>
                      <a:rPr lang="en-US" sz="2600" i="1">
                        <a:solidFill>
                          <a:schemeClr val="tx1"/>
                        </a:solidFill>
                        <a:latin typeface="Cambria Math"/>
                      </a:rPr>
                      <m:t>~</m:t>
                    </m:r>
                    <m:r>
                      <a:rPr lang="en-US" sz="2600" i="1">
                        <a:solidFill>
                          <a:schemeClr val="tx1"/>
                        </a:solidFill>
                        <a:latin typeface="Cambria Math"/>
                      </a:rPr>
                      <m:t>𝑁</m:t>
                    </m:r>
                    <m:r>
                      <a:rPr lang="en-US" sz="2600" i="1">
                        <a:solidFill>
                          <a:schemeClr val="tx1"/>
                        </a:solidFill>
                        <a:latin typeface="Cambria Math"/>
                      </a:rPr>
                      <m:t>(</m:t>
                    </m:r>
                    <m:sSub>
                      <m:sSubPr>
                        <m:ctrlPr>
                          <a:rPr lang="en-US" sz="2600" i="1">
                            <a:solidFill>
                              <a:schemeClr val="tx1"/>
                            </a:solidFill>
                            <a:latin typeface="Cambria Math" panose="02040503050406030204" pitchFamily="18" charset="0"/>
                            <a:sym typeface="Wingdings" panose="05000000000000000000" pitchFamily="2" charset="2"/>
                          </a:rPr>
                        </m:ctrlPr>
                      </m:sSubPr>
                      <m:e>
                        <m:r>
                          <a:rPr lang="en-US" sz="2600" i="1">
                            <a:solidFill>
                              <a:schemeClr val="tx1"/>
                            </a:solidFill>
                            <a:latin typeface="Cambria Math"/>
                            <a:ea typeface="Cambria Math"/>
                            <a:sym typeface="Wingdings" panose="05000000000000000000" pitchFamily="2" charset="2"/>
                          </a:rPr>
                          <m:t>𝜇</m:t>
                        </m:r>
                      </m:e>
                      <m:sub>
                        <m:acc>
                          <m:accPr>
                            <m:chr m:val="̅"/>
                            <m:ctrlPr>
                              <a:rPr lang="en-US" sz="2600" i="1">
                                <a:solidFill>
                                  <a:schemeClr val="tx1"/>
                                </a:solidFill>
                                <a:latin typeface="Cambria Math" panose="02040503050406030204" pitchFamily="18" charset="0"/>
                                <a:sym typeface="Wingdings" panose="05000000000000000000" pitchFamily="2" charset="2"/>
                              </a:rPr>
                            </m:ctrlPr>
                          </m:accPr>
                          <m:e>
                            <m:r>
                              <a:rPr lang="en-US" sz="2600" i="1">
                                <a:solidFill>
                                  <a:schemeClr val="tx1"/>
                                </a:solidFill>
                                <a:latin typeface="Cambria Math"/>
                                <a:sym typeface="Wingdings" panose="05000000000000000000" pitchFamily="2" charset="2"/>
                              </a:rPr>
                              <m:t>𝑋</m:t>
                            </m:r>
                          </m:e>
                        </m:acc>
                        <m:r>
                          <a:rPr lang="en-US" sz="2600" i="1">
                            <a:solidFill>
                              <a:schemeClr val="tx1"/>
                            </a:solidFill>
                            <a:latin typeface="Cambria Math"/>
                            <a:sym typeface="Wingdings" panose="05000000000000000000" pitchFamily="2" charset="2"/>
                          </a:rPr>
                          <m:t>,</m:t>
                        </m:r>
                      </m:sub>
                    </m:sSub>
                    <m:sSup>
                      <m:sSupPr>
                        <m:ctrlPr>
                          <a:rPr lang="en-US" sz="2600" i="1">
                            <a:solidFill>
                              <a:schemeClr val="tx1"/>
                            </a:solidFill>
                            <a:latin typeface="Cambria Math" panose="02040503050406030204" pitchFamily="18" charset="0"/>
                            <a:sym typeface="Wingdings" panose="05000000000000000000" pitchFamily="2" charset="2"/>
                          </a:rPr>
                        </m:ctrlPr>
                      </m:sSupPr>
                      <m:e>
                        <m:r>
                          <a:rPr lang="en-US" sz="2600" i="1">
                            <a:solidFill>
                              <a:schemeClr val="tx1"/>
                            </a:solidFill>
                            <a:latin typeface="Cambria Math"/>
                            <a:sym typeface="Wingdings" panose="05000000000000000000" pitchFamily="2" charset="2"/>
                          </a:rPr>
                          <m:t>(</m:t>
                        </m:r>
                        <m:f>
                          <m:fPr>
                            <m:ctrlPr>
                              <a:rPr lang="en-US" sz="2600" i="1">
                                <a:solidFill>
                                  <a:schemeClr val="tx1"/>
                                </a:solidFill>
                                <a:latin typeface="Cambria Math" panose="02040503050406030204" pitchFamily="18" charset="0"/>
                                <a:sym typeface="Wingdings" panose="05000000000000000000" pitchFamily="2" charset="2"/>
                              </a:rPr>
                            </m:ctrlPr>
                          </m:fPr>
                          <m:num>
                            <m:r>
                              <a:rPr lang="en-US" sz="2600" i="1">
                                <a:solidFill>
                                  <a:schemeClr val="tx1"/>
                                </a:solidFill>
                                <a:latin typeface="Cambria Math"/>
                                <a:ea typeface="Cambria Math"/>
                                <a:sym typeface="Wingdings" panose="05000000000000000000" pitchFamily="2" charset="2"/>
                              </a:rPr>
                              <m:t>𝜎</m:t>
                            </m:r>
                          </m:num>
                          <m:den>
                            <m:rad>
                              <m:radPr>
                                <m:degHide m:val="on"/>
                                <m:ctrlPr>
                                  <a:rPr lang="en-US" sz="2600" i="1">
                                    <a:solidFill>
                                      <a:schemeClr val="tx1"/>
                                    </a:solidFill>
                                    <a:latin typeface="Cambria Math" panose="02040503050406030204" pitchFamily="18" charset="0"/>
                                    <a:sym typeface="Wingdings" panose="05000000000000000000" pitchFamily="2" charset="2"/>
                                  </a:rPr>
                                </m:ctrlPr>
                              </m:radPr>
                              <m:deg/>
                              <m:e>
                                <m:r>
                                  <a:rPr lang="en-US" sz="2600" i="1">
                                    <a:solidFill>
                                      <a:schemeClr val="tx1"/>
                                    </a:solidFill>
                                    <a:latin typeface="Cambria Math"/>
                                    <a:sym typeface="Wingdings" panose="05000000000000000000" pitchFamily="2" charset="2"/>
                                  </a:rPr>
                                  <m:t>𝑛</m:t>
                                </m:r>
                              </m:e>
                            </m:rad>
                          </m:den>
                        </m:f>
                        <m:r>
                          <a:rPr lang="en-US" sz="2600" i="1">
                            <a:solidFill>
                              <a:schemeClr val="tx1"/>
                            </a:solidFill>
                            <a:latin typeface="Cambria Math"/>
                            <a:sym typeface="Wingdings" panose="05000000000000000000" pitchFamily="2" charset="2"/>
                          </a:rPr>
                          <m:t>)</m:t>
                        </m:r>
                      </m:e>
                      <m:sup>
                        <m:r>
                          <a:rPr lang="en-US" sz="2600" i="1">
                            <a:solidFill>
                              <a:schemeClr val="tx1"/>
                            </a:solidFill>
                            <a:latin typeface="Cambria Math"/>
                            <a:sym typeface="Wingdings" panose="05000000000000000000" pitchFamily="2" charset="2"/>
                          </a:rPr>
                          <m:t>2</m:t>
                        </m:r>
                      </m:sup>
                    </m:sSup>
                    <m:r>
                      <a:rPr lang="en-US" sz="2600" i="1">
                        <a:solidFill>
                          <a:schemeClr val="tx1"/>
                        </a:solidFill>
                        <a:latin typeface="Cambria Math"/>
                      </a:rPr>
                      <m:t>)</m:t>
                    </m:r>
                  </m:oMath>
                </a14:m>
                <a:endParaRPr lang="en-US" sz="2600" dirty="0">
                  <a:solidFill>
                    <a:schemeClr val="tx1"/>
                  </a:solidFill>
                </a:endParaRPr>
              </a:p>
              <a:p>
                <a:pPr marL="0" indent="0">
                  <a:buNone/>
                </a:pPr>
                <a:endParaRPr lang="en-US" sz="1000" dirty="0">
                  <a:solidFill>
                    <a:schemeClr val="tx1"/>
                  </a:solidFill>
                </a:endParaRPr>
              </a:p>
              <a:p>
                <a:pPr marL="0" indent="0">
                  <a:buNone/>
                </a:pPr>
                <a:r>
                  <a:rPr lang="en-US" sz="2600" dirty="0" smtClean="0">
                    <a:solidFill>
                      <a:schemeClr val="tx1"/>
                    </a:solidFill>
                  </a:rPr>
                  <a:t>However, </a:t>
                </a:r>
                <a14:m>
                  <m:oMath xmlns:m="http://schemas.openxmlformats.org/officeDocument/2006/math">
                    <m:r>
                      <a:rPr lang="en-US" sz="2600" i="1">
                        <a:solidFill>
                          <a:schemeClr val="tx1"/>
                        </a:solidFill>
                        <a:latin typeface="Cambria Math"/>
                        <a:ea typeface="Cambria Math"/>
                      </a:rPr>
                      <m:t>𝜎</m:t>
                    </m:r>
                  </m:oMath>
                </a14:m>
                <a:r>
                  <a:rPr lang="en-US" sz="2600" dirty="0" smtClean="0">
                    <a:solidFill>
                      <a:schemeClr val="tx1"/>
                    </a:solidFill>
                  </a:rPr>
                  <a:t> is unknown, </a:t>
                </a:r>
                <a14:m>
                  <m:oMath xmlns:m="http://schemas.openxmlformats.org/officeDocument/2006/math">
                    <m:r>
                      <a:rPr lang="en-US" sz="2600" i="1" dirty="0" smtClean="0">
                        <a:solidFill>
                          <a:schemeClr val="tx1"/>
                        </a:solidFill>
                        <a:latin typeface="Cambria Math"/>
                      </a:rPr>
                      <m:t>𝑡</m:t>
                    </m:r>
                  </m:oMath>
                </a14:m>
                <a:r>
                  <a:rPr lang="en-US" sz="2600" dirty="0" smtClean="0">
                    <a:solidFill>
                      <a:schemeClr val="tx1"/>
                    </a:solidFill>
                  </a:rPr>
                  <a:t> distribution </a:t>
                </a:r>
                <a:r>
                  <a:rPr lang="en-US" sz="2600" dirty="0">
                    <a:solidFill>
                      <a:schemeClr val="tx1"/>
                    </a:solidFill>
                  </a:rPr>
                  <a:t>is used</a:t>
                </a:r>
              </a:p>
              <a:p>
                <a:pPr marL="0" indent="0">
                  <a:buNone/>
                </a:pPr>
                <a:endParaRPr lang="en-US" sz="1000" dirty="0">
                  <a:solidFill>
                    <a:schemeClr val="tx1"/>
                  </a:solidFill>
                </a:endParaRPr>
              </a:p>
              <a:p>
                <a:pPr marL="0" indent="0">
                  <a:buNone/>
                </a:pPr>
                <a:r>
                  <a:rPr lang="en-US" sz="2600" dirty="0" smtClean="0">
                    <a:solidFill>
                      <a:schemeClr val="tx1"/>
                    </a:solidFill>
                  </a:rPr>
                  <a:t>95% </a:t>
                </a:r>
                <a:r>
                  <a:rPr lang="en-US" sz="2600" dirty="0">
                    <a:solidFill>
                      <a:schemeClr val="tx1"/>
                    </a:solidFill>
                  </a:rPr>
                  <a:t>confidence interval (C.I.) for </a:t>
                </a:r>
                <a14:m>
                  <m:oMath xmlns:m="http://schemas.openxmlformats.org/officeDocument/2006/math">
                    <m:r>
                      <a:rPr lang="en-US" sz="2600" i="1">
                        <a:solidFill>
                          <a:schemeClr val="tx1"/>
                        </a:solidFill>
                        <a:latin typeface="Cambria Math"/>
                        <a:ea typeface="Cambria Math"/>
                      </a:rPr>
                      <m:t>𝜇</m:t>
                    </m:r>
                  </m:oMath>
                </a14:m>
                <a:endParaRPr lang="en-US" sz="2600" dirty="0">
                  <a:solidFill>
                    <a:schemeClr val="tx1"/>
                  </a:solidFill>
                </a:endParaRPr>
              </a:p>
              <a:p>
                <a:pPr marL="0" indent="0">
                  <a:buNone/>
                </a:pPr>
                <a14:m>
                  <m:oMathPara xmlns:m="http://schemas.openxmlformats.org/officeDocument/2006/math">
                    <m:oMathParaPr>
                      <m:jc m:val="left"/>
                    </m:oMathParaPr>
                    <m:oMath xmlns:m="http://schemas.openxmlformats.org/officeDocument/2006/math">
                      <m:acc>
                        <m:accPr>
                          <m:chr m:val="̅"/>
                          <m:ctrlPr>
                            <a:rPr lang="en-US" sz="2600" i="1">
                              <a:solidFill>
                                <a:schemeClr val="tx1"/>
                              </a:solidFill>
                              <a:latin typeface="Cambria Math" panose="02040503050406030204" pitchFamily="18" charset="0"/>
                            </a:rPr>
                          </m:ctrlPr>
                        </m:accPr>
                        <m:e>
                          <m:r>
                            <a:rPr lang="en-US" sz="2600" i="1">
                              <a:solidFill>
                                <a:schemeClr val="tx1"/>
                              </a:solidFill>
                              <a:latin typeface="Cambria Math"/>
                            </a:rPr>
                            <m:t>𝑋</m:t>
                          </m:r>
                        </m:e>
                      </m:acc>
                      <m:r>
                        <a:rPr lang="en-US" sz="2600" i="1">
                          <a:solidFill>
                            <a:schemeClr val="tx1"/>
                          </a:solidFill>
                          <a:latin typeface="Cambria Math"/>
                          <a:ea typeface="Cambria Math"/>
                        </a:rPr>
                        <m:t>±</m:t>
                      </m:r>
                      <m:sSub>
                        <m:sSubPr>
                          <m:ctrlPr>
                            <a:rPr lang="en-US" sz="2600" i="1">
                              <a:solidFill>
                                <a:schemeClr val="tx1"/>
                              </a:solidFill>
                              <a:latin typeface="Cambria Math" panose="02040503050406030204" pitchFamily="18" charset="0"/>
                              <a:ea typeface="Cambria Math"/>
                            </a:rPr>
                          </m:ctrlPr>
                        </m:sSubPr>
                        <m:e>
                          <m:r>
                            <a:rPr lang="en-US" sz="2600" b="0" i="1" smtClean="0">
                              <a:solidFill>
                                <a:schemeClr val="tx1"/>
                              </a:solidFill>
                              <a:latin typeface="Cambria Math"/>
                              <a:ea typeface="Cambria Math"/>
                            </a:rPr>
                            <m:t>𝑡</m:t>
                          </m:r>
                        </m:e>
                        <m:sub>
                          <m:f>
                            <m:fPr>
                              <m:type m:val="lin"/>
                              <m:ctrlPr>
                                <a:rPr lang="en-US" sz="2600" i="1">
                                  <a:solidFill>
                                    <a:schemeClr val="tx1"/>
                                  </a:solidFill>
                                  <a:latin typeface="Cambria Math" panose="02040503050406030204" pitchFamily="18" charset="0"/>
                                  <a:ea typeface="Cambria Math"/>
                                </a:rPr>
                              </m:ctrlPr>
                            </m:fPr>
                            <m:num>
                              <m:r>
                                <a:rPr lang="en-US" sz="2600" i="1">
                                  <a:solidFill>
                                    <a:schemeClr val="tx1"/>
                                  </a:solidFill>
                                  <a:latin typeface="Cambria Math"/>
                                  <a:ea typeface="Cambria Math"/>
                                </a:rPr>
                                <m:t>𝛼</m:t>
                              </m:r>
                            </m:num>
                            <m:den>
                              <m:r>
                                <a:rPr lang="en-US" sz="2600" i="1">
                                  <a:solidFill>
                                    <a:schemeClr val="tx1"/>
                                  </a:solidFill>
                                  <a:latin typeface="Cambria Math"/>
                                  <a:ea typeface="Cambria Math"/>
                                </a:rPr>
                                <m:t>2</m:t>
                              </m:r>
                            </m:den>
                          </m:f>
                          <m:r>
                            <a:rPr lang="en-US" sz="2600" b="0" i="1" smtClean="0">
                              <a:solidFill>
                                <a:schemeClr val="tx1"/>
                              </a:solidFill>
                              <a:latin typeface="Cambria Math"/>
                              <a:ea typeface="Cambria Math"/>
                            </a:rPr>
                            <m:t>,</m:t>
                          </m:r>
                          <m:r>
                            <a:rPr lang="en-US" sz="2600" b="0" i="1" smtClean="0">
                              <a:solidFill>
                                <a:schemeClr val="tx1"/>
                              </a:solidFill>
                              <a:latin typeface="Cambria Math"/>
                              <a:ea typeface="Cambria Math"/>
                            </a:rPr>
                            <m:t>𝑛</m:t>
                          </m:r>
                          <m:r>
                            <a:rPr lang="en-US" sz="2600" b="0" i="1" smtClean="0">
                              <a:solidFill>
                                <a:schemeClr val="tx1"/>
                              </a:solidFill>
                              <a:latin typeface="Cambria Math"/>
                              <a:ea typeface="Cambria Math"/>
                            </a:rPr>
                            <m:t>−1</m:t>
                          </m:r>
                        </m:sub>
                      </m:sSub>
                      <m:f>
                        <m:fPr>
                          <m:ctrlPr>
                            <a:rPr lang="en-US" sz="2600" i="1">
                              <a:solidFill>
                                <a:schemeClr val="tx1"/>
                              </a:solidFill>
                              <a:latin typeface="Cambria Math" panose="02040503050406030204" pitchFamily="18" charset="0"/>
                              <a:ea typeface="Cambria Math"/>
                            </a:rPr>
                          </m:ctrlPr>
                        </m:fPr>
                        <m:num>
                          <m:r>
                            <a:rPr lang="en-US" sz="2600" b="0" i="1" smtClean="0">
                              <a:solidFill>
                                <a:schemeClr val="tx1"/>
                              </a:solidFill>
                              <a:latin typeface="Cambria Math"/>
                              <a:ea typeface="Cambria Math"/>
                            </a:rPr>
                            <m:t>𝑆</m:t>
                          </m:r>
                        </m:num>
                        <m:den>
                          <m:rad>
                            <m:radPr>
                              <m:degHide m:val="on"/>
                              <m:ctrlPr>
                                <a:rPr lang="en-US" sz="2600" i="1">
                                  <a:solidFill>
                                    <a:schemeClr val="tx1"/>
                                  </a:solidFill>
                                  <a:latin typeface="Cambria Math" panose="02040503050406030204" pitchFamily="18" charset="0"/>
                                  <a:ea typeface="Cambria Math"/>
                                </a:rPr>
                              </m:ctrlPr>
                            </m:radPr>
                            <m:deg/>
                            <m:e>
                              <m:r>
                                <a:rPr lang="en-US" sz="2600" i="1">
                                  <a:solidFill>
                                    <a:schemeClr val="tx1"/>
                                  </a:solidFill>
                                  <a:latin typeface="Cambria Math"/>
                                  <a:ea typeface="Cambria Math"/>
                                </a:rPr>
                                <m:t>𝑛</m:t>
                              </m:r>
                            </m:e>
                          </m:rad>
                        </m:den>
                      </m:f>
                      <m:r>
                        <a:rPr lang="en-US" sz="2600" i="1">
                          <a:solidFill>
                            <a:schemeClr val="tx1"/>
                          </a:solidFill>
                          <a:latin typeface="Cambria Math"/>
                          <a:ea typeface="Cambria Math"/>
                        </a:rPr>
                        <m:t>=</m:t>
                      </m:r>
                      <m:r>
                        <a:rPr lang="en-US" sz="2600" b="0" i="1" smtClean="0">
                          <a:solidFill>
                            <a:schemeClr val="tx1"/>
                          </a:solidFill>
                          <a:latin typeface="Cambria Math"/>
                          <a:ea typeface="Cambria Math"/>
                        </a:rPr>
                        <m:t>80</m:t>
                      </m:r>
                      <m:r>
                        <a:rPr lang="en-US" sz="2600" i="1">
                          <a:solidFill>
                            <a:schemeClr val="tx1"/>
                          </a:solidFill>
                          <a:latin typeface="Cambria Math"/>
                          <a:ea typeface="Cambria Math"/>
                        </a:rPr>
                        <m:t>±</m:t>
                      </m:r>
                      <m:sSub>
                        <m:sSubPr>
                          <m:ctrlPr>
                            <a:rPr lang="en-US" sz="2600" i="1">
                              <a:solidFill>
                                <a:schemeClr val="tx1"/>
                              </a:solidFill>
                              <a:latin typeface="Cambria Math" panose="02040503050406030204" pitchFamily="18" charset="0"/>
                              <a:ea typeface="Cambria Math"/>
                            </a:rPr>
                          </m:ctrlPr>
                        </m:sSubPr>
                        <m:e>
                          <m:r>
                            <a:rPr lang="en-US" sz="2600" b="0" i="1" smtClean="0">
                              <a:solidFill>
                                <a:schemeClr val="tx1"/>
                              </a:solidFill>
                              <a:latin typeface="Cambria Math"/>
                              <a:ea typeface="Cambria Math"/>
                            </a:rPr>
                            <m:t>𝑡</m:t>
                          </m:r>
                        </m:e>
                        <m:sub>
                          <m:f>
                            <m:fPr>
                              <m:type m:val="lin"/>
                              <m:ctrlPr>
                                <a:rPr lang="en-US" sz="2600" i="1">
                                  <a:solidFill>
                                    <a:schemeClr val="tx1"/>
                                  </a:solidFill>
                                  <a:latin typeface="Cambria Math" panose="02040503050406030204" pitchFamily="18" charset="0"/>
                                  <a:ea typeface="Cambria Math"/>
                                </a:rPr>
                              </m:ctrlPr>
                            </m:fPr>
                            <m:num>
                              <m:r>
                                <a:rPr lang="en-US" sz="2600" i="1">
                                  <a:solidFill>
                                    <a:schemeClr val="tx1"/>
                                  </a:solidFill>
                                  <a:latin typeface="Cambria Math"/>
                                  <a:ea typeface="Cambria Math"/>
                                </a:rPr>
                                <m:t>0.0</m:t>
                              </m:r>
                              <m:r>
                                <a:rPr lang="en-US" sz="2600" b="0" i="1" smtClean="0">
                                  <a:solidFill>
                                    <a:schemeClr val="tx1"/>
                                  </a:solidFill>
                                  <a:latin typeface="Cambria Math"/>
                                  <a:ea typeface="Cambria Math"/>
                                </a:rPr>
                                <m:t>5</m:t>
                              </m:r>
                            </m:num>
                            <m:den>
                              <m:r>
                                <a:rPr lang="en-US" sz="2600" i="1">
                                  <a:solidFill>
                                    <a:schemeClr val="tx1"/>
                                  </a:solidFill>
                                  <a:latin typeface="Cambria Math"/>
                                  <a:ea typeface="Cambria Math"/>
                                </a:rPr>
                                <m:t>2</m:t>
                              </m:r>
                            </m:den>
                          </m:f>
                          <m:r>
                            <a:rPr lang="en-US" sz="2600" b="0" i="1" smtClean="0">
                              <a:solidFill>
                                <a:schemeClr val="tx1"/>
                              </a:solidFill>
                              <a:latin typeface="Cambria Math"/>
                              <a:ea typeface="Cambria Math"/>
                            </a:rPr>
                            <m:t>,25−1</m:t>
                          </m:r>
                        </m:sub>
                      </m:sSub>
                      <m:f>
                        <m:fPr>
                          <m:ctrlPr>
                            <a:rPr lang="en-US" sz="2600" i="1">
                              <a:solidFill>
                                <a:schemeClr val="tx1"/>
                              </a:solidFill>
                              <a:latin typeface="Cambria Math" panose="02040503050406030204" pitchFamily="18" charset="0"/>
                              <a:ea typeface="Cambria Math"/>
                            </a:rPr>
                          </m:ctrlPr>
                        </m:fPr>
                        <m:num>
                          <m:r>
                            <a:rPr lang="en-US" sz="2600" b="0" i="1" smtClean="0">
                              <a:solidFill>
                                <a:schemeClr val="tx1"/>
                              </a:solidFill>
                              <a:latin typeface="Cambria Math"/>
                              <a:ea typeface="Cambria Math"/>
                            </a:rPr>
                            <m:t>16</m:t>
                          </m:r>
                        </m:num>
                        <m:den>
                          <m:rad>
                            <m:radPr>
                              <m:degHide m:val="on"/>
                              <m:ctrlPr>
                                <a:rPr lang="en-US" sz="2600" i="1">
                                  <a:solidFill>
                                    <a:schemeClr val="tx1"/>
                                  </a:solidFill>
                                  <a:latin typeface="Cambria Math" panose="02040503050406030204" pitchFamily="18" charset="0"/>
                                  <a:ea typeface="Cambria Math"/>
                                </a:rPr>
                              </m:ctrlPr>
                            </m:radPr>
                            <m:deg/>
                            <m:e>
                              <m:r>
                                <a:rPr lang="en-US" sz="2600" b="0" i="1" smtClean="0">
                                  <a:solidFill>
                                    <a:schemeClr val="tx1"/>
                                  </a:solidFill>
                                  <a:latin typeface="Cambria Math"/>
                                  <a:ea typeface="Cambria Math"/>
                                </a:rPr>
                                <m:t>2</m:t>
                              </m:r>
                              <m:r>
                                <a:rPr lang="en-US" sz="2600" i="1">
                                  <a:solidFill>
                                    <a:schemeClr val="tx1"/>
                                  </a:solidFill>
                                  <a:latin typeface="Cambria Math"/>
                                  <a:ea typeface="Cambria Math"/>
                                </a:rPr>
                                <m:t>5</m:t>
                              </m:r>
                            </m:e>
                          </m:rad>
                        </m:den>
                      </m:f>
                    </m:oMath>
                  </m:oMathPara>
                </a14:m>
                <a:endParaRPr lang="en-US" sz="2600" dirty="0" smtClean="0">
                  <a:solidFill>
                    <a:schemeClr val="tx1"/>
                  </a:solidFill>
                </a:endParaRPr>
              </a:p>
              <a:p>
                <a:pPr marL="0" indent="0">
                  <a:buNone/>
                </a:pPr>
                <a14:m>
                  <m:oMathPara xmlns:m="http://schemas.openxmlformats.org/officeDocument/2006/math">
                    <m:oMathParaPr>
                      <m:jc m:val="left"/>
                    </m:oMathParaPr>
                    <m:oMath xmlns:m="http://schemas.openxmlformats.org/officeDocument/2006/math">
                      <m:r>
                        <a:rPr lang="en-US" sz="2600" i="1">
                          <a:solidFill>
                            <a:schemeClr val="tx1"/>
                          </a:solidFill>
                          <a:latin typeface="Cambria Math"/>
                          <a:ea typeface="Cambria Math"/>
                        </a:rPr>
                        <m:t>=</m:t>
                      </m:r>
                      <m:r>
                        <a:rPr lang="en-US" sz="2600" b="0" i="1" smtClean="0">
                          <a:solidFill>
                            <a:schemeClr val="tx1"/>
                          </a:solidFill>
                          <a:latin typeface="Cambria Math"/>
                          <a:ea typeface="Cambria Math"/>
                        </a:rPr>
                        <m:t>8</m:t>
                      </m:r>
                      <m:r>
                        <a:rPr lang="en-US" sz="2600" i="1">
                          <a:solidFill>
                            <a:schemeClr val="tx1"/>
                          </a:solidFill>
                          <a:latin typeface="Cambria Math"/>
                          <a:ea typeface="Cambria Math"/>
                        </a:rPr>
                        <m:t>0±</m:t>
                      </m:r>
                      <m:r>
                        <a:rPr lang="en-US" sz="2600" b="0" i="1" smtClean="0">
                          <a:solidFill>
                            <a:schemeClr val="tx1"/>
                          </a:solidFill>
                          <a:latin typeface="Cambria Math"/>
                          <a:ea typeface="Cambria Math"/>
                        </a:rPr>
                        <m:t>2.0639</m:t>
                      </m:r>
                      <m:f>
                        <m:fPr>
                          <m:ctrlPr>
                            <a:rPr lang="en-US" sz="2600" i="1">
                              <a:solidFill>
                                <a:schemeClr val="tx1"/>
                              </a:solidFill>
                              <a:latin typeface="Cambria Math" panose="02040503050406030204" pitchFamily="18" charset="0"/>
                              <a:ea typeface="Cambria Math"/>
                            </a:rPr>
                          </m:ctrlPr>
                        </m:fPr>
                        <m:num>
                          <m:r>
                            <a:rPr lang="en-US" sz="2600" b="0" i="1" smtClean="0">
                              <a:solidFill>
                                <a:schemeClr val="tx1"/>
                              </a:solidFill>
                              <a:latin typeface="Cambria Math"/>
                              <a:ea typeface="Cambria Math"/>
                            </a:rPr>
                            <m:t>16</m:t>
                          </m:r>
                        </m:num>
                        <m:den>
                          <m:rad>
                            <m:radPr>
                              <m:degHide m:val="on"/>
                              <m:ctrlPr>
                                <a:rPr lang="en-US" sz="2600" i="1">
                                  <a:solidFill>
                                    <a:schemeClr val="tx1"/>
                                  </a:solidFill>
                                  <a:latin typeface="Cambria Math" panose="02040503050406030204" pitchFamily="18" charset="0"/>
                                  <a:ea typeface="Cambria Math"/>
                                </a:rPr>
                              </m:ctrlPr>
                            </m:radPr>
                            <m:deg/>
                            <m:e>
                              <m:r>
                                <a:rPr lang="en-US" sz="2600" b="0" i="1" smtClean="0">
                                  <a:solidFill>
                                    <a:schemeClr val="tx1"/>
                                  </a:solidFill>
                                  <a:latin typeface="Cambria Math"/>
                                  <a:ea typeface="Cambria Math"/>
                                </a:rPr>
                                <m:t>2</m:t>
                              </m:r>
                              <m:r>
                                <a:rPr lang="en-US" sz="2600" i="1">
                                  <a:solidFill>
                                    <a:schemeClr val="tx1"/>
                                  </a:solidFill>
                                  <a:latin typeface="Cambria Math"/>
                                  <a:ea typeface="Cambria Math"/>
                                </a:rPr>
                                <m:t>5</m:t>
                              </m:r>
                            </m:e>
                          </m:rad>
                        </m:den>
                      </m:f>
                      <m:r>
                        <a:rPr lang="en-US" sz="2600" i="1">
                          <a:solidFill>
                            <a:schemeClr val="tx1"/>
                          </a:solidFill>
                          <a:latin typeface="Cambria Math"/>
                          <a:ea typeface="Cambria Math"/>
                        </a:rPr>
                        <m:t>=[</m:t>
                      </m:r>
                      <m:r>
                        <a:rPr lang="en-US" sz="2600" b="0" i="1" smtClean="0">
                          <a:solidFill>
                            <a:schemeClr val="tx1"/>
                          </a:solidFill>
                          <a:latin typeface="Cambria Math"/>
                          <a:ea typeface="Cambria Math"/>
                        </a:rPr>
                        <m:t>73.396, 86.604</m:t>
                      </m:r>
                      <m:r>
                        <a:rPr lang="en-US" sz="2600" i="1">
                          <a:solidFill>
                            <a:schemeClr val="tx1"/>
                          </a:solidFill>
                          <a:latin typeface="Cambria Math"/>
                          <a:ea typeface="Cambria Math"/>
                        </a:rPr>
                        <m:t>]</m:t>
                      </m:r>
                    </m:oMath>
                  </m:oMathPara>
                </a14:m>
                <a:endParaRPr lang="en-US" sz="2600" dirty="0" smtClean="0">
                  <a:solidFill>
                    <a:schemeClr val="tx1"/>
                  </a:solidFill>
                </a:endParaRPr>
              </a:p>
              <a:p>
                <a:pPr marL="0" indent="0">
                  <a:buNone/>
                </a:pPr>
                <a:endParaRPr lang="en-US" sz="400" dirty="0" smtClean="0">
                  <a:solidFill>
                    <a:schemeClr val="tx1"/>
                  </a:solidFill>
                </a:endParaRPr>
              </a:p>
              <a:p>
                <a:pPr marL="0" indent="0">
                  <a:buNone/>
                </a:pPr>
                <a:r>
                  <a:rPr lang="en-US" sz="2600" dirty="0" smtClean="0">
                    <a:solidFill>
                      <a:schemeClr val="tx1"/>
                    </a:solidFill>
                  </a:rPr>
                  <a:t>We are 95% confident that the population mean monthly salary of brokers is between HK$73.396K and HK$86.604K</a:t>
                </a:r>
                <a:endParaRPr lang="en-US" sz="2600"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259" t="-1077" b="-214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26</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21" name="Group 20"/>
          <p:cNvGrpSpPr/>
          <p:nvPr/>
        </p:nvGrpSpPr>
        <p:grpSpPr>
          <a:xfrm>
            <a:off x="6276831" y="3733800"/>
            <a:ext cx="2982355" cy="1835135"/>
            <a:chOff x="5523731" y="4838095"/>
            <a:chExt cx="3176262" cy="1914157"/>
          </a:xfrm>
        </p:grpSpPr>
        <p:grpSp>
          <p:nvGrpSpPr>
            <p:cNvPr id="22" name="Group 21"/>
            <p:cNvGrpSpPr/>
            <p:nvPr/>
          </p:nvGrpSpPr>
          <p:grpSpPr>
            <a:xfrm>
              <a:off x="5523731" y="4838095"/>
              <a:ext cx="3176262" cy="1775453"/>
              <a:chOff x="4383809" y="4016752"/>
              <a:chExt cx="4295233" cy="2157829"/>
            </a:xfrm>
          </p:grpSpPr>
          <p:sp>
            <p:nvSpPr>
              <p:cNvPr id="24" name="Freeform 21"/>
              <p:cNvSpPr>
                <a:spLocks/>
              </p:cNvSpPr>
              <p:nvPr/>
            </p:nvSpPr>
            <p:spPr bwMode="auto">
              <a:xfrm>
                <a:off x="7010897" y="5303483"/>
                <a:ext cx="649287" cy="430481"/>
              </a:xfrm>
              <a:custGeom>
                <a:avLst/>
                <a:gdLst>
                  <a:gd name="T0" fmla="*/ 2147483647 w 793"/>
                  <a:gd name="T1" fmla="*/ 0 h 892"/>
                  <a:gd name="T2" fmla="*/ 2147483647 w 793"/>
                  <a:gd name="T3" fmla="*/ 2147483647 h 892"/>
                  <a:gd name="T4" fmla="*/ 2147483647 w 793"/>
                  <a:gd name="T5" fmla="*/ 2147483647 h 892"/>
                  <a:gd name="T6" fmla="*/ 2147483647 w 793"/>
                  <a:gd name="T7" fmla="*/ 2147483647 h 892"/>
                  <a:gd name="T8" fmla="*/ 2147483647 w 793"/>
                  <a:gd name="T9" fmla="*/ 2147483647 h 892"/>
                  <a:gd name="T10" fmla="*/ 2147483647 w 793"/>
                  <a:gd name="T11" fmla="*/ 2147483647 h 892"/>
                  <a:gd name="T12" fmla="*/ 2147483647 w 793"/>
                  <a:gd name="T13" fmla="*/ 2147483647 h 892"/>
                  <a:gd name="T14" fmla="*/ 2147483647 w 793"/>
                  <a:gd name="T15" fmla="*/ 2147483647 h 892"/>
                  <a:gd name="T16" fmla="*/ 2147483647 w 793"/>
                  <a:gd name="T17" fmla="*/ 2147483647 h 892"/>
                  <a:gd name="T18" fmla="*/ 2147483647 w 793"/>
                  <a:gd name="T19" fmla="*/ 2147483647 h 892"/>
                  <a:gd name="T20" fmla="*/ 2147483647 w 793"/>
                  <a:gd name="T21" fmla="*/ 2147483647 h 892"/>
                  <a:gd name="T22" fmla="*/ 2147483647 w 793"/>
                  <a:gd name="T23" fmla="*/ 2147483647 h 892"/>
                  <a:gd name="T24" fmla="*/ 2147483647 w 793"/>
                  <a:gd name="T25" fmla="*/ 2147483647 h 892"/>
                  <a:gd name="T26" fmla="*/ 0 w 793"/>
                  <a:gd name="T27" fmla="*/ 2147483647 h 892"/>
                  <a:gd name="T28" fmla="*/ 2147483647 w 793"/>
                  <a:gd name="T29" fmla="*/ 0 h 8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3"/>
                  <a:gd name="T46" fmla="*/ 0 h 892"/>
                  <a:gd name="T47" fmla="*/ 793 w 793"/>
                  <a:gd name="T48" fmla="*/ 892 h 8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3" h="892">
                    <a:moveTo>
                      <a:pt x="3" y="0"/>
                    </a:moveTo>
                    <a:cubicBezTo>
                      <a:pt x="10" y="24"/>
                      <a:pt x="35" y="51"/>
                      <a:pt x="54" y="68"/>
                    </a:cubicBezTo>
                    <a:cubicBezTo>
                      <a:pt x="68" y="115"/>
                      <a:pt x="48" y="58"/>
                      <a:pt x="71" y="96"/>
                    </a:cubicBezTo>
                    <a:cubicBezTo>
                      <a:pt x="88" y="125"/>
                      <a:pt x="102" y="158"/>
                      <a:pt x="121" y="187"/>
                    </a:cubicBezTo>
                    <a:cubicBezTo>
                      <a:pt x="137" y="212"/>
                      <a:pt x="147" y="250"/>
                      <a:pt x="161" y="277"/>
                    </a:cubicBezTo>
                    <a:cubicBezTo>
                      <a:pt x="172" y="299"/>
                      <a:pt x="194" y="317"/>
                      <a:pt x="212" y="333"/>
                    </a:cubicBezTo>
                    <a:cubicBezTo>
                      <a:pt x="223" y="370"/>
                      <a:pt x="252" y="426"/>
                      <a:pt x="280" y="452"/>
                    </a:cubicBezTo>
                    <a:cubicBezTo>
                      <a:pt x="286" y="473"/>
                      <a:pt x="296" y="481"/>
                      <a:pt x="308" y="497"/>
                    </a:cubicBezTo>
                    <a:cubicBezTo>
                      <a:pt x="332" y="528"/>
                      <a:pt x="349" y="572"/>
                      <a:pt x="376" y="599"/>
                    </a:cubicBezTo>
                    <a:cubicBezTo>
                      <a:pt x="384" y="625"/>
                      <a:pt x="412" y="658"/>
                      <a:pt x="432" y="678"/>
                    </a:cubicBezTo>
                    <a:cubicBezTo>
                      <a:pt x="448" y="694"/>
                      <a:pt x="472" y="701"/>
                      <a:pt x="488" y="717"/>
                    </a:cubicBezTo>
                    <a:cubicBezTo>
                      <a:pt x="523" y="752"/>
                      <a:pt x="576" y="807"/>
                      <a:pt x="624" y="819"/>
                    </a:cubicBezTo>
                    <a:cubicBezTo>
                      <a:pt x="662" y="843"/>
                      <a:pt x="748" y="892"/>
                      <a:pt x="793" y="892"/>
                    </a:cubicBezTo>
                    <a:lnTo>
                      <a:pt x="0" y="892"/>
                    </a:lnTo>
                    <a:lnTo>
                      <a:pt x="3" y="0"/>
                    </a:lnTo>
                    <a:close/>
                  </a:path>
                </a:pathLst>
              </a:custGeom>
              <a:solidFill>
                <a:srgbClr val="FFCCFF"/>
              </a:solidFill>
              <a:ln w="9525" cap="flat" cmpd="sng">
                <a:solidFill>
                  <a:srgbClr val="FFCCFF"/>
                </a:solidFill>
                <a:prstDash val="solid"/>
                <a:miter lim="800000"/>
                <a:headEnd type="none" w="med" len="med"/>
                <a:tailEnd type="none" w="med" len="med"/>
              </a:ln>
            </p:spPr>
            <p:txBody>
              <a:bodyPr wrap="none"/>
              <a:lstStyle/>
              <a:p>
                <a:endParaRPr lang="en-US"/>
              </a:p>
            </p:txBody>
          </p:sp>
          <p:sp>
            <p:nvSpPr>
              <p:cNvPr id="25" name="Freeform 22"/>
              <p:cNvSpPr>
                <a:spLocks/>
              </p:cNvSpPr>
              <p:nvPr/>
            </p:nvSpPr>
            <p:spPr bwMode="auto">
              <a:xfrm>
                <a:off x="6176448" y="4134643"/>
                <a:ext cx="1635125" cy="1573213"/>
              </a:xfrm>
              <a:custGeom>
                <a:avLst/>
                <a:gdLst>
                  <a:gd name="T0" fmla="*/ 2147483647 w 1030"/>
                  <a:gd name="T1" fmla="*/ 2147483647 h 991"/>
                  <a:gd name="T2" fmla="*/ 2147483647 w 1030"/>
                  <a:gd name="T3" fmla="*/ 2147483647 h 991"/>
                  <a:gd name="T4" fmla="*/ 2147483647 w 1030"/>
                  <a:gd name="T5" fmla="*/ 2147483647 h 991"/>
                  <a:gd name="T6" fmla="*/ 2147483647 w 1030"/>
                  <a:gd name="T7" fmla="*/ 2147483647 h 991"/>
                  <a:gd name="T8" fmla="*/ 2147483647 w 1030"/>
                  <a:gd name="T9" fmla="*/ 2147483647 h 991"/>
                  <a:gd name="T10" fmla="*/ 2147483647 w 1030"/>
                  <a:gd name="T11" fmla="*/ 2147483647 h 991"/>
                  <a:gd name="T12" fmla="*/ 2147483647 w 1030"/>
                  <a:gd name="T13" fmla="*/ 2147483647 h 991"/>
                  <a:gd name="T14" fmla="*/ 2147483647 w 1030"/>
                  <a:gd name="T15" fmla="*/ 2147483647 h 991"/>
                  <a:gd name="T16" fmla="*/ 2147483647 w 1030"/>
                  <a:gd name="T17" fmla="*/ 2147483647 h 991"/>
                  <a:gd name="T18" fmla="*/ 2147483647 w 1030"/>
                  <a:gd name="T19" fmla="*/ 2147483647 h 991"/>
                  <a:gd name="T20" fmla="*/ 2147483647 w 1030"/>
                  <a:gd name="T21" fmla="*/ 2147483647 h 991"/>
                  <a:gd name="T22" fmla="*/ 2147483647 w 1030"/>
                  <a:gd name="T23" fmla="*/ 2147483647 h 991"/>
                  <a:gd name="T24" fmla="*/ 2147483647 w 1030"/>
                  <a:gd name="T25" fmla="*/ 2147483647 h 991"/>
                  <a:gd name="T26" fmla="*/ 2147483647 w 1030"/>
                  <a:gd name="T27" fmla="*/ 2147483647 h 991"/>
                  <a:gd name="T28" fmla="*/ 2147483647 w 1030"/>
                  <a:gd name="T29" fmla="*/ 2147483647 h 991"/>
                  <a:gd name="T30" fmla="*/ 0 w 1030"/>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0"/>
                  <a:gd name="T49" fmla="*/ 0 h 991"/>
                  <a:gd name="T50" fmla="*/ 1030 w 1030"/>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0" h="991">
                    <a:moveTo>
                      <a:pt x="1029" y="990"/>
                    </a:moveTo>
                    <a:lnTo>
                      <a:pt x="921" y="980"/>
                    </a:lnTo>
                    <a:lnTo>
                      <a:pt x="866" y="967"/>
                    </a:lnTo>
                    <a:lnTo>
                      <a:pt x="813" y="952"/>
                    </a:lnTo>
                    <a:lnTo>
                      <a:pt x="758" y="929"/>
                    </a:lnTo>
                    <a:lnTo>
                      <a:pt x="703" y="897"/>
                    </a:lnTo>
                    <a:lnTo>
                      <a:pt x="651" y="857"/>
                    </a:lnTo>
                    <a:lnTo>
                      <a:pt x="541" y="743"/>
                    </a:lnTo>
                    <a:lnTo>
                      <a:pt x="433" y="581"/>
                    </a:lnTo>
                    <a:lnTo>
                      <a:pt x="325" y="386"/>
                    </a:lnTo>
                    <a:lnTo>
                      <a:pt x="270" y="287"/>
                    </a:lnTo>
                    <a:lnTo>
                      <a:pt x="215" y="196"/>
                    </a:lnTo>
                    <a:lnTo>
                      <a:pt x="163" y="116"/>
                    </a:lnTo>
                    <a:lnTo>
                      <a:pt x="108" y="53"/>
                    </a:lnTo>
                    <a:lnTo>
                      <a:pt x="53" y="13"/>
                    </a:lnTo>
                    <a:lnTo>
                      <a:pt x="0"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23"/>
              <p:cNvSpPr>
                <a:spLocks/>
              </p:cNvSpPr>
              <p:nvPr/>
            </p:nvSpPr>
            <p:spPr bwMode="auto">
              <a:xfrm>
                <a:off x="4539736" y="4134643"/>
                <a:ext cx="1638300" cy="1573213"/>
              </a:xfrm>
              <a:custGeom>
                <a:avLst/>
                <a:gdLst>
                  <a:gd name="T0" fmla="*/ 0 w 1032"/>
                  <a:gd name="T1" fmla="*/ 2147483647 h 991"/>
                  <a:gd name="T2" fmla="*/ 2147483647 w 1032"/>
                  <a:gd name="T3" fmla="*/ 2147483647 h 991"/>
                  <a:gd name="T4" fmla="*/ 2147483647 w 1032"/>
                  <a:gd name="T5" fmla="*/ 2147483647 h 991"/>
                  <a:gd name="T6" fmla="*/ 2147483647 w 1032"/>
                  <a:gd name="T7" fmla="*/ 2147483647 h 991"/>
                  <a:gd name="T8" fmla="*/ 2147483647 w 1032"/>
                  <a:gd name="T9" fmla="*/ 2147483647 h 991"/>
                  <a:gd name="T10" fmla="*/ 2147483647 w 1032"/>
                  <a:gd name="T11" fmla="*/ 2147483647 h 991"/>
                  <a:gd name="T12" fmla="*/ 2147483647 w 1032"/>
                  <a:gd name="T13" fmla="*/ 2147483647 h 991"/>
                  <a:gd name="T14" fmla="*/ 2147483647 w 1032"/>
                  <a:gd name="T15" fmla="*/ 2147483647 h 991"/>
                  <a:gd name="T16" fmla="*/ 2147483647 w 1032"/>
                  <a:gd name="T17" fmla="*/ 2147483647 h 991"/>
                  <a:gd name="T18" fmla="*/ 2147483647 w 1032"/>
                  <a:gd name="T19" fmla="*/ 2147483647 h 991"/>
                  <a:gd name="T20" fmla="*/ 2147483647 w 1032"/>
                  <a:gd name="T21" fmla="*/ 2147483647 h 991"/>
                  <a:gd name="T22" fmla="*/ 2147483647 w 1032"/>
                  <a:gd name="T23" fmla="*/ 2147483647 h 991"/>
                  <a:gd name="T24" fmla="*/ 2147483647 w 1032"/>
                  <a:gd name="T25" fmla="*/ 2147483647 h 991"/>
                  <a:gd name="T26" fmla="*/ 2147483647 w 1032"/>
                  <a:gd name="T27" fmla="*/ 2147483647 h 991"/>
                  <a:gd name="T28" fmla="*/ 2147483647 w 1032"/>
                  <a:gd name="T29" fmla="*/ 2147483647 h 991"/>
                  <a:gd name="T30" fmla="*/ 2147483647 w 1032"/>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2"/>
                  <a:gd name="T49" fmla="*/ 0 h 991"/>
                  <a:gd name="T50" fmla="*/ 1032 w 1032"/>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2" h="991">
                    <a:moveTo>
                      <a:pt x="0" y="990"/>
                    </a:moveTo>
                    <a:lnTo>
                      <a:pt x="108" y="980"/>
                    </a:lnTo>
                    <a:lnTo>
                      <a:pt x="163" y="967"/>
                    </a:lnTo>
                    <a:lnTo>
                      <a:pt x="218" y="952"/>
                    </a:lnTo>
                    <a:lnTo>
                      <a:pt x="271" y="929"/>
                    </a:lnTo>
                    <a:lnTo>
                      <a:pt x="326" y="897"/>
                    </a:lnTo>
                    <a:lnTo>
                      <a:pt x="381" y="857"/>
                    </a:lnTo>
                    <a:lnTo>
                      <a:pt x="488" y="743"/>
                    </a:lnTo>
                    <a:lnTo>
                      <a:pt x="596" y="581"/>
                    </a:lnTo>
                    <a:lnTo>
                      <a:pt x="706" y="386"/>
                    </a:lnTo>
                    <a:lnTo>
                      <a:pt x="759" y="287"/>
                    </a:lnTo>
                    <a:lnTo>
                      <a:pt x="814" y="196"/>
                    </a:lnTo>
                    <a:lnTo>
                      <a:pt x="868" y="116"/>
                    </a:lnTo>
                    <a:lnTo>
                      <a:pt x="921" y="53"/>
                    </a:lnTo>
                    <a:lnTo>
                      <a:pt x="976" y="13"/>
                    </a:lnTo>
                    <a:lnTo>
                      <a:pt x="1031"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 name="Rectangle 24"/>
              <p:cNvSpPr>
                <a:spLocks noChangeArrowheads="1"/>
              </p:cNvSpPr>
              <p:nvPr/>
            </p:nvSpPr>
            <p:spPr bwMode="auto">
              <a:xfrm>
                <a:off x="6300273" y="60825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 name="Rectangle 25"/>
              <p:cNvSpPr>
                <a:spLocks noChangeArrowheads="1"/>
              </p:cNvSpPr>
              <p:nvPr/>
            </p:nvSpPr>
            <p:spPr bwMode="auto">
              <a:xfrm>
                <a:off x="7679811" y="40378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mc:AlternateContent xmlns:mc="http://schemas.openxmlformats.org/markup-compatibility/2006" xmlns:a14="http://schemas.microsoft.com/office/drawing/2010/main">
            <mc:Choice Requires="a14">
              <p:sp>
                <p:nvSpPr>
                  <p:cNvPr id="29" name="Rectangle 26"/>
                  <p:cNvSpPr>
                    <a:spLocks noChangeArrowheads="1"/>
                  </p:cNvSpPr>
                  <p:nvPr/>
                </p:nvSpPr>
                <p:spPr bwMode="auto">
                  <a:xfrm>
                    <a:off x="6649702" y="4016752"/>
                    <a:ext cx="2029340" cy="698240"/>
                  </a:xfrm>
                  <a:prstGeom prst="rect">
                    <a:avLst/>
                  </a:prstGeom>
                  <a:noFill/>
                  <a:ln>
                    <a:noFill/>
                  </a:ln>
                  <a:extLst>
                    <a:ext uri="{91240B29-F687-4F45-9708-019B960494DF}">
                      <a14:hiddenLine w="12700">
                        <a:solidFill>
                          <a:srgbClr val="000000"/>
                        </a:solidFill>
                        <a:miter lim="800000"/>
                        <a:headEnd/>
                        <a:tailEnd/>
                      </a14:hiddenLine>
                    </a:ext>
                  </a:extLst>
                </p:spPr>
                <p:txBody>
                  <a:bodyPr wrap="square" lIns="90488" tIns="44450" rIns="90488" bIns="4445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14:m>
                      <m:oMathPara xmlns:m="http://schemas.openxmlformats.org/officeDocument/2006/math">
                        <m:oMathParaPr>
                          <m:jc m:val="centerGroup"/>
                        </m:oMathParaPr>
                        <m:oMath xmlns:m="http://schemas.openxmlformats.org/officeDocument/2006/math">
                          <m:f>
                            <m:fPr>
                              <m:ctrlPr>
                                <a:rPr lang="en-US" altLang="zh-TW" sz="1600" i="1" smtClean="0">
                                  <a:solidFill>
                                    <a:schemeClr val="accent2">
                                      <a:lumMod val="50000"/>
                                    </a:schemeClr>
                                  </a:solidFill>
                                  <a:latin typeface="Cambria Math" panose="02040503050406030204" pitchFamily="18" charset="0"/>
                                </a:rPr>
                              </m:ctrlPr>
                            </m:fPr>
                            <m:num>
                              <m:r>
                                <a:rPr lang="en-US" altLang="zh-TW" sz="1600" b="0" i="1" smtClean="0">
                                  <a:solidFill>
                                    <a:schemeClr val="accent2">
                                      <a:lumMod val="50000"/>
                                    </a:schemeClr>
                                  </a:solidFill>
                                  <a:latin typeface="Cambria Math"/>
                                </a:rPr>
                                <m:t>0.05</m:t>
                              </m:r>
                            </m:num>
                            <m:den>
                              <m:r>
                                <a:rPr lang="en-US" altLang="zh-TW" sz="1600" b="0" i="1" smtClean="0">
                                  <a:solidFill>
                                    <a:schemeClr val="accent2">
                                      <a:lumMod val="50000"/>
                                    </a:schemeClr>
                                  </a:solidFill>
                                  <a:latin typeface="Cambria Math"/>
                                </a:rPr>
                                <m:t>2</m:t>
                              </m:r>
                            </m:den>
                          </m:f>
                          <m:r>
                            <a:rPr lang="en-US" altLang="zh-TW" sz="1600" b="0" i="1" smtClean="0">
                              <a:solidFill>
                                <a:schemeClr val="accent2">
                                  <a:lumMod val="50000"/>
                                </a:schemeClr>
                              </a:solidFill>
                              <a:latin typeface="Cambria Math"/>
                            </a:rPr>
                            <m:t>=0.025</m:t>
                          </m:r>
                        </m:oMath>
                      </m:oMathPara>
                    </a14:m>
                    <a:endParaRPr lang="en-US" altLang="zh-TW" sz="1600" dirty="0">
                      <a:solidFill>
                        <a:schemeClr val="accent2">
                          <a:lumMod val="50000"/>
                        </a:schemeClr>
                      </a:solidFill>
                    </a:endParaRPr>
                  </a:p>
                </p:txBody>
              </p:sp>
            </mc:Choice>
            <mc:Fallback xmlns="">
              <p:sp>
                <p:nvSpPr>
                  <p:cNvPr id="14" name="Rectangle 26"/>
                  <p:cNvSpPr>
                    <a:spLocks noRot="1" noChangeAspect="1" noMove="1" noResize="1" noEditPoints="1" noAdjustHandles="1" noChangeArrowheads="1" noChangeShapeType="1" noTextEdit="1"/>
                  </p:cNvSpPr>
                  <p:nvPr/>
                </p:nvSpPr>
                <p:spPr bwMode="auto">
                  <a:xfrm>
                    <a:off x="6649702" y="4016752"/>
                    <a:ext cx="2029340" cy="698240"/>
                  </a:xfrm>
                  <a:prstGeom prst="rect">
                    <a:avLst/>
                  </a:prstGeom>
                  <a:blipFill rotWithShape="1">
                    <a:blip r:embed="rId4"/>
                    <a:stretch>
                      <a:fillRect/>
                    </a:stretch>
                  </a:blip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sp>
            <p:nvSpPr>
              <p:cNvPr id="30" name="Line 27"/>
              <p:cNvSpPr>
                <a:spLocks noChangeShapeType="1"/>
              </p:cNvSpPr>
              <p:nvPr/>
            </p:nvSpPr>
            <p:spPr bwMode="auto">
              <a:xfrm flipH="1">
                <a:off x="7130973" y="4594366"/>
                <a:ext cx="533399" cy="1066800"/>
              </a:xfrm>
              <a:prstGeom prst="line">
                <a:avLst/>
              </a:prstGeom>
              <a:noFill/>
              <a:ln w="28575">
                <a:solidFill>
                  <a:srgbClr val="9966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1" name="Rectangle 28"/>
              <p:cNvSpPr>
                <a:spLocks noChangeArrowheads="1"/>
              </p:cNvSpPr>
              <p:nvPr/>
            </p:nvSpPr>
            <p:spPr bwMode="auto">
              <a:xfrm>
                <a:off x="5538273" y="608250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32" name="Line 32"/>
              <p:cNvSpPr>
                <a:spLocks noChangeShapeType="1"/>
              </p:cNvSpPr>
              <p:nvPr/>
            </p:nvSpPr>
            <p:spPr bwMode="auto">
              <a:xfrm>
                <a:off x="6178036" y="4233068"/>
                <a:ext cx="0" cy="1524000"/>
              </a:xfrm>
              <a:prstGeom prst="line">
                <a:avLst/>
              </a:prstGeom>
              <a:noFill/>
              <a:ln w="2857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33" name="Line 33"/>
              <p:cNvSpPr>
                <a:spLocks noChangeShapeType="1"/>
              </p:cNvSpPr>
              <p:nvPr/>
            </p:nvSpPr>
            <p:spPr bwMode="auto">
              <a:xfrm>
                <a:off x="4383809" y="5760334"/>
                <a:ext cx="3567115" cy="0"/>
              </a:xfrm>
              <a:prstGeom prst="line">
                <a:avLst/>
              </a:prstGeom>
              <a:noFill/>
              <a:ln w="28575" cap="rnd">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34" name="TextBox 33"/>
                  <p:cNvSpPr txBox="1"/>
                  <p:nvPr/>
                </p:nvSpPr>
                <p:spPr>
                  <a:xfrm>
                    <a:off x="7800491" y="5489970"/>
                    <a:ext cx="603764" cy="4682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𝑡</m:t>
                          </m:r>
                        </m:oMath>
                      </m:oMathPara>
                    </a14:m>
                    <a:endParaRPr lang="en-US" dirty="0"/>
                  </a:p>
                </p:txBody>
              </p:sp>
            </mc:Choice>
            <mc:Fallback xmlns="">
              <p:sp>
                <p:nvSpPr>
                  <p:cNvPr id="19" name="TextBox 18"/>
                  <p:cNvSpPr txBox="1">
                    <a:spLocks noRot="1" noChangeAspect="1" noMove="1" noResize="1" noEditPoints="1" noAdjustHandles="1" noChangeArrowheads="1" noChangeShapeType="1" noTextEdit="1"/>
                  </p:cNvSpPr>
                  <p:nvPr/>
                </p:nvSpPr>
                <p:spPr>
                  <a:xfrm>
                    <a:off x="7800491" y="5489970"/>
                    <a:ext cx="603764" cy="468203"/>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5867400" y="5764088"/>
                    <a:ext cx="60376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0</m:t>
                          </m:r>
                        </m:oMath>
                      </m:oMathPara>
                    </a14:m>
                    <a:endParaRPr lang="en-US" dirty="0"/>
                  </a:p>
                </p:txBody>
              </p:sp>
            </mc:Choice>
            <mc:Fallback xmlns="">
              <p:sp>
                <p:nvSpPr>
                  <p:cNvPr id="30" name="TextBox 29"/>
                  <p:cNvSpPr txBox="1">
                    <a:spLocks noRot="1" noChangeAspect="1" noMove="1" noResize="1" noEditPoints="1" noAdjustHandles="1" noChangeArrowheads="1" noChangeShapeType="1" noTextEdit="1"/>
                  </p:cNvSpPr>
                  <p:nvPr/>
                </p:nvSpPr>
                <p:spPr>
                  <a:xfrm>
                    <a:off x="5867400" y="5764088"/>
                    <a:ext cx="603764" cy="369332"/>
                  </a:xfrm>
                  <a:prstGeom prst="rect">
                    <a:avLst/>
                  </a:prstGeom>
                  <a:blipFill rotWithShape="1">
                    <a:blip r:embed="rId6"/>
                    <a:stretch>
                      <a:fillRect b="-1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3" name="TextBox 22"/>
                <p:cNvSpPr txBox="1"/>
                <p:nvPr/>
              </p:nvSpPr>
              <p:spPr>
                <a:xfrm>
                  <a:off x="7315199" y="6198944"/>
                  <a:ext cx="391301" cy="55330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a:rPr>
                              <m:t>𝑡</m:t>
                            </m:r>
                          </m:e>
                          <m:sub>
                            <m:f>
                              <m:fPr>
                                <m:ctrlPr>
                                  <a:rPr lang="en-US" i="1" smtClean="0">
                                    <a:latin typeface="Cambria Math" panose="02040503050406030204" pitchFamily="18" charset="0"/>
                                  </a:rPr>
                                </m:ctrlPr>
                              </m:fPr>
                              <m:num>
                                <m:r>
                                  <a:rPr lang="en-US" b="0" i="1" smtClean="0">
                                    <a:latin typeface="Cambria Math"/>
                                  </a:rPr>
                                  <m:t>0.05</m:t>
                                </m:r>
                              </m:num>
                              <m:den>
                                <m:r>
                                  <a:rPr lang="en-US" b="0" i="1" smtClean="0">
                                    <a:latin typeface="Cambria Math"/>
                                  </a:rPr>
                                  <m:t>2</m:t>
                                </m:r>
                              </m:den>
                            </m:f>
                            <m:r>
                              <a:rPr lang="en-US" b="0" i="1" smtClean="0">
                                <a:latin typeface="Cambria Math"/>
                              </a:rPr>
                              <m:t>,25−1</m:t>
                            </m:r>
                          </m:sub>
                        </m:sSub>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7315199" y="6198944"/>
                  <a:ext cx="391301" cy="553308"/>
                </a:xfrm>
                <a:prstGeom prst="rect">
                  <a:avLst/>
                </a:prstGeom>
                <a:blipFill rotWithShape="1">
                  <a:blip r:embed="rId7"/>
                  <a:stretch>
                    <a:fillRect r="-178333"/>
                  </a:stretch>
                </a:blipFill>
              </p:spPr>
              <p:txBody>
                <a:bodyPr/>
                <a:lstStyle/>
                <a:p>
                  <a:r>
                    <a:rPr lang="en-US">
                      <a:noFill/>
                    </a:rPr>
                    <a:t> </a:t>
                  </a:r>
                </a:p>
              </p:txBody>
            </p:sp>
          </mc:Fallback>
        </mc:AlternateContent>
      </p:grpSp>
    </p:spTree>
    <p:extLst>
      <p:ext uri="{BB962C8B-B14F-4D97-AF65-F5344CB8AC3E}">
        <p14:creationId xmlns:p14="http://schemas.microsoft.com/office/powerpoint/2010/main" val="139501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Unknown</a:t>
                </a:r>
                <a:r>
                  <a:rPr lang="en-US" dirty="0" smtClean="0"/>
                  <a:t>)</a:t>
                </a:r>
                <a:r>
                  <a:rPr lang="en-US" dirty="0"/>
                  <a:t> – Exercise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p:sp>
        <p:nvSpPr>
          <p:cNvPr id="3" name="Content Placeholder 2"/>
          <p:cNvSpPr>
            <a:spLocks noGrp="1"/>
          </p:cNvSpPr>
          <p:nvPr>
            <p:ph idx="1"/>
          </p:nvPr>
        </p:nvSpPr>
        <p:spPr/>
        <p:txBody>
          <a:bodyPr/>
          <a:lstStyle/>
          <a:p>
            <a:pPr marL="342900" lvl="1" indent="-342900">
              <a:buClr>
                <a:schemeClr val="accent1"/>
              </a:buClr>
              <a:buSzPct val="65000"/>
              <a:buFont typeface="Wingdings" pitchFamily="2" charset="2"/>
              <a:buChar char="n"/>
            </a:pPr>
            <a:r>
              <a:rPr lang="en-US" dirty="0" smtClean="0"/>
              <a:t>The branch manager </a:t>
            </a:r>
            <a:r>
              <a:rPr lang="en-US" dirty="0"/>
              <a:t>of an outlet of a nationwide chain of pet supply stores want to study characteristics of her customers. In particular, she would like to estimate the population mean amount spent in the pet supply store. A random sample of 200 customers is selected. The sample mean of amount of money spent is $21.34, and the sample standard deviation is $9.22. Construct a 95% confidence interval estimate for the population mean amount spent in the pet supply store.</a:t>
            </a:r>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0987362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Confidence Interval for </a:t>
                </a:r>
                <a14:m>
                  <m:oMath xmlns:m="http://schemas.openxmlformats.org/officeDocument/2006/math">
                    <m:r>
                      <a:rPr lang="en-US" i="1">
                        <a:latin typeface="Cambria Math"/>
                        <a:ea typeface="Cambria Math"/>
                      </a:rPr>
                      <m:t>𝜇</m:t>
                    </m:r>
                  </m:oMath>
                </a14:m>
                <a:r>
                  <a:rPr lang="en-US" dirty="0"/>
                  <a:t> </a:t>
                </a:r>
                <a:br>
                  <a:rPr lang="en-US" dirty="0"/>
                </a:br>
                <a:r>
                  <a:rPr lang="en-US" dirty="0"/>
                  <a:t>(</a:t>
                </a:r>
                <a14:m>
                  <m:oMath xmlns:m="http://schemas.openxmlformats.org/officeDocument/2006/math">
                    <m:r>
                      <a:rPr lang="en-US" i="1" dirty="0">
                        <a:latin typeface="Cambria Math"/>
                        <a:ea typeface="Cambria Math"/>
                      </a:rPr>
                      <m:t>𝜎</m:t>
                    </m:r>
                  </m:oMath>
                </a14:m>
                <a:r>
                  <a:rPr lang="en-US" dirty="0"/>
                  <a:t> Unknown) – Exercise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l="-2815" t="-10160" b="-4545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11942609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a:t>
            </a:r>
            <a:r>
              <a:rPr lang="en-US" dirty="0"/>
              <a:t/>
            </a:r>
            <a:br>
              <a:rPr lang="en-US" dirty="0"/>
            </a:br>
            <a:endParaRPr lang="en-US" dirty="0"/>
          </a:p>
        </p:txBody>
      </p:sp>
      <p:sp>
        <p:nvSpPr>
          <p:cNvPr id="3" name="Content Placeholder 2"/>
          <p:cNvSpPr>
            <a:spLocks noGrp="1"/>
          </p:cNvSpPr>
          <p:nvPr>
            <p:ph idx="1"/>
          </p:nvPr>
        </p:nvSpPr>
        <p:spPr>
          <a:xfrm>
            <a:off x="457200" y="1676400"/>
            <a:ext cx="3124200" cy="2667000"/>
          </a:xfrm>
          <a:solidFill>
            <a:srgbClr val="FFCCFF"/>
          </a:solidFill>
        </p:spPr>
        <p:txBody>
          <a:bodyPr/>
          <a:lstStyle/>
          <a:p>
            <a:r>
              <a:rPr lang="en-US" dirty="0" smtClean="0"/>
              <a:t>Large sample</a:t>
            </a:r>
          </a:p>
          <a:p>
            <a:pPr lvl="1"/>
            <a:r>
              <a:rPr lang="en-US" dirty="0" smtClean="0"/>
              <a:t>Requires more resources</a:t>
            </a:r>
          </a:p>
          <a:p>
            <a:pPr lvl="1"/>
            <a:r>
              <a:rPr lang="en-US" dirty="0" smtClean="0"/>
              <a:t>Smaller standard error</a:t>
            </a:r>
          </a:p>
          <a:p>
            <a:pPr lvl="1"/>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29</a:t>
            </a:fld>
            <a:endParaRPr lang="en-US" altLang="en-US"/>
          </a:p>
        </p:txBody>
      </p:sp>
      <p:graphicFrame>
        <p:nvGraphicFramePr>
          <p:cNvPr id="7" name="Object 4">
            <a:hlinkClick r:id="" action="ppaction://ole?verb=0"/>
          </p:cNvPr>
          <p:cNvGraphicFramePr>
            <a:graphicFrameLocks/>
          </p:cNvGraphicFramePr>
          <p:nvPr>
            <p:extLst>
              <p:ext uri="{D42A27DB-BD31-4B8C-83A1-F6EECF244321}">
                <p14:modId xmlns:p14="http://schemas.microsoft.com/office/powerpoint/2010/main" val="578100016"/>
              </p:ext>
            </p:extLst>
          </p:nvPr>
        </p:nvGraphicFramePr>
        <p:xfrm>
          <a:off x="2908300" y="1612900"/>
          <a:ext cx="3451225" cy="4821237"/>
        </p:xfrm>
        <a:graphic>
          <a:graphicData uri="http://schemas.openxmlformats.org/presentationml/2006/ole">
            <mc:AlternateContent xmlns:mc="http://schemas.openxmlformats.org/markup-compatibility/2006">
              <mc:Choice xmlns:v="urn:schemas-microsoft-com:vml" Requires="v">
                <p:oleObj spid="_x0000_s4194" name="Clip" r:id="rId4" imgW="4140200" imgH="5770563" progId="MS_ClipArt_Gallery.2">
                  <p:embed/>
                </p:oleObj>
              </mc:Choice>
              <mc:Fallback>
                <p:oleObj name="Clip" r:id="rId4" imgW="4140200" imgH="5770563" progId="MS_ClipArt_Gallery.2">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8300" y="1612900"/>
                        <a:ext cx="3451225" cy="4821237"/>
                      </a:xfrm>
                      <a:prstGeom prst="rect">
                        <a:avLst/>
                      </a:prstGeom>
                      <a:noFill/>
                      <a:ln>
                        <a:noFill/>
                      </a:ln>
                      <a:effectLst/>
                    </p:spPr>
                  </p:pic>
                </p:oleObj>
              </mc:Fallback>
            </mc:AlternateContent>
          </a:graphicData>
        </a:graphic>
      </p:graphicFrame>
      <p:sp>
        <p:nvSpPr>
          <p:cNvPr id="8" name="Content Placeholder 2"/>
          <p:cNvSpPr txBox="1">
            <a:spLocks/>
          </p:cNvSpPr>
          <p:nvPr/>
        </p:nvSpPr>
        <p:spPr bwMode="auto">
          <a:xfrm>
            <a:off x="5791200" y="1676400"/>
            <a:ext cx="3124200" cy="1447800"/>
          </a:xfrm>
          <a:prstGeom prst="rect">
            <a:avLst/>
          </a:prstGeom>
          <a:solidFill>
            <a:srgbClr val="FFFF99"/>
          </a:solidFill>
          <a:ln>
            <a:noFill/>
          </a:ln>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kern="0" dirty="0" smtClean="0"/>
              <a:t>Small sample</a:t>
            </a:r>
          </a:p>
          <a:p>
            <a:pPr lvl="1"/>
            <a:r>
              <a:rPr lang="en-US" kern="0" dirty="0" smtClean="0"/>
              <a:t>Less precise estimation</a:t>
            </a:r>
            <a:endParaRPr lang="en-US" kern="0" dirty="0"/>
          </a:p>
        </p:txBody>
      </p:sp>
    </p:spTree>
    <p:extLst>
      <p:ext uri="{BB962C8B-B14F-4D97-AF65-F5344CB8AC3E}">
        <p14:creationId xmlns:p14="http://schemas.microsoft.com/office/powerpoint/2010/main" val="176158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Statisticians have control over the </a:t>
                </a:r>
                <a:r>
                  <a:rPr lang="en-US" sz="2600" dirty="0" smtClean="0">
                    <a:solidFill>
                      <a:srgbClr val="FF0000"/>
                    </a:solidFill>
                  </a:rPr>
                  <a:t>sampling error (</a:t>
                </a:r>
                <a14:m>
                  <m:oMath xmlns:m="http://schemas.openxmlformats.org/officeDocument/2006/math">
                    <m:r>
                      <a:rPr lang="en-US" sz="2600" b="0" i="1" dirty="0" smtClean="0">
                        <a:solidFill>
                          <a:srgbClr val="FF0000"/>
                        </a:solidFill>
                        <a:latin typeface="Cambria Math"/>
                      </a:rPr>
                      <m:t>𝐸</m:t>
                    </m:r>
                  </m:oMath>
                </a14:m>
                <a:r>
                  <a:rPr lang="en-US" sz="2600" dirty="0">
                    <a:solidFill>
                      <a:srgbClr val="FF0000"/>
                    </a:solidFill>
                  </a:rPr>
                  <a:t>) </a:t>
                </a:r>
                <a:r>
                  <a:rPr lang="en-US" sz="2600" dirty="0" smtClean="0"/>
                  <a:t>by </a:t>
                </a:r>
                <a:r>
                  <a:rPr lang="en-US" sz="2600" dirty="0"/>
                  <a:t>choosing appropriate </a:t>
                </a:r>
                <a:r>
                  <a:rPr lang="en-US" sz="2600" dirty="0">
                    <a:solidFill>
                      <a:srgbClr val="FF0000"/>
                    </a:solidFill>
                  </a:rPr>
                  <a:t>sample sizes that are large enough </a:t>
                </a:r>
                <a:r>
                  <a:rPr lang="en-US" sz="2600" dirty="0"/>
                  <a:t>to make the </a:t>
                </a:r>
                <a:r>
                  <a:rPr lang="en-US" sz="2600" dirty="0">
                    <a:solidFill>
                      <a:srgbClr val="FF0000"/>
                    </a:solidFill>
                  </a:rPr>
                  <a:t>results appear </a:t>
                </a:r>
                <a:r>
                  <a:rPr lang="en-US" sz="2600" dirty="0" smtClean="0">
                    <a:solidFill>
                      <a:srgbClr val="FF0000"/>
                    </a:solidFill>
                  </a:rPr>
                  <a:t>credible</a:t>
                </a:r>
              </a:p>
              <a:p>
                <a:pPr lvl="1"/>
                <a:r>
                  <a:rPr lang="en-US" sz="2200" dirty="0" smtClean="0"/>
                  <a:t>Sampling error </a:t>
                </a:r>
                <a:r>
                  <a:rPr lang="en-US" sz="2200" dirty="0"/>
                  <a:t>measures how far off the </a:t>
                </a:r>
                <a:r>
                  <a:rPr lang="en-US" sz="2200" dirty="0" smtClean="0"/>
                  <a:t>estimation results </a:t>
                </a:r>
                <a:r>
                  <a:rPr lang="en-US" sz="2200" dirty="0"/>
                  <a:t>are likely to be from the result that they would have gotten if </a:t>
                </a:r>
                <a:r>
                  <a:rPr lang="en-US" sz="2200" dirty="0" smtClean="0"/>
                  <a:t>the </a:t>
                </a:r>
                <a:r>
                  <a:rPr lang="en-US" sz="2200" dirty="0"/>
                  <a:t>entire population </a:t>
                </a:r>
                <a:r>
                  <a:rPr lang="en-US" sz="2200" dirty="0" smtClean="0"/>
                  <a:t>are surveyed instead </a:t>
                </a:r>
                <a:r>
                  <a:rPr lang="en-US" sz="2200" dirty="0"/>
                  <a:t>of merely a </a:t>
                </a:r>
                <a:r>
                  <a:rPr lang="en-US" sz="2200" dirty="0" smtClean="0"/>
                  <a:t>sample</a:t>
                </a:r>
              </a:p>
              <a:p>
                <a:pPr lvl="1"/>
                <a14:m>
                  <m:oMath xmlns:m="http://schemas.openxmlformats.org/officeDocument/2006/math">
                    <m:r>
                      <a:rPr lang="en-US" sz="2200" b="0" i="1" smtClean="0">
                        <a:solidFill>
                          <a:srgbClr val="FF0000"/>
                        </a:solidFill>
                        <a:latin typeface="Cambria Math"/>
                      </a:rPr>
                      <m:t>𝐸</m:t>
                    </m:r>
                    <m:r>
                      <a:rPr lang="en-US" sz="2200" b="0" i="1" smtClean="0">
                        <a:solidFill>
                          <a:srgbClr val="FF0000"/>
                        </a:solidFill>
                        <a:latin typeface="Cambria Math"/>
                      </a:rPr>
                      <m:t>=</m:t>
                    </m:r>
                    <m:sSub>
                      <m:sSubPr>
                        <m:ctrlPr>
                          <a:rPr lang="en-US" sz="2200" b="0" i="1" smtClean="0">
                            <a:solidFill>
                              <a:srgbClr val="FF0000"/>
                            </a:solidFill>
                            <a:latin typeface="Cambria Math" panose="02040503050406030204" pitchFamily="18" charset="0"/>
                          </a:rPr>
                        </m:ctrlPr>
                      </m:sSubPr>
                      <m:e>
                        <m:r>
                          <a:rPr lang="en-US" sz="2200" b="0" i="1" smtClean="0">
                            <a:solidFill>
                              <a:srgbClr val="FF0000"/>
                            </a:solidFill>
                            <a:latin typeface="Cambria Math"/>
                          </a:rPr>
                          <m:t>𝑍</m:t>
                        </m:r>
                      </m:e>
                      <m:sub>
                        <m:f>
                          <m:fPr>
                            <m:type m:val="lin"/>
                            <m:ctrlPr>
                              <a:rPr lang="en-US" sz="2200" b="0" i="1" smtClean="0">
                                <a:solidFill>
                                  <a:srgbClr val="FF0000"/>
                                </a:solidFill>
                                <a:latin typeface="Cambria Math" panose="02040503050406030204" pitchFamily="18" charset="0"/>
                              </a:rPr>
                            </m:ctrlPr>
                          </m:fPr>
                          <m:num>
                            <m:r>
                              <a:rPr lang="en-US" sz="2200" b="0" i="1" smtClean="0">
                                <a:solidFill>
                                  <a:srgbClr val="FF0000"/>
                                </a:solidFill>
                                <a:latin typeface="Cambria Math"/>
                                <a:ea typeface="Cambria Math"/>
                              </a:rPr>
                              <m:t>𝛼</m:t>
                            </m:r>
                          </m:num>
                          <m:den>
                            <m:r>
                              <a:rPr lang="en-US" sz="2200" b="0" i="1" smtClean="0">
                                <a:solidFill>
                                  <a:srgbClr val="FF0000"/>
                                </a:solidFill>
                                <a:latin typeface="Cambria Math"/>
                              </a:rPr>
                              <m:t>2</m:t>
                            </m:r>
                          </m:den>
                        </m:f>
                      </m:sub>
                    </m:sSub>
                    <m:f>
                      <m:fPr>
                        <m:ctrlPr>
                          <a:rPr lang="en-US" sz="2200" b="0" i="1" smtClean="0">
                            <a:solidFill>
                              <a:srgbClr val="FF0000"/>
                            </a:solidFill>
                            <a:latin typeface="Cambria Math" panose="02040503050406030204" pitchFamily="18" charset="0"/>
                          </a:rPr>
                        </m:ctrlPr>
                      </m:fPr>
                      <m:num>
                        <m:r>
                          <a:rPr lang="en-US" sz="2200" b="0" i="1" smtClean="0">
                            <a:solidFill>
                              <a:srgbClr val="FF0000"/>
                            </a:solidFill>
                            <a:latin typeface="Cambria Math"/>
                            <a:ea typeface="Cambria Math"/>
                          </a:rPr>
                          <m:t>𝜎</m:t>
                        </m:r>
                      </m:num>
                      <m:den>
                        <m:rad>
                          <m:radPr>
                            <m:degHide m:val="on"/>
                            <m:ctrlPr>
                              <a:rPr lang="en-US" sz="2200" b="0" i="1" smtClean="0">
                                <a:solidFill>
                                  <a:srgbClr val="FF0000"/>
                                </a:solidFill>
                                <a:latin typeface="Cambria Math" panose="02040503050406030204" pitchFamily="18" charset="0"/>
                              </a:rPr>
                            </m:ctrlPr>
                          </m:radPr>
                          <m:deg/>
                          <m:e>
                            <m:r>
                              <a:rPr lang="en-US" sz="2200" b="0" i="1" smtClean="0">
                                <a:solidFill>
                                  <a:srgbClr val="FF0000"/>
                                </a:solidFill>
                                <a:latin typeface="Cambria Math"/>
                              </a:rPr>
                              <m:t>𝑛</m:t>
                            </m:r>
                          </m:e>
                        </m:rad>
                      </m:den>
                    </m:f>
                  </m:oMath>
                </a14:m>
                <a:endParaRPr lang="en-US" sz="22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66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6" name="Group 5"/>
          <p:cNvGrpSpPr/>
          <p:nvPr/>
        </p:nvGrpSpPr>
        <p:grpSpPr>
          <a:xfrm>
            <a:off x="5270779" y="3886200"/>
            <a:ext cx="3962411" cy="2587023"/>
            <a:chOff x="4267896" y="2671762"/>
            <a:chExt cx="5134133" cy="3467424"/>
          </a:xfrm>
        </p:grpSpPr>
        <p:sp>
          <p:nvSpPr>
            <p:cNvPr id="7" name="Freeform 13"/>
            <p:cNvSpPr>
              <a:spLocks/>
            </p:cNvSpPr>
            <p:nvPr/>
          </p:nvSpPr>
          <p:spPr bwMode="auto">
            <a:xfrm>
              <a:off x="6726309" y="2697162"/>
              <a:ext cx="2314720" cy="1809257"/>
            </a:xfrm>
            <a:custGeom>
              <a:avLst/>
              <a:gdLst>
                <a:gd name="T0" fmla="*/ 2147483647 w 1030"/>
                <a:gd name="T1" fmla="*/ 2147483647 h 991"/>
                <a:gd name="T2" fmla="*/ 2147483647 w 1030"/>
                <a:gd name="T3" fmla="*/ 2147483647 h 991"/>
                <a:gd name="T4" fmla="*/ 2147483647 w 1030"/>
                <a:gd name="T5" fmla="*/ 2147483647 h 991"/>
                <a:gd name="T6" fmla="*/ 2147483647 w 1030"/>
                <a:gd name="T7" fmla="*/ 2147483647 h 991"/>
                <a:gd name="T8" fmla="*/ 2147483647 w 1030"/>
                <a:gd name="T9" fmla="*/ 2147483647 h 991"/>
                <a:gd name="T10" fmla="*/ 2147483647 w 1030"/>
                <a:gd name="T11" fmla="*/ 2147483647 h 991"/>
                <a:gd name="T12" fmla="*/ 2147483647 w 1030"/>
                <a:gd name="T13" fmla="*/ 2147483647 h 991"/>
                <a:gd name="T14" fmla="*/ 2147483647 w 1030"/>
                <a:gd name="T15" fmla="*/ 2147483647 h 991"/>
                <a:gd name="T16" fmla="*/ 2147483647 w 1030"/>
                <a:gd name="T17" fmla="*/ 2147483647 h 991"/>
                <a:gd name="T18" fmla="*/ 2147483647 w 1030"/>
                <a:gd name="T19" fmla="*/ 2147483647 h 991"/>
                <a:gd name="T20" fmla="*/ 2147483647 w 1030"/>
                <a:gd name="T21" fmla="*/ 2147483647 h 991"/>
                <a:gd name="T22" fmla="*/ 2147483647 w 1030"/>
                <a:gd name="T23" fmla="*/ 2147483647 h 991"/>
                <a:gd name="T24" fmla="*/ 2147483647 w 1030"/>
                <a:gd name="T25" fmla="*/ 2147483647 h 991"/>
                <a:gd name="T26" fmla="*/ 2147483647 w 1030"/>
                <a:gd name="T27" fmla="*/ 2147483647 h 991"/>
                <a:gd name="T28" fmla="*/ 2147483647 w 1030"/>
                <a:gd name="T29" fmla="*/ 2147483647 h 991"/>
                <a:gd name="T30" fmla="*/ 0 w 1030"/>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0"/>
                <a:gd name="T49" fmla="*/ 0 h 991"/>
                <a:gd name="T50" fmla="*/ 1030 w 1030"/>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0" h="991">
                  <a:moveTo>
                    <a:pt x="1029" y="990"/>
                  </a:moveTo>
                  <a:lnTo>
                    <a:pt x="921" y="980"/>
                  </a:lnTo>
                  <a:lnTo>
                    <a:pt x="866" y="967"/>
                  </a:lnTo>
                  <a:lnTo>
                    <a:pt x="813" y="952"/>
                  </a:lnTo>
                  <a:lnTo>
                    <a:pt x="758" y="929"/>
                  </a:lnTo>
                  <a:lnTo>
                    <a:pt x="703" y="897"/>
                  </a:lnTo>
                  <a:lnTo>
                    <a:pt x="651" y="857"/>
                  </a:lnTo>
                  <a:lnTo>
                    <a:pt x="541" y="743"/>
                  </a:lnTo>
                  <a:lnTo>
                    <a:pt x="433" y="581"/>
                  </a:lnTo>
                  <a:lnTo>
                    <a:pt x="325" y="386"/>
                  </a:lnTo>
                  <a:lnTo>
                    <a:pt x="270" y="287"/>
                  </a:lnTo>
                  <a:lnTo>
                    <a:pt x="215" y="196"/>
                  </a:lnTo>
                  <a:lnTo>
                    <a:pt x="163" y="116"/>
                  </a:lnTo>
                  <a:lnTo>
                    <a:pt x="108" y="53"/>
                  </a:lnTo>
                  <a:lnTo>
                    <a:pt x="53" y="13"/>
                  </a:lnTo>
                  <a:lnTo>
                    <a:pt x="0"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 name="Freeform 14"/>
            <p:cNvSpPr>
              <a:spLocks/>
            </p:cNvSpPr>
            <p:nvPr/>
          </p:nvSpPr>
          <p:spPr bwMode="auto">
            <a:xfrm>
              <a:off x="4366643" y="2708116"/>
              <a:ext cx="2319215" cy="1809257"/>
            </a:xfrm>
            <a:custGeom>
              <a:avLst/>
              <a:gdLst>
                <a:gd name="T0" fmla="*/ 0 w 1032"/>
                <a:gd name="T1" fmla="*/ 2147483647 h 991"/>
                <a:gd name="T2" fmla="*/ 2147483647 w 1032"/>
                <a:gd name="T3" fmla="*/ 2147483647 h 991"/>
                <a:gd name="T4" fmla="*/ 2147483647 w 1032"/>
                <a:gd name="T5" fmla="*/ 2147483647 h 991"/>
                <a:gd name="T6" fmla="*/ 2147483647 w 1032"/>
                <a:gd name="T7" fmla="*/ 2147483647 h 991"/>
                <a:gd name="T8" fmla="*/ 2147483647 w 1032"/>
                <a:gd name="T9" fmla="*/ 2147483647 h 991"/>
                <a:gd name="T10" fmla="*/ 2147483647 w 1032"/>
                <a:gd name="T11" fmla="*/ 2147483647 h 991"/>
                <a:gd name="T12" fmla="*/ 2147483647 w 1032"/>
                <a:gd name="T13" fmla="*/ 2147483647 h 991"/>
                <a:gd name="T14" fmla="*/ 2147483647 w 1032"/>
                <a:gd name="T15" fmla="*/ 2147483647 h 991"/>
                <a:gd name="T16" fmla="*/ 2147483647 w 1032"/>
                <a:gd name="T17" fmla="*/ 2147483647 h 991"/>
                <a:gd name="T18" fmla="*/ 2147483647 w 1032"/>
                <a:gd name="T19" fmla="*/ 2147483647 h 991"/>
                <a:gd name="T20" fmla="*/ 2147483647 w 1032"/>
                <a:gd name="T21" fmla="*/ 2147483647 h 991"/>
                <a:gd name="T22" fmla="*/ 2147483647 w 1032"/>
                <a:gd name="T23" fmla="*/ 2147483647 h 991"/>
                <a:gd name="T24" fmla="*/ 2147483647 w 1032"/>
                <a:gd name="T25" fmla="*/ 2147483647 h 991"/>
                <a:gd name="T26" fmla="*/ 2147483647 w 1032"/>
                <a:gd name="T27" fmla="*/ 2147483647 h 991"/>
                <a:gd name="T28" fmla="*/ 2147483647 w 1032"/>
                <a:gd name="T29" fmla="*/ 2147483647 h 991"/>
                <a:gd name="T30" fmla="*/ 2147483647 w 1032"/>
                <a:gd name="T31" fmla="*/ 0 h 9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2"/>
                <a:gd name="T49" fmla="*/ 0 h 991"/>
                <a:gd name="T50" fmla="*/ 1032 w 1032"/>
                <a:gd name="T51" fmla="*/ 991 h 9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2" h="991">
                  <a:moveTo>
                    <a:pt x="0" y="990"/>
                  </a:moveTo>
                  <a:lnTo>
                    <a:pt x="108" y="980"/>
                  </a:lnTo>
                  <a:lnTo>
                    <a:pt x="163" y="967"/>
                  </a:lnTo>
                  <a:lnTo>
                    <a:pt x="218" y="952"/>
                  </a:lnTo>
                  <a:lnTo>
                    <a:pt x="271" y="929"/>
                  </a:lnTo>
                  <a:lnTo>
                    <a:pt x="326" y="897"/>
                  </a:lnTo>
                  <a:lnTo>
                    <a:pt x="381" y="857"/>
                  </a:lnTo>
                  <a:lnTo>
                    <a:pt x="488" y="743"/>
                  </a:lnTo>
                  <a:lnTo>
                    <a:pt x="596" y="581"/>
                  </a:lnTo>
                  <a:lnTo>
                    <a:pt x="706" y="386"/>
                  </a:lnTo>
                  <a:lnTo>
                    <a:pt x="759" y="287"/>
                  </a:lnTo>
                  <a:lnTo>
                    <a:pt x="814" y="196"/>
                  </a:lnTo>
                  <a:lnTo>
                    <a:pt x="868" y="116"/>
                  </a:lnTo>
                  <a:lnTo>
                    <a:pt x="921" y="53"/>
                  </a:lnTo>
                  <a:lnTo>
                    <a:pt x="976" y="13"/>
                  </a:lnTo>
                  <a:lnTo>
                    <a:pt x="1031" y="0"/>
                  </a:lnTo>
                </a:path>
              </a:pathLst>
            </a:custGeom>
            <a:noFill/>
            <a:ln w="50800" cap="rnd" cmpd="sng">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9" name="Straight Connector 8"/>
            <p:cNvCxnSpPr/>
            <p:nvPr/>
          </p:nvCxnSpPr>
          <p:spPr>
            <a:xfrm>
              <a:off x="4366643" y="4563101"/>
              <a:ext cx="467438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6522820" y="4619941"/>
                  <a:ext cx="419100" cy="4125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𝑋</m:t>
                            </m:r>
                          </m:e>
                        </m:acc>
                      </m:oMath>
                    </m:oMathPara>
                  </a14:m>
                  <a:endParaRPr lang="en-US"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6522820" y="4619941"/>
                  <a:ext cx="419100" cy="412518"/>
                </a:xfrm>
                <a:prstGeom prst="rect">
                  <a:avLst/>
                </a:prstGeom>
                <a:blipFill rotWithShape="1">
                  <a:blip r:embed="rId3"/>
                  <a:stretch>
                    <a:fillRect/>
                  </a:stretch>
                </a:blipFill>
              </p:spPr>
              <p:txBody>
                <a:bodyPr/>
                <a:lstStyle/>
                <a:p>
                  <a:r>
                    <a:rPr lang="en-US">
                      <a:noFill/>
                    </a:rPr>
                    <a:t> </a:t>
                  </a:r>
                </a:p>
              </p:txBody>
            </p:sp>
          </mc:Fallback>
        </mc:AlternateContent>
        <p:grpSp>
          <p:nvGrpSpPr>
            <p:cNvPr id="11" name="Group 10"/>
            <p:cNvGrpSpPr/>
            <p:nvPr/>
          </p:nvGrpSpPr>
          <p:grpSpPr>
            <a:xfrm>
              <a:off x="4267896" y="2671762"/>
              <a:ext cx="4773133" cy="3086350"/>
              <a:chOff x="1246667" y="1740861"/>
              <a:chExt cx="4773133" cy="3086350"/>
            </a:xfrm>
          </p:grpSpPr>
          <p:sp>
            <p:nvSpPr>
              <p:cNvPr id="17" name="Freeform 20"/>
              <p:cNvSpPr>
                <a:spLocks/>
              </p:cNvSpPr>
              <p:nvPr/>
            </p:nvSpPr>
            <p:spPr bwMode="auto">
              <a:xfrm>
                <a:off x="3698442" y="1740861"/>
                <a:ext cx="924358" cy="1874707"/>
              </a:xfrm>
              <a:custGeom>
                <a:avLst/>
                <a:gdLst>
                  <a:gd name="T0" fmla="*/ 0 w 409"/>
                  <a:gd name="T1" fmla="*/ 0 h 1008"/>
                  <a:gd name="T2" fmla="*/ 2147483647 w 409"/>
                  <a:gd name="T3" fmla="*/ 2147483647 h 1008"/>
                  <a:gd name="T4" fmla="*/ 2147483647 w 409"/>
                  <a:gd name="T5" fmla="*/ 2147483647 h 1008"/>
                  <a:gd name="T6" fmla="*/ 2147483647 w 409"/>
                  <a:gd name="T7" fmla="*/ 2147483647 h 1008"/>
                  <a:gd name="T8" fmla="*/ 2147483647 w 409"/>
                  <a:gd name="T9" fmla="*/ 2147483647 h 1008"/>
                  <a:gd name="T10" fmla="*/ 2147483647 w 409"/>
                  <a:gd name="T11" fmla="*/ 2147483647 h 1008"/>
                  <a:gd name="T12" fmla="*/ 2147483647 w 409"/>
                  <a:gd name="T13" fmla="*/ 2147483647 h 1008"/>
                  <a:gd name="T14" fmla="*/ 2147483647 w 409"/>
                  <a:gd name="T15" fmla="*/ 2147483647 h 1008"/>
                  <a:gd name="T16" fmla="*/ 0 w 409"/>
                  <a:gd name="T17" fmla="*/ 2147483647 h 1008"/>
                  <a:gd name="T18" fmla="*/ 0 w 409"/>
                  <a:gd name="T19" fmla="*/ 0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9"/>
                  <a:gd name="T31" fmla="*/ 0 h 1008"/>
                  <a:gd name="T32" fmla="*/ 409 w 409"/>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9" h="1008">
                    <a:moveTo>
                      <a:pt x="0" y="0"/>
                    </a:moveTo>
                    <a:lnTo>
                      <a:pt x="102" y="55"/>
                    </a:lnTo>
                    <a:lnTo>
                      <a:pt x="177" y="161"/>
                    </a:lnTo>
                    <a:lnTo>
                      <a:pt x="229" y="239"/>
                    </a:lnTo>
                    <a:lnTo>
                      <a:pt x="306" y="373"/>
                    </a:lnTo>
                    <a:lnTo>
                      <a:pt x="356" y="477"/>
                    </a:lnTo>
                    <a:lnTo>
                      <a:pt x="408" y="583"/>
                    </a:lnTo>
                    <a:lnTo>
                      <a:pt x="408" y="1007"/>
                    </a:lnTo>
                    <a:lnTo>
                      <a:pt x="0" y="1007"/>
                    </a:lnTo>
                    <a:lnTo>
                      <a:pt x="0" y="0"/>
                    </a:lnTo>
                  </a:path>
                </a:pathLst>
              </a:custGeom>
              <a:solidFill>
                <a:srgbClr val="FFC000"/>
              </a:solidFill>
              <a:ln>
                <a:noFill/>
              </a:ln>
              <a:extLst/>
            </p:spPr>
            <p:txBody>
              <a:bodyPr/>
              <a:lstStyle/>
              <a:p>
                <a:endParaRPr lang="en-US"/>
              </a:p>
            </p:txBody>
          </p:sp>
          <p:sp>
            <p:nvSpPr>
              <p:cNvPr id="18" name="Freeform 36"/>
              <p:cNvSpPr>
                <a:spLocks/>
              </p:cNvSpPr>
              <p:nvPr/>
            </p:nvSpPr>
            <p:spPr bwMode="auto">
              <a:xfrm flipH="1">
                <a:off x="2717800" y="1740861"/>
                <a:ext cx="993342" cy="1878639"/>
              </a:xfrm>
              <a:custGeom>
                <a:avLst/>
                <a:gdLst>
                  <a:gd name="T0" fmla="*/ 0 w 409"/>
                  <a:gd name="T1" fmla="*/ 0 h 1008"/>
                  <a:gd name="T2" fmla="*/ 65 w 409"/>
                  <a:gd name="T3" fmla="*/ 38 h 1008"/>
                  <a:gd name="T4" fmla="*/ 114 w 409"/>
                  <a:gd name="T5" fmla="*/ 112 h 1008"/>
                  <a:gd name="T6" fmla="*/ 147 w 409"/>
                  <a:gd name="T7" fmla="*/ 165 h 1008"/>
                  <a:gd name="T8" fmla="*/ 196 w 409"/>
                  <a:gd name="T9" fmla="*/ 258 h 1008"/>
                  <a:gd name="T10" fmla="*/ 229 w 409"/>
                  <a:gd name="T11" fmla="*/ 329 h 1008"/>
                  <a:gd name="T12" fmla="*/ 263 w 409"/>
                  <a:gd name="T13" fmla="*/ 402 h 1008"/>
                  <a:gd name="T14" fmla="*/ 263 w 409"/>
                  <a:gd name="T15" fmla="*/ 695 h 1008"/>
                  <a:gd name="T16" fmla="*/ 0 w 409"/>
                  <a:gd name="T17" fmla="*/ 695 h 1008"/>
                  <a:gd name="T18" fmla="*/ 0 w 409"/>
                  <a:gd name="T19" fmla="*/ 0 h 10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9"/>
                  <a:gd name="T31" fmla="*/ 0 h 1008"/>
                  <a:gd name="T32" fmla="*/ 409 w 409"/>
                  <a:gd name="T33" fmla="*/ 1008 h 10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9" h="1008">
                    <a:moveTo>
                      <a:pt x="0" y="0"/>
                    </a:moveTo>
                    <a:lnTo>
                      <a:pt x="102" y="55"/>
                    </a:lnTo>
                    <a:lnTo>
                      <a:pt x="177" y="161"/>
                    </a:lnTo>
                    <a:lnTo>
                      <a:pt x="229" y="239"/>
                    </a:lnTo>
                    <a:lnTo>
                      <a:pt x="306" y="373"/>
                    </a:lnTo>
                    <a:lnTo>
                      <a:pt x="356" y="477"/>
                    </a:lnTo>
                    <a:lnTo>
                      <a:pt x="408" y="583"/>
                    </a:lnTo>
                    <a:lnTo>
                      <a:pt x="408" y="1007"/>
                    </a:lnTo>
                    <a:lnTo>
                      <a:pt x="0" y="1007"/>
                    </a:lnTo>
                    <a:lnTo>
                      <a:pt x="0" y="0"/>
                    </a:lnTo>
                  </a:path>
                </a:pathLst>
              </a:custGeom>
              <a:solidFill>
                <a:srgbClr val="FFC000"/>
              </a:solidFill>
              <a:ln>
                <a:noFill/>
              </a:ln>
              <a:extLst/>
            </p:spPr>
            <p:txBody>
              <a:bodyPr/>
              <a:lstStyle/>
              <a:p>
                <a:endParaRPr lang="en-US"/>
              </a:p>
            </p:txBody>
          </p:sp>
          <p:cxnSp>
            <p:nvCxnSpPr>
              <p:cNvPr id="19" name="Straight Arrow Connector 18"/>
              <p:cNvCxnSpPr/>
              <p:nvPr/>
            </p:nvCxnSpPr>
            <p:spPr>
              <a:xfrm flipV="1">
                <a:off x="4622800" y="3689040"/>
                <a:ext cx="0" cy="467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698442" y="1804361"/>
                <a:ext cx="0" cy="1816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3714993" y="4068056"/>
                    <a:ext cx="2304807" cy="67025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a:latin typeface="Cambria Math" panose="02040503050406030204" pitchFamily="18" charset="0"/>
                                </a:rPr>
                              </m:ctrlPr>
                            </m:accPr>
                            <m:e>
                              <m:r>
                                <a:rPr lang="en-US" sz="1400" i="1">
                                  <a:latin typeface="Cambria Math"/>
                                </a:rPr>
                                <m:t>𝑋</m:t>
                              </m:r>
                            </m:e>
                          </m:acc>
                          <m:r>
                            <a:rPr lang="en-US" sz="1400" i="1">
                              <a:latin typeface="Cambria Math"/>
                            </a:rPr>
                            <m:t>+</m:t>
                          </m:r>
                          <m:sSub>
                            <m:sSubPr>
                              <m:ctrlPr>
                                <a:rPr lang="en-US" sz="1400" i="1">
                                  <a:latin typeface="Cambria Math" panose="02040503050406030204" pitchFamily="18" charset="0"/>
                                </a:rPr>
                              </m:ctrlPr>
                            </m:sSubPr>
                            <m:e>
                              <m:r>
                                <a:rPr lang="en-US" sz="1400" i="1">
                                  <a:latin typeface="Cambria Math"/>
                                </a:rPr>
                                <m:t>𝑍</m:t>
                              </m:r>
                            </m:e>
                            <m:sub>
                              <m:f>
                                <m:fPr>
                                  <m:type m:val="lin"/>
                                  <m:ctrlPr>
                                    <a:rPr lang="en-US" sz="1400" i="1">
                                      <a:latin typeface="Cambria Math" panose="02040503050406030204" pitchFamily="18" charset="0"/>
                                    </a:rPr>
                                  </m:ctrlPr>
                                </m:fPr>
                                <m:num>
                                  <m:r>
                                    <a:rPr lang="en-US" sz="1400" i="1">
                                      <a:latin typeface="Cambria Math"/>
                                      <a:ea typeface="Cambria Math"/>
                                    </a:rPr>
                                    <m:t>𝛼</m:t>
                                  </m:r>
                                </m:num>
                                <m:den>
                                  <m:r>
                                    <a:rPr lang="en-US" sz="1400" i="1">
                                      <a:latin typeface="Cambria Math"/>
                                    </a:rPr>
                                    <m:t>2</m:t>
                                  </m:r>
                                </m:den>
                              </m:f>
                            </m:sub>
                          </m:sSub>
                          <m:f>
                            <m:fPr>
                              <m:ctrlPr>
                                <a:rPr lang="en-US" sz="1400" i="1">
                                  <a:latin typeface="Cambria Math" panose="02040503050406030204" pitchFamily="18" charset="0"/>
                                </a:rPr>
                              </m:ctrlPr>
                            </m:fPr>
                            <m:num>
                              <m:r>
                                <a:rPr lang="en-US" sz="1400" i="1">
                                  <a:latin typeface="Cambria Math"/>
                                  <a:ea typeface="Cambria Math"/>
                                </a:rPr>
                                <m:t>𝜎</m:t>
                              </m:r>
                            </m:num>
                            <m:den>
                              <m:rad>
                                <m:radPr>
                                  <m:degHide m:val="on"/>
                                  <m:ctrlPr>
                                    <a:rPr lang="en-US" sz="1400" i="1">
                                      <a:latin typeface="Cambria Math" panose="02040503050406030204" pitchFamily="18" charset="0"/>
                                    </a:rPr>
                                  </m:ctrlPr>
                                </m:radPr>
                                <m:deg/>
                                <m:e>
                                  <m:r>
                                    <a:rPr lang="en-US" sz="1400" i="1">
                                      <a:latin typeface="Cambria Math"/>
                                    </a:rPr>
                                    <m:t>𝑛</m:t>
                                  </m:r>
                                </m:e>
                              </m:rad>
                            </m:den>
                          </m:f>
                        </m:oMath>
                      </m:oMathPara>
                    </a14:m>
                    <a:endParaRPr lang="en-US"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3714993" y="4068056"/>
                    <a:ext cx="2304807" cy="670255"/>
                  </a:xfrm>
                  <a:prstGeom prst="rect">
                    <a:avLst/>
                  </a:prstGeom>
                  <a:blipFill rotWithShape="1">
                    <a:blip r:embed="rId4"/>
                    <a:stretch>
                      <a:fillRect t="-8537" b="-46341"/>
                    </a:stretch>
                  </a:blipFill>
                </p:spPr>
                <p:txBody>
                  <a:bodyPr/>
                  <a:lstStyle/>
                  <a:p>
                    <a:r>
                      <a:rPr lang="en-US">
                        <a:noFill/>
                      </a:rPr>
                      <a:t> </a:t>
                    </a:r>
                  </a:p>
                </p:txBody>
              </p:sp>
            </mc:Fallback>
          </mc:AlternateContent>
          <p:cxnSp>
            <p:nvCxnSpPr>
              <p:cNvPr id="22" name="Straight Arrow Connector 21"/>
              <p:cNvCxnSpPr/>
              <p:nvPr/>
            </p:nvCxnSpPr>
            <p:spPr>
              <a:xfrm flipV="1">
                <a:off x="2720542" y="3689040"/>
                <a:ext cx="0" cy="467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1246667" y="4156956"/>
                    <a:ext cx="2546118" cy="67025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i="1">
                                  <a:latin typeface="Cambria Math"/>
                                </a:rPr>
                                <m:t>𝑋</m:t>
                              </m:r>
                            </m:e>
                          </m:acc>
                          <m:r>
                            <a:rPr lang="en-US" sz="1400" b="0" i="1" smtClean="0">
                              <a:latin typeface="Cambria Math"/>
                            </a:rPr>
                            <m:t>−</m:t>
                          </m:r>
                          <m:sSub>
                            <m:sSubPr>
                              <m:ctrlPr>
                                <a:rPr lang="en-US" sz="1400" i="1">
                                  <a:latin typeface="Cambria Math" panose="02040503050406030204" pitchFamily="18" charset="0"/>
                                </a:rPr>
                              </m:ctrlPr>
                            </m:sSubPr>
                            <m:e>
                              <m:r>
                                <a:rPr lang="en-US" sz="1400" i="1">
                                  <a:latin typeface="Cambria Math"/>
                                </a:rPr>
                                <m:t>𝑍</m:t>
                              </m:r>
                            </m:e>
                            <m:sub>
                              <m:f>
                                <m:fPr>
                                  <m:type m:val="lin"/>
                                  <m:ctrlPr>
                                    <a:rPr lang="en-US" sz="1400" i="1">
                                      <a:latin typeface="Cambria Math" panose="02040503050406030204" pitchFamily="18" charset="0"/>
                                    </a:rPr>
                                  </m:ctrlPr>
                                </m:fPr>
                                <m:num>
                                  <m:r>
                                    <a:rPr lang="en-US" sz="1400" i="1">
                                      <a:latin typeface="Cambria Math" panose="02040503050406030204" pitchFamily="18" charset="0"/>
                                      <a:ea typeface="Cambria Math"/>
                                    </a:rPr>
                                    <m:t>𝛼</m:t>
                                  </m:r>
                                </m:num>
                                <m:den>
                                  <m:r>
                                    <a:rPr lang="en-US" sz="1400" i="1">
                                      <a:latin typeface="Cambria Math"/>
                                    </a:rPr>
                                    <m:t>2</m:t>
                                  </m:r>
                                </m:den>
                              </m:f>
                            </m:sub>
                          </m:sSub>
                          <m:f>
                            <m:fPr>
                              <m:ctrlPr>
                                <a:rPr lang="en-US" sz="1400" i="1">
                                  <a:latin typeface="Cambria Math" panose="02040503050406030204" pitchFamily="18" charset="0"/>
                                </a:rPr>
                              </m:ctrlPr>
                            </m:fPr>
                            <m:num>
                              <m:r>
                                <a:rPr lang="en-US" sz="1400" i="1">
                                  <a:latin typeface="Cambria Math"/>
                                  <a:ea typeface="Cambria Math"/>
                                </a:rPr>
                                <m:t>𝜎</m:t>
                              </m:r>
                            </m:num>
                            <m:den>
                              <m:rad>
                                <m:radPr>
                                  <m:degHide m:val="on"/>
                                  <m:ctrlPr>
                                    <a:rPr lang="en-US" sz="1400" i="1">
                                      <a:latin typeface="Cambria Math" panose="02040503050406030204" pitchFamily="18" charset="0"/>
                                    </a:rPr>
                                  </m:ctrlPr>
                                </m:radPr>
                                <m:deg/>
                                <m:e>
                                  <m:r>
                                    <a:rPr lang="en-US" sz="1400" i="1">
                                      <a:latin typeface="Cambria Math"/>
                                    </a:rPr>
                                    <m:t>𝑛</m:t>
                                  </m:r>
                                </m:e>
                              </m:rad>
                            </m:den>
                          </m:f>
                        </m:oMath>
                      </m:oMathPara>
                    </a14:m>
                    <a:endParaRPr lang="en-US"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1246667" y="4156956"/>
                    <a:ext cx="2546118" cy="670255"/>
                  </a:xfrm>
                  <a:prstGeom prst="rect">
                    <a:avLst/>
                  </a:prstGeom>
                  <a:blipFill rotWithShape="1">
                    <a:blip r:embed="rId5"/>
                    <a:stretch>
                      <a:fillRect t="-8537" b="-46341"/>
                    </a:stretch>
                  </a:blipFill>
                </p:spPr>
                <p:txBody>
                  <a:bodyPr/>
                  <a:lstStyle/>
                  <a:p>
                    <a:r>
                      <a:rPr lang="en-US">
                        <a:noFill/>
                      </a:rPr>
                      <a:t> </a:t>
                    </a:r>
                  </a:p>
                </p:txBody>
              </p:sp>
            </mc:Fallback>
          </mc:AlternateContent>
        </p:grpSp>
        <p:grpSp>
          <p:nvGrpSpPr>
            <p:cNvPr id="12" name="Group 11"/>
            <p:cNvGrpSpPr/>
            <p:nvPr/>
          </p:nvGrpSpPr>
          <p:grpSpPr>
            <a:xfrm>
              <a:off x="6323229" y="5006318"/>
              <a:ext cx="3078800" cy="1132868"/>
              <a:chOff x="3302000" y="4054850"/>
              <a:chExt cx="3078800" cy="1132868"/>
            </a:xfrm>
          </p:grpSpPr>
          <p:sp>
            <p:nvSpPr>
              <p:cNvPr id="14" name="Right Brace 13"/>
              <p:cNvSpPr/>
              <p:nvPr/>
            </p:nvSpPr>
            <p:spPr>
              <a:xfrm>
                <a:off x="4051300" y="4198044"/>
                <a:ext cx="194108" cy="907356"/>
              </a:xfrm>
              <a:prstGeom prst="rightBrace">
                <a:avLst/>
              </a:prstGeom>
              <a:ln w="28575">
                <a:solidFill>
                  <a:schemeClr val="accent2"/>
                </a:solidFill>
              </a:ln>
              <a:scene3d>
                <a:camera prst="orthographicFront">
                  <a:rot lat="0" lon="0" rev="1620000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Connector 14"/>
              <p:cNvCxnSpPr/>
              <p:nvPr/>
            </p:nvCxnSpPr>
            <p:spPr>
              <a:xfrm>
                <a:off x="3695700" y="4054850"/>
                <a:ext cx="0" cy="4409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3302000" y="4775200"/>
                    <a:ext cx="3078800" cy="412518"/>
                  </a:xfrm>
                  <a:prstGeom prst="rect">
                    <a:avLst/>
                  </a:prstGeom>
                  <a:noFill/>
                </p:spPr>
                <p:txBody>
                  <a:bodyPr wrap="square" rtlCol="0">
                    <a:spAutoFit/>
                  </a:bodyPr>
                  <a:lstStyle/>
                  <a:p>
                    <a:pPr algn="ctr"/>
                    <a14:m>
                      <m:oMath xmlns:m="http://schemas.openxmlformats.org/officeDocument/2006/math">
                        <m:r>
                          <a:rPr lang="en-US" sz="1400" b="0" i="1" dirty="0" smtClean="0">
                            <a:latin typeface="Cambria Math"/>
                          </a:rPr>
                          <m:t>𝐸</m:t>
                        </m:r>
                      </m:oMath>
                    </a14:m>
                    <a:r>
                      <a:rPr lang="en-US" sz="1400" dirty="0" smtClean="0"/>
                      <a:t> = Sampling Error</a:t>
                    </a:r>
                    <a:endParaRPr lang="en-US"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302000" y="4775200"/>
                    <a:ext cx="3078800" cy="412518"/>
                  </a:xfrm>
                  <a:prstGeom prst="rect">
                    <a:avLst/>
                  </a:prstGeom>
                  <a:blipFill rotWithShape="1">
                    <a:blip r:embed="rId6"/>
                    <a:stretch>
                      <a:fillRect t="-1961" b="-17647"/>
                    </a:stretch>
                  </a:blipFill>
                </p:spPr>
                <p:txBody>
                  <a:bodyPr/>
                  <a:lstStyle/>
                  <a:p>
                    <a:r>
                      <a:rPr lang="en-US">
                        <a:noFill/>
                      </a:rPr>
                      <a:t> </a:t>
                    </a:r>
                  </a:p>
                </p:txBody>
              </p:sp>
            </mc:Fallback>
          </mc:AlternateContent>
        </p:grpSp>
        <p:cxnSp>
          <p:nvCxnSpPr>
            <p:cNvPr id="13" name="Straight Connector 12"/>
            <p:cNvCxnSpPr/>
            <p:nvPr/>
          </p:nvCxnSpPr>
          <p:spPr>
            <a:xfrm>
              <a:off x="6716929" y="2760662"/>
              <a:ext cx="0" cy="1816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4" name="Content Placeholder 2"/>
              <p:cNvSpPr txBox="1">
                <a:spLocks/>
              </p:cNvSpPr>
              <p:nvPr/>
            </p:nvSpPr>
            <p:spPr bwMode="auto">
              <a:xfrm>
                <a:off x="469499" y="4572000"/>
                <a:ext cx="5474101" cy="136413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600" kern="0" dirty="0" smtClean="0"/>
                  <a:t>The </a:t>
                </a:r>
                <a:r>
                  <a:rPr lang="en-US" sz="2600" kern="0" dirty="0"/>
                  <a:t>required sample size can be found to reach desired </a:t>
                </a:r>
                <a:r>
                  <a:rPr lang="en-US" sz="2600" kern="0" dirty="0" smtClean="0"/>
                  <a:t>sampling error </a:t>
                </a:r>
                <a:r>
                  <a:rPr lang="en-US" sz="2600" kern="0" dirty="0"/>
                  <a:t>with a specified level of confidence </a:t>
                </a:r>
                <a14:m>
                  <m:oMath xmlns:m="http://schemas.openxmlformats.org/officeDocument/2006/math">
                    <m:r>
                      <a:rPr lang="en-US" sz="2600" i="1" kern="0">
                        <a:latin typeface="Cambria Math"/>
                      </a:rPr>
                      <m:t>(1−</m:t>
                    </m:r>
                    <m:r>
                      <a:rPr lang="en-US" sz="2600" i="1" kern="0">
                        <a:latin typeface="Cambria Math"/>
                        <a:ea typeface="Cambria Math"/>
                      </a:rPr>
                      <m:t>𝛼</m:t>
                    </m:r>
                    <m:r>
                      <a:rPr lang="en-US" sz="2600" i="1" kern="0">
                        <a:latin typeface="Cambria Math"/>
                        <a:ea typeface="Cambria Math"/>
                      </a:rPr>
                      <m:t>)</m:t>
                    </m:r>
                  </m:oMath>
                </a14:m>
                <a:endParaRPr lang="en-US" sz="2600" kern="0" dirty="0" smtClean="0"/>
              </a:p>
              <a:p>
                <a:endParaRPr lang="en-US" sz="2600" kern="0" dirty="0"/>
              </a:p>
              <a:p>
                <a:endParaRPr lang="en-US" sz="2600" kern="0" dirty="0"/>
              </a:p>
            </p:txBody>
          </p:sp>
        </mc:Choice>
        <mc:Fallback xmlns="">
          <p:sp>
            <p:nvSpPr>
              <p:cNvPr id="24" name="Content Placeholder 2"/>
              <p:cNvSpPr txBox="1">
                <a:spLocks noRot="1" noChangeAspect="1" noMove="1" noResize="1" noEditPoints="1" noAdjustHandles="1" noChangeArrowheads="1" noChangeShapeType="1" noTextEdit="1"/>
              </p:cNvSpPr>
              <p:nvPr/>
            </p:nvSpPr>
            <p:spPr bwMode="auto">
              <a:xfrm>
                <a:off x="469499" y="4572000"/>
                <a:ext cx="5474101" cy="1364133"/>
              </a:xfrm>
              <a:prstGeom prst="rect">
                <a:avLst/>
              </a:prstGeom>
              <a:blipFill rotWithShape="1">
                <a:blip r:embed="rId7"/>
                <a:stretch>
                  <a:fillRect l="-445" t="-3571" b="-3437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9833496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What sample size is needed to be </a:t>
                </a:r>
                <a14:m>
                  <m:oMath xmlns:m="http://schemas.openxmlformats.org/officeDocument/2006/math">
                    <m:r>
                      <a:rPr lang="en-US" sz="2600" b="0" i="1" smtClean="0">
                        <a:latin typeface="Cambria Math"/>
                      </a:rPr>
                      <m:t>100</m:t>
                    </m:r>
                    <m:d>
                      <m:dPr>
                        <m:ctrlPr>
                          <a:rPr lang="en-US" sz="2600" b="0" i="1" smtClean="0">
                            <a:latin typeface="Cambria Math" panose="02040503050406030204" pitchFamily="18" charset="0"/>
                          </a:rPr>
                        </m:ctrlPr>
                      </m:dPr>
                      <m:e>
                        <m:r>
                          <a:rPr lang="en-US" sz="2600" b="0" i="1" smtClean="0">
                            <a:latin typeface="Cambria Math"/>
                          </a:rPr>
                          <m:t>1−</m:t>
                        </m:r>
                        <m:r>
                          <a:rPr lang="en-US" sz="2600" b="0" i="1" smtClean="0">
                            <a:latin typeface="Cambria Math"/>
                            <a:ea typeface="Cambria Math"/>
                          </a:rPr>
                          <m:t>𝛼</m:t>
                        </m:r>
                      </m:e>
                    </m:d>
                    <m:r>
                      <a:rPr lang="en-US" sz="2600" b="0" i="1" smtClean="0">
                        <a:latin typeface="Cambria Math"/>
                        <a:ea typeface="Cambria Math"/>
                      </a:rPr>
                      <m:t>%</m:t>
                    </m:r>
                  </m:oMath>
                </a14:m>
                <a:r>
                  <a:rPr lang="en-US" sz="2600" dirty="0" smtClean="0"/>
                  <a:t> confidence of being correct to within </a:t>
                </a:r>
                <a14:m>
                  <m:oMath xmlns:m="http://schemas.openxmlformats.org/officeDocument/2006/math">
                    <m:r>
                      <a:rPr lang="en-US" sz="2600" i="1" smtClean="0">
                        <a:latin typeface="Cambria Math"/>
                        <a:ea typeface="Cambria Math"/>
                      </a:rPr>
                      <m:t>±</m:t>
                    </m:r>
                    <m:r>
                      <a:rPr lang="en-US" sz="2600" b="0" i="1" smtClean="0">
                        <a:latin typeface="Cambria Math"/>
                        <a:ea typeface="Cambria Math"/>
                      </a:rPr>
                      <m:t>𝐸</m:t>
                    </m:r>
                  </m:oMath>
                </a14:m>
                <a:r>
                  <a:rPr lang="en-US" sz="2600" dirty="0" smtClean="0"/>
                  <a:t>?</a:t>
                </a:r>
              </a:p>
              <a:p>
                <a:r>
                  <a:rPr lang="en-US" sz="2600" dirty="0" smtClean="0"/>
                  <a:t>Assume </a:t>
                </a:r>
                <a14:m>
                  <m:oMath xmlns:m="http://schemas.openxmlformats.org/officeDocument/2006/math">
                    <m:r>
                      <a:rPr lang="en-US" sz="2600" i="1" smtClean="0">
                        <a:latin typeface="Cambria Math"/>
                        <a:ea typeface="Cambria Math"/>
                      </a:rPr>
                      <m:t>𝜎</m:t>
                    </m:r>
                  </m:oMath>
                </a14:m>
                <a:r>
                  <a:rPr lang="en-US" sz="2600" dirty="0" smtClean="0"/>
                  <a:t> is known </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31</a:t>
            </a:fld>
            <a:endParaRPr lang="en-US" altLang="en-US"/>
          </a:p>
        </p:txBody>
      </p:sp>
      <p:sp>
        <p:nvSpPr>
          <p:cNvPr id="8" name="TextBox 7"/>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sp>
            <p:nvSpPr>
              <p:cNvPr id="10" name="TextBox 9"/>
              <p:cNvSpPr txBox="1"/>
              <p:nvPr/>
            </p:nvSpPr>
            <p:spPr>
              <a:xfrm>
                <a:off x="1673226" y="3429000"/>
                <a:ext cx="6192838" cy="2307811"/>
              </a:xfrm>
              <a:prstGeom prst="rect">
                <a:avLst/>
              </a:prstGeom>
              <a:noFill/>
            </p:spPr>
            <p:txBody>
              <a:bodyPr wrap="square" rtlCol="0">
                <a:spAutoFit/>
              </a:bodyPr>
              <a:lstStyle/>
              <a:p>
                <a:r>
                  <a:rPr lang="en-US" sz="2200" b="0" dirty="0" smtClean="0"/>
                  <a:t>     </a:t>
                </a:r>
                <a14:m>
                  <m:oMath xmlns:m="http://schemas.openxmlformats.org/officeDocument/2006/math">
                    <m:r>
                      <a:rPr lang="en-US" sz="2200" i="1">
                        <a:latin typeface="Cambria Math"/>
                      </a:rPr>
                      <m:t>𝑃</m:t>
                    </m:r>
                    <m:d>
                      <m:dPr>
                        <m:ctrlPr>
                          <a:rPr lang="en-US" sz="2200" i="1">
                            <a:latin typeface="Cambria Math" panose="02040503050406030204" pitchFamily="18" charset="0"/>
                          </a:rPr>
                        </m:ctrlPr>
                      </m:dPr>
                      <m:e>
                        <m:r>
                          <a:rPr lang="en-US" sz="2200" i="1">
                            <a:latin typeface="Cambria Math"/>
                            <a:ea typeface="Cambria Math"/>
                          </a:rPr>
                          <m:t>𝜇</m:t>
                        </m:r>
                        <m:r>
                          <a:rPr lang="en-US" sz="2200" i="1">
                            <a:latin typeface="Cambria Math"/>
                          </a:rPr>
                          <m:t>−</m:t>
                        </m:r>
                        <m:r>
                          <a:rPr lang="en-US" sz="2200" b="0" i="1" smtClean="0">
                            <a:latin typeface="Cambria Math"/>
                          </a:rPr>
                          <m:t>𝐸</m:t>
                        </m:r>
                        <m:r>
                          <a:rPr lang="en-US" sz="2200" i="1">
                            <a:latin typeface="Cambria Math"/>
                            <a:ea typeface="Cambria Math"/>
                          </a:rPr>
                          <m:t>≤</m:t>
                        </m:r>
                        <m:acc>
                          <m:accPr>
                            <m:chr m:val="̅"/>
                            <m:ctrlPr>
                              <a:rPr lang="en-US" sz="2200" i="1">
                                <a:latin typeface="Cambria Math" panose="02040503050406030204" pitchFamily="18" charset="0"/>
                                <a:ea typeface="Cambria Math"/>
                              </a:rPr>
                            </m:ctrlPr>
                          </m:accPr>
                          <m:e>
                            <m:r>
                              <a:rPr lang="en-US" sz="2200" i="1">
                                <a:latin typeface="Cambria Math"/>
                                <a:ea typeface="Cambria Math"/>
                              </a:rPr>
                              <m:t>𝑋</m:t>
                            </m:r>
                          </m:e>
                        </m:acc>
                        <m:r>
                          <a:rPr lang="en-US" sz="2200" i="1">
                            <a:latin typeface="Cambria Math"/>
                            <a:ea typeface="Cambria Math"/>
                          </a:rPr>
                          <m:t>≤</m:t>
                        </m:r>
                        <m:r>
                          <a:rPr lang="en-US" sz="2200" i="1">
                            <a:latin typeface="Cambria Math"/>
                            <a:ea typeface="Cambria Math"/>
                          </a:rPr>
                          <m:t>𝜇</m:t>
                        </m:r>
                        <m:r>
                          <a:rPr lang="en-US" sz="2200" b="0" i="1" smtClean="0">
                            <a:latin typeface="Cambria Math"/>
                            <a:ea typeface="Cambria Math"/>
                          </a:rPr>
                          <m:t>+</m:t>
                        </m:r>
                        <m:r>
                          <a:rPr lang="en-US" sz="2200" b="0" i="1" smtClean="0">
                            <a:latin typeface="Cambria Math"/>
                            <a:ea typeface="Cambria Math"/>
                          </a:rPr>
                          <m:t>𝐸</m:t>
                        </m:r>
                      </m:e>
                    </m:d>
                    <m:r>
                      <a:rPr lang="en-US" sz="2200" i="1">
                        <a:latin typeface="Cambria Math"/>
                        <a:ea typeface="Cambria Math"/>
                      </a:rPr>
                      <m:t>=1−</m:t>
                    </m:r>
                    <m:r>
                      <a:rPr lang="en-US" sz="2200" i="1">
                        <a:latin typeface="Cambria Math"/>
                        <a:ea typeface="Cambria Math"/>
                      </a:rPr>
                      <m:t>𝛼</m:t>
                    </m:r>
                  </m:oMath>
                </a14:m>
                <a:endParaRPr lang="en-US" sz="2200" dirty="0" smtClean="0">
                  <a:ea typeface="Cambria Math"/>
                </a:endParaRPr>
              </a:p>
              <a:p>
                <a:endParaRPr lang="en-US" sz="1000" dirty="0" smtClean="0"/>
              </a:p>
              <a:p>
                <a:pPr marL="342900" indent="-342900">
                  <a:buFont typeface="Wingdings" pitchFamily="2" charset="2"/>
                  <a:buChar char="à"/>
                </a:pPr>
                <a14:m>
                  <m:oMath xmlns:m="http://schemas.openxmlformats.org/officeDocument/2006/math">
                    <m:r>
                      <a:rPr lang="en-US" sz="2200" i="1">
                        <a:latin typeface="Cambria Math"/>
                      </a:rPr>
                      <m:t>𝑃</m:t>
                    </m:r>
                    <m:d>
                      <m:dPr>
                        <m:ctrlPr>
                          <a:rPr lang="en-US" sz="2200" i="1">
                            <a:latin typeface="Cambria Math" panose="02040503050406030204" pitchFamily="18" charset="0"/>
                          </a:rPr>
                        </m:ctrlPr>
                      </m:dPr>
                      <m:e>
                        <m:r>
                          <a:rPr lang="en-US" sz="2200" b="0" i="1" smtClean="0">
                            <a:latin typeface="Cambria Math"/>
                          </a:rPr>
                          <m:t>−</m:t>
                        </m:r>
                        <m:r>
                          <a:rPr lang="en-US" sz="2200" b="0" i="1" smtClean="0">
                            <a:latin typeface="Cambria Math"/>
                          </a:rPr>
                          <m:t>𝐸</m:t>
                        </m:r>
                        <m:r>
                          <a:rPr lang="en-US" sz="2200" i="1">
                            <a:latin typeface="Cambria Math"/>
                            <a:ea typeface="Cambria Math"/>
                          </a:rPr>
                          <m:t>≤</m:t>
                        </m:r>
                        <m:acc>
                          <m:accPr>
                            <m:chr m:val="̅"/>
                            <m:ctrlPr>
                              <a:rPr lang="en-US" sz="2200" i="1">
                                <a:latin typeface="Cambria Math" panose="02040503050406030204" pitchFamily="18" charset="0"/>
                                <a:ea typeface="Cambria Math"/>
                              </a:rPr>
                            </m:ctrlPr>
                          </m:accPr>
                          <m:e>
                            <m:r>
                              <a:rPr lang="en-US" sz="2200" i="1">
                                <a:latin typeface="Cambria Math"/>
                                <a:ea typeface="Cambria Math"/>
                              </a:rPr>
                              <m:t>𝑋</m:t>
                            </m:r>
                          </m:e>
                        </m:acc>
                        <m:r>
                          <a:rPr lang="en-US" sz="2200" i="1">
                            <a:latin typeface="Cambria Math"/>
                          </a:rPr>
                          <m:t>−</m:t>
                        </m:r>
                        <m:r>
                          <a:rPr lang="en-US" sz="2200" i="1">
                            <a:latin typeface="Cambria Math"/>
                            <a:ea typeface="Cambria Math"/>
                          </a:rPr>
                          <m:t>𝜇</m:t>
                        </m:r>
                        <m:r>
                          <a:rPr lang="en-US" sz="2200" i="1">
                            <a:latin typeface="Cambria Math"/>
                            <a:ea typeface="Cambria Math"/>
                          </a:rPr>
                          <m:t>≤</m:t>
                        </m:r>
                        <m:r>
                          <a:rPr lang="en-US" sz="2200" b="0" i="1" smtClean="0">
                            <a:latin typeface="Cambria Math"/>
                            <a:ea typeface="Cambria Math"/>
                          </a:rPr>
                          <m:t>𝐸</m:t>
                        </m:r>
                      </m:e>
                    </m:d>
                    <m:r>
                      <a:rPr lang="en-US" sz="2200" i="1">
                        <a:latin typeface="Cambria Math"/>
                        <a:ea typeface="Cambria Math"/>
                      </a:rPr>
                      <m:t>=1−</m:t>
                    </m:r>
                    <m:r>
                      <a:rPr lang="en-US" sz="2200" i="1">
                        <a:latin typeface="Cambria Math"/>
                        <a:ea typeface="Cambria Math"/>
                      </a:rPr>
                      <m:t>𝛼</m:t>
                    </m:r>
                  </m:oMath>
                </a14:m>
                <a:endParaRPr lang="en-US" sz="2200" dirty="0" smtClean="0">
                  <a:sym typeface="Wingdings" panose="05000000000000000000" pitchFamily="2" charset="2"/>
                </a:endParaRPr>
              </a:p>
              <a:p>
                <a:pPr marL="342900" indent="-342900">
                  <a:buFont typeface="Wingdings" pitchFamily="2" charset="2"/>
                  <a:buChar char="à"/>
                </a:pPr>
                <a:endParaRPr lang="en-US" sz="1000" dirty="0" smtClean="0">
                  <a:sym typeface="Wingdings" panose="05000000000000000000" pitchFamily="2" charset="2"/>
                </a:endParaRPr>
              </a:p>
              <a:p>
                <a:pPr marL="342900" indent="-342900">
                  <a:buFont typeface="Wingdings" pitchFamily="2" charset="2"/>
                  <a:buChar char="à"/>
                </a:pPr>
                <a14:m>
                  <m:oMath xmlns:m="http://schemas.openxmlformats.org/officeDocument/2006/math">
                    <m:r>
                      <a:rPr lang="en-US" sz="2200" b="0" i="1" smtClean="0">
                        <a:latin typeface="Cambria Math"/>
                        <a:ea typeface="Cambria Math"/>
                      </a:rPr>
                      <m:t>𝐸</m:t>
                    </m:r>
                    <m:r>
                      <a:rPr lang="en-US" sz="2200" b="0" i="0" smtClean="0">
                        <a:latin typeface="Cambria Math"/>
                      </a:rPr>
                      <m:t>=</m:t>
                    </m:r>
                    <m:sSub>
                      <m:sSubPr>
                        <m:ctrlPr>
                          <a:rPr lang="en-US" sz="2200" i="1">
                            <a:latin typeface="Cambria Math" panose="02040503050406030204" pitchFamily="18" charset="0"/>
                          </a:rPr>
                        </m:ctrlPr>
                      </m:sSubPr>
                      <m:e>
                        <m:r>
                          <a:rPr lang="en-US" sz="2200" i="1">
                            <a:latin typeface="Cambria Math"/>
                          </a:rPr>
                          <m:t>𝑍</m:t>
                        </m:r>
                      </m:e>
                      <m:sub>
                        <m:f>
                          <m:fPr>
                            <m:type m:val="lin"/>
                            <m:ctrlPr>
                              <a:rPr lang="en-US" sz="2200" i="1">
                                <a:latin typeface="Cambria Math" panose="02040503050406030204" pitchFamily="18" charset="0"/>
                              </a:rPr>
                            </m:ctrlPr>
                          </m:fPr>
                          <m:num>
                            <m:r>
                              <a:rPr lang="en-US" sz="2200" i="1">
                                <a:latin typeface="Cambria Math"/>
                                <a:ea typeface="Cambria Math"/>
                              </a:rPr>
                              <m:t>𝛼</m:t>
                            </m:r>
                          </m:num>
                          <m:den>
                            <m:r>
                              <a:rPr lang="en-US" sz="2200" i="1">
                                <a:latin typeface="Cambria Math"/>
                              </a:rPr>
                              <m:t>2</m:t>
                            </m:r>
                          </m:den>
                        </m:f>
                      </m:sub>
                    </m:sSub>
                    <m:f>
                      <m:fPr>
                        <m:ctrlPr>
                          <a:rPr lang="en-US" sz="2200" i="1">
                            <a:latin typeface="Cambria Math" panose="02040503050406030204" pitchFamily="18" charset="0"/>
                          </a:rPr>
                        </m:ctrlPr>
                      </m:fPr>
                      <m:num>
                        <m:r>
                          <a:rPr lang="en-US" sz="2200" i="1">
                            <a:latin typeface="Cambria Math"/>
                            <a:ea typeface="Cambria Math"/>
                          </a:rPr>
                          <m:t>𝜎</m:t>
                        </m:r>
                      </m:num>
                      <m:den>
                        <m:rad>
                          <m:radPr>
                            <m:degHide m:val="on"/>
                            <m:ctrlPr>
                              <a:rPr lang="en-US" sz="2200" i="1">
                                <a:latin typeface="Cambria Math" panose="02040503050406030204" pitchFamily="18" charset="0"/>
                              </a:rPr>
                            </m:ctrlPr>
                          </m:radPr>
                          <m:deg/>
                          <m:e>
                            <m:r>
                              <a:rPr lang="en-US" sz="2200" i="1">
                                <a:latin typeface="Cambria Math"/>
                              </a:rPr>
                              <m:t>𝑛</m:t>
                            </m:r>
                          </m:e>
                        </m:rad>
                      </m:den>
                    </m:f>
                  </m:oMath>
                </a14:m>
                <a:endParaRPr lang="en-US" sz="2200" dirty="0" smtClean="0">
                  <a:sym typeface="Wingdings" panose="05000000000000000000" pitchFamily="2" charset="2"/>
                </a:endParaRPr>
              </a:p>
              <a:p>
                <a:pPr marL="342900" indent="-342900">
                  <a:buFont typeface="Wingdings" pitchFamily="2" charset="2"/>
                  <a:buChar char="à"/>
                </a:pPr>
                <a:endParaRPr lang="en-US" sz="1000" dirty="0" smtClean="0">
                  <a:sym typeface="Wingdings" panose="05000000000000000000" pitchFamily="2" charset="2"/>
                </a:endParaRPr>
              </a:p>
              <a:p>
                <a:r>
                  <a:rPr lang="en-US" sz="2200" dirty="0" smtClean="0">
                    <a:sym typeface="Wingdings" panose="05000000000000000000" pitchFamily="2" charset="2"/>
                  </a:rPr>
                  <a:t> </a:t>
                </a:r>
                <a14:m>
                  <m:oMath xmlns:m="http://schemas.openxmlformats.org/officeDocument/2006/math">
                    <m:r>
                      <a:rPr lang="en-US" sz="2600" i="1" smtClean="0">
                        <a:latin typeface="Cambria Math"/>
                      </a:rPr>
                      <m:t>𝑛</m:t>
                    </m:r>
                    <m:r>
                      <a:rPr lang="en-US" sz="2600" b="0" i="1" smtClean="0">
                        <a:latin typeface="Cambria Math"/>
                      </a:rPr>
                      <m:t>=</m:t>
                    </m:r>
                    <m:sSup>
                      <m:sSupPr>
                        <m:ctrlPr>
                          <a:rPr lang="en-US" sz="2600" b="0" i="1" smtClean="0">
                            <a:latin typeface="Cambria Math" panose="02040503050406030204" pitchFamily="18" charset="0"/>
                          </a:rPr>
                        </m:ctrlPr>
                      </m:sSupPr>
                      <m:e>
                        <m:r>
                          <a:rPr lang="en-US" sz="2600" b="0" i="1" smtClean="0">
                            <a:latin typeface="Cambria Math"/>
                          </a:rPr>
                          <m:t>(</m:t>
                        </m:r>
                        <m:f>
                          <m:fPr>
                            <m:ctrlPr>
                              <a:rPr lang="en-US" sz="2600" b="0" i="1" smtClean="0">
                                <a:latin typeface="Cambria Math" panose="02040503050406030204" pitchFamily="18" charset="0"/>
                              </a:rPr>
                            </m:ctrlPr>
                          </m:fPr>
                          <m:num>
                            <m:sSub>
                              <m:sSubPr>
                                <m:ctrlPr>
                                  <a:rPr lang="en-US" sz="2600" b="0" i="1" smtClean="0">
                                    <a:latin typeface="Cambria Math" panose="02040503050406030204" pitchFamily="18" charset="0"/>
                                  </a:rPr>
                                </m:ctrlPr>
                              </m:sSubPr>
                              <m:e>
                                <m:r>
                                  <a:rPr lang="en-US" sz="2600" b="0" i="1" smtClean="0">
                                    <a:latin typeface="Cambria Math"/>
                                  </a:rPr>
                                  <m:t>𝑍</m:t>
                                </m:r>
                              </m:e>
                              <m:sub>
                                <m:f>
                                  <m:fPr>
                                    <m:type m:val="lin"/>
                                    <m:ctrlPr>
                                      <a:rPr lang="en-US" sz="2600" b="0" i="1" smtClean="0">
                                        <a:latin typeface="Cambria Math" panose="02040503050406030204" pitchFamily="18" charset="0"/>
                                      </a:rPr>
                                    </m:ctrlPr>
                                  </m:fPr>
                                  <m:num>
                                    <m:r>
                                      <a:rPr lang="en-US" sz="2600" b="0" i="1" smtClean="0">
                                        <a:latin typeface="Cambria Math"/>
                                        <a:ea typeface="Cambria Math"/>
                                      </a:rPr>
                                      <m:t>𝛼</m:t>
                                    </m:r>
                                  </m:num>
                                  <m:den>
                                    <m:r>
                                      <a:rPr lang="en-US" sz="2600" b="0" i="1" smtClean="0">
                                        <a:latin typeface="Cambria Math"/>
                                      </a:rPr>
                                      <m:t>2</m:t>
                                    </m:r>
                                  </m:den>
                                </m:f>
                              </m:sub>
                            </m:sSub>
                            <m:r>
                              <a:rPr lang="en-US" sz="2600" b="0" i="1" smtClean="0">
                                <a:latin typeface="Cambria Math"/>
                                <a:ea typeface="Cambria Math"/>
                              </a:rPr>
                              <m:t>𝜎</m:t>
                            </m:r>
                          </m:num>
                          <m:den>
                            <m:r>
                              <a:rPr lang="en-US" sz="2600" b="0" i="1" smtClean="0">
                                <a:latin typeface="Cambria Math"/>
                              </a:rPr>
                              <m:t>𝐸</m:t>
                            </m:r>
                          </m:den>
                        </m:f>
                        <m:r>
                          <a:rPr lang="en-US" sz="2600" b="0" i="1" smtClean="0">
                            <a:latin typeface="Cambria Math"/>
                          </a:rPr>
                          <m:t>)</m:t>
                        </m:r>
                      </m:e>
                      <m:sup>
                        <m:r>
                          <a:rPr lang="en-US" sz="2600" b="0" i="1" smtClean="0">
                            <a:latin typeface="Cambria Math"/>
                          </a:rPr>
                          <m:t>2</m:t>
                        </m:r>
                      </m:sup>
                    </m:sSup>
                  </m:oMath>
                </a14:m>
                <a:endParaRPr lang="en-US" sz="2600" dirty="0" smtClean="0"/>
              </a:p>
            </p:txBody>
          </p:sp>
        </mc:Choice>
        <mc:Fallback xmlns="">
          <p:sp>
            <p:nvSpPr>
              <p:cNvPr id="10" name="TextBox 9"/>
              <p:cNvSpPr txBox="1">
                <a:spLocks noRot="1" noChangeAspect="1" noMove="1" noResize="1" noEditPoints="1" noAdjustHandles="1" noChangeArrowheads="1" noChangeShapeType="1" noTextEdit="1"/>
              </p:cNvSpPr>
              <p:nvPr/>
            </p:nvSpPr>
            <p:spPr>
              <a:xfrm>
                <a:off x="1673226" y="3429000"/>
                <a:ext cx="6192838" cy="2307811"/>
              </a:xfrm>
              <a:prstGeom prst="rect">
                <a:avLst/>
              </a:prstGeom>
              <a:blipFill rotWithShape="1">
                <a:blip r:embed="rId3"/>
                <a:stretch>
                  <a:fillRect l="-1181"/>
                </a:stretch>
              </a:blipFill>
            </p:spPr>
            <p:txBody>
              <a:bodyPr/>
              <a:lstStyle/>
              <a:p>
                <a:r>
                  <a:rPr lang="en-US">
                    <a:noFill/>
                  </a:rPr>
                  <a:t> </a:t>
                </a:r>
              </a:p>
            </p:txBody>
          </p:sp>
        </mc:Fallback>
      </mc:AlternateContent>
    </p:spTree>
    <p:extLst>
      <p:ext uri="{BB962C8B-B14F-4D97-AF65-F5344CB8AC3E}">
        <p14:creationId xmlns:p14="http://schemas.microsoft.com/office/powerpoint/2010/main" val="284049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 – </a:t>
            </a:r>
            <a:r>
              <a:rPr lang="en-US" dirty="0"/>
              <a:t>Example </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32</a:t>
            </a:fld>
            <a:endParaRPr lang="en-US" altLang="en-US"/>
          </a:p>
        </p:txBody>
      </p:sp>
      <p:sp>
        <p:nvSpPr>
          <p:cNvPr id="8" name="Rectangle 7"/>
          <p:cNvSpPr/>
          <p:nvPr/>
        </p:nvSpPr>
        <p:spPr>
          <a:xfrm>
            <a:off x="304800" y="1170319"/>
            <a:ext cx="6705600" cy="307777"/>
          </a:xfrm>
          <a:prstGeom prst="rect">
            <a:avLst/>
          </a:prstGeom>
        </p:spPr>
        <p:txBody>
          <a:bodyPr wrap="square">
            <a:spAutoFit/>
          </a:bodyPr>
          <a:lstStyle/>
          <a:p>
            <a:r>
              <a:rPr lang="en-US" sz="1400" dirty="0" smtClean="0">
                <a:latin typeface="Calibri" panose="020F0502020204030204" pitchFamily="34" charset="0"/>
              </a:rPr>
              <a:t>Source: Hong Kong Free Press, 30 October 2019</a:t>
            </a:r>
            <a:endParaRPr lang="en-US" sz="1400" dirty="0">
              <a:latin typeface="Calibri" panose="020F0502020204030204" pitchFamily="34" charset="0"/>
            </a:endParaRPr>
          </a:p>
        </p:txBody>
      </p:sp>
      <p:pic>
        <p:nvPicPr>
          <p:cNvPr id="6" name="Picture 5"/>
          <p:cNvPicPr>
            <a:picLocks noChangeAspect="1"/>
          </p:cNvPicPr>
          <p:nvPr/>
        </p:nvPicPr>
        <p:blipFill rotWithShape="1">
          <a:blip r:embed="rId3"/>
          <a:srcRect l="19166" t="23793" r="38333" b="34827"/>
          <a:stretch/>
        </p:blipFill>
        <p:spPr>
          <a:xfrm>
            <a:off x="247650" y="1478096"/>
            <a:ext cx="5181600" cy="3048000"/>
          </a:xfrm>
          <a:prstGeom prst="rect">
            <a:avLst/>
          </a:prstGeom>
        </p:spPr>
      </p:pic>
      <p:pic>
        <p:nvPicPr>
          <p:cNvPr id="7" name="Picture 6"/>
          <p:cNvPicPr>
            <a:picLocks noChangeAspect="1"/>
          </p:cNvPicPr>
          <p:nvPr/>
        </p:nvPicPr>
        <p:blipFill rotWithShape="1">
          <a:blip r:embed="rId4"/>
          <a:srcRect l="19168" t="62414" r="38333" b="14138"/>
          <a:stretch/>
        </p:blipFill>
        <p:spPr>
          <a:xfrm>
            <a:off x="247650" y="4526096"/>
            <a:ext cx="5162550" cy="1720850"/>
          </a:xfrm>
          <a:prstGeom prst="rect">
            <a:avLst/>
          </a:prstGeom>
        </p:spPr>
      </p:pic>
      <p:pic>
        <p:nvPicPr>
          <p:cNvPr id="10" name="Picture 9"/>
          <p:cNvPicPr>
            <a:picLocks noChangeAspect="1"/>
          </p:cNvPicPr>
          <p:nvPr/>
        </p:nvPicPr>
        <p:blipFill rotWithShape="1">
          <a:blip r:embed="rId4"/>
          <a:srcRect l="19865" t="12759" r="39245" b="37988"/>
          <a:stretch/>
        </p:blipFill>
        <p:spPr>
          <a:xfrm>
            <a:off x="5486400" y="1600200"/>
            <a:ext cx="3352800" cy="2439906"/>
          </a:xfrm>
          <a:prstGeom prst="rect">
            <a:avLst/>
          </a:prstGeom>
        </p:spPr>
      </p:pic>
      <p:pic>
        <p:nvPicPr>
          <p:cNvPr id="11" name="Picture 10"/>
          <p:cNvPicPr>
            <a:picLocks noChangeAspect="1"/>
          </p:cNvPicPr>
          <p:nvPr/>
        </p:nvPicPr>
        <p:blipFill rotWithShape="1">
          <a:blip r:embed="rId5"/>
          <a:srcRect l="19999" t="43104" r="39167" b="16896"/>
          <a:stretch/>
        </p:blipFill>
        <p:spPr>
          <a:xfrm>
            <a:off x="5334000" y="4068896"/>
            <a:ext cx="3733800" cy="2209800"/>
          </a:xfrm>
          <a:prstGeom prst="rect">
            <a:avLst/>
          </a:prstGeom>
          <a:ln>
            <a:solidFill>
              <a:schemeClr val="bg1">
                <a:lumMod val="50000"/>
              </a:schemeClr>
            </a:solidFill>
          </a:ln>
        </p:spPr>
      </p:pic>
    </p:spTree>
    <p:extLst>
      <p:ext uri="{BB962C8B-B14F-4D97-AF65-F5344CB8AC3E}">
        <p14:creationId xmlns:p14="http://schemas.microsoft.com/office/powerpoint/2010/main" val="10684454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 – Example </a:t>
            </a:r>
            <a:endParaRPr lang="en-US" dirty="0"/>
          </a:p>
        </p:txBody>
      </p:sp>
      <p:sp>
        <p:nvSpPr>
          <p:cNvPr id="3" name="Content Placeholder 2"/>
          <p:cNvSpPr>
            <a:spLocks noGrp="1"/>
          </p:cNvSpPr>
          <p:nvPr>
            <p:ph idx="1"/>
          </p:nvPr>
        </p:nvSpPr>
        <p:spPr>
          <a:xfrm>
            <a:off x="457200" y="3100584"/>
            <a:ext cx="8229600" cy="3030341"/>
          </a:xfrm>
        </p:spPr>
        <p:txBody>
          <a:bodyPr/>
          <a:lstStyle/>
          <a:p>
            <a:r>
              <a:rPr lang="en-US" sz="2200" dirty="0" smtClean="0"/>
              <a:t>POP Poll is a regularly survey aims to monitor to what extend does the general public support to the Chief Executive Mrs. Carrie Lam</a:t>
            </a:r>
          </a:p>
          <a:p>
            <a:r>
              <a:rPr lang="en-US" sz="2200" dirty="0" smtClean="0"/>
              <a:t>The target population is Cantonese speakers in Hong Kong of age 18 or above</a:t>
            </a:r>
          </a:p>
          <a:p>
            <a:r>
              <a:rPr lang="en-US" sz="2200" dirty="0" smtClean="0"/>
              <a:t>Randomly selected respondents are asked to rate their extend of support by using a scale of 0 – 100</a:t>
            </a:r>
          </a:p>
          <a:p>
            <a:pPr lvl="1"/>
            <a:r>
              <a:rPr lang="en-US" sz="1800" dirty="0" smtClean="0"/>
              <a:t>0 indicating absolutely not supportive</a:t>
            </a:r>
          </a:p>
          <a:p>
            <a:pPr lvl="1"/>
            <a:r>
              <a:rPr lang="en-US" sz="1800" dirty="0" smtClean="0"/>
              <a:t>100 indicating absolutely supportive</a:t>
            </a:r>
            <a:endParaRPr lang="en-US" sz="18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33</a:t>
            </a:fld>
            <a:endParaRPr lang="en-US" altLang="en-US"/>
          </a:p>
        </p:txBody>
      </p:sp>
      <p:sp>
        <p:nvSpPr>
          <p:cNvPr id="6" name="Rectangle 5"/>
          <p:cNvSpPr/>
          <p:nvPr/>
        </p:nvSpPr>
        <p:spPr>
          <a:xfrm>
            <a:off x="609601" y="2680094"/>
            <a:ext cx="3200400" cy="307777"/>
          </a:xfrm>
          <a:prstGeom prst="rect">
            <a:avLst/>
          </a:prstGeom>
        </p:spPr>
        <p:txBody>
          <a:bodyPr wrap="square">
            <a:spAutoFit/>
          </a:bodyPr>
          <a:lstStyle/>
          <a:p>
            <a:r>
              <a:rPr lang="en-US" sz="1400" dirty="0" smtClean="0">
                <a:latin typeface="Calibri" panose="020F0502020204030204" pitchFamily="34" charset="0"/>
                <a:hlinkClick r:id="rId3"/>
              </a:rPr>
              <a:t>http</a:t>
            </a:r>
            <a:r>
              <a:rPr lang="en-US" sz="1400" dirty="0">
                <a:latin typeface="Calibri" panose="020F0502020204030204" pitchFamily="34" charset="0"/>
                <a:hlinkClick r:id="rId3"/>
              </a:rPr>
              <a:t>://</a:t>
            </a:r>
            <a:r>
              <a:rPr lang="en-US" sz="1400" dirty="0" smtClean="0">
                <a:latin typeface="Calibri" panose="020F0502020204030204" pitchFamily="34" charset="0"/>
                <a:hlinkClick r:id="rId3"/>
              </a:rPr>
              <a:t>hkupop.hku.hk/english/index.html</a:t>
            </a:r>
            <a:endParaRPr lang="en-US" sz="1400" dirty="0" smtClean="0">
              <a:latin typeface="Calibri" panose="020F0502020204030204" pitchFamily="34" charset="0"/>
            </a:endParaRPr>
          </a:p>
        </p:txBody>
      </p:sp>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8" name="Picture 7"/>
          <p:cNvPicPr>
            <a:picLocks noChangeAspect="1"/>
          </p:cNvPicPr>
          <p:nvPr/>
        </p:nvPicPr>
        <p:blipFill rotWithShape="1">
          <a:blip r:embed="rId4"/>
          <a:srcRect l="24167" t="32069" r="46900" b="53850"/>
          <a:stretch/>
        </p:blipFill>
        <p:spPr>
          <a:xfrm>
            <a:off x="655438" y="1063181"/>
            <a:ext cx="5208152" cy="1531266"/>
          </a:xfrm>
          <a:prstGeom prst="rect">
            <a:avLst/>
          </a:prstGeom>
        </p:spPr>
      </p:pic>
      <p:sp>
        <p:nvSpPr>
          <p:cNvPr id="9" name="Rectangle 8"/>
          <p:cNvSpPr/>
          <p:nvPr/>
        </p:nvSpPr>
        <p:spPr>
          <a:xfrm>
            <a:off x="4114800" y="2680093"/>
            <a:ext cx="1828800" cy="307777"/>
          </a:xfrm>
          <a:prstGeom prst="rect">
            <a:avLst/>
          </a:prstGeom>
        </p:spPr>
        <p:txBody>
          <a:bodyPr wrap="square">
            <a:spAutoFit/>
          </a:bodyPr>
          <a:lstStyle/>
          <a:p>
            <a:r>
              <a:rPr lang="en-US" sz="1400" dirty="0">
                <a:latin typeface="Calibri" panose="020F0502020204030204" pitchFamily="34" charset="0"/>
                <a:hlinkClick r:id="rId5"/>
              </a:rPr>
              <a:t>https://www.pori.hk/</a:t>
            </a:r>
            <a:endParaRPr lang="en-US" sz="1400" dirty="0">
              <a:latin typeface="Calibri" panose="020F0502020204030204" pitchFamily="34" charset="0"/>
            </a:endParaRPr>
          </a:p>
        </p:txBody>
      </p:sp>
    </p:spTree>
    <p:extLst>
      <p:ext uri="{BB962C8B-B14F-4D97-AF65-F5344CB8AC3E}">
        <p14:creationId xmlns:p14="http://schemas.microsoft.com/office/powerpoint/2010/main" val="1837974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 – </a:t>
            </a:r>
            <a:r>
              <a:rPr lang="en-US" dirty="0"/>
              <a:t>Example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sz="2600" dirty="0" smtClean="0"/>
                  <a:t>According to the POP Poll conducted between 17-23 </a:t>
                </a:r>
                <a:r>
                  <a:rPr lang="en-US" altLang="zh-TW" sz="2600" dirty="0" smtClean="0"/>
                  <a:t>October</a:t>
                </a:r>
                <a:r>
                  <a:rPr lang="en-US" sz="2600" dirty="0" smtClean="0"/>
                  <a:t> 2019, the 1038 random sampled respondents give a mean score is 20.23 with standard deviation 28.84</a:t>
                </a:r>
              </a:p>
              <a:p>
                <a:endParaRPr lang="en-US" sz="2600" dirty="0" smtClean="0"/>
              </a:p>
              <a:p>
                <a:pPr marL="514350" indent="-514350">
                  <a:buFont typeface="+mj-lt"/>
                  <a:buAutoNum type="arabicPeriod"/>
                </a:pPr>
                <a:r>
                  <a:rPr lang="en-US" sz="2600" dirty="0" smtClean="0"/>
                  <a:t>In order to be 90% confident of being correctly reflecting the population opinion to within </a:t>
                </a:r>
                <a14:m>
                  <m:oMath xmlns:m="http://schemas.openxmlformats.org/officeDocument/2006/math">
                    <m:r>
                      <a:rPr lang="en-US" sz="2600" i="1">
                        <a:latin typeface="Cambria Math"/>
                        <a:ea typeface="Cambria Math"/>
                      </a:rPr>
                      <m:t>±2</m:t>
                    </m:r>
                  </m:oMath>
                </a14:m>
                <a:r>
                  <a:rPr lang="en-US" sz="2600" dirty="0" smtClean="0"/>
                  <a:t>.5</a:t>
                </a:r>
                <a:r>
                  <a:rPr lang="en-US" sz="2600" dirty="0"/>
                  <a:t> points</a:t>
                </a:r>
                <a:r>
                  <a:rPr lang="en-US" sz="2600" dirty="0" smtClean="0"/>
                  <a:t>, what sample size is needed? </a:t>
                </a:r>
              </a:p>
              <a:p>
                <a:endParaRPr lang="en-US" sz="2200" dirty="0"/>
              </a:p>
              <a:p>
                <a:pPr marL="0" indent="0">
                  <a:buNone/>
                </a:pPr>
                <a14:m>
                  <m:oMathPara xmlns:m="http://schemas.openxmlformats.org/officeDocument/2006/math">
                    <m:oMathParaPr>
                      <m:jc m:val="centerGroup"/>
                    </m:oMathParaPr>
                    <m:oMath xmlns:m="http://schemas.openxmlformats.org/officeDocument/2006/math">
                      <m:r>
                        <a:rPr lang="en-US" sz="2600" i="1">
                          <a:latin typeface="Cambria Math"/>
                        </a:rPr>
                        <m:t>𝑛</m:t>
                      </m:r>
                      <m:r>
                        <a:rPr lang="en-US" sz="2600" i="1">
                          <a:latin typeface="Cambria Math"/>
                        </a:rPr>
                        <m:t>=</m:t>
                      </m:r>
                      <m:sSup>
                        <m:sSupPr>
                          <m:ctrlPr>
                            <a:rPr lang="en-US" sz="2600" i="1">
                              <a:latin typeface="Cambria Math" panose="02040503050406030204" pitchFamily="18" charset="0"/>
                            </a:rPr>
                          </m:ctrlPr>
                        </m:sSupPr>
                        <m:e>
                          <m:r>
                            <a:rPr lang="en-US" sz="2600" i="1">
                              <a:latin typeface="Cambria Math"/>
                            </a:rPr>
                            <m:t>(</m:t>
                          </m:r>
                          <m:f>
                            <m:fPr>
                              <m:ctrlPr>
                                <a:rPr lang="en-US" sz="2600" i="1">
                                  <a:latin typeface="Cambria Math" panose="02040503050406030204" pitchFamily="18" charset="0"/>
                                </a:rPr>
                              </m:ctrlPr>
                            </m:fPr>
                            <m:num>
                              <m:sSub>
                                <m:sSubPr>
                                  <m:ctrlPr>
                                    <a:rPr lang="en-US" sz="2600" i="1">
                                      <a:latin typeface="Cambria Math" panose="02040503050406030204" pitchFamily="18" charset="0"/>
                                    </a:rPr>
                                  </m:ctrlPr>
                                </m:sSubPr>
                                <m:e>
                                  <m:r>
                                    <a:rPr lang="en-US" sz="2600" i="1">
                                      <a:latin typeface="Cambria Math"/>
                                    </a:rPr>
                                    <m:t>𝑍</m:t>
                                  </m:r>
                                </m:e>
                                <m:sub>
                                  <m:f>
                                    <m:fPr>
                                      <m:type m:val="lin"/>
                                      <m:ctrlPr>
                                        <a:rPr lang="en-US" sz="2600" i="1">
                                          <a:latin typeface="Cambria Math" panose="02040503050406030204" pitchFamily="18" charset="0"/>
                                        </a:rPr>
                                      </m:ctrlPr>
                                    </m:fPr>
                                    <m:num>
                                      <m:r>
                                        <a:rPr lang="en-US" sz="2600" i="1">
                                          <a:latin typeface="Cambria Math"/>
                                          <a:ea typeface="Cambria Math"/>
                                        </a:rPr>
                                        <m:t>𝛼</m:t>
                                      </m:r>
                                    </m:num>
                                    <m:den>
                                      <m:r>
                                        <a:rPr lang="en-US" sz="2600" i="1">
                                          <a:latin typeface="Cambria Math"/>
                                        </a:rPr>
                                        <m:t>2</m:t>
                                      </m:r>
                                    </m:den>
                                  </m:f>
                                </m:sub>
                              </m:sSub>
                              <m:r>
                                <a:rPr lang="en-US" sz="2600" i="1">
                                  <a:latin typeface="Cambria Math"/>
                                  <a:ea typeface="Cambria Math"/>
                                </a:rPr>
                                <m:t>𝜎</m:t>
                              </m:r>
                            </m:num>
                            <m:den>
                              <m:r>
                                <a:rPr lang="en-US" sz="2600" b="0" i="1" smtClean="0">
                                  <a:latin typeface="Cambria Math"/>
                                </a:rPr>
                                <m:t>𝐸</m:t>
                              </m:r>
                            </m:den>
                          </m:f>
                          <m:r>
                            <a:rPr lang="en-US" sz="2600" i="1">
                              <a:latin typeface="Cambria Math"/>
                            </a:rPr>
                            <m:t>)</m:t>
                          </m:r>
                        </m:e>
                        <m:sup>
                          <m:r>
                            <a:rPr lang="en-US" sz="2600" i="1">
                              <a:latin typeface="Cambria Math"/>
                            </a:rPr>
                            <m:t>2</m:t>
                          </m:r>
                        </m:sup>
                      </m:sSup>
                      <m:r>
                        <a:rPr lang="en-US" sz="2600" b="0" i="1" smtClean="0">
                          <a:latin typeface="Cambria Math"/>
                        </a:rPr>
                        <m:t>=</m:t>
                      </m:r>
                      <m:sSup>
                        <m:sSupPr>
                          <m:ctrlPr>
                            <a:rPr lang="en-US" sz="2600" i="1">
                              <a:latin typeface="Cambria Math" panose="02040503050406030204" pitchFamily="18" charset="0"/>
                            </a:rPr>
                          </m:ctrlPr>
                        </m:sSupPr>
                        <m:e>
                          <m:r>
                            <a:rPr lang="en-US" sz="2600" i="1">
                              <a:latin typeface="Cambria Math"/>
                            </a:rPr>
                            <m:t>(</m:t>
                          </m:r>
                          <m:f>
                            <m:fPr>
                              <m:ctrlPr>
                                <a:rPr lang="en-US" sz="2600" i="1">
                                  <a:latin typeface="Cambria Math" panose="02040503050406030204" pitchFamily="18" charset="0"/>
                                </a:rPr>
                              </m:ctrlPr>
                            </m:fPr>
                            <m:num>
                              <m:r>
                                <a:rPr lang="en-US" sz="2600" b="0" i="1" smtClean="0">
                                  <a:latin typeface="Cambria Math"/>
                                </a:rPr>
                                <m:t>1.645</m:t>
                              </m:r>
                              <m:r>
                                <a:rPr lang="en-US" sz="2600" b="0" i="1" smtClean="0">
                                  <a:latin typeface="Cambria Math"/>
                                  <a:ea typeface="Cambria Math"/>
                                </a:rPr>
                                <m:t>×</m:t>
                              </m:r>
                              <m:r>
                                <a:rPr lang="en-US" sz="2600" b="0" i="1" smtClean="0">
                                  <a:latin typeface="Cambria Math" panose="02040503050406030204" pitchFamily="18" charset="0"/>
                                  <a:ea typeface="Cambria Math"/>
                                </a:rPr>
                                <m:t>28.84</m:t>
                              </m:r>
                            </m:num>
                            <m:den>
                              <m:r>
                                <a:rPr lang="en-US" sz="2600" b="0" i="1" smtClean="0">
                                  <a:latin typeface="Cambria Math"/>
                                </a:rPr>
                                <m:t>2</m:t>
                              </m:r>
                              <m:r>
                                <a:rPr lang="en-US" sz="2600" b="0" i="1" smtClean="0">
                                  <a:latin typeface="Cambria Math" panose="02040503050406030204" pitchFamily="18" charset="0"/>
                                </a:rPr>
                                <m:t>.5</m:t>
                              </m:r>
                            </m:den>
                          </m:f>
                          <m:r>
                            <a:rPr lang="en-US" sz="2600" i="1">
                              <a:latin typeface="Cambria Math"/>
                            </a:rPr>
                            <m:t>)</m:t>
                          </m:r>
                        </m:e>
                        <m:sup>
                          <m:r>
                            <a:rPr lang="en-US" sz="2600" i="1">
                              <a:latin typeface="Cambria Math"/>
                            </a:rPr>
                            <m:t>2</m:t>
                          </m:r>
                        </m:sup>
                      </m:sSup>
                      <m:r>
                        <a:rPr lang="en-US" sz="2600" b="0" i="1" smtClean="0">
                          <a:latin typeface="Cambria Math"/>
                        </a:rPr>
                        <m:t>=</m:t>
                      </m:r>
                      <m:r>
                        <a:rPr lang="en-US" sz="2600" b="0" i="1" smtClean="0">
                          <a:latin typeface="Cambria Math" panose="02040503050406030204" pitchFamily="18" charset="0"/>
                        </a:rPr>
                        <m:t>360.1</m:t>
                      </m:r>
                      <m:r>
                        <a:rPr lang="en-US" sz="2600" b="0" i="1" smtClean="0">
                          <a:latin typeface="Cambria Math" panose="02040503050406030204" pitchFamily="18" charset="0"/>
                        </a:rPr>
                        <m:t>2</m:t>
                      </m:r>
                      <m:r>
                        <a:rPr lang="en-US" sz="2600" b="0" i="1" smtClean="0">
                          <a:latin typeface="Cambria Math"/>
                          <a:ea typeface="Cambria Math"/>
                        </a:rPr>
                        <m:t>≅</m:t>
                      </m:r>
                      <m:r>
                        <a:rPr lang="en-US" sz="2600" b="0" i="1" smtClean="0">
                          <a:latin typeface="Cambria Math" panose="02040503050406030204" pitchFamily="18" charset="0"/>
                          <a:ea typeface="Cambria Math"/>
                        </a:rPr>
                        <m:t>361</m:t>
                      </m:r>
                    </m:oMath>
                  </m:oMathPara>
                </a14:m>
                <a:endParaRPr lang="en-US" sz="26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444" t="-1211" r="-13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Rectangle 6"/>
          <p:cNvSpPr>
            <a:spLocks noChangeArrowheads="1"/>
          </p:cNvSpPr>
          <p:nvPr/>
        </p:nvSpPr>
        <p:spPr bwMode="auto">
          <a:xfrm>
            <a:off x="5559552" y="5823609"/>
            <a:ext cx="1851025" cy="489878"/>
          </a:xfrm>
          <a:prstGeom prst="rect">
            <a:avLst/>
          </a:prstGeom>
          <a:solidFill>
            <a:srgbClr val="CCECFF"/>
          </a:solidFill>
          <a:ln>
            <a:noFill/>
          </a:ln>
          <a:effec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r>
              <a:rPr lang="en-US" altLang="zh-TW" sz="2600" dirty="0">
                <a:latin typeface="Arial" panose="020B0604020202020204" pitchFamily="34" charset="0"/>
                <a:ea typeface="PMingLiU" pitchFamily="18" charset="-120"/>
                <a:cs typeface="Arial" panose="020B0604020202020204" pitchFamily="34" charset="0"/>
              </a:rPr>
              <a:t>Round Up</a:t>
            </a:r>
          </a:p>
        </p:txBody>
      </p:sp>
      <p:sp>
        <p:nvSpPr>
          <p:cNvPr id="7" name="Line 5"/>
          <p:cNvSpPr>
            <a:spLocks noChangeShapeType="1"/>
          </p:cNvSpPr>
          <p:nvPr/>
        </p:nvSpPr>
        <p:spPr bwMode="auto">
          <a:xfrm flipV="1">
            <a:off x="7410577" y="5605926"/>
            <a:ext cx="344488" cy="48260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8" name="Rectangle 6"/>
              <p:cNvSpPr>
                <a:spLocks noChangeArrowheads="1"/>
              </p:cNvSpPr>
              <p:nvPr/>
            </p:nvSpPr>
            <p:spPr bwMode="auto">
              <a:xfrm>
                <a:off x="5638800" y="4267200"/>
                <a:ext cx="2971800" cy="766877"/>
              </a:xfrm>
              <a:prstGeom prst="rect">
                <a:avLst/>
              </a:prstGeom>
              <a:solidFill>
                <a:srgbClr val="FFCCFF"/>
              </a:solidFill>
              <a:ln>
                <a:noFill/>
              </a:ln>
              <a:effectLst/>
            </p:spPr>
            <p:txBody>
              <a:bodyPr wrap="square" lIns="90488" tIns="44450" rIns="90488" bIns="44450">
                <a:spAutoFit/>
              </a:bodyPr>
              <a:lstStyle>
                <a:lvl1pPr eaLnBrk="0" hangingPunct="0">
                  <a:spcBef>
                    <a:spcPct val="20000"/>
                  </a:spcBef>
                  <a:buClr>
                    <a:schemeClr val="folHlink"/>
                  </a:buClr>
                  <a:buSzPct val="60000"/>
                  <a:buFont typeface="Wingdings" pitchFamily="2" charset="2"/>
                  <a:buChar char="n"/>
                  <a:defRPr sz="2900">
                    <a:solidFill>
                      <a:schemeClr val="tx1"/>
                    </a:solidFill>
                    <a:latin typeface="Tahoma" pitchFamily="34" charset="0"/>
                  </a:defRPr>
                </a:lvl1pPr>
                <a:lvl2pPr marL="742950" indent="-285750" eaLnBrk="0" hangingPunct="0">
                  <a:spcBef>
                    <a:spcPct val="20000"/>
                  </a:spcBef>
                  <a:buClr>
                    <a:schemeClr val="hlink"/>
                  </a:buClr>
                  <a:buSzPct val="55000"/>
                  <a:buFont typeface="Wingdings" pitchFamily="2" charset="2"/>
                  <a:buChar char="n"/>
                  <a:defRPr sz="2500">
                    <a:solidFill>
                      <a:schemeClr val="tx1"/>
                    </a:solidFill>
                    <a:latin typeface="Tahoma" pitchFamily="34" charset="0"/>
                  </a:defRPr>
                </a:lvl2pPr>
                <a:lvl3pPr marL="1143000" indent="-228600" eaLnBrk="0" hangingPunct="0">
                  <a:spcBef>
                    <a:spcPct val="20000"/>
                  </a:spcBef>
                  <a:buClr>
                    <a:schemeClr val="accent2"/>
                  </a:buClr>
                  <a:buSzPct val="50000"/>
                  <a:buFont typeface="Wingdings" pitchFamily="2" charset="2"/>
                  <a:buChar char="n"/>
                  <a:defRPr sz="2300">
                    <a:solidFill>
                      <a:schemeClr val="tx1"/>
                    </a:solidFill>
                    <a:latin typeface="Tahoma" pitchFamily="34" charset="0"/>
                  </a:defRPr>
                </a:lvl3pPr>
                <a:lvl4pPr marL="1600200" indent="-228600" eaLnBrk="0" hangingPunct="0">
                  <a:spcBef>
                    <a:spcPct val="20000"/>
                  </a:spcBef>
                  <a:buClr>
                    <a:schemeClr val="folHlink"/>
                  </a:buClr>
                  <a:buSzPct val="55000"/>
                  <a:buFont typeface="Wingdings" pitchFamily="2" charset="2"/>
                  <a:buChar char="n"/>
                  <a:defRPr sz="1900">
                    <a:solidFill>
                      <a:schemeClr val="tx1"/>
                    </a:solidFill>
                    <a:latin typeface="Tahoma" pitchFamily="34" charset="0"/>
                  </a:defRPr>
                </a:lvl4pPr>
                <a:lvl5pPr marL="2057400" indent="-228600" eaLnBrk="0" hangingPunct="0">
                  <a:spcBef>
                    <a:spcPct val="20000"/>
                  </a:spcBef>
                  <a:buClr>
                    <a:srgbClr val="FD2B4E"/>
                  </a:buClr>
                  <a:buSzPct val="50000"/>
                  <a:buFont typeface="Wingdings" pitchFamily="2" charset="2"/>
                  <a:buChar char="n"/>
                  <a:defRPr sz="1900">
                    <a:solidFill>
                      <a:schemeClr val="tx1"/>
                    </a:solidFill>
                    <a:latin typeface="Tahoma" pitchFamily="34" charset="0"/>
                  </a:defRPr>
                </a:lvl5pPr>
                <a:lvl6pPr marL="25146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6pPr>
                <a:lvl7pPr marL="29718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7pPr>
                <a:lvl8pPr marL="34290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8pPr>
                <a:lvl9pPr marL="3886200" indent="-228600" eaLnBrk="0" fontAlgn="base" hangingPunct="0">
                  <a:spcBef>
                    <a:spcPct val="20000"/>
                  </a:spcBef>
                  <a:spcAft>
                    <a:spcPct val="0"/>
                  </a:spcAft>
                  <a:buClr>
                    <a:srgbClr val="FD2B4E"/>
                  </a:buClr>
                  <a:buSzPct val="50000"/>
                  <a:buFont typeface="Wingdings" pitchFamily="2" charset="2"/>
                  <a:buChar char="n"/>
                  <a:defRPr sz="1900">
                    <a:solidFill>
                      <a:schemeClr val="tx1"/>
                    </a:solidFill>
                    <a:latin typeface="Tahoma" pitchFamily="34" charset="0"/>
                  </a:defRPr>
                </a:lvl9pPr>
              </a:lstStyle>
              <a:p>
                <a:pPr algn="ctr">
                  <a:spcBef>
                    <a:spcPct val="50000"/>
                  </a:spcBef>
                  <a:buClrTx/>
                  <a:buSzTx/>
                  <a:buFontTx/>
                  <a:buNone/>
                </a:pPr>
                <a:r>
                  <a:rPr lang="en-US" altLang="zh-TW" sz="2200" dirty="0" smtClean="0">
                    <a:latin typeface="Arial" panose="020B0604020202020204" pitchFamily="34" charset="0"/>
                    <a:ea typeface="PMingLiU" pitchFamily="18" charset="-120"/>
                    <a:cs typeface="Arial" panose="020B0604020202020204" pitchFamily="34" charset="0"/>
                  </a:rPr>
                  <a:t>Use </a:t>
                </a:r>
                <a14:m>
                  <m:oMath xmlns:m="http://schemas.openxmlformats.org/officeDocument/2006/math">
                    <m:r>
                      <a:rPr lang="en-US" altLang="zh-TW" sz="2200" b="0" i="1" smtClean="0">
                        <a:latin typeface="Cambria Math"/>
                        <a:ea typeface="PMingLiU" pitchFamily="18" charset="-120"/>
                        <a:cs typeface="Arial" panose="020B0604020202020204" pitchFamily="34" charset="0"/>
                      </a:rPr>
                      <m:t>𝑆</m:t>
                    </m:r>
                  </m:oMath>
                </a14:m>
                <a:r>
                  <a:rPr lang="en-US" altLang="zh-TW" sz="2200" dirty="0" smtClean="0">
                    <a:latin typeface="Arial" panose="020B0604020202020204" pitchFamily="34" charset="0"/>
                    <a:ea typeface="PMingLiU" pitchFamily="18" charset="-120"/>
                    <a:cs typeface="Arial" panose="020B0604020202020204" pitchFamily="34" charset="0"/>
                  </a:rPr>
                  <a:t> to replace </a:t>
                </a:r>
                <a14:m>
                  <m:oMath xmlns:m="http://schemas.openxmlformats.org/officeDocument/2006/math">
                    <m:r>
                      <a:rPr lang="zh-TW" altLang="en-US" sz="2200" i="1" smtClean="0">
                        <a:latin typeface="Cambria Math"/>
                        <a:ea typeface="PMingLiU" pitchFamily="18" charset="-120"/>
                        <a:cs typeface="Arial" panose="020B0604020202020204" pitchFamily="34" charset="0"/>
                      </a:rPr>
                      <m:t>𝜎</m:t>
                    </m:r>
                  </m:oMath>
                </a14:m>
                <a:r>
                  <a:rPr lang="en-US" altLang="zh-TW" sz="2200" dirty="0" smtClean="0">
                    <a:latin typeface="Arial" panose="020B0604020202020204" pitchFamily="34" charset="0"/>
                    <a:ea typeface="PMingLiU" pitchFamily="18" charset="-120"/>
                    <a:cs typeface="Arial" panose="020B0604020202020204" pitchFamily="34" charset="0"/>
                  </a:rPr>
                  <a:t> when </a:t>
                </a:r>
                <a14:m>
                  <m:oMath xmlns:m="http://schemas.openxmlformats.org/officeDocument/2006/math">
                    <m:r>
                      <a:rPr lang="zh-TW" altLang="en-US" sz="2200" i="1">
                        <a:latin typeface="Cambria Math"/>
                        <a:ea typeface="PMingLiU" pitchFamily="18" charset="-120"/>
                        <a:cs typeface="Arial" panose="020B0604020202020204" pitchFamily="34" charset="0"/>
                      </a:rPr>
                      <m:t>𝜎</m:t>
                    </m:r>
                  </m:oMath>
                </a14:m>
                <a:r>
                  <a:rPr lang="en-US" altLang="zh-TW" sz="2200" dirty="0" smtClean="0">
                    <a:latin typeface="Arial" panose="020B0604020202020204" pitchFamily="34" charset="0"/>
                    <a:ea typeface="PMingLiU" pitchFamily="18" charset="-120"/>
                    <a:cs typeface="Arial" panose="020B0604020202020204" pitchFamily="34" charset="0"/>
                  </a:rPr>
                  <a:t> is unknown  </a:t>
                </a:r>
                <a:endParaRPr lang="en-US" altLang="zh-TW" sz="2200" dirty="0">
                  <a:latin typeface="Arial" panose="020B0604020202020204" pitchFamily="34" charset="0"/>
                  <a:ea typeface="PMingLiU" pitchFamily="18" charset="-120"/>
                  <a:cs typeface="Arial" panose="020B0604020202020204" pitchFamily="34" charset="0"/>
                </a:endParaRPr>
              </a:p>
            </p:txBody>
          </p:sp>
        </mc:Choice>
        <mc:Fallback xmlns="">
          <p:sp>
            <p:nvSpPr>
              <p:cNvPr id="8" name="Rectangle 6"/>
              <p:cNvSpPr>
                <a:spLocks noRot="1" noChangeAspect="1" noMove="1" noResize="1" noEditPoints="1" noAdjustHandles="1" noChangeArrowheads="1" noChangeShapeType="1" noTextEdit="1"/>
              </p:cNvSpPr>
              <p:nvPr/>
            </p:nvSpPr>
            <p:spPr bwMode="auto">
              <a:xfrm>
                <a:off x="5638800" y="4267200"/>
                <a:ext cx="2971800" cy="766877"/>
              </a:xfrm>
              <a:prstGeom prst="rect">
                <a:avLst/>
              </a:prstGeom>
              <a:blipFill rotWithShape="0">
                <a:blip r:embed="rId4"/>
                <a:stretch>
                  <a:fillRect t="-4762" r="-820" b="-15873"/>
                </a:stretch>
              </a:blipFill>
              <a:ln>
                <a:noFill/>
              </a:ln>
              <a:effectLst/>
            </p:spPr>
            <p:txBody>
              <a:bodyPr/>
              <a:lstStyle/>
              <a:p>
                <a:r>
                  <a:rPr lang="en-US">
                    <a:noFill/>
                  </a:rPr>
                  <a:t> </a:t>
                </a:r>
              </a:p>
            </p:txBody>
          </p:sp>
        </mc:Fallback>
      </mc:AlternateContent>
      <p:sp>
        <p:nvSpPr>
          <p:cNvPr id="9" name="Line 5"/>
          <p:cNvSpPr>
            <a:spLocks noChangeShapeType="1"/>
          </p:cNvSpPr>
          <p:nvPr/>
        </p:nvSpPr>
        <p:spPr bwMode="auto">
          <a:xfrm flipH="1">
            <a:off x="5029200" y="4512139"/>
            <a:ext cx="609600" cy="397339"/>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03872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 – Exercise </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sz="2600" dirty="0" smtClean="0"/>
              <a:t>If we want to increase our confidence to 95%, how many individuals should we interview? Keep all other factors remain unchanged.</a:t>
            </a:r>
          </a:p>
          <a:p>
            <a:pPr marL="0" indent="0">
              <a:buNone/>
            </a:pP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855834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Size</a:t>
            </a:r>
          </a:p>
        </p:txBody>
      </p:sp>
      <p:sp>
        <p:nvSpPr>
          <p:cNvPr id="3" name="Content Placeholder 2"/>
          <p:cNvSpPr>
            <a:spLocks noGrp="1"/>
          </p:cNvSpPr>
          <p:nvPr>
            <p:ph idx="1"/>
          </p:nvPr>
        </p:nvSpPr>
        <p:spPr>
          <a:xfrm>
            <a:off x="457200" y="1600200"/>
            <a:ext cx="8305800" cy="4530725"/>
          </a:xfrm>
        </p:spPr>
        <p:txBody>
          <a:bodyPr/>
          <a:lstStyle/>
          <a:p>
            <a:r>
              <a:rPr lang="en-US" sz="2600" dirty="0" smtClean="0"/>
              <a:t>If </a:t>
            </a:r>
            <a:r>
              <a:rPr lang="en-US" sz="2600" dirty="0"/>
              <a:t>the population standard deviation is unknown, we need to guess the value of standard deviation based on some prior information such as the sample standard deviation in earlier similar </a:t>
            </a:r>
            <a:r>
              <a:rPr lang="en-US" sz="2600" dirty="0" smtClean="0"/>
              <a:t>studies</a:t>
            </a:r>
            <a:endParaRPr lang="en-US" sz="2600" dirty="0"/>
          </a:p>
          <a:p>
            <a:r>
              <a:rPr lang="en-US" sz="2600" dirty="0"/>
              <a:t>If no previous sample data are available, one practical approach is to develop an estimate of the range of the data and then estimate the standard deviation as </a:t>
            </a:r>
            <a:r>
              <a:rPr lang="en-US" sz="2600" dirty="0" smtClean="0"/>
              <a:t>range/4</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5786839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 – Example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Suppose you want to estimate the mean GPA (</a:t>
                </a:r>
                <a:r>
                  <a:rPr lang="en-US" sz="2600" i="1" dirty="0">
                    <a:latin typeface="Symbol" charset="2"/>
                    <a:ea typeface="Symbol" charset="2"/>
                    <a:cs typeface="Symbol" charset="2"/>
                  </a:rPr>
                  <a:t>m</a:t>
                </a:r>
                <a:r>
                  <a:rPr lang="en-US" sz="2600" dirty="0">
                    <a:latin typeface="Symbol" charset="2"/>
                    <a:ea typeface="Symbol" charset="2"/>
                    <a:cs typeface="Symbol" charset="2"/>
                  </a:rPr>
                  <a:t>)</a:t>
                </a:r>
                <a:r>
                  <a:rPr lang="en-US" sz="2600" dirty="0"/>
                  <a:t> of all the students at your university at a margin of error of 0.3 and 95% confidence. How many students should be sampled?</a:t>
                </a:r>
              </a:p>
              <a:p>
                <a:pPr lvl="1"/>
                <a:r>
                  <a:rPr lang="en-US" dirty="0"/>
                  <a:t>For 95% confidence level, </a:t>
                </a:r>
                <a:r>
                  <a:rPr lang="en-US" i="1" dirty="0">
                    <a:latin typeface="Symbol" charset="2"/>
                    <a:ea typeface="Symbol" charset="2"/>
                    <a:cs typeface="Symbol" charset="2"/>
                  </a:rPr>
                  <a:t>a</a:t>
                </a:r>
                <a:r>
                  <a:rPr lang="en-US" dirty="0"/>
                  <a:t> = </a:t>
                </a:r>
                <a:r>
                  <a:rPr lang="en-US" dirty="0" smtClean="0"/>
                  <a:t>0.05, the</a:t>
                </a:r>
                <a:r>
                  <a:rPr lang="en-US" dirty="0" smtClean="0">
                    <a:solidFill>
                      <a:schemeClr val="tx1"/>
                    </a:solidFill>
                  </a:rPr>
                  <a:t>n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a:rPr>
                          <m:t>𝑍</m:t>
                        </m:r>
                      </m:e>
                      <m:sub>
                        <m:f>
                          <m:fPr>
                            <m:type m:val="lin"/>
                            <m:ctrlPr>
                              <a:rPr lang="en-US" i="1">
                                <a:solidFill>
                                  <a:schemeClr val="tx1"/>
                                </a:solidFill>
                                <a:latin typeface="Cambria Math" panose="02040503050406030204" pitchFamily="18" charset="0"/>
                              </a:rPr>
                            </m:ctrlPr>
                          </m:fPr>
                          <m:num>
                            <m:r>
                              <a:rPr lang="en-US" i="1">
                                <a:solidFill>
                                  <a:schemeClr val="tx1"/>
                                </a:solidFill>
                                <a:latin typeface="Cambria Math"/>
                                <a:ea typeface="Cambria Math"/>
                              </a:rPr>
                              <m:t>𝛼</m:t>
                            </m:r>
                          </m:num>
                          <m:den>
                            <m:r>
                              <a:rPr lang="en-US" i="1">
                                <a:solidFill>
                                  <a:schemeClr val="tx1"/>
                                </a:solidFill>
                                <a:latin typeface="Cambria Math"/>
                              </a:rPr>
                              <m:t>2</m:t>
                            </m:r>
                          </m:den>
                        </m:f>
                      </m:sub>
                    </m:sSub>
                  </m:oMath>
                </a14:m>
                <a:r>
                  <a:rPr lang="en-US" dirty="0" smtClean="0"/>
                  <a:t> </a:t>
                </a:r>
                <a:r>
                  <a:rPr lang="en-US" dirty="0"/>
                  <a:t>=</a:t>
                </a:r>
                <a:r>
                  <a:rPr lang="en-US" i="1" dirty="0"/>
                  <a:t> </a:t>
                </a:r>
                <a:r>
                  <a:rPr lang="en-US" dirty="0" smtClean="0"/>
                  <a:t>1.96</a:t>
                </a:r>
                <a:endParaRPr lang="en-US" dirty="0"/>
              </a:p>
              <a:p>
                <a:pPr lvl="1"/>
                <a:r>
                  <a:rPr lang="en-US" dirty="0"/>
                  <a:t>Since the range of GPA is 4.3, we estimate the </a:t>
                </a:r>
                <a:r>
                  <a:rPr lang="en-US" dirty="0" smtClean="0"/>
                  <a:t>standard </a:t>
                </a:r>
                <a:r>
                  <a:rPr lang="en-US" dirty="0"/>
                  <a:t>deviation as </a:t>
                </a:r>
                <a:r>
                  <a:rPr lang="en-US" dirty="0" smtClean="0"/>
                  <a:t>4.3/4</a:t>
                </a:r>
                <a:endParaRPr lang="en-US" dirty="0"/>
              </a:p>
              <a:p>
                <a:pPr lvl="1"/>
                <a:r>
                  <a:rPr lang="en-US" dirty="0"/>
                  <a:t>The required sample size </a:t>
                </a:r>
                <a:r>
                  <a:rPr lang="en-US" dirty="0" smtClean="0"/>
                  <a:t>is</a:t>
                </a:r>
              </a:p>
              <a:p>
                <a:pPr marL="344487" lvl="1" indent="0">
                  <a:buNone/>
                </a:pPr>
                <a:r>
                  <a:rPr lang="en-US" dirty="0" smtClean="0">
                    <a:solidFill>
                      <a:srgbClr val="0000FF"/>
                    </a:solidFill>
                  </a:rPr>
                  <a:t>	</a:t>
                </a:r>
                <a14:m>
                  <m:oMath xmlns:m="http://schemas.openxmlformats.org/officeDocument/2006/math">
                    <m:r>
                      <a:rPr lang="en-US" i="1" smtClean="0">
                        <a:solidFill>
                          <a:schemeClr val="tx1"/>
                        </a:solidFill>
                        <a:latin typeface="Cambria Math"/>
                      </a:rPr>
                      <m:t>𝑛</m:t>
                    </m:r>
                    <m:r>
                      <a:rPr lang="en-US" i="1" smtClean="0">
                        <a:solidFill>
                          <a:schemeClr val="tx1"/>
                        </a:solidFill>
                        <a:latin typeface="Cambria Math"/>
                      </a:rPr>
                      <m:t>=</m:t>
                    </m:r>
                    <m:sSup>
                      <m:sSupPr>
                        <m:ctrlPr>
                          <a:rPr lang="en-US" i="1">
                            <a:solidFill>
                              <a:schemeClr val="tx1"/>
                            </a:solidFill>
                            <a:latin typeface="Cambria Math" panose="02040503050406030204" pitchFamily="18" charset="0"/>
                          </a:rPr>
                        </m:ctrlPr>
                      </m:sSupPr>
                      <m:e>
                        <m:r>
                          <a:rPr lang="en-US" i="1">
                            <a:solidFill>
                              <a:schemeClr val="tx1"/>
                            </a:solidFill>
                            <a:latin typeface="Cambria Math"/>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a:rPr>
                                  <m:t>𝑍</m:t>
                                </m:r>
                              </m:e>
                              <m:sub>
                                <m:f>
                                  <m:fPr>
                                    <m:type m:val="lin"/>
                                    <m:ctrlPr>
                                      <a:rPr lang="en-US" i="1">
                                        <a:solidFill>
                                          <a:schemeClr val="tx1"/>
                                        </a:solidFill>
                                        <a:latin typeface="Cambria Math" panose="02040503050406030204" pitchFamily="18" charset="0"/>
                                      </a:rPr>
                                    </m:ctrlPr>
                                  </m:fPr>
                                  <m:num>
                                    <m:r>
                                      <a:rPr lang="en-US" i="1">
                                        <a:solidFill>
                                          <a:schemeClr val="tx1"/>
                                        </a:solidFill>
                                        <a:latin typeface="Cambria Math"/>
                                        <a:ea typeface="Cambria Math"/>
                                      </a:rPr>
                                      <m:t>𝛼</m:t>
                                    </m:r>
                                  </m:num>
                                  <m:den>
                                    <m:r>
                                      <a:rPr lang="en-US" i="1">
                                        <a:solidFill>
                                          <a:schemeClr val="tx1"/>
                                        </a:solidFill>
                                        <a:latin typeface="Cambria Math"/>
                                      </a:rPr>
                                      <m:t>2</m:t>
                                    </m:r>
                                  </m:den>
                                </m:f>
                              </m:sub>
                            </m:sSub>
                            <m:r>
                              <a:rPr lang="en-US" i="1">
                                <a:solidFill>
                                  <a:schemeClr val="tx1"/>
                                </a:solidFill>
                                <a:latin typeface="Cambria Math"/>
                                <a:ea typeface="Cambria Math"/>
                              </a:rPr>
                              <m:t>𝜎</m:t>
                            </m:r>
                          </m:num>
                          <m:den>
                            <m:r>
                              <a:rPr lang="en-US" b="0" i="1" smtClean="0">
                                <a:solidFill>
                                  <a:schemeClr val="tx1"/>
                                </a:solidFill>
                                <a:latin typeface="Cambria Math"/>
                              </a:rPr>
                              <m:t>𝐸</m:t>
                            </m:r>
                          </m:den>
                        </m:f>
                        <m:r>
                          <a:rPr lang="en-US" i="1">
                            <a:solidFill>
                              <a:schemeClr val="tx1"/>
                            </a:solidFill>
                            <a:latin typeface="Cambria Math"/>
                          </a:rPr>
                          <m:t>)</m:t>
                        </m:r>
                      </m:e>
                      <m:sup>
                        <m:r>
                          <a:rPr lang="en-US" i="1">
                            <a:solidFill>
                              <a:schemeClr val="tx1"/>
                            </a:solidFill>
                            <a:latin typeface="Cambria Math"/>
                          </a:rPr>
                          <m:t>2</m:t>
                        </m:r>
                      </m:sup>
                    </m:sSup>
                    <m:r>
                      <a:rPr lang="en-US" i="1">
                        <a:solidFill>
                          <a:schemeClr val="tx1"/>
                        </a:solidFill>
                        <a:latin typeface="Cambria Math" panose="02040503050406030204" pitchFamily="18" charset="0"/>
                      </a:rPr>
                      <m:t>=</m:t>
                    </m:r>
                    <m:sSup>
                      <m:sSupPr>
                        <m:ctrlPr>
                          <a:rPr lang="en-US" i="1">
                            <a:solidFill>
                              <a:schemeClr val="tx1"/>
                            </a:solidFill>
                            <a:latin typeface="Cambria Math" panose="02040503050406030204" pitchFamily="18" charset="0"/>
                          </a:rPr>
                        </m:ctrlPr>
                      </m:sSupPr>
                      <m:e>
                        <m:r>
                          <a:rPr lang="en-US" i="1">
                            <a:solidFill>
                              <a:schemeClr val="tx1"/>
                            </a:solidFill>
                            <a:latin typeface="Cambria Math"/>
                          </a:rPr>
                          <m:t>(</m:t>
                        </m:r>
                        <m:f>
                          <m:fPr>
                            <m:ctrlPr>
                              <a:rPr lang="en-US" i="1">
                                <a:solidFill>
                                  <a:schemeClr val="tx1"/>
                                </a:solidFill>
                                <a:latin typeface="Cambria Math" panose="02040503050406030204" pitchFamily="18" charset="0"/>
                              </a:rPr>
                            </m:ctrlPr>
                          </m:fPr>
                          <m:num>
                            <m:r>
                              <a:rPr lang="en-US" i="1">
                                <a:solidFill>
                                  <a:schemeClr val="tx1"/>
                                </a:solidFill>
                                <a:latin typeface="Cambria Math"/>
                              </a:rPr>
                              <m:t>1.96</m:t>
                            </m:r>
                            <m:r>
                              <a:rPr lang="en-US" i="1">
                                <a:solidFill>
                                  <a:schemeClr val="tx1"/>
                                </a:solidFill>
                                <a:latin typeface="Cambria Math"/>
                                <a:ea typeface="Cambria Math"/>
                              </a:rPr>
                              <m:t>×</m:t>
                            </m:r>
                            <m:r>
                              <a:rPr lang="en-US" b="0" i="1" smtClean="0">
                                <a:solidFill>
                                  <a:schemeClr val="tx1"/>
                                </a:solidFill>
                                <a:latin typeface="Cambria Math"/>
                                <a:ea typeface="Cambria Math"/>
                              </a:rPr>
                              <m:t>(</m:t>
                            </m:r>
                            <m:f>
                              <m:fPr>
                                <m:ctrlPr>
                                  <a:rPr lang="en-US" b="0" i="1" smtClean="0">
                                    <a:solidFill>
                                      <a:schemeClr val="tx1"/>
                                    </a:solidFill>
                                    <a:latin typeface="Cambria Math" panose="02040503050406030204" pitchFamily="18" charset="0"/>
                                    <a:ea typeface="Cambria Math"/>
                                  </a:rPr>
                                </m:ctrlPr>
                              </m:fPr>
                              <m:num>
                                <m:r>
                                  <a:rPr lang="en-US" b="0" i="1" smtClean="0">
                                    <a:solidFill>
                                      <a:schemeClr val="tx1"/>
                                    </a:solidFill>
                                    <a:latin typeface="Cambria Math"/>
                                    <a:ea typeface="Cambria Math"/>
                                  </a:rPr>
                                  <m:t>4.3</m:t>
                                </m:r>
                              </m:num>
                              <m:den>
                                <m:r>
                                  <a:rPr lang="en-US" b="0" i="1" smtClean="0">
                                    <a:solidFill>
                                      <a:schemeClr val="tx1"/>
                                    </a:solidFill>
                                    <a:latin typeface="Cambria Math"/>
                                    <a:ea typeface="Cambria Math"/>
                                  </a:rPr>
                                  <m:t>4</m:t>
                                </m:r>
                              </m:den>
                            </m:f>
                            <m:r>
                              <a:rPr lang="en-US" b="0" i="1" smtClean="0">
                                <a:solidFill>
                                  <a:schemeClr val="tx1"/>
                                </a:solidFill>
                                <a:latin typeface="Cambria Math"/>
                                <a:ea typeface="Cambria Math"/>
                              </a:rPr>
                              <m:t>)</m:t>
                            </m:r>
                          </m:num>
                          <m:den>
                            <m:r>
                              <a:rPr lang="en-US" b="0" i="1" smtClean="0">
                                <a:solidFill>
                                  <a:schemeClr val="tx1"/>
                                </a:solidFill>
                                <a:latin typeface="Cambria Math"/>
                              </a:rPr>
                              <m:t>0.3</m:t>
                            </m:r>
                          </m:den>
                        </m:f>
                        <m:r>
                          <a:rPr lang="en-US" i="1">
                            <a:solidFill>
                              <a:schemeClr val="tx1"/>
                            </a:solidFill>
                            <a:latin typeface="Cambria Math"/>
                          </a:rPr>
                          <m:t>)</m:t>
                        </m:r>
                      </m:e>
                      <m:sup>
                        <m:r>
                          <a:rPr lang="en-US" i="1">
                            <a:solidFill>
                              <a:schemeClr val="tx1"/>
                            </a:solidFill>
                            <a:latin typeface="Cambria Math"/>
                          </a:rPr>
                          <m:t>2</m:t>
                        </m:r>
                      </m:sup>
                    </m:sSup>
                    <m:r>
                      <a:rPr lang="en-US" i="1">
                        <a:solidFill>
                          <a:schemeClr val="tx1"/>
                        </a:solidFill>
                        <a:latin typeface="Cambria Math"/>
                      </a:rPr>
                      <m:t>=</m:t>
                    </m:r>
                    <m:r>
                      <a:rPr lang="en-US" b="0" i="1" smtClean="0">
                        <a:solidFill>
                          <a:schemeClr val="tx1"/>
                        </a:solidFill>
                        <a:latin typeface="Cambria Math"/>
                      </a:rPr>
                      <m:t>49.33</m:t>
                    </m:r>
                    <m:r>
                      <a:rPr lang="en-US" i="1">
                        <a:solidFill>
                          <a:schemeClr val="tx1"/>
                        </a:solidFill>
                        <a:latin typeface="Cambria Math"/>
                        <a:ea typeface="Cambria Math"/>
                      </a:rPr>
                      <m:t>≅</m:t>
                    </m:r>
                    <m:r>
                      <a:rPr lang="en-US" b="0" i="1" smtClean="0">
                        <a:solidFill>
                          <a:schemeClr val="tx1"/>
                        </a:solidFill>
                        <a:latin typeface="Cambria Math"/>
                        <a:ea typeface="Cambria Math"/>
                      </a:rPr>
                      <m:t>50</m:t>
                    </m:r>
                  </m:oMath>
                </a14:m>
                <a:endParaRPr lang="en-US" dirty="0">
                  <a:solidFill>
                    <a:schemeClr val="tx1"/>
                  </a:solidFill>
                </a:endParaRPr>
              </a:p>
              <a:p>
                <a:pPr marL="344487"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480" r="-163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79950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Sample </a:t>
            </a:r>
            <a:r>
              <a:rPr lang="en-US" dirty="0" smtClean="0"/>
              <a:t>Size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Warning:</a:t>
                </a:r>
              </a:p>
              <a:p>
                <a:pPr lvl="1"/>
                <a:r>
                  <a:rPr lang="en-US" sz="2200" dirty="0" smtClean="0"/>
                  <a:t>The value </a:t>
                </a:r>
                <a:r>
                  <a:rPr lang="en-US" sz="2200" dirty="0"/>
                  <a:t>of </a:t>
                </a:r>
                <a14:m>
                  <m:oMath xmlns:m="http://schemas.openxmlformats.org/officeDocument/2006/math">
                    <m:r>
                      <a:rPr lang="en-US" sz="2200" i="1" dirty="0" smtClean="0">
                        <a:latin typeface="Cambria Math"/>
                      </a:rPr>
                      <m:t>𝑛</m:t>
                    </m:r>
                  </m:oMath>
                </a14:m>
                <a:r>
                  <a:rPr lang="en-US" sz="2200" dirty="0"/>
                  <a:t> does not depend on the size of the population. This is true as long as the population is much larger than the sample</a:t>
                </a:r>
                <a:endParaRPr lang="en-US" sz="2200" dirty="0" smtClean="0"/>
              </a:p>
              <a:p>
                <a:pPr lvl="1"/>
                <a:r>
                  <a:rPr lang="en-US" sz="2200" dirty="0" smtClean="0"/>
                  <a:t>The </a:t>
                </a:r>
                <a:r>
                  <a:rPr lang="en-US" sz="2200" dirty="0"/>
                  <a:t>derived sample size should only be taken as a rough indicator for the desired margin of </a:t>
                </a:r>
                <a:r>
                  <a:rPr lang="en-US" sz="2200" dirty="0" smtClean="0"/>
                  <a:t>error</a:t>
                </a:r>
                <a:endParaRPr lang="en-US" sz="2200" dirty="0"/>
              </a:p>
              <a:p>
                <a:pPr lvl="1"/>
                <a:r>
                  <a:rPr lang="en-US" sz="2200" dirty="0"/>
                  <a:t>The true required sample size, which is unknown to us in practice, might be larger or smaller than the computed </a:t>
                </a:r>
                <a:r>
                  <a:rPr lang="en-US" sz="2200" dirty="0" smtClean="0"/>
                  <a:t>value</a:t>
                </a:r>
                <a:endParaRPr lang="en-US" sz="2200" dirty="0"/>
              </a:p>
              <a:p>
                <a:pPr lvl="1"/>
                <a:r>
                  <a:rPr lang="en-US" sz="2200" dirty="0"/>
                  <a:t>Many statistical studies report the margin of error </a:t>
                </a:r>
                <a:r>
                  <a:rPr lang="en-US" sz="2200" dirty="0" smtClean="0"/>
                  <a:t>of </a:t>
                </a:r>
                <a:r>
                  <a:rPr lang="en-US" sz="2200" dirty="0"/>
                  <a:t>involved estimates. This should not be taken as the error of a study. The margin of error only reports the possible error size of an estimate due to sampling, at a specified confidence level and under a “perfect environment</a:t>
                </a:r>
                <a:r>
                  <a:rPr lang="en-US" sz="2200" dirty="0" smtClean="0"/>
                  <a:t>”</a:t>
                </a:r>
                <a:endParaRPr lang="en-US" sz="2200"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807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739240778"/>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983C1"/>
        </a:solidFill>
        <a:ln w="12700" cap="rnd" cmpd="sng">
          <a:solidFill>
            <a:schemeClr val="tx1"/>
          </a:solidFill>
          <a:prstDash val="solid"/>
          <a:round/>
          <a:headEnd type="none" w="med" len="med"/>
          <a:tailEnd type="none" w="med" len="med"/>
        </a:ln>
      </a:spPr>
      <a:bodyPr/>
      <a:lstStyle>
        <a:defPPr>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38957</TotalTime>
  <Words>1588</Words>
  <PresentationFormat>On-screen Show (4:3)</PresentationFormat>
  <Paragraphs>377</Paragraphs>
  <Slides>38</Slides>
  <Notes>10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51" baseType="lpstr">
      <vt:lpstr>PMingLiU</vt:lpstr>
      <vt:lpstr>System</vt:lpstr>
      <vt:lpstr>Arial</vt:lpstr>
      <vt:lpstr>Calibri</vt:lpstr>
      <vt:lpstr>Cambria Math</vt:lpstr>
      <vt:lpstr>Garamond</vt:lpstr>
      <vt:lpstr>Symbol</vt:lpstr>
      <vt:lpstr>Tahoma</vt:lpstr>
      <vt:lpstr>Times New Roman</vt:lpstr>
      <vt:lpstr>Wingdings</vt:lpstr>
      <vt:lpstr>Edge</vt:lpstr>
      <vt:lpstr>Equation</vt:lpstr>
      <vt:lpstr>Clip</vt:lpstr>
      <vt:lpstr>GE2262 Business Statistics  Topic 5 Confidence Interval Estimation  Reference Levine, D.M., Krehbiel, T.C. and Berenson, M.L., Business Statistics: A First Course, Pearson Education Ltd, Chapter 8  </vt:lpstr>
      <vt:lpstr>Outline</vt:lpstr>
      <vt:lpstr>Point Estimates</vt:lpstr>
      <vt:lpstr>Point Estimates</vt:lpstr>
      <vt:lpstr>What is a Confidence Interval? </vt:lpstr>
      <vt:lpstr>Confidence Interval Estimation</vt:lpstr>
      <vt:lpstr>Confidence Interval for μ  (σ Known)</vt:lpstr>
      <vt:lpstr>Confidence Interval for μ  (σ Known)</vt:lpstr>
      <vt:lpstr>Confidence Interval for μ  (σ Known)</vt:lpstr>
      <vt:lpstr>Confidence Interval for μ  (σ Known)</vt:lpstr>
      <vt:lpstr>Confidence Interval for μ  (σ Known)</vt:lpstr>
      <vt:lpstr>Confidence Interval for μ  (σ Known)</vt:lpstr>
      <vt:lpstr>Confidence Interval for μ  (σ Known) – Exercise </vt:lpstr>
      <vt:lpstr>Confidence Interval for μ  (σ Known) – Exercise </vt:lpstr>
      <vt:lpstr>Confidence Interval for μ  (σ Known) – Exercise </vt:lpstr>
      <vt:lpstr>Factors Affecting Interval Width (Precision)</vt:lpstr>
      <vt:lpstr>Confidence Interval for μ  (σ Unknown)</vt:lpstr>
      <vt:lpstr>Student’s t-distribution</vt:lpstr>
      <vt:lpstr>Student’s t-distribution</vt:lpstr>
      <vt:lpstr>Student’s t-distribution</vt:lpstr>
      <vt:lpstr>Student’s t-distribution</vt:lpstr>
      <vt:lpstr>Student’s t-distribution</vt:lpstr>
      <vt:lpstr>Finding t-Value in Excel</vt:lpstr>
      <vt:lpstr>Confidence Interval for μ  (σ Unknown)</vt:lpstr>
      <vt:lpstr>Confidence Interval for μ  (σ Unknown) – Example </vt:lpstr>
      <vt:lpstr>Confidence Interval for μ  (σ Unknown) – Example </vt:lpstr>
      <vt:lpstr>Confidence Interval for μ  (σ Unknown) – Exercise </vt:lpstr>
      <vt:lpstr>Confidence Interval for μ  (σ Unknown) – Exercise </vt:lpstr>
      <vt:lpstr>Determining Sample Size </vt:lpstr>
      <vt:lpstr>Determining Sample Size</vt:lpstr>
      <vt:lpstr>Determining Sample Size</vt:lpstr>
      <vt:lpstr>Determining Sample Size – Example </vt:lpstr>
      <vt:lpstr>Determining Sample Size – Example </vt:lpstr>
      <vt:lpstr>Determining Sample Size – Example </vt:lpstr>
      <vt:lpstr>Determining Sample Size – Exercise </vt:lpstr>
      <vt:lpstr>Determining Sample Size</vt:lpstr>
      <vt:lpstr>Determining Sample Size – Example</vt:lpstr>
      <vt:lpstr>Determining Sample Size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2016-06-28T05:13:43Z</cp:lastPrinted>
  <dcterms:created xsi:type="dcterms:W3CDTF">2007-06-11T05:32:26Z</dcterms:created>
  <dcterms:modified xsi:type="dcterms:W3CDTF">2020-01-03T04:16:02Z</dcterms:modified>
</cp:coreProperties>
</file>