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8" r:id="rId3"/>
    <p:sldId id="259" r:id="rId4"/>
    <p:sldId id="257" r:id="rId5"/>
    <p:sldId id="260" r:id="rId6"/>
    <p:sldId id="262" r:id="rId7"/>
    <p:sldId id="263" r:id="rId8"/>
    <p:sldId id="264" r:id="rId9"/>
    <p:sldId id="267" r:id="rId10"/>
    <p:sldId id="268" r:id="rId11"/>
    <p:sldId id="266" r:id="rId12"/>
    <p:sldId id="269" r:id="rId13"/>
    <p:sldId id="270" r:id="rId14"/>
    <p:sldId id="271" r:id="rId15"/>
    <p:sldId id="272" r:id="rId16"/>
    <p:sldId id="274" r:id="rId17"/>
    <p:sldId id="273" r:id="rId18"/>
    <p:sldId id="275" r:id="rId19"/>
    <p:sldId id="276" r:id="rId20"/>
    <p:sldId id="277" r:id="rId21"/>
    <p:sldId id="295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6" r:id="rId36"/>
    <p:sldId id="297" r:id="rId37"/>
    <p:sldId id="291" r:id="rId38"/>
    <p:sldId id="292" r:id="rId39"/>
    <p:sldId id="293" r:id="rId40"/>
    <p:sldId id="294" r:id="rId4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5C55D-0FEF-4C2E-BFF9-BACB02BAF61B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A71EB-4EDB-4B6C-BA49-ECD899C55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111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236F4-73B3-464E-8311-BA2F9F49BB4A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9BAAC-39B8-4B26-9A98-7AED804A7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516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493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38E9-FD65-4110-BD2F-56007AF04288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EAD1-49A8-450F-8256-C78103E809C0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3FAE1-F665-4F1B-B914-5BE5D8064463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AF56-B488-4280-B8AF-886A7456C3D3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4EBE-D431-4573-8D33-07C18F6AAB08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A706-979E-4A20-8611-5E4E512E11AF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13229-EA22-461A-B15B-D4F0A4CDE6E2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8082-944F-4343-B37B-821CF385B0F3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2755-AEEB-4747-8C32-1B9D47FBDCFD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A1F3-C786-4F8E-9887-DA1A6393B357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B44E-69CD-4463-A6B4-2351DA9C3B16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969C-2AFE-41BF-8299-56CB66EA32C9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Error_correction" TargetMode="External"/><Relationship Id="rId2" Type="http://schemas.openxmlformats.org/officeDocument/2006/relationships/hyperlink" Target="http://en.wikipedia.org/wiki/Frank_Gray_(researcher)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EE2000 Logic Circuit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Systems &amp; Arithmetic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931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 fontScale="47500" lnSpcReduction="20000"/>
          </a:bodyPr>
          <a:lstStyle/>
          <a:p>
            <a:endParaRPr lang="en-US" dirty="0"/>
          </a:p>
          <a:p>
            <a:r>
              <a:rPr lang="en-US" sz="4400" dirty="0"/>
              <a:t>1.1 Number Systems</a:t>
            </a:r>
          </a:p>
          <a:p>
            <a:pPr marL="0" indent="0">
              <a:buNone/>
            </a:pPr>
            <a:r>
              <a:rPr lang="en-US" sz="4400" dirty="0"/>
              <a:t>	Introduction to decimal, binary, octal, hexadecimal</a:t>
            </a:r>
          </a:p>
          <a:p>
            <a:pPr marL="0" indent="0">
              <a:buNone/>
            </a:pPr>
            <a:r>
              <a:rPr lang="en-US" sz="4400" dirty="0"/>
              <a:t>	Conversion between these number systems</a:t>
            </a:r>
          </a:p>
          <a:p>
            <a:endParaRPr lang="en-US" sz="4400" dirty="0"/>
          </a:p>
          <a:p>
            <a:r>
              <a:rPr lang="en-US" sz="4400" dirty="0"/>
              <a:t>1.2 Binary Arithmetic</a:t>
            </a:r>
          </a:p>
          <a:p>
            <a:pPr marL="0" indent="0">
              <a:buNone/>
            </a:pPr>
            <a:r>
              <a:rPr lang="en-US" sz="4400" dirty="0"/>
              <a:t>	Representation of negative numbers</a:t>
            </a:r>
          </a:p>
          <a:p>
            <a:pPr marL="0" indent="0">
              <a:buNone/>
            </a:pPr>
            <a:r>
              <a:rPr lang="en-US" sz="4400" dirty="0"/>
              <a:t>	Addition and subtraction of binary numbers</a:t>
            </a:r>
          </a:p>
          <a:p>
            <a:endParaRPr lang="en-US" sz="4400" dirty="0"/>
          </a:p>
          <a:p>
            <a:r>
              <a:rPr lang="en-US" sz="4400" dirty="0"/>
              <a:t>1.3 Binary Codes for Decimal Digits</a:t>
            </a:r>
          </a:p>
          <a:p>
            <a:pPr marL="0" indent="0">
              <a:buNone/>
            </a:pPr>
            <a:r>
              <a:rPr lang="en-US" sz="4400" dirty="0"/>
              <a:t>	BCD, Gray codes, ASCII</a:t>
            </a:r>
          </a:p>
          <a:p>
            <a:endParaRPr lang="en-US" sz="4400" dirty="0"/>
          </a:p>
          <a:p>
            <a:r>
              <a:rPr lang="en-US" sz="4400" dirty="0"/>
              <a:t>1.4 Parity and Error Correction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367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Number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 fontScale="77500" lnSpcReduction="20000"/>
          </a:bodyPr>
          <a:lstStyle/>
          <a:p>
            <a:endParaRPr lang="en-US" sz="3100" dirty="0"/>
          </a:p>
          <a:p>
            <a:r>
              <a:rPr lang="en-US" sz="3100" dirty="0"/>
              <a:t>Decimal (base 10)</a:t>
            </a:r>
          </a:p>
          <a:p>
            <a:pPr marL="0" indent="0">
              <a:buNone/>
            </a:pPr>
            <a:r>
              <a:rPr lang="en-US" sz="3100" dirty="0"/>
              <a:t>	E.g. 1, 2, 3, 4, 5, … 10, 11, 12, …</a:t>
            </a:r>
          </a:p>
          <a:p>
            <a:endParaRPr lang="en-US" sz="3100" dirty="0"/>
          </a:p>
          <a:p>
            <a:r>
              <a:rPr lang="en-US" sz="3100" dirty="0"/>
              <a:t>Binary (base 2)</a:t>
            </a:r>
          </a:p>
          <a:p>
            <a:pPr marL="457200" lvl="1" indent="0">
              <a:buNone/>
            </a:pPr>
            <a:r>
              <a:rPr lang="en-US" sz="3100" dirty="0"/>
              <a:t>	E.g. 000, 001, 010, 011, …</a:t>
            </a:r>
          </a:p>
          <a:p>
            <a:endParaRPr lang="en-US" sz="3100" dirty="0"/>
          </a:p>
          <a:p>
            <a:r>
              <a:rPr lang="es-ES" sz="3100" dirty="0"/>
              <a:t>Octal (base 8)</a:t>
            </a:r>
          </a:p>
          <a:p>
            <a:pPr marL="457200" lvl="1" indent="0">
              <a:buNone/>
            </a:pPr>
            <a:r>
              <a:rPr lang="es-ES" sz="3100" dirty="0"/>
              <a:t>	</a:t>
            </a:r>
            <a:r>
              <a:rPr lang="es-ES" sz="3100" dirty="0" err="1"/>
              <a:t>E.g</a:t>
            </a:r>
            <a:r>
              <a:rPr lang="es-ES" sz="3100" dirty="0"/>
              <a:t>. 00, 01, 02, …, 07, 10, 11, …17, 20, …</a:t>
            </a:r>
          </a:p>
          <a:p>
            <a:endParaRPr lang="en-US" sz="3100" dirty="0"/>
          </a:p>
          <a:p>
            <a:r>
              <a:rPr lang="pt-BR" sz="3100" dirty="0"/>
              <a:t>Hexadecimal (base 16)</a:t>
            </a:r>
          </a:p>
          <a:p>
            <a:pPr marL="914400" lvl="2" indent="0">
              <a:buNone/>
            </a:pPr>
            <a:r>
              <a:rPr lang="pt-BR" sz="3100" dirty="0"/>
              <a:t>E.g. 1, 2, 3, …, 9, A, B, C, D, E, F, 10, 11, 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9296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2" t="12156" r="19422" b="12443"/>
          <a:stretch/>
        </p:blipFill>
        <p:spPr bwMode="auto">
          <a:xfrm>
            <a:off x="395536" y="548680"/>
            <a:ext cx="8352928" cy="591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46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Number with radix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dirty="0"/>
              <a:t>Given a number with radix (or base) </a:t>
            </a:r>
            <a:r>
              <a:rPr lang="en-US" sz="2400" i="1" dirty="0"/>
              <a:t>r </a:t>
            </a:r>
            <a:r>
              <a:rPr lang="en-US" sz="2400" dirty="0"/>
              <a:t>(</a:t>
            </a:r>
            <a:r>
              <a:rPr lang="en-US" sz="2400" i="1" dirty="0"/>
              <a:t>r</a:t>
            </a:r>
            <a:r>
              <a:rPr lang="en-US" sz="2400" dirty="0"/>
              <a:t> is usually a positive integer, but not necessarily)</a:t>
            </a:r>
          </a:p>
          <a:p>
            <a:pPr marL="0" indent="0" algn="ctr">
              <a:buNone/>
            </a:pPr>
            <a:r>
              <a:rPr lang="pt-BR" sz="2400" i="1" dirty="0"/>
              <a:t>a</a:t>
            </a:r>
            <a:r>
              <a:rPr lang="pt-BR" sz="2400" i="1" baseline="-25000" dirty="0"/>
              <a:t>n</a:t>
            </a:r>
            <a:r>
              <a:rPr lang="pt-BR" sz="2400" i="1" dirty="0"/>
              <a:t>a</a:t>
            </a:r>
            <a:r>
              <a:rPr lang="pt-BR" sz="2400" i="1" baseline="-25000" dirty="0"/>
              <a:t>n</a:t>
            </a:r>
            <a:r>
              <a:rPr lang="pt-BR" sz="2400" baseline="-25000" dirty="0"/>
              <a:t>-1</a:t>
            </a:r>
            <a:r>
              <a:rPr lang="pt-BR" sz="2400" dirty="0"/>
              <a:t>...</a:t>
            </a:r>
            <a:r>
              <a:rPr lang="pt-BR" sz="2400" i="1" dirty="0"/>
              <a:t>a</a:t>
            </a:r>
            <a:r>
              <a:rPr lang="pt-BR" sz="2400" baseline="-25000" dirty="0"/>
              <a:t>1</a:t>
            </a:r>
            <a:r>
              <a:rPr lang="pt-BR" sz="2400" i="1" dirty="0"/>
              <a:t>a</a:t>
            </a:r>
            <a:r>
              <a:rPr lang="pt-BR" sz="2400" baseline="-25000" dirty="0"/>
              <a:t>0</a:t>
            </a:r>
            <a:r>
              <a:rPr lang="pt-BR" sz="2400" i="1" dirty="0"/>
              <a:t>a</a:t>
            </a:r>
            <a:r>
              <a:rPr lang="pt-BR" sz="2400" baseline="-25000" dirty="0"/>
              <a:t>-1</a:t>
            </a:r>
            <a:r>
              <a:rPr lang="pt-BR" sz="2400" dirty="0"/>
              <a:t>…</a:t>
            </a:r>
            <a:r>
              <a:rPr lang="pt-BR" sz="2400" i="1" dirty="0"/>
              <a:t>a</a:t>
            </a:r>
            <a:r>
              <a:rPr lang="pt-BR" sz="2400" baseline="-25000" dirty="0"/>
              <a:t>-</a:t>
            </a:r>
            <a:r>
              <a:rPr lang="pt-BR" sz="2400" i="1" baseline="-25000" dirty="0"/>
              <a:t>m</a:t>
            </a:r>
            <a:r>
              <a:rPr lang="pt-BR" sz="2400" baseline="-25000" dirty="0"/>
              <a:t>+1</a:t>
            </a:r>
            <a:r>
              <a:rPr lang="pt-BR" sz="2400" i="1" dirty="0"/>
              <a:t>a</a:t>
            </a:r>
            <a:r>
              <a:rPr lang="pt-BR" sz="2400" baseline="-25000" dirty="0"/>
              <a:t>-</a:t>
            </a:r>
            <a:r>
              <a:rPr lang="pt-BR" sz="2400" i="1" baseline="-25000" dirty="0"/>
              <a:t>m</a:t>
            </a:r>
            <a:endParaRPr lang="en-US" sz="2400" dirty="0"/>
          </a:p>
          <a:p>
            <a:pPr marL="0" indent="0">
              <a:buNone/>
            </a:pPr>
            <a:r>
              <a:rPr lang="pt-BR" sz="2400" dirty="0"/>
              <a:t>where </a:t>
            </a:r>
            <a:r>
              <a:rPr lang="pt-BR" sz="2400" i="1" dirty="0"/>
              <a:t>a</a:t>
            </a:r>
            <a:r>
              <a:rPr lang="pt-BR" sz="2400" i="1" baseline="-25000" dirty="0"/>
              <a:t>i</a:t>
            </a:r>
            <a:r>
              <a:rPr lang="pt-BR" sz="2400" dirty="0"/>
              <a:t> = </a:t>
            </a:r>
            <a:r>
              <a:rPr lang="pt-BR" sz="2400" i="1" dirty="0"/>
              <a:t>x ,    x </a:t>
            </a:r>
            <a:r>
              <a:rPr lang="en-US" sz="2400" i="1" dirty="0"/>
              <a:t> </a:t>
            </a:r>
            <a:r>
              <a:rPr lang="pt-BR" sz="2400" dirty="0"/>
              <a:t>(0,1, ... , </a:t>
            </a:r>
            <a:r>
              <a:rPr lang="pt-BR" sz="2400" i="1" dirty="0"/>
              <a:t>r </a:t>
            </a:r>
            <a:r>
              <a:rPr lang="pt-BR" sz="2400" dirty="0"/>
              <a:t>)</a:t>
            </a:r>
            <a:br>
              <a:rPr lang="pt-BR" sz="2400" dirty="0"/>
            </a:br>
            <a:r>
              <a:rPr lang="en-US" sz="2400" dirty="0"/>
              <a:t>its decimal value is given by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27584" y="4437112"/>
            <a:ext cx="6768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r>
              <a:rPr lang="en-US" sz="2400" i="1" dirty="0">
                <a:solidFill>
                  <a:srgbClr val="FF0000"/>
                </a:solidFill>
              </a:rPr>
              <a:t>n</a:t>
            </a:r>
            <a:r>
              <a:rPr lang="en-US" sz="2400" dirty="0">
                <a:solidFill>
                  <a:srgbClr val="FF0000"/>
                </a:solidFill>
              </a:rPr>
              <a:t>: number of digits</a:t>
            </a:r>
          </a:p>
          <a:p>
            <a:r>
              <a:rPr lang="en-US" sz="2400" i="1" dirty="0">
                <a:solidFill>
                  <a:srgbClr val="0070C0"/>
                </a:solidFill>
              </a:rPr>
              <a:t>r</a:t>
            </a:r>
            <a:r>
              <a:rPr lang="en-US" sz="2400" dirty="0">
                <a:solidFill>
                  <a:srgbClr val="0070C0"/>
                </a:solidFill>
              </a:rPr>
              <a:t>: radix (base</a:t>
            </a:r>
            <a:r>
              <a:rPr lang="en-US" sz="2400" dirty="0"/>
              <a:t>)</a:t>
            </a:r>
          </a:p>
          <a:p>
            <a:r>
              <a:rPr lang="it-IT" sz="2400" i="1" dirty="0">
                <a:solidFill>
                  <a:srgbClr val="00B050"/>
                </a:solidFill>
              </a:rPr>
              <a:t>a</a:t>
            </a:r>
            <a:r>
              <a:rPr lang="it-IT" sz="2400" i="1" baseline="-25000" dirty="0">
                <a:solidFill>
                  <a:srgbClr val="00B050"/>
                </a:solidFill>
              </a:rPr>
              <a:t>n</a:t>
            </a:r>
            <a:r>
              <a:rPr lang="it-IT" sz="2400" i="1" dirty="0">
                <a:solidFill>
                  <a:srgbClr val="00B050"/>
                </a:solidFill>
              </a:rPr>
              <a:t> </a:t>
            </a:r>
            <a:r>
              <a:rPr lang="it-IT" sz="2400" dirty="0">
                <a:solidFill>
                  <a:srgbClr val="00B050"/>
                </a:solidFill>
              </a:rPr>
              <a:t>: coefficients (digits)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611560" y="3573016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pPr algn="ctr"/>
            <a:r>
              <a:rPr lang="pt-BR" sz="2400" i="1" dirty="0">
                <a:solidFill>
                  <a:srgbClr val="00B050"/>
                </a:solidFill>
              </a:rPr>
              <a:t>a</a:t>
            </a:r>
            <a:r>
              <a:rPr lang="pt-BR" sz="2400" i="1" baseline="-25000" dirty="0">
                <a:solidFill>
                  <a:srgbClr val="00B050"/>
                </a:solidFill>
              </a:rPr>
              <a:t>n</a:t>
            </a:r>
            <a:r>
              <a:rPr lang="pt-BR" sz="2400" baseline="-25000" dirty="0">
                <a:solidFill>
                  <a:srgbClr val="00B050"/>
                </a:solidFill>
              </a:rPr>
              <a:t>-1</a:t>
            </a:r>
            <a:r>
              <a:rPr lang="pt-BR" sz="2400" dirty="0"/>
              <a:t> </a:t>
            </a:r>
            <a:r>
              <a:rPr lang="pt-BR" sz="2400" i="1" dirty="0">
                <a:solidFill>
                  <a:srgbClr val="00B0F0"/>
                </a:solidFill>
              </a:rPr>
              <a:t>r</a:t>
            </a:r>
            <a:r>
              <a:rPr lang="pt-BR" sz="2400" i="1" baseline="30000" dirty="0">
                <a:solidFill>
                  <a:srgbClr val="FF0000"/>
                </a:solidFill>
              </a:rPr>
              <a:t>n</a:t>
            </a:r>
            <a:r>
              <a:rPr lang="pt-BR" sz="2400" baseline="30000" dirty="0">
                <a:solidFill>
                  <a:srgbClr val="FF0000"/>
                </a:solidFill>
              </a:rPr>
              <a:t>-1</a:t>
            </a:r>
            <a:r>
              <a:rPr lang="pt-BR" sz="2400" dirty="0"/>
              <a:t> + </a:t>
            </a:r>
            <a:r>
              <a:rPr lang="pt-BR" sz="2400" i="1" dirty="0"/>
              <a:t>a</a:t>
            </a:r>
            <a:r>
              <a:rPr lang="pt-BR" sz="2400" i="1" baseline="-25000" dirty="0"/>
              <a:t>n</a:t>
            </a:r>
            <a:r>
              <a:rPr lang="pt-BR" sz="2400" baseline="-25000" dirty="0"/>
              <a:t>-2</a:t>
            </a:r>
            <a:r>
              <a:rPr lang="pt-BR" sz="2400" dirty="0"/>
              <a:t> </a:t>
            </a:r>
            <a:r>
              <a:rPr lang="pt-BR" sz="2400" i="1" dirty="0"/>
              <a:t>r</a:t>
            </a:r>
            <a:r>
              <a:rPr lang="pt-BR" sz="2400" i="1" baseline="30000" dirty="0"/>
              <a:t>n</a:t>
            </a:r>
            <a:r>
              <a:rPr lang="pt-BR" sz="2400" baseline="30000" dirty="0"/>
              <a:t>-2</a:t>
            </a:r>
            <a:r>
              <a:rPr lang="pt-BR" sz="2400" dirty="0"/>
              <a:t> + … + </a:t>
            </a:r>
            <a:r>
              <a:rPr lang="pt-BR" sz="2400" i="1" dirty="0"/>
              <a:t>a</a:t>
            </a:r>
            <a:r>
              <a:rPr lang="pt-BR" sz="2400" baseline="-25000" dirty="0"/>
              <a:t>2</a:t>
            </a:r>
            <a:r>
              <a:rPr lang="pt-BR" sz="2400" dirty="0"/>
              <a:t> </a:t>
            </a:r>
            <a:r>
              <a:rPr lang="pt-BR" sz="2400" i="1" dirty="0"/>
              <a:t>r</a:t>
            </a:r>
            <a:r>
              <a:rPr lang="pt-BR" sz="2400" baseline="30000" dirty="0"/>
              <a:t>2</a:t>
            </a:r>
            <a:r>
              <a:rPr lang="pt-BR" sz="2400" dirty="0"/>
              <a:t> + </a:t>
            </a:r>
            <a:r>
              <a:rPr lang="pt-BR" sz="2400" i="1" dirty="0"/>
              <a:t>a</a:t>
            </a:r>
            <a:r>
              <a:rPr lang="pt-BR" sz="2400" baseline="-25000" dirty="0"/>
              <a:t>1</a:t>
            </a:r>
            <a:r>
              <a:rPr lang="pt-BR" sz="2400" dirty="0"/>
              <a:t> </a:t>
            </a:r>
            <a:r>
              <a:rPr lang="pt-BR" sz="2400" i="1" dirty="0"/>
              <a:t>r </a:t>
            </a:r>
            <a:r>
              <a:rPr lang="pt-BR" sz="2400" dirty="0"/>
              <a:t>+ </a:t>
            </a:r>
            <a:r>
              <a:rPr lang="pt-BR" sz="2400" i="1" dirty="0"/>
              <a:t>a</a:t>
            </a:r>
            <a:r>
              <a:rPr lang="pt-BR" sz="2400" baseline="-25000" dirty="0"/>
              <a:t>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329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Polynomial Form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For decimal number, </a:t>
            </a:r>
            <a:r>
              <a:rPr lang="en-US" sz="2400" i="1" dirty="0"/>
              <a:t>r </a:t>
            </a:r>
            <a:r>
              <a:rPr lang="en-US" sz="2400" dirty="0"/>
              <a:t>= 10</a:t>
            </a:r>
          </a:p>
          <a:p>
            <a:pPr marL="0" indent="0">
              <a:buNone/>
            </a:pPr>
            <a:r>
              <a:rPr lang="de-DE" sz="2400" dirty="0"/>
              <a:t>e.g. (</a:t>
            </a:r>
            <a:r>
              <a:rPr lang="de-DE" sz="2400" dirty="0">
                <a:solidFill>
                  <a:srgbClr val="FFC000"/>
                </a:solidFill>
              </a:rPr>
              <a:t>7392</a:t>
            </a:r>
            <a:r>
              <a:rPr lang="de-DE" sz="2400" dirty="0"/>
              <a:t>)</a:t>
            </a:r>
            <a:r>
              <a:rPr lang="de-DE" sz="2400" baseline="-25000" dirty="0">
                <a:solidFill>
                  <a:srgbClr val="FF0000"/>
                </a:solidFill>
              </a:rPr>
              <a:t>10</a:t>
            </a:r>
            <a:r>
              <a:rPr lang="de-DE" sz="2400" dirty="0"/>
              <a:t> </a:t>
            </a:r>
          </a:p>
          <a:p>
            <a:pPr marL="0" indent="0">
              <a:buNone/>
            </a:pPr>
            <a:r>
              <a:rPr lang="pt-BR" sz="2400" dirty="0"/>
              <a:t>= </a:t>
            </a:r>
            <a:r>
              <a:rPr lang="pt-BR" sz="2400" dirty="0">
                <a:solidFill>
                  <a:srgbClr val="FFC000"/>
                </a:solidFill>
              </a:rPr>
              <a:t>7</a:t>
            </a:r>
            <a:r>
              <a:rPr lang="pt-BR" sz="2400" dirty="0"/>
              <a:t> x 10</a:t>
            </a:r>
            <a:r>
              <a:rPr lang="pt-BR" sz="2400" baseline="30000" dirty="0">
                <a:solidFill>
                  <a:srgbClr val="FF0000"/>
                </a:solidFill>
              </a:rPr>
              <a:t>3</a:t>
            </a:r>
            <a:r>
              <a:rPr lang="pt-BR" sz="2400" dirty="0"/>
              <a:t> + </a:t>
            </a:r>
            <a:r>
              <a:rPr lang="pt-BR" sz="2400" dirty="0">
                <a:solidFill>
                  <a:srgbClr val="FFC000"/>
                </a:solidFill>
              </a:rPr>
              <a:t>3</a:t>
            </a:r>
            <a:r>
              <a:rPr lang="pt-BR" sz="2400" dirty="0"/>
              <a:t> x 10</a:t>
            </a:r>
            <a:r>
              <a:rPr lang="pt-BR" sz="2400" baseline="30000" dirty="0">
                <a:solidFill>
                  <a:srgbClr val="FF0000"/>
                </a:solidFill>
              </a:rPr>
              <a:t>2</a:t>
            </a:r>
            <a:r>
              <a:rPr lang="pt-BR" sz="2400" dirty="0"/>
              <a:t> + </a:t>
            </a:r>
            <a:r>
              <a:rPr lang="pt-BR" sz="2400" dirty="0">
                <a:solidFill>
                  <a:srgbClr val="FFC000"/>
                </a:solidFill>
              </a:rPr>
              <a:t>9</a:t>
            </a:r>
            <a:r>
              <a:rPr lang="pt-BR" sz="2400" dirty="0"/>
              <a:t> x 10</a:t>
            </a:r>
            <a:r>
              <a:rPr lang="pt-BR" sz="2400" baseline="30000" dirty="0">
                <a:solidFill>
                  <a:srgbClr val="FF0000"/>
                </a:solidFill>
              </a:rPr>
              <a:t>1</a:t>
            </a:r>
            <a:r>
              <a:rPr lang="pt-BR" sz="2400" dirty="0"/>
              <a:t> + </a:t>
            </a:r>
            <a:r>
              <a:rPr lang="pt-BR" sz="2400" dirty="0">
                <a:solidFill>
                  <a:srgbClr val="FFC000"/>
                </a:solidFill>
              </a:rPr>
              <a:t>2</a:t>
            </a:r>
            <a:r>
              <a:rPr lang="pt-BR" sz="2400" dirty="0"/>
              <a:t> x 10</a:t>
            </a:r>
            <a:r>
              <a:rPr lang="pt-BR" sz="2400" baseline="30000" dirty="0">
                <a:solidFill>
                  <a:srgbClr val="FF0000"/>
                </a:solidFill>
              </a:rPr>
              <a:t>0</a:t>
            </a:r>
            <a:r>
              <a:rPr lang="pt-BR" sz="2400" dirty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For binary number, </a:t>
            </a:r>
            <a:r>
              <a:rPr lang="en-US" sz="2400" i="1" dirty="0"/>
              <a:t>r </a:t>
            </a:r>
            <a:r>
              <a:rPr lang="en-US" sz="2400" dirty="0"/>
              <a:t>= 2</a:t>
            </a:r>
          </a:p>
          <a:p>
            <a:pPr marL="0" indent="0">
              <a:buNone/>
            </a:pPr>
            <a:r>
              <a:rPr lang="de-DE" sz="2400" dirty="0"/>
              <a:t>e.g. (</a:t>
            </a:r>
            <a:r>
              <a:rPr lang="de-DE" sz="2400" dirty="0">
                <a:solidFill>
                  <a:srgbClr val="00B0F0"/>
                </a:solidFill>
              </a:rPr>
              <a:t>1101.011</a:t>
            </a:r>
            <a:r>
              <a:rPr lang="de-DE" sz="2400" dirty="0"/>
              <a:t>)</a:t>
            </a:r>
            <a:r>
              <a:rPr lang="de-DE" sz="2400" baseline="-25000" dirty="0">
                <a:solidFill>
                  <a:srgbClr val="FF0000"/>
                </a:solidFill>
              </a:rPr>
              <a:t>2</a:t>
            </a:r>
            <a:r>
              <a:rPr lang="de-DE" sz="2400" dirty="0"/>
              <a:t> </a:t>
            </a:r>
          </a:p>
          <a:p>
            <a:pPr marL="0" indent="0">
              <a:buNone/>
            </a:pPr>
            <a:r>
              <a:rPr lang="pt-BR" sz="2400" dirty="0"/>
              <a:t>= </a:t>
            </a:r>
            <a:r>
              <a:rPr lang="pt-BR" sz="2400" dirty="0">
                <a:solidFill>
                  <a:srgbClr val="00B0F0"/>
                </a:solidFill>
              </a:rPr>
              <a:t>1</a:t>
            </a:r>
            <a:r>
              <a:rPr lang="pt-BR" sz="2400" dirty="0"/>
              <a:t> x 2</a:t>
            </a:r>
            <a:r>
              <a:rPr lang="pt-BR" sz="2400" baseline="30000" dirty="0">
                <a:solidFill>
                  <a:srgbClr val="FF0000"/>
                </a:solidFill>
              </a:rPr>
              <a:t>3</a:t>
            </a:r>
            <a:r>
              <a:rPr lang="pt-BR" sz="2400" dirty="0"/>
              <a:t> + </a:t>
            </a:r>
            <a:r>
              <a:rPr lang="pt-BR" sz="2400" dirty="0">
                <a:solidFill>
                  <a:srgbClr val="00B0F0"/>
                </a:solidFill>
              </a:rPr>
              <a:t>1</a:t>
            </a:r>
            <a:r>
              <a:rPr lang="pt-BR" sz="2400" dirty="0"/>
              <a:t> x 2</a:t>
            </a:r>
            <a:r>
              <a:rPr lang="pt-BR" sz="2400" baseline="30000" dirty="0">
                <a:solidFill>
                  <a:srgbClr val="FF0000"/>
                </a:solidFill>
              </a:rPr>
              <a:t>2</a:t>
            </a:r>
            <a:r>
              <a:rPr lang="pt-BR" sz="2400" dirty="0"/>
              <a:t> + </a:t>
            </a:r>
            <a:r>
              <a:rPr lang="pt-BR" sz="2400" dirty="0">
                <a:solidFill>
                  <a:srgbClr val="00B0F0"/>
                </a:solidFill>
              </a:rPr>
              <a:t>0</a:t>
            </a:r>
            <a:r>
              <a:rPr lang="pt-BR" sz="2400" dirty="0"/>
              <a:t> x 2</a:t>
            </a:r>
            <a:r>
              <a:rPr lang="pt-BR" sz="2400" baseline="30000" dirty="0">
                <a:solidFill>
                  <a:srgbClr val="FF0000"/>
                </a:solidFill>
              </a:rPr>
              <a:t>1</a:t>
            </a:r>
            <a:r>
              <a:rPr lang="pt-BR" sz="2400" dirty="0"/>
              <a:t> + </a:t>
            </a:r>
            <a:r>
              <a:rPr lang="pt-BR" sz="2400" dirty="0">
                <a:solidFill>
                  <a:srgbClr val="00B0F0"/>
                </a:solidFill>
              </a:rPr>
              <a:t>1</a:t>
            </a:r>
            <a:r>
              <a:rPr lang="pt-BR" sz="2400" dirty="0"/>
              <a:t> x 2</a:t>
            </a:r>
            <a:r>
              <a:rPr lang="pt-BR" sz="2400" baseline="30000" dirty="0">
                <a:solidFill>
                  <a:srgbClr val="FF0000"/>
                </a:solidFill>
              </a:rPr>
              <a:t>0</a:t>
            </a:r>
            <a:r>
              <a:rPr lang="pt-BR" sz="2400" dirty="0"/>
              <a:t> + </a:t>
            </a:r>
            <a:r>
              <a:rPr lang="pt-BR" sz="2400" dirty="0">
                <a:solidFill>
                  <a:srgbClr val="00B0F0"/>
                </a:solidFill>
              </a:rPr>
              <a:t>0</a:t>
            </a:r>
            <a:r>
              <a:rPr lang="pt-BR" sz="2400" dirty="0"/>
              <a:t> x 2</a:t>
            </a:r>
            <a:r>
              <a:rPr lang="pt-BR" sz="2400" baseline="30000" dirty="0">
                <a:solidFill>
                  <a:srgbClr val="FF0000"/>
                </a:solidFill>
              </a:rPr>
              <a:t>-1</a:t>
            </a:r>
            <a:r>
              <a:rPr lang="pt-BR" sz="2400" dirty="0"/>
              <a:t> + </a:t>
            </a:r>
            <a:r>
              <a:rPr lang="pt-BR" sz="2400" dirty="0">
                <a:solidFill>
                  <a:srgbClr val="00B0F0"/>
                </a:solidFill>
              </a:rPr>
              <a:t>1</a:t>
            </a:r>
            <a:r>
              <a:rPr lang="pt-BR" sz="2400" dirty="0"/>
              <a:t> x 2</a:t>
            </a:r>
            <a:r>
              <a:rPr lang="pt-BR" sz="2400" baseline="30000" dirty="0">
                <a:solidFill>
                  <a:srgbClr val="FF0000"/>
                </a:solidFill>
              </a:rPr>
              <a:t>-2</a:t>
            </a:r>
            <a:r>
              <a:rPr lang="pt-BR" sz="2400" dirty="0"/>
              <a:t> + </a:t>
            </a:r>
            <a:r>
              <a:rPr lang="pt-BR" sz="2400" dirty="0">
                <a:solidFill>
                  <a:srgbClr val="00B0F0"/>
                </a:solidFill>
              </a:rPr>
              <a:t>1</a:t>
            </a:r>
            <a:r>
              <a:rPr lang="pt-BR" sz="2400" dirty="0"/>
              <a:t> x 2</a:t>
            </a:r>
            <a:r>
              <a:rPr lang="pt-BR" sz="2400" baseline="30000" dirty="0">
                <a:solidFill>
                  <a:srgbClr val="FF0000"/>
                </a:solidFill>
              </a:rPr>
              <a:t>-3</a:t>
            </a:r>
            <a:endParaRPr lang="pt-BR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For octal number, </a:t>
            </a:r>
            <a:r>
              <a:rPr lang="en-US" sz="2400" i="1" dirty="0"/>
              <a:t>r </a:t>
            </a:r>
            <a:r>
              <a:rPr lang="en-US" sz="2400" dirty="0"/>
              <a:t>= 8</a:t>
            </a:r>
          </a:p>
          <a:p>
            <a:pPr marL="0" indent="0">
              <a:buNone/>
            </a:pPr>
            <a:r>
              <a:rPr lang="de-DE" sz="2400" dirty="0"/>
              <a:t>e.g. (</a:t>
            </a:r>
            <a:r>
              <a:rPr lang="de-DE" sz="2400" dirty="0">
                <a:solidFill>
                  <a:srgbClr val="00B050"/>
                </a:solidFill>
              </a:rPr>
              <a:t>527</a:t>
            </a:r>
            <a:r>
              <a:rPr lang="de-DE" sz="2400" dirty="0"/>
              <a:t>)</a:t>
            </a:r>
            <a:r>
              <a:rPr lang="de-DE" sz="2400" baseline="-25000" dirty="0">
                <a:solidFill>
                  <a:srgbClr val="FF0000"/>
                </a:solidFill>
              </a:rPr>
              <a:t>8</a:t>
            </a:r>
            <a:r>
              <a:rPr lang="de-DE" sz="2400" dirty="0"/>
              <a:t> </a:t>
            </a:r>
          </a:p>
          <a:p>
            <a:pPr marL="0" indent="0">
              <a:buNone/>
            </a:pPr>
            <a:r>
              <a:rPr lang="pt-BR" sz="2400" dirty="0"/>
              <a:t>= </a:t>
            </a:r>
            <a:r>
              <a:rPr lang="pt-BR" sz="2400" dirty="0">
                <a:solidFill>
                  <a:srgbClr val="00B050"/>
                </a:solidFill>
              </a:rPr>
              <a:t>5</a:t>
            </a:r>
            <a:r>
              <a:rPr lang="pt-BR" sz="2400" dirty="0"/>
              <a:t> x 8</a:t>
            </a:r>
            <a:r>
              <a:rPr lang="pt-BR" sz="2400" baseline="30000" dirty="0">
                <a:solidFill>
                  <a:srgbClr val="FF0000"/>
                </a:solidFill>
              </a:rPr>
              <a:t>2</a:t>
            </a:r>
            <a:r>
              <a:rPr lang="pt-BR" sz="2400" dirty="0"/>
              <a:t> + </a:t>
            </a:r>
            <a:r>
              <a:rPr lang="pt-BR" sz="2400" dirty="0">
                <a:solidFill>
                  <a:srgbClr val="00B050"/>
                </a:solidFill>
              </a:rPr>
              <a:t>2</a:t>
            </a:r>
            <a:r>
              <a:rPr lang="pt-BR" sz="2400" dirty="0"/>
              <a:t> x 8</a:t>
            </a:r>
            <a:r>
              <a:rPr lang="pt-BR" sz="2400" baseline="30000" dirty="0">
                <a:solidFill>
                  <a:srgbClr val="FF0000"/>
                </a:solidFill>
              </a:rPr>
              <a:t>1</a:t>
            </a:r>
            <a:r>
              <a:rPr lang="pt-BR" sz="2400" dirty="0"/>
              <a:t> + </a:t>
            </a:r>
            <a:r>
              <a:rPr lang="pt-BR" sz="2400" dirty="0">
                <a:solidFill>
                  <a:srgbClr val="00B050"/>
                </a:solidFill>
              </a:rPr>
              <a:t>7</a:t>
            </a:r>
            <a:r>
              <a:rPr lang="pt-BR" sz="2400" dirty="0"/>
              <a:t> x 8</a:t>
            </a:r>
            <a:r>
              <a:rPr lang="pt-BR" sz="2400" baseline="30000" dirty="0">
                <a:solidFill>
                  <a:srgbClr val="FF0000"/>
                </a:solidFill>
              </a:rPr>
              <a:t>0</a:t>
            </a:r>
            <a:endParaRPr lang="pt-BR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		 </a:t>
            </a:r>
          </a:p>
          <a:p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066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Conversion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Binary to Decimal</a:t>
            </a:r>
          </a:p>
          <a:p>
            <a:pPr marL="0" indent="0">
              <a:buNone/>
            </a:pPr>
            <a:r>
              <a:rPr lang="en-US" dirty="0"/>
              <a:t>For binary number, </a:t>
            </a:r>
            <a:r>
              <a:rPr lang="en-US" i="1" dirty="0"/>
              <a:t>r </a:t>
            </a:r>
            <a:r>
              <a:rPr lang="en-US" dirty="0"/>
              <a:t>= 2</a:t>
            </a:r>
          </a:p>
          <a:p>
            <a:pPr marL="0" indent="0">
              <a:buNone/>
            </a:pPr>
            <a:r>
              <a:rPr lang="de-DE" dirty="0"/>
              <a:t>e.g. (</a:t>
            </a:r>
            <a:r>
              <a:rPr lang="de-DE" dirty="0">
                <a:solidFill>
                  <a:srgbClr val="00B0F0"/>
                </a:solidFill>
              </a:rPr>
              <a:t>1101.01</a:t>
            </a:r>
            <a:r>
              <a:rPr lang="de-DE" dirty="0"/>
              <a:t>)</a:t>
            </a:r>
            <a:r>
              <a:rPr lang="de-DE" baseline="-25000" dirty="0">
                <a:solidFill>
                  <a:srgbClr val="FF0000"/>
                </a:solidFill>
              </a:rPr>
              <a:t>2</a:t>
            </a:r>
            <a:r>
              <a:rPr lang="de-DE" dirty="0"/>
              <a:t> </a:t>
            </a:r>
          </a:p>
          <a:p>
            <a:pPr marL="0" indent="0">
              <a:buNone/>
            </a:pPr>
            <a:r>
              <a:rPr lang="pt-BR" dirty="0"/>
              <a:t>= </a:t>
            </a:r>
            <a:r>
              <a:rPr lang="pt-BR" dirty="0">
                <a:solidFill>
                  <a:srgbClr val="00B0F0"/>
                </a:solidFill>
              </a:rPr>
              <a:t>1</a:t>
            </a:r>
            <a:r>
              <a:rPr lang="pt-BR" dirty="0"/>
              <a:t> x 2</a:t>
            </a:r>
            <a:r>
              <a:rPr lang="pt-BR" baseline="30000" dirty="0">
                <a:solidFill>
                  <a:srgbClr val="FF0000"/>
                </a:solidFill>
              </a:rPr>
              <a:t>3</a:t>
            </a:r>
            <a:r>
              <a:rPr lang="pt-BR" dirty="0"/>
              <a:t> + </a:t>
            </a:r>
            <a:r>
              <a:rPr lang="pt-BR" dirty="0">
                <a:solidFill>
                  <a:srgbClr val="00B0F0"/>
                </a:solidFill>
              </a:rPr>
              <a:t>1</a:t>
            </a:r>
            <a:r>
              <a:rPr lang="pt-BR" dirty="0"/>
              <a:t> x 2</a:t>
            </a:r>
            <a:r>
              <a:rPr lang="pt-BR" baseline="30000" dirty="0">
                <a:solidFill>
                  <a:srgbClr val="FF0000"/>
                </a:solidFill>
              </a:rPr>
              <a:t>2</a:t>
            </a:r>
            <a:r>
              <a:rPr lang="pt-BR" dirty="0"/>
              <a:t> + </a:t>
            </a:r>
            <a:r>
              <a:rPr lang="pt-BR" dirty="0">
                <a:solidFill>
                  <a:srgbClr val="00B0F0"/>
                </a:solidFill>
              </a:rPr>
              <a:t>0</a:t>
            </a:r>
            <a:r>
              <a:rPr lang="pt-BR" dirty="0"/>
              <a:t> x 2</a:t>
            </a:r>
            <a:r>
              <a:rPr lang="pt-BR" baseline="30000" dirty="0">
                <a:solidFill>
                  <a:srgbClr val="FF0000"/>
                </a:solidFill>
              </a:rPr>
              <a:t>1</a:t>
            </a:r>
            <a:r>
              <a:rPr lang="pt-BR" dirty="0"/>
              <a:t> + </a:t>
            </a:r>
            <a:r>
              <a:rPr lang="pt-BR" dirty="0">
                <a:solidFill>
                  <a:srgbClr val="00B0F0"/>
                </a:solidFill>
              </a:rPr>
              <a:t>1</a:t>
            </a:r>
            <a:r>
              <a:rPr lang="pt-BR" dirty="0"/>
              <a:t> x 2</a:t>
            </a:r>
            <a:r>
              <a:rPr lang="pt-BR" baseline="30000" dirty="0">
                <a:solidFill>
                  <a:srgbClr val="FF0000"/>
                </a:solidFill>
              </a:rPr>
              <a:t>0</a:t>
            </a:r>
            <a:r>
              <a:rPr lang="pt-BR" dirty="0"/>
              <a:t> + </a:t>
            </a:r>
            <a:r>
              <a:rPr lang="pt-BR" dirty="0">
                <a:solidFill>
                  <a:srgbClr val="00B0F0"/>
                </a:solidFill>
              </a:rPr>
              <a:t>0</a:t>
            </a:r>
            <a:r>
              <a:rPr lang="pt-BR" dirty="0"/>
              <a:t> x 2</a:t>
            </a:r>
            <a:r>
              <a:rPr lang="pt-BR" baseline="30000" dirty="0">
                <a:solidFill>
                  <a:srgbClr val="FF0000"/>
                </a:solidFill>
              </a:rPr>
              <a:t>-1</a:t>
            </a:r>
            <a:r>
              <a:rPr lang="pt-BR" dirty="0"/>
              <a:t> + </a:t>
            </a:r>
            <a:r>
              <a:rPr lang="pt-BR" dirty="0">
                <a:solidFill>
                  <a:srgbClr val="00B0F0"/>
                </a:solidFill>
              </a:rPr>
              <a:t>1</a:t>
            </a:r>
            <a:r>
              <a:rPr lang="pt-BR" dirty="0"/>
              <a:t> x 2</a:t>
            </a:r>
            <a:r>
              <a:rPr lang="pt-BR" baseline="30000" dirty="0">
                <a:solidFill>
                  <a:srgbClr val="FF0000"/>
                </a:solidFill>
              </a:rPr>
              <a:t>-2</a:t>
            </a:r>
            <a:r>
              <a:rPr lang="pt-BR" dirty="0"/>
              <a:t> </a:t>
            </a:r>
            <a:r>
              <a:rPr lang="en-US" dirty="0"/>
              <a:t>= 8 + 4 + 0 + 1 + 0 + 0.25</a:t>
            </a:r>
          </a:p>
          <a:p>
            <a:pPr marL="0" indent="0">
              <a:buNone/>
            </a:pPr>
            <a:r>
              <a:rPr lang="en-US" dirty="0"/>
              <a:t>= (13.25)</a:t>
            </a:r>
            <a:r>
              <a:rPr lang="en-US" baseline="-25000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795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Conversion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Decimal to Binary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2" t="26103" r="20951" b="14105"/>
          <a:stretch/>
        </p:blipFill>
        <p:spPr bwMode="auto">
          <a:xfrm>
            <a:off x="1115616" y="2197253"/>
            <a:ext cx="7056784" cy="411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692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Division Method Decimal to Binary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(98)</a:t>
            </a:r>
            <a:r>
              <a:rPr lang="en-US" baseline="-25000" dirty="0"/>
              <a:t>10</a:t>
            </a:r>
          </a:p>
          <a:p>
            <a:pPr marL="0" indent="0">
              <a:buNone/>
            </a:pPr>
            <a:r>
              <a:rPr lang="en-US" dirty="0"/>
              <a:t>98 / 2 = 49   Remainder = 0                                           </a:t>
            </a:r>
            <a:r>
              <a:rPr lang="en-US" dirty="0">
                <a:solidFill>
                  <a:srgbClr val="00B050"/>
                </a:solidFill>
              </a:rPr>
              <a:t>0</a:t>
            </a:r>
          </a:p>
          <a:p>
            <a:pPr marL="0" indent="0">
              <a:buNone/>
            </a:pPr>
            <a:r>
              <a:rPr lang="en-US" dirty="0"/>
              <a:t>49 / 2 = 24   Remainder = 1                                         10</a:t>
            </a:r>
          </a:p>
          <a:p>
            <a:pPr marL="0" indent="0">
              <a:buNone/>
            </a:pPr>
            <a:r>
              <a:rPr lang="en-US" dirty="0"/>
              <a:t>24 / 2 = 12   Remainder = 0                                       010</a:t>
            </a:r>
          </a:p>
          <a:p>
            <a:pPr marL="0" indent="0">
              <a:buNone/>
            </a:pPr>
            <a:r>
              <a:rPr lang="en-US" dirty="0"/>
              <a:t>12 / 2 = 6     Remainder = 0                                     0010</a:t>
            </a:r>
          </a:p>
          <a:p>
            <a:pPr marL="0" indent="0">
              <a:buNone/>
            </a:pPr>
            <a:r>
              <a:rPr lang="en-US" dirty="0"/>
              <a:t>   6 / 2 = 3    Remainder = 0                                   00010</a:t>
            </a:r>
          </a:p>
          <a:p>
            <a:pPr marL="0" indent="0">
              <a:buNone/>
            </a:pPr>
            <a:r>
              <a:rPr lang="en-US" dirty="0"/>
              <a:t>   3 / 2 = 1    Remainder = 1                                 100010</a:t>
            </a:r>
          </a:p>
          <a:p>
            <a:pPr marL="0" indent="0">
              <a:buNone/>
            </a:pPr>
            <a:r>
              <a:rPr lang="en-US" dirty="0"/>
              <a:t>   1 / 2 = 0    Remainder = 1                              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en-US" dirty="0"/>
              <a:t>100010</a:t>
            </a:r>
          </a:p>
          <a:p>
            <a:pPr marL="0" indent="0">
              <a:buNone/>
            </a:pPr>
            <a:r>
              <a:rPr lang="en-US" dirty="0" err="1"/>
              <a:t>Ans</a:t>
            </a:r>
            <a:r>
              <a:rPr lang="en-US" dirty="0"/>
              <a:t> = (1100010)</a:t>
            </a:r>
            <a:r>
              <a:rPr lang="en-US" baseline="-25000" dirty="0"/>
              <a:t>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5868144" y="2132856"/>
            <a:ext cx="648072" cy="2952328"/>
          </a:xfrm>
          <a:prstGeom prst="downArrow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04624" y="1772816"/>
            <a:ext cx="2609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LSB, least significant bit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22736" y="512040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MSB, most significant bit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642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Division Method Decimal to Octal /hexadecimal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(611)</a:t>
            </a:r>
            <a:r>
              <a:rPr lang="en-US" baseline="-25000" dirty="0"/>
              <a:t>10</a:t>
            </a:r>
          </a:p>
          <a:p>
            <a:pPr marL="0" indent="0">
              <a:buNone/>
            </a:pPr>
            <a:r>
              <a:rPr lang="en-US" dirty="0"/>
              <a:t>611 / 8 = 76    Remainder = 3                                          </a:t>
            </a:r>
            <a:r>
              <a:rPr lang="en-US" dirty="0">
                <a:solidFill>
                  <a:srgbClr val="00B050"/>
                </a:solidFill>
              </a:rPr>
              <a:t>3</a:t>
            </a:r>
          </a:p>
          <a:p>
            <a:pPr marL="0" indent="0">
              <a:buNone/>
            </a:pPr>
            <a:r>
              <a:rPr lang="en-US" dirty="0"/>
              <a:t>76 / 8 = 9         Remainder = 4                                       43</a:t>
            </a:r>
          </a:p>
          <a:p>
            <a:pPr marL="0" indent="0">
              <a:buNone/>
            </a:pPr>
            <a:r>
              <a:rPr lang="en-US" dirty="0"/>
              <a:t>9 / 8 = 1           Remainder = 1                                     143</a:t>
            </a:r>
          </a:p>
          <a:p>
            <a:pPr marL="0" indent="0">
              <a:buNone/>
            </a:pPr>
            <a:r>
              <a:rPr lang="en-US" dirty="0"/>
              <a:t>1 / 8 = 0           Remainder = 1                                  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en-US" dirty="0"/>
              <a:t>143</a:t>
            </a:r>
          </a:p>
          <a:p>
            <a:pPr marL="0" indent="0">
              <a:buNone/>
            </a:pPr>
            <a:r>
              <a:rPr lang="en-US" dirty="0" err="1"/>
              <a:t>Ans</a:t>
            </a:r>
            <a:r>
              <a:rPr lang="en-US" dirty="0"/>
              <a:t> = (1143)</a:t>
            </a:r>
            <a:r>
              <a:rPr lang="en-US" baseline="-25000" dirty="0"/>
              <a:t>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611 / 16 = 38    Remainder = 3                                          </a:t>
            </a:r>
            <a:r>
              <a:rPr lang="en-US" dirty="0">
                <a:solidFill>
                  <a:srgbClr val="00B050"/>
                </a:solidFill>
              </a:rPr>
              <a:t>3</a:t>
            </a:r>
          </a:p>
          <a:p>
            <a:pPr marL="0" indent="0">
              <a:buNone/>
            </a:pPr>
            <a:r>
              <a:rPr lang="en-US" dirty="0"/>
              <a:t>38 / 16 = 2         Remainder = 6                                       63</a:t>
            </a:r>
          </a:p>
          <a:p>
            <a:pPr marL="0" indent="0">
              <a:buNone/>
            </a:pPr>
            <a:r>
              <a:rPr lang="en-US" dirty="0"/>
              <a:t>2 / 16 = 0           Remainder = 2                                     </a:t>
            </a:r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en-US" dirty="0"/>
              <a:t>63</a:t>
            </a:r>
          </a:p>
          <a:p>
            <a:pPr marL="0" indent="0">
              <a:buNone/>
            </a:pPr>
            <a:r>
              <a:rPr lang="en-US" dirty="0" err="1"/>
              <a:t>Ans</a:t>
            </a:r>
            <a:r>
              <a:rPr lang="en-US" dirty="0"/>
              <a:t> = (263)</a:t>
            </a:r>
            <a:r>
              <a:rPr lang="en-US" baseline="-25000" dirty="0"/>
              <a:t>16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752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Binary Arithmetic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7" t="27376" r="17390" b="5640"/>
          <a:stretch/>
        </p:blipFill>
        <p:spPr bwMode="auto">
          <a:xfrm>
            <a:off x="539551" y="1268760"/>
            <a:ext cx="8076313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160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Signed Number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Negative binary number?</a:t>
            </a:r>
          </a:p>
          <a:p>
            <a:r>
              <a:rPr lang="en-US" dirty="0"/>
              <a:t>1) </a:t>
            </a:r>
            <a:r>
              <a:rPr lang="en-US" dirty="0">
                <a:solidFill>
                  <a:srgbClr val="FF0000"/>
                </a:solidFill>
              </a:rPr>
              <a:t>Sign</a:t>
            </a:r>
            <a:r>
              <a:rPr lang="en-US" dirty="0"/>
              <a:t>-</a:t>
            </a:r>
            <a:r>
              <a:rPr lang="en-US" dirty="0">
                <a:solidFill>
                  <a:srgbClr val="00B0F0"/>
                </a:solidFill>
              </a:rPr>
              <a:t>magnitude</a:t>
            </a:r>
            <a:r>
              <a:rPr lang="en-US" dirty="0"/>
              <a:t> format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r>
              <a:rPr lang="en-US" dirty="0"/>
              <a:t>2) Complement format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924944"/>
            <a:ext cx="5175049" cy="1604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243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Sign-Magnitude Binary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MSB be a sign bit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0</a:t>
            </a:r>
            <a:r>
              <a:rPr lang="en-US" dirty="0"/>
              <a:t> means </a:t>
            </a:r>
            <a:r>
              <a:rPr lang="en-US" dirty="0">
                <a:solidFill>
                  <a:srgbClr val="FF0000"/>
                </a:solidFill>
              </a:rPr>
              <a:t>positive</a:t>
            </a:r>
            <a:r>
              <a:rPr lang="en-US" dirty="0"/>
              <a:t> “</a:t>
            </a:r>
            <a:r>
              <a:rPr lang="en-US" dirty="0">
                <a:solidFill>
                  <a:srgbClr val="FF0000"/>
                </a:solidFill>
              </a:rPr>
              <a:t>+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en-US" dirty="0"/>
              <a:t> means </a:t>
            </a:r>
            <a:r>
              <a:rPr lang="en-US" dirty="0">
                <a:solidFill>
                  <a:srgbClr val="FF0000"/>
                </a:solidFill>
              </a:rPr>
              <a:t>negative</a:t>
            </a:r>
            <a:r>
              <a:rPr lang="en-US" dirty="0"/>
              <a:t> “</a:t>
            </a: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/>
              <a:t>”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For example: </a:t>
            </a:r>
          </a:p>
          <a:p>
            <a:pPr marL="457200" lvl="1" indent="0">
              <a:buNone/>
            </a:pPr>
            <a:r>
              <a:rPr lang="en-US" dirty="0"/>
              <a:t>4-bit system ( </a:t>
            </a:r>
            <a:r>
              <a:rPr lang="en-US" dirty="0">
                <a:solidFill>
                  <a:srgbClr val="FF0000"/>
                </a:solidFill>
              </a:rPr>
              <a:t>+</a:t>
            </a:r>
            <a:r>
              <a:rPr lang="en-US" dirty="0">
                <a:solidFill>
                  <a:srgbClr val="00B0F0"/>
                </a:solidFill>
              </a:rPr>
              <a:t>5</a:t>
            </a:r>
            <a:r>
              <a:rPr lang="en-US" dirty="0"/>
              <a:t> = </a:t>
            </a:r>
            <a:r>
              <a:rPr lang="en-US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srgbClr val="00B0F0"/>
                </a:solidFill>
              </a:rPr>
              <a:t>101</a:t>
            </a:r>
            <a:r>
              <a:rPr lang="en-US" dirty="0"/>
              <a:t>; </a:t>
            </a: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>
                <a:solidFill>
                  <a:srgbClr val="00B0F0"/>
                </a:solidFill>
              </a:rPr>
              <a:t>5</a:t>
            </a:r>
            <a:r>
              <a:rPr lang="en-US" dirty="0"/>
              <a:t>=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00B0F0"/>
                </a:solidFill>
              </a:rPr>
              <a:t>101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r>
              <a:rPr lang="en-US" dirty="0"/>
              <a:t>Last 3 bits used for magnitude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638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Problems of Sign-Magnitude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9" t="27806" r="21260" b="15641"/>
          <a:stretch/>
        </p:blipFill>
        <p:spPr bwMode="auto">
          <a:xfrm>
            <a:off x="467544" y="1484784"/>
            <a:ext cx="8164377" cy="4521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234296" y="377539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rgbClr val="FF0000"/>
                </a:solidFill>
              </a:rPr>
              <a:t>Overflow!!</a:t>
            </a:r>
          </a:p>
        </p:txBody>
      </p:sp>
    </p:spTree>
    <p:extLst>
      <p:ext uri="{BB962C8B-B14F-4D97-AF65-F5344CB8AC3E}">
        <p14:creationId xmlns:p14="http://schemas.microsoft.com/office/powerpoint/2010/main" val="3849024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Two’s Complement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8" t="27802" r="30646" b="17297"/>
          <a:stretch/>
        </p:blipFill>
        <p:spPr bwMode="auto">
          <a:xfrm>
            <a:off x="1187624" y="1196752"/>
            <a:ext cx="6768752" cy="455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12847" y="5480064"/>
            <a:ext cx="67394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4-bit system </a:t>
            </a:r>
            <a:br>
              <a:rPr lang="en-US" dirty="0"/>
            </a:br>
            <a:r>
              <a:rPr lang="en-US" dirty="0"/>
              <a:t>( </a:t>
            </a:r>
            <a:r>
              <a:rPr lang="en-US" dirty="0">
                <a:solidFill>
                  <a:srgbClr val="FF0000"/>
                </a:solidFill>
              </a:rPr>
              <a:t>+</a:t>
            </a:r>
            <a:r>
              <a:rPr lang="en-US" dirty="0">
                <a:solidFill>
                  <a:srgbClr val="00B0F0"/>
                </a:solidFill>
              </a:rPr>
              <a:t>5</a:t>
            </a:r>
            <a:r>
              <a:rPr lang="en-US" dirty="0"/>
              <a:t> = </a:t>
            </a:r>
            <a:r>
              <a:rPr lang="en-US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srgbClr val="00B0F0"/>
                </a:solidFill>
              </a:rPr>
              <a:t>101</a:t>
            </a:r>
            <a:r>
              <a:rPr lang="en-US" dirty="0"/>
              <a:t>; </a:t>
            </a: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>
                <a:solidFill>
                  <a:srgbClr val="00B0F0"/>
                </a:solidFill>
              </a:rPr>
              <a:t>5</a:t>
            </a:r>
            <a:r>
              <a:rPr lang="en-US" dirty="0"/>
              <a:t>=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00B0F0"/>
                </a:solidFill>
              </a:rPr>
              <a:t>101</a:t>
            </a:r>
            <a:r>
              <a:rPr lang="en-US" dirty="0"/>
              <a:t>) Sign-Magnitude Binary</a:t>
            </a:r>
            <a:br>
              <a:rPr lang="en-US" dirty="0"/>
            </a:br>
            <a:r>
              <a:rPr lang="en-US" dirty="0"/>
              <a:t>( </a:t>
            </a:r>
            <a:r>
              <a:rPr lang="en-US" dirty="0">
                <a:solidFill>
                  <a:srgbClr val="FF0000"/>
                </a:solidFill>
              </a:rPr>
              <a:t>+</a:t>
            </a:r>
            <a:r>
              <a:rPr lang="en-US" dirty="0">
                <a:solidFill>
                  <a:srgbClr val="00B0F0"/>
                </a:solidFill>
              </a:rPr>
              <a:t>5</a:t>
            </a:r>
            <a:r>
              <a:rPr lang="en-US" dirty="0"/>
              <a:t> = </a:t>
            </a:r>
            <a:r>
              <a:rPr lang="en-US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srgbClr val="00B0F0"/>
                </a:solidFill>
              </a:rPr>
              <a:t>101</a:t>
            </a:r>
            <a:r>
              <a:rPr lang="en-US" dirty="0"/>
              <a:t>; </a:t>
            </a: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>
                <a:solidFill>
                  <a:srgbClr val="00B0F0"/>
                </a:solidFill>
              </a:rPr>
              <a:t>5</a:t>
            </a:r>
            <a:r>
              <a:rPr lang="en-US" dirty="0"/>
              <a:t>= </a:t>
            </a:r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00B0F0"/>
                </a:solidFill>
              </a:rPr>
              <a:t>011</a:t>
            </a:r>
            <a:r>
              <a:rPr lang="en-US" dirty="0"/>
              <a:t>) Two’s Complement Binary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627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3" t="13850" r="20743" b="17548"/>
          <a:stretch/>
        </p:blipFill>
        <p:spPr bwMode="auto">
          <a:xfrm>
            <a:off x="827584" y="620688"/>
            <a:ext cx="7704856" cy="5114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893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5" t="27504" r="26689" b="9810"/>
          <a:stretch/>
        </p:blipFill>
        <p:spPr bwMode="auto">
          <a:xfrm>
            <a:off x="1003183" y="1304967"/>
            <a:ext cx="7128792" cy="4896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Positive to negative conversion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9984" y="5221649"/>
            <a:ext cx="129614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The carry bit can be ignored. </a:t>
            </a:r>
          </a:p>
        </p:txBody>
      </p:sp>
    </p:spTree>
    <p:extLst>
      <p:ext uri="{BB962C8B-B14F-4D97-AF65-F5344CB8AC3E}">
        <p14:creationId xmlns:p14="http://schemas.microsoft.com/office/powerpoint/2010/main" val="812825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7" t="24713" r="29480" b="6227"/>
          <a:stretch/>
        </p:blipFill>
        <p:spPr bwMode="auto">
          <a:xfrm>
            <a:off x="1115616" y="1052736"/>
            <a:ext cx="6624736" cy="5306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Negative to positive conversion </a:t>
            </a:r>
          </a:p>
        </p:txBody>
      </p:sp>
    </p:spTree>
    <p:extLst>
      <p:ext uri="{BB962C8B-B14F-4D97-AF65-F5344CB8AC3E}">
        <p14:creationId xmlns:p14="http://schemas.microsoft.com/office/powerpoint/2010/main" val="2433534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Addition of 2’s complement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4" t="29206" r="17835" b="5948"/>
          <a:stretch/>
        </p:blipFill>
        <p:spPr bwMode="auto">
          <a:xfrm>
            <a:off x="251520" y="1268760"/>
            <a:ext cx="8563382" cy="515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80312" y="5221649"/>
            <a:ext cx="152581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The carry bit can be ignored. </a:t>
            </a:r>
          </a:p>
        </p:txBody>
      </p:sp>
    </p:spTree>
    <p:extLst>
      <p:ext uri="{BB962C8B-B14F-4D97-AF65-F5344CB8AC3E}">
        <p14:creationId xmlns:p14="http://schemas.microsoft.com/office/powerpoint/2010/main" val="3388208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Binary Subtraction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– B = A + (-B) = A + (2’s complement of B)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8" t="27435" r="26545" b="14411"/>
          <a:stretch/>
        </p:blipFill>
        <p:spPr bwMode="auto">
          <a:xfrm>
            <a:off x="1187624" y="2348880"/>
            <a:ext cx="6723019" cy="4254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300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Problem on Addition using 2’s complement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78" y="908720"/>
            <a:ext cx="716830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84792" y="6023029"/>
            <a:ext cx="721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Therefore, the addition of 2’s complement is excellent for (+</a:t>
            </a:r>
            <a:r>
              <a:rPr lang="en-US" b="1" dirty="0" err="1">
                <a:solidFill>
                  <a:srgbClr val="FF0000"/>
                </a:solidFill>
              </a:rPr>
              <a:t>ve</a:t>
            </a:r>
            <a:r>
              <a:rPr lang="en-US" b="1" dirty="0">
                <a:solidFill>
                  <a:srgbClr val="FF0000"/>
                </a:solidFill>
              </a:rPr>
              <a:t>) and (-</a:t>
            </a:r>
            <a:r>
              <a:rPr lang="en-US" b="1" dirty="0" err="1">
                <a:solidFill>
                  <a:srgbClr val="FF0000"/>
                </a:solidFill>
              </a:rPr>
              <a:t>ve</a:t>
            </a:r>
            <a:r>
              <a:rPr lang="en-US" b="1" dirty="0">
                <a:solidFill>
                  <a:srgbClr val="FF0000"/>
                </a:solidFill>
              </a:rPr>
              <a:t>) numbers arithmetic. </a:t>
            </a:r>
          </a:p>
        </p:txBody>
      </p:sp>
    </p:spTree>
    <p:extLst>
      <p:ext uri="{BB962C8B-B14F-4D97-AF65-F5344CB8AC3E}">
        <p14:creationId xmlns:p14="http://schemas.microsoft.com/office/powerpoint/2010/main" val="2500507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Radix Complement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r>
              <a:rPr lang="en-US" dirty="0"/>
              <a:t>There are 2 types of complement for any radix-</a:t>
            </a:r>
            <a:r>
              <a:rPr lang="en-US" i="1" dirty="0"/>
              <a:t>r</a:t>
            </a:r>
            <a:r>
              <a:rPr lang="en-US" dirty="0"/>
              <a:t> number system</a:t>
            </a:r>
          </a:p>
          <a:p>
            <a:pPr lvl="1"/>
            <a:r>
              <a:rPr lang="en-US" sz="2400" dirty="0"/>
              <a:t> </a:t>
            </a:r>
            <a:r>
              <a:rPr lang="en-US" sz="2400" i="1" dirty="0"/>
              <a:t>r</a:t>
            </a:r>
            <a:r>
              <a:rPr lang="en-US" sz="2400" dirty="0"/>
              <a:t>’s complement  and (</a:t>
            </a:r>
            <a:r>
              <a:rPr lang="en-US" sz="2400" i="1" dirty="0"/>
              <a:t>r</a:t>
            </a:r>
            <a:r>
              <a:rPr lang="en-US" sz="2400" dirty="0"/>
              <a:t>-1)’s complement</a:t>
            </a:r>
          </a:p>
          <a:p>
            <a:pPr lvl="1"/>
            <a:r>
              <a:rPr lang="en-US" sz="2400" dirty="0"/>
              <a:t>For n-digit radix-</a:t>
            </a:r>
            <a:r>
              <a:rPr lang="en-US" sz="2400" i="1" dirty="0"/>
              <a:t>r</a:t>
            </a:r>
            <a:r>
              <a:rPr lang="en-US" sz="2400" dirty="0"/>
              <a:t> number system</a:t>
            </a:r>
          </a:p>
          <a:p>
            <a:pPr marL="457200" lvl="1" indent="0">
              <a:buNone/>
            </a:pPr>
            <a:r>
              <a:rPr lang="en-US" sz="2400" dirty="0"/>
              <a:t>	The </a:t>
            </a:r>
            <a:r>
              <a:rPr lang="en-US" sz="2400" i="1" dirty="0"/>
              <a:t>r</a:t>
            </a:r>
            <a:r>
              <a:rPr lang="en-US" sz="2400" dirty="0"/>
              <a:t>’s complement number </a:t>
            </a:r>
            <a:r>
              <a:rPr lang="en-US" sz="2400" i="1" dirty="0"/>
              <a:t>a </a:t>
            </a:r>
            <a:r>
              <a:rPr lang="en-US" sz="2400" dirty="0"/>
              <a:t>is </a:t>
            </a:r>
            <a:r>
              <a:rPr lang="en-US" sz="2400" i="1" dirty="0">
                <a:solidFill>
                  <a:srgbClr val="FF0000"/>
                </a:solidFill>
              </a:rPr>
              <a:t>r</a:t>
            </a:r>
            <a:r>
              <a:rPr lang="en-US" sz="2400" i="1" baseline="30000" dirty="0">
                <a:solidFill>
                  <a:srgbClr val="FF0000"/>
                </a:solidFill>
              </a:rPr>
              <a:t>n</a:t>
            </a:r>
            <a:r>
              <a:rPr lang="en-US" sz="2400" i="1" dirty="0">
                <a:solidFill>
                  <a:srgbClr val="FF0000"/>
                </a:solidFill>
              </a:rPr>
              <a:t>-a</a:t>
            </a:r>
            <a:endParaRPr lang="en-US" sz="2400" i="1" dirty="0"/>
          </a:p>
          <a:p>
            <a:pPr marL="457200" lvl="1" indent="0">
              <a:buNone/>
            </a:pPr>
            <a:r>
              <a:rPr lang="en-US" sz="2400" dirty="0"/>
              <a:t>	The (</a:t>
            </a:r>
            <a:r>
              <a:rPr lang="en-US" sz="2400" i="1" dirty="0"/>
              <a:t>r</a:t>
            </a:r>
            <a:r>
              <a:rPr lang="en-US" sz="2400" dirty="0"/>
              <a:t>-1)’s complement number </a:t>
            </a:r>
            <a:r>
              <a:rPr lang="en-US" sz="2400" i="1" dirty="0"/>
              <a:t>a</a:t>
            </a:r>
            <a:r>
              <a:rPr lang="en-US" sz="2400" dirty="0"/>
              <a:t> is </a:t>
            </a:r>
            <a:r>
              <a:rPr lang="en-US" sz="2400" i="1" dirty="0">
                <a:solidFill>
                  <a:srgbClr val="FF0000"/>
                </a:solidFill>
              </a:rPr>
              <a:t>r</a:t>
            </a:r>
            <a:r>
              <a:rPr lang="en-US" sz="2400" i="1" baseline="30000" dirty="0">
                <a:solidFill>
                  <a:srgbClr val="FF0000"/>
                </a:solidFill>
              </a:rPr>
              <a:t>n</a:t>
            </a:r>
            <a:r>
              <a:rPr lang="en-US" sz="2400" i="1" dirty="0">
                <a:solidFill>
                  <a:srgbClr val="FF0000"/>
                </a:solidFill>
              </a:rPr>
              <a:t>-a-1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6" t="25323" r="22090" b="17807"/>
          <a:stretch/>
        </p:blipFill>
        <p:spPr bwMode="auto">
          <a:xfrm>
            <a:off x="2411760" y="4149080"/>
            <a:ext cx="4392488" cy="2509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9948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Binary Arithmetic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 (+)</a:t>
            </a:r>
          </a:p>
          <a:p>
            <a:r>
              <a:rPr lang="en-US" dirty="0"/>
              <a:t>Subtraction (-)</a:t>
            </a:r>
          </a:p>
          <a:p>
            <a:r>
              <a:rPr lang="en-US" dirty="0"/>
              <a:t>Multiplication (x)</a:t>
            </a:r>
          </a:p>
          <a:p>
            <a:pPr lvl="1"/>
            <a:r>
              <a:rPr lang="en-US" dirty="0"/>
              <a:t> Series of addition</a:t>
            </a:r>
          </a:p>
          <a:p>
            <a:r>
              <a:rPr lang="en-US" dirty="0"/>
              <a:t>Division (</a:t>
            </a:r>
            <a:r>
              <a:rPr lang="en-US" dirty="0">
                <a:sym typeface="Symbol"/>
              </a:rPr>
              <a:t>)</a:t>
            </a:r>
          </a:p>
          <a:p>
            <a:pPr lvl="1"/>
            <a:r>
              <a:rPr lang="en-US" dirty="0">
                <a:sym typeface="Symbol"/>
              </a:rPr>
              <a:t> Series of subtraction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459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Binary Coded Decimal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3268960"/>
          </a:xfrm>
        </p:spPr>
        <p:txBody>
          <a:bodyPr>
            <a:normAutofit/>
          </a:bodyPr>
          <a:lstStyle/>
          <a:p>
            <a:r>
              <a:rPr lang="en-US" sz="2000" dirty="0"/>
              <a:t>There are several BCD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 8421 code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 5421 code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 2421 code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 Excess 3 code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 2-of-5 code</a:t>
            </a:r>
          </a:p>
          <a:p>
            <a:pPr marL="457200" lvl="1" indent="0">
              <a:buNone/>
            </a:pPr>
            <a:r>
              <a:rPr lang="en-US" sz="2000" dirty="0"/>
              <a:t>To perform arithmetic operations directly with BCD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Rectangle 4"/>
          <p:cNvSpPr/>
          <p:nvPr/>
        </p:nvSpPr>
        <p:spPr>
          <a:xfrm>
            <a:off x="1043608" y="3861048"/>
            <a:ext cx="777686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When communicating with computer systems</a:t>
            </a:r>
          </a:p>
          <a:p>
            <a:r>
              <a:rPr lang="en-US" dirty="0"/>
              <a:t>	Input: convert decimal no. to binary</a:t>
            </a:r>
          </a:p>
          <a:p>
            <a:r>
              <a:rPr lang="en-US" dirty="0"/>
              <a:t>	Process: perform arithmetic calculations in binary</a:t>
            </a:r>
          </a:p>
          <a:p>
            <a:r>
              <a:rPr lang="en-US" dirty="0"/>
              <a:t>	Output: convert binary result back to decimal</a:t>
            </a:r>
          </a:p>
          <a:p>
            <a:endParaRPr lang="en-US" dirty="0"/>
          </a:p>
          <a:p>
            <a:r>
              <a:rPr lang="en-US" dirty="0"/>
              <a:t>To develop code for human-computer communications</a:t>
            </a:r>
          </a:p>
          <a:p>
            <a:r>
              <a:rPr lang="en-US" dirty="0"/>
              <a:t>	Digits: </a:t>
            </a:r>
            <a:r>
              <a:rPr lang="en-US" sz="2000" dirty="0">
                <a:solidFill>
                  <a:srgbClr val="FF0000"/>
                </a:solidFill>
              </a:rPr>
              <a:t>Binary</a:t>
            </a:r>
            <a:r>
              <a:rPr lang="en-US" dirty="0">
                <a:solidFill>
                  <a:srgbClr val="FF0000"/>
                </a:solidFill>
              </a:rPr>
              <a:t> Coded Decimal (BCD)</a:t>
            </a:r>
            <a:r>
              <a:rPr lang="en-US" dirty="0"/>
              <a:t>, Gray Code</a:t>
            </a:r>
          </a:p>
          <a:p>
            <a:r>
              <a:rPr lang="en-US" dirty="0"/>
              <a:t>	Alphanumeric: ASCII Code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7021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6" t="9187" r="17417" b="5585"/>
          <a:stretch/>
        </p:blipFill>
        <p:spPr bwMode="auto">
          <a:xfrm>
            <a:off x="755576" y="332656"/>
            <a:ext cx="7667777" cy="595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453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8421 BCD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9" t="28085" r="22159" b="17562"/>
          <a:stretch/>
        </p:blipFill>
        <p:spPr bwMode="auto">
          <a:xfrm>
            <a:off x="845647" y="1700808"/>
            <a:ext cx="7614785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477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9" t="13971" r="19189" b="5595"/>
          <a:stretch/>
        </p:blipFill>
        <p:spPr bwMode="auto">
          <a:xfrm>
            <a:off x="395536" y="188640"/>
            <a:ext cx="8424937" cy="625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69727" y="5909210"/>
            <a:ext cx="112275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o.</a:t>
            </a:r>
          </a:p>
        </p:txBody>
      </p:sp>
    </p:spTree>
    <p:extLst>
      <p:ext uri="{BB962C8B-B14F-4D97-AF65-F5344CB8AC3E}">
        <p14:creationId xmlns:p14="http://schemas.microsoft.com/office/powerpoint/2010/main" val="38950953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Properties of 2421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self-complementing code (9’s complement)</a:t>
            </a:r>
          </a:p>
          <a:p>
            <a:pPr lvl="1"/>
            <a:r>
              <a:rPr lang="en-US" dirty="0"/>
              <a:t>The complement of 0 is 9 (0000 </a:t>
            </a:r>
            <a:r>
              <a:rPr lang="en-US" dirty="0">
                <a:sym typeface="Symbol"/>
              </a:rPr>
              <a:t> 1111)</a:t>
            </a:r>
          </a:p>
          <a:p>
            <a:pPr lvl="1"/>
            <a:r>
              <a:rPr lang="en-US" dirty="0"/>
              <a:t>The complement of 1 is 8 (0001 </a:t>
            </a:r>
            <a:r>
              <a:rPr lang="en-US" dirty="0">
                <a:sym typeface="Symbol"/>
              </a:rPr>
              <a:t> 1110)</a:t>
            </a:r>
          </a:p>
          <a:p>
            <a:pPr lvl="1"/>
            <a:r>
              <a:rPr lang="en-US" dirty="0"/>
              <a:t>The complement of 2 is 7 (0010 </a:t>
            </a:r>
            <a:r>
              <a:rPr lang="en-US" dirty="0">
                <a:sym typeface="Symbol"/>
              </a:rPr>
              <a:t> 1101)</a:t>
            </a:r>
          </a:p>
          <a:p>
            <a:pPr lvl="1"/>
            <a:r>
              <a:rPr lang="en-US" dirty="0"/>
              <a:t>The complement of 3 is 6 (0011 </a:t>
            </a:r>
            <a:r>
              <a:rPr lang="en-US" dirty="0">
                <a:sym typeface="Symbol"/>
              </a:rPr>
              <a:t> 1100)</a:t>
            </a:r>
          </a:p>
          <a:p>
            <a:pPr lvl="1"/>
            <a:r>
              <a:rPr lang="en-US" dirty="0"/>
              <a:t>The complement of 4 is 5 (0100 </a:t>
            </a:r>
            <a:r>
              <a:rPr lang="en-US" dirty="0">
                <a:sym typeface="Symbol"/>
              </a:rPr>
              <a:t> 1011)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8170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3" t="13861" r="17336" b="5262"/>
          <a:stretch/>
        </p:blipFill>
        <p:spPr bwMode="auto">
          <a:xfrm>
            <a:off x="236649" y="246338"/>
            <a:ext cx="8655831" cy="6206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15135" y="5922858"/>
            <a:ext cx="112275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o.</a:t>
            </a:r>
          </a:p>
        </p:txBody>
      </p:sp>
    </p:spTree>
    <p:extLst>
      <p:ext uri="{BB962C8B-B14F-4D97-AF65-F5344CB8AC3E}">
        <p14:creationId xmlns:p14="http://schemas.microsoft.com/office/powerpoint/2010/main" val="5965921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9" t="26199" r="18390" b="10893"/>
          <a:stretch/>
        </p:blipFill>
        <p:spPr bwMode="auto">
          <a:xfrm>
            <a:off x="539552" y="1112993"/>
            <a:ext cx="8208912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2-of-5 code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11960" y="4581128"/>
            <a:ext cx="3600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o.</a:t>
            </a:r>
          </a:p>
        </p:txBody>
      </p:sp>
    </p:spTree>
    <p:extLst>
      <p:ext uri="{BB962C8B-B14F-4D97-AF65-F5344CB8AC3E}">
        <p14:creationId xmlns:p14="http://schemas.microsoft.com/office/powerpoint/2010/main" val="25230764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BCD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Weighted codes</a:t>
            </a:r>
          </a:p>
          <a:p>
            <a:pPr lvl="1"/>
            <a:r>
              <a:rPr lang="en-US" dirty="0"/>
              <a:t>8421, 5421, 2421 codes</a:t>
            </a:r>
          </a:p>
          <a:p>
            <a:r>
              <a:rPr lang="en-US" dirty="0"/>
              <a:t>Non-weight codes</a:t>
            </a:r>
          </a:p>
          <a:p>
            <a:pPr lvl="1"/>
            <a:r>
              <a:rPr lang="en-US" dirty="0"/>
              <a:t>XS3, 2-of-5 code</a:t>
            </a:r>
          </a:p>
          <a:p>
            <a:r>
              <a:rPr lang="en-US" dirty="0"/>
              <a:t>Self-complement</a:t>
            </a:r>
          </a:p>
          <a:p>
            <a:pPr lvl="1"/>
            <a:r>
              <a:rPr lang="en-US" dirty="0"/>
              <a:t>2421, XS3 codes </a:t>
            </a:r>
          </a:p>
          <a:p>
            <a:r>
              <a:rPr lang="en-US" dirty="0"/>
              <a:t>Able to detect error</a:t>
            </a:r>
          </a:p>
          <a:p>
            <a:pPr lvl="1"/>
            <a:r>
              <a:rPr lang="en-US" dirty="0"/>
              <a:t>2-of-5 code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7063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BCD Drawbacks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Inefficiency of storage</a:t>
            </a:r>
          </a:p>
          <a:p>
            <a:pPr lvl="1"/>
            <a:r>
              <a:rPr lang="en-US" dirty="0"/>
              <a:t>For weighted codes and XS3 code</a:t>
            </a:r>
          </a:p>
          <a:p>
            <a:pPr lvl="2"/>
            <a:r>
              <a:rPr lang="en-US" dirty="0"/>
              <a:t>Used 10 out of 16 combinations</a:t>
            </a:r>
          </a:p>
          <a:p>
            <a:pPr lvl="2"/>
            <a:r>
              <a:rPr lang="en-US" dirty="0"/>
              <a:t>6 combinations waste</a:t>
            </a:r>
          </a:p>
          <a:p>
            <a:pPr lvl="1"/>
            <a:r>
              <a:rPr lang="en-US" dirty="0"/>
              <a:t>For 2-of-5 code</a:t>
            </a:r>
          </a:p>
          <a:p>
            <a:pPr lvl="2"/>
            <a:r>
              <a:rPr lang="en-US" dirty="0"/>
              <a:t>Used 10 out of 32 combinations</a:t>
            </a:r>
          </a:p>
          <a:p>
            <a:pPr lvl="2"/>
            <a:r>
              <a:rPr lang="en-US" dirty="0"/>
              <a:t>22 combinations wasted</a:t>
            </a:r>
          </a:p>
          <a:p>
            <a:pPr lvl="2"/>
            <a:endParaRPr lang="en-US" dirty="0"/>
          </a:p>
          <a:p>
            <a:r>
              <a:rPr lang="en-US" dirty="0"/>
              <a:t>Complex arithmetic calculations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500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3" t="27544" r="20521" b="5867"/>
          <a:stretch/>
        </p:blipFill>
        <p:spPr bwMode="auto">
          <a:xfrm>
            <a:off x="405416" y="1268760"/>
            <a:ext cx="7363615" cy="478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8421 Code Addition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13133" y="5517232"/>
            <a:ext cx="36442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7" t="21598" r="17417" b="5585"/>
          <a:stretch/>
        </p:blipFill>
        <p:spPr bwMode="auto">
          <a:xfrm>
            <a:off x="7380312" y="1646379"/>
            <a:ext cx="1614964" cy="343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2375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34</a:t>
            </a:fld>
            <a:endParaRPr lang="zh-CN" alt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813949"/>
              </p:ext>
            </p:extLst>
          </p:nvPr>
        </p:nvGraphicFramePr>
        <p:xfrm>
          <a:off x="395536" y="1412776"/>
          <a:ext cx="4752527" cy="4824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7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60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u="sng" dirty="0">
                          <a:solidFill>
                            <a:srgbClr val="0070C0"/>
                          </a:solidFill>
                          <a:effectLst/>
                        </a:rPr>
                        <a:t>2-bit gray code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u="sng">
                          <a:solidFill>
                            <a:srgbClr val="FF0000"/>
                          </a:solidFill>
                          <a:effectLst/>
                        </a:rPr>
                        <a:t>3-bit gray code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u="sng" dirty="0">
                          <a:solidFill>
                            <a:schemeClr val="accent4"/>
                          </a:solidFill>
                          <a:effectLst/>
                        </a:rPr>
                        <a:t>4-bit gray code</a:t>
                      </a:r>
                      <a:endParaRPr lang="en-US" sz="1600" dirty="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u="sng" dirty="0">
                          <a:solidFill>
                            <a:schemeClr val="tx1"/>
                          </a:solidFill>
                          <a:effectLst/>
                        </a:rPr>
                        <a:t>decimal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</a:rPr>
                        <a:t>00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000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chemeClr val="accent4"/>
                          </a:solidFill>
                          <a:effectLst/>
                        </a:rPr>
                        <a:t>0000</a:t>
                      </a:r>
                      <a:endParaRPr lang="en-US" sz="160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rgbClr val="0070C0"/>
                          </a:solidFill>
                          <a:effectLst/>
                        </a:rPr>
                        <a:t>01</a:t>
                      </a:r>
                      <a:endParaRPr lang="en-US" sz="1600">
                        <a:solidFill>
                          <a:srgbClr val="0070C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001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chemeClr val="accent4"/>
                          </a:solidFill>
                          <a:effectLst/>
                        </a:rPr>
                        <a:t>0001</a:t>
                      </a:r>
                      <a:endParaRPr lang="en-US" sz="160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rgbClr val="0070C0"/>
                          </a:solidFill>
                          <a:effectLst/>
                        </a:rPr>
                        <a:t>11</a:t>
                      </a:r>
                      <a:endParaRPr lang="en-US" sz="1600">
                        <a:solidFill>
                          <a:srgbClr val="0070C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011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chemeClr val="accent4"/>
                          </a:solidFill>
                          <a:effectLst/>
                        </a:rPr>
                        <a:t>0011</a:t>
                      </a:r>
                      <a:endParaRPr lang="en-US" sz="160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rgbClr val="0070C0"/>
                          </a:solidFill>
                          <a:effectLst/>
                        </a:rPr>
                        <a:t>10</a:t>
                      </a:r>
                      <a:endParaRPr lang="en-US" sz="1600">
                        <a:solidFill>
                          <a:srgbClr val="0070C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010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chemeClr val="accent4"/>
                          </a:solidFill>
                          <a:effectLst/>
                        </a:rPr>
                        <a:t>0010</a:t>
                      </a:r>
                      <a:endParaRPr lang="en-US" sz="160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</a:rPr>
                        <a:t>00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110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chemeClr val="accent4"/>
                          </a:solidFill>
                          <a:effectLst/>
                        </a:rPr>
                        <a:t>0110</a:t>
                      </a:r>
                      <a:endParaRPr lang="en-US" sz="160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111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solidFill>
                            <a:schemeClr val="accent4"/>
                          </a:solidFill>
                          <a:effectLst/>
                        </a:rPr>
                        <a:t>0111</a:t>
                      </a:r>
                      <a:endParaRPr lang="en-US" sz="1600" dirty="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5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101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solidFill>
                            <a:schemeClr val="accent4"/>
                          </a:solidFill>
                          <a:effectLst/>
                        </a:rPr>
                        <a:t>0101</a:t>
                      </a:r>
                      <a:endParaRPr lang="en-US" sz="1600" dirty="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6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100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chemeClr val="accent4"/>
                          </a:solidFill>
                          <a:effectLst/>
                        </a:rPr>
                        <a:t>0100</a:t>
                      </a:r>
                      <a:endParaRPr lang="en-US" sz="160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7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chemeClr val="accent4"/>
                          </a:solidFill>
                          <a:effectLst/>
                        </a:rPr>
                        <a:t>1100</a:t>
                      </a:r>
                      <a:endParaRPr lang="en-US" sz="160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8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chemeClr val="accent4"/>
                          </a:solidFill>
                          <a:effectLst/>
                        </a:rPr>
                        <a:t>1101</a:t>
                      </a:r>
                      <a:endParaRPr lang="en-US" sz="160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9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chemeClr val="accent4"/>
                          </a:solidFill>
                          <a:effectLst/>
                        </a:rPr>
                        <a:t>1111</a:t>
                      </a:r>
                      <a:endParaRPr lang="en-US" sz="160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10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chemeClr val="accent4"/>
                          </a:solidFill>
                          <a:effectLst/>
                        </a:rPr>
                        <a:t>1110</a:t>
                      </a:r>
                      <a:endParaRPr lang="en-US" sz="160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11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chemeClr val="accent4"/>
                          </a:solidFill>
                          <a:effectLst/>
                        </a:rPr>
                        <a:t>1010</a:t>
                      </a:r>
                      <a:endParaRPr lang="en-US" sz="160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12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chemeClr val="accent4"/>
                          </a:solidFill>
                          <a:effectLst/>
                        </a:rPr>
                        <a:t>1011</a:t>
                      </a:r>
                      <a:endParaRPr lang="en-US" sz="160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13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solidFill>
                            <a:schemeClr val="accent4"/>
                          </a:solidFill>
                          <a:effectLst/>
                        </a:rPr>
                        <a:t>1001</a:t>
                      </a:r>
                      <a:endParaRPr lang="en-US" sz="160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14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solidFill>
                            <a:schemeClr val="accent4"/>
                          </a:solidFill>
                          <a:effectLst/>
                        </a:rPr>
                        <a:t>1000</a:t>
                      </a:r>
                      <a:endParaRPr lang="en-US" sz="1600" dirty="0">
                        <a:solidFill>
                          <a:schemeClr val="accent4"/>
                        </a:solidFill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457200" algn="l"/>
                          <a:tab pos="558800" algn="l"/>
                          <a:tab pos="914400" algn="l"/>
                          <a:tab pos="1371600" algn="l"/>
                          <a:tab pos="17145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</a:tabLst>
                      </a:pPr>
                      <a:r>
                        <a:rPr lang="en-US" sz="1600" dirty="0">
                          <a:effectLst/>
                        </a:rPr>
                        <a:t>15</a:t>
                      </a:r>
                      <a:endParaRPr lang="en-US" sz="1600" dirty="0">
                        <a:effectLst/>
                        <a:latin typeface="Times New Roman"/>
                        <a:ea typeface="PMingLiU"/>
                      </a:endParaRPr>
                    </a:p>
                  </a:txBody>
                  <a:tcPr marL="66996" marR="66996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Gray 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5292080" y="1397381"/>
            <a:ext cx="34563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Gray code (after </a:t>
            </a:r>
            <a:r>
              <a:rPr lang="en-US" dirty="0">
                <a:hlinkClick r:id="rId2" tooltip="Frank Gray (researcher)"/>
              </a:rPr>
              <a:t>Frank Gray</a:t>
            </a:r>
            <a:r>
              <a:rPr lang="en-US" dirty="0"/>
              <a:t>) originally designed to prevent spurious output from mechanical switches. </a:t>
            </a:r>
          </a:p>
          <a:p>
            <a:r>
              <a:rPr lang="en-US" dirty="0"/>
              <a:t>Today, Gray codes are widely used for </a:t>
            </a:r>
            <a:r>
              <a:rPr lang="en-US" dirty="0">
                <a:hlinkClick r:id="rId3" tooltip="Error correction"/>
              </a:rPr>
              <a:t>error correction</a:t>
            </a:r>
            <a:r>
              <a:rPr lang="en-US" dirty="0"/>
              <a:t>s in digital communications such as digital TV and cable TV systems.</a:t>
            </a:r>
          </a:p>
          <a:p>
            <a:endParaRPr lang="en-US" dirty="0"/>
          </a:p>
          <a:p>
            <a:r>
              <a:rPr lang="en-US" dirty="0"/>
              <a:t>One bit difference in the next or adjacent code word independent of the direction taken in the code.</a:t>
            </a:r>
          </a:p>
        </p:txBody>
      </p:sp>
    </p:spTree>
    <p:extLst>
      <p:ext uri="{BB962C8B-B14F-4D97-AF65-F5344CB8AC3E}">
        <p14:creationId xmlns:p14="http://schemas.microsoft.com/office/powerpoint/2010/main" val="3169973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175352" y="332656"/>
            <a:ext cx="429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185EC41-B25B-4C9C-B640-B651A1787D04}" type="slidenum">
              <a:rPr lang="en-US" smtClean="0"/>
              <a:pPr algn="ctr"/>
              <a:t>35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251520" y="764704"/>
            <a:ext cx="8640959" cy="51845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Binary code to Gray code conversion</a:t>
            </a:r>
          </a:p>
          <a:p>
            <a:pPr marL="45720" indent="0">
              <a:buNone/>
            </a:pPr>
            <a:endParaRPr lang="en-US" sz="2400" dirty="0"/>
          </a:p>
          <a:p>
            <a:pPr marL="560070" indent="-514350" hangingPunct="0">
              <a:buFont typeface="+mj-lt"/>
              <a:buAutoNum type="romanLcPeriod"/>
            </a:pPr>
            <a:r>
              <a:rPr lang="en-US" sz="2400" dirty="0">
                <a:solidFill>
                  <a:schemeClr val="tx1"/>
                </a:solidFill>
              </a:rPr>
              <a:t>Place a leading 0 before the MSB.</a:t>
            </a:r>
          </a:p>
          <a:p>
            <a:pPr marL="560070" indent="-514350" hangingPunct="0">
              <a:buFont typeface="+mj-lt"/>
              <a:buAutoNum type="romanLcPeriod"/>
            </a:pPr>
            <a:r>
              <a:rPr lang="en-US" sz="2400" dirty="0">
                <a:solidFill>
                  <a:schemeClr val="tx1"/>
                </a:solidFill>
              </a:rPr>
              <a:t>XOR adjacent bits together starting from the left hand side of this number will result in gray code.</a:t>
            </a:r>
          </a:p>
          <a:p>
            <a:pPr marL="45720" indent="0" hangingPunct="0">
              <a:buNone/>
            </a:pPr>
            <a:r>
              <a:rPr lang="en-US" sz="2400" dirty="0"/>
              <a:t> 							  </a:t>
            </a:r>
            <a:r>
              <a:rPr lang="en-US" sz="2400" b="1" dirty="0">
                <a:solidFill>
                  <a:srgbClr val="3D33FB"/>
                </a:solidFill>
              </a:rPr>
              <a:t>XOR</a:t>
            </a:r>
          </a:p>
          <a:p>
            <a:pPr marL="45720" indent="0" hangingPunct="0">
              <a:buNone/>
            </a:pPr>
            <a:r>
              <a:rPr lang="en-US" sz="2400" dirty="0"/>
              <a:t>	</a:t>
            </a:r>
            <a:r>
              <a:rPr lang="en-US" sz="2400" dirty="0">
                <a:solidFill>
                  <a:schemeClr val="tx1"/>
                </a:solidFill>
              </a:rPr>
              <a:t>e.g.	82</a:t>
            </a:r>
            <a:r>
              <a:rPr lang="en-US" sz="2400" baseline="-25000" dirty="0">
                <a:solidFill>
                  <a:schemeClr val="tx1"/>
                </a:solidFill>
              </a:rPr>
              <a:t>10</a:t>
            </a:r>
            <a:r>
              <a:rPr lang="en-US" sz="2400" dirty="0">
                <a:solidFill>
                  <a:schemeClr val="tx1"/>
                </a:solidFill>
              </a:rPr>
              <a:t>  ---&gt;  1010010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/>
              <a:t>			</a:t>
            </a:r>
            <a:r>
              <a:rPr lang="en-US" sz="2400" dirty="0">
                <a:solidFill>
                  <a:srgbClr val="3D33FB"/>
                </a:solidFill>
              </a:rPr>
              <a:t>00 </a:t>
            </a:r>
            <a:r>
              <a:rPr lang="en-US" sz="2400" dirty="0">
                <a:solidFill>
                  <a:srgbClr val="3D33FB"/>
                </a:solidFill>
                <a:sym typeface="Symbol"/>
              </a:rPr>
              <a:t> 0</a:t>
            </a:r>
            <a:endParaRPr lang="en-US" sz="2400" dirty="0">
              <a:solidFill>
                <a:srgbClr val="3D33FB"/>
              </a:solidFill>
            </a:endParaRPr>
          </a:p>
          <a:p>
            <a:pPr marL="45720" indent="0" hangingPunct="0">
              <a:buNone/>
            </a:pPr>
            <a:r>
              <a:rPr lang="en-US" sz="2400" dirty="0"/>
              <a:t> 							</a:t>
            </a:r>
            <a:r>
              <a:rPr lang="en-US" sz="2400" dirty="0">
                <a:solidFill>
                  <a:srgbClr val="3D33FB"/>
                </a:solidFill>
              </a:rPr>
              <a:t>01 </a:t>
            </a:r>
            <a:r>
              <a:rPr lang="en-US" sz="2400" dirty="0">
                <a:solidFill>
                  <a:srgbClr val="3D33FB"/>
                </a:solidFill>
                <a:sym typeface="Symbol"/>
              </a:rPr>
              <a:t> 1</a:t>
            </a:r>
            <a:endParaRPr lang="en-US" sz="2400" dirty="0">
              <a:solidFill>
                <a:srgbClr val="3D33FB"/>
              </a:solidFill>
            </a:endParaRPr>
          </a:p>
          <a:p>
            <a:pPr marL="45720" indent="0" hangingPunct="0">
              <a:buNone/>
            </a:pPr>
            <a:r>
              <a:rPr lang="en-US" sz="2400" dirty="0"/>
              <a:t>	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0 1 0 1 0 0 1 0</a:t>
            </a:r>
            <a:r>
              <a:rPr lang="en-US" sz="2400" dirty="0"/>
              <a:t>				</a:t>
            </a:r>
            <a:r>
              <a:rPr lang="en-US" sz="2400" dirty="0">
                <a:solidFill>
                  <a:srgbClr val="3D33FB"/>
                </a:solidFill>
              </a:rPr>
              <a:t>10 </a:t>
            </a:r>
            <a:r>
              <a:rPr lang="en-US" sz="2400" dirty="0">
                <a:solidFill>
                  <a:srgbClr val="3D33FB"/>
                </a:solidFill>
                <a:sym typeface="Symbol"/>
              </a:rPr>
              <a:t> 1</a:t>
            </a:r>
            <a:endParaRPr lang="en-US" sz="2400" b="1" dirty="0">
              <a:solidFill>
                <a:srgbClr val="3D33FB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" indent="0" hangingPunct="0">
              <a:buNone/>
            </a:pP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 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      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			</a:t>
            </a:r>
            <a:r>
              <a:rPr lang="en-US" sz="2400" dirty="0">
                <a:solidFill>
                  <a:srgbClr val="3D33FB"/>
                </a:solidFill>
                <a:sym typeface="Symbol"/>
              </a:rPr>
              <a:t>1</a:t>
            </a:r>
            <a:r>
              <a:rPr lang="en-US" sz="2400" dirty="0">
                <a:solidFill>
                  <a:srgbClr val="3D33FB"/>
                </a:solidFill>
              </a:rPr>
              <a:t>1 </a:t>
            </a:r>
            <a:r>
              <a:rPr lang="en-US" sz="2400" dirty="0">
                <a:solidFill>
                  <a:srgbClr val="3D33FB"/>
                </a:solidFill>
                <a:sym typeface="Symbol"/>
              </a:rPr>
              <a:t> 0</a:t>
            </a:r>
            <a:endParaRPr lang="en-US" sz="2400" b="1" dirty="0">
              <a:solidFill>
                <a:srgbClr val="3D33FB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	 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1 1 1 1 0 1 1</a:t>
            </a:r>
            <a:r>
              <a:rPr lang="en-US" sz="2400" dirty="0">
                <a:solidFill>
                  <a:schemeClr val="tx1"/>
                </a:solidFill>
              </a:rPr>
              <a:t>	  </a:t>
            </a:r>
            <a:r>
              <a:rPr lang="en-US" sz="2400" dirty="0">
                <a:solidFill>
                  <a:schemeClr val="tx1"/>
                </a:solidFill>
                <a:sym typeface="Symbol"/>
              </a:rPr>
              <a:t></a:t>
            </a:r>
            <a:r>
              <a:rPr lang="en-US" sz="2400" dirty="0">
                <a:solidFill>
                  <a:schemeClr val="tx1"/>
                </a:solidFill>
              </a:rPr>
              <a:t> Gray code</a:t>
            </a:r>
            <a:endParaRPr lang="en-HK" altLang="en-US" sz="2400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HK" altLang="en-US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HK" altLang="en-US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HK" altLang="en-US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HK" altLang="en-US" dirty="0">
              <a:solidFill>
                <a:schemeClr val="tx1"/>
              </a:solidFill>
              <a:sym typeface="Wingdings" pitchFamily="2" charset="2"/>
            </a:endParaRPr>
          </a:p>
          <a:p>
            <a:pPr marL="45720" indent="0">
              <a:buNone/>
            </a:pPr>
            <a:endParaRPr lang="en-US" altLang="en-US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HK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7142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75352" y="332656"/>
            <a:ext cx="429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185EC41-B25B-4C9C-B640-B651A1787D04}" type="slidenum">
              <a:rPr lang="en-US" smtClean="0"/>
              <a:pPr algn="ctr"/>
              <a:t>36</a:t>
            </a:fld>
            <a:endParaRPr lang="en-US" dirty="0"/>
          </a:p>
        </p:txBody>
      </p:sp>
      <p:sp>
        <p:nvSpPr>
          <p:cNvPr id="21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251520" y="764704"/>
            <a:ext cx="8640959" cy="51845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Gray code to Binary code conversion</a:t>
            </a:r>
          </a:p>
          <a:p>
            <a:pPr marL="45720" indent="0">
              <a:buNone/>
            </a:pPr>
            <a:endParaRPr lang="en-US" sz="2400" dirty="0"/>
          </a:p>
          <a:p>
            <a:pPr marL="560070" indent="-514350" hangingPunct="0">
              <a:buFont typeface="+mj-lt"/>
              <a:buAutoNum type="romanLcPeriod"/>
            </a:pPr>
            <a:r>
              <a:rPr lang="en-US" sz="2400" dirty="0">
                <a:solidFill>
                  <a:schemeClr val="tx1"/>
                </a:solidFill>
              </a:rPr>
              <a:t>copy the first 1 starting from left hand side and continue with 1 until the next 1 appears in the gray code.</a:t>
            </a:r>
          </a:p>
          <a:p>
            <a:pPr marL="560070" indent="-514350" hangingPunct="0">
              <a:buFont typeface="+mj-lt"/>
              <a:buAutoNum type="romanLcPeriod"/>
            </a:pPr>
            <a:r>
              <a:rPr lang="en-US" sz="2400" dirty="0">
                <a:solidFill>
                  <a:schemeClr val="tx1"/>
                </a:solidFill>
              </a:rPr>
              <a:t>change to 0 and continue with 0 until the next 1 appears in the gray code.</a:t>
            </a:r>
          </a:p>
          <a:p>
            <a:pPr marL="560070" indent="-514350" hangingPunct="0">
              <a:buFont typeface="+mj-lt"/>
              <a:buAutoNum type="romanLcPeriod"/>
            </a:pPr>
            <a:r>
              <a:rPr lang="en-US" sz="2400" dirty="0">
                <a:solidFill>
                  <a:schemeClr val="tx1"/>
                </a:solidFill>
              </a:rPr>
              <a:t>change to 1 and follow steps (</a:t>
            </a:r>
            <a:r>
              <a:rPr lang="en-US" sz="2400" dirty="0" err="1">
                <a:solidFill>
                  <a:srgbClr val="C00000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) &amp; (</a:t>
            </a:r>
            <a:r>
              <a:rPr lang="en-US" sz="2400" dirty="0">
                <a:solidFill>
                  <a:srgbClr val="C00000"/>
                </a:solidFill>
              </a:rPr>
              <a:t>ii</a:t>
            </a:r>
            <a:r>
              <a:rPr lang="en-US" sz="2400" dirty="0">
                <a:solidFill>
                  <a:schemeClr val="tx1"/>
                </a:solidFill>
              </a:rPr>
              <a:t>).</a:t>
            </a:r>
          </a:p>
          <a:p>
            <a:pPr marL="45720" indent="0" hangingPunct="0">
              <a:buNone/>
            </a:pPr>
            <a:r>
              <a:rPr lang="en-US" sz="2400" dirty="0"/>
              <a:t>	</a:t>
            </a:r>
            <a:endParaRPr lang="en-US" sz="2400" dirty="0">
              <a:solidFill>
                <a:schemeClr val="tx1"/>
              </a:solidFill>
            </a:endParaRPr>
          </a:p>
          <a:p>
            <a:pPr marL="45720" indent="0" hangingPunct="0">
              <a:buNone/>
            </a:pPr>
            <a:r>
              <a:rPr lang="en-US" sz="2400" dirty="0">
                <a:solidFill>
                  <a:schemeClr val="tx1"/>
                </a:solidFill>
              </a:rPr>
              <a:t>	10001011 </a:t>
            </a:r>
            <a:r>
              <a:rPr lang="en-US" sz="2400" dirty="0">
                <a:solidFill>
                  <a:schemeClr val="tx1"/>
                </a:solidFill>
                <a:sym typeface="Symbol"/>
              </a:rPr>
              <a:t></a:t>
            </a:r>
            <a:r>
              <a:rPr lang="en-US" sz="2400" dirty="0">
                <a:solidFill>
                  <a:schemeClr val="tx1"/>
                </a:solidFill>
              </a:rPr>
              <a:t> gray code</a:t>
            </a:r>
          </a:p>
          <a:p>
            <a:pPr marL="45720" indent="0" hangingPunct="0">
              <a:buNone/>
            </a:pPr>
            <a:r>
              <a:rPr lang="en-US" sz="2400" dirty="0">
                <a:solidFill>
                  <a:schemeClr val="tx1"/>
                </a:solidFill>
              </a:rPr>
              <a:t>	11110010 </a:t>
            </a:r>
            <a:r>
              <a:rPr lang="en-US" sz="2400" dirty="0">
                <a:solidFill>
                  <a:schemeClr val="tx1"/>
                </a:solidFill>
                <a:sym typeface="Symbol"/>
              </a:rPr>
              <a:t></a:t>
            </a:r>
            <a:r>
              <a:rPr lang="en-US" sz="2400" dirty="0">
                <a:solidFill>
                  <a:schemeClr val="tx1"/>
                </a:solidFill>
              </a:rPr>
              <a:t> binary code</a:t>
            </a:r>
          </a:p>
          <a:p>
            <a:pPr marL="45720" indent="0" hangingPunct="0">
              <a:buNone/>
            </a:pPr>
            <a:endParaRPr lang="en-HK" altLang="en-US" sz="2400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HK" altLang="en-US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HK" altLang="en-US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HK" altLang="en-US" dirty="0">
              <a:solidFill>
                <a:schemeClr val="tx1"/>
              </a:solidFill>
              <a:sym typeface="Wingdings" pitchFamily="2" charset="2"/>
            </a:endParaRPr>
          </a:p>
          <a:p>
            <a:pPr marL="45720" indent="0">
              <a:buNone/>
            </a:pPr>
            <a:endParaRPr lang="en-US" altLang="en-US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HK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278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ASCII Code </a:t>
            </a:r>
            <a:br>
              <a:rPr lang="en-US" dirty="0"/>
            </a:br>
            <a:r>
              <a:rPr lang="en-US" sz="1400" u="sng" dirty="0"/>
              <a:t>American Standard Code for Information Interchange</a:t>
            </a:r>
            <a:br>
              <a:rPr lang="en-US" sz="1200" u="sng" dirty="0"/>
            </a:b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6" t="22479" r="17405" b="4561"/>
          <a:stretch/>
        </p:blipFill>
        <p:spPr bwMode="auto">
          <a:xfrm>
            <a:off x="539552" y="1172801"/>
            <a:ext cx="8064896" cy="5280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960535" y="5559962"/>
            <a:ext cx="36442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o.</a:t>
            </a:r>
          </a:p>
        </p:txBody>
      </p:sp>
    </p:spTree>
    <p:extLst>
      <p:ext uri="{BB962C8B-B14F-4D97-AF65-F5344CB8AC3E}">
        <p14:creationId xmlns:p14="http://schemas.microsoft.com/office/powerpoint/2010/main" val="41827309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Code 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9" t="27335" r="18230" b="15181"/>
          <a:stretch/>
        </p:blipFill>
        <p:spPr bwMode="auto">
          <a:xfrm>
            <a:off x="395536" y="1509493"/>
            <a:ext cx="8342656" cy="4367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9295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Parity and Error Correction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00200"/>
            <a:ext cx="8280920" cy="4525963"/>
          </a:xfrm>
        </p:spPr>
        <p:txBody>
          <a:bodyPr>
            <a:normAutofit/>
          </a:bodyPr>
          <a:lstStyle/>
          <a:p>
            <a:r>
              <a:rPr lang="en-US" dirty="0"/>
              <a:t>The simplest method for </a:t>
            </a:r>
            <a:r>
              <a:rPr lang="en-US" dirty="0">
                <a:solidFill>
                  <a:srgbClr val="FF0000"/>
                </a:solidFill>
              </a:rPr>
              <a:t>error detection </a:t>
            </a:r>
            <a:r>
              <a:rPr lang="en-US" dirty="0"/>
              <a:t>is using </a:t>
            </a:r>
            <a:r>
              <a:rPr lang="en-US" dirty="0">
                <a:solidFill>
                  <a:srgbClr val="FF0000"/>
                </a:solidFill>
              </a:rPr>
              <a:t>parity bit</a:t>
            </a:r>
          </a:p>
          <a:p>
            <a:pPr lvl="1"/>
            <a:r>
              <a:rPr lang="en-US" dirty="0"/>
              <a:t>An additional bit attaches to the original code</a:t>
            </a:r>
          </a:p>
          <a:p>
            <a:pPr lvl="1"/>
            <a:r>
              <a:rPr lang="en-US" dirty="0"/>
              <a:t>Two kinds of party bit (</a:t>
            </a:r>
            <a:r>
              <a:rPr lang="en-US" dirty="0">
                <a:solidFill>
                  <a:srgbClr val="FF0000"/>
                </a:solidFill>
              </a:rPr>
              <a:t>even</a:t>
            </a:r>
            <a:r>
              <a:rPr lang="en-US" dirty="0"/>
              <a:t> or </a:t>
            </a:r>
            <a:r>
              <a:rPr lang="en-US" dirty="0">
                <a:solidFill>
                  <a:srgbClr val="FF0000"/>
                </a:solidFill>
              </a:rPr>
              <a:t>odd</a:t>
            </a:r>
            <a:r>
              <a:rPr lang="en-US" dirty="0"/>
              <a:t> parities)</a:t>
            </a:r>
          </a:p>
          <a:p>
            <a:pPr lvl="1"/>
            <a:endParaRPr lang="en-US" dirty="0"/>
          </a:p>
          <a:p>
            <a:r>
              <a:rPr lang="en-US" dirty="0"/>
              <a:t>The value of parity bit is defined by the total no. of “1” in the resulting </a:t>
            </a:r>
            <a:r>
              <a:rPr lang="en-US" dirty="0" err="1"/>
              <a:t>codeword</a:t>
            </a:r>
            <a:r>
              <a:rPr lang="en-US" dirty="0"/>
              <a:t> either even or odd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68332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40</a:t>
            </a:fld>
            <a:endParaRPr lang="zh-CN" alt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0" t="13738" r="19999" b="6250"/>
          <a:stretch/>
        </p:blipFill>
        <p:spPr bwMode="auto">
          <a:xfrm>
            <a:off x="683568" y="404664"/>
            <a:ext cx="7848872" cy="604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40021" y="5601434"/>
            <a:ext cx="36442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o.</a:t>
            </a:r>
          </a:p>
        </p:txBody>
      </p:sp>
    </p:spTree>
    <p:extLst>
      <p:ext uri="{BB962C8B-B14F-4D97-AF65-F5344CB8AC3E}">
        <p14:creationId xmlns:p14="http://schemas.microsoft.com/office/powerpoint/2010/main" val="700312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1481</Words>
  <Application>Microsoft Office PowerPoint</Application>
  <PresentationFormat>On-screen Show (4:3)</PresentationFormat>
  <Paragraphs>336</Paragraphs>
  <Slides>40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</vt:lpstr>
      <vt:lpstr>Courier New</vt:lpstr>
      <vt:lpstr>Times New Roman</vt:lpstr>
      <vt:lpstr>Wingdings</vt:lpstr>
      <vt:lpstr>Office 主题</vt:lpstr>
      <vt:lpstr>EE2000 Logic Circuit Design</vt:lpstr>
      <vt:lpstr>Outline</vt:lpstr>
      <vt:lpstr>Number Systems</vt:lpstr>
      <vt:lpstr>PowerPoint Presentation</vt:lpstr>
      <vt:lpstr>Number with radix</vt:lpstr>
      <vt:lpstr>Polynomial Form</vt:lpstr>
      <vt:lpstr>Conversion</vt:lpstr>
      <vt:lpstr>Conversion</vt:lpstr>
      <vt:lpstr>Division Method Decimal to Binary</vt:lpstr>
      <vt:lpstr>Division Method Decimal to Octal /hexadecimal</vt:lpstr>
      <vt:lpstr>Binary Arithmetic</vt:lpstr>
      <vt:lpstr>Signed Number Representation</vt:lpstr>
      <vt:lpstr>Sign-Magnitude Binary</vt:lpstr>
      <vt:lpstr>Problems of Sign-Magnitude</vt:lpstr>
      <vt:lpstr>Two’s Complement</vt:lpstr>
      <vt:lpstr>PowerPoint Presentation</vt:lpstr>
      <vt:lpstr>Positive to negative conversion </vt:lpstr>
      <vt:lpstr>Negative to positive conversion </vt:lpstr>
      <vt:lpstr>Addition of 2’s complement</vt:lpstr>
      <vt:lpstr>Binary Subtraction</vt:lpstr>
      <vt:lpstr>Problem on Addition using 2’s complement </vt:lpstr>
      <vt:lpstr>Radix Complement</vt:lpstr>
      <vt:lpstr>Binary Arithmetic</vt:lpstr>
      <vt:lpstr>Binary Coded Decimal</vt:lpstr>
      <vt:lpstr>PowerPoint Presentation</vt:lpstr>
      <vt:lpstr>8421 BCD Example</vt:lpstr>
      <vt:lpstr>PowerPoint Presentation</vt:lpstr>
      <vt:lpstr>Properties of 2421 code</vt:lpstr>
      <vt:lpstr>PowerPoint Presentation</vt:lpstr>
      <vt:lpstr>2-of-5 code</vt:lpstr>
      <vt:lpstr>BCD Summary</vt:lpstr>
      <vt:lpstr>BCD Drawbacks</vt:lpstr>
      <vt:lpstr>8421 Code Addition</vt:lpstr>
      <vt:lpstr>Gray Code</vt:lpstr>
      <vt:lpstr>PowerPoint Presentation</vt:lpstr>
      <vt:lpstr>PowerPoint Presentation</vt:lpstr>
      <vt:lpstr>ASCII Code  American Standard Code for Information Interchange </vt:lpstr>
      <vt:lpstr>Code Summary</vt:lpstr>
      <vt:lpstr>Parity and Error Correction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EE2000 Logic Circuit Design</dc:title>
  <dc:creator>Dr. WONG Hang</dc:creator>
  <cp:lastModifiedBy>hwong1002@gmail.com</cp:lastModifiedBy>
  <cp:revision>57</cp:revision>
  <dcterms:created xsi:type="dcterms:W3CDTF">2013-08-30T03:45:07Z</dcterms:created>
  <dcterms:modified xsi:type="dcterms:W3CDTF">2023-09-27T02:47:18Z</dcterms:modified>
</cp:coreProperties>
</file>