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5" r:id="rId18"/>
    <p:sldId id="276" r:id="rId19"/>
    <p:sldId id="277" r:id="rId20"/>
    <p:sldId id="278" r:id="rId21"/>
    <p:sldId id="279" r:id="rId22"/>
    <p:sldId id="281" r:id="rId23"/>
    <p:sldId id="280" r:id="rId24"/>
    <p:sldId id="282" r:id="rId25"/>
    <p:sldId id="283" r:id="rId26"/>
    <p:sldId id="284" r:id="rId27"/>
    <p:sldId id="285" r:id="rId28"/>
    <p:sldId id="286" r:id="rId29"/>
    <p:sldId id="289" r:id="rId30"/>
    <p:sldId id="287" r:id="rId31"/>
    <p:sldId id="291" r:id="rId32"/>
    <p:sldId id="297" r:id="rId33"/>
    <p:sldId id="295" r:id="rId34"/>
    <p:sldId id="296" r:id="rId35"/>
    <p:sldId id="288" r:id="rId36"/>
    <p:sldId id="290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62"/>
    <p:restoredTop sz="94727"/>
  </p:normalViewPr>
  <p:slideViewPr>
    <p:cSldViewPr>
      <p:cViewPr varScale="1">
        <p:scale>
          <a:sx n="63" d="100"/>
          <a:sy n="63" d="100"/>
        </p:scale>
        <p:origin x="29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64DB847-A7C6-423F-B771-46A6092732E3}" type="datetimeFigureOut">
              <a:rPr lang="en-US"/>
              <a:pPr>
                <a:defRPr/>
              </a:pPr>
              <a:t>4/3/2019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37FC56A9-71FA-49A8-A49B-73E0C4B6E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1295400"/>
            <a:ext cx="8229600" cy="2057400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89000"/>
                </a:schemeClr>
              </a:gs>
              <a:gs pos="23000">
                <a:schemeClr val="accent2">
                  <a:lumMod val="89000"/>
                </a:schemeClr>
              </a:gs>
              <a:gs pos="69000">
                <a:schemeClr val="accent2">
                  <a:lumMod val="75000"/>
                </a:schemeClr>
              </a:gs>
              <a:gs pos="97000">
                <a:schemeClr val="accent2">
                  <a:lumMod val="7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solidFill>
              <a:srgbClr val="3333B2"/>
            </a:solidFill>
          </a:ln>
          <a:effectLst>
            <a:outerShdw blurRad="114300" dist="1524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838200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667000"/>
            <a:ext cx="6400800" cy="5334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492875"/>
            <a:ext cx="1071563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A0B4CF9C-55F4-4FFE-BD8D-163EF165F112}" type="datetime1">
              <a:rPr lang="en-US" smtClean="0"/>
              <a:t>4/3/2019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4290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01000" y="6492875"/>
            <a:ext cx="11430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06CB4F1-E69D-4458-B775-B121381A0F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3820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600"/>
            </a:lvl1pPr>
            <a:lvl2pPr>
              <a:buSzPct val="60000"/>
              <a:buFontTx/>
              <a:buBlip>
                <a:blip r:embed="rId3"/>
              </a:buBlip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154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BC7FEBF-A170-470C-A369-F0D066FB58E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A90982-9BD1-41A4-898E-2DE3EFDAD62B}" type="datetime1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2F621-4695-46C1-8607-7F4A48817B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572000" y="6490727"/>
            <a:ext cx="4572000" cy="381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100000">
                <a:srgbClr val="C00000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 err="1">
                <a:solidFill>
                  <a:schemeClr val="bg1"/>
                </a:solidFill>
                <a:latin typeface="+mn-lt"/>
                <a:cs typeface="+mn-cs"/>
              </a:rPr>
              <a:t>awu</a:t>
            </a:r>
            <a:endParaRPr lang="en-US" sz="1200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4267200" cy="50593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400"/>
            </a:lvl1pPr>
            <a:lvl2pPr>
              <a:buSzPct val="60000"/>
              <a:buFontTx/>
              <a:buBlip>
                <a:blip r:embed="rId2"/>
              </a:buBlip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</p:spPr>
        <p:txBody>
          <a:bodyPr/>
          <a:lstStyle>
            <a:lvl1pPr marL="182880" algn="l">
              <a:defRPr sz="4300" b="0" i="0" baseline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58546F-1E4E-426D-9940-5EB4B4A74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0" y="6477000"/>
            <a:ext cx="4572000" cy="381000"/>
          </a:xfrm>
          <a:prstGeom prst="rect">
            <a:avLst/>
          </a:prstGeom>
          <a:solidFill>
            <a:srgbClr val="3333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477000"/>
            <a:ext cx="4572000" cy="3810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762000"/>
          </a:xfrm>
          <a:prstGeom prst="rect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3333B2"/>
              </a:gs>
            </a:gsLst>
            <a:lin ang="10800000" scaled="1"/>
            <a:tileRect/>
          </a:gradFill>
          <a:ln>
            <a:noFill/>
          </a:ln>
          <a:effectLst>
            <a:outerShdw blurRad="50800" dist="88900" dir="54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071563" y="6488113"/>
            <a:ext cx="3500437" cy="369887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chemeClr val="bg1"/>
                </a:solidFill>
                <a:latin typeface="+mn-lt"/>
                <a:cs typeface="+mn-cs"/>
              </a:rPr>
              <a:t>Vu Pham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382000" cy="63976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8382000" cy="4449763"/>
          </a:xfrm>
        </p:spPr>
        <p:txBody>
          <a:bodyPr/>
          <a:lstStyle>
            <a:lvl1pPr>
              <a:buSzPct val="60000"/>
              <a:buFontTx/>
              <a:buBlip>
                <a:blip r:embed="rId2"/>
              </a:buBlip>
              <a:defRPr sz="2200"/>
            </a:lvl1pPr>
            <a:lvl2pPr>
              <a:buSzPct val="60000"/>
              <a:buFontTx/>
              <a:buBlip>
                <a:blip r:embed="rId2"/>
              </a:buBlip>
              <a:defRPr sz="2200"/>
            </a:lvl2pPr>
            <a:lvl3pPr>
              <a:defRPr sz="2200"/>
            </a:lvl3pPr>
            <a:lvl4pPr>
              <a:defRPr sz="2200"/>
            </a:lvl4pPr>
            <a:lvl5pPr>
              <a:defRPr sz="2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839200" cy="762000"/>
          </a:xfrm>
          <a:gradFill>
            <a:gsLst>
              <a:gs pos="0">
                <a:schemeClr val="bg2">
                  <a:lumMod val="25000"/>
                </a:schemeClr>
              </a:gs>
              <a:gs pos="100000">
                <a:srgbClr val="C00000"/>
              </a:gs>
            </a:gsLst>
            <a:lin ang="10800000" scaled="1"/>
          </a:gradFill>
        </p:spPr>
        <p:txBody>
          <a:bodyPr/>
          <a:lstStyle>
            <a:lvl1pPr marL="182880" algn="l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0" y="6492875"/>
            <a:ext cx="3505200" cy="365125"/>
          </a:xfrm>
          <a:solidFill>
            <a:srgbClr val="C00000"/>
          </a:solidFill>
        </p:spPr>
        <p:txBody>
          <a:bodyPr/>
          <a:lstStyle>
            <a:lvl1pPr algn="l"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en-US" dirty="0"/>
              <a:t>A sample title</a:t>
            </a:r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077200" y="6492875"/>
            <a:ext cx="1066800" cy="365125"/>
          </a:xfrm>
          <a:solidFill>
            <a:srgbClr val="C00000"/>
          </a:solidFill>
        </p:spPr>
        <p:txBody>
          <a:bodyPr/>
          <a:lstStyle>
            <a:lvl1pPr>
              <a:defRPr baseline="0"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F25B14B-C98E-4C14-96E7-18DD3A29C1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17659C-7A1E-4BA8-A357-D19EE208B1A5}" type="datetime1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02A947-F0B9-4AC8-B617-2CA04D3999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D64503-3AD9-4F80-9E80-DDFEFC8BB6B0}" type="datetime1">
              <a:rPr lang="en-US" smtClean="0"/>
              <a:t>4/3/2019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05516-340B-459A-81CA-6701DA508F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A9556C-2595-4E56-A717-316D8EFEAEE5}" type="datetime1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5EA575-3527-424C-A005-428A5216F8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90A5D-7968-4289-B148-46667062E381}" type="datetime1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39EB02-20BD-4C4F-B59A-1CA3F89D91B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3D0017-6054-459D-AE5C-191A18401D8C}" type="datetime1">
              <a:rPr lang="en-US" smtClean="0"/>
              <a:t>4/3/2019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sample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6CB6DE-1033-4C2C-8280-139BC16F7C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6" r:id="rId3"/>
    <p:sldLayoutId id="2147483673" r:id="rId4"/>
    <p:sldLayoutId id="2147483674" r:id="rId5"/>
    <p:sldLayoutId id="2147483667" r:id="rId6"/>
    <p:sldLayoutId id="2147483668" r:id="rId7"/>
    <p:sldLayoutId id="2147483669" r:id="rId8"/>
    <p:sldLayoutId id="2147483670" r:id="rId9"/>
  </p:sldLayoutIdLst>
  <p:hf sldNum="0"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rPr lang="en-US" dirty="0"/>
              <a:t>EE2004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09600" y="2420888"/>
            <a:ext cx="6400800" cy="533400"/>
          </a:xfrm>
        </p:spPr>
        <p:txBody>
          <a:bodyPr rtlCol="0">
            <a:normAutofit lnSpcReduction="1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/>
              <a:t>Timer  </a:t>
            </a:r>
            <a:r>
              <a:rPr lang="en-US" dirty="0" err="1"/>
              <a:t>ConT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865D71-34B0-4F23-A133-AA06AABD0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prescaler, the instruction clock (</a:t>
            </a:r>
            <a:r>
              <a:rPr lang="en-US" dirty="0" err="1"/>
              <a:t>Fosc</a:t>
            </a:r>
            <a:r>
              <a:rPr lang="en-US" dirty="0"/>
              <a:t>/4) can be divided further before fed into the TIMER0 with PSA set a ‘0’.</a:t>
            </a:r>
          </a:p>
          <a:p>
            <a:r>
              <a:rPr lang="en-US" dirty="0"/>
              <a:t>The lower three bit of T0CON defines the scaling factor.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A14B406-5083-4B3B-8D13-1ADD5D042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Prescaler</a:t>
            </a:r>
          </a:p>
        </p:txBody>
      </p:sp>
      <p:pic>
        <p:nvPicPr>
          <p:cNvPr id="4" name="Picture 6">
            <a:extLst>
              <a:ext uri="{FF2B5EF4-FFF2-40B4-BE49-F238E27FC236}">
                <a16:creationId xmlns:a16="http://schemas.microsoft.com/office/drawing/2014/main" id="{F3124D2A-533F-4A04-9260-4AD1893B0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5" y="2996952"/>
            <a:ext cx="8558001" cy="3273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3208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CC75A7A-CE28-4106-9B9C-D46CE9822B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9632" y="762000"/>
            <a:ext cx="8382000" cy="5059363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46D128-1037-4D47-A1FD-EF2D8DC63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A0D04C-651C-4D8A-83B6-35C0544D2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048896"/>
            <a:ext cx="8857500" cy="6519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429D02C-AA5D-4BF4-A08D-7BF43D97D39E}"/>
              </a:ext>
            </a:extLst>
          </p:cNvPr>
          <p:cNvSpPr txBox="1"/>
          <p:nvPr/>
        </p:nvSpPr>
        <p:spPr>
          <a:xfrm>
            <a:off x="228600" y="2060848"/>
            <a:ext cx="66543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T0CON  = 0000 0101</a:t>
            </a:r>
          </a:p>
          <a:p>
            <a:r>
              <a:rPr lang="en-US" sz="2400" dirty="0"/>
              <a:t>16 bit mode and internal clock, prescaler at 64. </a:t>
            </a:r>
          </a:p>
        </p:txBody>
      </p:sp>
      <p:pic>
        <p:nvPicPr>
          <p:cNvPr id="8" name="Picture 6">
            <a:extLst>
              <a:ext uri="{FF2B5EF4-FFF2-40B4-BE49-F238E27FC236}">
                <a16:creationId xmlns:a16="http://schemas.microsoft.com/office/drawing/2014/main" id="{CD1EE9E4-B761-45AF-91FE-014B2684F9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35" y="2996952"/>
            <a:ext cx="8558001" cy="32732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3002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A11A07D-9761-492B-A482-525BD708E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19" y="980728"/>
            <a:ext cx="8724853" cy="288032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A04F687B-0256-4652-B2B4-351E24E12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Prescaler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09ECD3-8218-4459-9512-72BE739B99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24" y="4167376"/>
            <a:ext cx="8955551" cy="147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9221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2A6DAA-3A61-4A7F-A502-8D20D6556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3450FC-142F-4D3B-9B6F-1EDD90A52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908720"/>
            <a:ext cx="8810946" cy="5184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356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56ACA96-19A7-42C7-8926-82E7BC4E7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T0CON = 0x05H,  prescaler at 64, (</a:t>
            </a:r>
            <a:r>
              <a:rPr lang="en-US" dirty="0" err="1"/>
              <a:t>Fosc</a:t>
            </a:r>
            <a:r>
              <a:rPr lang="en-US" dirty="0"/>
              <a:t>/4)/64 </a:t>
            </a:r>
          </a:p>
          <a:p>
            <a:r>
              <a:rPr lang="en-US" dirty="0"/>
              <a:t>TMR0H:TRM0L = 0108H = 264 decimal. </a:t>
            </a:r>
          </a:p>
          <a:p>
            <a:r>
              <a:rPr lang="en-US" dirty="0"/>
              <a:t>65,536 – 264 = 65,272</a:t>
            </a:r>
          </a:p>
          <a:p>
            <a:r>
              <a:rPr lang="en-US" dirty="0"/>
              <a:t>With </a:t>
            </a:r>
            <a:r>
              <a:rPr lang="en-US" dirty="0" err="1"/>
              <a:t>Fosc</a:t>
            </a:r>
            <a:r>
              <a:rPr lang="en-US" dirty="0"/>
              <a:t> at 10 </a:t>
            </a:r>
            <a:r>
              <a:rPr lang="en-US" dirty="0" err="1"/>
              <a:t>Mhz</a:t>
            </a:r>
            <a:r>
              <a:rPr lang="en-US" dirty="0"/>
              <a:t>, 65,272 x scaling factor x 0.4 µsec </a:t>
            </a:r>
          </a:p>
          <a:p>
            <a:r>
              <a:rPr lang="en-US" dirty="0"/>
              <a:t>65,272 x 64 x 0.4 µsec  = 1.671 sec</a:t>
            </a:r>
          </a:p>
          <a:p>
            <a:r>
              <a:rPr lang="en-US" dirty="0"/>
              <a:t>The period of toggled output = 3.342 sec  or 0.299 Hz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4664FAB-B957-4034-A283-F8A0356C6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1451212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5EB10D-8C9D-45E1-95B3-E9950562D2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2C5ABD-F535-4665-9FAA-3F6A6C3AA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Prescaler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75449A3-10FB-4ABB-9D0E-2D22900F77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385" y="1066800"/>
            <a:ext cx="8731229" cy="430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666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D341C6-7545-42A1-B5D6-230FA0719E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Assuming </a:t>
            </a:r>
            <a:r>
              <a:rPr lang="en-US" dirty="0" err="1"/>
              <a:t>Fosc</a:t>
            </a:r>
            <a:r>
              <a:rPr lang="en-US" dirty="0"/>
              <a:t> = 10 MHz, write a program to generate a </a:t>
            </a:r>
            <a:br>
              <a:rPr lang="en-US" dirty="0"/>
            </a:br>
            <a:r>
              <a:rPr lang="en-US" dirty="0"/>
              <a:t>square ware of 50 Hz frequency on PORTB.7 </a:t>
            </a:r>
            <a:br>
              <a:rPr lang="en-US" dirty="0"/>
            </a:br>
            <a:r>
              <a:rPr lang="en-US" dirty="0"/>
              <a:t>with 16 bit mode, and prescaler at 128.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40DD511-BDD4-450B-9E65-1A9412540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 1</a:t>
            </a:r>
          </a:p>
        </p:txBody>
      </p:sp>
    </p:spTree>
    <p:extLst>
      <p:ext uri="{BB962C8B-B14F-4D97-AF65-F5344CB8AC3E}">
        <p14:creationId xmlns:p14="http://schemas.microsoft.com/office/powerpoint/2010/main" val="2582016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BFD470B-7345-4897-8BCF-0CC740104C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Similar to 16 bit mode, but only TIM</a:t>
            </a:r>
            <a:r>
              <a:rPr lang="en-US" sz="2800" dirty="0"/>
              <a:t>0L is used.</a:t>
            </a:r>
          </a:p>
          <a:p>
            <a:r>
              <a:rPr lang="en-US" dirty="0"/>
              <a:t>Steps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7DDA6B-D815-43CB-ABC2-49BD497876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TIMER0 – 8 bit Mode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439A98-4784-4E39-B136-45846A834B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12" y="2096852"/>
            <a:ext cx="8389698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2766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29C93A-FB9C-45A4-8E7E-E2905BAA02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6ECCAC-DF08-43A0-BE96-F1647274B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7ADC40-D222-45F5-BEBF-A549119EC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8623422" cy="48824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81558A5-F521-4A70-AB7B-AC1CD98E3618}"/>
              </a:ext>
            </a:extLst>
          </p:cNvPr>
          <p:cNvSpPr txBox="1"/>
          <p:nvPr/>
        </p:nvSpPr>
        <p:spPr>
          <a:xfrm>
            <a:off x="2411760" y="1628800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TL</a:t>
            </a:r>
            <a:endParaRPr lang="en-US" b="1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8502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31C97A-1F92-4081-AFD6-605B3188B1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T0CON = 0x48 H = 01001000 (no prescaler)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D9D65F-0BE4-433E-A8EA-013EA93F3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7CDDFC-0D5A-4E37-A106-8831E6CB84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916832"/>
            <a:ext cx="8737739" cy="17281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1DFB57-339C-4D42-93CC-ACAD60DE4C2E}"/>
              </a:ext>
            </a:extLst>
          </p:cNvPr>
          <p:cNvSpPr txBox="1"/>
          <p:nvPr/>
        </p:nvSpPr>
        <p:spPr>
          <a:xfrm>
            <a:off x="1331640" y="2996952"/>
            <a:ext cx="5760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highlight>
                  <a:srgbClr val="C0C0C0"/>
                </a:highlight>
              </a:rPr>
              <a:t>L</a:t>
            </a:r>
            <a:endParaRPr lang="en-US" b="1" dirty="0">
              <a:highlight>
                <a:srgbClr val="C0C0C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0751450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D7DB80F-2E89-4AA1-A323-1D371DC3BA2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914400"/>
            <a:ext cx="8130068" cy="345070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9236902-FAC2-45CF-A4F8-1A373B265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</a:t>
            </a:r>
          </a:p>
        </p:txBody>
      </p:sp>
    </p:spTree>
    <p:extLst>
      <p:ext uri="{BB962C8B-B14F-4D97-AF65-F5344CB8AC3E}">
        <p14:creationId xmlns:p14="http://schemas.microsoft.com/office/powerpoint/2010/main" val="31907449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32D065-0F9E-4B81-AD25-3736DAAF1C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Recall to have a </a:t>
            </a:r>
            <a:r>
              <a:rPr lang="en-US" i="1" dirty="0"/>
              <a:t>n</a:t>
            </a:r>
            <a:r>
              <a:rPr lang="en-US" dirty="0"/>
              <a:t> (decimal) delay,  </a:t>
            </a:r>
          </a:p>
          <a:p>
            <a:pPr marL="0" indent="0">
              <a:buNone/>
            </a:pPr>
            <a:r>
              <a:rPr lang="en-US" dirty="0"/>
              <a:t>     256 – </a:t>
            </a:r>
            <a:r>
              <a:rPr lang="en-US" i="1" dirty="0"/>
              <a:t>n </a:t>
            </a:r>
            <a:r>
              <a:rPr lang="en-US" dirty="0"/>
              <a:t>= value to be put at TIM0L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630BEE-DDD4-4FE0-8832-240FB186C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Assemblers and Negative Value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EB73685-E50D-4520-81FA-E8B7BBD7B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-60000">
            <a:off x="457199" y="2276872"/>
            <a:ext cx="8222849" cy="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2811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5C8EDFA-9CAA-4D28-944E-BE273DAFC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B3BF4E5-3C87-4096-82AE-9322E9013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2741F-831D-4D4A-BD53-32EEBDDD1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23" y="1096536"/>
            <a:ext cx="8547895" cy="391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0075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6432DF-701B-4150-A8EF-64269B97E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137473-8932-4BC0-88FE-4BC679554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4F6DB4-B315-4919-A1D3-46E548A7BF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80728"/>
            <a:ext cx="8139847" cy="54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2744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2C480F-86F4-471D-BA22-6766894E0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7544" y="3920872"/>
            <a:ext cx="8642447" cy="166836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997E1E7-A531-4C15-8833-722CDB4D8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TIMER1 Programming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587DE-0A0B-4A03-8D12-D92210E6D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045096"/>
            <a:ext cx="8579854" cy="281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181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1095A8-8D6E-48AC-82A4-2B5CAC8437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C544F3-E4E6-45AB-B6FE-BAA9786D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T1CON Register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413A84-397C-4C37-A0AF-8847EE3C8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049680"/>
            <a:ext cx="8302113" cy="5403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490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90896F-C9E1-44D9-A579-ACEB18D30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12467A-BEE3-438E-B75E-CCF4F39749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T1CON Register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8374FD-4F73-42E9-B921-CA25C6BF7A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00" y="1066800"/>
            <a:ext cx="8619648" cy="337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6991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BF16BA-EF05-4417-BCBD-174A4475B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CBBDEB9-AC70-4CD7-87D7-AE89FB8F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PIR1 (Interrupt Control Register)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52B2EC-A3D9-4AE7-8648-78D8145D8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9" y="1196752"/>
            <a:ext cx="8533465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800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2FA31B-B24C-4193-A3B9-99FD986613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129" y="899318"/>
            <a:ext cx="8382000" cy="52425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BE892E-01E0-4CA6-9901-A23A72E96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Using TIMER1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292540-A6C7-438B-853C-DA10B0FD7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871" y="899318"/>
            <a:ext cx="7949909" cy="54100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A9565B6-D60B-4092-BBEA-F0ECA7A1E7DA}"/>
              </a:ext>
            </a:extLst>
          </p:cNvPr>
          <p:cNvSpPr txBox="1"/>
          <p:nvPr/>
        </p:nvSpPr>
        <p:spPr>
          <a:xfrm>
            <a:off x="4376445" y="1844824"/>
            <a:ext cx="1275675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T1CON Reg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35441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E483769-EF06-4BD4-BC11-DF876E0A30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7B500F-9025-4B4D-B09B-1EBF1CDA9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3C813C-7612-4BD9-A9AE-C8C0A65F40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05840"/>
            <a:ext cx="7147520" cy="5488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2676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6ABFDCB-15BD-4080-98B8-08E2548A10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Counter Programming</a:t>
            </a:r>
          </a:p>
        </p:txBody>
      </p:sp>
    </p:spTree>
    <p:extLst>
      <p:ext uri="{BB962C8B-B14F-4D97-AF65-F5344CB8AC3E}">
        <p14:creationId xmlns:p14="http://schemas.microsoft.com/office/powerpoint/2010/main" val="38661989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D4712C-497E-4FD4-BC11-599372234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6464" y="3582069"/>
            <a:ext cx="8382000" cy="171913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External pulse is used for triggering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70B3236-C9E0-45B7-AE50-31C8F2B30D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Counter Programming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D53579-8E61-4DA5-BFBF-12CECF436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066800"/>
            <a:ext cx="8309882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5195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C9B42E-40C8-4DB2-9092-D9B8EAC73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62E7F2-CE39-4861-8181-DA15041A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T0CS at T0CON</a:t>
            </a:r>
          </a:p>
        </p:txBody>
      </p:sp>
    </p:spTree>
    <p:extLst>
      <p:ext uri="{BB962C8B-B14F-4D97-AF65-F5344CB8AC3E}">
        <p14:creationId xmlns:p14="http://schemas.microsoft.com/office/powerpoint/2010/main" val="40987382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C9B42E-40C8-4DB2-9092-D9B8EAC73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62E7F2-CE39-4861-8181-DA15041A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T0CS at T0CON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C35927-6227-4264-B974-CE022DF24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68" y="1095008"/>
            <a:ext cx="8324340" cy="298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730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62E7F2-CE39-4861-8181-DA15041A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T0CS at T0CON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28BDAAE-A554-42DB-B0E5-DF8FC3E24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425" y="938213"/>
            <a:ext cx="7772400" cy="4114800"/>
          </a:xfrm>
        </p:spPr>
        <p:txBody>
          <a:bodyPr/>
          <a:lstStyle/>
          <a:p>
            <a:r>
              <a:rPr lang="en-US" altLang="en-US" dirty="0"/>
              <a:t>Used to counts event outside the PIC</a:t>
            </a:r>
          </a:p>
          <a:p>
            <a:pPr lvl="1"/>
            <a:r>
              <a:rPr lang="en-US" altLang="en-US" dirty="0"/>
              <a:t>Increments the TMR0H and TMR0L registers</a:t>
            </a:r>
          </a:p>
          <a:p>
            <a:r>
              <a:rPr lang="en-US" altLang="en-US" dirty="0"/>
              <a:t>T0CS in T0CON reg. determines the clock source,</a:t>
            </a:r>
          </a:p>
          <a:p>
            <a:pPr lvl="1"/>
            <a:r>
              <a:rPr lang="en-US" altLang="en-US" dirty="0"/>
              <a:t>If T0CS = 1, the timer is used as a counter. </a:t>
            </a:r>
            <a:r>
              <a:rPr lang="en-US" altLang="en-US" dirty="0">
                <a:solidFill>
                  <a:srgbClr val="FF0000"/>
                </a:solidFill>
              </a:rPr>
              <a:t>TMR0 count up (NOT count down)</a:t>
            </a:r>
          </a:p>
          <a:p>
            <a:pPr lvl="1"/>
            <a:r>
              <a:rPr lang="en-US" altLang="en-US" dirty="0"/>
              <a:t>Counts  up as pulses are fed from pin RA4 (T0CKI)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B7E3C7-FB45-42FF-91A9-B0B780B33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863" y="4536759"/>
            <a:ext cx="791227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83408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71DF128-306C-43E6-BA99-228DCF517C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19" y="1196752"/>
            <a:ext cx="8654295" cy="158417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4BC1DCF-52C3-4764-B91C-29239307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</p:spTree>
    <p:extLst>
      <p:ext uri="{BB962C8B-B14F-4D97-AF65-F5344CB8AC3E}">
        <p14:creationId xmlns:p14="http://schemas.microsoft.com/office/powerpoint/2010/main" val="6470328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5C98E5-D6E6-4D9B-8A9D-EF456D6DF7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124744"/>
            <a:ext cx="8492444" cy="194421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12E1700-F69F-4520-82A0-8B8C42C8C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T0CON for Counter Programming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53303B-B449-4BCF-BC5B-8B1540235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563" y="3408041"/>
            <a:ext cx="7912274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7763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1059CA1-5D5C-47BE-B154-90C271FEE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068" y="1763650"/>
            <a:ext cx="4940300" cy="4685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D52156B-78E5-404A-A76F-86507BF7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Using external Crystal for Timer </a:t>
            </a:r>
            <a:r>
              <a:rPr lang="en-US" altLang="en-US" dirty="0" err="1"/>
              <a:t>cCock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512EA59-473F-4F40-A868-FDE5FD9092CE}"/>
              </a:ext>
            </a:extLst>
          </p:cNvPr>
          <p:cNvSpPr txBox="1">
            <a:spLocks/>
          </p:cNvSpPr>
          <p:nvPr/>
        </p:nvSpPr>
        <p:spPr bwMode="auto">
          <a:xfrm>
            <a:off x="-8736" y="762000"/>
            <a:ext cx="49403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3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SzPct val="60000"/>
              <a:buFontTx/>
              <a:buBlip>
                <a:blip r:embed="rId4"/>
              </a:buBlip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en-US" dirty="0"/>
              <a:t>Timer0 comes with two options </a:t>
            </a:r>
          </a:p>
          <a:p>
            <a:pPr lvl="1"/>
            <a:r>
              <a:rPr lang="en-US" altLang="en-US" dirty="0"/>
              <a:t>clock fed into T0CKI (RA4)</a:t>
            </a:r>
          </a:p>
          <a:p>
            <a:pPr lvl="2"/>
            <a:r>
              <a:rPr lang="en-US" altLang="en-US" dirty="0"/>
              <a:t>T0CS=0</a:t>
            </a:r>
          </a:p>
          <a:p>
            <a:pPr lvl="1"/>
            <a:r>
              <a:rPr lang="en-US" altLang="en-US" dirty="0"/>
              <a:t>Clock from a crystal</a:t>
            </a:r>
          </a:p>
          <a:p>
            <a:pPr lvl="2"/>
            <a:r>
              <a:rPr lang="en-US" altLang="en-US" dirty="0"/>
              <a:t>T0CS=1</a:t>
            </a:r>
          </a:p>
        </p:txBody>
      </p:sp>
    </p:spTree>
    <p:extLst>
      <p:ext uri="{BB962C8B-B14F-4D97-AF65-F5344CB8AC3E}">
        <p14:creationId xmlns:p14="http://schemas.microsoft.com/office/powerpoint/2010/main" val="33260870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781EE6D-2174-4083-9042-AFE4272AE8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262" y="908720"/>
            <a:ext cx="8824138" cy="47525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58C731-6285-4CD2-9BFA-5B2C4B0C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4729AF-0823-4DE6-94F1-E916F807F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5282385"/>
            <a:ext cx="4163169" cy="1051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26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782C0A1-38DE-4A2F-A011-0A15925A0E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1" y="891560"/>
            <a:ext cx="8596155" cy="1224136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72E6B739-43BD-4FFF-9E12-5641E98B8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AE6F75-A7A5-4E09-8841-C03AD0B5460B}"/>
              </a:ext>
            </a:extLst>
          </p:cNvPr>
          <p:cNvSpPr txBox="1"/>
          <p:nvPr/>
        </p:nvSpPr>
        <p:spPr>
          <a:xfrm>
            <a:off x="3347864" y="1772816"/>
            <a:ext cx="2448272" cy="4347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E6EEF5-69AB-408F-9794-7396FFB76A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302" y="2211936"/>
            <a:ext cx="7862282" cy="4169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97354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50CA545-6EDB-422B-9465-BF0F64895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762000"/>
            <a:ext cx="8382000" cy="5059363"/>
          </a:xfrm>
        </p:spPr>
        <p:txBody>
          <a:bodyPr/>
          <a:lstStyle/>
          <a:p>
            <a:r>
              <a:rPr lang="en-US" dirty="0"/>
              <a:t>Repeat the example with a prescaler of 1:16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F6E3F1A-9886-4138-8D2F-89180EC144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Class Exercise 3</a:t>
            </a:r>
          </a:p>
        </p:txBody>
      </p:sp>
    </p:spTree>
    <p:extLst>
      <p:ext uri="{BB962C8B-B14F-4D97-AF65-F5344CB8AC3E}">
        <p14:creationId xmlns:p14="http://schemas.microsoft.com/office/powerpoint/2010/main" val="17455308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ECF0CD-2596-4277-B636-6886D15D7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7CE2AF-0FAD-4615-9705-A963FC25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Counter Application 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E80C30-E5B6-491C-8530-3D23DD5892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880" y="980728"/>
            <a:ext cx="7240448" cy="531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1979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3D4698-947D-4B02-8627-24958E9E7F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0787" y="2132856"/>
            <a:ext cx="7967473" cy="432048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68CF2323-B668-4182-95E7-5BAFB5A6A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  but with TIMER1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0E8A47-4C0F-456E-967E-49C602F35F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296" y="908720"/>
            <a:ext cx="8230294" cy="117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59545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FC62706-DF2A-4B33-AC03-C35FF5ABE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872" y="4922520"/>
            <a:ext cx="8915400" cy="1674987"/>
          </a:xfrm>
        </p:spPr>
        <p:txBody>
          <a:bodyPr/>
          <a:lstStyle/>
          <a:p>
            <a:r>
              <a:rPr lang="en-US" dirty="0"/>
              <a:t>TMRSC1   =1 , to choose external clock source, in T1CON Reg</a:t>
            </a:r>
          </a:p>
          <a:p>
            <a:r>
              <a:rPr lang="en-US" dirty="0"/>
              <a:t>T1OSCEN = 1, to enable Timer 1 Oscillator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13B619-45CB-40E7-BBFF-0239F99B0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TIMER1 with External Crystal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2C8FE6-953E-4A2F-BD4E-7AF923DA82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872" y="1031384"/>
            <a:ext cx="8572453" cy="3621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958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A8E3C4-67B0-4467-95E1-2AEF61589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Be Continued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C45FA58-D4F0-4577-827A-FA77426F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699116"/>
      </p:ext>
    </p:extLst>
  </p:cSld>
  <p:clrMapOvr>
    <a:masterClrMapping/>
  </p:clrMapOvr>
</p:sld>
</file>

<file path=ppt/theme/theme1.xml><?xml version="1.0" encoding="utf-8"?>
<a:theme xmlns:a="http://schemas.openxmlformats.org/drawingml/2006/main" name="Beam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E8F0DDD3-DE0A-5243-9DE3-D27482A63DAF}" vid="{4DC67438-0D20-7943-B5E4-EAE424B1C7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Beamer</Template>
  <TotalTime>313</TotalTime>
  <Words>386</Words>
  <Application>Microsoft Office PowerPoint</Application>
  <PresentationFormat>On-screen Show (4:3)</PresentationFormat>
  <Paragraphs>72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Times New Roman</vt:lpstr>
      <vt:lpstr>Beamer</vt:lpstr>
      <vt:lpstr>EE2004</vt:lpstr>
      <vt:lpstr>Prescaler</vt:lpstr>
      <vt:lpstr>Example</vt:lpstr>
      <vt:lpstr>Prescaler</vt:lpstr>
      <vt:lpstr>Program Example</vt:lpstr>
      <vt:lpstr>Solution</vt:lpstr>
      <vt:lpstr>Prescaler</vt:lpstr>
      <vt:lpstr>In Class Exercise 1</vt:lpstr>
      <vt:lpstr>TIMER0 – 8 bit Mode</vt:lpstr>
      <vt:lpstr>Example</vt:lpstr>
      <vt:lpstr>Solution</vt:lpstr>
      <vt:lpstr>More Example</vt:lpstr>
      <vt:lpstr>Assemblers and Negative Value</vt:lpstr>
      <vt:lpstr>Example</vt:lpstr>
      <vt:lpstr>In Class Exercise 2</vt:lpstr>
      <vt:lpstr>TIMER1 Programming</vt:lpstr>
      <vt:lpstr>T1CON Register</vt:lpstr>
      <vt:lpstr>T1CON Register</vt:lpstr>
      <vt:lpstr>PIR1 (Interrupt Control Register)</vt:lpstr>
      <vt:lpstr>Example of Using TIMER1</vt:lpstr>
      <vt:lpstr>More Example</vt:lpstr>
      <vt:lpstr>PowerPoint Presentation</vt:lpstr>
      <vt:lpstr>Counter Programming</vt:lpstr>
      <vt:lpstr>T0CS at T0CON</vt:lpstr>
      <vt:lpstr>T0CS at T0CON</vt:lpstr>
      <vt:lpstr>T0CS at T0CON</vt:lpstr>
      <vt:lpstr>Application</vt:lpstr>
      <vt:lpstr>T0CON for Counter Programming</vt:lpstr>
      <vt:lpstr>Using external Crystal for Timer cCock</vt:lpstr>
      <vt:lpstr>Programming Example</vt:lpstr>
      <vt:lpstr>More Example</vt:lpstr>
      <vt:lpstr>In Class Exercise 3</vt:lpstr>
      <vt:lpstr>Real Counter Application Example</vt:lpstr>
      <vt:lpstr>More Example  but with TIMER1</vt:lpstr>
      <vt:lpstr>TIMER1 with External Crystal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EE2004</dc:title>
  <dc:creator>Dr. WU Kwok Ming Angus</dc:creator>
  <cp:lastModifiedBy>Angus Wu</cp:lastModifiedBy>
  <cp:revision>36</cp:revision>
  <dcterms:created xsi:type="dcterms:W3CDTF">2019-01-22T16:15:55Z</dcterms:created>
  <dcterms:modified xsi:type="dcterms:W3CDTF">2019-04-03T18:35:29Z</dcterms:modified>
</cp:coreProperties>
</file>