
<file path=[Content_Types].xml><?xml version="1.0" encoding="utf-8"?>
<Types xmlns="http://schemas.openxmlformats.org/package/2006/content-types">
  <Default Extension="emf" ContentType="image/x-em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333" r:id="rId3"/>
    <p:sldId id="334" r:id="rId4"/>
    <p:sldId id="336" r:id="rId5"/>
    <p:sldId id="337" r:id="rId6"/>
    <p:sldId id="338" r:id="rId7"/>
    <p:sldId id="294" r:id="rId8"/>
    <p:sldId id="339" r:id="rId9"/>
    <p:sldId id="257" r:id="rId10"/>
    <p:sldId id="340" r:id="rId11"/>
    <p:sldId id="341" r:id="rId12"/>
    <p:sldId id="258" r:id="rId13"/>
    <p:sldId id="259" r:id="rId14"/>
    <p:sldId id="260" r:id="rId15"/>
    <p:sldId id="368" r:id="rId16"/>
    <p:sldId id="369" r:id="rId17"/>
  </p:sldIdLst>
  <p:sldSz cx="9144000" cy="6858000" type="screen4x3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ityukatiechan@gmail.com" initials="c" lastIdx="1" clrIdx="0">
    <p:extLst>
      <p:ext uri="{19B8F6BF-5375-455C-9EA6-DF929625EA0E}">
        <p15:presenceInfo xmlns:p15="http://schemas.microsoft.com/office/powerpoint/2012/main" userId="dfdd720d7c7da12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Arial"/>
          <a:ea typeface="Arial"/>
          <a:cs typeface="Arial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Arial"/>
          <a:ea typeface="Arial"/>
          <a:cs typeface="Arial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3792" autoAdjust="0"/>
  </p:normalViewPr>
  <p:slideViewPr>
    <p:cSldViewPr snapToGrid="0">
      <p:cViewPr varScale="1">
        <p:scale>
          <a:sx n="67" d="100"/>
          <a:sy n="67" d="100"/>
        </p:scale>
        <p:origin x="126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92" name="Shape 92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2D15EE63-BA71-4A2C-B8C8-CEFAE5C8CE9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74E7ED78-2B63-4535-AECD-81112F8C7158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448ACC6D-A5C3-43E1-B905-FD5E02BD8C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59989256-BAE1-460D-A4D4-8CD6BC332299}" type="slidenum">
              <a:rPr lang="en-US" altLang="en-US"/>
              <a:pPr/>
              <a:t>5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 txBox="1">
            <a:spLocks noGrp="1"/>
          </p:cNvSpPr>
          <p:nvPr>
            <p:ph type="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</a:lvl1pPr>
            <a:lvl2pPr marL="0" indent="457200" algn="ctr">
              <a:buSzTx/>
              <a:buFontTx/>
              <a:buNone/>
            </a:lvl2pPr>
            <a:lvl3pPr marL="0" indent="914400" algn="ctr">
              <a:buSzTx/>
              <a:buFontTx/>
              <a:buNone/>
            </a:lvl3pPr>
            <a:lvl4pPr marL="0" indent="1371600" algn="ctr">
              <a:buSzTx/>
              <a:buFontTx/>
              <a:buNone/>
            </a:lvl4pPr>
            <a:lvl5pPr marL="0" indent="1828800" algn="ctr">
              <a:buSzTx/>
              <a:buFontTx/>
              <a:buNone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722312" y="4406900"/>
            <a:ext cx="77724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722312" y="2906713"/>
            <a:ext cx="7772401" cy="1500188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1pPr>
            <a:lvl2pPr marL="0" indent="4572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2pPr>
            <a:lvl3pPr marL="0" indent="9144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3pPr>
            <a:lvl4pPr marL="0" indent="13716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4pPr>
            <a:lvl5pPr marL="0" indent="1828800">
              <a:spcBef>
                <a:spcPts val="400"/>
              </a:spcBef>
              <a:buSzTx/>
              <a:buFontTx/>
              <a:buNone/>
              <a:defRPr sz="20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 txBox="1"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spcBef>
                <a:spcPts val="600"/>
              </a:spcBef>
              <a:defRPr sz="2800"/>
            </a:lvl1pPr>
            <a:lvl2pPr marL="790575" indent="-333375">
              <a:spcBef>
                <a:spcPts val="600"/>
              </a:spcBef>
              <a:defRPr sz="2800"/>
            </a:lvl2pPr>
            <a:lvl3pPr marL="1234439" indent="-320039">
              <a:spcBef>
                <a:spcPts val="600"/>
              </a:spcBef>
              <a:defRPr sz="2800"/>
            </a:lvl3pPr>
            <a:lvl4pPr marL="1727200" indent="-355600">
              <a:spcBef>
                <a:spcPts val="600"/>
              </a:spcBef>
              <a:defRPr sz="2800"/>
            </a:lvl4pPr>
            <a:lvl5pPr marL="2184400" indent="-355600">
              <a:spcBef>
                <a:spcPts val="600"/>
              </a:spcBef>
              <a:defRPr sz="28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457200" y="1535112"/>
            <a:ext cx="4040188" cy="639763"/>
          </a:xfrm>
          <a:prstGeom prst="rect">
            <a:avLst/>
          </a:prstGeom>
        </p:spPr>
        <p:txBody>
          <a:bodyPr anchor="b"/>
          <a:lstStyle>
            <a:lvl1pPr marL="0" indent="0">
              <a:spcBef>
                <a:spcPts val="500"/>
              </a:spcBef>
              <a:buSzTx/>
              <a:buFontTx/>
              <a:buNone/>
              <a:defRPr sz="2400" b="1"/>
            </a:lvl1pPr>
            <a:lvl2pPr marL="0" indent="457200">
              <a:spcBef>
                <a:spcPts val="500"/>
              </a:spcBef>
              <a:buSzTx/>
              <a:buFontTx/>
              <a:buNone/>
              <a:defRPr sz="2400" b="1"/>
            </a:lvl2pPr>
            <a:lvl3pPr marL="0" indent="914400">
              <a:spcBef>
                <a:spcPts val="500"/>
              </a:spcBef>
              <a:buSzTx/>
              <a:buFontTx/>
              <a:buNone/>
              <a:defRPr sz="2400" b="1"/>
            </a:lvl3pPr>
            <a:lvl4pPr marL="0" indent="1371600">
              <a:spcBef>
                <a:spcPts val="500"/>
              </a:spcBef>
              <a:buSzTx/>
              <a:buFontTx/>
              <a:buNone/>
              <a:defRPr sz="2400" b="1"/>
            </a:lvl4pPr>
            <a:lvl5pPr marL="0" indent="1828800">
              <a:spcBef>
                <a:spcPts val="500"/>
              </a:spcBef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21"/>
          </p:nvPr>
        </p:nvSpPr>
        <p:spPr>
          <a:xfrm>
            <a:off x="4645025" y="1535112"/>
            <a:ext cx="4041775" cy="639763"/>
          </a:xfrm>
          <a:prstGeom prst="rect">
            <a:avLst/>
          </a:prstGeom>
        </p:spPr>
        <p:txBody>
          <a:bodyPr anchor="b"/>
          <a:lstStyle/>
          <a:p>
            <a:pPr marL="0" indent="0">
              <a:spcBef>
                <a:spcPts val="500"/>
              </a:spcBef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Text Placeholder 3"/>
          <p:cNvSpPr>
            <a:spLocks noGrp="1"/>
          </p:cNvSpPr>
          <p:nvPr>
            <p:ph type="body" sz="half" idx="21"/>
          </p:nvPr>
        </p:nvSpPr>
        <p:spPr>
          <a:xfrm>
            <a:off x="457199" y="1435100"/>
            <a:ext cx="3008315" cy="4691063"/>
          </a:xfrm>
          <a:prstGeom prst="rect">
            <a:avLst/>
          </a:prstGeom>
        </p:spPr>
        <p:txBody>
          <a:bodyPr/>
          <a:lstStyle/>
          <a:p>
            <a:pPr marL="0" indent="0">
              <a:spcBef>
                <a:spcPts val="300"/>
              </a:spcBef>
              <a:buSzTx/>
              <a:buFontTx/>
              <a:buNone/>
              <a:defRPr sz="1400"/>
            </a:pPr>
            <a:endParaRPr/>
          </a:p>
        </p:txBody>
      </p:sp>
      <p:sp>
        <p:nvSpPr>
          <p:cNvPr id="7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1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t>Title Text</a:t>
            </a:r>
          </a:p>
        </p:txBody>
      </p:sp>
      <p:sp>
        <p:nvSpPr>
          <p:cNvPr id="83" name="Picture Placeholder 2"/>
          <p:cNvSpPr>
            <a:spLocks noGrp="1"/>
          </p:cNvSpPr>
          <p:nvPr>
            <p:ph type="pic" sz="half" idx="21"/>
          </p:nvPr>
        </p:nvSpPr>
        <p:spPr>
          <a:xfrm>
            <a:off x="1792288" y="612775"/>
            <a:ext cx="5486401" cy="4114800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1792288" y="5367337"/>
            <a:ext cx="5486401" cy="804863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300"/>
              </a:spcBef>
              <a:buSzTx/>
              <a:buFontTx/>
              <a:buNone/>
              <a:defRPr sz="1400"/>
            </a:lvl1pPr>
            <a:lvl2pPr marL="0" indent="457200">
              <a:spcBef>
                <a:spcPts val="300"/>
              </a:spcBef>
              <a:buSzTx/>
              <a:buFontTx/>
              <a:buNone/>
              <a:defRPr sz="1400"/>
            </a:lvl2pPr>
            <a:lvl3pPr marL="0" indent="914400">
              <a:spcBef>
                <a:spcPts val="300"/>
              </a:spcBef>
              <a:buSzTx/>
              <a:buFontTx/>
              <a:buNone/>
              <a:defRPr sz="1400"/>
            </a:lvl3pPr>
            <a:lvl4pPr marL="0" indent="1371600">
              <a:spcBef>
                <a:spcPts val="300"/>
              </a:spcBef>
              <a:buSzTx/>
              <a:buFontTx/>
              <a:buNone/>
              <a:defRPr sz="1400"/>
            </a:lvl4pPr>
            <a:lvl5pPr marL="0" indent="1828800">
              <a:spcBef>
                <a:spcPts val="300"/>
              </a:spcBef>
              <a:buSzTx/>
              <a:buFontTx/>
              <a:buNone/>
              <a:defRPr sz="1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268928-3168-4D80-A1AB-C2C2CE5CF5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8ABD4-9714-4AA1-9708-A7950A2851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7C00B0-93B2-4FEB-9E07-B32240E92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3A4FD84-549B-4359-B56C-0EBF24A32138}" type="datetimeFigureOut">
              <a:rPr lang="en-US" smtClean="0"/>
              <a:pPr>
                <a:defRPr/>
              </a:pPr>
              <a:t>4/11/2021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210441-7220-456C-A05B-7A7388404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52759-4542-4B52-9C0A-1DE595FCFF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11B777-33F0-42B0-A47B-1DB997DEC6AE}" type="slidenum">
              <a:rPr lang="en-US" altLang="en-US" smtClean="0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94744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B500792-B489-44BC-9622-527E1D976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35EE92-8E1B-4D01-AEEC-6B065310A3E9}" type="datetimeFigureOut">
              <a:rPr lang="zh-CN" altLang="en-US" smtClean="0"/>
              <a:t>2021/4/11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1F5B1B33-A348-4332-BFBF-67584D908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CFF830B-1E34-4E32-95B4-03F1455FA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406918" y="6400413"/>
            <a:ext cx="279883" cy="276999"/>
          </a:xfrm>
        </p:spPr>
        <p:txBody>
          <a:bodyPr/>
          <a:lstStyle/>
          <a:p>
            <a:fld id="{2DE4A600-82B6-4DC5-B900-6C6D0AF7BED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6766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8413144" y="6406785"/>
            <a:ext cx="273657" cy="264255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6" r:id="rId6"/>
    <p:sldLayoutId id="2147483657" r:id="rId7"/>
    <p:sldLayoutId id="2147483658" r:id="rId8"/>
    <p:sldLayoutId id="2147483659" r:id="rId9"/>
  </p:sldLayoutIdLst>
  <p:transition spd="med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sz="3200" b="0" i="0" u="none" strike="noStrike" cap="none" spc="0" baseline="0">
          <a:solidFill>
            <a:srgbClr val="000000"/>
          </a:solidFill>
          <a:uFillTx/>
          <a:latin typeface="Arial"/>
          <a:ea typeface="Arial"/>
          <a:cs typeface="Arial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itle 1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>
              <a:defRPr sz="3900" b="1"/>
            </a:pPr>
            <a:r>
              <a:t>EE3211 Modelling Techniques</a:t>
            </a:r>
            <a:br/>
            <a:endParaRPr/>
          </a:p>
        </p:txBody>
      </p:sp>
      <p:sp>
        <p:nvSpPr>
          <p:cNvPr id="95" name="Subtitle 2"/>
          <p:cNvSpPr txBox="1">
            <a:spLocks noGrp="1"/>
          </p:cNvSpPr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>
              <a:spcBef>
                <a:spcPts val="500"/>
              </a:spcBef>
              <a:defRPr sz="2400"/>
            </a:pPr>
            <a:r>
              <a:rPr lang="en-US" dirty="0"/>
              <a:t>Final Review</a:t>
            </a:r>
            <a:endParaRPr dirty="0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78160923-854C-47B2-BF63-4A92D48EC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HK" altLang="en-US" sz="3500" b="1" dirty="0"/>
              <a:t>Notes for Project</a:t>
            </a:r>
            <a:endParaRPr lang="en-US" altLang="en-US" sz="3500" b="1" dirty="0"/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4CFFA54B-9663-41A5-83D8-2A6B60BCD92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HK" altLang="en-US" sz="2500" dirty="0"/>
              <a:t>Deadline for submission: April 23</a:t>
            </a:r>
            <a:r>
              <a:rPr lang="en-HK" altLang="en-US" sz="2500" baseline="30000" dirty="0"/>
              <a:t>rd</a:t>
            </a:r>
            <a:r>
              <a:rPr lang="en-HK" altLang="en-US" sz="2500" dirty="0"/>
              <a:t>, 2021</a:t>
            </a:r>
          </a:p>
          <a:p>
            <a:pPr lvl="1" eaLnBrk="1" hangingPunct="1"/>
            <a:r>
              <a:rPr lang="en-HK" altLang="en-US" sz="2500" dirty="0"/>
              <a:t>Choose one out of the three topics</a:t>
            </a:r>
          </a:p>
          <a:p>
            <a:pPr lvl="1" eaLnBrk="1" hangingPunct="1"/>
            <a:r>
              <a:rPr lang="en-HK" altLang="en-US" sz="2500" dirty="0"/>
              <a:t>Make sure to arrange submission earlier than the deadline</a:t>
            </a:r>
          </a:p>
          <a:p>
            <a:pPr eaLnBrk="1" hangingPunct="1"/>
            <a:r>
              <a:rPr lang="en-HK" altLang="en-US" sz="2500" dirty="0"/>
              <a:t>Cite research paper (Endnote)</a:t>
            </a:r>
          </a:p>
          <a:p>
            <a:pPr lvl="1" eaLnBrk="1" hangingPunct="1"/>
            <a:endParaRPr lang="en-US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75A5C6FF-F496-4F35-A7AF-90ED634E5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HK" altLang="en-US" sz="3500" b="1" dirty="0"/>
              <a:t>Exam</a:t>
            </a:r>
            <a:endParaRPr lang="en-US" altLang="en-US" sz="3500" b="1" dirty="0"/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4E22D74C-7CE5-4941-91DF-93D57745B2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HK" altLang="en-US" sz="2500" dirty="0"/>
              <a:t>3 hours</a:t>
            </a:r>
          </a:p>
          <a:p>
            <a:pPr eaLnBrk="1" hangingPunct="1"/>
            <a:r>
              <a:rPr lang="en-HK" altLang="en-US" sz="2500" dirty="0"/>
              <a:t>All topics covered in this course</a:t>
            </a:r>
          </a:p>
          <a:p>
            <a:pPr eaLnBrk="1" hangingPunct="1"/>
            <a:r>
              <a:rPr lang="en-HK" altLang="en-US" sz="2500" dirty="0"/>
              <a:t>Open-book</a:t>
            </a:r>
          </a:p>
          <a:p>
            <a:pPr eaLnBrk="1" hangingPunct="1"/>
            <a:r>
              <a:rPr lang="en-HK" altLang="en-US" sz="2500" dirty="0"/>
              <a:t>Format:</a:t>
            </a:r>
          </a:p>
          <a:p>
            <a:pPr lvl="1"/>
            <a:r>
              <a:rPr lang="en-HK" altLang="en-US" sz="2200" dirty="0"/>
              <a:t>30 questions: multiple choice, true/false, fill in blanks</a:t>
            </a:r>
          </a:p>
          <a:p>
            <a:pPr lvl="1"/>
            <a:r>
              <a:rPr lang="en-HK" altLang="en-US" sz="2200" dirty="0"/>
              <a:t>3 long questions (with sub questions)</a:t>
            </a:r>
            <a:endParaRPr lang="en-US" alt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3">
            <a:extLst>
              <a:ext uri="{FF2B5EF4-FFF2-40B4-BE49-F238E27FC236}">
                <a16:creationId xmlns:a16="http://schemas.microsoft.com/office/drawing/2014/main" id="{0E74B5C1-225F-4BCA-86DD-A8B6C0B4E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2" y="2530475"/>
            <a:ext cx="8212138" cy="1362075"/>
          </a:xfrm>
        </p:spPr>
        <p:txBody>
          <a:bodyPr/>
          <a:lstStyle/>
          <a:p>
            <a:pPr eaLnBrk="1" hangingPunct="1"/>
            <a:r>
              <a:rPr lang="en-HK" altLang="en-US" dirty="0"/>
              <a:t>Choice of statistical test</a:t>
            </a:r>
            <a:endParaRPr lang="en-US" altLang="en-US" dirty="0"/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>
            <a:extLst>
              <a:ext uri="{FF2B5EF4-FFF2-40B4-BE49-F238E27FC236}">
                <a16:creationId xmlns:a16="http://schemas.microsoft.com/office/drawing/2014/main" id="{141426CB-1EA4-4D4A-8C58-7F232D6C47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8150" y="-50800"/>
            <a:ext cx="5727700" cy="695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BD40CC3-D39B-4EAF-85D1-2C7A21037E18}"/>
              </a:ext>
            </a:extLst>
          </p:cNvPr>
          <p:cNvCxnSpPr/>
          <p:nvPr/>
        </p:nvCxnSpPr>
        <p:spPr>
          <a:xfrm>
            <a:off x="2819400" y="3810000"/>
            <a:ext cx="914400" cy="129540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A81FA1D-5D22-4AC4-98D6-9F9C270A09F5}"/>
              </a:ext>
            </a:extLst>
          </p:cNvPr>
          <p:cNvCxnSpPr>
            <a:cxnSpLocks/>
          </p:cNvCxnSpPr>
          <p:nvPr/>
        </p:nvCxnSpPr>
        <p:spPr>
          <a:xfrm>
            <a:off x="3962400" y="2895600"/>
            <a:ext cx="2667000" cy="342900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3">
            <a:extLst>
              <a:ext uri="{FF2B5EF4-FFF2-40B4-BE49-F238E27FC236}">
                <a16:creationId xmlns:a16="http://schemas.microsoft.com/office/drawing/2014/main" id="{4F3A4A73-B871-48DB-A1B1-05E566CC71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1000" y="192088"/>
            <a:ext cx="5842000" cy="6473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B68FB95-6938-47F2-91FE-32FE6B57FF56}"/>
              </a:ext>
            </a:extLst>
          </p:cNvPr>
          <p:cNvCxnSpPr/>
          <p:nvPr/>
        </p:nvCxnSpPr>
        <p:spPr>
          <a:xfrm>
            <a:off x="3886200" y="3429000"/>
            <a:ext cx="3124200" cy="2971800"/>
          </a:xfrm>
          <a:prstGeom prst="line">
            <a:avLst/>
          </a:prstGeom>
          <a:ln w="317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" name="Picture 3" descr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6498" y="323198"/>
            <a:ext cx="6351003" cy="6211603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CB8A1A93-7177-4E8B-A584-68FD35CED6F8}"/>
              </a:ext>
            </a:extLst>
          </p:cNvPr>
          <p:cNvCxnSpPr/>
          <p:nvPr/>
        </p:nvCxnSpPr>
        <p:spPr>
          <a:xfrm>
            <a:off x="5364480" y="3246120"/>
            <a:ext cx="1280160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3262D92-828D-45A7-94D5-EB75004E1220}"/>
              </a:ext>
            </a:extLst>
          </p:cNvPr>
          <p:cNvCxnSpPr>
            <a:cxnSpLocks/>
          </p:cNvCxnSpPr>
          <p:nvPr/>
        </p:nvCxnSpPr>
        <p:spPr>
          <a:xfrm>
            <a:off x="5044440" y="3352800"/>
            <a:ext cx="563880" cy="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FC337B7-2AD6-4438-892D-4E29AD39FFF0}"/>
              </a:ext>
            </a:extLst>
          </p:cNvPr>
          <p:cNvCxnSpPr/>
          <p:nvPr/>
        </p:nvCxnSpPr>
        <p:spPr>
          <a:xfrm flipV="1">
            <a:off x="4114800" y="4754880"/>
            <a:ext cx="2819400" cy="1630680"/>
          </a:xfrm>
          <a:prstGeom prst="line">
            <a:avLst/>
          </a:prstGeom>
          <a:noFill/>
          <a:ln w="25400" cap="flat">
            <a:solidFill>
              <a:srgbClr val="FF0000"/>
            </a:solidFill>
            <a:prstDash val="solid"/>
            <a:round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1E100964-DBDD-4E2B-81BD-A1AF8C07675D}"/>
              </a:ext>
            </a:extLst>
          </p:cNvPr>
          <p:cNvSpPr txBox="1"/>
          <p:nvPr/>
        </p:nvSpPr>
        <p:spPr>
          <a:xfrm>
            <a:off x="4284571" y="769137"/>
            <a:ext cx="4875053" cy="1908215"/>
          </a:xfrm>
          <a:prstGeom prst="rect">
            <a:avLst/>
          </a:prstGeom>
          <a:noFill/>
          <a:ln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 err="1"/>
              <a:t>n</a:t>
            </a:r>
            <a:r>
              <a:rPr lang="en-US" sz="1600" i="1" baseline="-25000" dirty="0" err="1"/>
              <a:t>D</a:t>
            </a:r>
            <a:r>
              <a:rPr lang="en-US" sz="1600" dirty="0">
                <a:latin typeface="Symbol"/>
                <a:ea typeface="Symbol"/>
                <a:cs typeface="Symbol"/>
                <a:sym typeface="Symbol"/>
              </a:rPr>
              <a:t> ³</a:t>
            </a:r>
            <a:r>
              <a:rPr lang="en-US" sz="1600" dirty="0"/>
              <a:t>20: Normal Theory test:</a:t>
            </a:r>
          </a:p>
          <a:p>
            <a:r>
              <a:rPr lang="en-US" sz="1600" dirty="0">
                <a:solidFill>
                  <a:schemeClr val="accent1"/>
                </a:solidFill>
              </a:rPr>
              <a:t>                                   </a:t>
            </a:r>
            <a:r>
              <a:rPr lang="en-US" sz="1600" dirty="0"/>
              <a:t>or</a:t>
            </a:r>
            <a:r>
              <a:rPr lang="en-US" sz="1600" dirty="0">
                <a:solidFill>
                  <a:schemeClr val="accent1"/>
                </a:solidFill>
              </a:rPr>
              <a:t> </a:t>
            </a:r>
            <a:r>
              <a:rPr lang="pl-PL" sz="1600" i="1" dirty="0"/>
              <a:t>X</a:t>
            </a:r>
            <a:r>
              <a:rPr lang="pl-PL" sz="1600" i="1" baseline="30000" dirty="0"/>
              <a:t>2</a:t>
            </a:r>
            <a:r>
              <a:rPr lang="pl-PL" sz="1600" dirty="0"/>
              <a:t> = (|</a:t>
            </a:r>
            <a:r>
              <a:rPr lang="pl-PL" sz="1600" i="1" dirty="0"/>
              <a:t>n</a:t>
            </a:r>
            <a:r>
              <a:rPr lang="pl-PL" sz="1600" i="1" baseline="-25000" dirty="0"/>
              <a:t>A</a:t>
            </a:r>
            <a:r>
              <a:rPr lang="pl-PL" sz="1600" dirty="0"/>
              <a:t> – </a:t>
            </a:r>
            <a:r>
              <a:rPr lang="pl-PL" sz="1600" i="1" dirty="0"/>
              <a:t>n</a:t>
            </a:r>
            <a:r>
              <a:rPr lang="pl-PL" sz="1600" i="1" baseline="-25000" dirty="0"/>
              <a:t>B</a:t>
            </a:r>
            <a:r>
              <a:rPr lang="pl-PL" sz="1600" dirty="0"/>
              <a:t>| -1)</a:t>
            </a:r>
            <a:r>
              <a:rPr lang="pl-PL" sz="1600" baseline="30000" dirty="0"/>
              <a:t>2</a:t>
            </a:r>
            <a:r>
              <a:rPr lang="pl-PL" sz="1600" dirty="0"/>
              <a:t>/(</a:t>
            </a:r>
            <a:r>
              <a:rPr lang="pl-PL" sz="1600" i="1" dirty="0"/>
              <a:t>n</a:t>
            </a:r>
            <a:r>
              <a:rPr lang="pl-PL" sz="1600" i="1" baseline="-25000" dirty="0"/>
              <a:t>A</a:t>
            </a:r>
            <a:r>
              <a:rPr lang="pl-PL" sz="1600" dirty="0"/>
              <a:t> +</a:t>
            </a:r>
            <a:r>
              <a:rPr lang="pl-PL" sz="1600" i="1" dirty="0"/>
              <a:t>n</a:t>
            </a:r>
            <a:r>
              <a:rPr lang="pl-PL" sz="1600" i="1" baseline="-25000" dirty="0"/>
              <a:t>B</a:t>
            </a:r>
            <a:r>
              <a:rPr lang="pl-PL" sz="1600" dirty="0"/>
              <a:t>)</a:t>
            </a:r>
          </a:p>
          <a:p>
            <a:endParaRPr lang="en-US" sz="1600" dirty="0">
              <a:solidFill>
                <a:schemeClr val="accent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i="1" dirty="0" err="1"/>
              <a:t>n</a:t>
            </a:r>
            <a:r>
              <a:rPr lang="en-US" sz="1600" i="1" baseline="-25000" dirty="0" err="1"/>
              <a:t>D</a:t>
            </a:r>
            <a:r>
              <a:rPr lang="en-US" sz="1600" i="1" baseline="-25000" dirty="0">
                <a:latin typeface="Symbol"/>
                <a:sym typeface="Symbol"/>
              </a:rPr>
              <a:t> </a:t>
            </a:r>
            <a:r>
              <a:rPr lang="en-US" sz="1600" i="1" dirty="0">
                <a:latin typeface="Symbol"/>
                <a:sym typeface="Symbol"/>
              </a:rPr>
              <a:t>&lt;</a:t>
            </a:r>
            <a:r>
              <a:rPr lang="en-US" sz="1600" dirty="0"/>
              <a:t>20: Exact test: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Arrow: Right 3">
            <a:extLst>
              <a:ext uri="{FF2B5EF4-FFF2-40B4-BE49-F238E27FC236}">
                <a16:creationId xmlns:a16="http://schemas.microsoft.com/office/drawing/2014/main" id="{0655ADF4-BB89-443C-B9E9-A3308D47B46F}"/>
              </a:ext>
            </a:extLst>
          </p:cNvPr>
          <p:cNvSpPr/>
          <p:nvPr/>
        </p:nvSpPr>
        <p:spPr>
          <a:xfrm>
            <a:off x="4191000" y="1143000"/>
            <a:ext cx="76200" cy="485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4" descr="Picture 4">
            <a:extLst>
              <a:ext uri="{FF2B5EF4-FFF2-40B4-BE49-F238E27FC236}">
                <a16:creationId xmlns:a16="http://schemas.microsoft.com/office/drawing/2014/main" id="{DD28B732-72D2-4EFB-A6E4-21A658943F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1999" y="1101292"/>
            <a:ext cx="1674814" cy="428491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icture 2" descr="Picture 2">
            <a:extLst>
              <a:ext uri="{FF2B5EF4-FFF2-40B4-BE49-F238E27FC236}">
                <a16:creationId xmlns:a16="http://schemas.microsoft.com/office/drawing/2014/main" id="{D9487B4D-DB35-435A-8C92-2FDDE769D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7028" y="1621063"/>
            <a:ext cx="1887801" cy="964113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4017D8-E0B2-4217-960B-0C2F9AB4A1B3}"/>
              </a:ext>
            </a:extLst>
          </p:cNvPr>
          <p:cNvSpPr txBox="1"/>
          <p:nvPr/>
        </p:nvSpPr>
        <p:spPr>
          <a:xfrm>
            <a:off x="1680" y="5410200"/>
            <a:ext cx="1776880" cy="12105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000" b="1"/>
            </a:pPr>
            <a:r>
              <a:rPr lang="en-US" sz="800" dirty="0"/>
              <a:t>No more than 1/5 of the cells have expected values &lt;5</a:t>
            </a:r>
            <a:endParaRPr lang="en-US" sz="800" dirty="0">
              <a:solidFill>
                <a:srgbClr val="888888"/>
              </a:solidFill>
            </a:endParaRPr>
          </a:p>
          <a:p>
            <a:pPr marL="171450" indent="-171450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000" b="1"/>
            </a:pPr>
            <a:r>
              <a:rPr lang="en-US" sz="800" dirty="0"/>
              <a:t>No cell has an expected value &lt;1</a:t>
            </a:r>
          </a:p>
          <a:p>
            <a:pPr marL="171450" indent="-171450">
              <a:spcBef>
                <a:spcPts val="400"/>
              </a:spcBef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2000" b="1"/>
            </a:pPr>
            <a:r>
              <a:rPr lang="en-US" sz="800" dirty="0"/>
              <a:t>Continuity correction is not needed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3">
            <a:extLst>
              <a:ext uri="{FF2B5EF4-FFF2-40B4-BE49-F238E27FC236}">
                <a16:creationId xmlns:a16="http://schemas.microsoft.com/office/drawing/2014/main" id="{DDB0A93D-B242-4D6D-96F2-F939768DE1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49225"/>
            <a:ext cx="5632450" cy="670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10C589D4-F549-47A2-AF27-F8887BDC1CC8}"/>
              </a:ext>
            </a:extLst>
          </p:cNvPr>
          <p:cNvCxnSpPr/>
          <p:nvPr/>
        </p:nvCxnSpPr>
        <p:spPr>
          <a:xfrm>
            <a:off x="1905000" y="6324600"/>
            <a:ext cx="533400" cy="3048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D98B01-E674-4259-B425-3804B1619C05}"/>
              </a:ext>
            </a:extLst>
          </p:cNvPr>
          <p:cNvCxnSpPr/>
          <p:nvPr/>
        </p:nvCxnSpPr>
        <p:spPr>
          <a:xfrm>
            <a:off x="3886200" y="6329363"/>
            <a:ext cx="533400" cy="3048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D5B6D8-A433-41D9-A2FA-EAD7492F8A6A}"/>
              </a:ext>
            </a:extLst>
          </p:cNvPr>
          <p:cNvCxnSpPr/>
          <p:nvPr/>
        </p:nvCxnSpPr>
        <p:spPr>
          <a:xfrm>
            <a:off x="4800600" y="6324600"/>
            <a:ext cx="533400" cy="3048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7C28C4B-C84C-4683-9ADE-6A87FF06A40A}"/>
              </a:ext>
            </a:extLst>
          </p:cNvPr>
          <p:cNvCxnSpPr/>
          <p:nvPr/>
        </p:nvCxnSpPr>
        <p:spPr>
          <a:xfrm>
            <a:off x="6324600" y="6324600"/>
            <a:ext cx="533400" cy="3048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3904A1B-CB74-4731-AED2-5EAE0B0502FF}"/>
              </a:ext>
            </a:extLst>
          </p:cNvPr>
          <p:cNvCxnSpPr/>
          <p:nvPr/>
        </p:nvCxnSpPr>
        <p:spPr>
          <a:xfrm>
            <a:off x="5448300" y="6324600"/>
            <a:ext cx="533400" cy="3048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E6F274C-E4C8-4907-9A34-78D7134EC639}"/>
              </a:ext>
            </a:extLst>
          </p:cNvPr>
          <p:cNvCxnSpPr/>
          <p:nvPr/>
        </p:nvCxnSpPr>
        <p:spPr>
          <a:xfrm>
            <a:off x="6096000" y="4724400"/>
            <a:ext cx="762000" cy="6858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B300BD7-6BD8-4865-BEEC-C27D4ED1B87A}"/>
              </a:ext>
            </a:extLst>
          </p:cNvPr>
          <p:cNvCxnSpPr/>
          <p:nvPr/>
        </p:nvCxnSpPr>
        <p:spPr>
          <a:xfrm>
            <a:off x="3248025" y="5527675"/>
            <a:ext cx="762000" cy="685800"/>
          </a:xfrm>
          <a:prstGeom prst="line">
            <a:avLst/>
          </a:prstGeom>
          <a:ln w="254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1F5118A-FB85-44C1-8DA0-764A5F2AA148}"/>
              </a:ext>
            </a:extLst>
          </p:cNvPr>
          <p:cNvCxnSpPr/>
          <p:nvPr/>
        </p:nvCxnSpPr>
        <p:spPr>
          <a:xfrm>
            <a:off x="5448300" y="2514600"/>
            <a:ext cx="533400" cy="304800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9387C-B02A-4064-A80D-E381A547E3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000" b="1" dirty="0"/>
              <a:t>Descriptive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49F6D4-FDDD-4258-9DFD-D481E16797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Measures of location e.g. mean, median, mode</a:t>
            </a:r>
          </a:p>
          <a:p>
            <a:r>
              <a:rPr lang="en-US" sz="2200" dirty="0"/>
              <a:t>Measures of spread e.g. standard deviation</a:t>
            </a:r>
          </a:p>
          <a:p>
            <a:r>
              <a:rPr lang="en-US" sz="2200" dirty="0"/>
              <a:t>Graphic methods e.g. boxplot, stem-and-leaf plot</a:t>
            </a:r>
          </a:p>
          <a:p>
            <a:pPr lvl="1"/>
            <a:r>
              <a:rPr lang="en-US" sz="2200" dirty="0"/>
              <a:t>Symmetric distribution</a:t>
            </a:r>
          </a:p>
          <a:p>
            <a:pPr lvl="1"/>
            <a:r>
              <a:rPr lang="en-US" sz="2200" dirty="0"/>
              <a:t>Unsymmetric distribution (skewed to the right / left)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3603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630D-E7C9-43C1-9A1E-CA3A2CC13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62" y="123824"/>
            <a:ext cx="8229600" cy="1143001"/>
          </a:xfrm>
        </p:spPr>
        <p:txBody>
          <a:bodyPr>
            <a:normAutofit/>
          </a:bodyPr>
          <a:lstStyle/>
          <a:p>
            <a:r>
              <a:rPr lang="en-US" sz="3000" b="1" dirty="0"/>
              <a:t>Probability distribution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4D20D-3C56-4F4E-9CD0-3CF2D26385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Discrete vs. continuous</a:t>
            </a:r>
          </a:p>
          <a:p>
            <a:r>
              <a:rPr lang="en-US" sz="2200" dirty="0"/>
              <a:t>Measure of location</a:t>
            </a:r>
          </a:p>
          <a:p>
            <a:r>
              <a:rPr lang="en-US" sz="2200" dirty="0"/>
              <a:t>Measure of spread</a:t>
            </a:r>
          </a:p>
          <a:p>
            <a:r>
              <a:rPr lang="en-US" sz="2200" dirty="0"/>
              <a:t>Standardization of a normal variable</a:t>
            </a:r>
          </a:p>
          <a:p>
            <a:r>
              <a:rPr lang="en-US" sz="2200" dirty="0"/>
              <a:t>Z-table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 descr="Diagram, histogram&#10;&#10;Description automatically generated">
            <a:extLst>
              <a:ext uri="{FF2B5EF4-FFF2-40B4-BE49-F238E27FC236}">
                <a16:creationId xmlns:a16="http://schemas.microsoft.com/office/drawing/2014/main" id="{3766C0BD-9478-4693-B17C-B01959DE47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9244" y="3883758"/>
            <a:ext cx="3914567" cy="1707417"/>
          </a:xfrm>
          <a:prstGeom prst="rect">
            <a:avLst/>
          </a:prstGeom>
        </p:spPr>
      </p:pic>
      <p:pic>
        <p:nvPicPr>
          <p:cNvPr id="5" name="Picture 4" descr="Table&#10;&#10;Description automatically generated">
            <a:extLst>
              <a:ext uri="{FF2B5EF4-FFF2-40B4-BE49-F238E27FC236}">
                <a16:creationId xmlns:a16="http://schemas.microsoft.com/office/drawing/2014/main" id="{20322D2F-C64F-419B-8747-BC627EE54E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7036" y="946340"/>
            <a:ext cx="1959802" cy="4965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68707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65776-7845-4902-A6FA-F4B991350F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8767" y="-28575"/>
            <a:ext cx="8639175" cy="994172"/>
          </a:xfrm>
        </p:spPr>
        <p:txBody>
          <a:bodyPr>
            <a:normAutofit/>
          </a:bodyPr>
          <a:lstStyle/>
          <a:p>
            <a:r>
              <a:rPr lang="en-US" sz="2250" b="1" dirty="0"/>
              <a:t>Hypothesis testing: one and two sample inference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C3976E1-F826-4765-B774-E677FF0A5A99}"/>
              </a:ext>
            </a:extLst>
          </p:cNvPr>
          <p:cNvGrpSpPr/>
          <p:nvPr/>
        </p:nvGrpSpPr>
        <p:grpSpPr>
          <a:xfrm>
            <a:off x="4686300" y="914400"/>
            <a:ext cx="4067768" cy="4914900"/>
            <a:chOff x="3219450" y="0"/>
            <a:chExt cx="5423690" cy="6553200"/>
          </a:xfrm>
        </p:grpSpPr>
        <p:pic>
          <p:nvPicPr>
            <p:cNvPr id="4" name="Picture 1" descr="Picture 1">
              <a:extLst>
                <a:ext uri="{FF2B5EF4-FFF2-40B4-BE49-F238E27FC236}">
                  <a16:creationId xmlns:a16="http://schemas.microsoft.com/office/drawing/2014/main" id="{9C9F9945-CE0D-41F8-9CF0-72C6570EBD3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219450" y="0"/>
              <a:ext cx="5423690" cy="6553200"/>
            </a:xfrm>
            <a:prstGeom prst="rect">
              <a:avLst/>
            </a:prstGeom>
            <a:ln w="12700">
              <a:miter lim="400000"/>
            </a:ln>
          </p:spPr>
        </p:pic>
        <p:sp>
          <p:nvSpPr>
            <p:cNvPr id="5" name="Straight Connector 2">
              <a:extLst>
                <a:ext uri="{FF2B5EF4-FFF2-40B4-BE49-F238E27FC236}">
                  <a16:creationId xmlns:a16="http://schemas.microsoft.com/office/drawing/2014/main" id="{F34F81D8-CE00-405C-902B-BAF8E399D704}"/>
                </a:ext>
              </a:extLst>
            </p:cNvPr>
            <p:cNvSpPr/>
            <p:nvPr/>
          </p:nvSpPr>
          <p:spPr>
            <a:xfrm flipV="1">
              <a:off x="5734050" y="2819399"/>
              <a:ext cx="2133601" cy="3352802"/>
            </a:xfrm>
            <a:prstGeom prst="line">
              <a:avLst/>
            </a:prstGeom>
            <a:ln w="38100">
              <a:solidFill>
                <a:schemeClr val="accent6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34289" rIns="34289"/>
            <a:lstStyle/>
            <a:p>
              <a:endParaRPr sz="1350"/>
            </a:p>
          </p:txBody>
        </p:sp>
        <p:sp>
          <p:nvSpPr>
            <p:cNvPr id="6" name="Straight Connector 2">
              <a:extLst>
                <a:ext uri="{FF2B5EF4-FFF2-40B4-BE49-F238E27FC236}">
                  <a16:creationId xmlns:a16="http://schemas.microsoft.com/office/drawing/2014/main" id="{A7070B62-A87F-4597-8BA1-D4542AB7CE1E}"/>
                </a:ext>
              </a:extLst>
            </p:cNvPr>
            <p:cNvSpPr/>
            <p:nvPr/>
          </p:nvSpPr>
          <p:spPr>
            <a:xfrm flipV="1">
              <a:off x="4339020" y="3796748"/>
              <a:ext cx="848377" cy="1272209"/>
            </a:xfrm>
            <a:prstGeom prst="line">
              <a:avLst/>
            </a:prstGeom>
            <a:ln w="38100">
              <a:solidFill>
                <a:schemeClr val="accent6"/>
              </a:solidFill>
            </a:ln>
            <a:effectLst>
              <a:outerShdw blurRad="38100" dist="23000" dir="5400000" rotWithShape="0">
                <a:srgbClr val="000000">
                  <a:alpha val="35000"/>
                </a:srgbClr>
              </a:outerShdw>
            </a:effectLst>
          </p:spPr>
          <p:txBody>
            <a:bodyPr lIns="34289" rIns="34289"/>
            <a:lstStyle/>
            <a:p>
              <a:endParaRPr sz="1350"/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794F3FB-0D75-4BFB-9E47-95D3BD4A06C4}"/>
              </a:ext>
            </a:extLst>
          </p:cNvPr>
          <p:cNvSpPr txBox="1"/>
          <p:nvPr/>
        </p:nvSpPr>
        <p:spPr>
          <a:xfrm>
            <a:off x="356599" y="1626766"/>
            <a:ext cx="4170893" cy="54938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Type 1 error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Type 2 error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Two-sided test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One-sided test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1928813" lvl="5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P-value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Z-test (Normal distribution table) *when population variance is known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T-test (t distribution table) *when population variance is unknown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US" sz="1350" dirty="0"/>
              <a:t>Power and sample size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  <a:p>
            <a:pPr marL="214313" indent="-214313">
              <a:buFont typeface="Arial" panose="020B0604020202020204" pitchFamily="34" charset="0"/>
              <a:buChar char="•"/>
            </a:pPr>
            <a:endParaRPr lang="en-US" sz="135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02745A1-D0BB-493B-86AF-92AA3CF12A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772" y="1626766"/>
            <a:ext cx="1897448" cy="817336"/>
          </a:xfrm>
          <a:prstGeom prst="rect">
            <a:avLst/>
          </a:prstGeom>
        </p:spPr>
      </p:pic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DF7241B3-2324-4F73-A037-93BA7F5136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63" t="61568" r="32823" b="-3139"/>
          <a:stretch/>
        </p:blipFill>
        <p:spPr>
          <a:xfrm>
            <a:off x="1739395" y="2562111"/>
            <a:ext cx="1827941" cy="1045339"/>
          </a:xfrm>
          <a:prstGeom prst="rect">
            <a:avLst/>
          </a:prstGeom>
        </p:spPr>
      </p:pic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92D2186B-CB13-4B3E-A50A-8AC7E9FB611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77" r="66580" b="-7389"/>
          <a:stretch/>
        </p:blipFill>
        <p:spPr>
          <a:xfrm>
            <a:off x="745468" y="3839460"/>
            <a:ext cx="1696577" cy="1045340"/>
          </a:xfrm>
          <a:prstGeom prst="rect">
            <a:avLst/>
          </a:prstGeom>
        </p:spPr>
      </p:pic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46AC9A23-259C-434F-A3EA-944F7D5B814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4" t="62363" b="-4034"/>
          <a:stretch/>
        </p:blipFill>
        <p:spPr>
          <a:xfrm>
            <a:off x="2600854" y="3843495"/>
            <a:ext cx="1699967" cy="92730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EB2C395-A738-4A33-99D3-505690826E29}"/>
                  </a:ext>
                </a:extLst>
              </p:cNvPr>
              <p:cNvSpPr txBox="1"/>
              <p:nvPr/>
            </p:nvSpPr>
            <p:spPr>
              <a:xfrm>
                <a:off x="3624288" y="2527551"/>
                <a:ext cx="4572000" cy="416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350" dirty="0">
                    <a:latin typeface="Times New Roman" panose="02020603050405020304" pitchFamily="18" charset="0"/>
                    <a:ea typeface="PMingLiU" panose="02020500000000000000" pitchFamily="18" charset="-120"/>
                  </a:rPr>
                  <a:t> z=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35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135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acc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  <a:ea typeface="PMingLiU" panose="02020500000000000000" pitchFamily="18" charset="-120"/>
                                <a:cs typeface="Times New Roman" panose="020206030504050203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1350" i="1"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  <a:ea typeface="PMingLiU" panose="02020500000000000000" pitchFamily="18" charset="-120"/>
                                <a:cs typeface="Times New Roman" panose="020206030504050203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  <a:ea typeface="PMingLiU" panose="02020500000000000000" pitchFamily="18" charset="-120"/>
                                <a:cs typeface="Times New Roman" panose="020206030504050203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1350" i="1"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𝜎</m:t>
                        </m:r>
                        <m:r>
                          <a:rPr lang="en-US" sz="1350" i="1">
                            <a:latin typeface="Cambria Math" panose="02040503050406030204" pitchFamily="18" charset="0"/>
                            <a:ea typeface="PMingLiU" panose="02020500000000000000" pitchFamily="18" charset="-120"/>
                            <a:cs typeface="Times New Roman" panose="02020603050405020304" pitchFamily="18" charset="0"/>
                          </a:rPr>
                          <m:t>/</m:t>
                        </m:r>
                        <m:rad>
                          <m:radPr>
                            <m:degHide m:val="on"/>
                            <m:ctrlPr>
                              <a:rPr lang="en-US" sz="1350" i="1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  <a:ea typeface="PMingLiU" panose="02020500000000000000" pitchFamily="18" charset="-120"/>
                                <a:cs typeface="Times New Roman" panose="020206030504050203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endParaRPr lang="en-US" sz="135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EB2C395-A738-4A33-99D3-505690826E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4288" y="2527551"/>
                <a:ext cx="4572000" cy="416011"/>
              </a:xfrm>
              <a:prstGeom prst="rect">
                <a:avLst/>
              </a:prstGeom>
              <a:blipFill>
                <a:blip r:embed="rId5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06EF42E-D795-48A5-B1BB-CCCD4B93F6C6}"/>
                  </a:ext>
                </a:extLst>
              </p:cNvPr>
              <p:cNvSpPr txBox="1"/>
              <p:nvPr/>
            </p:nvSpPr>
            <p:spPr>
              <a:xfrm>
                <a:off x="3624288" y="3046488"/>
                <a:ext cx="4572000" cy="4160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1350" dirty="0">
                    <a:latin typeface="Times New Roman" panose="02020603050405020304" pitchFamily="18" charset="0"/>
                    <a:ea typeface="PMingLiU" panose="02020500000000000000" pitchFamily="18" charset="-120"/>
                  </a:rPr>
                  <a:t>  </a:t>
                </a:r>
                <a:r>
                  <a:rPr lang="en-US" sz="1350" dirty="0"/>
                  <a:t>t=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135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̅"/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acc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  <m:sub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num>
                      <m:den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1350" i="1">
                            <a:latin typeface="Cambria Math" panose="02040503050406030204" pitchFamily="18" charset="0"/>
                          </a:rPr>
                          <m:t>/</m:t>
                        </m:r>
                        <m:rad>
                          <m:radPr>
                            <m:degHide m:val="on"/>
                            <m:ctrlPr>
                              <a:rPr lang="en-US" sz="1350" i="1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135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rad>
                      </m:den>
                    </m:f>
                  </m:oMath>
                </a14:m>
                <a:r>
                  <a:rPr lang="en-US" sz="1350" dirty="0"/>
                  <a:t> </a:t>
                </a: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06EF42E-D795-48A5-B1BB-CCCD4B93F6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4288" y="3046488"/>
                <a:ext cx="4572000" cy="416011"/>
              </a:xfrm>
              <a:prstGeom prst="rect">
                <a:avLst/>
              </a:prstGeom>
              <a:blipFill>
                <a:blip r:embed="rId6"/>
                <a:stretch>
                  <a:fillRect b="-14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44928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630D-E7C9-43C1-9A1E-CA3A2CC13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4664" y="80635"/>
            <a:ext cx="7886700" cy="665373"/>
          </a:xfrm>
        </p:spPr>
        <p:txBody>
          <a:bodyPr>
            <a:noAutofit/>
          </a:bodyPr>
          <a:lstStyle/>
          <a:p>
            <a:r>
              <a:rPr lang="en-US" sz="2625" b="1" dirty="0"/>
              <a:t>Hypothesis testing:  Categorical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4D20D-3C56-4F4E-9CD0-3CF2D2638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18699"/>
            <a:ext cx="7886700" cy="5460018"/>
          </a:xfrm>
        </p:spPr>
        <p:txBody>
          <a:bodyPr>
            <a:normAutofit/>
          </a:bodyPr>
          <a:lstStyle/>
          <a:p>
            <a:r>
              <a:rPr lang="en-US" sz="1600" b="1" dirty="0"/>
              <a:t>Contingency Table Approach</a:t>
            </a:r>
          </a:p>
          <a:p>
            <a:pPr lvl="1">
              <a:defRPr sz="2200" b="1"/>
            </a:pPr>
            <a:r>
              <a:rPr lang="en-US" sz="1600" dirty="0"/>
              <a:t>Expected number of units in the (</a:t>
            </a:r>
            <a:r>
              <a:rPr lang="en-US" sz="1600" i="1" dirty="0" err="1"/>
              <a:t>i,j</a:t>
            </a:r>
            <a:r>
              <a:rPr lang="en-US" sz="1600" dirty="0"/>
              <a:t>) </a:t>
            </a:r>
          </a:p>
          <a:p>
            <a:pPr marL="457200" lvl="1" indent="0">
              <a:buNone/>
              <a:defRPr sz="2200" b="1"/>
            </a:pPr>
            <a:r>
              <a:rPr lang="en-US" sz="1600" dirty="0"/>
              <a:t>      cell (</a:t>
            </a:r>
            <a:r>
              <a:rPr lang="en-US" sz="1600" i="1" dirty="0" err="1"/>
              <a:t>E</a:t>
            </a:r>
            <a:r>
              <a:rPr lang="en-US" sz="1600" i="1" baseline="-25000" dirty="0" err="1"/>
              <a:t>ij</a:t>
            </a:r>
            <a:r>
              <a:rPr lang="en-US" sz="1600" i="1" dirty="0"/>
              <a:t>): </a:t>
            </a:r>
          </a:p>
          <a:p>
            <a:pPr marL="0" indent="0">
              <a:spcBef>
                <a:spcPts val="375"/>
              </a:spcBef>
              <a:buNone/>
              <a:defRPr sz="2200" b="1"/>
            </a:pPr>
            <a:r>
              <a:rPr lang="en-US" sz="1600" i="1" dirty="0"/>
              <a:t>           </a:t>
            </a:r>
            <a:r>
              <a:rPr lang="en-US" sz="1600" i="1" u="sng" dirty="0" err="1"/>
              <a:t>ith</a:t>
            </a:r>
            <a:r>
              <a:rPr lang="en-US" sz="1600" u="sng" dirty="0"/>
              <a:t> row margin  X </a:t>
            </a:r>
            <a:r>
              <a:rPr lang="en-US" sz="1600" i="1" u="sng" dirty="0" err="1"/>
              <a:t>jth</a:t>
            </a:r>
            <a:r>
              <a:rPr lang="en-US" sz="1600" u="sng" dirty="0"/>
              <a:t> column margin</a:t>
            </a:r>
          </a:p>
          <a:p>
            <a:pPr marL="0" indent="0">
              <a:spcBef>
                <a:spcPts val="375"/>
              </a:spcBef>
              <a:buNone/>
              <a:defRPr sz="2200" b="1"/>
            </a:pPr>
            <a:r>
              <a:rPr lang="en-US" sz="1600" dirty="0"/>
              <a:t>	           	grand total</a:t>
            </a:r>
          </a:p>
          <a:p>
            <a:pPr lvl="1">
              <a:defRPr sz="2200" b="1"/>
            </a:pPr>
            <a:r>
              <a:rPr lang="en-US" sz="1600" dirty="0"/>
              <a:t>none of the four expected values &lt; 5</a:t>
            </a:r>
          </a:p>
          <a:p>
            <a:r>
              <a:rPr lang="en-US" sz="1600" b="1" dirty="0"/>
              <a:t>Fisher’s exact test</a:t>
            </a:r>
          </a:p>
          <a:p>
            <a:pPr lvl="1"/>
            <a:r>
              <a:rPr lang="en-US" sz="1600" b="1" dirty="0"/>
              <a:t>1 of the cells with expected values &lt;=5</a:t>
            </a:r>
          </a:p>
          <a:p>
            <a:r>
              <a:rPr lang="en-US" sz="1600" b="1" dirty="0" err="1"/>
              <a:t>McNemar’s</a:t>
            </a:r>
            <a:r>
              <a:rPr lang="en-US" sz="1600" b="1" dirty="0"/>
              <a:t> Test</a:t>
            </a:r>
          </a:p>
          <a:p>
            <a:pPr marL="385763" indent="-385763">
              <a:buAutoNum type="romanLcParenR"/>
            </a:pPr>
            <a:r>
              <a:rPr lang="en-US" sz="1600" b="1" dirty="0"/>
              <a:t>Normal Theory test (</a:t>
            </a:r>
            <a:r>
              <a:rPr lang="en-US" sz="1600" b="1" i="1" dirty="0" err="1"/>
              <a:t>n</a:t>
            </a:r>
            <a:r>
              <a:rPr lang="en-US" sz="1600" b="1" i="1" baseline="-25000" dirty="0" err="1"/>
              <a:t>D</a:t>
            </a:r>
            <a:r>
              <a:rPr lang="en-US" sz="1600" dirty="0">
                <a:latin typeface="Symbol"/>
                <a:ea typeface="Symbol"/>
                <a:cs typeface="Symbol"/>
                <a:sym typeface="Symbol"/>
              </a:rPr>
              <a:t> ³</a:t>
            </a:r>
            <a:r>
              <a:rPr lang="en-US" sz="1600" b="1" dirty="0"/>
              <a:t>20)</a:t>
            </a:r>
          </a:p>
          <a:p>
            <a:pPr marL="385763" indent="-385763">
              <a:buAutoNum type="romanLcParenR"/>
            </a:pPr>
            <a:r>
              <a:rPr lang="en-US" sz="1600" b="1" dirty="0"/>
              <a:t>Exact Method (</a:t>
            </a:r>
            <a:r>
              <a:rPr lang="en-US" sz="1600" b="1" i="1" dirty="0" err="1"/>
              <a:t>n</a:t>
            </a:r>
            <a:r>
              <a:rPr lang="en-US" sz="1600" b="1" i="1" baseline="-25000" dirty="0" err="1"/>
              <a:t>D</a:t>
            </a:r>
            <a:r>
              <a:rPr lang="en-US" sz="1600" b="1" i="1" baseline="-25000" dirty="0">
                <a:latin typeface="Symbol"/>
                <a:sym typeface="Symbol"/>
              </a:rPr>
              <a:t> </a:t>
            </a:r>
            <a:r>
              <a:rPr lang="en-US" sz="1600" b="1" i="1" dirty="0">
                <a:latin typeface="Symbol"/>
                <a:sym typeface="Symbol"/>
              </a:rPr>
              <a:t>&lt; </a:t>
            </a:r>
            <a:r>
              <a:rPr lang="en-US" sz="1600" b="1" dirty="0"/>
              <a:t>20)</a:t>
            </a:r>
          </a:p>
          <a:p>
            <a:r>
              <a:rPr lang="en-US" sz="1600" b="1" dirty="0" err="1"/>
              <a:t>RxC</a:t>
            </a:r>
            <a:r>
              <a:rPr lang="en-US" sz="1600" b="1" dirty="0"/>
              <a:t> Contingency Table</a:t>
            </a:r>
          </a:p>
          <a:p>
            <a:pPr lvl="1"/>
            <a:r>
              <a:rPr lang="en-US" sz="1600" b="1" dirty="0"/>
              <a:t>Test statistic:</a:t>
            </a:r>
          </a:p>
          <a:p>
            <a:pPr marL="342900" lvl="1" indent="0">
              <a:buNone/>
            </a:pPr>
            <a:endParaRPr lang="en-US" sz="1600" b="1" dirty="0"/>
          </a:p>
          <a:p>
            <a:pPr marL="342900" lvl="1" indent="0">
              <a:buNone/>
            </a:pPr>
            <a:endParaRPr lang="en-US" sz="1600" b="1" dirty="0"/>
          </a:p>
          <a:p>
            <a:pPr lvl="1"/>
            <a:r>
              <a:rPr lang="en-US" sz="1600" i="1" dirty="0"/>
              <a:t>H</a:t>
            </a:r>
            <a:r>
              <a:rPr lang="en-US" sz="1600" i="1" baseline="-25000" dirty="0"/>
              <a:t>0</a:t>
            </a:r>
            <a:r>
              <a:rPr lang="en-US" sz="1600" dirty="0"/>
              <a:t> ~ </a:t>
            </a:r>
            <a:r>
              <a:rPr lang="en-US" sz="1600" dirty="0">
                <a:latin typeface="+mj-lt"/>
                <a:ea typeface="+mj-ea"/>
                <a:cs typeface="+mj-cs"/>
                <a:sym typeface="Helvetica"/>
              </a:rPr>
              <a:t>ꭓ</a:t>
            </a:r>
            <a:r>
              <a:rPr lang="en-US" sz="1600" baseline="30000" dirty="0"/>
              <a:t>2</a:t>
            </a:r>
            <a:r>
              <a:rPr lang="en-US" sz="1600" dirty="0"/>
              <a:t> distribution with (</a:t>
            </a:r>
            <a:r>
              <a:rPr lang="en-US" sz="1600" i="1" dirty="0"/>
              <a:t>R</a:t>
            </a:r>
            <a:r>
              <a:rPr lang="en-US" sz="1600" dirty="0"/>
              <a:t> - 1) × (</a:t>
            </a:r>
            <a:r>
              <a:rPr lang="en-US" sz="1600" i="1" dirty="0"/>
              <a:t>C </a:t>
            </a:r>
            <a:r>
              <a:rPr lang="en-US" sz="1600" dirty="0"/>
              <a:t>- 1) </a:t>
            </a:r>
            <a:r>
              <a:rPr lang="en-US" sz="1600" i="1" dirty="0"/>
              <a:t>df</a:t>
            </a:r>
            <a:endParaRPr lang="en-US" sz="1600" b="1" dirty="0"/>
          </a:p>
          <a:p>
            <a:pPr marL="385763" indent="-385763">
              <a:buAutoNum type="romanLcParenR"/>
            </a:pPr>
            <a:endParaRPr lang="en-US" sz="1500" b="1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FE951B-0B3A-4599-B0FA-08AE1913056A}"/>
              </a:ext>
            </a:extLst>
          </p:cNvPr>
          <p:cNvGrpSpPr/>
          <p:nvPr/>
        </p:nvGrpSpPr>
        <p:grpSpPr>
          <a:xfrm>
            <a:off x="4655318" y="802696"/>
            <a:ext cx="4763252" cy="4658702"/>
            <a:chOff x="4122765" y="1099649"/>
            <a:chExt cx="4763252" cy="4658702"/>
          </a:xfrm>
        </p:grpSpPr>
        <p:pic>
          <p:nvPicPr>
            <p:cNvPr id="6" name="Picture 3" descr="Picture 3">
              <a:extLst>
                <a:ext uri="{FF2B5EF4-FFF2-40B4-BE49-F238E27FC236}">
                  <a16:creationId xmlns:a16="http://schemas.microsoft.com/office/drawing/2014/main" id="{3AB4A1C9-98A2-4ABB-9902-A10414F869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122765" y="1099649"/>
              <a:ext cx="4763252" cy="4658702"/>
            </a:xfrm>
            <a:prstGeom prst="rect">
              <a:avLst/>
            </a:prstGeom>
            <a:ln w="12700">
              <a:miter lim="400000"/>
            </a:ln>
          </p:spPr>
        </p:pic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8A021F65-8649-4D1A-B7C2-EB529A43F14D}"/>
                </a:ext>
              </a:extLst>
            </p:cNvPr>
            <p:cNvCxnSpPr/>
            <p:nvPr/>
          </p:nvCxnSpPr>
          <p:spPr>
            <a:xfrm>
              <a:off x="7098751" y="3291840"/>
              <a:ext cx="960120" cy="0"/>
            </a:xfrm>
            <a:prstGeom prst="line">
              <a:avLst/>
            </a:prstGeom>
            <a:noFill/>
            <a:ln w="25400" cap="flat">
              <a:solidFill>
                <a:schemeClr val="accent6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CECA810E-4267-400E-8858-DFAB041E1907}"/>
                </a:ext>
              </a:extLst>
            </p:cNvPr>
            <p:cNvCxnSpPr>
              <a:cxnSpLocks/>
            </p:cNvCxnSpPr>
            <p:nvPr/>
          </p:nvCxnSpPr>
          <p:spPr>
            <a:xfrm>
              <a:off x="6858721" y="3371850"/>
              <a:ext cx="422910" cy="0"/>
            </a:xfrm>
            <a:prstGeom prst="line">
              <a:avLst/>
            </a:prstGeom>
            <a:noFill/>
            <a:ln w="25400" cap="flat">
              <a:solidFill>
                <a:schemeClr val="accent6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970AB2E7-65AD-47BD-924D-2504C01DBF94}"/>
                </a:ext>
              </a:extLst>
            </p:cNvPr>
            <p:cNvCxnSpPr/>
            <p:nvPr/>
          </p:nvCxnSpPr>
          <p:spPr>
            <a:xfrm flipV="1">
              <a:off x="6161491" y="4423410"/>
              <a:ext cx="2114550" cy="1223010"/>
            </a:xfrm>
            <a:prstGeom prst="line">
              <a:avLst/>
            </a:prstGeom>
            <a:noFill/>
            <a:ln w="25400" cap="flat">
              <a:solidFill>
                <a:schemeClr val="accent6"/>
              </a:solidFill>
              <a:prstDash val="solid"/>
              <a:round/>
            </a:ln>
            <a:effectLst>
              <a:outerShdw blurRad="38100" dist="20000" dir="5400000" rotWithShape="0">
                <a:srgbClr val="000000">
                  <a:alpha val="38000"/>
                </a:srgbClr>
              </a:outerShdw>
            </a:effectLst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</p:cxnSp>
      </p:grpSp>
      <p:pic>
        <p:nvPicPr>
          <p:cNvPr id="11" name="Picture 3" descr="Picture 3">
            <a:extLst>
              <a:ext uri="{FF2B5EF4-FFF2-40B4-BE49-F238E27FC236}">
                <a16:creationId xmlns:a16="http://schemas.microsoft.com/office/drawing/2014/main" id="{C7B371DE-85D6-4DF3-A17F-482F6B252B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434" y="5461398"/>
            <a:ext cx="3600450" cy="2988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168290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630D-E7C9-43C1-9A1E-CA3A2CC13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5274" y="277605"/>
            <a:ext cx="7886700" cy="665373"/>
          </a:xfrm>
        </p:spPr>
        <p:txBody>
          <a:bodyPr>
            <a:noAutofit/>
          </a:bodyPr>
          <a:lstStyle/>
          <a:p>
            <a:r>
              <a:rPr lang="en-US" sz="2625" b="1" dirty="0"/>
              <a:t>Regression and Correlation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4D20D-3C56-4F4E-9CD0-3CF2D2638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200" y="1261096"/>
            <a:ext cx="7886700" cy="4096711"/>
          </a:xfrm>
        </p:spPr>
        <p:txBody>
          <a:bodyPr>
            <a:normAutofit fontScale="92500" lnSpcReduction="10000"/>
          </a:bodyPr>
          <a:lstStyle/>
          <a:p>
            <a:r>
              <a:rPr lang="en-US" sz="1500" b="1" dirty="0"/>
              <a:t>Interpretation of regression line</a:t>
            </a:r>
          </a:p>
          <a:p>
            <a:r>
              <a:rPr lang="en-US" sz="1500" b="1" dirty="0"/>
              <a:t>Correlation (Pearson’s vs. Spearman ranks)</a:t>
            </a:r>
          </a:p>
          <a:p>
            <a:r>
              <a:rPr lang="en-US" sz="1500" b="1" dirty="0"/>
              <a:t>Hypothesis testing for multiple regression</a:t>
            </a:r>
          </a:p>
          <a:p>
            <a:pPr lvl="1"/>
            <a:r>
              <a:rPr lang="en-US" sz="1500" b="1" dirty="0"/>
              <a:t>F test: </a:t>
            </a:r>
          </a:p>
          <a:p>
            <a:pPr marL="0" indent="0">
              <a:spcBef>
                <a:spcPts val="300"/>
              </a:spcBef>
              <a:buNone/>
              <a:defRPr sz="1800" i="1"/>
            </a:pPr>
            <a:r>
              <a:rPr lang="en-US" sz="1500" b="1" dirty="0"/>
              <a:t>              </a:t>
            </a:r>
            <a:r>
              <a:rPr lang="en-US" sz="1500" dirty="0"/>
              <a:t>H</a:t>
            </a:r>
            <a:r>
              <a:rPr lang="en-US" sz="1500" baseline="-25000" dirty="0"/>
              <a:t>0</a:t>
            </a:r>
            <a:r>
              <a:rPr lang="en-US" sz="1500" dirty="0"/>
              <a:t>: </a:t>
            </a:r>
            <a:r>
              <a:rPr lang="en-US" sz="150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500" baseline="-25000" dirty="0"/>
              <a:t>1</a:t>
            </a:r>
            <a:r>
              <a:rPr lang="en-US" sz="1500" dirty="0"/>
              <a:t> = </a:t>
            </a:r>
            <a:r>
              <a:rPr lang="en-US" sz="150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500" baseline="-25000" dirty="0"/>
              <a:t>2</a:t>
            </a:r>
            <a:r>
              <a:rPr lang="en-US" sz="1500" dirty="0"/>
              <a:t> = …= </a:t>
            </a:r>
            <a:r>
              <a:rPr lang="en-US" sz="150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500" baseline="-25000" dirty="0"/>
              <a:t>k</a:t>
            </a:r>
            <a:r>
              <a:rPr lang="en-US" sz="1500" dirty="0"/>
              <a:t> = 0 </a:t>
            </a:r>
          </a:p>
          <a:p>
            <a:pPr marL="0" indent="0">
              <a:spcBef>
                <a:spcPts val="300"/>
              </a:spcBef>
              <a:buNone/>
              <a:defRPr sz="1800"/>
            </a:pPr>
            <a:r>
              <a:rPr lang="en-US" sz="1500" dirty="0"/>
              <a:t>              vs. </a:t>
            </a:r>
            <a:r>
              <a:rPr lang="en-US" sz="1500" i="1" dirty="0"/>
              <a:t>H</a:t>
            </a:r>
            <a:r>
              <a:rPr lang="en-US" sz="1500" i="1" baseline="-25000" dirty="0"/>
              <a:t>1</a:t>
            </a:r>
            <a:r>
              <a:rPr lang="en-US" sz="1500" dirty="0"/>
              <a:t>: at least one of the </a:t>
            </a:r>
            <a:r>
              <a:rPr lang="en-US" sz="1500"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500" baseline="-25000" dirty="0" err="1"/>
              <a:t>j</a:t>
            </a:r>
            <a:r>
              <a:rPr lang="en-US" sz="1500" dirty="0">
                <a:latin typeface="Symbol"/>
                <a:ea typeface="Symbol"/>
                <a:cs typeface="Symbol"/>
                <a:sym typeface="Symbol"/>
              </a:rPr>
              <a:t> ¹ </a:t>
            </a:r>
            <a:r>
              <a:rPr lang="en-US" sz="1500" dirty="0"/>
              <a:t>0 in multiple linear regression</a:t>
            </a:r>
          </a:p>
          <a:p>
            <a:pPr marL="0" indent="0">
              <a:spcBef>
                <a:spcPts val="300"/>
              </a:spcBef>
              <a:buNone/>
              <a:defRPr sz="1800"/>
            </a:pPr>
            <a:r>
              <a:rPr lang="en-US" sz="1500" dirty="0"/>
              <a:t>             </a:t>
            </a:r>
          </a:p>
          <a:p>
            <a:pPr marL="0" indent="0">
              <a:spcBef>
                <a:spcPts val="300"/>
              </a:spcBef>
              <a:buNone/>
              <a:defRPr sz="1800"/>
            </a:pPr>
            <a:endParaRPr lang="en-US" sz="1500" dirty="0"/>
          </a:p>
          <a:p>
            <a:pPr marL="0" indent="0">
              <a:spcBef>
                <a:spcPts val="300"/>
              </a:spcBef>
              <a:buNone/>
              <a:defRPr sz="1800"/>
            </a:pPr>
            <a:endParaRPr lang="en-US" sz="1500" dirty="0"/>
          </a:p>
          <a:p>
            <a:pPr marL="342900" lvl="1" indent="0">
              <a:spcBef>
                <a:spcPts val="300"/>
              </a:spcBef>
              <a:buNone/>
              <a:defRPr sz="1800"/>
            </a:pPr>
            <a:r>
              <a:rPr lang="en-US" sz="1500" b="1" dirty="0"/>
              <a:t>   Test statistic: </a:t>
            </a:r>
          </a:p>
          <a:p>
            <a:pPr marL="342900" lvl="1" indent="0">
              <a:spcBef>
                <a:spcPts val="300"/>
              </a:spcBef>
              <a:buNone/>
              <a:defRPr sz="1800"/>
            </a:pPr>
            <a:r>
              <a:rPr lang="en-US" sz="1500" b="1" dirty="0"/>
              <a:t>   </a:t>
            </a:r>
            <a:r>
              <a:rPr lang="en-US" sz="1500" i="1" dirty="0"/>
              <a:t>F</a:t>
            </a:r>
            <a:r>
              <a:rPr lang="en-US" sz="1500" dirty="0"/>
              <a:t> = Reg MS/Res MS, df = n-k-1 where n=sample size, k =no of independent</a:t>
            </a:r>
            <a:endParaRPr lang="en-US" sz="1500" b="1" dirty="0"/>
          </a:p>
          <a:p>
            <a:pPr marL="342900" lvl="1" indent="0">
              <a:spcBef>
                <a:spcPts val="300"/>
              </a:spcBef>
              <a:buNone/>
              <a:defRPr sz="1800"/>
            </a:pPr>
            <a:endParaRPr lang="en-US" sz="1500" b="1" dirty="0"/>
          </a:p>
          <a:p>
            <a:pPr lvl="1">
              <a:spcBef>
                <a:spcPts val="300"/>
              </a:spcBef>
              <a:defRPr sz="1800"/>
            </a:pPr>
            <a:r>
              <a:rPr lang="en-US" sz="1500" b="1" dirty="0"/>
              <a:t>T test:</a:t>
            </a:r>
          </a:p>
          <a:p>
            <a:pPr marL="342900" lvl="1" indent="0">
              <a:buNone/>
              <a:defRPr sz="2200" i="1"/>
            </a:pPr>
            <a:r>
              <a:rPr lang="en-US" sz="1500" dirty="0"/>
              <a:t>    H</a:t>
            </a:r>
            <a:r>
              <a:rPr lang="en-US" sz="1500" baseline="-25000" dirty="0"/>
              <a:t>0</a:t>
            </a:r>
            <a:r>
              <a:rPr lang="en-US" sz="1500" dirty="0"/>
              <a:t>: </a:t>
            </a:r>
            <a:r>
              <a:rPr lang="en-US" sz="150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500" baseline="-25000" dirty="0"/>
              <a:t>l</a:t>
            </a:r>
            <a:r>
              <a:rPr lang="en-US" sz="1500" dirty="0"/>
              <a:t> = 0, All other </a:t>
            </a:r>
            <a:r>
              <a:rPr lang="en-US" sz="1500"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500" baseline="-25000" dirty="0" err="1"/>
              <a:t>j</a:t>
            </a:r>
            <a:r>
              <a:rPr lang="en-US" sz="1500" dirty="0">
                <a:latin typeface="Symbol"/>
                <a:ea typeface="Symbol"/>
                <a:cs typeface="Symbol"/>
                <a:sym typeface="Symbol"/>
              </a:rPr>
              <a:t> ¹ </a:t>
            </a:r>
            <a:r>
              <a:rPr lang="en-US" sz="1500" dirty="0"/>
              <a:t>0 vs. H</a:t>
            </a:r>
            <a:r>
              <a:rPr lang="en-US" sz="1500" baseline="-25000" dirty="0"/>
              <a:t>1</a:t>
            </a:r>
            <a:r>
              <a:rPr lang="en-US" sz="1500" dirty="0"/>
              <a:t>: </a:t>
            </a:r>
            <a:r>
              <a:rPr lang="en-US" sz="150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500" baseline="-25000" dirty="0"/>
              <a:t>l</a:t>
            </a:r>
            <a:r>
              <a:rPr lang="en-US" sz="1500" dirty="0">
                <a:latin typeface="Symbol"/>
                <a:ea typeface="Symbol"/>
                <a:cs typeface="Symbol"/>
                <a:sym typeface="Symbol"/>
              </a:rPr>
              <a:t> ¹ </a:t>
            </a:r>
            <a:r>
              <a:rPr lang="en-US" sz="1500" dirty="0"/>
              <a:t>0 , all other </a:t>
            </a:r>
            <a:r>
              <a:rPr lang="en-US" sz="1500"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500" baseline="-25000" dirty="0" err="1"/>
              <a:t>j</a:t>
            </a:r>
            <a:r>
              <a:rPr lang="en-US" sz="1500" dirty="0">
                <a:latin typeface="Symbol"/>
                <a:ea typeface="Symbol"/>
                <a:cs typeface="Symbol"/>
                <a:sym typeface="Symbol"/>
              </a:rPr>
              <a:t> ¹ </a:t>
            </a:r>
            <a:r>
              <a:rPr lang="en-US" sz="1500" dirty="0"/>
              <a:t>0 in multiple linear regression</a:t>
            </a:r>
          </a:p>
          <a:p>
            <a:pPr marL="342900" lvl="1" indent="0">
              <a:buNone/>
              <a:defRPr sz="2200" i="1"/>
            </a:pPr>
            <a:endParaRPr lang="en-US" sz="1500" dirty="0"/>
          </a:p>
          <a:p>
            <a:pPr>
              <a:defRPr sz="2200" i="1"/>
            </a:pPr>
            <a:r>
              <a:rPr lang="en-US" sz="1500" dirty="0"/>
              <a:t>Statistical output for multiple regression model</a:t>
            </a:r>
          </a:p>
          <a:p>
            <a:pPr algn="l">
              <a:defRPr sz="2200"/>
            </a:pPr>
            <a:endParaRPr lang="en-US" sz="1500" dirty="0"/>
          </a:p>
          <a:p>
            <a:pPr marL="342900" lvl="1" indent="0">
              <a:spcBef>
                <a:spcPts val="300"/>
              </a:spcBef>
              <a:buNone/>
              <a:defRPr sz="1800"/>
            </a:pPr>
            <a:endParaRPr lang="en-US" sz="1500" dirty="0"/>
          </a:p>
          <a:p>
            <a:pPr marL="342900" lvl="1" indent="0">
              <a:buNone/>
            </a:pPr>
            <a:endParaRPr lang="en-US" sz="1200" b="1" dirty="0"/>
          </a:p>
        </p:txBody>
      </p:sp>
      <p:pic>
        <p:nvPicPr>
          <p:cNvPr id="10" name="Picture 4" descr="Picture 4">
            <a:extLst>
              <a:ext uri="{FF2B5EF4-FFF2-40B4-BE49-F238E27FC236}">
                <a16:creationId xmlns:a16="http://schemas.microsoft.com/office/drawing/2014/main" id="{2ED65DA0-BA50-4C0E-B602-4AE561781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505" y="2933212"/>
            <a:ext cx="1478757" cy="557213"/>
          </a:xfrm>
          <a:prstGeom prst="rect">
            <a:avLst/>
          </a:prstGeom>
          <a:ln w="12700">
            <a:miter lim="400000"/>
          </a:ln>
        </p:spPr>
      </p:pic>
      <p:pic>
        <p:nvPicPr>
          <p:cNvPr id="12" name="Picture 3" descr="Picture 3">
            <a:extLst>
              <a:ext uri="{FF2B5EF4-FFF2-40B4-BE49-F238E27FC236}">
                <a16:creationId xmlns:a16="http://schemas.microsoft.com/office/drawing/2014/main" id="{433EBF32-1E09-43E4-AA72-FC6BA81C37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6475" y="2941546"/>
            <a:ext cx="1278732" cy="735807"/>
          </a:xfrm>
          <a:prstGeom prst="rect">
            <a:avLst/>
          </a:prstGeom>
          <a:ln w="12700">
            <a:miter lim="400000"/>
          </a:ln>
        </p:spPr>
      </p:pic>
      <p:pic>
        <p:nvPicPr>
          <p:cNvPr id="13" name="Picture 2" descr="Picture 2">
            <a:extLst>
              <a:ext uri="{FF2B5EF4-FFF2-40B4-BE49-F238E27FC236}">
                <a16:creationId xmlns:a16="http://schemas.microsoft.com/office/drawing/2014/main" id="{0E0712A7-04E0-40F2-8C7C-536B2417349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6524" r="33149" b="51145"/>
          <a:stretch/>
        </p:blipFill>
        <p:spPr>
          <a:xfrm>
            <a:off x="7371790" y="2817679"/>
            <a:ext cx="1696010" cy="1259829"/>
          </a:xfrm>
          <a:prstGeom prst="rect">
            <a:avLst/>
          </a:prstGeom>
          <a:ln w="12700">
            <a:miter lim="400000"/>
          </a:ln>
        </p:spPr>
      </p:pic>
      <p:pic>
        <p:nvPicPr>
          <p:cNvPr id="14" name="Picture 1" descr="Picture 1">
            <a:extLst>
              <a:ext uri="{FF2B5EF4-FFF2-40B4-BE49-F238E27FC236}">
                <a16:creationId xmlns:a16="http://schemas.microsoft.com/office/drawing/2014/main" id="{0A714CD6-5F72-4E1C-8060-42756931B19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513" t="4922" r="19754" b="48675"/>
          <a:stretch/>
        </p:blipFill>
        <p:spPr>
          <a:xfrm>
            <a:off x="7279682" y="4135619"/>
            <a:ext cx="1744583" cy="116407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816015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630D-E7C9-43C1-9A1E-CA3A2CC13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79382"/>
            <a:ext cx="7886700" cy="665373"/>
          </a:xfrm>
        </p:spPr>
        <p:txBody>
          <a:bodyPr>
            <a:noAutofit/>
          </a:bodyPr>
          <a:lstStyle/>
          <a:p>
            <a:r>
              <a:rPr lang="en-US" sz="2625" b="1" dirty="0"/>
              <a:t>Nonparametric 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4D20D-3C56-4F4E-9CD0-3CF2D2638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0"/>
            <a:ext cx="7886700" cy="4096711"/>
          </a:xfrm>
        </p:spPr>
        <p:txBody>
          <a:bodyPr>
            <a:normAutofit/>
          </a:bodyPr>
          <a:lstStyle/>
          <a:p>
            <a:r>
              <a:rPr lang="en-US" sz="1350" dirty="0"/>
              <a:t>Parametric Methods: data of known distribution</a:t>
            </a:r>
          </a:p>
          <a:p>
            <a:r>
              <a:rPr lang="en-US" sz="1350" dirty="0"/>
              <a:t>Non-parametric methods: data of unknown distribution, skewed / not normally distributed, ordinal</a:t>
            </a:r>
          </a:p>
          <a:p>
            <a:pPr marL="0" indent="0">
              <a:buNone/>
            </a:pPr>
            <a:endParaRPr lang="en-US" sz="1350" dirty="0"/>
          </a:p>
          <a:p>
            <a:pPr lvl="1"/>
            <a:endParaRPr lang="en-US" sz="1200" dirty="0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8B732786-359D-45CA-9492-443B52B1DF30}"/>
              </a:ext>
            </a:extLst>
          </p:cNvPr>
          <p:cNvGraphicFramePr>
            <a:graphicFrameLocks noGrp="1"/>
          </p:cNvGraphicFramePr>
          <p:nvPr/>
        </p:nvGraphicFramePr>
        <p:xfrm>
          <a:off x="381000" y="2743200"/>
          <a:ext cx="8153400" cy="31165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30680">
                  <a:extLst>
                    <a:ext uri="{9D8B030D-6E8A-4147-A177-3AD203B41FA5}">
                      <a16:colId xmlns:a16="http://schemas.microsoft.com/office/drawing/2014/main" val="3101842289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1437487621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317256564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831552328"/>
                    </a:ext>
                  </a:extLst>
                </a:gridCol>
                <a:gridCol w="1630680">
                  <a:extLst>
                    <a:ext uri="{9D8B030D-6E8A-4147-A177-3AD203B41FA5}">
                      <a16:colId xmlns:a16="http://schemas.microsoft.com/office/drawing/2014/main" val="2907912533"/>
                    </a:ext>
                  </a:extLst>
                </a:gridCol>
              </a:tblGrid>
              <a:tr h="106679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 Analysis</a:t>
                      </a:r>
                      <a:r>
                        <a:rPr lang="en-US" sz="1100" baseline="0" dirty="0"/>
                        <a:t> Type</a:t>
                      </a:r>
                      <a:endParaRPr lang="en-US" sz="11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Example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Parametric Procedure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Nonparametric Procedure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Note</a:t>
                      </a: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2176039568"/>
                  </a:ext>
                </a:extLst>
              </a:tr>
              <a:tr h="87439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Compare means between two distinct/independent groups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Is the mean systolic</a:t>
                      </a:r>
                      <a:r>
                        <a:rPr lang="en-US" sz="900" baseline="0" dirty="0"/>
                        <a:t> blood pressure (at baseline) for patients assigned to placebo different from the mean for patients assigned to the treatment group?</a:t>
                      </a:r>
                      <a:endParaRPr lang="en-US" sz="9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Two-sample t-test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Wilcoxon rank-sum test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marL="228600" indent="-228600" algn="l">
                        <a:buAutoNum type="arabicParenR"/>
                      </a:pPr>
                      <a:r>
                        <a:rPr lang="en-US" sz="900" dirty="0"/>
                        <a:t>Both n1 and n2</a:t>
                      </a:r>
                      <a:r>
                        <a:rPr lang="en-US" sz="900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≥10: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        normal approximation 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        method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2)     n1 or n2 &lt;10: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        small-sample Wilcoxon 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        rank-sum test table (two-</a:t>
                      </a:r>
                    </a:p>
                    <a:p>
                      <a:pPr marL="0" indent="0" algn="l">
                        <a:buNone/>
                      </a:pPr>
                      <a:r>
                        <a:rPr lang="en-US" sz="900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        tailed critical values)</a:t>
                      </a:r>
                      <a:endParaRPr lang="en-US" sz="900" dirty="0"/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75822644"/>
                  </a:ext>
                </a:extLst>
              </a:tr>
              <a:tr h="87439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Compare two quantitative measurements taken from the same individual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Was there a significant change in systolic</a:t>
                      </a:r>
                      <a:r>
                        <a:rPr lang="en-US" sz="900" baseline="0" dirty="0"/>
                        <a:t> blood pressure between baseline and the six-month follow-up measurement in the treatment group?</a:t>
                      </a:r>
                      <a:endParaRPr lang="en-US" sz="9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Paired</a:t>
                      </a:r>
                      <a:r>
                        <a:rPr lang="en-US" sz="900" baseline="0" dirty="0"/>
                        <a:t> t-test</a:t>
                      </a:r>
                      <a:endParaRPr lang="en-US" sz="9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Wilcoxon signed-rank test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/>
                        <a:t>No. of non-zero </a:t>
                      </a:r>
                      <a:r>
                        <a:rPr lang="en-US" sz="900" dirty="0" err="1"/>
                        <a:t>di’s</a:t>
                      </a:r>
                      <a:r>
                        <a:rPr lang="en-US" sz="900" dirty="0"/>
                        <a:t> (differences of magnitudes)</a:t>
                      </a:r>
                      <a:r>
                        <a:rPr lang="en-US" sz="900" dirty="0">
                          <a:latin typeface="DengXian" panose="02010600030101010101" pitchFamily="2" charset="-122"/>
                          <a:ea typeface="DengXian" panose="02010600030101010101" pitchFamily="2" charset="-122"/>
                        </a:rPr>
                        <a:t>≥16 </a:t>
                      </a:r>
                    </a:p>
                    <a:p>
                      <a:pPr algn="l"/>
                      <a:r>
                        <a:rPr lang="en-US" sz="900" dirty="0">
                          <a:latin typeface="DengXian" panose="02010600030101010101" pitchFamily="2" charset="-122"/>
                          <a:ea typeface="DengXian" panose="02010600030101010101" pitchFamily="2" charset="-122"/>
                          <a:sym typeface="Wingdings" panose="05000000000000000000" pitchFamily="2" charset="2"/>
                        </a:rPr>
                        <a:t> normal approximation method</a:t>
                      </a:r>
                      <a:endParaRPr lang="en-US" sz="900" dirty="0"/>
                    </a:p>
                    <a:p>
                      <a:pPr algn="l"/>
                      <a:endParaRPr lang="en-US" sz="900" dirty="0"/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1746196872"/>
                  </a:ext>
                </a:extLst>
              </a:tr>
              <a:tr h="1011555"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Estimate the degree</a:t>
                      </a:r>
                      <a:r>
                        <a:rPr lang="en-US" sz="900" baseline="0" dirty="0"/>
                        <a:t> of association between two quantitative variables</a:t>
                      </a:r>
                      <a:endParaRPr lang="en-US" sz="900" dirty="0"/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Is systolic blood pressure associated with the patient’s age?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Pearson coefficient of correlation 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900" dirty="0"/>
                        <a:t>Spearman’s rank correlation</a:t>
                      </a:r>
                    </a:p>
                  </a:txBody>
                  <a:tcPr marL="51435" marR="51435" marT="25718" marB="25718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900" dirty="0"/>
                        <a:t>Pearson: actual values</a:t>
                      </a:r>
                    </a:p>
                    <a:p>
                      <a:pPr algn="l"/>
                      <a:r>
                        <a:rPr lang="en-US" sz="900" dirty="0"/>
                        <a:t>Spearman: rank scores</a:t>
                      </a:r>
                    </a:p>
                  </a:txBody>
                  <a:tcPr marL="51435" marR="51435" marT="25718" marB="25718"/>
                </a:tc>
                <a:extLst>
                  <a:ext uri="{0D108BD9-81ED-4DB2-BD59-A6C34878D82A}">
                    <a16:rowId xmlns:a16="http://schemas.microsoft.com/office/drawing/2014/main" val="30650408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08621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D3630D-E7C9-43C1-9A1E-CA3A2CC131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379382"/>
            <a:ext cx="7886700" cy="665373"/>
          </a:xfrm>
        </p:spPr>
        <p:txBody>
          <a:bodyPr>
            <a:noAutofit/>
          </a:bodyPr>
          <a:lstStyle/>
          <a:p>
            <a:r>
              <a:rPr lang="en-US" sz="2625" b="1" dirty="0" err="1"/>
              <a:t>Multisample</a:t>
            </a:r>
            <a:r>
              <a:rPr lang="en-US" sz="2625" b="1" dirty="0"/>
              <a:t> Inference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34D20D-3C56-4F4E-9CD0-3CF2D2638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" y="1219200"/>
            <a:ext cx="7886700" cy="5486400"/>
          </a:xfrm>
        </p:spPr>
        <p:txBody>
          <a:bodyPr>
            <a:normAutofit lnSpcReduction="10000"/>
          </a:bodyPr>
          <a:lstStyle/>
          <a:p>
            <a:r>
              <a:rPr lang="en-US" sz="1500" b="1" dirty="0"/>
              <a:t>ANOVA tes</a:t>
            </a:r>
            <a:r>
              <a:rPr lang="en-US" sz="1500" dirty="0"/>
              <a:t>t: compare means of &gt;2 groups</a:t>
            </a:r>
          </a:p>
          <a:p>
            <a:pPr marL="0" indent="0">
              <a:buNone/>
            </a:pPr>
            <a:r>
              <a:rPr lang="en-US" sz="1500" dirty="0"/>
              <a:t>     Assumption: each group follows a normal distribution with the same variance</a:t>
            </a:r>
          </a:p>
          <a:p>
            <a:pPr lvl="1"/>
            <a:r>
              <a:rPr lang="en-US" sz="1500" b="1" dirty="0"/>
              <a:t>F test: </a:t>
            </a:r>
          </a:p>
          <a:p>
            <a:pPr marL="0" indent="0" algn="l" defTabSz="877823">
              <a:lnSpc>
                <a:spcPct val="80000"/>
              </a:lnSpc>
              <a:spcBef>
                <a:spcPts val="500"/>
              </a:spcBef>
              <a:buNone/>
              <a:defRPr sz="2112" i="1"/>
            </a:pPr>
            <a:r>
              <a:rPr lang="en-US" sz="1500" b="1" dirty="0"/>
              <a:t>           </a:t>
            </a:r>
            <a:r>
              <a:rPr lang="en-US" sz="1500" dirty="0"/>
              <a:t>H</a:t>
            </a:r>
            <a:r>
              <a:rPr lang="en-US" sz="1500" baseline="-25791" dirty="0"/>
              <a:t>0</a:t>
            </a:r>
            <a:r>
              <a:rPr lang="en-US" sz="1500" i="0" dirty="0"/>
              <a:t>: </a:t>
            </a:r>
            <a:r>
              <a:rPr lang="en-US" sz="1500"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lang="en-US" sz="1500" baseline="-25791" dirty="0"/>
              <a:t>i</a:t>
            </a:r>
            <a:r>
              <a:rPr lang="en-US" sz="1500" i="0" dirty="0"/>
              <a:t> = 0 for all </a:t>
            </a:r>
            <a:r>
              <a:rPr lang="en-US" sz="1500" dirty="0" err="1"/>
              <a:t>i</a:t>
            </a:r>
            <a:r>
              <a:rPr lang="en-US" sz="1500" i="0" dirty="0"/>
              <a:t> </a:t>
            </a:r>
            <a:endParaRPr lang="en-US" sz="1500" dirty="0"/>
          </a:p>
          <a:p>
            <a:pPr marL="0" indent="0" algn="l" defTabSz="877823">
              <a:lnSpc>
                <a:spcPct val="80000"/>
              </a:lnSpc>
              <a:spcBef>
                <a:spcPts val="500"/>
              </a:spcBef>
              <a:buNone/>
              <a:defRPr sz="2112" i="1"/>
            </a:pPr>
            <a:r>
              <a:rPr lang="en-US" sz="1500" dirty="0"/>
              <a:t>           H</a:t>
            </a:r>
            <a:r>
              <a:rPr lang="en-US" sz="1500" baseline="-25791" dirty="0"/>
              <a:t>1</a:t>
            </a:r>
            <a:r>
              <a:rPr lang="en-US" sz="1500" i="0" dirty="0"/>
              <a:t>: at least one </a:t>
            </a:r>
            <a:r>
              <a:rPr lang="en-US" sz="1500"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lang="en-US" sz="1500" baseline="-25791" dirty="0"/>
              <a:t>i</a:t>
            </a:r>
            <a:r>
              <a:rPr lang="en-US" sz="1500" i="0" dirty="0">
                <a:latin typeface="Symbol"/>
                <a:ea typeface="Symbol"/>
                <a:cs typeface="Symbol"/>
                <a:sym typeface="Symbol"/>
              </a:rPr>
              <a:t> ¹ </a:t>
            </a:r>
            <a:r>
              <a:rPr lang="en-US" sz="1500" i="0" dirty="0"/>
              <a:t>0</a:t>
            </a:r>
            <a:endParaRPr lang="en-US" sz="1500" dirty="0"/>
          </a:p>
          <a:p>
            <a:pPr marL="0" indent="0" algn="l" defTabSz="877823">
              <a:lnSpc>
                <a:spcPct val="80000"/>
              </a:lnSpc>
              <a:spcBef>
                <a:spcPts val="500"/>
              </a:spcBef>
              <a:buNone/>
              <a:defRPr sz="2112"/>
            </a:pPr>
            <a:r>
              <a:rPr lang="en-US" sz="1500" dirty="0"/>
              <a:t>           Between MS = Between SS/(k-1)</a:t>
            </a:r>
          </a:p>
          <a:p>
            <a:pPr marL="0" indent="0" algn="l" defTabSz="877823">
              <a:lnSpc>
                <a:spcPct val="80000"/>
              </a:lnSpc>
              <a:spcBef>
                <a:spcPts val="500"/>
              </a:spcBef>
              <a:buNone/>
              <a:defRPr sz="2112"/>
            </a:pPr>
            <a:r>
              <a:rPr lang="en-US" sz="1500" dirty="0"/>
              <a:t>           Within MS = Within SS/(n-k)</a:t>
            </a:r>
          </a:p>
          <a:p>
            <a:pPr marL="0" indent="0" algn="l" defTabSz="877823">
              <a:lnSpc>
                <a:spcPct val="80000"/>
              </a:lnSpc>
              <a:spcBef>
                <a:spcPts val="500"/>
              </a:spcBef>
              <a:buNone/>
              <a:defRPr sz="2112"/>
            </a:pPr>
            <a:r>
              <a:rPr lang="en-US" sz="1500" dirty="0"/>
              <a:t>           </a:t>
            </a:r>
            <a:r>
              <a:rPr lang="en-US" sz="1500" b="1" dirty="0"/>
              <a:t>Test statistic</a:t>
            </a:r>
            <a:r>
              <a:rPr lang="en-US" sz="1500" dirty="0"/>
              <a:t>: </a:t>
            </a:r>
            <a:r>
              <a:rPr lang="en-US" sz="1500" i="1" dirty="0"/>
              <a:t>F</a:t>
            </a:r>
            <a:r>
              <a:rPr lang="en-US" sz="1500" dirty="0"/>
              <a:t> = Between MS/Within MS, df=k-1,n-k</a:t>
            </a:r>
          </a:p>
          <a:p>
            <a:pPr marL="342900" lvl="1" indent="0">
              <a:buNone/>
            </a:pPr>
            <a:r>
              <a:rPr lang="en-US" sz="1500" b="1" dirty="0"/>
              <a:t>    </a:t>
            </a:r>
            <a:r>
              <a:rPr lang="en-US" sz="1500" i="1" dirty="0"/>
              <a:t>(n=sample size, k=no. of group)</a:t>
            </a:r>
          </a:p>
          <a:p>
            <a:pPr lvl="1"/>
            <a:r>
              <a:rPr lang="en-US" sz="1500" b="1" dirty="0"/>
              <a:t>T test:</a:t>
            </a:r>
          </a:p>
          <a:p>
            <a:pPr marL="342900" lvl="1" indent="0">
              <a:buNone/>
            </a:pPr>
            <a:r>
              <a:rPr lang="en-US" sz="1500" b="1" dirty="0"/>
              <a:t>    </a:t>
            </a:r>
            <a:r>
              <a:rPr lang="pt-BR" sz="1500" dirty="0"/>
              <a:t>H</a:t>
            </a:r>
            <a:r>
              <a:rPr lang="pt-BR" sz="1500" i="0" baseline="-25791" dirty="0"/>
              <a:t>0</a:t>
            </a:r>
            <a:r>
              <a:rPr lang="pt-BR" sz="1500" i="0" dirty="0"/>
              <a:t>: </a:t>
            </a:r>
            <a:r>
              <a:rPr lang="pt-BR" sz="1500"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lang="pt-BR" sz="1500" i="0" baseline="-25791" dirty="0"/>
              <a:t>1</a:t>
            </a:r>
            <a:r>
              <a:rPr lang="pt-BR" sz="1500" i="0" dirty="0"/>
              <a:t> = </a:t>
            </a:r>
            <a:r>
              <a:rPr lang="pt-BR" sz="1500"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lang="pt-BR" sz="1500" i="0" baseline="-25791" dirty="0"/>
              <a:t>2</a:t>
            </a:r>
            <a:r>
              <a:rPr lang="pt-BR" sz="1500" i="0" dirty="0"/>
              <a:t> vs. </a:t>
            </a:r>
            <a:r>
              <a:rPr lang="pt-BR" sz="1500" dirty="0"/>
              <a:t>H</a:t>
            </a:r>
            <a:r>
              <a:rPr lang="pt-BR" sz="1500" baseline="-25791" dirty="0"/>
              <a:t>1</a:t>
            </a:r>
            <a:r>
              <a:rPr lang="pt-BR" sz="1500" i="0" dirty="0"/>
              <a:t>: </a:t>
            </a:r>
            <a:r>
              <a:rPr lang="pt-BR" sz="1500" i="0" dirty="0">
                <a:latin typeface="Symbol"/>
                <a:ea typeface="Symbol"/>
                <a:cs typeface="Symbol"/>
                <a:sym typeface="Symbol"/>
              </a:rPr>
              <a:t>a</a:t>
            </a:r>
            <a:r>
              <a:rPr lang="pt-BR" sz="1500" i="0" baseline="-25791" dirty="0"/>
              <a:t>1</a:t>
            </a:r>
            <a:r>
              <a:rPr lang="pt-BR" sz="1500" i="0" dirty="0">
                <a:latin typeface="Symbol"/>
                <a:ea typeface="Symbol"/>
                <a:cs typeface="Symbol"/>
                <a:sym typeface="Symbol"/>
              </a:rPr>
              <a:t> ¹ a</a:t>
            </a:r>
            <a:r>
              <a:rPr lang="pt-BR" sz="1500" i="0" baseline="-25791" dirty="0"/>
              <a:t>2</a:t>
            </a:r>
          </a:p>
          <a:p>
            <a:pPr marL="342900" lvl="1" indent="0">
              <a:buNone/>
            </a:pPr>
            <a:r>
              <a:rPr lang="pt-BR" sz="1500" baseline="-25791" dirty="0"/>
              <a:t>      </a:t>
            </a:r>
            <a:r>
              <a:rPr lang="pt-BR" sz="1500" dirty="0"/>
              <a:t>Pooled estimate of variance =</a:t>
            </a:r>
          </a:p>
          <a:p>
            <a:pPr marL="342900" lvl="1" indent="0">
              <a:buNone/>
            </a:pPr>
            <a:r>
              <a:rPr lang="pt-BR" sz="1500" dirty="0"/>
              <a:t>    </a:t>
            </a:r>
            <a:r>
              <a:rPr lang="pt-BR" sz="1500" b="1" dirty="0"/>
              <a:t>Test statistic</a:t>
            </a:r>
            <a:r>
              <a:rPr lang="pt-BR" sz="1500" dirty="0"/>
              <a:t>:                   , df=n-k  </a:t>
            </a:r>
          </a:p>
          <a:p>
            <a:pPr marL="342900" lvl="1" indent="0">
              <a:buNone/>
            </a:pPr>
            <a:endParaRPr lang="pt-BR" sz="1500" dirty="0"/>
          </a:p>
          <a:p>
            <a:pPr marL="342900" lvl="1" indent="0">
              <a:buNone/>
            </a:pPr>
            <a:endParaRPr lang="pt-BR" sz="1500" dirty="0"/>
          </a:p>
          <a:p>
            <a:r>
              <a:rPr lang="en-US" sz="1500" dirty="0"/>
              <a:t>Methods to adjust for multiple comparisons: </a:t>
            </a:r>
            <a:r>
              <a:rPr lang="en-US" sz="1500" b="1" dirty="0"/>
              <a:t>Bonferroni correction </a:t>
            </a:r>
            <a:r>
              <a:rPr lang="en-US" sz="1500" dirty="0"/>
              <a:t>and </a:t>
            </a:r>
            <a:r>
              <a:rPr lang="en-US" sz="1500" b="1" dirty="0"/>
              <a:t>false-discovery rate</a:t>
            </a:r>
          </a:p>
          <a:p>
            <a:endParaRPr lang="pt-BR" sz="1800" dirty="0"/>
          </a:p>
          <a:p>
            <a:pPr marL="342900" lvl="1" indent="0">
              <a:buNone/>
            </a:pPr>
            <a:endParaRPr lang="en-US" sz="1500" b="1" dirty="0"/>
          </a:p>
          <a:p>
            <a:pPr marL="0" indent="0">
              <a:buNone/>
            </a:pPr>
            <a:r>
              <a:rPr lang="en-US" sz="1350" dirty="0"/>
              <a:t>     </a:t>
            </a:r>
          </a:p>
          <a:p>
            <a:pPr lvl="1"/>
            <a:endParaRPr lang="en-US" sz="1200" dirty="0"/>
          </a:p>
        </p:txBody>
      </p:sp>
      <p:pic>
        <p:nvPicPr>
          <p:cNvPr id="6" name="Picture 3" descr="Picture 3">
            <a:extLst>
              <a:ext uri="{FF2B5EF4-FFF2-40B4-BE49-F238E27FC236}">
                <a16:creationId xmlns:a16="http://schemas.microsoft.com/office/drawing/2014/main" id="{3A92DAC6-B3D0-4E92-AB77-71573CBE6F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6406" y="1828471"/>
            <a:ext cx="1756569" cy="657287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2" descr="Picture 2">
            <a:extLst>
              <a:ext uri="{FF2B5EF4-FFF2-40B4-BE49-F238E27FC236}">
                <a16:creationId xmlns:a16="http://schemas.microsoft.com/office/drawing/2014/main" id="{6B24DED7-3306-4710-B0C1-5B4041AA0FF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6524" r="33149" b="51145"/>
          <a:stretch/>
        </p:blipFill>
        <p:spPr>
          <a:xfrm>
            <a:off x="5552795" y="2497814"/>
            <a:ext cx="1696010" cy="1259829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822DFDAB-246C-4499-9412-753CDDA61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249" y="4036340"/>
            <a:ext cx="2808288" cy="360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DAF210-782D-413E-8C97-43D504E684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3431" y="4437384"/>
            <a:ext cx="685800" cy="41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4">
            <a:extLst>
              <a:ext uri="{FF2B5EF4-FFF2-40B4-BE49-F238E27FC236}">
                <a16:creationId xmlns:a16="http://schemas.microsoft.com/office/drawing/2014/main" id="{CD1725B6-5796-4BAC-B00F-974354841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0537" y="3807470"/>
            <a:ext cx="1918563" cy="1259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327250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B611D72-6006-4257-9C42-D6FABB260D39}"/>
              </a:ext>
            </a:extLst>
          </p:cNvPr>
          <p:cNvSpPr txBox="1"/>
          <p:nvPr/>
        </p:nvSpPr>
        <p:spPr>
          <a:xfrm>
            <a:off x="1448770" y="254320"/>
            <a:ext cx="5924056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r>
              <a:rPr lang="en-US" sz="2800" b="1" dirty="0"/>
              <a:t>Odds ratio and logistic regression</a:t>
            </a:r>
          </a:p>
        </p:txBody>
      </p:sp>
      <p:graphicFrame>
        <p:nvGraphicFramePr>
          <p:cNvPr id="6" name="Table 6">
            <a:extLst>
              <a:ext uri="{FF2B5EF4-FFF2-40B4-BE49-F238E27FC236}">
                <a16:creationId xmlns:a16="http://schemas.microsoft.com/office/drawing/2014/main" id="{39601E59-07C2-401E-9EA5-6977D9A3D163}"/>
              </a:ext>
            </a:extLst>
          </p:cNvPr>
          <p:cNvGraphicFramePr>
            <a:graphicFrameLocks noGrp="1"/>
          </p:cNvGraphicFramePr>
          <p:nvPr/>
        </p:nvGraphicFramePr>
        <p:xfrm>
          <a:off x="2259606" y="1396999"/>
          <a:ext cx="4959901" cy="1280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205217">
                  <a:extLst>
                    <a:ext uri="{9D8B030D-6E8A-4147-A177-3AD203B41FA5}">
                      <a16:colId xmlns:a16="http://schemas.microsoft.com/office/drawing/2014/main" val="3460151604"/>
                    </a:ext>
                  </a:extLst>
                </a:gridCol>
                <a:gridCol w="1846567">
                  <a:extLst>
                    <a:ext uri="{9D8B030D-6E8A-4147-A177-3AD203B41FA5}">
                      <a16:colId xmlns:a16="http://schemas.microsoft.com/office/drawing/2014/main" val="2664055651"/>
                    </a:ext>
                  </a:extLst>
                </a:gridCol>
                <a:gridCol w="1908117">
                  <a:extLst>
                    <a:ext uri="{9D8B030D-6E8A-4147-A177-3AD203B41FA5}">
                      <a16:colId xmlns:a16="http://schemas.microsoft.com/office/drawing/2014/main" val="2837713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Study Design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Prospective cohort study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Case and Control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784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Effect Estimate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Relative Risk/ Risk Ratio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Odds ratio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368788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A6A8487-5703-4042-BA19-56BE7E295A9D}"/>
              </a:ext>
            </a:extLst>
          </p:cNvPr>
          <p:cNvSpPr txBox="1"/>
          <p:nvPr/>
        </p:nvSpPr>
        <p:spPr>
          <a:xfrm>
            <a:off x="866880" y="843278"/>
            <a:ext cx="7087836" cy="544764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/>
              <a:t>Main epidemiological study designs and relevant effect estimates: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kumimoji="0" lang="en-US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Arial"/>
              <a:ea typeface="Arial"/>
              <a:cs typeface="Arial"/>
              <a:sym typeface="Arial"/>
            </a:endParaRP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US" sz="1800" b="1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Multiple logistic regression: </a:t>
            </a:r>
            <a:r>
              <a:rPr lang="en-US" sz="1800" i="1" dirty="0"/>
              <a:t>p</a:t>
            </a:r>
            <a:r>
              <a:rPr lang="en-US" sz="1800" dirty="0"/>
              <a:t> = </a:t>
            </a:r>
            <a:r>
              <a:rPr lang="en-US" sz="1800" dirty="0">
                <a:latin typeface="Symbol"/>
                <a:ea typeface="Symbol"/>
                <a:cs typeface="Symbol"/>
                <a:sym typeface="Symbol"/>
              </a:rPr>
              <a:t>a </a:t>
            </a:r>
            <a:r>
              <a:rPr lang="en-US" sz="1800" dirty="0"/>
              <a:t>+ </a:t>
            </a:r>
            <a:r>
              <a:rPr lang="en-US" sz="1800" dirty="0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800" baseline="-25000" dirty="0"/>
              <a:t>1</a:t>
            </a:r>
            <a:r>
              <a:rPr lang="en-US" sz="1800" dirty="0"/>
              <a:t>x</a:t>
            </a:r>
            <a:r>
              <a:rPr lang="en-US" sz="1800" baseline="-25000" dirty="0"/>
              <a:t>1</a:t>
            </a:r>
            <a:r>
              <a:rPr lang="en-US" sz="1800" dirty="0"/>
              <a:t> + …+ </a:t>
            </a:r>
            <a:r>
              <a:rPr lang="en-US" sz="1800" dirty="0" err="1">
                <a:latin typeface="Symbol"/>
                <a:ea typeface="Symbol"/>
                <a:cs typeface="Symbol"/>
                <a:sym typeface="Symbol"/>
              </a:rPr>
              <a:t>b</a:t>
            </a:r>
            <a:r>
              <a:rPr lang="en-US" sz="1800" baseline="-25000" dirty="0" err="1"/>
              <a:t>k</a:t>
            </a:r>
            <a:r>
              <a:rPr lang="en-US" sz="1800" dirty="0" err="1"/>
              <a:t>x</a:t>
            </a:r>
            <a:r>
              <a:rPr lang="en-US" sz="1800" baseline="-25000" dirty="0" err="1"/>
              <a:t>k</a:t>
            </a:r>
            <a:endParaRPr lang="en-US" sz="1800" baseline="-25000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baseline="-25000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baseline="-25000" dirty="0"/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baseline="-25000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sz="1800" baseline="-25000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baseline="-25000" dirty="0"/>
              <a:t>      -</a:t>
            </a:r>
            <a:r>
              <a:rPr lang="en-US" dirty="0"/>
              <a:t>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n-US" dirty="0"/>
              <a:t>OR: links exposure variable to the dependent variable:</a:t>
            </a:r>
          </a:p>
          <a:p>
            <a:pPr lvl="1" indent="0"/>
            <a:r>
              <a:rPr lang="en-US" dirty="0"/>
              <a:t>     95% CI for OR: </a:t>
            </a:r>
          </a:p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endParaRPr lang="en-US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/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sz="1800" baseline="-25000" dirty="0"/>
              <a:t>         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n-US" b="0" i="0" u="none" strike="noStrike" cap="none" spc="0" normalizeH="0" baseline="-2500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     </a:t>
            </a:r>
            <a:r>
              <a:rPr kumimoji="0" lang="en-US" sz="1800" b="0" i="0" u="none" strike="noStrike" cap="none" spc="0" normalizeH="0" baseline="0" dirty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Arial"/>
                <a:ea typeface="Arial"/>
                <a:cs typeface="Arial"/>
                <a:sym typeface="Arial"/>
              </a:rPr>
              <a:t> </a:t>
            </a:r>
          </a:p>
        </p:txBody>
      </p:sp>
      <p:pic>
        <p:nvPicPr>
          <p:cNvPr id="8" name="Picture 2" descr="Picture 2">
            <a:extLst>
              <a:ext uri="{FF2B5EF4-FFF2-40B4-BE49-F238E27FC236}">
                <a16:creationId xmlns:a16="http://schemas.microsoft.com/office/drawing/2014/main" id="{14754D7F-1DA8-43B3-A24F-D9CFFD9545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575" y="4562306"/>
            <a:ext cx="677863" cy="385764"/>
          </a:xfrm>
          <a:prstGeom prst="rect">
            <a:avLst/>
          </a:prstGeom>
          <a:ln w="12700">
            <a:miter lim="400000"/>
          </a:ln>
        </p:spPr>
      </p:pic>
      <p:pic>
        <p:nvPicPr>
          <p:cNvPr id="9" name="Picture 2" descr="Picture 2">
            <a:extLst>
              <a:ext uri="{FF2B5EF4-FFF2-40B4-BE49-F238E27FC236}">
                <a16:creationId xmlns:a16="http://schemas.microsoft.com/office/drawing/2014/main" id="{5974E384-CBCE-45B4-9277-5F4D5FAC9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4510" y="3750661"/>
            <a:ext cx="3316288" cy="5334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Picture 3" descr="Picture 3">
            <a:extLst>
              <a:ext uri="{FF2B5EF4-FFF2-40B4-BE49-F238E27FC236}">
                <a16:creationId xmlns:a16="http://schemas.microsoft.com/office/drawing/2014/main" id="{09150BCE-7958-43FC-9496-2DE5679177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28854" y="4938760"/>
            <a:ext cx="2847950" cy="70545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165227186"/>
      </p:ext>
    </p:extLst>
  </p:cSld>
  <p:clrMapOvr>
    <a:masterClrMapping/>
  </p:clrMapOvr>
</p:sld>
</file>

<file path=ppt/theme/theme1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Modeling_Theme">
  <a:themeElements>
    <a:clrScheme name="Modeling_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Modeling_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Modeling_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rial"/>
            <a:ea typeface="Arial"/>
            <a:cs typeface="Arial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14936</TotalTime>
  <Words>857</Words>
  <PresentationFormat>On-screen Show (4:3)</PresentationFormat>
  <Paragraphs>175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DengXian</vt:lpstr>
      <vt:lpstr>Arial</vt:lpstr>
      <vt:lpstr>Calibri</vt:lpstr>
      <vt:lpstr>Cambria Math</vt:lpstr>
      <vt:lpstr>Helvetica</vt:lpstr>
      <vt:lpstr>Symbol</vt:lpstr>
      <vt:lpstr>Times New Roman</vt:lpstr>
      <vt:lpstr>Modeling_Theme</vt:lpstr>
      <vt:lpstr>EE3211 Modelling Techniques </vt:lpstr>
      <vt:lpstr>Notes for Project</vt:lpstr>
      <vt:lpstr>Exam</vt:lpstr>
      <vt:lpstr>Choice of statistical test</vt:lpstr>
      <vt:lpstr>PowerPoint Presentation</vt:lpstr>
      <vt:lpstr>PowerPoint Presentation</vt:lpstr>
      <vt:lpstr>PowerPoint Presentation</vt:lpstr>
      <vt:lpstr>PowerPoint Presentation</vt:lpstr>
      <vt:lpstr>Descriptive statistics</vt:lpstr>
      <vt:lpstr>Probability distribution</vt:lpstr>
      <vt:lpstr>Hypothesis testing: one and two sample inference</vt:lpstr>
      <vt:lpstr>Hypothesis testing:  Categorical data</vt:lpstr>
      <vt:lpstr>Regression and Correlation</vt:lpstr>
      <vt:lpstr>Nonparametric Methods</vt:lpstr>
      <vt:lpstr>Multisample Inference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2021-04-12T09:27:09Z</dcterms:modified>
</cp:coreProperties>
</file>