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304" r:id="rId3"/>
    <p:sldId id="289" r:id="rId4"/>
    <p:sldId id="336" r:id="rId5"/>
    <p:sldId id="337" r:id="rId6"/>
    <p:sldId id="338" r:id="rId7"/>
    <p:sldId id="339" r:id="rId8"/>
    <p:sldId id="340" r:id="rId9"/>
    <p:sldId id="325" r:id="rId10"/>
    <p:sldId id="307" r:id="rId11"/>
    <p:sldId id="367" r:id="rId12"/>
    <p:sldId id="308" r:id="rId13"/>
    <p:sldId id="326" r:id="rId14"/>
    <p:sldId id="327" r:id="rId15"/>
    <p:sldId id="341" r:id="rId16"/>
    <p:sldId id="328" r:id="rId17"/>
    <p:sldId id="329" r:id="rId18"/>
    <p:sldId id="291" r:id="rId19"/>
    <p:sldId id="287" r:id="rId20"/>
    <p:sldId id="290" r:id="rId21"/>
    <p:sldId id="342" r:id="rId22"/>
    <p:sldId id="368" r:id="rId23"/>
    <p:sldId id="345" r:id="rId24"/>
    <p:sldId id="346" r:id="rId25"/>
    <p:sldId id="347" r:id="rId26"/>
    <p:sldId id="348" r:id="rId27"/>
    <p:sldId id="349" r:id="rId28"/>
    <p:sldId id="350" r:id="rId29"/>
    <p:sldId id="351" r:id="rId30"/>
    <p:sldId id="352" r:id="rId31"/>
    <p:sldId id="353" r:id="rId32"/>
    <p:sldId id="355" r:id="rId33"/>
    <p:sldId id="356" r:id="rId34"/>
    <p:sldId id="357" r:id="rId35"/>
    <p:sldId id="358" r:id="rId36"/>
    <p:sldId id="360" r:id="rId37"/>
    <p:sldId id="361" r:id="rId38"/>
    <p:sldId id="362" r:id="rId39"/>
    <p:sldId id="363" r:id="rId40"/>
    <p:sldId id="364" r:id="rId41"/>
    <p:sldId id="365" r:id="rId42"/>
    <p:sldId id="366" r:id="rId43"/>
    <p:sldId id="297" r:id="rId4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/>
    <p:restoredTop sz="94727"/>
  </p:normalViewPr>
  <p:slideViewPr>
    <p:cSldViewPr>
      <p:cViewPr varScale="1">
        <p:scale>
          <a:sx n="82" d="100"/>
          <a:sy n="82" d="100"/>
        </p:scale>
        <p:origin x="2136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64DB847-A7C6-423F-B771-46A6092732E3}" type="datetimeFigureOut">
              <a:rPr lang="en-US"/>
              <a:pPr>
                <a:defRPr/>
              </a:pPr>
              <a:t>1/23/19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7FC56A9-71FA-49A8-A49B-73E0C4B6E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5120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BAEF0229-F8D6-4556-8218-5E24F8472C22}" type="datetime1">
              <a:rPr lang="zh-TW" altLang="en-US"/>
              <a:pPr eaLnBrk="1" hangingPunct="1">
                <a:spcBef>
                  <a:spcPct val="0"/>
                </a:spcBef>
              </a:pPr>
              <a:t>2019/1/23</a:t>
            </a:fld>
            <a:endParaRPr lang="en-US" altLang="zh-TW"/>
          </a:p>
        </p:txBody>
      </p:sp>
      <p:sp>
        <p:nvSpPr>
          <p:cNvPr id="5120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CA80ADF5-E8B0-44A2-936B-EE50C4208075}" type="slidenum">
              <a:rPr lang="en-US" altLang="zh-TW"/>
              <a:pPr eaLnBrk="1" hangingPunct="1">
                <a:spcBef>
                  <a:spcPct val="0"/>
                </a:spcBef>
              </a:pPr>
              <a:t>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15597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52228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A591A53A-1B8F-47DB-8FE3-F59A6B725D92}" type="datetime1">
              <a:rPr lang="zh-TW" altLang="en-US"/>
              <a:pPr eaLnBrk="1" hangingPunct="1">
                <a:spcBef>
                  <a:spcPct val="0"/>
                </a:spcBef>
              </a:pPr>
              <a:t>2019/1/23</a:t>
            </a:fld>
            <a:endParaRPr lang="en-US" altLang="zh-TW"/>
          </a:p>
        </p:txBody>
      </p:sp>
      <p:sp>
        <p:nvSpPr>
          <p:cNvPr id="52229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8ECEF854-6042-4A90-8EEB-2B8DAF48B77C}" type="slidenum">
              <a:rPr lang="en-US" altLang="zh-TW"/>
              <a:pPr eaLnBrk="1" hangingPunct="1">
                <a:spcBef>
                  <a:spcPct val="0"/>
                </a:spcBef>
              </a:pPr>
              <a:t>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09450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CA" altLang="en-US"/>
              <a:t>esp when the RAM and ROM space are external to the CPU.</a:t>
            </a:r>
          </a:p>
          <a:p>
            <a:endParaRPr lang="en-CA" altLang="en-US"/>
          </a:p>
          <a:p>
            <a:r>
              <a:rPr lang="en-CA" altLang="en-US"/>
              <a:t>e.g., Pentium </a:t>
            </a:r>
            <a:r>
              <a:rPr lang="el-GR" altLang="en-US"/>
              <a:t>μ</a:t>
            </a:r>
            <a:r>
              <a:rPr lang="en-CA" altLang="en-US"/>
              <a:t>P with 64-bit data bus and 32-bit address bus needs about 100 wires. Number of wires is doubled for Harvard architecture.</a:t>
            </a:r>
            <a:endParaRPr lang="en-US" altLang="en-US"/>
          </a:p>
          <a:p>
            <a:endParaRPr lang="en-US" alt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B7EDAC39-1C20-4759-AB40-237E1F98E246}" type="slidenum">
              <a:rPr lang="en-CA" altLang="zh-TW"/>
              <a:pPr eaLnBrk="1" hangingPunct="1">
                <a:spcBef>
                  <a:spcPct val="0"/>
                </a:spcBef>
              </a:pPr>
              <a:t>4</a:t>
            </a:fld>
            <a:endParaRPr lang="en-CA" altLang="zh-TW"/>
          </a:p>
        </p:txBody>
      </p:sp>
    </p:spTree>
    <p:extLst>
      <p:ext uri="{BB962C8B-B14F-4D97-AF65-F5344CB8AC3E}">
        <p14:creationId xmlns:p14="http://schemas.microsoft.com/office/powerpoint/2010/main" val="39498159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AE56C332-B1A7-4975-B8E2-90C00612A253}" type="slidenum">
              <a:rPr lang="en-CA" altLang="zh-TW"/>
              <a:pPr eaLnBrk="1" hangingPunct="1">
                <a:spcBef>
                  <a:spcPct val="0"/>
                </a:spcBef>
              </a:pPr>
              <a:t>5</a:t>
            </a:fld>
            <a:endParaRPr lang="en-CA" altLang="zh-TW"/>
          </a:p>
        </p:txBody>
      </p:sp>
    </p:spTree>
    <p:extLst>
      <p:ext uri="{BB962C8B-B14F-4D97-AF65-F5344CB8AC3E}">
        <p14:creationId xmlns:p14="http://schemas.microsoft.com/office/powerpoint/2010/main" val="4191669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55300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6D094249-19DF-47FE-BA08-5E7CC6DB6434}" type="datetime1">
              <a:rPr lang="zh-TW" altLang="en-US"/>
              <a:pPr eaLnBrk="1" hangingPunct="1">
                <a:spcBef>
                  <a:spcPct val="0"/>
                </a:spcBef>
              </a:pPr>
              <a:t>2019/1/23</a:t>
            </a:fld>
            <a:endParaRPr lang="en-US" altLang="zh-TW"/>
          </a:p>
        </p:txBody>
      </p:sp>
      <p:sp>
        <p:nvSpPr>
          <p:cNvPr id="5530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CE8DF670-8732-4526-9495-F912B12732E4}" type="slidenum">
              <a:rPr lang="en-US" altLang="zh-TW"/>
              <a:pPr eaLnBrk="1" hangingPunct="1">
                <a:spcBef>
                  <a:spcPct val="0"/>
                </a:spcBef>
              </a:pPr>
              <a:t>8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70716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3"/>
          <p:cNvSpPr txBox="1">
            <a:spLocks noGrp="1" noChangeArrowheads="1"/>
          </p:cNvSpPr>
          <p:nvPr/>
        </p:nvSpPr>
        <p:spPr bwMode="auto">
          <a:xfrm>
            <a:off x="5624513" y="0"/>
            <a:ext cx="430053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6D5ECD5-A939-4395-A4DB-33EEA4D786BB}" type="datetime1">
              <a:rPr lang="zh-TW" altLang="en-US" b="0"/>
              <a:pPr algn="r" eaLnBrk="1" hangingPunct="1">
                <a:spcBef>
                  <a:spcPct val="0"/>
                </a:spcBef>
              </a:pPr>
              <a:t>2019/1/23</a:t>
            </a:fld>
            <a:endParaRPr lang="en-US" altLang="zh-TW" b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522356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 txBox="1">
            <a:spLocks noGrp="1" noChangeArrowheads="1"/>
          </p:cNvSpPr>
          <p:nvPr/>
        </p:nvSpPr>
        <p:spPr bwMode="auto">
          <a:xfrm>
            <a:off x="5624513" y="6329363"/>
            <a:ext cx="4302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spcBef>
                <a:spcPct val="0"/>
              </a:spcBef>
            </a:pPr>
            <a:fld id="{CDF67AB1-D8EE-4963-A902-19F5073A5FF0}" type="slidenum">
              <a:rPr kumimoji="0" lang="en-US" altLang="en-US" sz="1000" b="0" i="1">
                <a:latin typeface="Times New Roman" pitchFamily="18" charset="0"/>
              </a:rPr>
              <a:pPr algn="r">
                <a:spcBef>
                  <a:spcPct val="0"/>
                </a:spcBef>
              </a:pPr>
              <a:t>10</a:t>
            </a:fld>
            <a:endParaRPr kumimoji="0" lang="en-US" altLang="en-US" sz="1000" b="0" i="1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975" y="3165475"/>
            <a:ext cx="7278688" cy="299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8116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 txBox="1">
            <a:spLocks noGrp="1" noChangeArrowheads="1"/>
          </p:cNvSpPr>
          <p:nvPr/>
        </p:nvSpPr>
        <p:spPr bwMode="auto">
          <a:xfrm>
            <a:off x="5624513" y="6329363"/>
            <a:ext cx="43021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50" tIns="0" rIns="19050" bIns="0" anchor="b"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>
              <a:spcBef>
                <a:spcPct val="0"/>
              </a:spcBef>
            </a:pPr>
            <a:fld id="{FFFED323-BC9A-425D-BA9F-42A3D598CD59}" type="slidenum">
              <a:rPr kumimoji="0" lang="en-US" altLang="en-US" sz="1000" b="0" i="1">
                <a:latin typeface="Times New Roman" pitchFamily="18" charset="0"/>
              </a:rPr>
              <a:pPr algn="r">
                <a:spcBef>
                  <a:spcPct val="0"/>
                </a:spcBef>
              </a:pPr>
              <a:t>12</a:t>
            </a:fld>
            <a:endParaRPr kumimoji="0" lang="en-US" altLang="en-US" sz="1000" b="0" i="1">
              <a:latin typeface="Times New Roman" pitchFamily="18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23975" y="3165475"/>
            <a:ext cx="7278688" cy="299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21464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59396" name="Date Placeholder 3"/>
          <p:cNvSpPr txBox="1">
            <a:spLocks noGrp="1"/>
          </p:cNvSpPr>
          <p:nvPr/>
        </p:nvSpPr>
        <p:spPr bwMode="auto">
          <a:xfrm>
            <a:off x="5624513" y="0"/>
            <a:ext cx="430053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B6C1E0E-DE33-4A0D-9D3C-BE6D1BB4FD5B}" type="datetime1">
              <a:rPr lang="zh-TW" altLang="en-US" b="0"/>
              <a:pPr algn="r" eaLnBrk="1" hangingPunct="1">
                <a:spcBef>
                  <a:spcPct val="0"/>
                </a:spcBef>
              </a:pPr>
              <a:t>2019/1/23</a:t>
            </a:fld>
            <a:endParaRPr lang="en-US" altLang="zh-TW" b="0"/>
          </a:p>
        </p:txBody>
      </p:sp>
      <p:sp>
        <p:nvSpPr>
          <p:cNvPr id="59397" name="Slide Number Placeholder 4"/>
          <p:cNvSpPr txBox="1">
            <a:spLocks noGrp="1"/>
          </p:cNvSpPr>
          <p:nvPr/>
        </p:nvSpPr>
        <p:spPr bwMode="auto">
          <a:xfrm>
            <a:off x="5624513" y="6327775"/>
            <a:ext cx="430053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E931752-A9F3-44E9-9510-D9D16E595A3E}" type="slidenum">
              <a:rPr lang="en-US" altLang="zh-TW" b="0"/>
              <a:pPr algn="r" eaLnBrk="1" hangingPunct="1">
                <a:spcBef>
                  <a:spcPct val="0"/>
                </a:spcBef>
              </a:pPr>
              <a:t>13</a:t>
            </a:fld>
            <a:endParaRPr lang="en-US" altLang="zh-TW" b="0"/>
          </a:p>
        </p:txBody>
      </p:sp>
    </p:spTree>
    <p:extLst>
      <p:ext uri="{BB962C8B-B14F-4D97-AF65-F5344CB8AC3E}">
        <p14:creationId xmlns:p14="http://schemas.microsoft.com/office/powerpoint/2010/main" val="7659784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 txBox="1">
            <a:spLocks noGrp="1" noChangeArrowheads="1"/>
          </p:cNvSpPr>
          <p:nvPr/>
        </p:nvSpPr>
        <p:spPr bwMode="auto">
          <a:xfrm>
            <a:off x="5624513" y="0"/>
            <a:ext cx="430053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D8C582D-96D7-4001-8D31-2B6540B6123D}" type="datetime1">
              <a:rPr lang="zh-TW" altLang="en-US" b="0"/>
              <a:pPr algn="r" eaLnBrk="1" hangingPunct="1">
                <a:spcBef>
                  <a:spcPct val="0"/>
                </a:spcBef>
              </a:pPr>
              <a:t>2019/1/23</a:t>
            </a:fld>
            <a:endParaRPr lang="en-US" altLang="zh-TW" b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3461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144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1FDA6D96-5A54-4DF4-8E1B-9BCB0B388EF3}" type="datetime1">
              <a:rPr lang="zh-TW" altLang="en-US"/>
              <a:pPr eaLnBrk="1" hangingPunct="1">
                <a:spcBef>
                  <a:spcPct val="0"/>
                </a:spcBef>
              </a:pPr>
              <a:t>2019/1/23</a:t>
            </a:fld>
            <a:endParaRPr lang="en-US" altLang="zh-TW"/>
          </a:p>
        </p:txBody>
      </p:sp>
      <p:sp>
        <p:nvSpPr>
          <p:cNvPr id="6144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C268011B-C741-4B2B-8E36-D2F84A456074}" type="slidenum">
              <a:rPr lang="en-US" altLang="zh-TW"/>
              <a:pPr eaLnBrk="1" hangingPunct="1">
                <a:spcBef>
                  <a:spcPct val="0"/>
                </a:spcBef>
              </a:pPr>
              <a:t>15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56302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 txBox="1">
            <a:spLocks noGrp="1" noChangeArrowheads="1"/>
          </p:cNvSpPr>
          <p:nvPr/>
        </p:nvSpPr>
        <p:spPr bwMode="auto">
          <a:xfrm>
            <a:off x="5624513" y="0"/>
            <a:ext cx="430053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7991CA1-5F66-4DDD-B0F3-80CAFDD1A143}" type="datetime1">
              <a:rPr lang="zh-TW" altLang="en-US" b="0"/>
              <a:pPr algn="r" eaLnBrk="1" hangingPunct="1">
                <a:spcBef>
                  <a:spcPct val="0"/>
                </a:spcBef>
              </a:pPr>
              <a:t>2019/1/23</a:t>
            </a:fld>
            <a:endParaRPr lang="en-US" altLang="zh-TW" b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45945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 txBox="1">
            <a:spLocks noGrp="1" noChangeArrowheads="1"/>
          </p:cNvSpPr>
          <p:nvPr/>
        </p:nvSpPr>
        <p:spPr bwMode="auto">
          <a:xfrm>
            <a:off x="5624513" y="0"/>
            <a:ext cx="4300537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D21ADFF-CC76-4D93-B8D6-674C2C506B7E}" type="datetime1">
              <a:rPr lang="zh-TW" altLang="en-US" b="0"/>
              <a:pPr algn="r" eaLnBrk="1" hangingPunct="1">
                <a:spcBef>
                  <a:spcPct val="0"/>
                </a:spcBef>
              </a:pPr>
              <a:t>2019/1/23</a:t>
            </a:fld>
            <a:endParaRPr lang="en-US" altLang="zh-TW" b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buFontTx/>
              <a:buChar char="•"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342730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FD20E5DB-5D58-4DC8-92C6-1381F83AA3A3}" type="datetime1">
              <a:rPr lang="zh-TW" altLang="en-US"/>
              <a:pPr eaLnBrk="1" hangingPunct="1">
                <a:spcBef>
                  <a:spcPct val="0"/>
                </a:spcBef>
              </a:pPr>
              <a:t>2019/1/23</a:t>
            </a:fld>
            <a:endParaRPr lang="en-US" altLang="zh-TW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9622365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65540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26308FA7-D086-46B3-BA34-798EA1DFC775}" type="datetime1">
              <a:rPr lang="zh-TW" altLang="en-US"/>
              <a:pPr eaLnBrk="1" hangingPunct="1">
                <a:spcBef>
                  <a:spcPct val="0"/>
                </a:spcBef>
              </a:pPr>
              <a:t>2019/1/23</a:t>
            </a:fld>
            <a:endParaRPr lang="en-US" altLang="zh-TW"/>
          </a:p>
        </p:txBody>
      </p:sp>
      <p:sp>
        <p:nvSpPr>
          <p:cNvPr id="6554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F0547902-59B1-421A-A00B-21AD389ACA27}" type="slidenum">
              <a:rPr lang="en-US" altLang="zh-TW"/>
              <a:pPr eaLnBrk="1" hangingPunct="1">
                <a:spcBef>
                  <a:spcPct val="0"/>
                </a:spcBef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276384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70660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D6BB7001-AED7-41FF-92E3-D43654B0D032}" type="datetime1">
              <a:rPr lang="zh-TW" altLang="en-US"/>
              <a:pPr eaLnBrk="1" hangingPunct="1">
                <a:spcBef>
                  <a:spcPct val="0"/>
                </a:spcBef>
              </a:pPr>
              <a:t>2019/1/23</a:t>
            </a:fld>
            <a:endParaRPr lang="en-US" altLang="zh-TW"/>
          </a:p>
        </p:txBody>
      </p:sp>
      <p:sp>
        <p:nvSpPr>
          <p:cNvPr id="7066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61D9E14A-7DF1-4F92-9FA0-82D0C7E4514B}" type="slidenum">
              <a:rPr lang="en-US" altLang="zh-TW"/>
              <a:pPr eaLnBrk="1" hangingPunct="1">
                <a:spcBef>
                  <a:spcPct val="0"/>
                </a:spcBef>
              </a:pPr>
              <a:t>20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43692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08CCEC64-934C-4EAD-91F5-761F12B0EC41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2215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15931CEF-C114-4827-9E55-3779205F7B13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754486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8E059C14-A956-4957-874D-336B7264716B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76521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21651613-7163-4483-9F08-B3505E0DE1B7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67283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9A116D38-3A72-4EEC-BB10-DDDA84723D20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78496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065F145F-ACDA-4929-84FC-6B47E6CC0B69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73443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560FD4E9-571B-4E00-A4C9-A906FFEC22B5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3187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1A9C1C80-FE6B-4B1C-8707-AF74473D18B3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78965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324E6A07-9BE1-4BD2-A6DC-899D88AF8070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673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AD072555-A7C0-4179-9AD1-560CCECB9ECD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0755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90EAB10F-A669-40F1-8AB1-E490FE15F638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32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9103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3FA9FC92-5E83-433C-B9FA-D03D0A5A55ED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31427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32F371AA-B0D1-4382-8F51-AAD5C1974483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34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44582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FE32C55B-5047-4F24-A736-D651984E0055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35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97508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A245492E-F288-4E1D-8F06-6BE1A87154DC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36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682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46937D5E-C027-42A7-AAEC-9BC640770A5C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37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22151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40A8C212-6351-48E5-AED6-4A0A8BBB0035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38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3936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ED98F8EF-1900-47CE-BC60-9B9EE03D595C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39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829465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0A59508B-1441-489F-B6FA-852848CFBD4F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40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54035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92164" name="Footer Placeholder 3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000">
                <a:latin typeface="Times New Roman" pitchFamily="18" charset="0"/>
              </a:rPr>
              <a:t>ELEC 330</a:t>
            </a:r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C4CE4900-B77C-4591-80BD-638F837D34DB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41</a:t>
            </a:fld>
            <a:endParaRPr lang="en-US" altLang="en-US" sz="100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0228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92192CEA-9E26-400E-A77B-B4AE65FBE167}" type="slidenum">
              <a:rPr lang="en-US" altLang="en-US" sz="1000"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42</a:t>
            </a:fld>
            <a:endParaRPr lang="en-US" altLang="en-US" sz="1000">
              <a:latin typeface="Times New Roman" pitchFamily="18" charset="0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303588" y="504825"/>
            <a:ext cx="3319462" cy="248920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1508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94212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77F63A0D-9F49-4F40-93C2-ED321D7D7B42}" type="datetime1">
              <a:rPr lang="zh-TW" altLang="en-US"/>
              <a:pPr eaLnBrk="1" hangingPunct="1">
                <a:spcBef>
                  <a:spcPct val="0"/>
                </a:spcBef>
              </a:pPr>
              <a:t>2019/1/23</a:t>
            </a:fld>
            <a:endParaRPr lang="en-US" altLang="zh-TW"/>
          </a:p>
        </p:txBody>
      </p:sp>
      <p:sp>
        <p:nvSpPr>
          <p:cNvPr id="9421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fontAlgn="base" hangingPunct="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0"/>
              </a:spcBef>
            </a:pPr>
            <a:fld id="{AD371FA2-F9EA-4B7D-B247-CA062D890947}" type="slidenum">
              <a:rPr lang="en-US" altLang="zh-TW"/>
              <a:pPr eaLnBrk="1" hangingPunct="1">
                <a:spcBef>
                  <a:spcPct val="0"/>
                </a:spcBef>
              </a:pPr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173258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1295400"/>
            <a:ext cx="8229600" cy="20574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3333B2"/>
            </a:solidFill>
          </a:ln>
          <a:effectLst>
            <a:outerShdw blurRad="114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838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667000"/>
            <a:ext cx="6400800" cy="5334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1071563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0B4CF9C-55F4-4FFE-BD8D-163EF165F112}" type="datetime1">
              <a:rPr lang="en-US" smtClean="0"/>
              <a:t>1/23/19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4290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492875"/>
            <a:ext cx="11430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6CB4F1-E69D-4458-B775-B121381A0F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600"/>
            </a:lvl1pPr>
            <a:lvl2pPr>
              <a:buSzPct val="60000"/>
              <a:buFontTx/>
              <a:buBlip>
                <a:blip r:embed="rId3"/>
              </a:buBlip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762000"/>
          </a:xfrm>
        </p:spPr>
        <p:txBody>
          <a:bodyPr/>
          <a:lstStyle>
            <a:lvl1pPr marL="182880" algn="l">
              <a:defRPr sz="4300" b="0" i="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BC7FEBF-A170-470C-A369-F0D066FB5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90982-9BD1-41A4-898E-2DE3EFDAD62B}" type="datetime1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2F621-4695-46C1-8607-7F4A48817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6490727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400"/>
            </a:lvl1pPr>
            <a:lvl2pPr>
              <a:buSzPct val="60000"/>
              <a:buFontTx/>
              <a:buBlip>
                <a:blip r:embed="rId2"/>
              </a:buBlip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400"/>
            </a:lvl1pPr>
            <a:lvl2pPr>
              <a:buSzPct val="60000"/>
              <a:buFontTx/>
              <a:buBlip>
                <a:blip r:embed="rId2"/>
              </a:buBlip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62000"/>
          </a:xfrm>
        </p:spPr>
        <p:txBody>
          <a:bodyPr/>
          <a:lstStyle>
            <a:lvl1pPr marL="182880" algn="l">
              <a:defRPr sz="4300" b="0" i="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A58546F-1E4E-426D-9940-5EB4B4A74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3333B2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  <a:latin typeface="+mn-lt"/>
                <a:cs typeface="+mn-cs"/>
              </a:rPr>
              <a:t>Vu Pham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382000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8382000" cy="44497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200"/>
            </a:lvl1pPr>
            <a:lvl2pPr>
              <a:buSzPct val="60000"/>
              <a:buFontTx/>
              <a:buBlip>
                <a:blip r:embed="rId2"/>
              </a:buBlip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62000"/>
          </a:xfrm>
          <a:gradFill>
            <a:gsLst>
              <a:gs pos="0">
                <a:schemeClr val="bg2">
                  <a:lumMod val="25000"/>
                </a:schemeClr>
              </a:gs>
              <a:gs pos="100000">
                <a:srgbClr val="C00000"/>
              </a:gs>
            </a:gsLst>
            <a:lin ang="10800000" scaled="1"/>
          </a:gradFill>
        </p:spPr>
        <p:txBody>
          <a:bodyPr/>
          <a:lstStyle>
            <a:lvl1pPr marL="182880"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  <a:solidFill>
            <a:srgbClr val="C00000"/>
          </a:solidFill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A sample title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  <a:solidFill>
            <a:srgbClr val="C00000"/>
          </a:solidFill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F25B14B-C98E-4C14-96E7-18DD3A29C1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7659C-7A1E-4BA8-A357-D19EE208B1A5}" type="datetime1">
              <a:rPr lang="en-US" smtClean="0"/>
              <a:t>1/23/19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2A947-F0B9-4AC8-B617-2CA04D399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64503-3AD9-4F80-9E80-DDFEFC8BB6B0}" type="datetime1">
              <a:rPr lang="en-US" smtClean="0"/>
              <a:t>1/23/19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05516-340B-459A-81CA-6701DA508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9556C-2595-4E56-A717-316D8EFEAEE5}" type="datetime1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EA575-3527-424C-A005-428A5216F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90A5D-7968-4289-B148-46667062E381}" type="datetime1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9EB02-20BD-4C4F-B59A-1CA3F89D9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13532-9DFC-46AC-8967-34C86462E29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4768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3D0017-6054-459D-AE5C-191A18401D8C}" type="datetime1">
              <a:rPr lang="en-US" smtClean="0"/>
              <a:t>1/23/19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6CB6DE-1033-4C2C-8280-139BC16F7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6" r:id="rId3"/>
    <p:sldLayoutId id="2147483673" r:id="rId4"/>
    <p:sldLayoutId id="2147483674" r:id="rId5"/>
    <p:sldLayoutId id="2147483667" r:id="rId6"/>
    <p:sldLayoutId id="2147483668" r:id="rId7"/>
    <p:sldLayoutId id="2147483669" r:id="rId8"/>
    <p:sldLayoutId id="2147483670" r:id="rId9"/>
    <p:sldLayoutId id="2147483675" r:id="rId10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EE2004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09600" y="2319197"/>
            <a:ext cx="6400800" cy="5334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/>
              <a:t>Lecture 2    </a:t>
            </a:r>
            <a:r>
              <a:rPr lang="en-US" altLang="zh-TW" dirty="0"/>
              <a:t>The PIC18 Microcontroller</a:t>
            </a:r>
            <a:r>
              <a:rPr lang="en-US" dirty="0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C338CDE-950C-4ECA-BF4E-C6E33DF32FA2}" type="slidenum">
              <a:rPr lang="en-US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zh-TW" sz="1400">
              <a:latin typeface="Arial" charset="0"/>
              <a:ea typeface="新細明體" pitchFamily="18" charset="-120"/>
            </a:endParaRP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Objective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12553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zh-TW"/>
          </a:p>
          <a:p>
            <a:pPr lvl="1" eaLnBrk="1" hangingPunct="1"/>
            <a:r>
              <a:rPr lang="en-US" altLang="zh-TW"/>
              <a:t>Von Neumann and Harvard Architectures</a:t>
            </a:r>
          </a:p>
          <a:p>
            <a:pPr lvl="1" eaLnBrk="1" hangingPunct="1"/>
            <a:r>
              <a:rPr lang="en-US" altLang="zh-TW"/>
              <a:t>Compare the contrasts in microprocessors and microcontrollers.</a:t>
            </a:r>
          </a:p>
          <a:p>
            <a:pPr lvl="1" eaLnBrk="1" hangingPunct="1"/>
            <a:r>
              <a:rPr lang="en-US" altLang="zh-TW"/>
              <a:t>Explain the concept of embedded system.</a:t>
            </a:r>
          </a:p>
          <a:p>
            <a:pPr lvl="1" eaLnBrk="1" hangingPunct="1">
              <a:buFontTx/>
              <a:buNone/>
            </a:pPr>
            <a:endParaRPr lang="en-US" altLang="zh-TW"/>
          </a:p>
          <a:p>
            <a:pPr eaLnBrk="1" hangingPunct="1">
              <a:buFontTx/>
              <a:buNone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74843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A98069D-7CF6-4543-91C8-DC6DAEBED58C}" type="slidenum">
              <a:rPr lang="en-US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zh-TW" sz="1400">
              <a:latin typeface="Arial" charset="0"/>
              <a:ea typeface="新細明體" pitchFamily="18" charset="-120"/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699582"/>
            <a:ext cx="7772400" cy="1752600"/>
          </a:xfrm>
        </p:spPr>
        <p:txBody>
          <a:bodyPr/>
          <a:lstStyle/>
          <a:p>
            <a:pPr marL="342900" indent="-342900" algn="l" eaLnBrk="1" hangingPunct="1"/>
            <a:r>
              <a:rPr lang="en-US" altLang="zh-TW" sz="3600" dirty="0"/>
              <a:t>Section 2.1</a:t>
            </a:r>
            <a:br>
              <a:rPr lang="en-US" altLang="zh-TW" sz="3600" dirty="0"/>
            </a:br>
            <a:r>
              <a:rPr lang="en-US" altLang="zh-TW" dirty="0"/>
              <a:t>Von Neumann and Harvard Architectures</a:t>
            </a:r>
            <a:br>
              <a:rPr lang="en-US" altLang="zh-TW" dirty="0"/>
            </a:br>
            <a:endParaRPr lang="en-US" altLang="zh-TW" sz="3600" b="0" dirty="0"/>
          </a:p>
        </p:txBody>
      </p:sp>
    </p:spTree>
    <p:extLst>
      <p:ext uri="{BB962C8B-B14F-4D97-AF65-F5344CB8AC3E}">
        <p14:creationId xmlns:p14="http://schemas.microsoft.com/office/powerpoint/2010/main" val="7578585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33276" y="75183"/>
            <a:ext cx="8382000" cy="833537"/>
          </a:xfrm>
        </p:spPr>
        <p:txBody>
          <a:bodyPr/>
          <a:lstStyle/>
          <a:p>
            <a:r>
              <a:rPr lang="en-CA" altLang="en-US" sz="4000" dirty="0"/>
              <a:t>Harvard vs von Neumann Architecture</a:t>
            </a:r>
            <a:endParaRPr lang="en-US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288" y="1052513"/>
            <a:ext cx="8382000" cy="5445125"/>
          </a:xfrm>
        </p:spPr>
        <p:txBody>
          <a:bodyPr>
            <a:normAutofit/>
          </a:bodyPr>
          <a:lstStyle/>
          <a:p>
            <a:r>
              <a:rPr lang="en-CA" altLang="en-US" sz="2400" dirty="0"/>
              <a:t>von Neumann – uses the same address and data bus for code ROM space and data RAM space.</a:t>
            </a:r>
          </a:p>
          <a:p>
            <a:r>
              <a:rPr lang="en-CA" altLang="en-US" sz="2400" dirty="0"/>
              <a:t>Harvard – uses different address and data buses to access code ROM space and data RAM space.</a:t>
            </a:r>
          </a:p>
          <a:p>
            <a:r>
              <a:rPr lang="en-CA" altLang="en-US" sz="2400" dirty="0"/>
              <a:t>von Neumann architecture is slow because ROM and RAM cannot be accessed simultaneously.</a:t>
            </a:r>
          </a:p>
          <a:p>
            <a:r>
              <a:rPr lang="en-CA" altLang="en-US" sz="2400" dirty="0"/>
              <a:t>Implementing Harvard architecture is expensive. </a:t>
            </a:r>
          </a:p>
          <a:p>
            <a:pPr>
              <a:buFontTx/>
              <a:buNone/>
            </a:pPr>
            <a:r>
              <a:rPr lang="en-CA" altLang="en-US" sz="2400" b="1" dirty="0"/>
              <a:t>von Neumann					 Harvard </a:t>
            </a:r>
            <a:endParaRPr lang="en-US" altLang="en-US" sz="2400" b="1" dirty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0688D40-2017-4CF0-A4BE-8FD3ACF3B2AF}" type="slidenum">
              <a:rPr lang="en-CA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CA" altLang="zh-TW" sz="1400">
              <a:latin typeface="Arial" charset="0"/>
              <a:ea typeface="新細明體" pitchFamily="18" charset="-120"/>
            </a:endParaRPr>
          </a:p>
        </p:txBody>
      </p:sp>
      <p:pic>
        <p:nvPicPr>
          <p:cNvPr id="5125" name="Content Placeholder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25950"/>
            <a:ext cx="3529013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Content Placeholder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125" y="4457700"/>
            <a:ext cx="3578225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3691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Von Neumann Architecture is Slow</a:t>
            </a:r>
            <a:endParaRPr lang="en-US" altLang="en-US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447800"/>
          <a:ext cx="8382000" cy="5263825"/>
        </p:xfrm>
        <a:graphic>
          <a:graphicData uri="http://schemas.openxmlformats.org/drawingml/2006/table">
            <a:tbl>
              <a:tblPr/>
              <a:tblGrid>
                <a:gridCol w="931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1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18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18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18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302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318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87471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696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  <a:sym typeface="Wingdings 2" pitchFamily="18" charset="2"/>
                        </a:rPr>
                        <a:t></a:t>
                      </a:r>
                      <a:endParaRPr kumimoji="0" lang="en-US" altLang="en-US" sz="6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696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  <a:sym typeface="Wingdings 2" pitchFamily="18" charset="2"/>
                        </a:rPr>
                        <a:t></a:t>
                      </a:r>
                      <a:endParaRPr kumimoji="0" lang="en-US" altLang="en-US" sz="6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696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  <a:sym typeface="Wingdings 2" pitchFamily="18" charset="2"/>
                        </a:rPr>
                        <a:t></a:t>
                      </a:r>
                      <a:endParaRPr kumimoji="0" lang="en-US" altLang="en-US" sz="6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696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  <a:sym typeface="Wingdings 2" pitchFamily="18" charset="2"/>
                        </a:rPr>
                        <a:t></a:t>
                      </a:r>
                      <a:endParaRPr kumimoji="0" lang="en-US" altLang="en-US" sz="6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3388" y="2608263"/>
            <a:ext cx="4159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CA" altLang="en-US" sz="3600">
                <a:latin typeface="Times New Roman" pitchFamily="18" charset="0"/>
              </a:rPr>
              <a:t>1</a:t>
            </a:r>
            <a:endParaRPr lang="en-US" altLang="en-US" sz="360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5450" y="3706813"/>
            <a:ext cx="4159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CA" altLang="en-US" sz="3600">
                <a:latin typeface="Times New Roman" pitchFamily="18" charset="0"/>
              </a:rPr>
              <a:t>2</a:t>
            </a:r>
            <a:endParaRPr lang="en-US" altLang="en-US" sz="360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3388" y="4805363"/>
            <a:ext cx="4159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CA" altLang="en-US" sz="3600">
                <a:latin typeface="Times New Roman" pitchFamily="18" charset="0"/>
              </a:rPr>
              <a:t>3</a:t>
            </a:r>
            <a:endParaRPr lang="en-US" altLang="en-US" sz="36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5288" y="5881688"/>
            <a:ext cx="446087" cy="646112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CA" altLang="en-US" sz="3600">
                <a:latin typeface="Times New Roman" pitchFamily="18" charset="0"/>
              </a:rPr>
              <a:t>4</a:t>
            </a:r>
            <a:endParaRPr lang="en-US" altLang="en-US" sz="3600">
              <a:latin typeface="Times New Roman" pitchFamily="18" charset="0"/>
            </a:endParaRPr>
          </a:p>
        </p:txBody>
      </p:sp>
      <p:sp>
        <p:nvSpPr>
          <p:cNvPr id="6197" name="Slide Number Placeholder 17"/>
          <p:cNvSpPr>
            <a:spLocks noGrp="1"/>
          </p:cNvSpPr>
          <p:nvPr>
            <p:ph type="sldNum" sz="quarter" idx="12"/>
          </p:nvPr>
        </p:nvSpPr>
        <p:spPr>
          <a:xfrm>
            <a:off x="7126288" y="62357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29D646A-51EE-4D34-A6C1-E9DD251E867D}" type="slidenum">
              <a:rPr lang="en-CA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CA" altLang="zh-TW" sz="1400">
              <a:latin typeface="Arial" charset="0"/>
              <a:ea typeface="新細明體" pitchFamily="18" charset="-12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8" y="2344738"/>
            <a:ext cx="881062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2344738"/>
            <a:ext cx="881063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725" y="3363913"/>
            <a:ext cx="88265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463" y="3363913"/>
            <a:ext cx="88265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4113" y="4424363"/>
            <a:ext cx="881062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850" y="4424363"/>
            <a:ext cx="881063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13" y="5421313"/>
            <a:ext cx="8826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650" y="5421313"/>
            <a:ext cx="88265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719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762000"/>
          </a:xfrm>
        </p:spPr>
        <p:txBody>
          <a:bodyPr/>
          <a:lstStyle/>
          <a:p>
            <a:pPr eaLnBrk="1" hangingPunct="1"/>
            <a:r>
              <a:rPr lang="en-CA" altLang="en-US" sz="3200" dirty="0"/>
              <a:t>Advantage of Harvard Architecture - Pipelining</a:t>
            </a:r>
            <a:endParaRPr lang="en-US" altLang="en-US" dirty="0"/>
          </a:p>
        </p:txBody>
      </p:sp>
      <p:sp>
        <p:nvSpPr>
          <p:cNvPr id="717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2B5803F-F904-43F3-B9B4-9F9F8AD2A251}" type="slidenum">
              <a:rPr lang="en-CA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CA" altLang="zh-TW" sz="1400">
              <a:latin typeface="Arial" charset="0"/>
              <a:ea typeface="新細明體" pitchFamily="18" charset="-120"/>
            </a:endParaRP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</p:nvPr>
        </p:nvGraphicFramePr>
        <p:xfrm>
          <a:off x="304800" y="1447800"/>
          <a:ext cx="7716838" cy="5263825"/>
        </p:xfrm>
        <a:graphic>
          <a:graphicData uri="http://schemas.openxmlformats.org/drawingml/2006/table">
            <a:tbl>
              <a:tblPr/>
              <a:tblGrid>
                <a:gridCol w="128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7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7471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</a:rPr>
                        <a:t>30</a:t>
                      </a:r>
                      <a:endParaRPr kumimoji="0" lang="en-US" altLang="en-US" sz="3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696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  <a:sym typeface="Wingdings 2" pitchFamily="18" charset="2"/>
                        </a:rPr>
                        <a:t></a:t>
                      </a:r>
                      <a:endParaRPr kumimoji="0" lang="en-US" altLang="en-US" sz="6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696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  <a:sym typeface="Wingdings 2" pitchFamily="18" charset="2"/>
                        </a:rPr>
                        <a:t></a:t>
                      </a:r>
                      <a:endParaRPr kumimoji="0" lang="en-US" altLang="en-US" sz="6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696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  <a:sym typeface="Wingdings 2" pitchFamily="18" charset="2"/>
                        </a:rPr>
                        <a:t></a:t>
                      </a:r>
                      <a:endParaRPr kumimoji="0" lang="en-US" altLang="en-US" sz="6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96963"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66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DFKai-SB" pitchFamily="65" charset="-120"/>
                          <a:sym typeface="Wingdings 2" pitchFamily="18" charset="2"/>
                        </a:rPr>
                        <a:t></a:t>
                      </a:r>
                      <a:endParaRPr kumimoji="0" lang="en-US" altLang="en-US" sz="66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fontAlgn="base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1pPr>
                      <a:lvl2pPr marL="742950" indent="-285750" eaLnBrk="0" fontAlgn="base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2pPr>
                      <a:lvl3pPr marL="1143000" indent="-228600" eaLnBrk="0" fontAlgn="base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3pPr>
                      <a:lvl4pPr marL="16002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4pPr>
                      <a:lvl5pPr marL="2057400" indent="-228600" eaLnBrk="0" fontAlgn="base" hangingPunct="0">
                        <a:spcBef>
                          <a:spcPct val="20000"/>
                        </a:spcBef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 sz="1600">
                          <a:solidFill>
                            <a:schemeClr val="tx1"/>
                          </a:solidFill>
                          <a:latin typeface="Times New Roman" pitchFamily="18" charset="0"/>
                          <a:ea typeface="DFKai-SB" pitchFamily="65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DFKai-SB" pitchFamily="65" charset="-120"/>
                      </a:endParaRPr>
                    </a:p>
                  </a:txBody>
                  <a:tcPr marL="91447" marR="91447" marT="45719" marB="457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3388" y="2608263"/>
            <a:ext cx="4159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CA" altLang="en-US" sz="3600">
                <a:latin typeface="Times New Roman" pitchFamily="18" charset="0"/>
              </a:rPr>
              <a:t>1</a:t>
            </a:r>
            <a:endParaRPr lang="en-US" altLang="en-US" sz="3600">
              <a:latin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5450" y="3706813"/>
            <a:ext cx="4159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CA" altLang="en-US" sz="3600">
                <a:latin typeface="Times New Roman" pitchFamily="18" charset="0"/>
              </a:rPr>
              <a:t>2</a:t>
            </a:r>
            <a:endParaRPr lang="en-US" altLang="en-US" sz="3600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33388" y="4805363"/>
            <a:ext cx="4159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CA" altLang="en-US" sz="3600">
                <a:latin typeface="Times New Roman" pitchFamily="18" charset="0"/>
              </a:rPr>
              <a:t>3</a:t>
            </a:r>
            <a:endParaRPr lang="en-US" altLang="en-US" sz="3600">
              <a:latin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7513" y="5913438"/>
            <a:ext cx="4159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1pPr>
            <a:lvl2pPr marL="742950" indent="-28575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2pPr>
            <a:lvl3pPr marL="11430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3pPr>
            <a:lvl4pPr marL="16002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4pPr>
            <a:lvl5pPr marL="2057400" indent="-228600" eaLnBrk="0" hangingPunct="0"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5pPr>
            <a:lvl6pPr marL="25146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6pPr>
            <a:lvl7pPr marL="29718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7pPr>
            <a:lvl8pPr marL="34290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8pPr>
            <a:lvl9pPr marL="3886200" indent="-228600" eaLnBrk="0" fontAlgn="b" hangingPunct="0">
              <a:spcBef>
                <a:spcPct val="0"/>
              </a:spcBef>
              <a:spcAft>
                <a:spcPct val="0"/>
              </a:spcAft>
              <a:defRPr kumimoji="1" b="1">
                <a:solidFill>
                  <a:schemeClr val="tx1"/>
                </a:solidFill>
                <a:latin typeface="Arial" charset="0"/>
                <a:ea typeface="新細明體" pitchFamily="18" charset="-120"/>
              </a:defRPr>
            </a:lvl9pPr>
          </a:lstStyle>
          <a:p>
            <a:pPr eaLnBrk="1" hangingPunct="1"/>
            <a:r>
              <a:rPr lang="en-CA" altLang="en-US" sz="3600">
                <a:latin typeface="Times New Roman" pitchFamily="18" charset="0"/>
              </a:rPr>
              <a:t>4</a:t>
            </a:r>
            <a:endParaRPr lang="en-US" altLang="en-US" sz="3600">
              <a:latin typeface="Times New Roman" pitchFamily="18" charset="0"/>
            </a:endParaRPr>
          </a:p>
        </p:txBody>
      </p:sp>
      <p:pic>
        <p:nvPicPr>
          <p:cNvPr id="7207" name="Picture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400" y="2397125"/>
            <a:ext cx="882650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38" y="2397125"/>
            <a:ext cx="882650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938" y="3443288"/>
            <a:ext cx="88265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3443288"/>
            <a:ext cx="882650" cy="98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075" y="4479925"/>
            <a:ext cx="882650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838" y="4479925"/>
            <a:ext cx="882650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838" y="5537200"/>
            <a:ext cx="882650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63" y="5537200"/>
            <a:ext cx="881062" cy="98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500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altLang="en-US"/>
              <a:t>Disadvantage of Harvard Architecture</a:t>
            </a:r>
            <a:endParaRPr lang="en-US" altLang="en-US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304800" y="4156075"/>
            <a:ext cx="8382000" cy="2316163"/>
          </a:xfrm>
        </p:spPr>
        <p:txBody>
          <a:bodyPr/>
          <a:lstStyle/>
          <a:p>
            <a:pPr eaLnBrk="1" hangingPunct="1"/>
            <a:r>
              <a:rPr lang="el-GR" altLang="en-US"/>
              <a:t>μ</a:t>
            </a:r>
            <a:r>
              <a:rPr lang="en-CA" altLang="en-US"/>
              <a:t>P 64-bit data bus and 32-bit address bus needs about 200 wires.</a:t>
            </a:r>
          </a:p>
          <a:p>
            <a:pPr eaLnBrk="1" hangingPunct="1"/>
            <a:endParaRPr lang="en-US" altLang="en-US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9C2A4E9-526E-446E-8641-8036A3C8E5FD}" type="slidenum">
              <a:rPr lang="en-CA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CA" altLang="zh-TW" sz="1400">
              <a:latin typeface="Arial" charset="0"/>
              <a:ea typeface="新細明體" pitchFamily="18" charset="-120"/>
            </a:endParaRP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28800"/>
            <a:ext cx="3578225" cy="202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6012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5D1F6BB-E0EC-4EA6-BA32-ED65B8AA57EE}" type="slidenum">
              <a:rPr lang="en-US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zh-TW" sz="1400">
              <a:latin typeface="Arial" charset="0"/>
              <a:ea typeface="新細明體" pitchFamily="18" charset="-120"/>
            </a:endParaRP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772816"/>
            <a:ext cx="7772400" cy="1752600"/>
          </a:xfrm>
        </p:spPr>
        <p:txBody>
          <a:bodyPr/>
          <a:lstStyle/>
          <a:p>
            <a:pPr marL="342900" indent="-342900" algn="l" eaLnBrk="1" hangingPunct="1"/>
            <a:r>
              <a:rPr lang="en-US" altLang="zh-TW" sz="3600" dirty="0"/>
              <a:t>Section 2.2</a:t>
            </a:r>
            <a:br>
              <a:rPr lang="en-US" altLang="zh-TW" sz="3600" dirty="0"/>
            </a:br>
            <a:r>
              <a:rPr lang="en-US" altLang="zh-TW" dirty="0"/>
              <a:t>microprocessors and microcontrollers</a:t>
            </a:r>
            <a:br>
              <a:rPr lang="en-US" altLang="zh-TW" dirty="0"/>
            </a:br>
            <a:endParaRPr lang="en-US" altLang="zh-TW" sz="3600" b="0" dirty="0"/>
          </a:p>
        </p:txBody>
      </p:sp>
    </p:spTree>
    <p:extLst>
      <p:ext uri="{BB962C8B-B14F-4D97-AF65-F5344CB8AC3E}">
        <p14:creationId xmlns:p14="http://schemas.microsoft.com/office/powerpoint/2010/main" val="3633855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 txBox="1">
            <a:spLocks noGrp="1"/>
          </p:cNvSpPr>
          <p:nvPr/>
        </p:nvSpPr>
        <p:spPr bwMode="auto">
          <a:xfrm>
            <a:off x="6975475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67BFA22-E537-480D-BEE8-68DF4ACCC1D3}" type="slidenum">
              <a:rPr lang="en-US" altLang="zh-TW" sz="1400" b="0">
                <a:latin typeface="Arial" charset="0"/>
                <a:ea typeface="新細明體" pitchFamily="18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zh-TW" sz="1400" b="0">
              <a:latin typeface="Arial" charset="0"/>
              <a:ea typeface="新細明體" pitchFamily="18" charset="-120"/>
            </a:endParaRPr>
          </a:p>
        </p:txBody>
      </p:sp>
      <p:sp>
        <p:nvSpPr>
          <p:cNvPr id="10243" name="Rectangle 1026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General-purpose microprocessor</a:t>
            </a:r>
          </a:p>
        </p:txBody>
      </p:sp>
      <p:sp>
        <p:nvSpPr>
          <p:cNvPr id="10244" name="Rectangle 1028"/>
          <p:cNvSpPr>
            <a:spLocks noChangeArrowheads="1"/>
          </p:cNvSpPr>
          <p:nvPr/>
        </p:nvSpPr>
        <p:spPr bwMode="auto">
          <a:xfrm>
            <a:off x="1600200" y="3505200"/>
            <a:ext cx="1143000" cy="1981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0245" name="Text Box 1031"/>
          <p:cNvSpPr txBox="1">
            <a:spLocks noChangeArrowheads="1"/>
          </p:cNvSpPr>
          <p:nvPr/>
        </p:nvSpPr>
        <p:spPr bwMode="auto">
          <a:xfrm>
            <a:off x="1600200" y="3581400"/>
            <a:ext cx="12954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CPU</a:t>
            </a:r>
          </a:p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 b="0">
                <a:latin typeface="Arial" charset="0"/>
                <a:ea typeface="新細明體" pitchFamily="18" charset="-120"/>
              </a:rPr>
              <a:t>General-Purpose Micro-processor</a:t>
            </a:r>
          </a:p>
        </p:txBody>
      </p:sp>
      <p:sp>
        <p:nvSpPr>
          <p:cNvPr id="10246" name="Rectangle 1032"/>
          <p:cNvSpPr>
            <a:spLocks noChangeArrowheads="1"/>
          </p:cNvSpPr>
          <p:nvPr/>
        </p:nvSpPr>
        <p:spPr bwMode="auto">
          <a:xfrm>
            <a:off x="3200400" y="4114800"/>
            <a:ext cx="6858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0247" name="Text Box 1033"/>
          <p:cNvSpPr txBox="1">
            <a:spLocks noChangeArrowheads="1"/>
          </p:cNvSpPr>
          <p:nvPr/>
        </p:nvSpPr>
        <p:spPr bwMode="auto">
          <a:xfrm>
            <a:off x="3200400" y="43434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RAM</a:t>
            </a:r>
          </a:p>
        </p:txBody>
      </p:sp>
      <p:sp>
        <p:nvSpPr>
          <p:cNvPr id="10248" name="Rectangle 1034"/>
          <p:cNvSpPr>
            <a:spLocks noChangeArrowheads="1"/>
          </p:cNvSpPr>
          <p:nvPr/>
        </p:nvSpPr>
        <p:spPr bwMode="auto">
          <a:xfrm>
            <a:off x="4229100" y="4114800"/>
            <a:ext cx="6858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0249" name="Text Box 1035"/>
          <p:cNvSpPr txBox="1">
            <a:spLocks noChangeArrowheads="1"/>
          </p:cNvSpPr>
          <p:nvPr/>
        </p:nvSpPr>
        <p:spPr bwMode="auto">
          <a:xfrm>
            <a:off x="4229100" y="43434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ROM</a:t>
            </a:r>
          </a:p>
        </p:txBody>
      </p:sp>
      <p:sp>
        <p:nvSpPr>
          <p:cNvPr id="10250" name="Rectangle 1036"/>
          <p:cNvSpPr>
            <a:spLocks noChangeArrowheads="1"/>
          </p:cNvSpPr>
          <p:nvPr/>
        </p:nvSpPr>
        <p:spPr bwMode="auto">
          <a:xfrm>
            <a:off x="5334000" y="4114800"/>
            <a:ext cx="6858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0251" name="Text Box 1037"/>
          <p:cNvSpPr txBox="1">
            <a:spLocks noChangeArrowheads="1"/>
          </p:cNvSpPr>
          <p:nvPr/>
        </p:nvSpPr>
        <p:spPr bwMode="auto">
          <a:xfrm>
            <a:off x="5334000" y="4267200"/>
            <a:ext cx="838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I/O Port</a:t>
            </a:r>
          </a:p>
        </p:txBody>
      </p:sp>
      <p:sp>
        <p:nvSpPr>
          <p:cNvPr id="10252" name="Rectangle 1038"/>
          <p:cNvSpPr>
            <a:spLocks noChangeArrowheads="1"/>
          </p:cNvSpPr>
          <p:nvPr/>
        </p:nvSpPr>
        <p:spPr bwMode="auto">
          <a:xfrm>
            <a:off x="6400800" y="4114800"/>
            <a:ext cx="7620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0253" name="Text Box 1039"/>
          <p:cNvSpPr txBox="1">
            <a:spLocks noChangeArrowheads="1"/>
          </p:cNvSpPr>
          <p:nvPr/>
        </p:nvSpPr>
        <p:spPr bwMode="auto">
          <a:xfrm>
            <a:off x="6400800" y="43434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Timer</a:t>
            </a:r>
          </a:p>
        </p:txBody>
      </p:sp>
      <p:sp>
        <p:nvSpPr>
          <p:cNvPr id="10254" name="Rectangle 1040"/>
          <p:cNvSpPr>
            <a:spLocks noChangeArrowheads="1"/>
          </p:cNvSpPr>
          <p:nvPr/>
        </p:nvSpPr>
        <p:spPr bwMode="auto">
          <a:xfrm>
            <a:off x="7467600" y="4114800"/>
            <a:ext cx="838200" cy="838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0255" name="Text Box 1041"/>
          <p:cNvSpPr txBox="1">
            <a:spLocks noChangeArrowheads="1"/>
          </p:cNvSpPr>
          <p:nvPr/>
        </p:nvSpPr>
        <p:spPr bwMode="auto">
          <a:xfrm>
            <a:off x="7467600" y="4114800"/>
            <a:ext cx="8382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Serial COM Port</a:t>
            </a:r>
          </a:p>
        </p:txBody>
      </p:sp>
      <p:sp>
        <p:nvSpPr>
          <p:cNvPr id="10256" name="Line 1042"/>
          <p:cNvSpPr>
            <a:spLocks noChangeShapeType="1"/>
          </p:cNvSpPr>
          <p:nvPr/>
        </p:nvSpPr>
        <p:spPr bwMode="auto">
          <a:xfrm>
            <a:off x="2743200" y="5181600"/>
            <a:ext cx="510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7" name="Line 1043"/>
          <p:cNvSpPr>
            <a:spLocks noChangeShapeType="1"/>
          </p:cNvSpPr>
          <p:nvPr/>
        </p:nvSpPr>
        <p:spPr bwMode="auto">
          <a:xfrm>
            <a:off x="35814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8" name="Line 1044"/>
          <p:cNvSpPr>
            <a:spLocks noChangeShapeType="1"/>
          </p:cNvSpPr>
          <p:nvPr/>
        </p:nvSpPr>
        <p:spPr bwMode="auto">
          <a:xfrm>
            <a:off x="45720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59" name="Line 1045"/>
          <p:cNvSpPr>
            <a:spLocks noChangeShapeType="1"/>
          </p:cNvSpPr>
          <p:nvPr/>
        </p:nvSpPr>
        <p:spPr bwMode="auto">
          <a:xfrm>
            <a:off x="35814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0" name="Line 1046"/>
          <p:cNvSpPr>
            <a:spLocks noChangeShapeType="1"/>
          </p:cNvSpPr>
          <p:nvPr/>
        </p:nvSpPr>
        <p:spPr bwMode="auto">
          <a:xfrm>
            <a:off x="45720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1" name="Line 1047"/>
          <p:cNvSpPr>
            <a:spLocks noChangeShapeType="1"/>
          </p:cNvSpPr>
          <p:nvPr/>
        </p:nvSpPr>
        <p:spPr bwMode="auto">
          <a:xfrm>
            <a:off x="57150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2" name="Line 1048"/>
          <p:cNvSpPr>
            <a:spLocks noChangeShapeType="1"/>
          </p:cNvSpPr>
          <p:nvPr/>
        </p:nvSpPr>
        <p:spPr bwMode="auto">
          <a:xfrm>
            <a:off x="57150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3" name="Line 1049"/>
          <p:cNvSpPr>
            <a:spLocks noChangeShapeType="1"/>
          </p:cNvSpPr>
          <p:nvPr/>
        </p:nvSpPr>
        <p:spPr bwMode="auto">
          <a:xfrm>
            <a:off x="67818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4" name="Line 1050"/>
          <p:cNvSpPr>
            <a:spLocks noChangeShapeType="1"/>
          </p:cNvSpPr>
          <p:nvPr/>
        </p:nvSpPr>
        <p:spPr bwMode="auto">
          <a:xfrm>
            <a:off x="67818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5" name="Line 1051"/>
          <p:cNvSpPr>
            <a:spLocks noChangeShapeType="1"/>
          </p:cNvSpPr>
          <p:nvPr/>
        </p:nvSpPr>
        <p:spPr bwMode="auto">
          <a:xfrm>
            <a:off x="78486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6" name="Line 1052"/>
          <p:cNvSpPr>
            <a:spLocks noChangeShapeType="1"/>
          </p:cNvSpPr>
          <p:nvPr/>
        </p:nvSpPr>
        <p:spPr bwMode="auto">
          <a:xfrm>
            <a:off x="7848600" y="4953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7" name="Line 1053"/>
          <p:cNvSpPr>
            <a:spLocks noChangeShapeType="1"/>
          </p:cNvSpPr>
          <p:nvPr/>
        </p:nvSpPr>
        <p:spPr bwMode="auto">
          <a:xfrm>
            <a:off x="2743200" y="3886200"/>
            <a:ext cx="510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8" name="Text Box 1054"/>
          <p:cNvSpPr txBox="1">
            <a:spLocks noChangeArrowheads="1"/>
          </p:cNvSpPr>
          <p:nvPr/>
        </p:nvSpPr>
        <p:spPr bwMode="auto">
          <a:xfrm>
            <a:off x="3048000" y="34290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Data Bus</a:t>
            </a:r>
          </a:p>
        </p:txBody>
      </p:sp>
      <p:sp>
        <p:nvSpPr>
          <p:cNvPr id="10269" name="Text Box 1055"/>
          <p:cNvSpPr txBox="1">
            <a:spLocks noChangeArrowheads="1"/>
          </p:cNvSpPr>
          <p:nvPr/>
        </p:nvSpPr>
        <p:spPr bwMode="auto">
          <a:xfrm>
            <a:off x="3124200" y="5257800"/>
            <a:ext cx="1828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Address Bus</a:t>
            </a:r>
          </a:p>
        </p:txBody>
      </p:sp>
      <p:sp>
        <p:nvSpPr>
          <p:cNvPr id="10270" name="Text Box 1056"/>
          <p:cNvSpPr txBox="1">
            <a:spLocks noChangeArrowheads="1"/>
          </p:cNvSpPr>
          <p:nvPr/>
        </p:nvSpPr>
        <p:spPr bwMode="auto">
          <a:xfrm>
            <a:off x="1524000" y="6019800"/>
            <a:ext cx="6400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 b="0">
                <a:ea typeface="新細明體" pitchFamily="18" charset="-120"/>
              </a:rPr>
              <a:t>Figure 1-1 (a) General-Purpose Microprocessor System</a:t>
            </a:r>
          </a:p>
        </p:txBody>
      </p:sp>
      <p:sp>
        <p:nvSpPr>
          <p:cNvPr id="10271" name="Rectangle 1057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1600200"/>
          </a:xfrm>
        </p:spPr>
        <p:txBody>
          <a:bodyPr/>
          <a:lstStyle/>
          <a:p>
            <a:pPr eaLnBrk="1" hangingPunct="1"/>
            <a:r>
              <a:rPr lang="en-US" altLang="zh-TW"/>
              <a:t>CPU for Computers</a:t>
            </a:r>
          </a:p>
          <a:p>
            <a:pPr eaLnBrk="1" hangingPunct="1"/>
            <a:r>
              <a:rPr lang="en-US" altLang="zh-TW"/>
              <a:t>No RAM, ROM, I/O on CPU chip itself</a:t>
            </a:r>
          </a:p>
          <a:p>
            <a:pPr eaLnBrk="1" hangingPunct="1"/>
            <a:r>
              <a:rPr lang="en-US" altLang="zh-TW"/>
              <a:t>Example</a:t>
            </a:r>
            <a:r>
              <a:rPr lang="zh-TW" altLang="en-US"/>
              <a:t>：</a:t>
            </a:r>
            <a:r>
              <a:rPr lang="en-US" altLang="zh-TW"/>
              <a:t>Intel’s x86, Motorola’s 680x0</a:t>
            </a:r>
          </a:p>
        </p:txBody>
      </p:sp>
      <p:sp>
        <p:nvSpPr>
          <p:cNvPr id="10272" name="Text Box 1058"/>
          <p:cNvSpPr txBox="1">
            <a:spLocks noChangeArrowheads="1"/>
          </p:cNvSpPr>
          <p:nvPr/>
        </p:nvSpPr>
        <p:spPr bwMode="auto">
          <a:xfrm>
            <a:off x="6629400" y="3048000"/>
            <a:ext cx="25146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2400" b="0">
                <a:latin typeface="Arial" charset="0"/>
                <a:ea typeface="新細明體" pitchFamily="18" charset="-120"/>
              </a:rPr>
              <a:t>Many chips on mother’s board</a:t>
            </a:r>
          </a:p>
        </p:txBody>
      </p:sp>
    </p:spTree>
    <p:extLst>
      <p:ext uri="{BB962C8B-B14F-4D97-AF65-F5344CB8AC3E}">
        <p14:creationId xmlns:p14="http://schemas.microsoft.com/office/powerpoint/2010/main" val="24352637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Microcontrollers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idx="4294967295"/>
          </p:nvPr>
        </p:nvSpPr>
        <p:spPr>
          <a:xfrm>
            <a:off x="395288" y="1052513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n-US"/>
              <a:t>Embedded Systems</a:t>
            </a:r>
          </a:p>
          <a:p>
            <a:pPr lvl="1" eaLnBrk="1" hangingPunct="1"/>
            <a:r>
              <a:rPr lang="en-US" altLang="en-US"/>
              <a:t>Operations managed behind the scenes by a microcontroller</a:t>
            </a:r>
          </a:p>
          <a:p>
            <a:pPr eaLnBrk="1" hangingPunct="1"/>
            <a:r>
              <a:rPr lang="en-US" altLang="en-US"/>
              <a:t>Microcontroller (MCU)</a:t>
            </a:r>
          </a:p>
          <a:p>
            <a:pPr lvl="1" eaLnBrk="1" hangingPunct="1"/>
            <a:r>
              <a:rPr lang="en-US" altLang="en-US"/>
              <a:t>An integrated electronic computing device that includes three major components on a single chip</a:t>
            </a:r>
          </a:p>
          <a:p>
            <a:pPr marL="1085850" lvl="2" eaLnBrk="1" hangingPunct="1"/>
            <a:r>
              <a:rPr lang="en-US" altLang="en-US"/>
              <a:t>Microprocessor (MPU)</a:t>
            </a:r>
          </a:p>
          <a:p>
            <a:pPr marL="1085850" lvl="2" eaLnBrk="1" hangingPunct="1"/>
            <a:r>
              <a:rPr lang="en-US" altLang="en-US"/>
              <a:t>Memory</a:t>
            </a:r>
          </a:p>
          <a:p>
            <a:pPr marL="1085850" lvl="2" eaLnBrk="1" hangingPunct="1"/>
            <a:r>
              <a:rPr lang="en-US" altLang="en-US"/>
              <a:t>I/O (Input/Output) ports</a:t>
            </a:r>
          </a:p>
        </p:txBody>
      </p:sp>
      <p:sp>
        <p:nvSpPr>
          <p:cNvPr id="11268" name="Slide Number Placeholder 3"/>
          <p:cNvSpPr txBox="1">
            <a:spLocks noGrp="1"/>
          </p:cNvSpPr>
          <p:nvPr/>
        </p:nvSpPr>
        <p:spPr bwMode="auto">
          <a:xfrm>
            <a:off x="6589713" y="6376988"/>
            <a:ext cx="2193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84F3644-3FDF-47B4-9B2E-74AE28B34351}" type="slidenum">
              <a:rPr kumimoji="0" lang="en-US" altLang="en-US" sz="1400" b="0">
                <a:solidFill>
                  <a:srgbClr val="003366"/>
                </a:solidFill>
                <a:ea typeface="新細明體" pitchFamily="18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kumimoji="0" lang="en-US" altLang="en-US" sz="1400" b="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051498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79144_01_01">
            <a:extLst>
              <a:ext uri="{FF2B5EF4-FFF2-40B4-BE49-F238E27FC236}">
                <a16:creationId xmlns:a16="http://schemas.microsoft.com/office/drawing/2014/main" id="{5F218716-30FA-D44D-B5B9-82FE05AFC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41047"/>
            <a:ext cx="4968552" cy="57759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354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cs typeface="Arial" charset="0"/>
              </a:rPr>
              <a:t>Microcontrollers</a:t>
            </a:r>
            <a:endParaRPr lang="en-US" altLang="en-US" sz="1600">
              <a:cs typeface="Arial" charset="0"/>
            </a:endParaRPr>
          </a:p>
        </p:txBody>
      </p:sp>
      <p:sp>
        <p:nvSpPr>
          <p:cNvPr id="12291" name="Rectangle 5"/>
          <p:cNvSpPr>
            <a:spLocks noGrp="1" noChangeArrowheads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Support Devices (Peripheral)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	a device attached to a computer</a:t>
            </a:r>
          </a:p>
          <a:p>
            <a:pPr lvl="1" eaLnBrk="1" hangingPunct="1"/>
            <a:r>
              <a:rPr lang="en-US" altLang="en-US" dirty="0"/>
              <a:t>Timers   (counting number of  pulses)</a:t>
            </a:r>
          </a:p>
          <a:p>
            <a:pPr lvl="1" eaLnBrk="1" hangingPunct="1"/>
            <a:r>
              <a:rPr lang="en-US" altLang="en-US" dirty="0"/>
              <a:t>A/D converter (Analog to Digital )</a:t>
            </a:r>
          </a:p>
          <a:p>
            <a:pPr lvl="1" eaLnBrk="1" hangingPunct="1"/>
            <a:r>
              <a:rPr lang="en-US" altLang="en-US" dirty="0"/>
              <a:t>Serial I/O  (example keyboard to main board)</a:t>
            </a:r>
          </a:p>
          <a:p>
            <a:pPr eaLnBrk="1" hangingPunct="1"/>
            <a:r>
              <a:rPr lang="en-US" altLang="en-US" dirty="0"/>
              <a:t>All components connected by common communication lines called the system bus. </a:t>
            </a:r>
          </a:p>
        </p:txBody>
      </p:sp>
      <p:sp>
        <p:nvSpPr>
          <p:cNvPr id="12292" name="Slide Number Placeholder 3"/>
          <p:cNvSpPr txBox="1">
            <a:spLocks noGrp="1"/>
          </p:cNvSpPr>
          <p:nvPr/>
        </p:nvSpPr>
        <p:spPr bwMode="auto">
          <a:xfrm>
            <a:off x="6589713" y="6376988"/>
            <a:ext cx="2193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580A42D-0C3D-47D0-AD50-11ECBC27A062}" type="slidenum">
              <a:rPr kumimoji="0" lang="en-US" altLang="en-US" sz="1400" b="0">
                <a:solidFill>
                  <a:srgbClr val="003366"/>
                </a:solidFill>
                <a:ea typeface="新細明體" pitchFamily="18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kumimoji="0" lang="en-US" altLang="en-US" sz="1400" b="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0058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5"/>
          <p:cNvSpPr txBox="1">
            <a:spLocks noGrp="1"/>
          </p:cNvSpPr>
          <p:nvPr/>
        </p:nvSpPr>
        <p:spPr bwMode="auto">
          <a:xfrm>
            <a:off x="6975475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93E9BAD-335C-4727-8C10-4D4F7151C8C4}" type="slidenum">
              <a:rPr lang="en-US" altLang="zh-TW" sz="1400" b="0">
                <a:latin typeface="Arial" charset="0"/>
                <a:ea typeface="新細明體" pitchFamily="18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zh-TW" sz="1400" b="0">
              <a:latin typeface="Arial" charset="0"/>
              <a:ea typeface="新細明體" pitchFamily="18" charset="-120"/>
            </a:endParaRP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Microcontroller</a:t>
            </a:r>
          </a:p>
        </p:txBody>
      </p:sp>
      <p:sp>
        <p:nvSpPr>
          <p:cNvPr id="13316" name="Rectangle 6"/>
          <p:cNvSpPr>
            <a:spLocks noChangeArrowheads="1"/>
          </p:cNvSpPr>
          <p:nvPr/>
        </p:nvSpPr>
        <p:spPr bwMode="auto">
          <a:xfrm>
            <a:off x="2362200" y="3962400"/>
            <a:ext cx="762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2362200" y="4191000"/>
            <a:ext cx="914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 RAM</a:t>
            </a:r>
          </a:p>
        </p:txBody>
      </p:sp>
      <p:sp>
        <p:nvSpPr>
          <p:cNvPr id="13318" name="Rectangle 8"/>
          <p:cNvSpPr>
            <a:spLocks noChangeArrowheads="1"/>
          </p:cNvSpPr>
          <p:nvPr/>
        </p:nvSpPr>
        <p:spPr bwMode="auto">
          <a:xfrm>
            <a:off x="3124200" y="3962400"/>
            <a:ext cx="8382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3319" name="Text Box 9"/>
          <p:cNvSpPr txBox="1">
            <a:spLocks noChangeArrowheads="1"/>
          </p:cNvSpPr>
          <p:nvPr/>
        </p:nvSpPr>
        <p:spPr bwMode="auto">
          <a:xfrm>
            <a:off x="3124200" y="41910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 ROM</a:t>
            </a:r>
          </a:p>
        </p:txBody>
      </p:sp>
      <p:sp>
        <p:nvSpPr>
          <p:cNvPr id="13320" name="Rectangle 10"/>
          <p:cNvSpPr>
            <a:spLocks noChangeArrowheads="1"/>
          </p:cNvSpPr>
          <p:nvPr/>
        </p:nvSpPr>
        <p:spPr bwMode="auto">
          <a:xfrm>
            <a:off x="1676400" y="4800600"/>
            <a:ext cx="6858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3321" name="Text Box 11"/>
          <p:cNvSpPr txBox="1">
            <a:spLocks noChangeArrowheads="1"/>
          </p:cNvSpPr>
          <p:nvPr/>
        </p:nvSpPr>
        <p:spPr bwMode="auto">
          <a:xfrm>
            <a:off x="1676400" y="4953000"/>
            <a:ext cx="838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I/O Port</a:t>
            </a:r>
          </a:p>
        </p:txBody>
      </p:sp>
      <p:sp>
        <p:nvSpPr>
          <p:cNvPr id="13322" name="Rectangle 12"/>
          <p:cNvSpPr>
            <a:spLocks noChangeArrowheads="1"/>
          </p:cNvSpPr>
          <p:nvPr/>
        </p:nvSpPr>
        <p:spPr bwMode="auto">
          <a:xfrm>
            <a:off x="2362200" y="4800600"/>
            <a:ext cx="7620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3323" name="Text Box 13"/>
          <p:cNvSpPr txBox="1">
            <a:spLocks noChangeArrowheads="1"/>
          </p:cNvSpPr>
          <p:nvPr/>
        </p:nvSpPr>
        <p:spPr bwMode="auto">
          <a:xfrm>
            <a:off x="2362200" y="5029200"/>
            <a:ext cx="838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Timer</a:t>
            </a:r>
          </a:p>
        </p:txBody>
      </p:sp>
      <p:sp>
        <p:nvSpPr>
          <p:cNvPr id="13324" name="Rectangle 14"/>
          <p:cNvSpPr>
            <a:spLocks noChangeArrowheads="1"/>
          </p:cNvSpPr>
          <p:nvPr/>
        </p:nvSpPr>
        <p:spPr bwMode="auto">
          <a:xfrm>
            <a:off x="3124200" y="4800600"/>
            <a:ext cx="8382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3325" name="Text Box 15"/>
          <p:cNvSpPr txBox="1">
            <a:spLocks noChangeArrowheads="1"/>
          </p:cNvSpPr>
          <p:nvPr/>
        </p:nvSpPr>
        <p:spPr bwMode="auto">
          <a:xfrm>
            <a:off x="3124200" y="4800600"/>
            <a:ext cx="83820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Serial COM Port</a:t>
            </a:r>
          </a:p>
        </p:txBody>
      </p:sp>
      <p:sp>
        <p:nvSpPr>
          <p:cNvPr id="13326" name="Text Box 30"/>
          <p:cNvSpPr txBox="1">
            <a:spLocks noChangeArrowheads="1"/>
          </p:cNvSpPr>
          <p:nvPr/>
        </p:nvSpPr>
        <p:spPr bwMode="auto">
          <a:xfrm>
            <a:off x="1524000" y="6019800"/>
            <a:ext cx="3200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 b="0">
                <a:ea typeface="新細明體" pitchFamily="18" charset="-120"/>
              </a:rPr>
              <a:t>Figure 1-1 (b) Microcontroller</a:t>
            </a:r>
          </a:p>
        </p:txBody>
      </p:sp>
      <p:sp>
        <p:nvSpPr>
          <p:cNvPr id="13327" name="Rectangle 31"/>
          <p:cNvSpPr>
            <a:spLocks noChangeArrowheads="1"/>
          </p:cNvSpPr>
          <p:nvPr/>
        </p:nvSpPr>
        <p:spPr bwMode="auto">
          <a:xfrm>
            <a:off x="1676400" y="3962400"/>
            <a:ext cx="6858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  <p:sp>
        <p:nvSpPr>
          <p:cNvPr id="13328" name="Text Box 32"/>
          <p:cNvSpPr txBox="1">
            <a:spLocks noChangeArrowheads="1"/>
          </p:cNvSpPr>
          <p:nvPr/>
        </p:nvSpPr>
        <p:spPr bwMode="auto">
          <a:xfrm>
            <a:off x="1676400" y="4191000"/>
            <a:ext cx="685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1800">
                <a:latin typeface="Arial" charset="0"/>
                <a:ea typeface="新細明體" pitchFamily="18" charset="-120"/>
              </a:rPr>
              <a:t>CPU</a:t>
            </a:r>
          </a:p>
        </p:txBody>
      </p:sp>
      <p:sp>
        <p:nvSpPr>
          <p:cNvPr id="13329" name="Rectangle 3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1905000"/>
          </a:xfrm>
        </p:spPr>
        <p:txBody>
          <a:bodyPr/>
          <a:lstStyle/>
          <a:p>
            <a:pPr eaLnBrk="1" hangingPunct="1"/>
            <a:r>
              <a:rPr lang="en-US" altLang="zh-TW"/>
              <a:t>A smaller computer</a:t>
            </a:r>
          </a:p>
          <a:p>
            <a:pPr eaLnBrk="1" hangingPunct="1"/>
            <a:r>
              <a:rPr lang="en-US" altLang="zh-TW"/>
              <a:t>On-chip RAM, ROM, I/O ports...</a:t>
            </a:r>
          </a:p>
          <a:p>
            <a:pPr eaLnBrk="1" hangingPunct="1"/>
            <a:r>
              <a:rPr lang="en-US" altLang="zh-TW"/>
              <a:t>Example</a:t>
            </a:r>
            <a:r>
              <a:rPr lang="zh-TW" altLang="en-US"/>
              <a:t>：</a:t>
            </a:r>
            <a:r>
              <a:rPr lang="en-US" altLang="zh-TW"/>
              <a:t>Motorola’s 6811, Intel’s 8051, Zilog’s Z8 and PIC 18</a:t>
            </a:r>
          </a:p>
        </p:txBody>
      </p:sp>
      <p:sp>
        <p:nvSpPr>
          <p:cNvPr id="13330" name="Line 34"/>
          <p:cNvSpPr>
            <a:spLocks noChangeShapeType="1"/>
          </p:cNvSpPr>
          <p:nvPr/>
        </p:nvSpPr>
        <p:spPr bwMode="auto">
          <a:xfrm flipH="1">
            <a:off x="4267200" y="4724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Text Box 35"/>
          <p:cNvSpPr txBox="1">
            <a:spLocks noChangeArrowheads="1"/>
          </p:cNvSpPr>
          <p:nvPr/>
        </p:nvSpPr>
        <p:spPr bwMode="auto">
          <a:xfrm>
            <a:off x="5257800" y="4495800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r>
              <a:rPr lang="en-US" altLang="zh-TW" sz="2400" b="0">
                <a:latin typeface="Arial" charset="0"/>
                <a:ea typeface="新細明體" pitchFamily="18" charset="-120"/>
              </a:rPr>
              <a:t>A single chip </a:t>
            </a:r>
          </a:p>
        </p:txBody>
      </p:sp>
      <p:sp>
        <p:nvSpPr>
          <p:cNvPr id="13332" name="Rectangle 36"/>
          <p:cNvSpPr>
            <a:spLocks noChangeArrowheads="1"/>
          </p:cNvSpPr>
          <p:nvPr/>
        </p:nvSpPr>
        <p:spPr bwMode="auto">
          <a:xfrm>
            <a:off x="1524000" y="3886200"/>
            <a:ext cx="2590800" cy="1828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Arial" charset="0"/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2741734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 txBox="1">
            <a:spLocks noGrp="1"/>
          </p:cNvSpPr>
          <p:nvPr/>
        </p:nvSpPr>
        <p:spPr bwMode="auto">
          <a:xfrm>
            <a:off x="6975475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AC5CD1A5-8981-4A65-A7BF-2463DDD365D7}" type="slidenum">
              <a:rPr lang="en-US" altLang="zh-TW" sz="1400" b="0">
                <a:latin typeface="Arial" charset="0"/>
                <a:ea typeface="新細明體" pitchFamily="18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zh-TW" sz="1400" b="0">
              <a:latin typeface="Arial" charset="0"/>
              <a:ea typeface="新細明體" pitchFamily="18" charset="-120"/>
            </a:endParaRP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Microprocessor v.s. Microcontroller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1148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sz="2800" b="1" dirty="0">
                <a:latin typeface="+mj-lt"/>
              </a:rPr>
              <a:t>Microprocessor</a:t>
            </a:r>
            <a:r>
              <a:rPr lang="en-US" altLang="zh-TW" sz="2800" dirty="0">
                <a:latin typeface="+mj-lt"/>
              </a:rPr>
              <a:t> </a:t>
            </a:r>
          </a:p>
          <a:p>
            <a:pPr eaLnBrk="1" hangingPunct="1"/>
            <a:r>
              <a:rPr lang="en-US" altLang="zh-TW" sz="2800" dirty="0">
                <a:latin typeface="+mj-lt"/>
              </a:rPr>
              <a:t>CPU is stand-alone,  RAM, ROM, I/O, timer are separate</a:t>
            </a:r>
          </a:p>
          <a:p>
            <a:pPr eaLnBrk="1" hangingPunct="1"/>
            <a:r>
              <a:rPr lang="en-US" altLang="zh-TW" sz="2800" dirty="0">
                <a:latin typeface="+mj-lt"/>
              </a:rPr>
              <a:t>Designer can decide on the  amount of ROM, RAM and I/O ports.</a:t>
            </a:r>
          </a:p>
          <a:p>
            <a:pPr eaLnBrk="1" hangingPunct="1"/>
            <a:r>
              <a:rPr lang="en-US" altLang="zh-TW" sz="2800" dirty="0">
                <a:latin typeface="+mj-lt"/>
              </a:rPr>
              <a:t>General-purpose</a:t>
            </a:r>
          </a:p>
          <a:p>
            <a:pPr eaLnBrk="1" hangingPunct="1"/>
            <a:r>
              <a:rPr lang="en-US" altLang="zh-TW" sz="2800" dirty="0"/>
              <a:t>Expensive</a:t>
            </a:r>
          </a:p>
          <a:p>
            <a:pPr eaLnBrk="1" hangingPunct="1"/>
            <a:endParaRPr lang="en-US" altLang="zh-TW" dirty="0"/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572000" y="1600200"/>
            <a:ext cx="41148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buFontTx/>
              <a:buNone/>
            </a:pPr>
            <a:r>
              <a:rPr lang="en-US" altLang="zh-TW" b="1" dirty="0">
                <a:latin typeface="+mn-lt"/>
              </a:rPr>
              <a:t>Microcontroller</a:t>
            </a:r>
          </a:p>
          <a:p>
            <a:pPr eaLnBrk="1" hangingPunct="1"/>
            <a:r>
              <a:rPr lang="en-US" altLang="zh-TW" b="0" dirty="0">
                <a:latin typeface="+mn-lt"/>
              </a:rPr>
              <a:t>CPU, RAM, ROM, I/O and timer are all on a single chip</a:t>
            </a:r>
          </a:p>
          <a:p>
            <a:pPr eaLnBrk="1" hangingPunct="1"/>
            <a:r>
              <a:rPr lang="en-US" altLang="zh-TW" b="0" dirty="0">
                <a:latin typeface="+mn-lt"/>
              </a:rPr>
              <a:t>Fix amount of on-chip ROM, RAM, I/O ports</a:t>
            </a:r>
          </a:p>
          <a:p>
            <a:pPr eaLnBrk="1" hangingPunct="1"/>
            <a:r>
              <a:rPr lang="en-US" altLang="zh-TW" b="0" dirty="0">
                <a:latin typeface="+mn-lt"/>
              </a:rPr>
              <a:t>Single-purpose</a:t>
            </a:r>
          </a:p>
          <a:p>
            <a:pPr eaLnBrk="1" hangingPunct="1"/>
            <a:r>
              <a:rPr lang="en-US" altLang="zh-TW" b="0" dirty="0">
                <a:latin typeface="+mn-lt"/>
              </a:rPr>
              <a:t>Cheap</a:t>
            </a:r>
          </a:p>
          <a:p>
            <a:pPr eaLnBrk="1" hangingPunct="1"/>
            <a:r>
              <a:rPr lang="en-US" altLang="zh-TW" b="0" dirty="0">
                <a:latin typeface="+mn-lt"/>
              </a:rPr>
              <a:t>For applications in which cost, power and space are critical</a:t>
            </a:r>
          </a:p>
        </p:txBody>
      </p:sp>
    </p:spTree>
    <p:extLst>
      <p:ext uri="{BB962C8B-B14F-4D97-AF65-F5344CB8AC3E}">
        <p14:creationId xmlns:p14="http://schemas.microsoft.com/office/powerpoint/2010/main" val="21449163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8809871-D3EC-456C-9B1D-F1233227C13C}" type="slidenum">
              <a:rPr lang="en-US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zh-TW" sz="1400">
              <a:latin typeface="Arial" charset="0"/>
              <a:ea typeface="新細明體" pitchFamily="18" charset="-120"/>
            </a:endParaRPr>
          </a:p>
        </p:txBody>
      </p:sp>
      <p:sp>
        <p:nvSpPr>
          <p:cNvPr id="1536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56792"/>
            <a:ext cx="7772400" cy="1752600"/>
          </a:xfrm>
        </p:spPr>
        <p:txBody>
          <a:bodyPr/>
          <a:lstStyle/>
          <a:p>
            <a:pPr marL="342900" indent="-342900" algn="l" eaLnBrk="1" hangingPunct="1"/>
            <a:r>
              <a:rPr lang="en-US" altLang="zh-TW" sz="3600" dirty="0"/>
              <a:t>Section 2.3</a:t>
            </a:r>
            <a:br>
              <a:rPr lang="en-US" altLang="zh-TW" sz="3600" dirty="0"/>
            </a:br>
            <a:r>
              <a:rPr lang="en-US" altLang="zh-TW" sz="3600" dirty="0"/>
              <a:t>Embedded System</a:t>
            </a:r>
            <a:endParaRPr lang="en-US" altLang="zh-TW" sz="3600" b="0" dirty="0"/>
          </a:p>
        </p:txBody>
      </p:sp>
    </p:spTree>
    <p:extLst>
      <p:ext uri="{BB962C8B-B14F-4D97-AF65-F5344CB8AC3E}">
        <p14:creationId xmlns:p14="http://schemas.microsoft.com/office/powerpoint/2010/main" val="27549722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5"/>
          <p:cNvSpPr txBox="1">
            <a:spLocks noGrp="1"/>
          </p:cNvSpPr>
          <p:nvPr/>
        </p:nvSpPr>
        <p:spPr bwMode="auto">
          <a:xfrm>
            <a:off x="6975475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86D74EC-86F4-4624-9FC0-B21C83944876}" type="slidenum">
              <a:rPr lang="en-US" altLang="zh-TW" sz="1400" b="0">
                <a:latin typeface="Arial" charset="0"/>
                <a:ea typeface="新細明體" pitchFamily="18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zh-TW" sz="1400" b="0">
              <a:latin typeface="Arial" charset="0"/>
              <a:ea typeface="新細明體" pitchFamily="18" charset="-120"/>
            </a:endParaRP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/>
              <a:t>Embedded System </a:t>
            </a:r>
            <a:endParaRPr lang="en-US" altLang="zh-TW" sz="1800"/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341438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zh-TW" sz="2800" dirty="0"/>
              <a:t>Embedded system means the processor is </a:t>
            </a:r>
            <a:r>
              <a:rPr lang="en-US" altLang="zh-TW" sz="2800" dirty="0">
                <a:solidFill>
                  <a:srgbClr val="FF3300"/>
                </a:solidFill>
              </a:rPr>
              <a:t>embedded</a:t>
            </a:r>
            <a:r>
              <a:rPr lang="en-US" altLang="zh-TW" sz="2800" dirty="0"/>
              <a:t> </a:t>
            </a:r>
            <a:r>
              <a:rPr lang="en-US" altLang="zh-TW" sz="2800" dirty="0">
                <a:solidFill>
                  <a:srgbClr val="FF3300"/>
                </a:solidFill>
              </a:rPr>
              <a:t>into</a:t>
            </a:r>
            <a:r>
              <a:rPr lang="en-US" altLang="zh-TW" sz="2800" dirty="0"/>
              <a:t> that application.</a:t>
            </a:r>
          </a:p>
          <a:p>
            <a:pPr eaLnBrk="1" hangingPunct="1"/>
            <a:r>
              <a:rPr lang="en-US" altLang="zh-TW" sz="2800" dirty="0"/>
              <a:t>An embedded product uses a microprocessor or microcontroller to </a:t>
            </a:r>
            <a:r>
              <a:rPr lang="en-US" altLang="zh-TW" sz="2800" dirty="0">
                <a:solidFill>
                  <a:srgbClr val="FF3300"/>
                </a:solidFill>
              </a:rPr>
              <a:t>do specified tasks</a:t>
            </a:r>
            <a:r>
              <a:rPr lang="en-US" altLang="zh-TW" sz="2800" dirty="0"/>
              <a:t> only.</a:t>
            </a:r>
          </a:p>
          <a:p>
            <a:pPr eaLnBrk="1" hangingPunct="1"/>
            <a:r>
              <a:rPr lang="en-US" altLang="zh-TW" sz="2800" dirty="0"/>
              <a:t>In an embedded system, there is only one application software that is typically </a:t>
            </a:r>
            <a:r>
              <a:rPr lang="en-US" altLang="zh-TW" sz="2800" dirty="0">
                <a:solidFill>
                  <a:srgbClr val="FF3300"/>
                </a:solidFill>
              </a:rPr>
              <a:t>burned into ROM</a:t>
            </a:r>
            <a:r>
              <a:rPr lang="en-US" altLang="zh-TW" sz="2800" dirty="0"/>
              <a:t>.</a:t>
            </a:r>
          </a:p>
          <a:p>
            <a:pPr eaLnBrk="1" hangingPunct="1"/>
            <a:r>
              <a:rPr lang="en-US" altLang="zh-TW" sz="2800" dirty="0"/>
              <a:t>Some embedded products using microcontrollers. Example</a:t>
            </a:r>
            <a:r>
              <a:rPr lang="zh-TW" altLang="en-US" sz="2800" dirty="0"/>
              <a:t>：</a:t>
            </a:r>
            <a:r>
              <a:rPr lang="en-US" altLang="zh-TW" sz="2800" dirty="0"/>
              <a:t>printer, keyboard, video game player, door opener, copier, ABS,</a:t>
            </a:r>
          </a:p>
          <a:p>
            <a:pPr eaLnBrk="1" hangingPunct="1">
              <a:buFontTx/>
              <a:buNone/>
            </a:pPr>
            <a:r>
              <a:rPr lang="en-US" altLang="zh-TW" sz="2800" dirty="0"/>
              <a:t>    fax machine, camera, cellular phone,</a:t>
            </a:r>
            <a:endParaRPr lang="en-US" altLang="zh-TW" dirty="0"/>
          </a:p>
          <a:p>
            <a:pPr eaLnBrk="1" hangingPunct="1">
              <a:buFontTx/>
              <a:buNone/>
            </a:pPr>
            <a:r>
              <a:rPr lang="en-US" altLang="zh-TW" dirty="0"/>
              <a:t>    </a:t>
            </a:r>
            <a:r>
              <a:rPr lang="en-US" altLang="zh-TW" sz="2800" dirty="0"/>
              <a:t>keyless entry, microwave...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969172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5"/>
          <p:cNvSpPr txBox="1">
            <a:spLocks noGrp="1"/>
          </p:cNvSpPr>
          <p:nvPr/>
        </p:nvSpPr>
        <p:spPr bwMode="auto">
          <a:xfrm>
            <a:off x="6975475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8DF17112-03E6-4045-8575-0F562A90B350}" type="slidenum">
              <a:rPr lang="en-US" altLang="zh-TW" sz="1400" b="0">
                <a:latin typeface="Arial" charset="0"/>
                <a:ea typeface="新細明體" pitchFamily="18" charset="-120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zh-TW" sz="1400" b="0">
              <a:latin typeface="Arial" charset="0"/>
              <a:ea typeface="新細明體" pitchFamily="18" charset="-120"/>
            </a:endParaRP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/>
              <a:t>Embedded System</a:t>
            </a: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3" y="1349375"/>
            <a:ext cx="7545387" cy="475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9050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E7DBAC8-60FB-4567-B565-F89B17433CA2}" type="slidenum">
              <a:rPr lang="en-US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zh-TW" sz="1400">
              <a:latin typeface="Arial" charset="0"/>
              <a:ea typeface="新細明體" pitchFamily="18" charset="-120"/>
            </a:endParaRPr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zh-TW"/>
              <a:t>Processors in Embedded Systems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 dirty="0"/>
              <a:t>Which is your choice for an embedded product</a:t>
            </a:r>
            <a:r>
              <a:rPr lang="zh-TW" altLang="en-US" dirty="0"/>
              <a:t>？</a:t>
            </a:r>
          </a:p>
          <a:p>
            <a:pPr eaLnBrk="1" hangingPunct="1"/>
            <a:r>
              <a:rPr lang="en-US" altLang="zh-TW" dirty="0"/>
              <a:t>microcontroller</a:t>
            </a:r>
          </a:p>
          <a:p>
            <a:pPr lvl="1" eaLnBrk="1" hangingPunct="1"/>
            <a:r>
              <a:rPr lang="en-US" altLang="zh-TW" dirty="0"/>
              <a:t>cost down</a:t>
            </a:r>
          </a:p>
          <a:p>
            <a:pPr lvl="1" eaLnBrk="1" hangingPunct="1"/>
            <a:r>
              <a:rPr lang="en-US" altLang="zh-TW" dirty="0"/>
              <a:t>embedded processor </a:t>
            </a:r>
            <a:r>
              <a:rPr lang="zh-TW" altLang="en-US" dirty="0"/>
              <a:t>＝ </a:t>
            </a:r>
            <a:r>
              <a:rPr lang="en-US" altLang="zh-TW" dirty="0"/>
              <a:t>microcontroller</a:t>
            </a:r>
          </a:p>
          <a:p>
            <a:pPr lvl="1" eaLnBrk="1" hangingPunct="1"/>
            <a:r>
              <a:rPr lang="en-US" altLang="zh-TW" dirty="0"/>
              <a:t>In future, an entire computer on a chip,  SOC</a:t>
            </a:r>
            <a:br>
              <a:rPr lang="en-US" altLang="zh-TW" dirty="0"/>
            </a:br>
            <a:r>
              <a:rPr lang="en-US" altLang="zh-TW" dirty="0"/>
              <a:t>System on a Chip</a:t>
            </a:r>
          </a:p>
          <a:p>
            <a:pPr lvl="1" eaLnBrk="1" hangingPunct="1"/>
            <a:r>
              <a:rPr lang="en-US" altLang="zh-TW" dirty="0"/>
              <a:t>high-end embedded systems may use microprocessors</a:t>
            </a:r>
          </a:p>
        </p:txBody>
      </p:sp>
    </p:spTree>
    <p:extLst>
      <p:ext uri="{BB962C8B-B14F-4D97-AF65-F5344CB8AC3E}">
        <p14:creationId xmlns:p14="http://schemas.microsoft.com/office/powerpoint/2010/main" val="6808046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EADC752-8F7A-46D7-BAEC-2782EA3ED2C9}" type="slidenum">
              <a:rPr lang="en-US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zh-TW" sz="1400">
              <a:latin typeface="Arial" charset="0"/>
              <a:ea typeface="新細明體" pitchFamily="18" charset="-120"/>
            </a:endParaRPr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 sz="3600" dirty="0"/>
              <a:t>Three criteria in Choosing a Microcontroller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zh-TW"/>
              <a:t>meeting the computing needs of the task efficiently and cost effectively</a:t>
            </a:r>
          </a:p>
          <a:p>
            <a:pPr marL="914400" lvl="1" indent="-457200" eaLnBrk="1" hangingPunct="1">
              <a:buFontTx/>
              <a:buChar char="•"/>
            </a:pPr>
            <a:r>
              <a:rPr lang="en-US" altLang="zh-TW"/>
              <a:t>speed, the amount of ROM and RAM, the number of I/O ports and timers, size, packaging, power consumption</a:t>
            </a:r>
          </a:p>
          <a:p>
            <a:pPr marL="914400" lvl="1" indent="-457200" eaLnBrk="1" hangingPunct="1">
              <a:buFontTx/>
              <a:buChar char="•"/>
            </a:pPr>
            <a:r>
              <a:rPr lang="en-US" altLang="zh-TW"/>
              <a:t>easy to upgrade</a:t>
            </a:r>
          </a:p>
          <a:p>
            <a:pPr marL="914400" lvl="1" indent="-457200" eaLnBrk="1" hangingPunct="1">
              <a:buFontTx/>
              <a:buChar char="•"/>
            </a:pPr>
            <a:r>
              <a:rPr lang="en-US" altLang="zh-TW"/>
              <a:t>cost per unit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zh-TW"/>
              <a:t>availability of software development tools</a:t>
            </a:r>
          </a:p>
          <a:p>
            <a:pPr marL="914400" lvl="1" indent="-457200" eaLnBrk="1" hangingPunct="1">
              <a:buFontTx/>
              <a:buChar char="•"/>
            </a:pPr>
            <a:r>
              <a:rPr lang="en-US" altLang="zh-TW"/>
              <a:t>assemblers, debuggers, C compilers, emulator, simulator, technical support</a:t>
            </a:r>
          </a:p>
          <a:p>
            <a:pPr marL="533400" indent="-533400" eaLnBrk="1" hangingPunct="1">
              <a:buFontTx/>
              <a:buAutoNum type="arabicPeriod"/>
            </a:pPr>
            <a:r>
              <a:rPr lang="en-US" altLang="zh-TW"/>
              <a:t>wide availability and reliable sources of the microcontrollers.</a:t>
            </a:r>
          </a:p>
        </p:txBody>
      </p:sp>
    </p:spTree>
    <p:extLst>
      <p:ext uri="{BB962C8B-B14F-4D97-AF65-F5344CB8AC3E}">
        <p14:creationId xmlns:p14="http://schemas.microsoft.com/office/powerpoint/2010/main" val="3343687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6742C2B-12D9-435B-BEA4-F3EF4E9AC5DD}" type="slidenum">
              <a:rPr lang="en-US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zh-TW" sz="1400">
              <a:latin typeface="Arial" charset="0"/>
              <a:ea typeface="新細明體" pitchFamily="18" charset="-120"/>
            </a:endParaRPr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16288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zh-TW" sz="3600" dirty="0"/>
              <a:t>Section 2.4</a:t>
            </a:r>
            <a:br>
              <a:rPr lang="en-US" altLang="zh-TW" sz="3600" dirty="0"/>
            </a:br>
            <a:r>
              <a:rPr lang="en-US" altLang="zh-TW" sz="3600" b="0" dirty="0"/>
              <a:t>Overview of PIC18</a:t>
            </a:r>
          </a:p>
        </p:txBody>
      </p:sp>
    </p:spTree>
    <p:extLst>
      <p:ext uri="{BB962C8B-B14F-4D97-AF65-F5344CB8AC3E}">
        <p14:creationId xmlns:p14="http://schemas.microsoft.com/office/powerpoint/2010/main" val="7607712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PIC18F Microcontroller Families</a:t>
            </a:r>
          </a:p>
        </p:txBody>
      </p:sp>
      <p:sp>
        <p:nvSpPr>
          <p:cNvPr id="25603" name="Rectangle 5"/>
          <p:cNvSpPr>
            <a:spLocks noGrp="1" noChangeArrowheads="1"/>
          </p:cNvSpPr>
          <p:nvPr>
            <p:ph idx="1"/>
          </p:nvPr>
        </p:nvSpPr>
        <p:spPr>
          <a:xfrm>
            <a:off x="250825" y="1341438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n-US"/>
              <a:t>PIC microcontrollers are designed using the Harvard Architecture which includes:</a:t>
            </a:r>
          </a:p>
          <a:p>
            <a:pPr lvl="1" eaLnBrk="1" hangingPunct="1"/>
            <a:r>
              <a:rPr lang="en-US" altLang="en-US"/>
              <a:t>Microprocessor unit (MPU)</a:t>
            </a:r>
          </a:p>
          <a:p>
            <a:pPr lvl="1" eaLnBrk="1" hangingPunct="1"/>
            <a:r>
              <a:rPr lang="en-US" altLang="en-US"/>
              <a:t>Program memory for instructions</a:t>
            </a:r>
          </a:p>
          <a:p>
            <a:pPr lvl="1" eaLnBrk="1" hangingPunct="1"/>
            <a:r>
              <a:rPr lang="en-US" altLang="en-US"/>
              <a:t>Data memory for data</a:t>
            </a:r>
          </a:p>
          <a:p>
            <a:pPr lvl="1" eaLnBrk="1" hangingPunct="1"/>
            <a:r>
              <a:rPr lang="en-US" altLang="en-US"/>
              <a:t>I/O ports</a:t>
            </a:r>
          </a:p>
          <a:p>
            <a:pPr lvl="1" eaLnBrk="1" hangingPunct="1"/>
            <a:r>
              <a:rPr lang="en-US" altLang="en-US"/>
              <a:t>Support devices such as timers 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219825" y="6186488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7B1DBA08-EF27-4485-8BFF-5AA5E2527549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463093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9144_02_01">
            <a:extLst>
              <a:ext uri="{FF2B5EF4-FFF2-40B4-BE49-F238E27FC236}">
                <a16:creationId xmlns:a16="http://schemas.microsoft.com/office/drawing/2014/main" id="{64DE7BBF-AE10-2246-B7A8-23055B1FD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66800"/>
            <a:ext cx="6644605" cy="4741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2529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Microprocessor Unit</a:t>
            </a:r>
            <a:endParaRPr lang="en-US" altLang="en-US" sz="2400"/>
          </a:p>
        </p:txBody>
      </p:sp>
      <p:sp>
        <p:nvSpPr>
          <p:cNvPr id="2662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Includes Arithmetic Logic Unit (ALU), Registers, and Control Unit</a:t>
            </a:r>
          </a:p>
          <a:p>
            <a:pPr lvl="1" eaLnBrk="1" hangingPunct="1"/>
            <a:r>
              <a:rPr lang="en-US" altLang="en-US" dirty="0"/>
              <a:t>Arithmetic Logic Unit (ALU)</a:t>
            </a:r>
          </a:p>
          <a:p>
            <a:pPr lvl="2" eaLnBrk="1" hangingPunct="1"/>
            <a:r>
              <a:rPr lang="en-US" altLang="en-US" dirty="0"/>
              <a:t>Instruction decoder</a:t>
            </a:r>
          </a:p>
          <a:p>
            <a:pPr lvl="3" eaLnBrk="1" hangingPunct="1"/>
            <a:r>
              <a:rPr lang="en-US" altLang="en-US" dirty="0"/>
              <a:t>16 bit instructions</a:t>
            </a:r>
          </a:p>
          <a:p>
            <a:pPr lvl="2" eaLnBrk="1" hangingPunct="1"/>
            <a:r>
              <a:rPr lang="en-US" altLang="en-US" dirty="0"/>
              <a:t>Status register that stores flags</a:t>
            </a:r>
          </a:p>
          <a:p>
            <a:pPr lvl="3" eaLnBrk="1" hangingPunct="1"/>
            <a:r>
              <a:rPr lang="en-US" altLang="en-US" dirty="0"/>
              <a:t>5 bits</a:t>
            </a:r>
          </a:p>
          <a:p>
            <a:pPr lvl="2" eaLnBrk="1" hangingPunct="1"/>
            <a:r>
              <a:rPr lang="en-US" altLang="en-US" dirty="0"/>
              <a:t>WREG – working register</a:t>
            </a:r>
          </a:p>
          <a:p>
            <a:pPr lvl="3" eaLnBrk="1" hangingPunct="1"/>
            <a:r>
              <a:rPr lang="en-US" altLang="en-US" dirty="0"/>
              <a:t>8 bit accumulator</a:t>
            </a:r>
          </a:p>
        </p:txBody>
      </p:sp>
      <p:sp>
        <p:nvSpPr>
          <p:cNvPr id="2662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2662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514BD66B-9F3F-445A-B242-EAE242BB2966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50445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Microprocessor Unit</a:t>
            </a:r>
            <a:endParaRPr lang="en-US" altLang="en-US" sz="2400"/>
          </a:p>
        </p:txBody>
      </p:sp>
      <p:sp>
        <p:nvSpPr>
          <p:cNvPr id="27651" name="Rectangle 5"/>
          <p:cNvSpPr>
            <a:spLocks noGrp="1" noChangeArrowheads="1"/>
          </p:cNvSpPr>
          <p:nvPr>
            <p:ph idx="1"/>
          </p:nvPr>
        </p:nvSpPr>
        <p:spPr>
          <a:xfrm>
            <a:off x="-180528" y="899318"/>
            <a:ext cx="9324528" cy="5059363"/>
          </a:xfrm>
        </p:spPr>
        <p:txBody>
          <a:bodyPr/>
          <a:lstStyle/>
          <a:p>
            <a:pPr lvl="1" eaLnBrk="1" hangingPunct="1"/>
            <a:r>
              <a:rPr lang="en-US" altLang="en-US" dirty="0"/>
              <a:t>Registers</a:t>
            </a:r>
          </a:p>
          <a:p>
            <a:pPr lvl="2" eaLnBrk="1" hangingPunct="1"/>
            <a:r>
              <a:rPr lang="en-US" altLang="en-US" dirty="0"/>
              <a:t>Program Counter (PC)</a:t>
            </a:r>
          </a:p>
          <a:p>
            <a:pPr lvl="3" eaLnBrk="1" hangingPunct="1"/>
            <a:r>
              <a:rPr lang="en-US" altLang="en-US" dirty="0"/>
              <a:t>21 bit register that holds the program memory address while executing programs</a:t>
            </a:r>
          </a:p>
          <a:p>
            <a:pPr lvl="2" eaLnBrk="1" hangingPunct="1"/>
            <a:r>
              <a:rPr lang="en-US" altLang="en-US" dirty="0"/>
              <a:t>Bank Select Register (BSR)</a:t>
            </a:r>
          </a:p>
          <a:p>
            <a:pPr lvl="3" eaLnBrk="1" hangingPunct="1"/>
            <a:r>
              <a:rPr lang="en-US" altLang="en-US" dirty="0"/>
              <a:t>4 bit register used in direct addressing the data memory  </a:t>
            </a:r>
          </a:p>
          <a:p>
            <a:pPr lvl="2" eaLnBrk="1" hangingPunct="1"/>
            <a:r>
              <a:rPr lang="en-US" altLang="en-US" dirty="0"/>
              <a:t>File Select Registers (FSRs)</a:t>
            </a:r>
          </a:p>
          <a:p>
            <a:pPr lvl="3" eaLnBrk="1" hangingPunct="1"/>
            <a:r>
              <a:rPr lang="en-US" altLang="en-US" dirty="0"/>
              <a:t>12 bit registers used as memory pointers in indirect addressing data memory </a:t>
            </a:r>
          </a:p>
          <a:p>
            <a:pPr lvl="1" eaLnBrk="1" hangingPunct="1"/>
            <a:r>
              <a:rPr lang="en-US" altLang="en-US" dirty="0"/>
              <a:t>Control unit </a:t>
            </a:r>
          </a:p>
          <a:p>
            <a:pPr lvl="2" eaLnBrk="1" hangingPunct="1"/>
            <a:r>
              <a:rPr lang="en-US" altLang="en-US" dirty="0"/>
              <a:t>Provides timing and control signals to various Read and Write operations </a:t>
            </a:r>
          </a:p>
        </p:txBody>
      </p:sp>
      <p:sp>
        <p:nvSpPr>
          <p:cNvPr id="2765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2765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F679C34-F80F-43F4-A431-BF95ECE4B6FE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92056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PIC18F - Address Buses</a:t>
            </a:r>
          </a:p>
        </p:txBody>
      </p:sp>
      <p:sp>
        <p:nvSpPr>
          <p:cNvPr id="2867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Address bus</a:t>
            </a:r>
          </a:p>
          <a:p>
            <a:pPr lvl="1" eaLnBrk="1" hangingPunct="1"/>
            <a:r>
              <a:rPr lang="en-US" altLang="en-US"/>
              <a:t>21-bit address bus for program memory addressing capacity: 2 MB of memory	</a:t>
            </a:r>
          </a:p>
          <a:p>
            <a:pPr lvl="1" eaLnBrk="1" hangingPunct="1"/>
            <a:r>
              <a:rPr lang="en-US" altLang="en-US"/>
              <a:t>12-bit address bus for data memory addressing capacity: 4 KB of memory</a:t>
            </a:r>
          </a:p>
        </p:txBody>
      </p:sp>
      <p:sp>
        <p:nvSpPr>
          <p:cNvPr id="2867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2867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6FD3B63D-3A15-4254-829C-5935971F7F86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57500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Bus and Control Signals</a:t>
            </a:r>
          </a:p>
        </p:txBody>
      </p:sp>
      <p:sp>
        <p:nvSpPr>
          <p:cNvPr id="2969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 bus</a:t>
            </a:r>
          </a:p>
          <a:p>
            <a:pPr lvl="1" eaLnBrk="1" hangingPunct="1"/>
            <a:r>
              <a:rPr lang="en-US" altLang="en-US"/>
              <a:t>16-bit instruction/data bus for program memory</a:t>
            </a:r>
          </a:p>
          <a:p>
            <a:pPr lvl="1" eaLnBrk="1" hangingPunct="1"/>
            <a:r>
              <a:rPr lang="en-US" altLang="en-US"/>
              <a:t>8-bit data bus for data memory</a:t>
            </a:r>
          </a:p>
          <a:p>
            <a:pPr eaLnBrk="1" hangingPunct="1"/>
            <a:r>
              <a:rPr lang="en-US" altLang="en-US"/>
              <a:t>Control signals</a:t>
            </a:r>
          </a:p>
          <a:p>
            <a:pPr lvl="1" eaLnBrk="1" hangingPunct="1"/>
            <a:r>
              <a:rPr lang="en-US" altLang="en-US"/>
              <a:t>Read and Write</a:t>
            </a:r>
          </a:p>
        </p:txBody>
      </p:sp>
      <p:sp>
        <p:nvSpPr>
          <p:cNvPr id="2970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2970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DD431969-61D0-458C-94AE-48E1D132DB76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81899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PIC18F452/4520 Memory</a:t>
            </a:r>
          </a:p>
        </p:txBody>
      </p:sp>
      <p:sp>
        <p:nvSpPr>
          <p:cNvPr id="3072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Program Memory: 32 K </a:t>
            </a:r>
          </a:p>
          <a:p>
            <a:pPr lvl="1" eaLnBrk="1" hangingPunct="1"/>
            <a:r>
              <a:rPr lang="en-US" altLang="en-US"/>
              <a:t>Address range: 000000 to 007FFF</a:t>
            </a:r>
            <a:r>
              <a:rPr lang="en-US" altLang="en-US" baseline="-25000"/>
              <a:t>H</a:t>
            </a:r>
          </a:p>
          <a:p>
            <a:pPr eaLnBrk="1" hangingPunct="1"/>
            <a:r>
              <a:rPr lang="en-US" altLang="en-US"/>
              <a:t>Data Memory: 4 K</a:t>
            </a:r>
          </a:p>
          <a:p>
            <a:pPr lvl="1" eaLnBrk="1" hangingPunct="1"/>
            <a:r>
              <a:rPr lang="en-US" altLang="en-US"/>
              <a:t>Address range: 000 to FFF</a:t>
            </a:r>
            <a:r>
              <a:rPr lang="en-US" altLang="en-US" baseline="-25000"/>
              <a:t>H</a:t>
            </a:r>
          </a:p>
          <a:p>
            <a:pPr eaLnBrk="1" hangingPunct="1"/>
            <a:r>
              <a:rPr lang="en-US" altLang="en-US"/>
              <a:t>Data EEPROM</a:t>
            </a:r>
          </a:p>
          <a:p>
            <a:pPr lvl="1" eaLnBrk="1" hangingPunct="1"/>
            <a:r>
              <a:rPr lang="en-US" altLang="en-US"/>
              <a:t>Not part of the data memory space</a:t>
            </a:r>
          </a:p>
          <a:p>
            <a:pPr lvl="1" eaLnBrk="1" hangingPunct="1"/>
            <a:r>
              <a:rPr lang="en-US" altLang="en-US"/>
              <a:t>Addressed through special function registers  </a:t>
            </a:r>
          </a:p>
        </p:txBody>
      </p:sp>
      <p:sp>
        <p:nvSpPr>
          <p:cNvPr id="3072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3072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96A6CED8-B56A-4660-B062-FA6E13986697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63929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3" descr="79144_02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7783513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 Box 4"/>
          <p:cNvSpPr txBox="1">
            <a:spLocks noChangeArrowheads="1"/>
          </p:cNvSpPr>
          <p:nvPr/>
        </p:nvSpPr>
        <p:spPr bwMode="auto">
          <a:xfrm>
            <a:off x="1447800" y="5410200"/>
            <a:ext cx="6172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fontAlgn="b" hangingPunct="1">
              <a:spcBef>
                <a:spcPct val="50000"/>
              </a:spcBef>
              <a:buFontTx/>
              <a:buNone/>
            </a:pPr>
            <a:endParaRPr lang="en-US" altLang="en-US" sz="2400">
              <a:ea typeface="新細明體" pitchFamily="18" charset="-120"/>
            </a:endParaRPr>
          </a:p>
        </p:txBody>
      </p:sp>
      <p:sp>
        <p:nvSpPr>
          <p:cNvPr id="31748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PIC18F452/4520 Memory</a:t>
            </a:r>
          </a:p>
        </p:txBody>
      </p:sp>
      <p:sp>
        <p:nvSpPr>
          <p:cNvPr id="31749" name="Rectangle 9"/>
          <p:cNvSpPr>
            <a:spLocks noGrp="1" noChangeArrowheads="1"/>
          </p:cNvSpPr>
          <p:nvPr>
            <p:ph idx="1"/>
          </p:nvPr>
        </p:nvSpPr>
        <p:spPr>
          <a:xfrm>
            <a:off x="809625" y="1524000"/>
            <a:ext cx="7958138" cy="990600"/>
          </a:xfrm>
        </p:spPr>
        <p:txBody>
          <a:bodyPr/>
          <a:lstStyle/>
          <a:p>
            <a:pPr eaLnBrk="1" hangingPunct="1"/>
            <a:r>
              <a:rPr lang="en-US" altLang="en-US" sz="2600"/>
              <a:t>Program memory</a:t>
            </a:r>
          </a:p>
        </p:txBody>
      </p:sp>
      <p:sp>
        <p:nvSpPr>
          <p:cNvPr id="3175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3175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308DF241-BFED-4E2B-BBBF-5F4CE67F3A60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  <p:sp>
        <p:nvSpPr>
          <p:cNvPr id="31752" name="Rectangle 10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240338" y="1524000"/>
            <a:ext cx="3903662" cy="4572000"/>
          </a:xfrm>
        </p:spPr>
        <p:txBody>
          <a:bodyPr/>
          <a:lstStyle/>
          <a:p>
            <a:pPr eaLnBrk="1" hangingPunct="1"/>
            <a:r>
              <a:rPr lang="en-US" altLang="en-US" sz="2600"/>
              <a:t>Data memory</a:t>
            </a:r>
          </a:p>
        </p:txBody>
      </p:sp>
    </p:spTree>
    <p:extLst>
      <p:ext uri="{BB962C8B-B14F-4D97-AF65-F5344CB8AC3E}">
        <p14:creationId xmlns:p14="http://schemas.microsoft.com/office/powerpoint/2010/main" val="31308040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PIC18F452/4520 – Data Memory with Access Banks</a:t>
            </a:r>
          </a:p>
        </p:txBody>
      </p:sp>
      <p:sp>
        <p:nvSpPr>
          <p:cNvPr id="3277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569FBE32-CF1A-4FB3-A078-E9A20E123A74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  <p:pic>
        <p:nvPicPr>
          <p:cNvPr id="32773" name="Picture 3" descr="79144_02_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67254"/>
            <a:ext cx="6934200" cy="510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64767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PIC18F452 I/O Ports</a:t>
            </a:r>
          </a:p>
        </p:txBody>
      </p:sp>
      <p:sp>
        <p:nvSpPr>
          <p:cNvPr id="3379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Five I/O ports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Digital IO is the most fundamental mode of connecting a MCU to external world. The interface is done using what is called a PORT.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The IO ports can be programmed as input or output.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PORT A through PORT 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Most I/O pins are multiplexed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Generally have eight I/O pins with a few exceptions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Addresses already assigned to these ports in the design stage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Each port is identified by its assigned SFR </a:t>
            </a:r>
          </a:p>
        </p:txBody>
      </p:sp>
      <p:sp>
        <p:nvSpPr>
          <p:cNvPr id="3379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3379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C4782302-2C0E-47E1-9FED-BEB31CC6EE82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244100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79144_02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8129588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PIC18F452</a:t>
            </a:r>
            <a:r>
              <a:rPr lang="en-US" altLang="en-US">
                <a:cs typeface="Arial" charset="0"/>
              </a:rPr>
              <a:t>—I/O Ports A and B</a:t>
            </a:r>
          </a:p>
        </p:txBody>
      </p:sp>
      <p:sp>
        <p:nvSpPr>
          <p:cNvPr id="348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3482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BA184B51-7881-42F5-AA7C-5B4ED201FB2D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5306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MCU Support Devices</a:t>
            </a:r>
            <a:endParaRPr lang="en-US" altLang="en-US" sz="2400"/>
          </a:p>
        </p:txBody>
      </p:sp>
      <p:sp>
        <p:nvSpPr>
          <p:cNvPr id="35843" name="Rectangle 6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Timers</a:t>
            </a:r>
          </a:p>
          <a:p>
            <a:pPr lvl="1" eaLnBrk="1" hangingPunct="1"/>
            <a:r>
              <a:rPr lang="en-US" altLang="en-US"/>
              <a:t>Capture, Compare and PWM (CCP Modules) </a:t>
            </a:r>
          </a:p>
          <a:p>
            <a:pPr eaLnBrk="1" hangingPunct="1"/>
            <a:r>
              <a:rPr lang="en-US" altLang="en-US"/>
              <a:t>Serial Communications</a:t>
            </a:r>
          </a:p>
          <a:p>
            <a:pPr lvl="1" eaLnBrk="1" hangingPunct="1"/>
            <a:r>
              <a:rPr lang="en-US" altLang="en-US"/>
              <a:t>Master Synchronous Serial Port (MSSP)</a:t>
            </a:r>
          </a:p>
          <a:p>
            <a:pPr lvl="1" eaLnBrk="1" hangingPunct="1"/>
            <a:r>
              <a:rPr lang="en-US" altLang="en-US"/>
              <a:t>Addressable USART</a:t>
            </a:r>
          </a:p>
          <a:p>
            <a:pPr eaLnBrk="1" hangingPunct="1"/>
            <a:r>
              <a:rPr lang="en-US" altLang="en-US"/>
              <a:t>A/D converter</a:t>
            </a:r>
          </a:p>
          <a:p>
            <a:pPr eaLnBrk="1" hangingPunct="1"/>
            <a:r>
              <a:rPr lang="en-US" altLang="en-US"/>
              <a:t>Parallel Slave Port (PSP)</a:t>
            </a:r>
          </a:p>
          <a:p>
            <a:pPr eaLnBrk="1" hangingPunct="1"/>
            <a:r>
              <a:rPr lang="en-US" altLang="en-US"/>
              <a:t>Data EEPROM</a:t>
            </a:r>
          </a:p>
        </p:txBody>
      </p:sp>
      <p:sp>
        <p:nvSpPr>
          <p:cNvPr id="3584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3584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34FC2E76-FA83-4F27-8B0C-E5F3292B694E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713610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79144_02_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033462"/>
            <a:ext cx="5867400" cy="521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MCU Support Devices</a:t>
            </a:r>
            <a:endParaRPr lang="en-US" altLang="en-US" sz="2400"/>
          </a:p>
        </p:txBody>
      </p:sp>
      <p:sp>
        <p:nvSpPr>
          <p:cNvPr id="3686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3686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A28F706C-16D2-4BFF-B4A6-95574DADAFC4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988337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PIC18F Special Features</a:t>
            </a:r>
          </a:p>
        </p:txBody>
      </p:sp>
      <p:sp>
        <p:nvSpPr>
          <p:cNvPr id="3789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Sleep mode</a:t>
            </a:r>
          </a:p>
          <a:p>
            <a:pPr eaLnBrk="1" hangingPunct="1"/>
            <a:r>
              <a:rPr lang="en-US" altLang="en-US"/>
              <a:t>Watchdog timer (WDT)</a:t>
            </a:r>
          </a:p>
          <a:p>
            <a:pPr eaLnBrk="1" hangingPunct="1"/>
            <a:r>
              <a:rPr lang="en-US" altLang="en-US"/>
              <a:t>Code protection</a:t>
            </a:r>
          </a:p>
          <a:p>
            <a:pPr eaLnBrk="1" hangingPunct="1"/>
            <a:r>
              <a:rPr lang="en-US" altLang="en-US"/>
              <a:t>In-circuit serial programming</a:t>
            </a:r>
          </a:p>
          <a:p>
            <a:pPr eaLnBrk="1" hangingPunct="1"/>
            <a:r>
              <a:rPr lang="en-US" altLang="en-US"/>
              <a:t>In-circuit debugger</a:t>
            </a:r>
          </a:p>
        </p:txBody>
      </p:sp>
      <p:sp>
        <p:nvSpPr>
          <p:cNvPr id="3789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3789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2FDD3096-6B6F-4D1D-974A-BA5AC5D338B5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032197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79144_02_08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93000"/>
                    </a14:imgEffect>
                    <a14:imgEffect>
                      <a14:brightnessContrast brigh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85" t="1115" r="1785" b="8089"/>
          <a:stretch>
            <a:fillRect/>
          </a:stretch>
        </p:blipFill>
        <p:spPr bwMode="auto">
          <a:xfrm rot="5400000">
            <a:off x="1965853" y="-455693"/>
            <a:ext cx="5346625" cy="8055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Content Placeholder 8"/>
          <p:cNvSpPr>
            <a:spLocks noGrp="1"/>
          </p:cNvSpPr>
          <p:nvPr>
            <p:ph idx="1"/>
          </p:nvPr>
        </p:nvSpPr>
        <p:spPr>
          <a:xfrm>
            <a:off x="76200" y="152400"/>
            <a:ext cx="8456240" cy="4572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sz="3200" dirty="0">
                <a:solidFill>
                  <a:schemeClr val="bg1"/>
                </a:solidFill>
              </a:rPr>
              <a:t>PIC18F4X2 Architecture Block Diagram</a:t>
            </a: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2BF0A0FD-8D5E-43E5-9779-0CB271D1350C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733867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/>
              <a:t>PIC18F Instructions and Assembly Language</a:t>
            </a:r>
          </a:p>
        </p:txBody>
      </p:sp>
      <p:sp>
        <p:nvSpPr>
          <p:cNvPr id="4096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Has 77 instructions </a:t>
            </a:r>
          </a:p>
          <a:p>
            <a:pPr lvl="1" eaLnBrk="1" hangingPunct="1"/>
            <a:r>
              <a:rPr lang="en-US" altLang="en-US" dirty="0"/>
              <a:t>Earlier PIC family of microcontrollers have  either 33 or 35 instructions</a:t>
            </a:r>
          </a:p>
          <a:p>
            <a:pPr eaLnBrk="1" hangingPunct="1"/>
            <a:r>
              <a:rPr lang="en-US" altLang="en-US" dirty="0"/>
              <a:t>In PIC18F instruction set, all instructions are 16-bit word length except four instructions that are 32-bit length</a:t>
            </a:r>
          </a:p>
        </p:txBody>
      </p:sp>
      <p:sp>
        <p:nvSpPr>
          <p:cNvPr id="4096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4096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7AB45A40-90DD-47CC-8BB0-8D69AAD0D107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655219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Instruction Description and  Illustrations 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idx="1"/>
          </p:nvPr>
        </p:nvSpPr>
        <p:spPr>
          <a:xfrm>
            <a:off x="481012" y="1245555"/>
            <a:ext cx="8181975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Copy (Move) 8-bit number (Literal) into W register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Mnemonics:  MOVLW  8-bit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Binary format: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600" dirty="0"/>
              <a:t>	0000 1110 XXXX XXXX (any 8-bit number)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600" dirty="0"/>
              <a:t>Copy (Move) contents of W register into PORTC (File)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Mnemonics:  MOVWF  PORTC, a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/>
              <a:t>(‘a’ indicates that PORTC is in the Access Bank)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Binary format: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600" dirty="0"/>
              <a:t>    0110 1110 1000 0010 (82</a:t>
            </a:r>
            <a:r>
              <a:rPr lang="en-US" altLang="en-US" sz="2600" baseline="-25000" dirty="0"/>
              <a:t>H</a:t>
            </a:r>
            <a:r>
              <a:rPr lang="en-US" altLang="en-US" sz="2600" dirty="0"/>
              <a:t> is PORTC address)</a:t>
            </a:r>
          </a:p>
        </p:txBody>
      </p:sp>
      <p:sp>
        <p:nvSpPr>
          <p:cNvPr id="4198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4198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EFD84E54-0D75-4CEF-A7B7-C9B3ECD8BF11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741216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Illustrative Program: Displaying a Byte at an I/O Port</a:t>
            </a:r>
            <a:endParaRPr lang="en-US" altLang="en-US" sz="1600" dirty="0"/>
          </a:p>
        </p:txBody>
      </p:sp>
      <p:sp>
        <p:nvSpPr>
          <p:cNvPr id="4301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Problem statement:</a:t>
            </a:r>
          </a:p>
          <a:p>
            <a:pPr lvl="1" eaLnBrk="1" hangingPunct="1"/>
            <a:r>
              <a:rPr lang="en-US" altLang="en-US" dirty="0"/>
              <a:t>Write instructions to light up alternate LEDs at PORTC</a:t>
            </a:r>
          </a:p>
          <a:p>
            <a:pPr eaLnBrk="1" hangingPunct="1"/>
            <a:r>
              <a:rPr lang="en-US" altLang="en-US" dirty="0"/>
              <a:t>Hardware: </a:t>
            </a:r>
          </a:p>
          <a:p>
            <a:pPr lvl="1" eaLnBrk="1" hangingPunct="1"/>
            <a:r>
              <a:rPr lang="en-US" altLang="en-US" dirty="0"/>
              <a:t>PORTC</a:t>
            </a:r>
          </a:p>
          <a:p>
            <a:pPr lvl="2" eaLnBrk="1" hangingPunct="1"/>
            <a:r>
              <a:rPr lang="en-US" altLang="en-US" dirty="0"/>
              <a:t>bidirectional (input or output) port; should be setup as output port for display</a:t>
            </a:r>
          </a:p>
          <a:p>
            <a:pPr lvl="1" eaLnBrk="1" hangingPunct="1"/>
            <a:r>
              <a:rPr lang="en-US" altLang="en-US" dirty="0"/>
              <a:t>Logic 1 will turn on an LED</a:t>
            </a:r>
          </a:p>
        </p:txBody>
      </p:sp>
      <p:sp>
        <p:nvSpPr>
          <p:cNvPr id="430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4301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99458360-FFCF-4CA7-AEBA-EF6E79793C77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459895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79144_02_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4056063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Illustration</a:t>
            </a:r>
            <a:endParaRPr lang="en-US" altLang="en-US" sz="2400"/>
          </a:p>
        </p:txBody>
      </p:sp>
      <p:sp>
        <p:nvSpPr>
          <p:cNvPr id="44036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Interfacing LEDs to PORTC</a:t>
            </a:r>
          </a:p>
        </p:txBody>
      </p:sp>
      <p:sp>
        <p:nvSpPr>
          <p:cNvPr id="4403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4403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208E1306-9038-4F1D-80B2-CB6B7BDBDB9F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39694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Illustration</a:t>
            </a:r>
            <a:endParaRPr lang="en-US" altLang="en-US" sz="2400"/>
          </a:p>
        </p:txBody>
      </p:sp>
      <p:sp>
        <p:nvSpPr>
          <p:cNvPr id="4505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600"/>
              <a:t>Program (software)</a:t>
            </a:r>
          </a:p>
          <a:p>
            <a:pPr lvl="1" eaLnBrk="1" hangingPunct="1"/>
            <a:r>
              <a:rPr lang="en-US" altLang="en-US"/>
              <a:t>Logic 0 to TRISC sets up PORTC as an output port</a:t>
            </a:r>
          </a:p>
          <a:p>
            <a:pPr lvl="1" eaLnBrk="1" hangingPunct="1"/>
            <a:r>
              <a:rPr lang="en-US" altLang="en-US"/>
              <a:t>Byte 55</a:t>
            </a:r>
            <a:r>
              <a:rPr lang="en-US" altLang="en-US" baseline="-25000"/>
              <a:t>H</a:t>
            </a:r>
            <a:r>
              <a:rPr lang="en-US" altLang="en-US"/>
              <a:t> turns on alternate LEDs </a:t>
            </a:r>
          </a:p>
          <a:p>
            <a:pPr lvl="2" eaLnBrk="1" hangingPunct="1"/>
            <a:r>
              <a:rPr lang="en-US" altLang="en-US"/>
              <a:t>MOVLW	00		;Load W register with 0</a:t>
            </a:r>
          </a:p>
          <a:p>
            <a:pPr lvl="2" eaLnBrk="1" hangingPunct="1"/>
            <a:r>
              <a:rPr lang="en-US" altLang="en-US"/>
              <a:t>MOVWF	TRISC,0 	;Set up PORTC as output</a:t>
            </a:r>
          </a:p>
          <a:p>
            <a:pPr lvl="2" eaLnBrk="1" hangingPunct="1"/>
            <a:r>
              <a:rPr lang="en-US" altLang="en-US"/>
              <a:t>MOVLW	0x55		;Byte 55</a:t>
            </a:r>
            <a:r>
              <a:rPr lang="en-US" altLang="en-US" baseline="-25000"/>
              <a:t>H</a:t>
            </a:r>
            <a:r>
              <a:rPr lang="en-US" altLang="en-US"/>
              <a:t> to turn on LEDS</a:t>
            </a:r>
          </a:p>
          <a:p>
            <a:pPr lvl="2" eaLnBrk="1" hangingPunct="1"/>
            <a:r>
              <a:rPr lang="en-US" altLang="en-US"/>
              <a:t>MOVWF	PORTC,0	;Turn on LEDs</a:t>
            </a:r>
          </a:p>
        </p:txBody>
      </p:sp>
      <p:sp>
        <p:nvSpPr>
          <p:cNvPr id="4506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4506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D530E00F-361F-4690-8BCF-D8A18D4185F5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442784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PIC18 Simulator IDE</a:t>
            </a:r>
          </a:p>
        </p:txBody>
      </p:sp>
      <p:sp>
        <p:nvSpPr>
          <p:cNvPr id="4608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29A01BBF-F77B-444C-A441-2F0C9D592EC7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  <p:pic>
        <p:nvPicPr>
          <p:cNvPr id="4608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450" y="1371600"/>
            <a:ext cx="165735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4608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2" y="952078"/>
            <a:ext cx="4676775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60417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4" descr="79144_02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866" y="987425"/>
            <a:ext cx="5126037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Embedded System</a:t>
            </a:r>
            <a:endParaRPr lang="en-US" altLang="en-US" sz="2400"/>
          </a:p>
        </p:txBody>
      </p:sp>
      <p:sp>
        <p:nvSpPr>
          <p:cNvPr id="47108" name="Rectangle 7"/>
          <p:cNvSpPr>
            <a:spLocks noGrp="1" noChangeArrowheads="1"/>
          </p:cNvSpPr>
          <p:nvPr>
            <p:ph idx="1"/>
          </p:nvPr>
        </p:nvSpPr>
        <p:spPr>
          <a:xfrm>
            <a:off x="809625" y="1524000"/>
            <a:ext cx="2924175" cy="45720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altLang="en-US" sz="2400">
                <a:cs typeface="Arial" charset="0"/>
              </a:rPr>
              <a:t>Microcontroller-based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>
                <a:cs typeface="Arial" charset="0"/>
              </a:rPr>
              <a:t>Time and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>
                <a:cs typeface="Arial" charset="0"/>
              </a:rPr>
              <a:t>Temperature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en-US" sz="2400">
                <a:cs typeface="Arial" charset="0"/>
              </a:rPr>
              <a:t>System</a:t>
            </a:r>
          </a:p>
        </p:txBody>
      </p:sp>
      <p:sp>
        <p:nvSpPr>
          <p:cNvPr id="4710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245225"/>
            <a:ext cx="2133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t>330_02</a:t>
            </a:r>
          </a:p>
        </p:txBody>
      </p:sp>
      <p:sp>
        <p:nvSpPr>
          <p:cNvPr id="4711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3124200" y="6245225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fld id="{029119B5-923A-4409-A888-C12A692A0177}" type="slidenum">
              <a:rPr lang="en-US" altLang="en-US" sz="1400">
                <a:solidFill>
                  <a:srgbClr val="003366"/>
                </a:solidFill>
                <a:ea typeface="新細明體" pitchFamily="18" charset="-120"/>
              </a:rPr>
              <a:pPr algn="ctr" eaLnBrk="1" hangingPunct="1"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>
              <a:solidFill>
                <a:srgbClr val="003366"/>
              </a:solidFill>
              <a:ea typeface="新細明體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052039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fontAlgn="base" hangingPunct="0">
              <a:spcBef>
                <a:spcPct val="20000"/>
              </a:spcBef>
              <a:buChar char="•"/>
              <a:defRPr kumimoji="1" sz="28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1pPr>
            <a:lvl2pPr marL="742950" indent="-285750" eaLnBrk="0" fontAlgn="base" hangingPunct="0">
              <a:spcBef>
                <a:spcPct val="20000"/>
              </a:spcBef>
              <a:buChar char="–"/>
              <a:defRPr kumimoji="1" sz="24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2pPr>
            <a:lvl3pPr marL="1143000" indent="-228600" eaLnBrk="0" fontAlgn="base" hangingPunct="0">
              <a:spcBef>
                <a:spcPct val="20000"/>
              </a:spcBef>
              <a:buChar char="•"/>
              <a:defRPr kumimoji="1" sz="2000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3pPr>
            <a:lvl4pPr marL="1600200" indent="-228600" eaLnBrk="0" fontAlgn="base" hangingPunct="0">
              <a:spcBef>
                <a:spcPct val="20000"/>
              </a:spcBef>
              <a:buChar char="–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4pPr>
            <a:lvl5pPr marL="2057400" indent="-228600" eaLnBrk="0" fontAlgn="base" hangingPunct="0">
              <a:spcBef>
                <a:spcPct val="20000"/>
              </a:spcBef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>
                <a:solidFill>
                  <a:schemeClr val="tx1"/>
                </a:solidFill>
                <a:latin typeface="Times New Roman" pitchFamily="18" charset="0"/>
                <a:ea typeface="DFKai-SB" pitchFamily="65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0B86DE4-49DA-4028-B95C-94EB9134B51E}" type="slidenum">
              <a:rPr lang="en-US" altLang="zh-TW" sz="1400">
                <a:latin typeface="Arial" charset="0"/>
                <a:ea typeface="新細明體" pitchFamily="18" charset="-120"/>
              </a:rPr>
              <a:pPr eaLnBrk="1" hangingPunct="1">
                <a:spcBef>
                  <a:spcPct val="0"/>
                </a:spcBef>
                <a:buFontTx/>
                <a:buNone/>
              </a:pPr>
              <a:t>43</a:t>
            </a:fld>
            <a:endParaRPr lang="en-US" altLang="zh-TW" sz="1400">
              <a:latin typeface="Arial" charset="0"/>
              <a:ea typeface="新細明體" pitchFamily="18" charset="-120"/>
            </a:endParaRP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/>
              <a:t>You are able to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166018"/>
            <a:ext cx="8305800" cy="4525963"/>
          </a:xfrm>
        </p:spPr>
        <p:txBody>
          <a:bodyPr/>
          <a:lstStyle/>
          <a:p>
            <a:pPr eaLnBrk="1" hangingPunct="1"/>
            <a:r>
              <a:rPr lang="en-US" altLang="zh-TW" sz="2400" dirty="0"/>
              <a:t>Compare and contrast microprocessors and microcontrollers</a:t>
            </a:r>
          </a:p>
          <a:p>
            <a:pPr eaLnBrk="1" hangingPunct="1"/>
            <a:r>
              <a:rPr lang="en-US" altLang="zh-TW" sz="2400" dirty="0"/>
              <a:t>Describe the advantages of microcontrollers for some applications</a:t>
            </a:r>
          </a:p>
          <a:p>
            <a:pPr eaLnBrk="1" hangingPunct="1"/>
            <a:r>
              <a:rPr lang="en-US" altLang="zh-TW" sz="2400" dirty="0"/>
              <a:t>Explain the concept of embedded systems</a:t>
            </a:r>
          </a:p>
          <a:p>
            <a:pPr eaLnBrk="1" hangingPunct="1"/>
            <a:r>
              <a:rPr lang="en-US" altLang="zh-TW" sz="2400" dirty="0"/>
              <a:t>Discuss criteria to consider in choosing a microcontroller</a:t>
            </a:r>
          </a:p>
          <a:p>
            <a:pPr eaLnBrk="1" hangingPunct="1"/>
            <a:r>
              <a:rPr lang="en-US" altLang="zh-TW" sz="2400" dirty="0"/>
              <a:t>Explain the variations of speed, packaging, memory, and cost per unit and how these affect choosing a microcontroller</a:t>
            </a:r>
          </a:p>
          <a:p>
            <a:pPr eaLnBrk="1" hangingPunct="1"/>
            <a:r>
              <a:rPr lang="en-US" altLang="zh-TW" sz="2400" dirty="0"/>
              <a:t>Some basic feature of PIC18</a:t>
            </a:r>
          </a:p>
        </p:txBody>
      </p:sp>
    </p:spTree>
    <p:extLst>
      <p:ext uri="{BB962C8B-B14F-4D97-AF65-F5344CB8AC3E}">
        <p14:creationId xmlns:p14="http://schemas.microsoft.com/office/powerpoint/2010/main" val="2583867123"/>
      </p:ext>
    </p:extLst>
  </p:cSld>
  <p:clrMapOvr>
    <a:masterClrMapping/>
  </p:clrMapOvr>
</p:sld>
</file>

<file path=ppt/theme/theme1.xml><?xml version="1.0" encoding="utf-8"?>
<a:theme xmlns:a="http://schemas.openxmlformats.org/drawingml/2006/main" name="Beam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E8F0DDD3-DE0A-5243-9DE3-D27482A63DAF}" vid="{4DC67438-0D20-7943-B5E4-EAE424B1C7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Beamer</Template>
  <TotalTime>41</TotalTime>
  <Words>1329</Words>
  <Application>Microsoft Macintosh PowerPoint</Application>
  <PresentationFormat>On-screen Show (4:3)</PresentationFormat>
  <Paragraphs>354</Paragraphs>
  <Slides>43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9" baseType="lpstr">
      <vt:lpstr>Arial</vt:lpstr>
      <vt:lpstr>Calibri</vt:lpstr>
      <vt:lpstr>Calibri Light</vt:lpstr>
      <vt:lpstr>Times New Roman</vt:lpstr>
      <vt:lpstr>Wingdings</vt:lpstr>
      <vt:lpstr>Beamer</vt:lpstr>
      <vt:lpstr>EE2004</vt:lpstr>
      <vt:lpstr>Objective</vt:lpstr>
      <vt:lpstr>Section 2.1 Von Neumann and Harvard Architectures </vt:lpstr>
      <vt:lpstr>Harvard vs von Neumann Architecture</vt:lpstr>
      <vt:lpstr>Von Neumann Architecture is Slow</vt:lpstr>
      <vt:lpstr>Advantage of Harvard Architecture - Pipelining</vt:lpstr>
      <vt:lpstr>Disadvantage of Harvard Architecture</vt:lpstr>
      <vt:lpstr>Section 2.2 microprocessors and microcontrollers </vt:lpstr>
      <vt:lpstr>General-purpose microprocessor</vt:lpstr>
      <vt:lpstr>Microcontrollers</vt:lpstr>
      <vt:lpstr>PowerPoint Presentation</vt:lpstr>
      <vt:lpstr>Microcontrollers</vt:lpstr>
      <vt:lpstr>Microcontroller</vt:lpstr>
      <vt:lpstr>Microprocessor v.s. Microcontroller</vt:lpstr>
      <vt:lpstr>Section 2.3 Embedded System</vt:lpstr>
      <vt:lpstr>Embedded System </vt:lpstr>
      <vt:lpstr>Embedded System</vt:lpstr>
      <vt:lpstr>Processors in Embedded Systems</vt:lpstr>
      <vt:lpstr>Three criteria in Choosing a Microcontroller</vt:lpstr>
      <vt:lpstr>Section 2.4 Overview of PIC18</vt:lpstr>
      <vt:lpstr>PIC18F Microcontroller Families</vt:lpstr>
      <vt:lpstr>PowerPoint Presentation</vt:lpstr>
      <vt:lpstr>Microprocessor Unit</vt:lpstr>
      <vt:lpstr>Microprocessor Unit</vt:lpstr>
      <vt:lpstr>PIC18F - Address Buses</vt:lpstr>
      <vt:lpstr>Data Bus and Control Signals</vt:lpstr>
      <vt:lpstr>PIC18F452/4520 Memory</vt:lpstr>
      <vt:lpstr>PIC18F452/4520 Memory</vt:lpstr>
      <vt:lpstr>PIC18F452/4520 – Data Memory with Access Banks</vt:lpstr>
      <vt:lpstr>PIC18F452 I/O Ports</vt:lpstr>
      <vt:lpstr>PIC18F452—I/O Ports A and B</vt:lpstr>
      <vt:lpstr>MCU Support Devices</vt:lpstr>
      <vt:lpstr>MCU Support Devices</vt:lpstr>
      <vt:lpstr>PIC18F Special Features</vt:lpstr>
      <vt:lpstr>PowerPoint Presentation</vt:lpstr>
      <vt:lpstr>PIC18F Instructions and Assembly Language</vt:lpstr>
      <vt:lpstr>Instruction Description and  Illustrations </vt:lpstr>
      <vt:lpstr>Illustrative Program: Displaying a Byte at an I/O Port</vt:lpstr>
      <vt:lpstr>Illustration</vt:lpstr>
      <vt:lpstr>Illustration</vt:lpstr>
      <vt:lpstr>PIC18 Simulator IDE</vt:lpstr>
      <vt:lpstr>Embedded System</vt:lpstr>
      <vt:lpstr>You are able to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EE2004</dc:title>
  <dc:creator>Dr. WU Kwok Ming Angus</dc:creator>
  <cp:lastModifiedBy>Dr. WU Kwok Ming Angus</cp:lastModifiedBy>
  <cp:revision>4</cp:revision>
  <dcterms:created xsi:type="dcterms:W3CDTF">2019-01-22T16:15:55Z</dcterms:created>
  <dcterms:modified xsi:type="dcterms:W3CDTF">2019-01-23T15:48:30Z</dcterms:modified>
</cp:coreProperties>
</file>