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9"/>
  </p:notesMasterIdLst>
  <p:sldIdLst>
    <p:sldId id="256" r:id="rId2"/>
    <p:sldId id="343" r:id="rId3"/>
    <p:sldId id="347" r:id="rId4"/>
    <p:sldId id="348" r:id="rId5"/>
    <p:sldId id="349" r:id="rId6"/>
    <p:sldId id="350" r:id="rId7"/>
    <p:sldId id="351" r:id="rId8"/>
    <p:sldId id="352" r:id="rId9"/>
    <p:sldId id="353" r:id="rId10"/>
    <p:sldId id="354" r:id="rId11"/>
    <p:sldId id="355" r:id="rId12"/>
    <p:sldId id="360" r:id="rId13"/>
    <p:sldId id="356" r:id="rId14"/>
    <p:sldId id="357" r:id="rId15"/>
    <p:sldId id="358" r:id="rId16"/>
    <p:sldId id="359"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286" autoAdjust="0"/>
  </p:normalViewPr>
  <p:slideViewPr>
    <p:cSldViewPr>
      <p:cViewPr varScale="1">
        <p:scale>
          <a:sx n="90" d="100"/>
          <a:sy n="90" d="100"/>
        </p:scale>
        <p:origin x="1744" y="19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C3FC29-6B1D-4ECE-984F-335EBAB67BB1}" type="datetimeFigureOut">
              <a:rPr lang="en-US" smtClean="0"/>
              <a:pPr/>
              <a:t>3/15/16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836A6A-75E8-4AC1-89C2-8A73DF9497B4}" type="slidenum">
              <a:rPr lang="en-US" smtClean="0"/>
              <a:pPr/>
              <a:t>‹#›</a:t>
            </a:fld>
            <a:endParaRPr lang="en-US"/>
          </a:p>
        </p:txBody>
      </p:sp>
    </p:spTree>
    <p:extLst>
      <p:ext uri="{BB962C8B-B14F-4D97-AF65-F5344CB8AC3E}">
        <p14:creationId xmlns:p14="http://schemas.microsoft.com/office/powerpoint/2010/main" val="1132317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77539664-A4DC-405D-8F45-252516F4E327}" type="datetime1">
              <a:rPr lang="en-US" smtClean="0"/>
              <a:pPr/>
              <a:t>3/15/16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4EA58B1-1653-4FC7-980A-CBB8E405883D}" type="datetime1">
              <a:rPr lang="en-US" smtClean="0"/>
              <a:pPr/>
              <a:t>3/15/16</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9AEA748B-8914-45C8-8FD4-420CD269B5F1}" type="datetime1">
              <a:rPr lang="en-US" smtClean="0"/>
              <a:pPr/>
              <a:t>3/15/16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5DDA0F8-2B85-4290-A57F-EF5BABBF0A91}" type="datetime1">
              <a:rPr lang="en-US" smtClean="0"/>
              <a:pPr/>
              <a:t>3/15/16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89A2FC6-3C58-47F7-986D-9C1113E98D9E}" type="datetime1">
              <a:rPr lang="en-US" smtClean="0"/>
              <a:pPr/>
              <a:t>3/15/16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94EF5FB3-83FC-4CA6-9B8F-43AC8E214F39}" type="datetime1">
              <a:rPr lang="en-US" smtClean="0"/>
              <a:pPr/>
              <a:t>3/15/16</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F2461-079E-4013-A925-E360BB51CA74}" type="datetime1">
              <a:rPr lang="en-US" smtClean="0"/>
              <a:pPr/>
              <a:t>3/15/16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90D010D-33C0-42E3-B57D-3A8A5711C104}" type="datetime1">
              <a:rPr lang="en-US" smtClean="0"/>
              <a:pPr/>
              <a:t>3/15/16</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8FD864A-1456-4B3F-B02C-044F23B85488}" type="datetime1">
              <a:rPr lang="en-US" smtClean="0"/>
              <a:pPr/>
              <a:t>3/15/16</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29684E-FD90-476C-843F-8ED3DE37A26E}" type="datetime1">
              <a:rPr lang="en-US" smtClean="0"/>
              <a:pPr/>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87C228-5CB4-459F-AC6E-B8179AF8DEFC}" type="datetime1">
              <a:rPr lang="en-US" smtClean="0"/>
              <a:pPr/>
              <a:t>3/15/16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FC2D3F7-DE14-4843-B095-8659ADEB7901}" type="datetime1">
              <a:rPr lang="en-US" smtClean="0"/>
              <a:pPr/>
              <a:t>3/15/16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0700" y="1752600"/>
            <a:ext cx="7162800" cy="1894362"/>
          </a:xfrm>
        </p:spPr>
        <p:txBody>
          <a:bodyPr/>
          <a:lstStyle/>
          <a:p>
            <a:r>
              <a:rPr lang="en-US" dirty="0" smtClean="0"/>
              <a:t>EE4221: Lecture 2 </a:t>
            </a:r>
            <a:r>
              <a:rPr lang="en-US" dirty="0"/>
              <a:t>Supplementary - Cloud Computing </a:t>
            </a:r>
          </a:p>
        </p:txBody>
      </p:sp>
      <p:sp>
        <p:nvSpPr>
          <p:cNvPr id="3" name="Subtitle 2"/>
          <p:cNvSpPr>
            <a:spLocks noGrp="1"/>
          </p:cNvSpPr>
          <p:nvPr>
            <p:ph type="subTitle" idx="1"/>
          </p:nvPr>
        </p:nvSpPr>
        <p:spPr/>
        <p:txBody>
          <a:bodyPr>
            <a:normAutofit/>
          </a:bodyPr>
          <a:lstStyle/>
          <a:p>
            <a:r>
              <a:rPr lang="en-US" sz="2400" dirty="0" smtClean="0">
                <a:solidFill>
                  <a:schemeClr val="tx1"/>
                </a:solidFill>
              </a:rPr>
              <a:t>Dr Eric Wong</a:t>
            </a:r>
            <a:endParaRPr lang="en-US" sz="2400" dirty="0">
              <a:solidFill>
                <a:schemeClr val="tx1"/>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7848600" cy="4873752"/>
          </a:xfrm>
        </p:spPr>
        <p:txBody>
          <a:bodyPr/>
          <a:lstStyle/>
          <a:p>
            <a:r>
              <a:rPr lang="en-US" dirty="0" smtClean="0"/>
              <a:t>Data Mining</a:t>
            </a:r>
          </a:p>
          <a:p>
            <a:r>
              <a:rPr lang="en-US" dirty="0"/>
              <a:t>Beer and Diapers – A Data Mining Urban Legend</a:t>
            </a:r>
          </a:p>
          <a:p>
            <a:r>
              <a:rPr lang="en-US" dirty="0"/>
              <a:t>What do we learn from the </a:t>
            </a:r>
            <a:r>
              <a:rPr lang="en-US" dirty="0" smtClean="0"/>
              <a:t>Beer and Diapers story? </a:t>
            </a:r>
          </a:p>
          <a:p>
            <a:r>
              <a:rPr lang="en-US" dirty="0"/>
              <a:t>D</a:t>
            </a:r>
            <a:r>
              <a:rPr lang="en-US" dirty="0" smtClean="0"/>
              <a:t>ata Mining </a:t>
            </a:r>
            <a:r>
              <a:rPr lang="en-US" dirty="0"/>
              <a:t>for Big </a:t>
            </a:r>
            <a:r>
              <a:rPr lang="en-US" dirty="0" smtClean="0"/>
              <a:t>Data- MapReduce</a:t>
            </a:r>
          </a:p>
          <a:p>
            <a:r>
              <a:rPr lang="en-US" dirty="0" smtClean="0"/>
              <a:t>Examples </a:t>
            </a:r>
            <a:r>
              <a:rPr lang="en-US" dirty="0"/>
              <a:t>of MapReduce</a:t>
            </a:r>
          </a:p>
        </p:txBody>
      </p:sp>
      <p:sp>
        <p:nvSpPr>
          <p:cNvPr id="4" name="Slide Number Placeholder 3"/>
          <p:cNvSpPr>
            <a:spLocks noGrp="1"/>
          </p:cNvSpPr>
          <p:nvPr>
            <p:ph type="sldNum" sz="quarter" idx="15"/>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mining</a:t>
            </a:r>
            <a:endParaRPr lang="en-US" dirty="0"/>
          </a:p>
        </p:txBody>
      </p:sp>
      <p:sp>
        <p:nvSpPr>
          <p:cNvPr id="3" name="Content Placeholder 2"/>
          <p:cNvSpPr>
            <a:spLocks noGrp="1"/>
          </p:cNvSpPr>
          <p:nvPr>
            <p:ph sz="quarter" idx="1"/>
          </p:nvPr>
        </p:nvSpPr>
        <p:spPr/>
        <p:txBody>
          <a:bodyPr/>
          <a:lstStyle/>
          <a:p>
            <a:r>
              <a:rPr lang="en-US" dirty="0"/>
              <a:t>Data </a:t>
            </a:r>
            <a:r>
              <a:rPr lang="en-US" dirty="0" smtClean="0"/>
              <a:t>mining </a:t>
            </a:r>
            <a:r>
              <a:rPr lang="en-US" dirty="0"/>
              <a:t>is a process that looks for patterns </a:t>
            </a:r>
            <a:r>
              <a:rPr lang="en-US" dirty="0" smtClean="0"/>
              <a:t>and relationships in data</a:t>
            </a:r>
          </a:p>
          <a:p>
            <a:endParaRPr lang="en-US" dirty="0" smtClean="0"/>
          </a:p>
          <a:p>
            <a:r>
              <a:rPr lang="en-US" dirty="0" smtClean="0"/>
              <a:t>How does data mining help a business </a:t>
            </a:r>
            <a:r>
              <a:rPr lang="en-US" dirty="0"/>
              <a:t>make </a:t>
            </a:r>
            <a:r>
              <a:rPr lang="en-US" dirty="0" smtClean="0"/>
              <a:t>more money?</a:t>
            </a:r>
          </a:p>
          <a:p>
            <a:endParaRPr lang="en-US" b="1" dirty="0"/>
          </a:p>
          <a:p>
            <a:pPr marL="0" indent="0">
              <a:buNone/>
            </a:pPr>
            <a:r>
              <a:rPr lang="en-US" b="1" dirty="0"/>
              <a:t>E</a:t>
            </a:r>
            <a:r>
              <a:rPr lang="en-US" b="1" dirty="0" smtClean="0"/>
              <a:t>xample: Beer </a:t>
            </a:r>
            <a:r>
              <a:rPr lang="en-US" b="1" dirty="0"/>
              <a:t>and </a:t>
            </a:r>
            <a:r>
              <a:rPr lang="en-US" b="1" dirty="0" smtClean="0"/>
              <a:t>Diapers</a:t>
            </a:r>
            <a:r>
              <a:rPr lang="en-US" dirty="0"/>
              <a:t> </a:t>
            </a:r>
            <a:r>
              <a:rPr lang="en-US" dirty="0" smtClean="0"/>
              <a:t>– </a:t>
            </a:r>
            <a:r>
              <a:rPr lang="en-US" b="1" dirty="0" smtClean="0"/>
              <a:t>A </a:t>
            </a:r>
            <a:r>
              <a:rPr lang="en-US" b="1" dirty="0"/>
              <a:t>Data Mining </a:t>
            </a:r>
            <a:r>
              <a:rPr lang="en-US" b="1" dirty="0" smtClean="0"/>
              <a:t>Urban </a:t>
            </a:r>
            <a:r>
              <a:rPr lang="en-US" b="1" dirty="0"/>
              <a:t>Legend</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82827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Beer </a:t>
            </a:r>
            <a:r>
              <a:rPr lang="en-US" b="1" dirty="0"/>
              <a:t>and </a:t>
            </a:r>
            <a:r>
              <a:rPr lang="en-US" b="1" dirty="0" smtClean="0"/>
              <a:t>Diapers</a:t>
            </a:r>
            <a:endParaRPr lang="en-US" dirty="0"/>
          </a:p>
        </p:txBody>
      </p:sp>
      <p:sp>
        <p:nvSpPr>
          <p:cNvPr id="3" name="Content Placeholder 2"/>
          <p:cNvSpPr>
            <a:spLocks noGrp="1"/>
          </p:cNvSpPr>
          <p:nvPr>
            <p:ph sz="quarter" idx="1"/>
          </p:nvPr>
        </p:nvSpPr>
        <p:spPr/>
        <p:txBody>
          <a:bodyPr/>
          <a:lstStyle/>
          <a:p>
            <a:pPr marL="0" indent="0">
              <a:buNone/>
            </a:pPr>
            <a:r>
              <a:rPr lang="en-US" dirty="0"/>
              <a:t>There is a story that </a:t>
            </a:r>
            <a:r>
              <a:rPr lang="en-US" dirty="0" smtClean="0"/>
              <a:t>Wal-Mart (a </a:t>
            </a:r>
            <a:r>
              <a:rPr lang="en-US" dirty="0"/>
              <a:t>large supermarket </a:t>
            </a:r>
            <a:r>
              <a:rPr lang="en-US" dirty="0" smtClean="0"/>
              <a:t>chain) did </a:t>
            </a:r>
            <a:r>
              <a:rPr lang="en-US" dirty="0"/>
              <a:t>an analysis of customers' buying habits and found a statistically significant </a:t>
            </a:r>
            <a:r>
              <a:rPr lang="en-US" dirty="0" smtClean="0"/>
              <a:t>correlation </a:t>
            </a:r>
            <a:r>
              <a:rPr lang="en-US" dirty="0"/>
              <a:t>between </a:t>
            </a:r>
            <a:r>
              <a:rPr lang="en-US" dirty="0" smtClean="0"/>
              <a:t>buying </a:t>
            </a:r>
            <a:r>
              <a:rPr lang="en-US" dirty="0"/>
              <a:t>beer and </a:t>
            </a:r>
            <a:r>
              <a:rPr lang="en-US" dirty="0" smtClean="0"/>
              <a:t>buying diaper </a:t>
            </a:r>
            <a:r>
              <a:rPr lang="en-US" dirty="0"/>
              <a:t>on Friday evenings</a:t>
            </a:r>
            <a:r>
              <a:rPr lang="en-US" dirty="0" smtClean="0"/>
              <a:t>.</a:t>
            </a:r>
          </a:p>
          <a:p>
            <a:pPr marL="0" indent="0">
              <a:buNone/>
            </a:pPr>
            <a:endParaRPr lang="en-US" dirty="0"/>
          </a:p>
          <a:p>
            <a:pPr marL="0" indent="0">
              <a:buNone/>
            </a:pPr>
            <a:r>
              <a:rPr lang="en-US" dirty="0" smtClean="0"/>
              <a:t>Why?</a:t>
            </a:r>
          </a:p>
          <a:p>
            <a:pPr marL="0" indent="0">
              <a:buNone/>
            </a:pPr>
            <a:endParaRPr lang="en-US" dirty="0" smtClean="0"/>
          </a:p>
          <a:p>
            <a:pPr marL="0" indent="0">
              <a:buNone/>
            </a:pPr>
            <a:r>
              <a:rPr lang="en-US" dirty="0" smtClean="0"/>
              <a:t>The </a:t>
            </a:r>
            <a:r>
              <a:rPr lang="en-US" dirty="0"/>
              <a:t>reason </a:t>
            </a:r>
            <a:r>
              <a:rPr lang="en-US" dirty="0" smtClean="0"/>
              <a:t>is that </a:t>
            </a:r>
            <a:r>
              <a:rPr lang="en-US" dirty="0"/>
              <a:t>on Friday </a:t>
            </a:r>
            <a:r>
              <a:rPr lang="en-US" dirty="0" smtClean="0"/>
              <a:t>evening young fathers who buy diapers </a:t>
            </a:r>
            <a:r>
              <a:rPr lang="en-US" dirty="0"/>
              <a:t>for their </a:t>
            </a:r>
            <a:r>
              <a:rPr lang="en-US" dirty="0" smtClean="0"/>
              <a:t>babies would buy beer as well </a:t>
            </a:r>
            <a:r>
              <a:rPr lang="en-US" dirty="0"/>
              <a:t>since they could no longer go down to the pub as </a:t>
            </a:r>
            <a:r>
              <a:rPr lang="en-US" dirty="0" smtClean="0"/>
              <a:t>often as before on Friday evening. </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91205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Wal-Mart do then?  </a:t>
            </a:r>
            <a:endParaRPr lang="en-US" dirty="0"/>
          </a:p>
        </p:txBody>
      </p:sp>
      <p:sp>
        <p:nvSpPr>
          <p:cNvPr id="3" name="Content Placeholder 2"/>
          <p:cNvSpPr>
            <a:spLocks noGrp="1"/>
          </p:cNvSpPr>
          <p:nvPr>
            <p:ph sz="quarter" idx="1"/>
          </p:nvPr>
        </p:nvSpPr>
        <p:spPr/>
        <p:txBody>
          <a:bodyPr/>
          <a:lstStyle/>
          <a:p>
            <a:pPr marL="0" indent="0">
              <a:buNone/>
            </a:pPr>
            <a:r>
              <a:rPr lang="en-US" dirty="0" smtClean="0"/>
              <a:t>Wal-Mart put the diapers </a:t>
            </a:r>
            <a:r>
              <a:rPr lang="en-US" dirty="0"/>
              <a:t>next to the beer, resulting in increased sales of both</a:t>
            </a:r>
            <a:r>
              <a:rPr lang="en-US" dirty="0" smtClean="0"/>
              <a:t>.</a:t>
            </a:r>
          </a:p>
          <a:p>
            <a:endParaRPr lang="en-US" dirty="0"/>
          </a:p>
          <a:p>
            <a:pPr marL="0" indent="0">
              <a:buNone/>
            </a:pPr>
            <a:r>
              <a:rPr lang="en-US" dirty="0" smtClean="0"/>
              <a:t>What is the theory behind?</a:t>
            </a:r>
          </a:p>
          <a:p>
            <a:pPr marL="0" indent="0">
              <a:buNone/>
            </a:pPr>
            <a:endParaRPr lang="en-US" dirty="0" smtClean="0"/>
          </a:p>
          <a:p>
            <a:pPr marL="0" indent="0">
              <a:buNone/>
            </a:pPr>
            <a:r>
              <a:rPr lang="en-US" dirty="0" smtClean="0"/>
              <a:t>Show </a:t>
            </a:r>
            <a:r>
              <a:rPr lang="en-US" dirty="0"/>
              <a:t>you </a:t>
            </a:r>
            <a:r>
              <a:rPr lang="en-US" dirty="0" smtClean="0"/>
              <a:t>items you </a:t>
            </a:r>
            <a:r>
              <a:rPr lang="en-US" dirty="0"/>
              <a:t>might </a:t>
            </a:r>
            <a:r>
              <a:rPr lang="en-US" dirty="0" smtClean="0"/>
              <a:t>want at that time (e.g. beer on Friday evenings), </a:t>
            </a:r>
            <a:r>
              <a:rPr lang="en-US" dirty="0"/>
              <a:t>while you are buying </a:t>
            </a:r>
            <a:r>
              <a:rPr lang="en-US" dirty="0" smtClean="0"/>
              <a:t>items (e.g. diaper) you need, and hope that you will buy those </a:t>
            </a:r>
            <a:r>
              <a:rPr lang="en-US" dirty="0" smtClean="0"/>
              <a:t>items </a:t>
            </a:r>
            <a:r>
              <a:rPr lang="en-US" dirty="0" smtClean="0"/>
              <a:t>as well.</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96420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 for Data Mining</a:t>
            </a:r>
            <a:endParaRPr lang="en-US" dirty="0"/>
          </a:p>
        </p:txBody>
      </p:sp>
      <p:sp>
        <p:nvSpPr>
          <p:cNvPr id="3" name="Content Placeholder 2"/>
          <p:cNvSpPr>
            <a:spLocks noGrp="1"/>
          </p:cNvSpPr>
          <p:nvPr>
            <p:ph sz="quarter" idx="1"/>
          </p:nvPr>
        </p:nvSpPr>
        <p:spPr/>
        <p:txBody>
          <a:bodyPr/>
          <a:lstStyle/>
          <a:p>
            <a:r>
              <a:rPr lang="en-US" dirty="0" smtClean="0"/>
              <a:t>It is found </a:t>
            </a:r>
            <a:r>
              <a:rPr lang="en-US" dirty="0"/>
              <a:t>that milk is the most purchased item </a:t>
            </a:r>
            <a:r>
              <a:rPr lang="en-US" dirty="0" smtClean="0"/>
              <a:t>in a supermarket so </a:t>
            </a:r>
            <a:r>
              <a:rPr lang="en-US" dirty="0"/>
              <a:t>it is always in the back of the store, making you walk by </a:t>
            </a:r>
            <a:r>
              <a:rPr lang="en-US" dirty="0" smtClean="0"/>
              <a:t>everything else </a:t>
            </a:r>
            <a:r>
              <a:rPr lang="en-US" dirty="0"/>
              <a:t>they have before you get </a:t>
            </a:r>
            <a:r>
              <a:rPr lang="en-US" dirty="0" smtClean="0"/>
              <a:t>there and hoping you buy some of them as well. </a:t>
            </a:r>
          </a:p>
        </p:txBody>
      </p:sp>
      <p:sp>
        <p:nvSpPr>
          <p:cNvPr id="4" name="Slide Number Placeholder 3"/>
          <p:cNvSpPr>
            <a:spLocks noGrp="1"/>
          </p:cNvSpPr>
          <p:nvPr>
            <p:ph type="sldNum" sz="quarter" idx="15"/>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27755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learn from the story?</a:t>
            </a:r>
            <a:endParaRPr lang="en-US" dirty="0"/>
          </a:p>
        </p:txBody>
      </p:sp>
      <p:sp>
        <p:nvSpPr>
          <p:cNvPr id="3" name="Content Placeholder 2"/>
          <p:cNvSpPr>
            <a:spLocks noGrp="1"/>
          </p:cNvSpPr>
          <p:nvPr>
            <p:ph sz="quarter" idx="1"/>
          </p:nvPr>
        </p:nvSpPr>
        <p:spPr>
          <a:xfrm>
            <a:off x="457200" y="1600200"/>
            <a:ext cx="7772400" cy="4873752"/>
          </a:xfrm>
        </p:spPr>
        <p:txBody>
          <a:bodyPr/>
          <a:lstStyle/>
          <a:p>
            <a:r>
              <a:rPr lang="en-US" dirty="0" smtClean="0"/>
              <a:t>Data </a:t>
            </a:r>
            <a:r>
              <a:rPr lang="en-US" dirty="0"/>
              <a:t>mining </a:t>
            </a:r>
            <a:r>
              <a:rPr lang="en-US" dirty="0" smtClean="0"/>
              <a:t>can help </a:t>
            </a:r>
            <a:r>
              <a:rPr lang="en-US" dirty="0"/>
              <a:t>a business make </a:t>
            </a:r>
            <a:r>
              <a:rPr lang="en-US" dirty="0" smtClean="0"/>
              <a:t>more money!!</a:t>
            </a:r>
          </a:p>
          <a:p>
            <a:pPr marL="0" indent="0">
              <a:buNone/>
            </a:pPr>
            <a:endParaRPr lang="en-US" dirty="0" smtClean="0"/>
          </a:p>
          <a:p>
            <a:pPr marL="0" indent="0">
              <a:buNone/>
            </a:pPr>
            <a:r>
              <a:rPr lang="en-US" dirty="0" smtClean="0"/>
              <a:t>The success of using data mining </a:t>
            </a:r>
            <a:r>
              <a:rPr lang="en-US" dirty="0" smtClean="0"/>
              <a:t>relies </a:t>
            </a:r>
            <a:r>
              <a:rPr lang="en-US" dirty="0" smtClean="0"/>
              <a:t>on</a:t>
            </a:r>
          </a:p>
          <a:p>
            <a:pPr marL="457200" indent="-457200">
              <a:buFont typeface="+mj-lt"/>
              <a:buAutoNum type="arabicPeriod"/>
            </a:pPr>
            <a:r>
              <a:rPr lang="en-US" dirty="0" smtClean="0"/>
              <a:t>Get important </a:t>
            </a:r>
            <a:r>
              <a:rPr lang="en-US" dirty="0"/>
              <a:t>patterns and relationships in </a:t>
            </a:r>
            <a:r>
              <a:rPr lang="en-US" dirty="0" smtClean="0"/>
              <a:t>data,</a:t>
            </a:r>
          </a:p>
          <a:p>
            <a:pPr marL="457200" indent="-457200">
              <a:buFont typeface="+mj-lt"/>
              <a:buAutoNum type="arabicPeriod"/>
            </a:pPr>
            <a:r>
              <a:rPr lang="en-US" dirty="0" smtClean="0"/>
              <a:t>Find out the story behind those patterns and relationships,</a:t>
            </a:r>
          </a:p>
          <a:p>
            <a:pPr marL="457200" indent="-457200">
              <a:buFont typeface="+mj-lt"/>
              <a:buAutoNum type="arabicPeriod"/>
            </a:pPr>
            <a:r>
              <a:rPr lang="en-US" dirty="0" smtClean="0"/>
              <a:t>Smartly use the story to make more money.</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80318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about big data</a:t>
            </a:r>
            <a:r>
              <a:rPr lang="en-US" dirty="0" smtClean="0"/>
              <a:t>?</a:t>
            </a:r>
            <a:endParaRPr lang="en-US" dirty="0"/>
          </a:p>
        </p:txBody>
      </p:sp>
      <p:sp>
        <p:nvSpPr>
          <p:cNvPr id="3" name="Content Placeholder 2"/>
          <p:cNvSpPr>
            <a:spLocks noGrp="1"/>
          </p:cNvSpPr>
          <p:nvPr>
            <p:ph sz="quarter" idx="1"/>
          </p:nvPr>
        </p:nvSpPr>
        <p:spPr>
          <a:xfrm>
            <a:off x="457200" y="1600200"/>
            <a:ext cx="7467600" cy="4648200"/>
          </a:xfrm>
        </p:spPr>
        <p:txBody>
          <a:bodyPr>
            <a:normAutofit fontScale="92500"/>
          </a:bodyPr>
          <a:lstStyle/>
          <a:p>
            <a:pPr marL="0" indent="0">
              <a:buNone/>
            </a:pPr>
            <a:r>
              <a:rPr lang="en-US" dirty="0" smtClean="0"/>
              <a:t>How can we do data mining for Big Data? </a:t>
            </a:r>
          </a:p>
          <a:p>
            <a:pPr marL="0" indent="0">
              <a:buNone/>
            </a:pPr>
            <a:endParaRPr lang="en-US" dirty="0" smtClean="0"/>
          </a:p>
          <a:p>
            <a:pPr marL="0" indent="0">
              <a:buNone/>
            </a:pPr>
            <a:r>
              <a:rPr lang="en-US" dirty="0" smtClean="0"/>
              <a:t>This can be a very time and resource consuming job!!</a:t>
            </a:r>
          </a:p>
          <a:p>
            <a:pPr marL="0" indent="0">
              <a:buNone/>
            </a:pPr>
            <a:endParaRPr lang="en-US" dirty="0" smtClean="0"/>
          </a:p>
          <a:p>
            <a:pPr marL="0" indent="0">
              <a:buNone/>
            </a:pPr>
            <a:r>
              <a:rPr lang="en-US" dirty="0" smtClean="0"/>
              <a:t>Answer: MapReduce - a software framework for writing applications (probably in a public cloud), which process vast amounts of data, in-parallel on large clusters (e.g. thousands of nodes).  A MapReduce </a:t>
            </a:r>
            <a:r>
              <a:rPr lang="en-US" i="1" dirty="0" smtClean="0"/>
              <a:t>job</a:t>
            </a:r>
            <a:r>
              <a:rPr lang="en-US" dirty="0" smtClean="0"/>
              <a:t> usually splits the input data-set into independent chunks, which are processed by the </a:t>
            </a:r>
            <a:r>
              <a:rPr lang="en-US" i="1" dirty="0" smtClean="0"/>
              <a:t>map tasks</a:t>
            </a:r>
            <a:r>
              <a:rPr lang="en-US" dirty="0" smtClean="0"/>
              <a:t> in a completely parallel manner. The framework sorts the outputs of the maps, which are then input to the </a:t>
            </a:r>
            <a:r>
              <a:rPr lang="en-US" i="1" dirty="0" smtClean="0"/>
              <a:t>reduce tasks</a:t>
            </a:r>
            <a:r>
              <a:rPr lang="en-US" dirty="0" smtClean="0"/>
              <a:t>.  </a:t>
            </a:r>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8</a:t>
            </a:fld>
            <a:endParaRPr lang="en-US"/>
          </a:p>
        </p:txBody>
      </p:sp>
      <p:sp>
        <p:nvSpPr>
          <p:cNvPr id="5" name="Rectangle 4"/>
          <p:cNvSpPr/>
          <p:nvPr/>
        </p:nvSpPr>
        <p:spPr>
          <a:xfrm>
            <a:off x="457200" y="6195999"/>
            <a:ext cx="7772400" cy="369332"/>
          </a:xfrm>
          <a:prstGeom prst="rect">
            <a:avLst/>
          </a:prstGeom>
        </p:spPr>
        <p:txBody>
          <a:bodyPr wrap="square">
            <a:spAutoFit/>
          </a:bodyPr>
          <a:lstStyle/>
          <a:p>
            <a:r>
              <a:rPr lang="en-US" dirty="0" smtClean="0"/>
              <a:t>Source: https</a:t>
            </a:r>
            <a:r>
              <a:rPr lang="en-US" dirty="0"/>
              <a:t>://hadoop.apache.org/docs/r1.2.1/mapred_tutorial.html</a:t>
            </a:r>
          </a:p>
        </p:txBody>
      </p:sp>
    </p:spTree>
    <p:extLst>
      <p:ext uri="{BB962C8B-B14F-4D97-AF65-F5344CB8AC3E}">
        <p14:creationId xmlns:p14="http://schemas.microsoft.com/office/powerpoint/2010/main" val="175158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t>
            </a:r>
            <a:r>
              <a:rPr lang="en-US" dirty="0" smtClean="0"/>
              <a:t>IBM’s example </a:t>
            </a:r>
            <a:r>
              <a:rPr lang="en-US" dirty="0"/>
              <a:t>of </a:t>
            </a:r>
            <a:r>
              <a:rPr lang="en-US" dirty="0" smtClean="0"/>
              <a:t>MapReduce</a:t>
            </a:r>
            <a:endParaRPr lang="en-US" dirty="0"/>
          </a:p>
        </p:txBody>
      </p:sp>
      <p:sp>
        <p:nvSpPr>
          <p:cNvPr id="3" name="Content Placeholder 2"/>
          <p:cNvSpPr>
            <a:spLocks noGrp="1"/>
          </p:cNvSpPr>
          <p:nvPr>
            <p:ph sz="quarter" idx="1"/>
          </p:nvPr>
        </p:nvSpPr>
        <p:spPr>
          <a:xfrm>
            <a:off x="457200" y="1524000"/>
            <a:ext cx="7467600" cy="4949952"/>
          </a:xfrm>
        </p:spPr>
        <p:txBody>
          <a:bodyPr>
            <a:normAutofit/>
          </a:bodyPr>
          <a:lstStyle/>
          <a:p>
            <a:r>
              <a:rPr lang="en-US" dirty="0"/>
              <a:t>Assume you have five files, and each file contains two columns (a key and a </a:t>
            </a:r>
            <a:r>
              <a:rPr lang="en-US" dirty="0" smtClean="0"/>
              <a:t>value) </a:t>
            </a:r>
            <a:r>
              <a:rPr lang="en-US" dirty="0"/>
              <a:t>that represent a city and the corresponding temperature recorded in that city for the various measurement days. </a:t>
            </a:r>
            <a:r>
              <a:rPr lang="en-US" dirty="0" smtClean="0"/>
              <a:t>In </a:t>
            </a:r>
            <a:r>
              <a:rPr lang="en-US" dirty="0"/>
              <a:t>this example, city is the key and </a:t>
            </a:r>
            <a:r>
              <a:rPr lang="en-US" dirty="0" smtClean="0"/>
              <a:t>temperature </a:t>
            </a:r>
            <a:r>
              <a:rPr lang="en-US" dirty="0"/>
              <a:t>is the </a:t>
            </a:r>
            <a:r>
              <a:rPr lang="en-US" dirty="0" smtClean="0"/>
              <a:t>value. Here is a file:</a:t>
            </a:r>
          </a:p>
          <a:p>
            <a:pPr marL="0" indent="0">
              <a:buNone/>
            </a:pPr>
            <a:r>
              <a:rPr lang="en-US" dirty="0" smtClean="0"/>
              <a:t> (Toronto</a:t>
            </a:r>
            <a:r>
              <a:rPr lang="en-US" dirty="0"/>
              <a:t>, </a:t>
            </a:r>
            <a:r>
              <a:rPr lang="en-US" dirty="0" smtClean="0"/>
              <a:t>20)</a:t>
            </a:r>
            <a:r>
              <a:rPr lang="en-US" dirty="0"/>
              <a:t> </a:t>
            </a:r>
            <a:r>
              <a:rPr lang="en-US" dirty="0" smtClean="0"/>
              <a:t>(</a:t>
            </a:r>
            <a:r>
              <a:rPr lang="en-US" dirty="0" err="1" smtClean="0"/>
              <a:t>Whitby</a:t>
            </a:r>
            <a:r>
              <a:rPr lang="en-US" dirty="0"/>
              <a:t>, </a:t>
            </a:r>
            <a:r>
              <a:rPr lang="en-US" dirty="0" smtClean="0"/>
              <a:t>25)</a:t>
            </a:r>
            <a:r>
              <a:rPr lang="en-US" dirty="0"/>
              <a:t> </a:t>
            </a:r>
            <a:r>
              <a:rPr lang="en-US" dirty="0" smtClean="0"/>
              <a:t>(New </a:t>
            </a:r>
            <a:r>
              <a:rPr lang="en-US" dirty="0"/>
              <a:t>York, </a:t>
            </a:r>
            <a:r>
              <a:rPr lang="en-US" dirty="0" smtClean="0"/>
              <a:t>22)</a:t>
            </a:r>
            <a:r>
              <a:rPr lang="en-US" dirty="0"/>
              <a:t> </a:t>
            </a:r>
            <a:r>
              <a:rPr lang="en-US" dirty="0" smtClean="0"/>
              <a:t> </a:t>
            </a:r>
          </a:p>
          <a:p>
            <a:pPr marL="0" indent="0">
              <a:buNone/>
            </a:pPr>
            <a:r>
              <a:rPr lang="en-US" dirty="0"/>
              <a:t> </a:t>
            </a:r>
            <a:r>
              <a:rPr lang="en-US" dirty="0" smtClean="0"/>
              <a:t>(Rome</a:t>
            </a:r>
            <a:r>
              <a:rPr lang="en-US" dirty="0"/>
              <a:t>, </a:t>
            </a:r>
            <a:r>
              <a:rPr lang="en-US" dirty="0" smtClean="0"/>
              <a:t>32)</a:t>
            </a:r>
            <a:r>
              <a:rPr lang="en-US" dirty="0"/>
              <a:t> </a:t>
            </a:r>
            <a:r>
              <a:rPr lang="en-US" dirty="0" smtClean="0"/>
              <a:t>(Toronto</a:t>
            </a:r>
            <a:r>
              <a:rPr lang="en-US" dirty="0"/>
              <a:t>, </a:t>
            </a:r>
            <a:r>
              <a:rPr lang="en-US" dirty="0" smtClean="0"/>
              <a:t>4)</a:t>
            </a:r>
            <a:r>
              <a:rPr lang="en-US" dirty="0"/>
              <a:t> </a:t>
            </a:r>
            <a:r>
              <a:rPr lang="en-US" dirty="0" smtClean="0"/>
              <a:t>(Rome</a:t>
            </a:r>
            <a:r>
              <a:rPr lang="en-US" dirty="0"/>
              <a:t>, </a:t>
            </a:r>
            <a:r>
              <a:rPr lang="en-US" dirty="0" smtClean="0"/>
              <a:t>33)</a:t>
            </a:r>
            <a:r>
              <a:rPr lang="en-US" dirty="0"/>
              <a:t> </a:t>
            </a:r>
            <a:r>
              <a:rPr lang="en-US" dirty="0" smtClean="0"/>
              <a:t>(New </a:t>
            </a:r>
            <a:r>
              <a:rPr lang="en-US" dirty="0"/>
              <a:t>York, </a:t>
            </a:r>
            <a:r>
              <a:rPr lang="en-US" dirty="0" smtClean="0"/>
              <a:t>18)</a:t>
            </a:r>
          </a:p>
          <a:p>
            <a:r>
              <a:rPr lang="en-US" dirty="0" smtClean="0"/>
              <a:t>We </a:t>
            </a:r>
            <a:r>
              <a:rPr lang="en-US" dirty="0"/>
              <a:t>want to find the maximum </a:t>
            </a:r>
            <a:r>
              <a:rPr lang="en-US" dirty="0" smtClean="0"/>
              <a:t>temperature </a:t>
            </a:r>
            <a:r>
              <a:rPr lang="en-US" dirty="0"/>
              <a:t>for each city across all of the data files (note that each file might have the same city represented multiple times)</a:t>
            </a:r>
          </a:p>
        </p:txBody>
      </p:sp>
      <p:sp>
        <p:nvSpPr>
          <p:cNvPr id="4" name="Slide Number Placeholder 3"/>
          <p:cNvSpPr>
            <a:spLocks noGrp="1"/>
          </p:cNvSpPr>
          <p:nvPr>
            <p:ph type="sldNum" sz="quarter" idx="15"/>
          </p:nvPr>
        </p:nvSpPr>
        <p:spPr/>
        <p:txBody>
          <a:bodyPr/>
          <a:lstStyle/>
          <a:p>
            <a:fld id="{B6F15528-21DE-4FAA-801E-634DDDAF4B2B}" type="slidenum">
              <a:rPr lang="en-US" smtClean="0"/>
              <a:pPr/>
              <a:t>9</a:t>
            </a:fld>
            <a:endParaRPr lang="en-US"/>
          </a:p>
        </p:txBody>
      </p:sp>
      <p:sp>
        <p:nvSpPr>
          <p:cNvPr id="5" name="Rectangle 4"/>
          <p:cNvSpPr/>
          <p:nvPr/>
        </p:nvSpPr>
        <p:spPr>
          <a:xfrm>
            <a:off x="228600" y="6308804"/>
            <a:ext cx="8441267" cy="369332"/>
          </a:xfrm>
          <a:prstGeom prst="rect">
            <a:avLst/>
          </a:prstGeom>
        </p:spPr>
        <p:txBody>
          <a:bodyPr wrap="square">
            <a:spAutoFit/>
          </a:bodyPr>
          <a:lstStyle/>
          <a:p>
            <a:r>
              <a:rPr lang="en-US" dirty="0" smtClean="0"/>
              <a:t>Source: https</a:t>
            </a:r>
            <a:r>
              <a:rPr lang="en-US" dirty="0"/>
              <a:t>://www-01.ibm.com/software/data/infosphere/hadoop/mapreduce/</a:t>
            </a:r>
          </a:p>
        </p:txBody>
      </p:sp>
    </p:spTree>
    <p:extLst>
      <p:ext uri="{BB962C8B-B14F-4D97-AF65-F5344CB8AC3E}">
        <p14:creationId xmlns:p14="http://schemas.microsoft.com/office/powerpoint/2010/main" val="192777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1143000"/>
          </a:xfrm>
        </p:spPr>
        <p:txBody>
          <a:bodyPr/>
          <a:lstStyle/>
          <a:p>
            <a:r>
              <a:rPr lang="en-US" dirty="0"/>
              <a:t>An </a:t>
            </a:r>
            <a:r>
              <a:rPr lang="en-US" dirty="0" smtClean="0"/>
              <a:t>IBM’s example </a:t>
            </a:r>
            <a:r>
              <a:rPr lang="en-US" dirty="0"/>
              <a:t>of MapReduce </a:t>
            </a:r>
            <a:r>
              <a:rPr lang="en-US" dirty="0" smtClean="0"/>
              <a:t>(cont’d) </a:t>
            </a:r>
            <a:endParaRPr lang="en-US" dirty="0"/>
          </a:p>
        </p:txBody>
      </p:sp>
      <p:sp>
        <p:nvSpPr>
          <p:cNvPr id="3" name="Content Placeholder 2"/>
          <p:cNvSpPr>
            <a:spLocks noGrp="1"/>
          </p:cNvSpPr>
          <p:nvPr>
            <p:ph sz="quarter" idx="1"/>
          </p:nvPr>
        </p:nvSpPr>
        <p:spPr>
          <a:xfrm>
            <a:off x="457200" y="1600200"/>
            <a:ext cx="7924800" cy="4873752"/>
          </a:xfrm>
        </p:spPr>
        <p:txBody>
          <a:bodyPr/>
          <a:lstStyle/>
          <a:p>
            <a:r>
              <a:rPr lang="en-US" dirty="0"/>
              <a:t>Using the MapReduce framework, we can break this down into five map tasks, where each mapper works on one of the five files and the mapper task goes through the data and returns the maximum temperature for each city</a:t>
            </a:r>
            <a:r>
              <a:rPr lang="en-US" dirty="0" smtClean="0"/>
              <a:t>.</a:t>
            </a:r>
          </a:p>
          <a:p>
            <a:r>
              <a:rPr lang="en-US" dirty="0" smtClean="0"/>
              <a:t>For </a:t>
            </a:r>
            <a:r>
              <a:rPr lang="en-US" dirty="0"/>
              <a:t>example, the results produced from one mapper task for the data above would look like this</a:t>
            </a:r>
            <a:r>
              <a:rPr lang="en-US" dirty="0" smtClean="0"/>
              <a:t>:</a:t>
            </a:r>
          </a:p>
          <a:p>
            <a:pPr marL="0" indent="0">
              <a:buNone/>
            </a:pPr>
            <a:r>
              <a:rPr lang="en-US" dirty="0" smtClean="0"/>
              <a:t>  (</a:t>
            </a:r>
            <a:r>
              <a:rPr lang="en-US" dirty="0"/>
              <a:t>Toronto, 20) (</a:t>
            </a:r>
            <a:r>
              <a:rPr lang="en-US" dirty="0" err="1"/>
              <a:t>Whitby</a:t>
            </a:r>
            <a:r>
              <a:rPr lang="en-US" dirty="0"/>
              <a:t>, 25) (New York, 22) (Rome, 33)</a:t>
            </a:r>
          </a:p>
        </p:txBody>
      </p:sp>
      <p:sp>
        <p:nvSpPr>
          <p:cNvPr id="4" name="Slide Number Placeholder 3"/>
          <p:cNvSpPr>
            <a:spLocks noGrp="1"/>
          </p:cNvSpPr>
          <p:nvPr>
            <p:ph type="sldNum" sz="quarter" idx="15"/>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394991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lstStyle/>
          <a:p>
            <a:r>
              <a:rPr lang="en-US" dirty="0"/>
              <a:t>An IBM’s example of MapReduce (cont’d) </a:t>
            </a:r>
          </a:p>
        </p:txBody>
      </p:sp>
      <p:sp>
        <p:nvSpPr>
          <p:cNvPr id="3" name="Content Placeholder 2"/>
          <p:cNvSpPr>
            <a:spLocks noGrp="1"/>
          </p:cNvSpPr>
          <p:nvPr>
            <p:ph sz="quarter" idx="1"/>
          </p:nvPr>
        </p:nvSpPr>
        <p:spPr>
          <a:xfrm>
            <a:off x="304800" y="1600200"/>
            <a:ext cx="8229600" cy="4873752"/>
          </a:xfrm>
        </p:spPr>
        <p:txBody>
          <a:bodyPr>
            <a:normAutofit lnSpcReduction="10000"/>
          </a:bodyPr>
          <a:lstStyle/>
          <a:p>
            <a:r>
              <a:rPr lang="en-US" dirty="0"/>
              <a:t>Let’s assume the other four mapper tasks (working on the other four files not shown here) produced the following intermediate results</a:t>
            </a:r>
            <a:r>
              <a:rPr lang="en-US" dirty="0" smtClean="0"/>
              <a:t>:</a:t>
            </a:r>
          </a:p>
          <a:p>
            <a:pPr marL="0" indent="0">
              <a:buNone/>
            </a:pPr>
            <a:r>
              <a:rPr lang="en-US" dirty="0" smtClean="0"/>
              <a:t> (</a:t>
            </a:r>
            <a:r>
              <a:rPr lang="en-US" dirty="0"/>
              <a:t>Toronto, 18) (</a:t>
            </a:r>
            <a:r>
              <a:rPr lang="en-US" dirty="0" err="1"/>
              <a:t>Whitby</a:t>
            </a:r>
            <a:r>
              <a:rPr lang="en-US" dirty="0"/>
              <a:t>, 27) (New York, 32) (Rome, 37</a:t>
            </a:r>
            <a:r>
              <a:rPr lang="en-US" dirty="0" smtClean="0"/>
              <a:t>)</a:t>
            </a:r>
          </a:p>
          <a:p>
            <a:pPr marL="0" indent="0">
              <a:buNone/>
            </a:pPr>
            <a:r>
              <a:rPr lang="en-US" dirty="0" smtClean="0"/>
              <a:t> (</a:t>
            </a:r>
            <a:r>
              <a:rPr lang="en-US" dirty="0"/>
              <a:t>Toronto, 32) (</a:t>
            </a:r>
            <a:r>
              <a:rPr lang="en-US" dirty="0" err="1"/>
              <a:t>Whitby</a:t>
            </a:r>
            <a:r>
              <a:rPr lang="en-US" dirty="0"/>
              <a:t>, 20) (New York, 33) (Rome, 38</a:t>
            </a:r>
            <a:r>
              <a:rPr lang="en-US" dirty="0" smtClean="0"/>
              <a:t>)</a:t>
            </a:r>
          </a:p>
          <a:p>
            <a:pPr marL="0" indent="0">
              <a:buNone/>
            </a:pPr>
            <a:r>
              <a:rPr lang="en-US" dirty="0" smtClean="0"/>
              <a:t> (</a:t>
            </a:r>
            <a:r>
              <a:rPr lang="en-US" dirty="0"/>
              <a:t>Toronto, 22) (</a:t>
            </a:r>
            <a:r>
              <a:rPr lang="en-US" dirty="0" err="1"/>
              <a:t>Whitby</a:t>
            </a:r>
            <a:r>
              <a:rPr lang="en-US" dirty="0"/>
              <a:t>, 19) (New York, 20) (Rome, 31</a:t>
            </a:r>
            <a:r>
              <a:rPr lang="en-US" dirty="0" smtClean="0"/>
              <a:t>)</a:t>
            </a:r>
          </a:p>
          <a:p>
            <a:pPr marL="0" indent="0">
              <a:buNone/>
            </a:pPr>
            <a:r>
              <a:rPr lang="en-US" dirty="0" smtClean="0"/>
              <a:t> (</a:t>
            </a:r>
            <a:r>
              <a:rPr lang="en-US" dirty="0"/>
              <a:t>Toronto, 31) (</a:t>
            </a:r>
            <a:r>
              <a:rPr lang="en-US" dirty="0" err="1"/>
              <a:t>Whitby</a:t>
            </a:r>
            <a:r>
              <a:rPr lang="en-US" dirty="0"/>
              <a:t>, 22) (New York, 19) (Rome, 30</a:t>
            </a:r>
            <a:r>
              <a:rPr lang="en-US" dirty="0" smtClean="0"/>
              <a:t>)</a:t>
            </a:r>
          </a:p>
          <a:p>
            <a:r>
              <a:rPr lang="en-US" dirty="0"/>
              <a:t>All five of these output streams would be fed into the reduce tasks, which combine the input results and output a single value for each city, producing a final result set as follows</a:t>
            </a:r>
            <a:r>
              <a:rPr lang="en-US" dirty="0" smtClean="0"/>
              <a:t>:</a:t>
            </a:r>
          </a:p>
          <a:p>
            <a:pPr marL="0" indent="0">
              <a:buNone/>
            </a:pPr>
            <a:r>
              <a:rPr lang="en-US" dirty="0"/>
              <a:t> </a:t>
            </a:r>
            <a:r>
              <a:rPr lang="en-US" dirty="0" smtClean="0"/>
              <a:t>(</a:t>
            </a:r>
            <a:r>
              <a:rPr lang="en-US" dirty="0"/>
              <a:t>Toronto, 32) (</a:t>
            </a:r>
            <a:r>
              <a:rPr lang="en-US" dirty="0" err="1"/>
              <a:t>Whitby</a:t>
            </a:r>
            <a:r>
              <a:rPr lang="en-US" dirty="0"/>
              <a:t>, 27) (New York, 33) (Rome, 38)</a:t>
            </a:r>
          </a:p>
        </p:txBody>
      </p:sp>
      <p:sp>
        <p:nvSpPr>
          <p:cNvPr id="4" name="Slide Number Placeholder 3"/>
          <p:cNvSpPr>
            <a:spLocks noGrp="1"/>
          </p:cNvSpPr>
          <p:nvPr>
            <p:ph type="sldNum" sz="quarter" idx="15"/>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185972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IBM’s example of MapReduce (cont’d) </a:t>
            </a:r>
          </a:p>
        </p:txBody>
      </p:sp>
      <p:sp>
        <p:nvSpPr>
          <p:cNvPr id="3" name="Content Placeholder 2"/>
          <p:cNvSpPr>
            <a:spLocks noGrp="1"/>
          </p:cNvSpPr>
          <p:nvPr>
            <p:ph sz="quarter" idx="1"/>
          </p:nvPr>
        </p:nvSpPr>
        <p:spPr/>
        <p:txBody>
          <a:bodyPr>
            <a:normAutofit fontScale="92500" lnSpcReduction="10000"/>
          </a:bodyPr>
          <a:lstStyle/>
          <a:p>
            <a:r>
              <a:rPr lang="en-US" dirty="0"/>
              <a:t>As an analogy, you can think of </a:t>
            </a:r>
            <a:r>
              <a:rPr lang="en-US" i="1" dirty="0"/>
              <a:t>map</a:t>
            </a:r>
            <a:r>
              <a:rPr lang="en-US" dirty="0"/>
              <a:t> and </a:t>
            </a:r>
            <a:r>
              <a:rPr lang="en-US" i="1" dirty="0"/>
              <a:t>reduce</a:t>
            </a:r>
            <a:r>
              <a:rPr lang="en-US" dirty="0"/>
              <a:t> tasks as the way a </a:t>
            </a:r>
            <a:r>
              <a:rPr lang="en-US" dirty="0" smtClean="0"/>
              <a:t>census </a:t>
            </a:r>
            <a:r>
              <a:rPr lang="en-US" dirty="0"/>
              <a:t>was conducted in Roman times, where the census bureau would </a:t>
            </a:r>
            <a:r>
              <a:rPr lang="en-US" dirty="0" smtClean="0"/>
              <a:t>dispatch </a:t>
            </a:r>
            <a:r>
              <a:rPr lang="en-US" dirty="0"/>
              <a:t>its people to each city in the empire. </a:t>
            </a:r>
            <a:endParaRPr lang="en-US" dirty="0" smtClean="0"/>
          </a:p>
          <a:p>
            <a:r>
              <a:rPr lang="en-US" dirty="0" smtClean="0"/>
              <a:t>Each </a:t>
            </a:r>
            <a:r>
              <a:rPr lang="en-US" dirty="0"/>
              <a:t>census taker in each city would be tasked to count the number of people in that city and then return their results to the capital city. </a:t>
            </a:r>
            <a:endParaRPr lang="en-US" dirty="0" smtClean="0"/>
          </a:p>
          <a:p>
            <a:r>
              <a:rPr lang="en-US" dirty="0" smtClean="0"/>
              <a:t>There</a:t>
            </a:r>
            <a:r>
              <a:rPr lang="en-US" dirty="0"/>
              <a:t>, the results from each city would be </a:t>
            </a:r>
            <a:r>
              <a:rPr lang="en-US" i="1" dirty="0"/>
              <a:t>reduced</a:t>
            </a:r>
            <a:r>
              <a:rPr lang="en-US" dirty="0"/>
              <a:t> to a single count (sum of all cities) to determine the overall </a:t>
            </a:r>
            <a:r>
              <a:rPr lang="en-US" dirty="0" smtClean="0"/>
              <a:t>population </a:t>
            </a:r>
            <a:r>
              <a:rPr lang="en-US" dirty="0"/>
              <a:t>of the empire. </a:t>
            </a:r>
            <a:endParaRPr lang="en-US" dirty="0" smtClean="0"/>
          </a:p>
          <a:p>
            <a:r>
              <a:rPr lang="en-US" dirty="0" smtClean="0"/>
              <a:t>This </a:t>
            </a:r>
            <a:r>
              <a:rPr lang="en-US" i="1" dirty="0"/>
              <a:t>mapping</a:t>
            </a:r>
            <a:r>
              <a:rPr lang="en-US" dirty="0"/>
              <a:t> of people to cities, in </a:t>
            </a:r>
            <a:r>
              <a:rPr lang="en-US" i="1" dirty="0"/>
              <a:t>parallel</a:t>
            </a:r>
            <a:r>
              <a:rPr lang="en-US" dirty="0"/>
              <a:t>, and then </a:t>
            </a:r>
            <a:r>
              <a:rPr lang="en-US" i="1" dirty="0" smtClean="0"/>
              <a:t>combining</a:t>
            </a:r>
            <a:r>
              <a:rPr lang="en-US" dirty="0" smtClean="0"/>
              <a:t> </a:t>
            </a:r>
            <a:r>
              <a:rPr lang="en-US" dirty="0"/>
              <a:t>the results (</a:t>
            </a:r>
            <a:r>
              <a:rPr lang="en-US" i="1" dirty="0"/>
              <a:t>reducing</a:t>
            </a:r>
            <a:r>
              <a:rPr lang="en-US" dirty="0"/>
              <a:t>) is much more efficient than sending a single </a:t>
            </a:r>
            <a:r>
              <a:rPr lang="en-US" dirty="0" smtClean="0"/>
              <a:t>person </a:t>
            </a:r>
            <a:r>
              <a:rPr lang="en-US" dirty="0"/>
              <a:t>to count every person in the empire in a </a:t>
            </a:r>
            <a:r>
              <a:rPr lang="en-US" i="1" dirty="0"/>
              <a:t>serial</a:t>
            </a:r>
            <a:r>
              <a:rPr lang="en-US" dirty="0"/>
              <a:t> fashion.</a:t>
            </a:r>
          </a:p>
        </p:txBody>
      </p:sp>
      <p:sp>
        <p:nvSpPr>
          <p:cNvPr id="4" name="Slide Number Placeholder 3"/>
          <p:cNvSpPr>
            <a:spLocks noGrp="1"/>
          </p:cNvSpPr>
          <p:nvPr>
            <p:ph type="sldNum" sz="quarter" idx="15"/>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14693118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example of </a:t>
            </a:r>
            <a:r>
              <a:rPr lang="en-US" dirty="0"/>
              <a:t>MapReduce</a:t>
            </a:r>
            <a:r>
              <a:rPr lang="en-US" dirty="0" smtClean="0"/>
              <a:t> </a:t>
            </a:r>
            <a:endParaRPr lang="en-US" dirty="0"/>
          </a:p>
        </p:txBody>
      </p:sp>
      <p:sp>
        <p:nvSpPr>
          <p:cNvPr id="3" name="Content Placeholder 2"/>
          <p:cNvSpPr>
            <a:spLocks noGrp="1"/>
          </p:cNvSpPr>
          <p:nvPr>
            <p:ph sz="quarter" idx="1"/>
          </p:nvPr>
        </p:nvSpPr>
        <p:spPr>
          <a:xfrm>
            <a:off x="457200" y="1600200"/>
            <a:ext cx="7467600" cy="4572000"/>
          </a:xfrm>
        </p:spPr>
        <p:txBody>
          <a:bodyPr/>
          <a:lstStyle/>
          <a:p>
            <a:r>
              <a:rPr lang="en-US" dirty="0" smtClean="0"/>
              <a:t>You </a:t>
            </a:r>
            <a:r>
              <a:rPr lang="en-US" dirty="0"/>
              <a:t>are processing a large amount of data and trying to find out what percentage of your user base where talking about games.</a:t>
            </a:r>
          </a:p>
          <a:p>
            <a:r>
              <a:rPr lang="en-US" dirty="0"/>
              <a:t>First, we will identify the keywords which we are going to map from the data to conclude that </a:t>
            </a:r>
            <a:r>
              <a:rPr lang="en-US" dirty="0" smtClean="0"/>
              <a:t>it is </a:t>
            </a:r>
            <a:r>
              <a:rPr lang="en-US" dirty="0"/>
              <a:t>something related to games.</a:t>
            </a:r>
          </a:p>
          <a:p>
            <a:r>
              <a:rPr lang="en-US" dirty="0"/>
              <a:t>Next, we will write a mapping function to identify such patterns in our data. For example, the keywords can be Gold medals, Bronze medals, Silver medals, Olympic football, basketball, cricket, etc</a:t>
            </a:r>
            <a:r>
              <a:rPr lang="en-US" dirty="0" smtClean="0"/>
              <a:t>.</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13</a:t>
            </a:fld>
            <a:endParaRPr lang="en-US"/>
          </a:p>
        </p:txBody>
      </p:sp>
      <p:sp>
        <p:nvSpPr>
          <p:cNvPr id="5" name="Rectangle 4"/>
          <p:cNvSpPr/>
          <p:nvPr/>
        </p:nvSpPr>
        <p:spPr>
          <a:xfrm>
            <a:off x="685800" y="6019800"/>
            <a:ext cx="7696200" cy="369332"/>
          </a:xfrm>
          <a:prstGeom prst="rect">
            <a:avLst/>
          </a:prstGeom>
        </p:spPr>
        <p:txBody>
          <a:bodyPr wrap="square">
            <a:spAutoFit/>
          </a:bodyPr>
          <a:lstStyle/>
          <a:p>
            <a:r>
              <a:rPr lang="en-US" dirty="0" smtClean="0"/>
              <a:t>Source: http</a:t>
            </a:r>
            <a:r>
              <a:rPr lang="en-US" dirty="0"/>
              <a:t>://www.thegeekstuff.com/2014/05/map-reduce-algorithm/</a:t>
            </a:r>
          </a:p>
        </p:txBody>
      </p:sp>
    </p:spTree>
    <p:extLst>
      <p:ext uri="{BB962C8B-B14F-4D97-AF65-F5344CB8AC3E}">
        <p14:creationId xmlns:p14="http://schemas.microsoft.com/office/powerpoint/2010/main" val="28941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a:t>Another example of MapReduce </a:t>
            </a:r>
            <a:r>
              <a:rPr lang="en-US" dirty="0" smtClean="0"/>
              <a:t>(Cont’d)</a:t>
            </a:r>
            <a:endParaRPr lang="en-US" dirty="0"/>
          </a:p>
        </p:txBody>
      </p:sp>
      <p:sp>
        <p:nvSpPr>
          <p:cNvPr id="3" name="Content Placeholder 2"/>
          <p:cNvSpPr>
            <a:spLocks noGrp="1"/>
          </p:cNvSpPr>
          <p:nvPr>
            <p:ph sz="quarter" idx="1"/>
          </p:nvPr>
        </p:nvSpPr>
        <p:spPr/>
        <p:txBody>
          <a:bodyPr/>
          <a:lstStyle/>
          <a:p>
            <a:r>
              <a:rPr lang="en-US" dirty="0"/>
              <a:t>Let us take the following chunks in a big data set and see how to process it.</a:t>
            </a:r>
          </a:p>
          <a:p>
            <a:pPr marL="0" indent="0">
              <a:buNone/>
            </a:pPr>
            <a:r>
              <a:rPr lang="en-US" dirty="0" smtClean="0"/>
              <a:t>   “</a:t>
            </a:r>
            <a:r>
              <a:rPr lang="en-US" dirty="0"/>
              <a:t>Hi, how are you”</a:t>
            </a:r>
            <a:br>
              <a:rPr lang="en-US" dirty="0"/>
            </a:br>
            <a:r>
              <a:rPr lang="en-US" dirty="0" smtClean="0"/>
              <a:t>   “</a:t>
            </a:r>
            <a:r>
              <a:rPr lang="en-US" dirty="0"/>
              <a:t>We love football”</a:t>
            </a:r>
            <a:br>
              <a:rPr lang="en-US" dirty="0"/>
            </a:br>
            <a:r>
              <a:rPr lang="en-US" dirty="0" smtClean="0"/>
              <a:t>   “</a:t>
            </a:r>
            <a:r>
              <a:rPr lang="en-US" dirty="0"/>
              <a:t>He is an awesome football player”</a:t>
            </a:r>
            <a:br>
              <a:rPr lang="en-US" dirty="0"/>
            </a:br>
            <a:r>
              <a:rPr lang="en-US" dirty="0" smtClean="0"/>
              <a:t>   “</a:t>
            </a:r>
            <a:r>
              <a:rPr lang="en-US" dirty="0"/>
              <a:t>Merry Christmas”</a:t>
            </a:r>
            <a:br>
              <a:rPr lang="en-US" dirty="0"/>
            </a:br>
            <a:r>
              <a:rPr lang="en-US" dirty="0" smtClean="0"/>
              <a:t>   “</a:t>
            </a:r>
            <a:r>
              <a:rPr lang="en-US" dirty="0"/>
              <a:t>Olympics will be held in China”</a:t>
            </a:r>
            <a:br>
              <a:rPr lang="en-US" dirty="0"/>
            </a:br>
            <a:r>
              <a:rPr lang="en-US" dirty="0" smtClean="0"/>
              <a:t>   “</a:t>
            </a:r>
            <a:r>
              <a:rPr lang="en-US" dirty="0"/>
              <a:t>Records broken today in Olympics”</a:t>
            </a:r>
            <a:br>
              <a:rPr lang="en-US" dirty="0"/>
            </a:br>
            <a:r>
              <a:rPr lang="en-US" dirty="0" smtClean="0"/>
              <a:t>   “</a:t>
            </a:r>
            <a:r>
              <a:rPr lang="en-US" dirty="0"/>
              <a:t>Yes, we won 2 Gold medals”</a:t>
            </a:r>
            <a:br>
              <a:rPr lang="en-US" dirty="0"/>
            </a:br>
            <a:r>
              <a:rPr lang="en-US" dirty="0" smtClean="0"/>
              <a:t>   “</a:t>
            </a:r>
            <a:r>
              <a:rPr lang="en-US" dirty="0"/>
              <a:t>He qualified for Olympics”</a:t>
            </a:r>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1519363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a:t>Another example of MapReduce (Cont’d</a:t>
            </a:r>
            <a:r>
              <a:rPr lang="en-US" dirty="0" smtClean="0"/>
              <a:t>)-</a:t>
            </a:r>
            <a:r>
              <a:rPr lang="en-US" b="1" dirty="0"/>
              <a:t>Mapping </a:t>
            </a:r>
            <a:r>
              <a:rPr lang="en-US" b="1" dirty="0" smtClean="0"/>
              <a:t>Phase</a:t>
            </a:r>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So </a:t>
            </a:r>
            <a:r>
              <a:rPr lang="en-US" dirty="0"/>
              <a:t>our map phase of our algorithm will be as follows:</a:t>
            </a:r>
          </a:p>
          <a:p>
            <a:pPr marL="0" indent="0">
              <a:buNone/>
            </a:pPr>
            <a:r>
              <a:rPr lang="en-US" dirty="0"/>
              <a:t> </a:t>
            </a:r>
            <a:r>
              <a:rPr lang="en-US" dirty="0" smtClean="0"/>
              <a:t>  1</a:t>
            </a:r>
            <a:r>
              <a:rPr lang="en-US" dirty="0"/>
              <a:t>. Declare a function “Map”</a:t>
            </a:r>
            <a:br>
              <a:rPr lang="en-US" dirty="0"/>
            </a:br>
            <a:r>
              <a:rPr lang="en-US" dirty="0" smtClean="0"/>
              <a:t>   2</a:t>
            </a:r>
            <a:r>
              <a:rPr lang="en-US" dirty="0"/>
              <a:t>. Loop: For each words equal to “football”</a:t>
            </a:r>
            <a:br>
              <a:rPr lang="en-US" dirty="0"/>
            </a:br>
            <a:r>
              <a:rPr lang="en-US" dirty="0" smtClean="0"/>
              <a:t>   3</a:t>
            </a:r>
            <a:r>
              <a:rPr lang="en-US" dirty="0"/>
              <a:t>. Increment counter</a:t>
            </a:r>
            <a:br>
              <a:rPr lang="en-US" dirty="0"/>
            </a:br>
            <a:r>
              <a:rPr lang="en-US" dirty="0" smtClean="0"/>
              <a:t>   4</a:t>
            </a:r>
            <a:r>
              <a:rPr lang="en-US" dirty="0"/>
              <a:t>. Return key value </a:t>
            </a:r>
            <a:r>
              <a:rPr lang="en-US" dirty="0" smtClean="0"/>
              <a:t>(</a:t>
            </a:r>
            <a:r>
              <a:rPr lang="en-US" dirty="0" err="1" smtClean="0"/>
              <a:t>football,counter</a:t>
            </a:r>
            <a:r>
              <a:rPr lang="en-US" dirty="0" smtClean="0"/>
              <a:t>)</a:t>
            </a:r>
          </a:p>
          <a:p>
            <a:pPr marL="0" indent="0">
              <a:buNone/>
            </a:pPr>
            <a:endParaRPr lang="en-US" dirty="0"/>
          </a:p>
          <a:p>
            <a:r>
              <a:rPr lang="en-US" dirty="0"/>
              <a:t>In the same way, we can define n number of mapping functions for mapping various words </a:t>
            </a:r>
            <a:r>
              <a:rPr lang="en-US" dirty="0" smtClean="0"/>
              <a:t>: </a:t>
            </a:r>
            <a:r>
              <a:rPr lang="en-US" dirty="0"/>
              <a:t>“Olympics”, “Gold Medals”, “cricket”, etc.</a:t>
            </a:r>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35050998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dirty="0" smtClean="0"/>
              <a:t>Another example of MapReduce (Cont’d)-</a:t>
            </a:r>
            <a:r>
              <a:rPr lang="en-US" b="1" dirty="0"/>
              <a:t>Reducing Phase</a:t>
            </a:r>
            <a:endParaRPr lang="en-US" dirty="0"/>
          </a:p>
        </p:txBody>
      </p:sp>
      <p:sp>
        <p:nvSpPr>
          <p:cNvPr id="3" name="Content Placeholder 2"/>
          <p:cNvSpPr>
            <a:spLocks noGrp="1"/>
          </p:cNvSpPr>
          <p:nvPr>
            <p:ph sz="quarter" idx="1"/>
          </p:nvPr>
        </p:nvSpPr>
        <p:spPr>
          <a:xfrm>
            <a:off x="457200" y="1600200"/>
            <a:ext cx="8153400" cy="4873752"/>
          </a:xfrm>
        </p:spPr>
        <p:txBody>
          <a:bodyPr>
            <a:normAutofit/>
          </a:bodyPr>
          <a:lstStyle/>
          <a:p>
            <a:r>
              <a:rPr lang="en-US" dirty="0"/>
              <a:t>The reducing function will accept the input from all these mappers in form of key value pair and then processing it. So, input to the reduce function will look like the following</a:t>
            </a:r>
            <a:r>
              <a:rPr lang="en-US" dirty="0" smtClean="0"/>
              <a:t>:</a:t>
            </a:r>
          </a:p>
          <a:p>
            <a:pPr marL="0" indent="0">
              <a:buNone/>
            </a:pPr>
            <a:r>
              <a:rPr lang="en-US" dirty="0"/>
              <a:t> </a:t>
            </a:r>
            <a:r>
              <a:rPr lang="en-US" dirty="0" smtClean="0"/>
              <a:t>   reduce(football,2</a:t>
            </a:r>
            <a:r>
              <a:rPr lang="en-US" dirty="0"/>
              <a:t>)</a:t>
            </a:r>
          </a:p>
          <a:p>
            <a:pPr marL="0" indent="0">
              <a:buNone/>
            </a:pPr>
            <a:r>
              <a:rPr lang="en-US" dirty="0" smtClean="0"/>
              <a:t>    reduce(Olympics,3</a:t>
            </a:r>
            <a:r>
              <a:rPr lang="en-US" dirty="0"/>
              <a:t>)</a:t>
            </a:r>
          </a:p>
          <a:p>
            <a:r>
              <a:rPr lang="en-US" dirty="0"/>
              <a:t>Our algorithm will continue with the following steps:</a:t>
            </a:r>
          </a:p>
          <a:p>
            <a:pPr marL="0" indent="0">
              <a:buNone/>
            </a:pPr>
            <a:r>
              <a:rPr lang="en-US" dirty="0" smtClean="0"/>
              <a:t>   5</a:t>
            </a:r>
            <a:r>
              <a:rPr lang="en-US" dirty="0"/>
              <a:t>. Declare a function </a:t>
            </a:r>
            <a:r>
              <a:rPr lang="en-US" dirty="0" smtClean="0"/>
              <a:t>“reduce” </a:t>
            </a:r>
            <a:r>
              <a:rPr lang="en-US" dirty="0"/>
              <a:t>to accept the values from map function.</a:t>
            </a:r>
            <a:br>
              <a:rPr lang="en-US" dirty="0"/>
            </a:br>
            <a:r>
              <a:rPr lang="en-US" dirty="0" smtClean="0"/>
              <a:t>   6</a:t>
            </a:r>
            <a:r>
              <a:rPr lang="en-US" dirty="0"/>
              <a:t>. Where for each key-value pair, add value to counter.</a:t>
            </a:r>
            <a:br>
              <a:rPr lang="en-US" dirty="0"/>
            </a:br>
            <a:r>
              <a:rPr lang="en-US" dirty="0" smtClean="0"/>
              <a:t>   7</a:t>
            </a:r>
            <a:r>
              <a:rPr lang="en-US" dirty="0"/>
              <a:t>. Return </a:t>
            </a:r>
            <a:r>
              <a:rPr lang="en-US" dirty="0" smtClean="0"/>
              <a:t>(</a:t>
            </a:r>
            <a:r>
              <a:rPr lang="en-US" dirty="0" err="1" smtClean="0"/>
              <a:t>games,counter</a:t>
            </a:r>
            <a:r>
              <a:rPr lang="en-US" dirty="0" smtClean="0"/>
              <a:t>).</a:t>
            </a:r>
            <a:endParaRPr lang="en-US" dirty="0"/>
          </a:p>
          <a:p>
            <a:r>
              <a:rPr lang="en-US" dirty="0"/>
              <a:t>At the end, we will get the output like </a:t>
            </a:r>
            <a:r>
              <a:rPr lang="en-US" dirty="0" smtClean="0"/>
              <a:t>(games,5).</a:t>
            </a:r>
            <a:endParaRPr lang="en-US" dirty="0"/>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91092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endParaRPr lang="en-US" dirty="0" smtClean="0"/>
          </a:p>
          <a:p>
            <a:endParaRPr lang="en-US" dirty="0"/>
          </a:p>
          <a:p>
            <a:pPr algn="ctr">
              <a:buNone/>
            </a:pPr>
            <a:r>
              <a:rPr lang="en-US" sz="5400" b="1" dirty="0" smtClean="0"/>
              <a:t>Q&amp;A</a:t>
            </a:r>
          </a:p>
        </p:txBody>
      </p:sp>
      <p:sp>
        <p:nvSpPr>
          <p:cNvPr id="6" name="Slide Number Placeholder 5"/>
          <p:cNvSpPr>
            <a:spLocks noGrp="1"/>
          </p:cNvSpPr>
          <p:nvPr>
            <p:ph type="sldNum" sz="quarter" idx="15"/>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1366</TotalTime>
  <Words>1142</Words>
  <Application>Microsoft Macintosh PowerPoint</Application>
  <PresentationFormat>On-screen Show (4:3)</PresentationFormat>
  <Paragraphs>105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Century Schoolbook</vt:lpstr>
      <vt:lpstr>Wingdings</vt:lpstr>
      <vt:lpstr>Wingdings 2</vt:lpstr>
      <vt:lpstr>Oriel</vt:lpstr>
      <vt:lpstr>EE4221: Lecture 2 Supplementary - Cloud Computing </vt:lpstr>
      <vt:lpstr>Outline</vt:lpstr>
      <vt:lpstr>Data mining</vt:lpstr>
      <vt:lpstr>Beer and Diapers</vt:lpstr>
      <vt:lpstr>What did Wal-Mart do then?  </vt:lpstr>
      <vt:lpstr>Another example for Data Mining</vt:lpstr>
      <vt:lpstr>What do we learn from the story?</vt:lpstr>
      <vt:lpstr>How about big data?</vt:lpstr>
      <vt:lpstr>An IBM’s example of MapReduce</vt:lpstr>
      <vt:lpstr>An IBM’s example of MapReduce (cont’d) </vt:lpstr>
      <vt:lpstr>An IBM’s example of MapReduce (cont’d) </vt:lpstr>
      <vt:lpstr>An IBM’s example of MapReduce (cont’d) </vt:lpstr>
      <vt:lpstr>Another example of MapReduce </vt:lpstr>
      <vt:lpstr>Another example of MapReduce (Cont’d)</vt:lpstr>
      <vt:lpstr>Another example of MapReduce (Cont’d)-Mapping Phase </vt:lpstr>
      <vt:lpstr>Another example of MapReduce (Cont’d)-Reducing Phase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EE4221: Cloud Computing</dc:title>
  <dc:creator>Eric Wong</dc:creator>
  <cp:lastModifiedBy>Eric Wong</cp:lastModifiedBy>
  <cp:revision>138</cp:revision>
  <dcterms:created xsi:type="dcterms:W3CDTF">2006-08-16T00:00:00Z</dcterms:created>
  <dcterms:modified xsi:type="dcterms:W3CDTF">2016-03-15T14:28:56Z</dcterms:modified>
</cp:coreProperties>
</file>