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39" r:id="rId4"/>
    <p:sldId id="338" r:id="rId5"/>
    <p:sldId id="340" r:id="rId6"/>
    <p:sldId id="341" r:id="rId7"/>
    <p:sldId id="342" r:id="rId8"/>
    <p:sldId id="343" r:id="rId9"/>
    <p:sldId id="344" r:id="rId10"/>
    <p:sldId id="346" r:id="rId11"/>
    <p:sldId id="347" r:id="rId12"/>
    <p:sldId id="345" r:id="rId13"/>
    <p:sldId id="348" r:id="rId14"/>
    <p:sldId id="349" r:id="rId15"/>
    <p:sldId id="350" r:id="rId16"/>
    <p:sldId id="351" r:id="rId17"/>
    <p:sldId id="352" r:id="rId18"/>
    <p:sldId id="353" r:id="rId19"/>
    <p:sldId id="360" r:id="rId20"/>
    <p:sldId id="361" r:id="rId21"/>
    <p:sldId id="362" r:id="rId22"/>
    <p:sldId id="363" r:id="rId23"/>
    <p:sldId id="364" r:id="rId24"/>
    <p:sldId id="354" r:id="rId25"/>
    <p:sldId id="355" r:id="rId26"/>
    <p:sldId id="356" r:id="rId27"/>
    <p:sldId id="357" r:id="rId28"/>
    <p:sldId id="358" r:id="rId29"/>
    <p:sldId id="359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1DC045ED-FA13-4A69-B3BC-BF11FDB18DA2}"/>
    <pc:docChg chg="modSld sldOrd">
      <pc:chgData name="Arindam BASU" userId="e44240ce-abb5-476a-bff8-f15d6aa47beb" providerId="ADAL" clId="{1DC045ED-FA13-4A69-B3BC-BF11FDB18DA2}" dt="2024-02-29T09:06:39.608" v="49" actId="20577"/>
      <pc:docMkLst>
        <pc:docMk/>
      </pc:docMkLst>
      <pc:sldChg chg="modSp">
        <pc:chgData name="Arindam BASU" userId="e44240ce-abb5-476a-bff8-f15d6aa47beb" providerId="ADAL" clId="{1DC045ED-FA13-4A69-B3BC-BF11FDB18DA2}" dt="2024-02-28T09:08:15.348" v="21" actId="14100"/>
        <pc:sldMkLst>
          <pc:docMk/>
          <pc:sldMk cId="1043447216" sldId="345"/>
        </pc:sldMkLst>
        <pc:spChg chg="mod">
          <ac:chgData name="Arindam BASU" userId="e44240ce-abb5-476a-bff8-f15d6aa47beb" providerId="ADAL" clId="{1DC045ED-FA13-4A69-B3BC-BF11FDB18DA2}" dt="2024-02-28T09:08:15.348" v="21" actId="14100"/>
          <ac:spMkLst>
            <pc:docMk/>
            <pc:sldMk cId="1043447216" sldId="345"/>
            <ac:spMk id="2" creationId="{F9DB9B55-D95D-4E03-8F8A-BE7EC7A69DF5}"/>
          </ac:spMkLst>
        </pc:spChg>
      </pc:sldChg>
      <pc:sldChg chg="ord">
        <pc:chgData name="Arindam BASU" userId="e44240ce-abb5-476a-bff8-f15d6aa47beb" providerId="ADAL" clId="{1DC045ED-FA13-4A69-B3BC-BF11FDB18DA2}" dt="2024-02-28T09:03:44.481" v="0"/>
        <pc:sldMkLst>
          <pc:docMk/>
          <pc:sldMk cId="3631113229" sldId="346"/>
        </pc:sldMkLst>
      </pc:sldChg>
      <pc:sldChg chg="ord">
        <pc:chgData name="Arindam BASU" userId="e44240ce-abb5-476a-bff8-f15d6aa47beb" providerId="ADAL" clId="{1DC045ED-FA13-4A69-B3BC-BF11FDB18DA2}" dt="2024-02-28T09:03:44.481" v="0"/>
        <pc:sldMkLst>
          <pc:docMk/>
          <pc:sldMk cId="4165881119" sldId="347"/>
        </pc:sldMkLst>
      </pc:sldChg>
      <pc:sldChg chg="addSp modSp">
        <pc:chgData name="Arindam BASU" userId="e44240ce-abb5-476a-bff8-f15d6aa47beb" providerId="ADAL" clId="{1DC045ED-FA13-4A69-B3BC-BF11FDB18DA2}" dt="2024-02-29T09:06:39.608" v="49" actId="20577"/>
        <pc:sldMkLst>
          <pc:docMk/>
          <pc:sldMk cId="474110163" sldId="364"/>
        </pc:sldMkLst>
        <pc:spChg chg="add mod">
          <ac:chgData name="Arindam BASU" userId="e44240ce-abb5-476a-bff8-f15d6aa47beb" providerId="ADAL" clId="{1DC045ED-FA13-4A69-B3BC-BF11FDB18DA2}" dt="2024-02-29T09:02:12.623" v="24" actId="1076"/>
          <ac:spMkLst>
            <pc:docMk/>
            <pc:sldMk cId="474110163" sldId="364"/>
            <ac:spMk id="3" creationId="{608C35E5-6679-4BA0-AF4F-833475611812}"/>
          </ac:spMkLst>
        </pc:spChg>
        <pc:spChg chg="add mod">
          <ac:chgData name="Arindam BASU" userId="e44240ce-abb5-476a-bff8-f15d6aa47beb" providerId="ADAL" clId="{1DC045ED-FA13-4A69-B3BC-BF11FDB18DA2}" dt="2024-02-29T09:05:20.984" v="27" actId="2085"/>
          <ac:spMkLst>
            <pc:docMk/>
            <pc:sldMk cId="474110163" sldId="364"/>
            <ac:spMk id="7" creationId="{241BA8B7-F5E9-4B35-985F-FCC231F790A4}"/>
          </ac:spMkLst>
        </pc:spChg>
        <pc:spChg chg="add mod">
          <ac:chgData name="Arindam BASU" userId="e44240ce-abb5-476a-bff8-f15d6aa47beb" providerId="ADAL" clId="{1DC045ED-FA13-4A69-B3BC-BF11FDB18DA2}" dt="2024-02-29T09:06:39.608" v="49" actId="20577"/>
          <ac:spMkLst>
            <pc:docMk/>
            <pc:sldMk cId="474110163" sldId="364"/>
            <ac:spMk id="9" creationId="{D797FB7E-BAF8-47CE-AFEF-4D0662902E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29-Feb-24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Current Mirror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01D6B-20BC-4F81-AC04-BCEE1A8609F2}"/>
              </a:ext>
            </a:extLst>
          </p:cNvPr>
          <p:cNvSpPr txBox="1"/>
          <p:nvPr/>
        </p:nvSpPr>
        <p:spPr>
          <a:xfrm>
            <a:off x="503584" y="1949116"/>
            <a:ext cx="103188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 to achieve very high gain?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 to achieve very high CMRR?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789358-DF59-EB67-808C-B5401D298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686" y="3824287"/>
            <a:ext cx="64293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Voltage gain in fully bypassed CS Amplifier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2A515-52BC-E5F2-7362-4B21163E9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495"/>
          <a:stretch/>
        </p:blipFill>
        <p:spPr>
          <a:xfrm>
            <a:off x="0" y="1644203"/>
            <a:ext cx="3895627" cy="49589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6F5DE-01CC-7E90-D0EA-6E8D7A184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17" y="1644203"/>
            <a:ext cx="8123582" cy="37303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11D02D-9201-514F-8C30-C7AF4FD30276}"/>
              </a:ext>
            </a:extLst>
          </p:cNvPr>
          <p:cNvSpPr txBox="1"/>
          <p:nvPr/>
        </p:nvSpPr>
        <p:spPr>
          <a:xfrm>
            <a:off x="4068417" y="5374592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dirty="0"/>
              <a:t>Can increase gain by increasing R</a:t>
            </a:r>
            <a:r>
              <a:rPr lang="en-HK" baseline="-25000" dirty="0"/>
              <a:t>D</a:t>
            </a:r>
            <a:r>
              <a:rPr lang="en-HK" dirty="0"/>
              <a:t> &amp; R</a:t>
            </a:r>
            <a:r>
              <a:rPr lang="en-HK" baseline="-25000" dirty="0"/>
              <a:t>L</a:t>
            </a:r>
            <a:r>
              <a:rPr lang="en-H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H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dirty="0"/>
              <a:t>But DC bias issue if increase R</a:t>
            </a:r>
            <a:r>
              <a:rPr lang="en-HK" baseline="-25000" dirty="0"/>
              <a:t>D</a:t>
            </a:r>
            <a:r>
              <a:rPr lang="en-HK" dirty="0"/>
              <a:t> </a:t>
            </a:r>
            <a:r>
              <a:rPr lang="en-HK" dirty="0">
                <a:sym typeface="Wingdings" panose="05000000000000000000" pitchFamily="2" charset="2"/>
              </a:rPr>
              <a:t> voltage headroom limited due to V</a:t>
            </a:r>
            <a:r>
              <a:rPr lang="en-HK" baseline="-25000" dirty="0">
                <a:sym typeface="Wingdings" panose="05000000000000000000" pitchFamily="2" charset="2"/>
              </a:rPr>
              <a:t>DD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HK" dirty="0">
                <a:sym typeface="Wingdings" panose="05000000000000000000" pitchFamily="2" charset="2"/>
              </a:rPr>
              <a:t>E.g.: If </a:t>
            </a:r>
            <a:r>
              <a:rPr lang="en-HK" dirty="0" err="1">
                <a:sym typeface="Wingdings" panose="05000000000000000000" pitchFamily="2" charset="2"/>
              </a:rPr>
              <a:t>I</a:t>
            </a:r>
            <a:r>
              <a:rPr lang="en-HK" baseline="-25000" dirty="0" err="1">
                <a:sym typeface="Wingdings" panose="05000000000000000000" pitchFamily="2" charset="2"/>
              </a:rPr>
              <a:t>bias</a:t>
            </a:r>
            <a:r>
              <a:rPr lang="en-HK" dirty="0">
                <a:sym typeface="Wingdings" panose="05000000000000000000" pitchFamily="2" charset="2"/>
              </a:rPr>
              <a:t> = 1mA &amp; R</a:t>
            </a:r>
            <a:r>
              <a:rPr lang="en-HK" baseline="-25000" dirty="0">
                <a:sym typeface="Wingdings" panose="05000000000000000000" pitchFamily="2" charset="2"/>
              </a:rPr>
              <a:t>D</a:t>
            </a:r>
            <a:r>
              <a:rPr lang="en-HK" dirty="0">
                <a:sym typeface="Wingdings" panose="05000000000000000000" pitchFamily="2" charset="2"/>
              </a:rPr>
              <a:t> = 100 k</a:t>
            </a:r>
            <a:r>
              <a:rPr lang="el-GR" dirty="0">
                <a:sym typeface="Wingdings" panose="05000000000000000000" pitchFamily="2" charset="2"/>
              </a:rPr>
              <a:t>Ω</a:t>
            </a:r>
            <a:r>
              <a:rPr lang="en-HK" dirty="0">
                <a:sym typeface="Wingdings" panose="05000000000000000000" pitchFamily="2" charset="2"/>
              </a:rPr>
              <a:t>, need V</a:t>
            </a:r>
            <a:r>
              <a:rPr lang="en-HK" baseline="-25000" dirty="0">
                <a:sym typeface="Wingdings" panose="05000000000000000000" pitchFamily="2" charset="2"/>
              </a:rPr>
              <a:t>DD</a:t>
            </a:r>
            <a:r>
              <a:rPr lang="en-HK" dirty="0">
                <a:sym typeface="Wingdings" panose="05000000000000000000" pitchFamily="2" charset="2"/>
              </a:rPr>
              <a:t> = 100 V!!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123855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CMRR in Differential Amplifier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C0BDA9-A86E-2270-EDBC-3104834BB3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051"/>
          <a:stretch/>
        </p:blipFill>
        <p:spPr>
          <a:xfrm>
            <a:off x="1452570" y="4632675"/>
            <a:ext cx="10739430" cy="1450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F9FA5E-9179-6110-FA1D-A7E104CBFC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244"/>
          <a:stretch/>
        </p:blipFill>
        <p:spPr>
          <a:xfrm>
            <a:off x="1359568" y="1631239"/>
            <a:ext cx="10236868" cy="29142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1BE435-36AC-6D6A-0216-9DAFB0A6577E}"/>
              </a:ext>
            </a:extLst>
          </p:cNvPr>
          <p:cNvSpPr txBox="1"/>
          <p:nvPr/>
        </p:nvSpPr>
        <p:spPr>
          <a:xfrm>
            <a:off x="1359568" y="6202017"/>
            <a:ext cx="10739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dirty="0"/>
              <a:t>If use normal resistor, increase R</a:t>
            </a:r>
            <a:r>
              <a:rPr lang="en-HK" baseline="-25000" dirty="0"/>
              <a:t>SS</a:t>
            </a:r>
            <a:r>
              <a:rPr lang="en-HK" dirty="0"/>
              <a:t> </a:t>
            </a:r>
            <a:r>
              <a:rPr lang="en-HK" dirty="0">
                <a:sym typeface="Wingdings" panose="05000000000000000000" pitchFamily="2" charset="2"/>
              </a:rPr>
              <a:t> DC power supply limit due to I</a:t>
            </a:r>
            <a:r>
              <a:rPr lang="en-HK" baseline="-25000" dirty="0">
                <a:sym typeface="Wingdings" panose="05000000000000000000" pitchFamily="2" charset="2"/>
              </a:rPr>
              <a:t>SS</a:t>
            </a:r>
            <a:r>
              <a:rPr lang="en-HK" dirty="0">
                <a:sym typeface="Wingdings" panose="05000000000000000000" pitchFamily="2" charset="2"/>
              </a:rPr>
              <a:t>R</a:t>
            </a:r>
            <a:r>
              <a:rPr lang="en-HK" baseline="-25000" dirty="0">
                <a:sym typeface="Wingdings" panose="05000000000000000000" pitchFamily="2" charset="2"/>
              </a:rPr>
              <a:t>SS</a:t>
            </a:r>
            <a:r>
              <a:rPr lang="en-HK" dirty="0">
                <a:sym typeface="Wingdings" panose="05000000000000000000" pitchFamily="2" charset="2"/>
              </a:rPr>
              <a:t> drop!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15953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load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FA50F5-D6C8-9EB2-1F5B-B845F28A437D}"/>
              </a:ext>
            </a:extLst>
          </p:cNvPr>
          <p:cNvSpPr txBox="1"/>
          <p:nvPr/>
        </p:nvSpPr>
        <p:spPr>
          <a:xfrm>
            <a:off x="410817" y="1895061"/>
            <a:ext cx="11237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400" b="1" dirty="0"/>
              <a:t>Need resistor with different AC &amp; DC resistance </a:t>
            </a:r>
            <a:r>
              <a:rPr lang="en-HK" sz="2400" b="1" dirty="0">
                <a:sym typeface="Wingdings" panose="05000000000000000000" pitchFamily="2" charset="2"/>
              </a:rPr>
              <a:t> transistor as solution!</a:t>
            </a:r>
            <a:endParaRPr lang="en-HK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233948-C9EF-41E7-FDCC-098223555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48" y="2561099"/>
            <a:ext cx="89535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2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DC &amp; AC resistances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4BB65-3119-7B23-A5BE-23B8B9ED2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7231"/>
            <a:ext cx="8115300" cy="2819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B4F1EF-C40B-87C6-BB01-9EE82CAC3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829" y="3804844"/>
            <a:ext cx="5762171" cy="305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93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as Active Load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C60E8-E72A-E1FE-E91C-F915830C8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99582"/>
            <a:ext cx="5889399" cy="4585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1FB3C9-8FA0-E90A-29FB-BFCE0CDA3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01" y="2669041"/>
            <a:ext cx="4171950" cy="300037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56F1EF3-CE7B-0EA5-1731-CE302B06DA45}"/>
              </a:ext>
            </a:extLst>
          </p:cNvPr>
          <p:cNvSpPr/>
          <p:nvPr/>
        </p:nvSpPr>
        <p:spPr>
          <a:xfrm>
            <a:off x="7736114" y="2336800"/>
            <a:ext cx="3483429" cy="15675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E19F90-842E-6B29-F032-34D783799274}"/>
              </a:ext>
            </a:extLst>
          </p:cNvPr>
          <p:cNvCxnSpPr/>
          <p:nvPr/>
        </p:nvCxnSpPr>
        <p:spPr>
          <a:xfrm>
            <a:off x="6877878" y="2570922"/>
            <a:ext cx="858236" cy="424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64A3B6B-B873-3B43-7ABA-569BFD8D5B47}"/>
              </a:ext>
            </a:extLst>
          </p:cNvPr>
          <p:cNvSpPr txBox="1"/>
          <p:nvPr/>
        </p:nvSpPr>
        <p:spPr>
          <a:xfrm>
            <a:off x="5658679" y="2267647"/>
            <a:ext cx="207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Current Mirror</a:t>
            </a:r>
          </a:p>
        </p:txBody>
      </p:sp>
    </p:spTree>
    <p:extLst>
      <p:ext uri="{BB962C8B-B14F-4D97-AF65-F5344CB8AC3E}">
        <p14:creationId xmlns:p14="http://schemas.microsoft.com/office/powerpoint/2010/main" val="2749889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Mirror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4879B7-20E4-4773-885A-7EADEFDD241F}"/>
              </a:ext>
            </a:extLst>
          </p:cNvPr>
          <p:cNvSpPr txBox="1"/>
          <p:nvPr/>
        </p:nvSpPr>
        <p:spPr>
          <a:xfrm>
            <a:off x="186489" y="1690688"/>
            <a:ext cx="49991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in the MOS/BJT current source is fixed by the Current Mirror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Also has advantage of making many copies with arbitrary gain!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211FDD-5326-4716-9D56-24013129A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601" y="2228372"/>
            <a:ext cx="5889399" cy="458522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5351458-457F-4B8C-99B7-EFD12812C85E}"/>
              </a:ext>
            </a:extLst>
          </p:cNvPr>
          <p:cNvSpPr/>
          <p:nvPr/>
        </p:nvSpPr>
        <p:spPr>
          <a:xfrm>
            <a:off x="7942715" y="2465590"/>
            <a:ext cx="3483429" cy="15675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944B02-796E-4F0E-BA36-57698CE902ED}"/>
              </a:ext>
            </a:extLst>
          </p:cNvPr>
          <p:cNvCxnSpPr/>
          <p:nvPr/>
        </p:nvCxnSpPr>
        <p:spPr>
          <a:xfrm>
            <a:off x="7084479" y="2699712"/>
            <a:ext cx="858236" cy="424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C9B054A-AA6E-4D94-93CF-1B6FA2D2BB79}"/>
              </a:ext>
            </a:extLst>
          </p:cNvPr>
          <p:cNvSpPr txBox="1"/>
          <p:nvPr/>
        </p:nvSpPr>
        <p:spPr>
          <a:xfrm>
            <a:off x="5865280" y="2396437"/>
            <a:ext cx="207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Current Mirror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F0DD714-6657-4FF8-8753-8EFD5A72EB4C}"/>
              </a:ext>
            </a:extLst>
          </p:cNvPr>
          <p:cNvSpPr/>
          <p:nvPr/>
        </p:nvSpPr>
        <p:spPr>
          <a:xfrm>
            <a:off x="6515100" y="4247147"/>
            <a:ext cx="3868153" cy="25206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Circuit to be biased with DC current from transistor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4FAB8A-79F6-431B-B00E-2CCF276E0966}"/>
              </a:ext>
            </a:extLst>
          </p:cNvPr>
          <p:cNvCxnSpPr/>
          <p:nvPr/>
        </p:nvCxnSpPr>
        <p:spPr>
          <a:xfrm>
            <a:off x="6779795" y="3928311"/>
            <a:ext cx="1118937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3273EB7-B340-402D-8802-FBBF959B226D}"/>
              </a:ext>
            </a:extLst>
          </p:cNvPr>
          <p:cNvSpPr txBox="1"/>
          <p:nvPr/>
        </p:nvSpPr>
        <p:spPr>
          <a:xfrm>
            <a:off x="5214842" y="3743645"/>
            <a:ext cx="1598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 current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13B38B7-2475-4429-8632-52CC1C6F2F1F}"/>
              </a:ext>
            </a:extLst>
          </p:cNvPr>
          <p:cNvCxnSpPr>
            <a:cxnSpLocks/>
          </p:cNvCxnSpPr>
          <p:nvPr/>
        </p:nvCxnSpPr>
        <p:spPr>
          <a:xfrm flipH="1" flipV="1">
            <a:off x="11123195" y="4520983"/>
            <a:ext cx="377048" cy="5382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AFBE92E-B88B-4F82-8F90-4333F2CF1699}"/>
              </a:ext>
            </a:extLst>
          </p:cNvPr>
          <p:cNvSpPr txBox="1"/>
          <p:nvPr/>
        </p:nvSpPr>
        <p:spPr>
          <a:xfrm>
            <a:off x="11213431" y="5059279"/>
            <a:ext cx="9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</a:t>
            </a:r>
          </a:p>
          <a:p>
            <a:r>
              <a:rPr lang="en-US" dirty="0">
                <a:solidFill>
                  <a:srgbClr val="FF0000"/>
                </a:solidFill>
              </a:rPr>
              <a:t>current</a:t>
            </a:r>
          </a:p>
        </p:txBody>
      </p:sp>
    </p:spTree>
    <p:extLst>
      <p:ext uri="{BB962C8B-B14F-4D97-AF65-F5344CB8AC3E}">
        <p14:creationId xmlns:p14="http://schemas.microsoft.com/office/powerpoint/2010/main" val="3394296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MOS Current Mirror: DC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067F3-292B-4C4C-BD8C-9A38F7857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797227"/>
            <a:ext cx="10934699" cy="491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52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Early Effect &amp; Connection with Small-signal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537D0-7BEA-44C9-B329-43B31C4C9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4" y="1766763"/>
            <a:ext cx="10868526" cy="509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13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Early Effect &amp; Connection with Small-signal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3961CC-75CB-483F-8FC8-A579B7D03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346" y="1654042"/>
            <a:ext cx="10916653" cy="520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81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89957" cy="1325563"/>
          </a:xfrm>
        </p:spPr>
        <p:txBody>
          <a:bodyPr/>
          <a:lstStyle/>
          <a:p>
            <a:r>
              <a:rPr lang="en-US" dirty="0"/>
              <a:t>MOS Current Mirror: DC Analysis with Early Effect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58499-7A99-4742-BC08-A820A0706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36" y="1600823"/>
            <a:ext cx="11073063" cy="525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47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MOS Current Mirror: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C31DB9-E613-4D1D-BB57-392464861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58" y="1804814"/>
            <a:ext cx="10988842" cy="505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39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MOS Current Mirror: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41228-7217-4393-B610-6DD2455E1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4" y="1761431"/>
            <a:ext cx="10868526" cy="509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13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9DB9B55-D95D-4E03-8F8A-BE7EC7A69DF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MOS Current Mirror: Gain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9DB9B55-D95D-4E03-8F8A-BE7EC7A69D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62854B7-8822-4459-82B2-394E72834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94" y="1773106"/>
            <a:ext cx="11012905" cy="50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11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MOS Current Mirror: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86AA29-1934-4EA1-9B43-D523E497B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994" y="1823142"/>
            <a:ext cx="10670005" cy="503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20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MOS Current Mirror: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7E384A-09AB-43AF-99BD-24AD6DBB8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70" y="1967162"/>
            <a:ext cx="10797230" cy="489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74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BJT Current Mirror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E2EB7F-5582-46F3-A689-E0BE98586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648" y="1604338"/>
            <a:ext cx="10260932" cy="4694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A5D90C-2AF3-4169-A6AB-0EA111412637}"/>
              </a:ext>
            </a:extLst>
          </p:cNvPr>
          <p:cNvSpPr txBox="1"/>
          <p:nvPr/>
        </p:nvSpPr>
        <p:spPr>
          <a:xfrm>
            <a:off x="1124952" y="6358941"/>
            <a:ext cx="11067048" cy="378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Even in ideal case, BJT current mirror has MR &lt; 1 due to base currents!!</a:t>
            </a:r>
          </a:p>
        </p:txBody>
      </p:sp>
    </p:spTree>
    <p:extLst>
      <p:ext uri="{BB962C8B-B14F-4D97-AF65-F5344CB8AC3E}">
        <p14:creationId xmlns:p14="http://schemas.microsoft.com/office/powerpoint/2010/main" val="53943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Multiple Current 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D3805B-610D-4B4A-BDF1-82DE95B59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94" y="1984539"/>
            <a:ext cx="11127205" cy="487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41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Terminal Resistances of Current Mirrors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DDFF2E-509A-435A-82D7-C611C6EFF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046" y="1543778"/>
            <a:ext cx="11030953" cy="531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68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MOS Current Mirror: AC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35ABB8-D5FF-4CFE-B805-02AF75063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32" y="1562453"/>
            <a:ext cx="6248400" cy="28050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E59F66-9065-4B59-A375-44A2AAADA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6" y="4089386"/>
            <a:ext cx="6470983" cy="27686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4DF58C-62A7-4589-8AB4-1C12C15D6E07}"/>
              </a:ext>
            </a:extLst>
          </p:cNvPr>
          <p:cNvSpPr/>
          <p:nvPr/>
        </p:nvSpPr>
        <p:spPr>
          <a:xfrm>
            <a:off x="5564605" y="3916279"/>
            <a:ext cx="6627395" cy="2941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63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Advanced Current Mirror: Increasing R</a:t>
            </a:r>
            <a:r>
              <a:rPr lang="en-US" baseline="-25000" dirty="0"/>
              <a:t>out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98E9BA-FF11-43C4-AFC7-DB944A71A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0" y="1931068"/>
            <a:ext cx="10748209" cy="49269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DE462E-BA06-4787-AE1C-23472228ED0B}"/>
              </a:ext>
            </a:extLst>
          </p:cNvPr>
          <p:cNvSpPr txBox="1"/>
          <p:nvPr/>
        </p:nvSpPr>
        <p:spPr>
          <a:xfrm>
            <a:off x="667753" y="1561736"/>
            <a:ext cx="964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MOS </a:t>
            </a:r>
            <a:r>
              <a:rPr lang="en-US" b="1" dirty="0" err="1"/>
              <a:t>Widlar</a:t>
            </a:r>
            <a:r>
              <a:rPr lang="en-US" b="1" dirty="0"/>
              <a:t> current mirror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132D34-B86A-452C-B49A-C3CC06EF2B8F}"/>
              </a:ext>
            </a:extLst>
          </p:cNvPr>
          <p:cNvGrpSpPr/>
          <p:nvPr/>
        </p:nvGrpSpPr>
        <p:grpSpPr>
          <a:xfrm>
            <a:off x="6948003" y="6424863"/>
            <a:ext cx="222818" cy="276999"/>
            <a:chOff x="9637061" y="6382753"/>
            <a:chExt cx="222818" cy="27699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889BF7-F4E5-4BC2-B02C-DE4E8CEBC1DD}"/>
                </a:ext>
              </a:extLst>
            </p:cNvPr>
            <p:cNvSpPr/>
            <p:nvPr/>
          </p:nvSpPr>
          <p:spPr>
            <a:xfrm>
              <a:off x="9637295" y="6382753"/>
              <a:ext cx="222584" cy="2767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22F7678-F1A1-4179-B4F9-C8992F5DFE1D}"/>
                    </a:ext>
                  </a:extLst>
                </p:cNvPr>
                <p:cNvSpPr txBox="1"/>
                <p:nvPr/>
              </p:nvSpPr>
              <p:spPr>
                <a:xfrm>
                  <a:off x="9637061" y="6382753"/>
                  <a:ext cx="2228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22F7678-F1A1-4179-B4F9-C8992F5DFE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7061" y="6382753"/>
                  <a:ext cx="22281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3889" r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22065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Advanced Current Mirror: Increasing R</a:t>
            </a:r>
            <a:r>
              <a:rPr lang="en-US" baseline="-25000" dirty="0"/>
              <a:t>out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C2C43-DC20-4AD5-83D7-5296A03A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236" y="1730028"/>
            <a:ext cx="10958763" cy="512797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BA3787E-7286-4EE5-89AC-D0531149E8B7}"/>
              </a:ext>
            </a:extLst>
          </p:cNvPr>
          <p:cNvGrpSpPr/>
          <p:nvPr/>
        </p:nvGrpSpPr>
        <p:grpSpPr>
          <a:xfrm>
            <a:off x="9637061" y="6382753"/>
            <a:ext cx="222818" cy="276999"/>
            <a:chOff x="9637061" y="6382753"/>
            <a:chExt cx="222818" cy="2769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152BBF-D285-4C55-B2D7-5CAEC2140D1F}"/>
                </a:ext>
              </a:extLst>
            </p:cNvPr>
            <p:cNvSpPr/>
            <p:nvPr/>
          </p:nvSpPr>
          <p:spPr>
            <a:xfrm>
              <a:off x="9637295" y="6382753"/>
              <a:ext cx="222584" cy="2767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48CCDCF-4A0C-4C29-A55D-5525663BC744}"/>
                    </a:ext>
                  </a:extLst>
                </p:cNvPr>
                <p:cNvSpPr txBox="1"/>
                <p:nvPr/>
              </p:nvSpPr>
              <p:spPr>
                <a:xfrm>
                  <a:off x="9637061" y="6382753"/>
                  <a:ext cx="2228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48CCDCF-4A0C-4C29-A55D-5525663BC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7061" y="6382753"/>
                  <a:ext cx="22281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3889" r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08C35E5-6679-4BA0-AF4F-833475611812}"/>
              </a:ext>
            </a:extLst>
          </p:cNvPr>
          <p:cNvSpPr txBox="1"/>
          <p:nvPr/>
        </p:nvSpPr>
        <p:spPr>
          <a:xfrm>
            <a:off x="7477626" y="53119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1BA8B7-F5E9-4B35-985F-FCC231F790A4}"/>
              </a:ext>
            </a:extLst>
          </p:cNvPr>
          <p:cNvSpPr/>
          <p:nvPr/>
        </p:nvSpPr>
        <p:spPr>
          <a:xfrm>
            <a:off x="7850605" y="5829300"/>
            <a:ext cx="848227" cy="433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97FB7E-BAF8-47CE-AFEF-4D0662902E43}"/>
              </a:ext>
            </a:extLst>
          </p:cNvPr>
          <p:cNvSpPr txBox="1"/>
          <p:nvPr/>
        </p:nvSpPr>
        <p:spPr>
          <a:xfrm>
            <a:off x="7777708" y="5829300"/>
            <a:ext cx="1663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V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/r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74110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18012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BJT Current Mirror: DC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448116-90D2-405A-A0B7-B3B973224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184" y="1601738"/>
            <a:ext cx="10597816" cy="525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38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BJT Current Mirror: DC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E6753E-0A8B-4AD5-9D8A-C47B967F2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762" y="1785153"/>
            <a:ext cx="11139237" cy="507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75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BJT Current Mirror: DC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4A2CE6-6567-4EC1-B2FE-6821F1BA2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32" y="1781838"/>
            <a:ext cx="11036968" cy="507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32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BJT Current Mirror: Changing 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B0203-9C3F-4902-A237-875C20703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4" y="1674656"/>
            <a:ext cx="11055016" cy="51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34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BJT Current Mirror: Changing Gain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D00D54-9A9A-457E-96D5-7AD52FDE3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474" y="1748514"/>
            <a:ext cx="10868526" cy="510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7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18636</TotalTime>
  <Words>323</Words>
  <Application>Microsoft Office PowerPoint</Application>
  <PresentationFormat>Widescreen</PresentationFormat>
  <Paragraphs>57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等线</vt:lpstr>
      <vt:lpstr>等线 Light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EE3122: Analogue Circuit Fundamentals</vt:lpstr>
      <vt:lpstr>Motivation</vt:lpstr>
      <vt:lpstr>Voltage gain in fully bypassed CS Amplifier</vt:lpstr>
      <vt:lpstr>CMRR in Differential Amplifier</vt:lpstr>
      <vt:lpstr>Active load</vt:lpstr>
      <vt:lpstr>DC &amp; AC resistances</vt:lpstr>
      <vt:lpstr>BJT as Active Load</vt:lpstr>
      <vt:lpstr>Current Mirror</vt:lpstr>
      <vt:lpstr>MOS Current Mirror: DC Analysis</vt:lpstr>
      <vt:lpstr>Early Effect &amp; Connection with Small-signal model</vt:lpstr>
      <vt:lpstr>Early Effect &amp; Connection with Small-signal model</vt:lpstr>
      <vt:lpstr>MOS Current Mirror: DC Analysis with Early Effect</vt:lpstr>
      <vt:lpstr>MOS Current Mirror: Example</vt:lpstr>
      <vt:lpstr>MOS Current Mirror: Example</vt:lpstr>
      <vt:lpstr>MOS Current Mirror: Gain (MR≠1)</vt:lpstr>
      <vt:lpstr>MOS Current Mirror: Example</vt:lpstr>
      <vt:lpstr>MOS Current Mirror: Example</vt:lpstr>
      <vt:lpstr>BJT Current Mirror</vt:lpstr>
      <vt:lpstr>Multiple Current Sources</vt:lpstr>
      <vt:lpstr>Terminal Resistances of Current Mirrors</vt:lpstr>
      <vt:lpstr>MOS Current Mirror: AC Analysis</vt:lpstr>
      <vt:lpstr>Advanced Current Mirror: Increasing Rout</vt:lpstr>
      <vt:lpstr>Advanced Current Mirror: Increasing Rout</vt:lpstr>
      <vt:lpstr>Appendix</vt:lpstr>
      <vt:lpstr>BJT Current Mirror: DC Analysis</vt:lpstr>
      <vt:lpstr>BJT Current Mirror: DC Analysis</vt:lpstr>
      <vt:lpstr>BJT Current Mirror: DC Analysis</vt:lpstr>
      <vt:lpstr>BJT Current Mirror: Changing Gain</vt:lpstr>
      <vt:lpstr>BJT Current Mirror: Changing Gain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343</cp:revision>
  <dcterms:created xsi:type="dcterms:W3CDTF">2021-12-02T05:28:30Z</dcterms:created>
  <dcterms:modified xsi:type="dcterms:W3CDTF">2024-02-29T09:06:46Z</dcterms:modified>
</cp:coreProperties>
</file>