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698" r:id="rId1"/>
  </p:sldMasterIdLst>
  <p:notesMasterIdLst>
    <p:notesMasterId r:id="rId14"/>
  </p:notesMasterIdLst>
  <p:sldIdLst>
    <p:sldId id="256" r:id="rId2"/>
    <p:sldId id="257" r:id="rId3"/>
    <p:sldId id="260" r:id="rId4"/>
    <p:sldId id="261" r:id="rId5"/>
    <p:sldId id="262" r:id="rId6"/>
    <p:sldId id="258" r:id="rId7"/>
    <p:sldId id="259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ed Chow" initials="TC" lastIdx="0" clrIdx="0">
    <p:extLst>
      <p:ext uri="{19B8F6BF-5375-455C-9EA6-DF929625EA0E}">
        <p15:presenceInfo xmlns:p15="http://schemas.microsoft.com/office/powerpoint/2012/main" userId="1a6ee9ed0254b3de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9BDD"/>
    <a:srgbClr val="E9E9EA"/>
    <a:srgbClr val="E7E7E8"/>
    <a:srgbClr val="FFD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7" autoAdjust="0"/>
    <p:restoredTop sz="91379" autoAdjust="0"/>
  </p:normalViewPr>
  <p:slideViewPr>
    <p:cSldViewPr snapToGrid="0">
      <p:cViewPr>
        <p:scale>
          <a:sx n="80" d="100"/>
          <a:sy n="80" d="100"/>
        </p:scale>
        <p:origin x="24" y="-1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932E39-34A5-458C-9849-B298AAA9942D}" type="datetimeFigureOut">
              <a:rPr lang="en-HK" smtClean="0"/>
              <a:t>20/4/2019</a:t>
            </a:fld>
            <a:endParaRPr lang="en-H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H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C47922-2639-4BCF-AAD1-20BDF7C45795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220160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C47922-2639-4BCF-AAD1-20BDF7C45795}" type="slidenum">
              <a:rPr lang="en-HK" smtClean="0"/>
              <a:t>9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1504272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C47922-2639-4BCF-AAD1-20BDF7C45795}" type="slidenum">
              <a:rPr lang="en-HK" smtClean="0"/>
              <a:t>10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10938248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C47922-2639-4BCF-AAD1-20BDF7C45795}" type="slidenum">
              <a:rPr lang="en-HK" smtClean="0"/>
              <a:t>11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3262701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C47922-2639-4BCF-AAD1-20BDF7C45795}" type="slidenum">
              <a:rPr lang="en-HK" smtClean="0"/>
              <a:t>12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6752176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5759" y="2166364"/>
            <a:ext cx="11471565" cy="1739347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0000"/>
              </a:lnSpc>
              <a:defRPr sz="6000" spc="15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996250"/>
            <a:ext cx="9144000" cy="1309255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20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4701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2919" y="2011680"/>
            <a:ext cx="9784080" cy="4206240"/>
          </a:xfrm>
        </p:spPr>
        <p:txBody>
          <a:bodyPr/>
          <a:lstStyle>
            <a:lvl1pPr marL="358775" indent="-358775">
              <a:lnSpc>
                <a:spcPct val="100000"/>
              </a:lnSpc>
              <a:buFont typeface="Wingdings" panose="05000000000000000000" pitchFamily="2" charset="2"/>
              <a:buChar char="Ø"/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15963" indent="-357188">
              <a:lnSpc>
                <a:spcPct val="100000"/>
              </a:lnSpc>
              <a:buFont typeface="Arial" panose="020B0604020202020204" pitchFamily="34" charset="0"/>
              <a:buChar char="•"/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89013" indent="-273050">
              <a:lnSpc>
                <a:spcPct val="100000"/>
              </a:lnSpc>
              <a:buFont typeface="Wingdings" panose="05000000000000000000" pitchFamily="2" charset="2"/>
              <a:buChar char="§"/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989013" indent="-273050"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989013" indent="-273050">
              <a:lnSpc>
                <a:spcPct val="100000"/>
              </a:lnSpc>
              <a:defRPr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algn="r"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99108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43" y="2059012"/>
            <a:ext cx="12195668" cy="18288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191" y="2208879"/>
            <a:ext cx="10515600" cy="1676400"/>
          </a:xfrm>
        </p:spPr>
        <p:txBody>
          <a:bodyPr anchor="ctr">
            <a:noAutofit/>
          </a:bodyPr>
          <a:lstStyle>
            <a:lvl1pPr algn="ctr">
              <a:lnSpc>
                <a:spcPct val="80000"/>
              </a:lnSpc>
              <a:defRPr sz="6000" b="0" cap="none" spc="150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3191" y="4010334"/>
            <a:ext cx="10515600" cy="1174639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24159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05344" y="2011680"/>
            <a:ext cx="4754880" cy="4206240"/>
          </a:xfrm>
        </p:spPr>
        <p:txBody>
          <a:bodyPr/>
          <a:lstStyle>
            <a:lvl1pPr marL="358775" indent="-358775">
              <a:buFont typeface="Wingdings" panose="05000000000000000000" pitchFamily="2" charset="2"/>
              <a:buChar char="Ø"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23888" indent="-265113"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09625" indent="-185738">
              <a:buFont typeface="Arial" panose="020B0604020202020204" pitchFamily="34" charset="0"/>
              <a:buChar char="•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345630E-130D-445F-980C-158581B29B37}"/>
              </a:ext>
            </a:extLst>
          </p:cNvPr>
          <p:cNvSpPr>
            <a:spLocks noGrp="1"/>
          </p:cNvSpPr>
          <p:nvPr>
            <p:ph sz="half" idx="13"/>
          </p:nvPr>
        </p:nvSpPr>
        <p:spPr>
          <a:xfrm>
            <a:off x="6233043" y="1997870"/>
            <a:ext cx="4754880" cy="4206240"/>
          </a:xfrm>
        </p:spPr>
        <p:txBody>
          <a:bodyPr/>
          <a:lstStyle>
            <a:lvl1pPr marL="358775" indent="-358775">
              <a:buFont typeface="Wingdings" panose="05000000000000000000" pitchFamily="2" charset="2"/>
              <a:buChar char="Ø"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623888" indent="-265113"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809625" indent="-185738">
              <a:buFont typeface="Arial" panose="020B0604020202020204" pitchFamily="34" charset="0"/>
              <a:buChar char="•"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004051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7008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07008" y="2656566"/>
            <a:ext cx="4754880" cy="3566160"/>
          </a:xfrm>
        </p:spPr>
        <p:txBody>
          <a:bodyPr/>
          <a:lstStyle>
            <a:lvl1pPr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31230" y="1913470"/>
            <a:ext cx="4754880" cy="743094"/>
          </a:xfrm>
        </p:spPr>
        <p:txBody>
          <a:bodyPr anchor="ctr">
            <a:normAutofit/>
          </a:bodyPr>
          <a:lstStyle>
            <a:lvl1pPr marL="0" indent="0">
              <a:buNone/>
              <a:defRPr sz="21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31230" y="2656564"/>
            <a:ext cx="4754880" cy="3566160"/>
          </a:xfrm>
        </p:spPr>
        <p:txBody>
          <a:bodyPr/>
          <a:lstStyle>
            <a:lvl1pPr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3211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45437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1378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cap="none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07008" y="2120054"/>
            <a:ext cx="6126480" cy="4114800"/>
          </a:xfrm>
        </p:spPr>
        <p:txBody>
          <a:bodyPr/>
          <a:lstStyle>
            <a:lvl1pPr>
              <a:defRPr sz="3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89023" y="2147486"/>
            <a:ext cx="3200400" cy="3432319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4019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0160" y="2211494"/>
            <a:ext cx="6126480" cy="3931920"/>
          </a:xfrm>
          <a:solidFill>
            <a:schemeClr val="tx2">
              <a:lumMod val="60000"/>
              <a:lumOff val="40000"/>
            </a:schemeClr>
          </a:solidFill>
        </p:spPr>
        <p:txBody>
          <a:bodyPr tIns="365760" anchor="t"/>
          <a:lstStyle>
            <a:lvl1pPr marL="0" indent="0" algn="ctr">
              <a:buNone/>
              <a:defRPr sz="320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790688" y="2150621"/>
            <a:ext cx="3200400" cy="3429000"/>
          </a:xfrm>
        </p:spPr>
        <p:txBody>
          <a:bodyPr>
            <a:normAutofit/>
          </a:bodyPr>
          <a:lstStyle>
            <a:lvl1pPr marL="0" indent="0">
              <a:lnSpc>
                <a:spcPct val="95000"/>
              </a:lnSpc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3528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6746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019312" y="0"/>
            <a:ext cx="27432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0624" y="274638"/>
            <a:ext cx="2402380" cy="589756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199" y="274638"/>
            <a:ext cx="7973291" cy="5897562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422854"/>
            <a:ext cx="2743196" cy="365125"/>
          </a:xfrm>
        </p:spPr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776135" y="6422854"/>
            <a:ext cx="4279669" cy="365125"/>
          </a:xfrm>
        </p:spPr>
        <p:txBody>
          <a:bodyPr/>
          <a:lstStyle/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073048" y="6422854"/>
            <a:ext cx="879759" cy="3651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37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83" y="176109"/>
            <a:ext cx="12188952" cy="16459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2919" y="284176"/>
            <a:ext cx="9784080" cy="15087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2919" y="2011680"/>
            <a:ext cx="9784080" cy="42062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02266" y="6422854"/>
            <a:ext cx="3000894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l">
              <a:defRPr sz="1050">
                <a:solidFill>
                  <a:schemeClr val="tx1"/>
                </a:solidFill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96471" y="6422854"/>
            <a:ext cx="5044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/>
                </a:solidFill>
              </a:defRPr>
            </a:lvl1pPr>
          </a:lstStyle>
          <a:p>
            <a:r>
              <a:rPr lang="en-US"/>
              <a:t>Ted Chow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58927" y="6422854"/>
            <a:ext cx="946264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 b="0">
                <a:solidFill>
                  <a:schemeClr val="tx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812768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000" kern="1200" cap="all" baseline="0">
          <a:solidFill>
            <a:schemeClr val="bg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tx1"/>
        </a:buClr>
        <a:buFont typeface="Wingdings" pitchFamily="2" charset="2"/>
        <a:buChar char="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4114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6400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8686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728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2846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718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29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18062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tx1"/>
        </a:buClr>
        <a:buFont typeface="Wingdings" pitchFamily="2" charset="2"/>
        <a:buChar char="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497DF7-17A0-465D-943B-4FB07F46EAB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HK" sz="4000" b="1" cap="none" dirty="0">
                <a:latin typeface="Arial" panose="020B0604020202020204" pitchFamily="34" charset="0"/>
                <a:cs typeface="Arial" panose="020B0604020202020204" pitchFamily="34" charset="0"/>
              </a:rPr>
              <a:t>Tutorial 10</a:t>
            </a:r>
            <a:r>
              <a:rPr lang="en-US" altLang="zh-TW" sz="4000" b="1" cap="none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en-US" altLang="zh-CN" sz="4000" b="1" cap="none" dirty="0">
                <a:latin typeface="Arial" panose="020B0604020202020204" pitchFamily="34" charset="0"/>
                <a:cs typeface="Arial" panose="020B0604020202020204" pitchFamily="34" charset="0"/>
              </a:rPr>
              <a:t>Concurrency Control</a:t>
            </a:r>
            <a:endParaRPr lang="en-HK" sz="4000" b="1" cap="none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DEC910-6843-48D5-9A2C-38ECCDAE300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HK" sz="3600" b="1" dirty="0">
                <a:latin typeface="Arial" panose="020B0604020202020204" pitchFamily="34" charset="0"/>
                <a:cs typeface="Arial" panose="020B0604020202020204" pitchFamily="34" charset="0"/>
              </a:rPr>
              <a:t>CS3402 Database Systems</a:t>
            </a:r>
          </a:p>
        </p:txBody>
      </p:sp>
    </p:spTree>
    <p:extLst>
      <p:ext uri="{BB962C8B-B14F-4D97-AF65-F5344CB8AC3E}">
        <p14:creationId xmlns:p14="http://schemas.microsoft.com/office/powerpoint/2010/main" val="29655181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A5660-C2DF-491B-A815-7F3926E91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Question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BB28D0-3441-4B49-AAD5-D18155E1B0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19" y="2011680"/>
            <a:ext cx="9784080" cy="4411174"/>
          </a:xfrm>
        </p:spPr>
        <p:txBody>
          <a:bodyPr>
            <a:normAutofit fontScale="92500" lnSpcReduction="10000"/>
          </a:bodyPr>
          <a:lstStyle/>
          <a:p>
            <a:pPr lvl="0">
              <a:lnSpc>
                <a:spcPct val="110000"/>
              </a:lnSpc>
            </a:pPr>
            <a:r>
              <a:rPr lang="en-US" sz="2400" dirty="0"/>
              <a:t>Consider the following table scheme, and assume that R</a:t>
            </a:r>
            <a:r>
              <a:rPr lang="en-US" sz="2400" baseline="-25000" dirty="0"/>
              <a:t>1</a:t>
            </a:r>
            <a:r>
              <a:rPr lang="en-US" sz="2400" dirty="0"/>
              <a:t> has 1000 tuples, R</a:t>
            </a:r>
            <a:r>
              <a:rPr lang="en-US" sz="2400" baseline="-25000" dirty="0"/>
              <a:t>2</a:t>
            </a:r>
            <a:r>
              <a:rPr lang="en-US" sz="2400" dirty="0"/>
              <a:t> has 1500 tuples and R</a:t>
            </a:r>
            <a:r>
              <a:rPr lang="en-US" sz="2400" baseline="-25000" dirty="0"/>
              <a:t>3</a:t>
            </a:r>
            <a:r>
              <a:rPr lang="en-US" sz="2400" dirty="0"/>
              <a:t> has 750 tuples.   </a:t>
            </a:r>
            <a:endParaRPr lang="en-HK" sz="2400" dirty="0"/>
          </a:p>
          <a:p>
            <a:pPr lvl="1">
              <a:lnSpc>
                <a:spcPct val="110000"/>
              </a:lnSpc>
            </a:pPr>
            <a:r>
              <a:rPr lang="en-US" sz="2200" b="1" dirty="0"/>
              <a:t>R</a:t>
            </a:r>
            <a:r>
              <a:rPr lang="en-US" sz="2200" b="1" baseline="-25000" dirty="0"/>
              <a:t>1</a:t>
            </a:r>
            <a:r>
              <a:rPr lang="en-US" sz="2200" dirty="0"/>
              <a:t> (</a:t>
            </a:r>
            <a:r>
              <a:rPr lang="en-US" sz="2200" i="1" u="sng" dirty="0"/>
              <a:t>A</a:t>
            </a:r>
            <a:r>
              <a:rPr lang="en-US" sz="2200" i="1" dirty="0"/>
              <a:t>, B, C</a:t>
            </a:r>
            <a:r>
              <a:rPr lang="en-US" sz="2200" dirty="0"/>
              <a:t>)</a:t>
            </a:r>
            <a:endParaRPr lang="en-HK" sz="2200" dirty="0"/>
          </a:p>
          <a:p>
            <a:pPr lvl="1">
              <a:lnSpc>
                <a:spcPct val="110000"/>
              </a:lnSpc>
            </a:pPr>
            <a:r>
              <a:rPr lang="en-US" sz="2200" b="1" dirty="0"/>
              <a:t>R</a:t>
            </a:r>
            <a:r>
              <a:rPr lang="en-US" sz="2200" b="1" baseline="-25000" dirty="0"/>
              <a:t>2</a:t>
            </a:r>
            <a:r>
              <a:rPr lang="en-US" sz="2200" dirty="0"/>
              <a:t> (</a:t>
            </a:r>
            <a:r>
              <a:rPr lang="en-US" sz="2200" i="1" u="sng" dirty="0"/>
              <a:t>C</a:t>
            </a:r>
            <a:r>
              <a:rPr lang="en-US" sz="2200" dirty="0"/>
              <a:t>, D, E)</a:t>
            </a:r>
            <a:endParaRPr lang="en-HK" sz="2200" dirty="0"/>
          </a:p>
          <a:p>
            <a:pPr lvl="1">
              <a:lnSpc>
                <a:spcPct val="110000"/>
              </a:lnSpc>
            </a:pPr>
            <a:r>
              <a:rPr lang="en-US" sz="2200" b="1" dirty="0"/>
              <a:t>R</a:t>
            </a:r>
            <a:r>
              <a:rPr lang="en-US" sz="2200" b="1" baseline="-25000" dirty="0"/>
              <a:t>3</a:t>
            </a:r>
            <a:r>
              <a:rPr lang="en-US" sz="2200" b="1" dirty="0"/>
              <a:t> </a:t>
            </a:r>
            <a:r>
              <a:rPr lang="en-US" sz="2200" dirty="0"/>
              <a:t>(</a:t>
            </a:r>
            <a:r>
              <a:rPr lang="en-US" sz="2200" i="1" u="sng" dirty="0"/>
              <a:t>E</a:t>
            </a:r>
            <a:r>
              <a:rPr lang="en-US" sz="2200" i="1" dirty="0"/>
              <a:t>, F</a:t>
            </a:r>
            <a:r>
              <a:rPr lang="en-US" sz="2200" dirty="0"/>
              <a:t>)</a:t>
            </a:r>
            <a:endParaRPr lang="en-HK" sz="2200" dirty="0"/>
          </a:p>
          <a:p>
            <a:pPr marL="457200" lvl="0" indent="-457200">
              <a:lnSpc>
                <a:spcPct val="110000"/>
              </a:lnSpc>
              <a:buFont typeface="+mj-lt"/>
              <a:buAutoNum type="alphaLcParenR"/>
            </a:pPr>
            <a:r>
              <a:rPr lang="en-US" sz="2400" dirty="0"/>
              <a:t>Estimate the size (max and min numbers of tuples) of R</a:t>
            </a:r>
            <a:r>
              <a:rPr lang="en-US" sz="2400" baseline="-25000" dirty="0"/>
              <a:t>1</a:t>
            </a:r>
            <a:r>
              <a:rPr lang="en-US" sz="2400" dirty="0"/>
              <a:t> * R</a:t>
            </a:r>
            <a:r>
              <a:rPr lang="en-US" sz="2400" baseline="-25000" dirty="0"/>
              <a:t>2</a:t>
            </a:r>
            <a:r>
              <a:rPr lang="en-US" sz="2400" dirty="0"/>
              <a:t> * R</a:t>
            </a:r>
            <a:r>
              <a:rPr lang="en-US" sz="2400" baseline="-25000" dirty="0"/>
              <a:t>3</a:t>
            </a:r>
            <a:r>
              <a:rPr lang="en-US" sz="2400" dirty="0"/>
              <a:t> (where * denotes Natural Join).</a:t>
            </a:r>
          </a:p>
          <a:p>
            <a:pPr marL="457200" lvl="0" indent="-457200">
              <a:lnSpc>
                <a:spcPct val="110000"/>
              </a:lnSpc>
              <a:buFont typeface="+mj-lt"/>
              <a:buAutoNum type="alphaLcParenR"/>
            </a:pPr>
            <a:r>
              <a:rPr lang="en-US" dirty="0"/>
              <a:t>There are two ways to perform the Natural Join in (a), which one is more efficient in terms of number of comparison? </a:t>
            </a:r>
            <a:endParaRPr lang="en-HK" dirty="0"/>
          </a:p>
          <a:p>
            <a:pPr marL="873125" lvl="1" indent="-514350">
              <a:lnSpc>
                <a:spcPct val="110000"/>
              </a:lnSpc>
              <a:buFont typeface="+mj-lt"/>
              <a:buAutoNum type="romanLcPeriod"/>
            </a:pPr>
            <a:r>
              <a:rPr lang="en-US" dirty="0"/>
              <a:t>(R</a:t>
            </a:r>
            <a:r>
              <a:rPr lang="en-US" baseline="-25000" dirty="0"/>
              <a:t>1</a:t>
            </a:r>
            <a:r>
              <a:rPr lang="en-US" dirty="0"/>
              <a:t> * R</a:t>
            </a:r>
            <a:r>
              <a:rPr lang="en-US" baseline="-25000" dirty="0"/>
              <a:t>2</a:t>
            </a:r>
            <a:r>
              <a:rPr lang="en-US" dirty="0"/>
              <a:t>) * R</a:t>
            </a:r>
            <a:r>
              <a:rPr lang="en-US" baseline="-25000" dirty="0"/>
              <a:t>3</a:t>
            </a:r>
            <a:endParaRPr lang="en-HK" baseline="-25000" dirty="0"/>
          </a:p>
          <a:p>
            <a:pPr marL="873125" lvl="1" indent="-514350">
              <a:lnSpc>
                <a:spcPct val="110000"/>
              </a:lnSpc>
              <a:buFont typeface="+mj-lt"/>
              <a:buAutoNum type="romanLcPeriod"/>
            </a:pPr>
            <a:r>
              <a:rPr lang="en-US" dirty="0"/>
              <a:t>R</a:t>
            </a:r>
            <a:r>
              <a:rPr lang="en-US" baseline="-25000" dirty="0"/>
              <a:t>1</a:t>
            </a:r>
            <a:r>
              <a:rPr lang="en-US" dirty="0"/>
              <a:t> * (R</a:t>
            </a:r>
            <a:r>
              <a:rPr lang="en-US" baseline="-25000" dirty="0"/>
              <a:t>2</a:t>
            </a:r>
            <a:r>
              <a:rPr lang="en-US" dirty="0"/>
              <a:t> * R</a:t>
            </a:r>
            <a:r>
              <a:rPr lang="en-US" baseline="-25000" dirty="0"/>
              <a:t>3</a:t>
            </a:r>
            <a:r>
              <a:rPr lang="en-US" dirty="0"/>
              <a:t>)</a:t>
            </a:r>
            <a:endParaRPr lang="en-HK" dirty="0"/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A09508-DC6B-4BD9-B80F-627A9E9A6D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34067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3D4704-77AE-40BF-898F-401ACE773B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Question 1a (Answer)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6B23CC-5C06-4BD4-9830-DD5C499359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dirty="0"/>
              <a:t>R</a:t>
            </a:r>
            <a:r>
              <a:rPr lang="en-HK" baseline="-25000" dirty="0"/>
              <a:t>1</a:t>
            </a:r>
            <a:r>
              <a:rPr lang="en-HK" dirty="0"/>
              <a:t> has 1,000 tuples, so A has 1,000 distinct values</a:t>
            </a:r>
          </a:p>
          <a:p>
            <a:r>
              <a:rPr lang="en-HK" dirty="0"/>
              <a:t>R</a:t>
            </a:r>
            <a:r>
              <a:rPr lang="en-HK" baseline="-25000" dirty="0"/>
              <a:t>2</a:t>
            </a:r>
            <a:r>
              <a:rPr lang="en-HK" dirty="0"/>
              <a:t> has 1,500 tuples, so C has 1,500 distinct values</a:t>
            </a:r>
          </a:p>
          <a:p>
            <a:r>
              <a:rPr lang="en-HK" dirty="0"/>
              <a:t>R</a:t>
            </a:r>
            <a:r>
              <a:rPr lang="en-HK" baseline="-25000" dirty="0"/>
              <a:t>3</a:t>
            </a:r>
            <a:r>
              <a:rPr lang="en-HK" dirty="0"/>
              <a:t> has 750 tuples, so E has 750 distinct values</a:t>
            </a:r>
          </a:p>
          <a:p>
            <a:r>
              <a:rPr lang="en-HK" dirty="0"/>
              <a:t>Temp </a:t>
            </a:r>
            <a:r>
              <a:rPr lang="en-HK" dirty="0">
                <a:sym typeface="Symbol" panose="05050102010706020507" pitchFamily="18" charset="2"/>
              </a:rPr>
              <a:t> </a:t>
            </a:r>
            <a:r>
              <a:rPr lang="en-HK" dirty="0"/>
              <a:t>R</a:t>
            </a:r>
            <a:r>
              <a:rPr lang="en-HK" baseline="-25000" dirty="0"/>
              <a:t>1</a:t>
            </a:r>
            <a:r>
              <a:rPr lang="en-HK" dirty="0"/>
              <a:t> * R</a:t>
            </a:r>
            <a:r>
              <a:rPr lang="en-HK" baseline="-25000" dirty="0"/>
              <a:t>2</a:t>
            </a:r>
            <a:r>
              <a:rPr lang="en-HK" dirty="0"/>
              <a:t> produces 0 to 1,000 tuples.</a:t>
            </a:r>
          </a:p>
          <a:p>
            <a:r>
              <a:rPr lang="en-HK" dirty="0"/>
              <a:t>Temp * R</a:t>
            </a:r>
            <a:r>
              <a:rPr lang="en-HK" baseline="-25000" dirty="0"/>
              <a:t>3</a:t>
            </a:r>
            <a:r>
              <a:rPr lang="en-HK" dirty="0"/>
              <a:t> produces to 0 to 1,000 tuples.</a:t>
            </a:r>
          </a:p>
          <a:p>
            <a:r>
              <a:rPr lang="en-HK" dirty="0"/>
              <a:t>The min and max numbers of tuples are 0 and 1,000, respectively.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A50DE38-CECD-4929-8DD0-167450E942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07183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E6DB5-EC24-4816-8F6E-9A7FF8276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Question 1b (Answer) (1/2)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8C1398-6D55-4F09-A46A-372C4AC5F9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HK" dirty="0"/>
              <a:t>R</a:t>
            </a:r>
            <a:r>
              <a:rPr lang="en-HK" baseline="-25000" dirty="0"/>
              <a:t>1</a:t>
            </a:r>
            <a:r>
              <a:rPr lang="en-HK" dirty="0"/>
              <a:t> has 1,000 tuples, so A has 1,000 distinct values</a:t>
            </a:r>
          </a:p>
          <a:p>
            <a:r>
              <a:rPr lang="en-HK" dirty="0"/>
              <a:t>R</a:t>
            </a:r>
            <a:r>
              <a:rPr lang="en-HK" baseline="-25000" dirty="0"/>
              <a:t>2</a:t>
            </a:r>
            <a:r>
              <a:rPr lang="en-HK" dirty="0"/>
              <a:t> has 1,500 tuples, so C has 1,500 distinct values</a:t>
            </a:r>
          </a:p>
          <a:p>
            <a:r>
              <a:rPr lang="en-HK" dirty="0"/>
              <a:t>R</a:t>
            </a:r>
            <a:r>
              <a:rPr lang="en-HK" baseline="-25000" dirty="0"/>
              <a:t>3</a:t>
            </a:r>
            <a:r>
              <a:rPr lang="en-HK" dirty="0"/>
              <a:t> has 750 tuples, so E has 750 distinct values</a:t>
            </a:r>
          </a:p>
          <a:p>
            <a:r>
              <a:rPr lang="en-US" dirty="0"/>
              <a:t>For (</a:t>
            </a:r>
            <a:r>
              <a:rPr lang="en-US" dirty="0" err="1"/>
              <a:t>i</a:t>
            </a:r>
            <a:r>
              <a:rPr lang="en-US" dirty="0"/>
              <a:t>), (R</a:t>
            </a:r>
            <a:r>
              <a:rPr lang="en-US" baseline="-25000" dirty="0"/>
              <a:t>1</a:t>
            </a:r>
            <a:r>
              <a:rPr lang="en-US" dirty="0"/>
              <a:t> * R</a:t>
            </a:r>
            <a:r>
              <a:rPr lang="en-US" baseline="-25000" dirty="0"/>
              <a:t>2</a:t>
            </a:r>
            <a:r>
              <a:rPr lang="en-US" dirty="0"/>
              <a:t>) * R</a:t>
            </a:r>
            <a:r>
              <a:rPr lang="en-US" baseline="-25000" dirty="0"/>
              <a:t>3</a:t>
            </a:r>
            <a:endParaRPr lang="en-HK" baseline="-25000" dirty="0"/>
          </a:p>
          <a:p>
            <a:pPr lvl="1"/>
            <a:r>
              <a:rPr lang="en-HK" dirty="0"/>
              <a:t>Temp </a:t>
            </a:r>
            <a:r>
              <a:rPr lang="en-HK" dirty="0">
                <a:sym typeface="Symbol" panose="05050102010706020507" pitchFamily="18" charset="2"/>
              </a:rPr>
              <a:t> </a:t>
            </a:r>
            <a:r>
              <a:rPr lang="en-HK" dirty="0"/>
              <a:t>R</a:t>
            </a:r>
            <a:r>
              <a:rPr lang="en-HK" baseline="-25000" dirty="0"/>
              <a:t>1</a:t>
            </a:r>
            <a:r>
              <a:rPr lang="en-HK" dirty="0"/>
              <a:t> * R</a:t>
            </a:r>
            <a:r>
              <a:rPr lang="en-HK" baseline="-25000" dirty="0"/>
              <a:t>2</a:t>
            </a:r>
            <a:r>
              <a:rPr lang="en-HK" dirty="0"/>
              <a:t> requires 1,000 * 1,500 = 1,500,000 comparisons at the worst case </a:t>
            </a:r>
          </a:p>
          <a:p>
            <a:pPr lvl="1"/>
            <a:r>
              <a:rPr lang="en-HK" dirty="0"/>
              <a:t>Temp * R</a:t>
            </a:r>
            <a:r>
              <a:rPr lang="en-HK" baseline="-25000" dirty="0"/>
              <a:t>3</a:t>
            </a:r>
            <a:r>
              <a:rPr lang="en-HK" dirty="0"/>
              <a:t> requires 1,000 * 750 = 750,000 comparisons at the worst case</a:t>
            </a:r>
          </a:p>
          <a:p>
            <a:pPr lvl="1"/>
            <a:r>
              <a:rPr lang="en-HK" dirty="0"/>
              <a:t>In total, it requires 2,250,000 comparisons at the worst case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7EEF32-B035-40B9-96C5-F3ACA5AD9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74707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E6DB5-EC24-4816-8F6E-9A7FF82767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Question 1b (Answer) (2/2)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8C1398-6D55-4F09-A46A-372C4AC5F9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HK" dirty="0"/>
              <a:t>R</a:t>
            </a:r>
            <a:r>
              <a:rPr lang="en-HK" baseline="-25000" dirty="0"/>
              <a:t>1</a:t>
            </a:r>
            <a:r>
              <a:rPr lang="en-HK" dirty="0"/>
              <a:t> has 1,000 tuples, so A has 1,000 distinct values</a:t>
            </a:r>
          </a:p>
          <a:p>
            <a:r>
              <a:rPr lang="en-HK" dirty="0"/>
              <a:t>R</a:t>
            </a:r>
            <a:r>
              <a:rPr lang="en-HK" baseline="-25000" dirty="0"/>
              <a:t>2</a:t>
            </a:r>
            <a:r>
              <a:rPr lang="en-HK" dirty="0"/>
              <a:t> has 1,500 tuples, so C has 1,500 distinct values</a:t>
            </a:r>
          </a:p>
          <a:p>
            <a:r>
              <a:rPr lang="en-HK" dirty="0"/>
              <a:t>R</a:t>
            </a:r>
            <a:r>
              <a:rPr lang="en-HK" baseline="-25000" dirty="0"/>
              <a:t>3</a:t>
            </a:r>
            <a:r>
              <a:rPr lang="en-HK" dirty="0"/>
              <a:t> has 750 tuples, so E has 750 distinct values</a:t>
            </a:r>
          </a:p>
          <a:p>
            <a:r>
              <a:rPr lang="en-US" dirty="0"/>
              <a:t>For (ii), R</a:t>
            </a:r>
            <a:r>
              <a:rPr lang="en-US" baseline="-25000" dirty="0"/>
              <a:t>1</a:t>
            </a:r>
            <a:r>
              <a:rPr lang="en-US" dirty="0"/>
              <a:t> * ( R</a:t>
            </a:r>
            <a:r>
              <a:rPr lang="en-US" baseline="-25000" dirty="0"/>
              <a:t>2</a:t>
            </a:r>
            <a:r>
              <a:rPr lang="en-US" dirty="0"/>
              <a:t> * R</a:t>
            </a:r>
            <a:r>
              <a:rPr lang="en-US" baseline="-25000" dirty="0"/>
              <a:t>3</a:t>
            </a:r>
            <a:r>
              <a:rPr lang="en-US" dirty="0"/>
              <a:t> )</a:t>
            </a:r>
            <a:endParaRPr lang="en-HK" baseline="-25000" dirty="0"/>
          </a:p>
          <a:p>
            <a:pPr lvl="1"/>
            <a:r>
              <a:rPr lang="en-HK" dirty="0"/>
              <a:t>Temp </a:t>
            </a:r>
            <a:r>
              <a:rPr lang="en-HK" dirty="0">
                <a:sym typeface="Symbol" panose="05050102010706020507" pitchFamily="18" charset="2"/>
              </a:rPr>
              <a:t> </a:t>
            </a:r>
            <a:r>
              <a:rPr lang="en-HK" dirty="0"/>
              <a:t>R</a:t>
            </a:r>
            <a:r>
              <a:rPr lang="en-HK" baseline="-25000" dirty="0"/>
              <a:t>2</a:t>
            </a:r>
            <a:r>
              <a:rPr lang="en-HK" dirty="0"/>
              <a:t> * R</a:t>
            </a:r>
            <a:r>
              <a:rPr lang="en-HK" baseline="-25000" dirty="0"/>
              <a:t>3</a:t>
            </a:r>
            <a:r>
              <a:rPr lang="en-HK" dirty="0"/>
              <a:t> requires 1,500 * 750 = 1,125,000 comparisons at the worst case </a:t>
            </a:r>
          </a:p>
          <a:p>
            <a:pPr lvl="1"/>
            <a:r>
              <a:rPr lang="en-HK" dirty="0"/>
              <a:t>R</a:t>
            </a:r>
            <a:r>
              <a:rPr lang="en-HK" baseline="-25000" dirty="0"/>
              <a:t>1</a:t>
            </a:r>
            <a:r>
              <a:rPr lang="en-HK" dirty="0"/>
              <a:t> * Temp requires 1,000 * 1,500 = 1,500,000 comparisons at the worst case</a:t>
            </a:r>
          </a:p>
          <a:p>
            <a:pPr lvl="1"/>
            <a:r>
              <a:rPr lang="en-HK" dirty="0"/>
              <a:t>In total, it requires 2,625,000 comparisons at the worst case</a:t>
            </a:r>
          </a:p>
          <a:p>
            <a:r>
              <a:rPr lang="en-US" dirty="0"/>
              <a:t>In conclusion, (</a:t>
            </a:r>
            <a:r>
              <a:rPr lang="en-US" dirty="0" err="1"/>
              <a:t>i</a:t>
            </a:r>
            <a:r>
              <a:rPr lang="en-US" dirty="0"/>
              <a:t>) is more efficient than (ii) in terms of number of comparison.</a:t>
            </a:r>
            <a:endParaRPr lang="en-HK" dirty="0"/>
          </a:p>
          <a:p>
            <a:pPr lvl="1"/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7EEF32-B035-40B9-96C5-F3ACA5AD9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8530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A2FCC-1228-4C84-BE9F-3A12BB659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Question 2 (1/2)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0B7A1D-CB76-4EE1-A309-DA9C69C133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dirty="0"/>
              <a:t>A canonical query tree is a tree structure that corresponds to a relational algebra expression or an SQL query directly, without doing any optimization. As such, it is usually not the most efficient way of executing the query.</a:t>
            </a:r>
            <a:endParaRPr lang="en-HK" dirty="0"/>
          </a:p>
          <a:p>
            <a:r>
              <a:rPr lang="en-US" dirty="0"/>
              <a:t> Consider the relations:</a:t>
            </a:r>
            <a:endParaRPr lang="en-HK" dirty="0"/>
          </a:p>
          <a:p>
            <a:pPr marL="0" indent="0">
              <a:buNone/>
            </a:pPr>
            <a:r>
              <a:rPr lang="en-US" dirty="0"/>
              <a:t>	EMPLOYEE(ENAME, SSN, BDATE, ADDRESS, DNUM)</a:t>
            </a:r>
            <a:endParaRPr lang="en-HK" dirty="0"/>
          </a:p>
          <a:p>
            <a:pPr marL="0" indent="0">
              <a:buNone/>
            </a:pPr>
            <a:r>
              <a:rPr lang="en-US" dirty="0"/>
              <a:t>	PROJECT(PNAME, PNUMBER, PLOCATION, DNUM)</a:t>
            </a:r>
            <a:endParaRPr lang="en-HK" dirty="0"/>
          </a:p>
          <a:p>
            <a:pPr marL="0" indent="0">
              <a:buNone/>
            </a:pPr>
            <a:r>
              <a:rPr lang="en-US" dirty="0"/>
              <a:t>	WORKS_ON(ESSN, PNO, HOURS)</a:t>
            </a:r>
            <a:endParaRPr lang="en-HK" dirty="0"/>
          </a:p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1149A8-37D9-4283-80F1-4EE8BC637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83598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A2FCC-1228-4C84-BE9F-3A12BB659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Question 2 (2/2)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0B7A1D-CB76-4EE1-A309-DA9C69C133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3960" y="1984385"/>
            <a:ext cx="9784080" cy="420624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And the following SQL query:</a:t>
            </a:r>
            <a:endParaRPr lang="en-HK" dirty="0"/>
          </a:p>
          <a:p>
            <a:pPr marL="0" indent="0">
              <a:buNone/>
            </a:pPr>
            <a:r>
              <a:rPr lang="en-US" dirty="0"/>
              <a:t>	SELECT 	ENAME </a:t>
            </a:r>
          </a:p>
          <a:p>
            <a:pPr marL="0" indent="0">
              <a:buNone/>
            </a:pPr>
            <a:r>
              <a:rPr lang="en-US" dirty="0"/>
              <a:t>	FROM 		EMPLOYEE, WORKS_ON, PROJECT</a:t>
            </a:r>
            <a:endParaRPr lang="en-HK" dirty="0"/>
          </a:p>
          <a:p>
            <a:pPr marL="0" indent="0">
              <a:buNone/>
            </a:pPr>
            <a:r>
              <a:rPr lang="en-US" dirty="0"/>
              <a:t>	WHERE 	PNAME="</a:t>
            </a:r>
            <a:r>
              <a:rPr lang="en-US" dirty="0" err="1"/>
              <a:t>HeavenRay</a:t>
            </a:r>
            <a:r>
              <a:rPr lang="en-US" dirty="0"/>
              <a:t>" AND PNUMBER=PNO</a:t>
            </a:r>
            <a:endParaRPr lang="en-HK" dirty="0"/>
          </a:p>
          <a:p>
            <a:pPr marL="0" indent="0">
              <a:buNone/>
            </a:pPr>
            <a:r>
              <a:rPr lang="en-US" dirty="0"/>
              <a:t>	 		AND ESSN=SSN AND BDATE &gt; “OCT-11-1966”;</a:t>
            </a:r>
            <a:endParaRPr lang="en-HK" dirty="0"/>
          </a:p>
          <a:p>
            <a:endParaRPr lang="en-HK" dirty="0"/>
          </a:p>
          <a:p>
            <a:pPr marL="457200" lvl="0" indent="-457200">
              <a:buFont typeface="+mj-lt"/>
              <a:buAutoNum type="alphaLcParenR"/>
            </a:pPr>
            <a:r>
              <a:rPr lang="en-US" dirty="0"/>
              <a:t>Draw a canonical query tree for the above SQL query.</a:t>
            </a:r>
            <a:endParaRPr lang="en-HK" dirty="0"/>
          </a:p>
          <a:p>
            <a:pPr marL="457200" lvl="0" indent="-457200">
              <a:buFont typeface="+mj-lt"/>
              <a:buAutoNum type="alphaLcParenR"/>
            </a:pPr>
            <a:r>
              <a:rPr lang="en-US" dirty="0"/>
              <a:t>Apply the optimization rules to the above query tree and come up with the most optimized query tree.</a:t>
            </a:r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31149A8-37D9-4283-80F1-4EE8BC637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43114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474E3-6B6C-4E02-822B-3624FE8F76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Question 2a (Answer) </a:t>
            </a:r>
            <a:r>
              <a:rPr lang="en-US" altLang="zh-TW" dirty="0"/>
              <a:t>(1/5)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640664-1199-4CD4-9EFB-D166EFAA1F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HK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75E918-D3A1-4867-88FD-DE9A1C789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8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DE34877-F87E-43B7-AFDC-61E0C5F229EC}"/>
              </a:ext>
            </a:extLst>
          </p:cNvPr>
          <p:cNvSpPr txBox="1"/>
          <p:nvPr/>
        </p:nvSpPr>
        <p:spPr>
          <a:xfrm>
            <a:off x="6637967" y="3780506"/>
            <a:ext cx="3898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sz="22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X</a:t>
            </a:r>
            <a:endParaRPr lang="en-HK" sz="22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34AF1AD-7C45-4077-817A-4B98F03A5966}"/>
              </a:ext>
            </a:extLst>
          </p:cNvPr>
          <p:cNvSpPr txBox="1"/>
          <p:nvPr/>
        </p:nvSpPr>
        <p:spPr>
          <a:xfrm>
            <a:off x="1973813" y="2961030"/>
            <a:ext cx="971815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 </a:t>
            </a:r>
            <a:r>
              <a:rPr lang="en-US" sz="2200" baseline="-25000" dirty="0">
                <a:latin typeface="Arial" panose="020B0604020202020204" pitchFamily="34" charset="0"/>
                <a:cs typeface="Arial" panose="020B0604020202020204" pitchFamily="34" charset="0"/>
              </a:rPr>
              <a:t>PNAME="</a:t>
            </a:r>
            <a:r>
              <a:rPr lang="en-US" sz="22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HeavenRay</a:t>
            </a:r>
            <a:r>
              <a:rPr lang="en-US" sz="2200" baseline="-25000" dirty="0">
                <a:latin typeface="Arial" panose="020B0604020202020204" pitchFamily="34" charset="0"/>
                <a:cs typeface="Arial" panose="020B0604020202020204" pitchFamily="34" charset="0"/>
              </a:rPr>
              <a:t>" AND PNUMBER=PNO</a:t>
            </a:r>
            <a:r>
              <a:rPr lang="en-HK" sz="2200" baseline="-25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baseline="-25000" dirty="0">
                <a:latin typeface="Arial" panose="020B0604020202020204" pitchFamily="34" charset="0"/>
                <a:cs typeface="Arial" panose="020B0604020202020204" pitchFamily="34" charset="0"/>
              </a:rPr>
              <a:t>AND ESSN=SSN AND BDATE &gt; “OCT-11-1966”</a:t>
            </a:r>
            <a:endParaRPr lang="en-HK" sz="22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EEF78D5-BFC6-4116-92B9-8958A76480CF}"/>
              </a:ext>
            </a:extLst>
          </p:cNvPr>
          <p:cNvSpPr txBox="1"/>
          <p:nvPr/>
        </p:nvSpPr>
        <p:spPr>
          <a:xfrm>
            <a:off x="6250842" y="2141554"/>
            <a:ext cx="116410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HK" sz="22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 </a:t>
            </a:r>
            <a:r>
              <a:rPr lang="en-HK" sz="2200" baseline="-250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ENAME</a:t>
            </a:r>
            <a:endParaRPr lang="en-HK" sz="22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24A8A7C-37BE-4F66-94C3-32D8EF32ECE3}"/>
              </a:ext>
            </a:extLst>
          </p:cNvPr>
          <p:cNvSpPr txBox="1"/>
          <p:nvPr/>
        </p:nvSpPr>
        <p:spPr>
          <a:xfrm>
            <a:off x="7727629" y="4687284"/>
            <a:ext cx="150073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HK" sz="22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PROJECT</a:t>
            </a:r>
            <a:endParaRPr lang="en-HK" sz="22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F1C726F-1D84-4557-9225-07CF09C0CF9B}"/>
              </a:ext>
            </a:extLst>
          </p:cNvPr>
          <p:cNvSpPr txBox="1"/>
          <p:nvPr/>
        </p:nvSpPr>
        <p:spPr>
          <a:xfrm>
            <a:off x="6207561" y="5858722"/>
            <a:ext cx="182934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HK" sz="22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WORKS_ON</a:t>
            </a:r>
            <a:endParaRPr lang="en-HK" sz="22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2024E1F-E0E2-4559-98C1-E045EB438684}"/>
              </a:ext>
            </a:extLst>
          </p:cNvPr>
          <p:cNvSpPr txBox="1"/>
          <p:nvPr/>
        </p:nvSpPr>
        <p:spPr>
          <a:xfrm>
            <a:off x="3487479" y="5858721"/>
            <a:ext cx="173477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HK" sz="22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EMPLOYEE</a:t>
            </a:r>
            <a:endParaRPr lang="en-HK" sz="22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BB2F89D-EDFA-44C2-A3D4-708E54741CF3}"/>
              </a:ext>
            </a:extLst>
          </p:cNvPr>
          <p:cNvSpPr txBox="1"/>
          <p:nvPr/>
        </p:nvSpPr>
        <p:spPr>
          <a:xfrm>
            <a:off x="5419897" y="4687283"/>
            <a:ext cx="3898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HK" sz="22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X</a:t>
            </a:r>
            <a:endParaRPr lang="en-HK" sz="22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875077A-29D7-4114-B03F-5EAC553BE8EC}"/>
              </a:ext>
            </a:extLst>
          </p:cNvPr>
          <p:cNvCxnSpPr>
            <a:cxnSpLocks/>
          </p:cNvCxnSpPr>
          <p:nvPr/>
        </p:nvCxnSpPr>
        <p:spPr>
          <a:xfrm>
            <a:off x="6832892" y="2572441"/>
            <a:ext cx="0" cy="38858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025C337-A42A-4CD0-8FD2-569F73AFD163}"/>
              </a:ext>
            </a:extLst>
          </p:cNvPr>
          <p:cNvCxnSpPr>
            <a:cxnSpLocks/>
            <a:stCxn id="7" idx="2"/>
            <a:endCxn id="6" idx="0"/>
          </p:cNvCxnSpPr>
          <p:nvPr/>
        </p:nvCxnSpPr>
        <p:spPr>
          <a:xfrm flipH="1">
            <a:off x="6832892" y="3391917"/>
            <a:ext cx="1" cy="38858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F5A0AEF0-90C1-4D43-BD2D-AA47B6C9ACD7}"/>
              </a:ext>
            </a:extLst>
          </p:cNvPr>
          <p:cNvCxnSpPr>
            <a:cxnSpLocks/>
            <a:stCxn id="6" idx="2"/>
            <a:endCxn id="9" idx="0"/>
          </p:cNvCxnSpPr>
          <p:nvPr/>
        </p:nvCxnSpPr>
        <p:spPr>
          <a:xfrm>
            <a:off x="6832892" y="4211393"/>
            <a:ext cx="1645103" cy="47589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96E272B1-98C3-4CB1-9C62-DF215CEDAFB5}"/>
              </a:ext>
            </a:extLst>
          </p:cNvPr>
          <p:cNvCxnSpPr>
            <a:cxnSpLocks/>
            <a:stCxn id="6" idx="2"/>
            <a:endCxn id="12" idx="0"/>
          </p:cNvCxnSpPr>
          <p:nvPr/>
        </p:nvCxnSpPr>
        <p:spPr>
          <a:xfrm flipH="1">
            <a:off x="5614822" y="4211393"/>
            <a:ext cx="1218070" cy="47589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E666F08-3802-4023-94E3-E03F7A1EE043}"/>
              </a:ext>
            </a:extLst>
          </p:cNvPr>
          <p:cNvCxnSpPr>
            <a:cxnSpLocks/>
            <a:stCxn id="12" idx="2"/>
            <a:endCxn id="10" idx="0"/>
          </p:cNvCxnSpPr>
          <p:nvPr/>
        </p:nvCxnSpPr>
        <p:spPr>
          <a:xfrm>
            <a:off x="5614822" y="5118170"/>
            <a:ext cx="1507413" cy="74055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317BD897-6B01-4F7E-9F53-338BAF51F726}"/>
              </a:ext>
            </a:extLst>
          </p:cNvPr>
          <p:cNvCxnSpPr>
            <a:cxnSpLocks/>
            <a:stCxn id="12" idx="2"/>
            <a:endCxn id="11" idx="0"/>
          </p:cNvCxnSpPr>
          <p:nvPr/>
        </p:nvCxnSpPr>
        <p:spPr>
          <a:xfrm flipH="1">
            <a:off x="4354864" y="5118170"/>
            <a:ext cx="1259958" cy="74055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460278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651E6-78CF-46BC-8490-F2C2CF75E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Question 2b (Answer) </a:t>
            </a:r>
            <a:r>
              <a:rPr lang="en-US" altLang="zh-TW" dirty="0"/>
              <a:t>(2/5)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8E1E01-DB64-46C5-BFFA-C69EB3778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20" y="1902495"/>
            <a:ext cx="4306098" cy="3522489"/>
          </a:xfrm>
        </p:spPr>
        <p:txBody>
          <a:bodyPr>
            <a:normAutofit/>
          </a:bodyPr>
          <a:lstStyle/>
          <a:p>
            <a:r>
              <a:rPr lang="en-HK" sz="2400" dirty="0"/>
              <a:t>Steps 1 and 2: Break up any SELECT operations with conjunctive conditions and move each SELECT operation as far down the query tree</a:t>
            </a:r>
          </a:p>
          <a:p>
            <a:endParaRPr lang="en-HK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C06418-26E4-445A-A03A-CF00B08E4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9</a:t>
            </a:fld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8CF1203-24C6-4D66-94C8-C6FEC64DCE0A}"/>
              </a:ext>
            </a:extLst>
          </p:cNvPr>
          <p:cNvSpPr txBox="1"/>
          <p:nvPr/>
        </p:nvSpPr>
        <p:spPr>
          <a:xfrm>
            <a:off x="9183284" y="3657676"/>
            <a:ext cx="3898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2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X</a:t>
            </a:r>
            <a:endParaRPr lang="en-HK" sz="22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7BC038F-2426-4687-97FC-93D70160DAED}"/>
              </a:ext>
            </a:extLst>
          </p:cNvPr>
          <p:cNvSpPr txBox="1"/>
          <p:nvPr/>
        </p:nvSpPr>
        <p:spPr>
          <a:xfrm>
            <a:off x="4519130" y="2838200"/>
            <a:ext cx="971815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 </a:t>
            </a:r>
            <a:r>
              <a:rPr lang="en-US" sz="2200" baseline="-25000" dirty="0">
                <a:latin typeface="Arial" panose="020B0604020202020204" pitchFamily="34" charset="0"/>
                <a:cs typeface="Arial" panose="020B0604020202020204" pitchFamily="34" charset="0"/>
              </a:rPr>
              <a:t>PNUMBER=PNO</a:t>
            </a:r>
            <a:endParaRPr lang="en-HK" sz="22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BF20BB9-3635-47EC-910B-73264936AFE3}"/>
              </a:ext>
            </a:extLst>
          </p:cNvPr>
          <p:cNvSpPr txBox="1"/>
          <p:nvPr/>
        </p:nvSpPr>
        <p:spPr>
          <a:xfrm>
            <a:off x="8796159" y="2018724"/>
            <a:ext cx="116410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HK" sz="22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 </a:t>
            </a:r>
            <a:r>
              <a:rPr lang="en-HK" sz="2200" baseline="-250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ENAME</a:t>
            </a:r>
            <a:endParaRPr lang="en-HK" sz="22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3B13C99-CB00-43AF-96E2-30AFB7A62DAA}"/>
              </a:ext>
            </a:extLst>
          </p:cNvPr>
          <p:cNvSpPr txBox="1"/>
          <p:nvPr/>
        </p:nvSpPr>
        <p:spPr>
          <a:xfrm>
            <a:off x="9785802" y="5137660"/>
            <a:ext cx="150073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HK" sz="22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PROJECT</a:t>
            </a:r>
            <a:endParaRPr lang="en-HK" sz="22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C6D94A4-8875-432B-B466-1349098CE6A9}"/>
              </a:ext>
            </a:extLst>
          </p:cNvPr>
          <p:cNvSpPr txBox="1"/>
          <p:nvPr/>
        </p:nvSpPr>
        <p:spPr>
          <a:xfrm>
            <a:off x="8752878" y="6213569"/>
            <a:ext cx="182934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HK" sz="22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WORKS_ON</a:t>
            </a:r>
            <a:endParaRPr lang="en-HK" sz="22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284297C-8992-47AF-8149-A08B85DAA82C}"/>
              </a:ext>
            </a:extLst>
          </p:cNvPr>
          <p:cNvSpPr txBox="1"/>
          <p:nvPr/>
        </p:nvSpPr>
        <p:spPr>
          <a:xfrm>
            <a:off x="6286526" y="6213568"/>
            <a:ext cx="173477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HK" sz="22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EMPLOYEE</a:t>
            </a:r>
            <a:endParaRPr lang="en-HK" sz="22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9F38C49-92B6-4D7B-89A6-EFF1D0A770A7}"/>
              </a:ext>
            </a:extLst>
          </p:cNvPr>
          <p:cNvSpPr txBox="1"/>
          <p:nvPr/>
        </p:nvSpPr>
        <p:spPr>
          <a:xfrm>
            <a:off x="7965214" y="5042130"/>
            <a:ext cx="3898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2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X</a:t>
            </a:r>
            <a:endParaRPr lang="en-HK" sz="22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7743DEA-8E56-4D12-915A-3758F6E7918D}"/>
              </a:ext>
            </a:extLst>
          </p:cNvPr>
          <p:cNvCxnSpPr>
            <a:cxnSpLocks/>
          </p:cNvCxnSpPr>
          <p:nvPr/>
        </p:nvCxnSpPr>
        <p:spPr>
          <a:xfrm>
            <a:off x="9378209" y="2449611"/>
            <a:ext cx="0" cy="38858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2539283-B8B3-4800-B15C-03DFF508AED7}"/>
              </a:ext>
            </a:extLst>
          </p:cNvPr>
          <p:cNvCxnSpPr>
            <a:cxnSpLocks/>
            <a:stCxn id="19" idx="2"/>
            <a:endCxn id="18" idx="0"/>
          </p:cNvCxnSpPr>
          <p:nvPr/>
        </p:nvCxnSpPr>
        <p:spPr>
          <a:xfrm flipH="1">
            <a:off x="9378209" y="3269087"/>
            <a:ext cx="1" cy="38858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364AFF88-27B7-47ED-8656-D46706A1ACA5}"/>
              </a:ext>
            </a:extLst>
          </p:cNvPr>
          <p:cNvCxnSpPr>
            <a:cxnSpLocks/>
            <a:stCxn id="18" idx="2"/>
          </p:cNvCxnSpPr>
          <p:nvPr/>
        </p:nvCxnSpPr>
        <p:spPr>
          <a:xfrm>
            <a:off x="9378209" y="4088563"/>
            <a:ext cx="1117015" cy="38858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DAFA6820-A9EE-4BD0-9D7A-9E4389CE7BCD}"/>
              </a:ext>
            </a:extLst>
          </p:cNvPr>
          <p:cNvCxnSpPr>
            <a:cxnSpLocks/>
            <a:stCxn id="18" idx="2"/>
          </p:cNvCxnSpPr>
          <p:nvPr/>
        </p:nvCxnSpPr>
        <p:spPr>
          <a:xfrm flipH="1">
            <a:off x="8158152" y="4088563"/>
            <a:ext cx="1220057" cy="38858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9C802AF0-7CA7-4023-932E-33349995C748}"/>
              </a:ext>
            </a:extLst>
          </p:cNvPr>
          <p:cNvCxnSpPr>
            <a:cxnSpLocks/>
            <a:stCxn id="24" idx="2"/>
            <a:endCxn id="22" idx="0"/>
          </p:cNvCxnSpPr>
          <p:nvPr/>
        </p:nvCxnSpPr>
        <p:spPr>
          <a:xfrm>
            <a:off x="8160139" y="5473017"/>
            <a:ext cx="1507413" cy="74055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E228C04-19F4-4BCB-98E1-BE52D71065D7}"/>
              </a:ext>
            </a:extLst>
          </p:cNvPr>
          <p:cNvCxnSpPr>
            <a:cxnSpLocks/>
            <a:stCxn id="24" idx="2"/>
          </p:cNvCxnSpPr>
          <p:nvPr/>
        </p:nvCxnSpPr>
        <p:spPr>
          <a:xfrm flipH="1">
            <a:off x="7767566" y="5473017"/>
            <a:ext cx="392573" cy="23175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A731F065-ADF3-408D-91E2-A5FD00E44849}"/>
              </a:ext>
            </a:extLst>
          </p:cNvPr>
          <p:cNvSpPr/>
          <p:nvPr/>
        </p:nvSpPr>
        <p:spPr>
          <a:xfrm>
            <a:off x="5426867" y="5600002"/>
            <a:ext cx="345408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 </a:t>
            </a:r>
            <a:r>
              <a:rPr lang="en-US" sz="2200" baseline="-25000" dirty="0">
                <a:latin typeface="Arial" panose="020B0604020202020204" pitchFamily="34" charset="0"/>
                <a:cs typeface="Arial" panose="020B0604020202020204" pitchFamily="34" charset="0"/>
              </a:rPr>
              <a:t>BDATE &gt; “OCT-11-1966”</a:t>
            </a:r>
            <a:endParaRPr lang="en-HK" sz="22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FFC817ED-E108-45F9-8CDE-2B1A9917EC9D}"/>
              </a:ext>
            </a:extLst>
          </p:cNvPr>
          <p:cNvCxnSpPr>
            <a:cxnSpLocks/>
            <a:stCxn id="31" idx="2"/>
          </p:cNvCxnSpPr>
          <p:nvPr/>
        </p:nvCxnSpPr>
        <p:spPr>
          <a:xfrm>
            <a:off x="7153911" y="6030889"/>
            <a:ext cx="0" cy="18267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9B25AF38-5021-4CA4-BC11-E649679B5D9B}"/>
              </a:ext>
            </a:extLst>
          </p:cNvPr>
          <p:cNvSpPr/>
          <p:nvPr/>
        </p:nvSpPr>
        <p:spPr>
          <a:xfrm>
            <a:off x="6431108" y="4338676"/>
            <a:ext cx="345408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</a:t>
            </a:r>
            <a:r>
              <a:rPr lang="en-US" sz="2200" baseline="-25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HK" sz="2200" baseline="-25000" dirty="0">
                <a:latin typeface="Arial" panose="020B0604020202020204" pitchFamily="34" charset="0"/>
                <a:cs typeface="Arial" panose="020B0604020202020204" pitchFamily="34" charset="0"/>
              </a:rPr>
              <a:t>ESSN=SSN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C25E0231-74F5-4ECB-AE57-440BB1005BDA}"/>
              </a:ext>
            </a:extLst>
          </p:cNvPr>
          <p:cNvCxnSpPr>
            <a:cxnSpLocks/>
            <a:stCxn id="39" idx="2"/>
            <a:endCxn id="24" idx="0"/>
          </p:cNvCxnSpPr>
          <p:nvPr/>
        </p:nvCxnSpPr>
        <p:spPr>
          <a:xfrm>
            <a:off x="8158152" y="4769563"/>
            <a:ext cx="1987" cy="27256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51">
            <a:extLst>
              <a:ext uri="{FF2B5EF4-FFF2-40B4-BE49-F238E27FC236}">
                <a16:creationId xmlns:a16="http://schemas.microsoft.com/office/drawing/2014/main" id="{DF57B97B-3A7D-4ED9-BC2B-C10C844307FA}"/>
              </a:ext>
            </a:extLst>
          </p:cNvPr>
          <p:cNvSpPr/>
          <p:nvPr/>
        </p:nvSpPr>
        <p:spPr>
          <a:xfrm>
            <a:off x="8746677" y="4334124"/>
            <a:ext cx="345408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</a:t>
            </a:r>
            <a:r>
              <a:rPr lang="en-US" sz="2200" baseline="-25000" dirty="0">
                <a:latin typeface="Arial" panose="020B0604020202020204" pitchFamily="34" charset="0"/>
                <a:cs typeface="Arial" panose="020B0604020202020204" pitchFamily="34" charset="0"/>
              </a:rPr>
              <a:t> PNAME="</a:t>
            </a:r>
            <a:r>
              <a:rPr lang="en-US" sz="22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HeavenRay</a:t>
            </a:r>
            <a:r>
              <a:rPr lang="en-US" sz="2200" baseline="-25000" dirty="0">
                <a:latin typeface="Arial" panose="020B0604020202020204" pitchFamily="34" charset="0"/>
                <a:cs typeface="Arial" panose="020B0604020202020204" pitchFamily="34" charset="0"/>
              </a:rPr>
              <a:t>" </a:t>
            </a:r>
            <a:endParaRPr lang="en-HK" sz="22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97C2059A-208C-49FF-BFBF-74B7CE2172F6}"/>
              </a:ext>
            </a:extLst>
          </p:cNvPr>
          <p:cNvCxnSpPr>
            <a:cxnSpLocks/>
          </p:cNvCxnSpPr>
          <p:nvPr/>
        </p:nvCxnSpPr>
        <p:spPr>
          <a:xfrm>
            <a:off x="10539007" y="4818464"/>
            <a:ext cx="1987" cy="27256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195565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651E6-78CF-46BC-8490-F2C2CF75E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Question 2b (Answer) </a:t>
            </a:r>
            <a:r>
              <a:rPr lang="en-US" altLang="zh-TW" dirty="0"/>
              <a:t>(3/5)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8E1E01-DB64-46C5-BFFA-C69EB3778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20" y="1902495"/>
            <a:ext cx="4306098" cy="3522489"/>
          </a:xfrm>
        </p:spPr>
        <p:txBody>
          <a:bodyPr>
            <a:normAutofit/>
          </a:bodyPr>
          <a:lstStyle/>
          <a:p>
            <a:r>
              <a:rPr lang="en-HK" sz="2400" dirty="0"/>
              <a:t>Step </a:t>
            </a:r>
            <a:r>
              <a:rPr lang="en-US" altLang="zh-TW" sz="2400" dirty="0"/>
              <a:t>3: </a:t>
            </a:r>
            <a:r>
              <a:rPr lang="en-HK" sz="2400" dirty="0"/>
              <a:t>Applying the more restrictive SELECT operation first</a:t>
            </a:r>
          </a:p>
          <a:p>
            <a:endParaRPr lang="en-HK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C06418-26E4-445A-A03A-CF00B08E4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10</a:t>
            </a:fld>
            <a:endParaRPr lang="en-US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8CF1203-24C6-4D66-94C8-C6FEC64DCE0A}"/>
              </a:ext>
            </a:extLst>
          </p:cNvPr>
          <p:cNvSpPr txBox="1"/>
          <p:nvPr/>
        </p:nvSpPr>
        <p:spPr>
          <a:xfrm>
            <a:off x="9183284" y="3657676"/>
            <a:ext cx="3898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2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X</a:t>
            </a:r>
            <a:endParaRPr lang="en-HK" sz="22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7BC038F-2426-4687-97FC-93D70160DAED}"/>
              </a:ext>
            </a:extLst>
          </p:cNvPr>
          <p:cNvSpPr txBox="1"/>
          <p:nvPr/>
        </p:nvSpPr>
        <p:spPr>
          <a:xfrm>
            <a:off x="4519130" y="2838200"/>
            <a:ext cx="971815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</a:t>
            </a:r>
            <a:r>
              <a:rPr lang="en-US" sz="2200" baseline="-25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HK" sz="2200" baseline="-25000" dirty="0">
                <a:latin typeface="Arial" panose="020B0604020202020204" pitchFamily="34" charset="0"/>
                <a:cs typeface="Arial" panose="020B0604020202020204" pitchFamily="34" charset="0"/>
              </a:rPr>
              <a:t>ESSN=SSN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BF20BB9-3635-47EC-910B-73264936AFE3}"/>
              </a:ext>
            </a:extLst>
          </p:cNvPr>
          <p:cNvSpPr txBox="1"/>
          <p:nvPr/>
        </p:nvSpPr>
        <p:spPr>
          <a:xfrm>
            <a:off x="8796159" y="2018724"/>
            <a:ext cx="116410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HK" sz="22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 </a:t>
            </a:r>
            <a:r>
              <a:rPr lang="en-HK" sz="2200" baseline="-250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ENAME</a:t>
            </a:r>
            <a:endParaRPr lang="en-HK" sz="22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3B13C99-CB00-43AF-96E2-30AFB7A62DAA}"/>
              </a:ext>
            </a:extLst>
          </p:cNvPr>
          <p:cNvSpPr txBox="1"/>
          <p:nvPr/>
        </p:nvSpPr>
        <p:spPr>
          <a:xfrm>
            <a:off x="9668783" y="5137660"/>
            <a:ext cx="173477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HK" sz="22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EMPLOYEE</a:t>
            </a:r>
            <a:endParaRPr lang="en-HK" sz="22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C6D94A4-8875-432B-B466-1349098CE6A9}"/>
              </a:ext>
            </a:extLst>
          </p:cNvPr>
          <p:cNvSpPr txBox="1"/>
          <p:nvPr/>
        </p:nvSpPr>
        <p:spPr>
          <a:xfrm>
            <a:off x="8752878" y="6213569"/>
            <a:ext cx="182934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HK" sz="22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WORKS_ON</a:t>
            </a:r>
            <a:endParaRPr lang="en-HK" sz="22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284297C-8992-47AF-8149-A08B85DAA82C}"/>
              </a:ext>
            </a:extLst>
          </p:cNvPr>
          <p:cNvSpPr txBox="1"/>
          <p:nvPr/>
        </p:nvSpPr>
        <p:spPr>
          <a:xfrm>
            <a:off x="6403546" y="6213568"/>
            <a:ext cx="150073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22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PROJECT</a:t>
            </a:r>
            <a:endParaRPr lang="en-HK" sz="22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09F38C49-92B6-4D7B-89A6-EFF1D0A770A7}"/>
              </a:ext>
            </a:extLst>
          </p:cNvPr>
          <p:cNvSpPr txBox="1"/>
          <p:nvPr/>
        </p:nvSpPr>
        <p:spPr>
          <a:xfrm>
            <a:off x="7965214" y="5042130"/>
            <a:ext cx="38985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HK" sz="22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X</a:t>
            </a:r>
            <a:endParaRPr lang="en-HK" sz="22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7743DEA-8E56-4D12-915A-3758F6E7918D}"/>
              </a:ext>
            </a:extLst>
          </p:cNvPr>
          <p:cNvCxnSpPr>
            <a:cxnSpLocks/>
          </p:cNvCxnSpPr>
          <p:nvPr/>
        </p:nvCxnSpPr>
        <p:spPr>
          <a:xfrm>
            <a:off x="9378209" y="2449611"/>
            <a:ext cx="0" cy="38858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C2539283-B8B3-4800-B15C-03DFF508AED7}"/>
              </a:ext>
            </a:extLst>
          </p:cNvPr>
          <p:cNvCxnSpPr>
            <a:cxnSpLocks/>
            <a:stCxn id="19" idx="2"/>
            <a:endCxn id="18" idx="0"/>
          </p:cNvCxnSpPr>
          <p:nvPr/>
        </p:nvCxnSpPr>
        <p:spPr>
          <a:xfrm flipH="1">
            <a:off x="9378209" y="3269087"/>
            <a:ext cx="1" cy="38858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364AFF88-27B7-47ED-8656-D46706A1ACA5}"/>
              </a:ext>
            </a:extLst>
          </p:cNvPr>
          <p:cNvCxnSpPr>
            <a:cxnSpLocks/>
            <a:stCxn id="18" idx="2"/>
          </p:cNvCxnSpPr>
          <p:nvPr/>
        </p:nvCxnSpPr>
        <p:spPr>
          <a:xfrm>
            <a:off x="9378209" y="4088563"/>
            <a:ext cx="1117015" cy="38858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9C802AF0-7CA7-4023-932E-33349995C748}"/>
              </a:ext>
            </a:extLst>
          </p:cNvPr>
          <p:cNvCxnSpPr>
            <a:cxnSpLocks/>
            <a:stCxn id="24" idx="2"/>
            <a:endCxn id="22" idx="0"/>
          </p:cNvCxnSpPr>
          <p:nvPr/>
        </p:nvCxnSpPr>
        <p:spPr>
          <a:xfrm>
            <a:off x="8160139" y="5473017"/>
            <a:ext cx="1507413" cy="74055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E228C04-19F4-4BCB-98E1-BE52D71065D7}"/>
              </a:ext>
            </a:extLst>
          </p:cNvPr>
          <p:cNvCxnSpPr>
            <a:cxnSpLocks/>
            <a:stCxn id="24" idx="2"/>
          </p:cNvCxnSpPr>
          <p:nvPr/>
        </p:nvCxnSpPr>
        <p:spPr>
          <a:xfrm flipH="1">
            <a:off x="7767566" y="5473017"/>
            <a:ext cx="392573" cy="23175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A731F065-ADF3-408D-91E2-A5FD00E44849}"/>
              </a:ext>
            </a:extLst>
          </p:cNvPr>
          <p:cNvSpPr/>
          <p:nvPr/>
        </p:nvSpPr>
        <p:spPr>
          <a:xfrm>
            <a:off x="5426867" y="5600002"/>
            <a:ext cx="345408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</a:t>
            </a:r>
            <a:r>
              <a:rPr lang="en-US" sz="2200" baseline="-25000">
                <a:latin typeface="Arial" panose="020B0604020202020204" pitchFamily="34" charset="0"/>
                <a:cs typeface="Arial" panose="020B0604020202020204" pitchFamily="34" charset="0"/>
              </a:rPr>
              <a:t> PNAME="HeavenRay" </a:t>
            </a:r>
            <a:endParaRPr lang="en-HK" sz="22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FFC817ED-E108-45F9-8CDE-2B1A9917EC9D}"/>
              </a:ext>
            </a:extLst>
          </p:cNvPr>
          <p:cNvCxnSpPr>
            <a:cxnSpLocks/>
            <a:stCxn id="31" idx="2"/>
          </p:cNvCxnSpPr>
          <p:nvPr/>
        </p:nvCxnSpPr>
        <p:spPr>
          <a:xfrm>
            <a:off x="7153911" y="6030889"/>
            <a:ext cx="0" cy="18267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9B25AF38-5021-4CA4-BC11-E649679B5D9B}"/>
              </a:ext>
            </a:extLst>
          </p:cNvPr>
          <p:cNvSpPr/>
          <p:nvPr/>
        </p:nvSpPr>
        <p:spPr>
          <a:xfrm>
            <a:off x="6438834" y="4334124"/>
            <a:ext cx="3454088" cy="656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 </a:t>
            </a:r>
            <a:r>
              <a:rPr lang="en-US" sz="2200" baseline="-25000" dirty="0">
                <a:latin typeface="Arial" panose="020B0604020202020204" pitchFamily="34" charset="0"/>
                <a:cs typeface="Arial" panose="020B0604020202020204" pitchFamily="34" charset="0"/>
              </a:rPr>
              <a:t>PNUMBER=PNO</a:t>
            </a:r>
            <a:endParaRPr lang="en-HK" sz="22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HK" sz="22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C25E0231-74F5-4ECB-AE57-440BB1005BDA}"/>
              </a:ext>
            </a:extLst>
          </p:cNvPr>
          <p:cNvCxnSpPr>
            <a:cxnSpLocks/>
            <a:endCxn id="24" idx="0"/>
          </p:cNvCxnSpPr>
          <p:nvPr/>
        </p:nvCxnSpPr>
        <p:spPr>
          <a:xfrm>
            <a:off x="8160139" y="4806796"/>
            <a:ext cx="0" cy="23533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C05FEF08-2B53-4145-9082-E15DCE079920}"/>
              </a:ext>
            </a:extLst>
          </p:cNvPr>
          <p:cNvCxnSpPr>
            <a:cxnSpLocks/>
          </p:cNvCxnSpPr>
          <p:nvPr/>
        </p:nvCxnSpPr>
        <p:spPr>
          <a:xfrm flipH="1">
            <a:off x="8233216" y="4088563"/>
            <a:ext cx="1144993" cy="35929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51">
            <a:extLst>
              <a:ext uri="{FF2B5EF4-FFF2-40B4-BE49-F238E27FC236}">
                <a16:creationId xmlns:a16="http://schemas.microsoft.com/office/drawing/2014/main" id="{DF57B97B-3A7D-4ED9-BC2B-C10C844307FA}"/>
              </a:ext>
            </a:extLst>
          </p:cNvPr>
          <p:cNvSpPr/>
          <p:nvPr/>
        </p:nvSpPr>
        <p:spPr>
          <a:xfrm>
            <a:off x="8746677" y="4334124"/>
            <a:ext cx="345408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 </a:t>
            </a:r>
            <a:r>
              <a:rPr lang="en-US" sz="2200" baseline="-25000" dirty="0">
                <a:latin typeface="Arial" panose="020B0604020202020204" pitchFamily="34" charset="0"/>
                <a:cs typeface="Arial" panose="020B0604020202020204" pitchFamily="34" charset="0"/>
              </a:rPr>
              <a:t>BDATE &gt; “OCT-11-1966”</a:t>
            </a:r>
            <a:endParaRPr lang="en-HK" sz="22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97C2059A-208C-49FF-BFBF-74B7CE2172F6}"/>
              </a:ext>
            </a:extLst>
          </p:cNvPr>
          <p:cNvCxnSpPr>
            <a:cxnSpLocks/>
          </p:cNvCxnSpPr>
          <p:nvPr/>
        </p:nvCxnSpPr>
        <p:spPr>
          <a:xfrm>
            <a:off x="10539007" y="4818464"/>
            <a:ext cx="1987" cy="27256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299742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651E6-78CF-46BC-8490-F2C2CF75E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Question 2b (Answer) </a:t>
            </a:r>
            <a:r>
              <a:rPr lang="en-US" altLang="zh-TW" dirty="0"/>
              <a:t>(4/5)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8E1E01-DB64-46C5-BFFA-C69EB3778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20" y="1902495"/>
            <a:ext cx="4306098" cy="3522489"/>
          </a:xfrm>
        </p:spPr>
        <p:txBody>
          <a:bodyPr>
            <a:normAutofit/>
          </a:bodyPr>
          <a:lstStyle/>
          <a:p>
            <a:r>
              <a:rPr lang="en-HK" sz="2400" dirty="0"/>
              <a:t>Step 4</a:t>
            </a:r>
            <a:r>
              <a:rPr lang="en-US" altLang="zh-TW" sz="2400" dirty="0"/>
              <a:t>: R</a:t>
            </a:r>
            <a:r>
              <a:rPr lang="en-HK" altLang="zh-TW" sz="2400" dirty="0" err="1"/>
              <a:t>eplacing</a:t>
            </a:r>
            <a:r>
              <a:rPr lang="zh-TW" altLang="en-US" sz="2400" dirty="0"/>
              <a:t> </a:t>
            </a:r>
            <a:r>
              <a:rPr lang="en-HK" sz="2400" dirty="0"/>
              <a:t>CROSS PRODUCT and SELECT with JOIN operation</a:t>
            </a:r>
          </a:p>
          <a:p>
            <a:endParaRPr lang="en-HK" sz="2400" dirty="0"/>
          </a:p>
          <a:p>
            <a:endParaRPr lang="en-HK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C06418-26E4-445A-A03A-CF00B08E4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11</a:t>
            </a:fld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7BC038F-2426-4687-97FC-93D70160DAED}"/>
              </a:ext>
            </a:extLst>
          </p:cNvPr>
          <p:cNvSpPr txBox="1"/>
          <p:nvPr/>
        </p:nvSpPr>
        <p:spPr>
          <a:xfrm>
            <a:off x="4519129" y="2820561"/>
            <a:ext cx="9718159" cy="318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aseline="-25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HK" sz="2200" baseline="-25000" dirty="0">
                <a:latin typeface="Arial" panose="020B0604020202020204" pitchFamily="34" charset="0"/>
                <a:cs typeface="Arial" panose="020B0604020202020204" pitchFamily="34" charset="0"/>
              </a:rPr>
              <a:t>ESSN=SSN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BF20BB9-3635-47EC-910B-73264936AFE3}"/>
              </a:ext>
            </a:extLst>
          </p:cNvPr>
          <p:cNvSpPr txBox="1"/>
          <p:nvPr/>
        </p:nvSpPr>
        <p:spPr>
          <a:xfrm>
            <a:off x="8796159" y="2018724"/>
            <a:ext cx="116410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HK" sz="22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 </a:t>
            </a:r>
            <a:r>
              <a:rPr lang="en-HK" sz="2200" baseline="-250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ENAME</a:t>
            </a:r>
            <a:endParaRPr lang="en-HK" sz="22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3B13C99-CB00-43AF-96E2-30AFB7A62DAA}"/>
              </a:ext>
            </a:extLst>
          </p:cNvPr>
          <p:cNvSpPr txBox="1"/>
          <p:nvPr/>
        </p:nvSpPr>
        <p:spPr>
          <a:xfrm>
            <a:off x="9607823" y="4962400"/>
            <a:ext cx="173477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HK" sz="22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EMPLOYEE</a:t>
            </a:r>
            <a:endParaRPr lang="en-HK" sz="22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C6D94A4-8875-432B-B466-1349098CE6A9}"/>
              </a:ext>
            </a:extLst>
          </p:cNvPr>
          <p:cNvSpPr txBox="1"/>
          <p:nvPr/>
        </p:nvSpPr>
        <p:spPr>
          <a:xfrm>
            <a:off x="8752878" y="6213569"/>
            <a:ext cx="182934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HK" sz="22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WORKS_ON</a:t>
            </a:r>
            <a:endParaRPr lang="en-HK" sz="22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284297C-8992-47AF-8149-A08B85DAA82C}"/>
              </a:ext>
            </a:extLst>
          </p:cNvPr>
          <p:cNvSpPr txBox="1"/>
          <p:nvPr/>
        </p:nvSpPr>
        <p:spPr>
          <a:xfrm>
            <a:off x="6403546" y="6213568"/>
            <a:ext cx="150073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22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PROJECT</a:t>
            </a:r>
            <a:endParaRPr lang="en-HK" sz="22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7743DEA-8E56-4D12-915A-3758F6E7918D}"/>
              </a:ext>
            </a:extLst>
          </p:cNvPr>
          <p:cNvCxnSpPr>
            <a:cxnSpLocks/>
          </p:cNvCxnSpPr>
          <p:nvPr/>
        </p:nvCxnSpPr>
        <p:spPr>
          <a:xfrm>
            <a:off x="9378209" y="2449611"/>
            <a:ext cx="0" cy="38858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DAFA6820-A9EE-4BD0-9D7A-9E4389CE7BCD}"/>
              </a:ext>
            </a:extLst>
          </p:cNvPr>
          <p:cNvCxnSpPr>
            <a:cxnSpLocks/>
            <a:endCxn id="39" idx="0"/>
          </p:cNvCxnSpPr>
          <p:nvPr/>
        </p:nvCxnSpPr>
        <p:spPr>
          <a:xfrm flipH="1">
            <a:off x="8187381" y="3215391"/>
            <a:ext cx="1150370" cy="890133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E228C04-19F4-4BCB-98E1-BE52D71065D7}"/>
              </a:ext>
            </a:extLst>
          </p:cNvPr>
          <p:cNvCxnSpPr>
            <a:cxnSpLocks/>
            <a:endCxn id="31" idx="0"/>
          </p:cNvCxnSpPr>
          <p:nvPr/>
        </p:nvCxnSpPr>
        <p:spPr>
          <a:xfrm flipH="1">
            <a:off x="7153911" y="4516692"/>
            <a:ext cx="1027636" cy="102534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A731F065-ADF3-408D-91E2-A5FD00E44849}"/>
              </a:ext>
            </a:extLst>
          </p:cNvPr>
          <p:cNvSpPr/>
          <p:nvPr/>
        </p:nvSpPr>
        <p:spPr>
          <a:xfrm>
            <a:off x="5426867" y="5542039"/>
            <a:ext cx="345408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</a:t>
            </a:r>
            <a:r>
              <a:rPr lang="en-US" sz="2200" baseline="-25000" dirty="0">
                <a:latin typeface="Arial" panose="020B0604020202020204" pitchFamily="34" charset="0"/>
                <a:cs typeface="Arial" panose="020B0604020202020204" pitchFamily="34" charset="0"/>
              </a:rPr>
              <a:t> PNAME="</a:t>
            </a:r>
            <a:r>
              <a:rPr lang="en-US" sz="22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HeavenRay</a:t>
            </a:r>
            <a:r>
              <a:rPr lang="en-US" sz="2200" baseline="-25000" dirty="0">
                <a:latin typeface="Arial" panose="020B0604020202020204" pitchFamily="34" charset="0"/>
                <a:cs typeface="Arial" panose="020B0604020202020204" pitchFamily="34" charset="0"/>
              </a:rPr>
              <a:t>" </a:t>
            </a:r>
            <a:endParaRPr lang="en-HK" sz="22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FFC817ED-E108-45F9-8CDE-2B1A9917EC9D}"/>
              </a:ext>
            </a:extLst>
          </p:cNvPr>
          <p:cNvCxnSpPr>
            <a:cxnSpLocks/>
            <a:endCxn id="23" idx="0"/>
          </p:cNvCxnSpPr>
          <p:nvPr/>
        </p:nvCxnSpPr>
        <p:spPr>
          <a:xfrm>
            <a:off x="7153912" y="5993946"/>
            <a:ext cx="0" cy="21962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9B25AF38-5021-4CA4-BC11-E649679B5D9B}"/>
              </a:ext>
            </a:extLst>
          </p:cNvPr>
          <p:cNvSpPr/>
          <p:nvPr/>
        </p:nvSpPr>
        <p:spPr>
          <a:xfrm>
            <a:off x="6460337" y="4105524"/>
            <a:ext cx="3454088" cy="5437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baseline="-25000" dirty="0">
                <a:latin typeface="Arial" panose="020B0604020202020204" pitchFamily="34" charset="0"/>
                <a:cs typeface="Arial" panose="020B0604020202020204" pitchFamily="34" charset="0"/>
              </a:rPr>
              <a:t>PNUMBER=PNO</a:t>
            </a:r>
            <a:endParaRPr lang="en-HK" sz="22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HK" sz="22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DF57B97B-3A7D-4ED9-BC2B-C10C844307FA}"/>
              </a:ext>
            </a:extLst>
          </p:cNvPr>
          <p:cNvSpPr/>
          <p:nvPr/>
        </p:nvSpPr>
        <p:spPr>
          <a:xfrm>
            <a:off x="8768180" y="4036944"/>
            <a:ext cx="345408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 </a:t>
            </a:r>
            <a:r>
              <a:rPr lang="en-US" sz="2200" baseline="-25000" dirty="0">
                <a:latin typeface="Arial" panose="020B0604020202020204" pitchFamily="34" charset="0"/>
                <a:cs typeface="Arial" panose="020B0604020202020204" pitchFamily="34" charset="0"/>
              </a:rPr>
              <a:t>BDATE &gt; “OCT-11-1966”</a:t>
            </a:r>
            <a:endParaRPr lang="en-HK" sz="22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97C2059A-208C-49FF-BFBF-74B7CE2172F6}"/>
              </a:ext>
            </a:extLst>
          </p:cNvPr>
          <p:cNvCxnSpPr>
            <a:cxnSpLocks/>
          </p:cNvCxnSpPr>
          <p:nvPr/>
        </p:nvCxnSpPr>
        <p:spPr>
          <a:xfrm>
            <a:off x="10485312" y="4516692"/>
            <a:ext cx="0" cy="38171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Group 16">
            <a:extLst>
              <a:ext uri="{FF2B5EF4-FFF2-40B4-BE49-F238E27FC236}">
                <a16:creationId xmlns:a16="http://schemas.microsoft.com/office/drawing/2014/main" id="{C5711B66-CD3C-41ED-A3AB-686E923FE4BE}"/>
              </a:ext>
            </a:extLst>
          </p:cNvPr>
          <p:cNvGrpSpPr>
            <a:grpSpLocks/>
          </p:cNvGrpSpPr>
          <p:nvPr/>
        </p:nvGrpSpPr>
        <p:grpSpPr bwMode="auto">
          <a:xfrm>
            <a:off x="8551684" y="2937616"/>
            <a:ext cx="244475" cy="174625"/>
            <a:chOff x="377" y="2904"/>
            <a:chExt cx="154" cy="110"/>
          </a:xfrm>
        </p:grpSpPr>
        <p:sp>
          <p:nvSpPr>
            <p:cNvPr id="33" name="Line 17">
              <a:extLst>
                <a:ext uri="{FF2B5EF4-FFF2-40B4-BE49-F238E27FC236}">
                  <a16:creationId xmlns:a16="http://schemas.microsoft.com/office/drawing/2014/main" id="{A36B14E9-83A1-43DF-9A44-2DA2ACE848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" y="2904"/>
              <a:ext cx="0" cy="11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4" name="Line 18">
              <a:extLst>
                <a:ext uri="{FF2B5EF4-FFF2-40B4-BE49-F238E27FC236}">
                  <a16:creationId xmlns:a16="http://schemas.microsoft.com/office/drawing/2014/main" id="{9D4693EE-523E-4129-B779-7697FDBF501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7" y="2904"/>
              <a:ext cx="0" cy="11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5" name="Line 19">
              <a:extLst>
                <a:ext uri="{FF2B5EF4-FFF2-40B4-BE49-F238E27FC236}">
                  <a16:creationId xmlns:a16="http://schemas.microsoft.com/office/drawing/2014/main" id="{B6A617F2-00CB-4086-83A9-52C5CE66BA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5" y="2904"/>
              <a:ext cx="138" cy="11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7" name="Line 20">
              <a:extLst>
                <a:ext uri="{FF2B5EF4-FFF2-40B4-BE49-F238E27FC236}">
                  <a16:creationId xmlns:a16="http://schemas.microsoft.com/office/drawing/2014/main" id="{65053A2C-59D4-4FF2-9043-7A382A161EA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7" y="2904"/>
              <a:ext cx="154" cy="11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38" name="Group 16">
            <a:extLst>
              <a:ext uri="{FF2B5EF4-FFF2-40B4-BE49-F238E27FC236}">
                <a16:creationId xmlns:a16="http://schemas.microsoft.com/office/drawing/2014/main" id="{9DC42FD1-FED1-4E70-BEB5-1EEA98020907}"/>
              </a:ext>
            </a:extLst>
          </p:cNvPr>
          <p:cNvGrpSpPr>
            <a:grpSpLocks/>
          </p:cNvGrpSpPr>
          <p:nvPr/>
        </p:nvGrpSpPr>
        <p:grpSpPr bwMode="auto">
          <a:xfrm>
            <a:off x="7137704" y="4202768"/>
            <a:ext cx="244475" cy="174625"/>
            <a:chOff x="377" y="2904"/>
            <a:chExt cx="154" cy="110"/>
          </a:xfrm>
        </p:grpSpPr>
        <p:sp>
          <p:nvSpPr>
            <p:cNvPr id="40" name="Line 17">
              <a:extLst>
                <a:ext uri="{FF2B5EF4-FFF2-40B4-BE49-F238E27FC236}">
                  <a16:creationId xmlns:a16="http://schemas.microsoft.com/office/drawing/2014/main" id="{62D2E479-5A3E-4AB6-8965-EA308701A5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" y="2904"/>
              <a:ext cx="0" cy="11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1" name="Line 18">
              <a:extLst>
                <a:ext uri="{FF2B5EF4-FFF2-40B4-BE49-F238E27FC236}">
                  <a16:creationId xmlns:a16="http://schemas.microsoft.com/office/drawing/2014/main" id="{F26137CA-DF28-4CA6-8BF7-56B4EA0C0F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7" y="2904"/>
              <a:ext cx="0" cy="11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2" name="Line 19">
              <a:extLst>
                <a:ext uri="{FF2B5EF4-FFF2-40B4-BE49-F238E27FC236}">
                  <a16:creationId xmlns:a16="http://schemas.microsoft.com/office/drawing/2014/main" id="{987462D3-A7F8-4C09-8EB7-5C3E415ACDB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5" y="2904"/>
              <a:ext cx="138" cy="11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4" name="Line 20">
              <a:extLst>
                <a:ext uri="{FF2B5EF4-FFF2-40B4-BE49-F238E27FC236}">
                  <a16:creationId xmlns:a16="http://schemas.microsoft.com/office/drawing/2014/main" id="{365997DD-C469-439E-95E5-79C948A9E5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7" y="2904"/>
              <a:ext cx="154" cy="11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30BD140A-F159-473E-A021-B907CCBB6F67}"/>
              </a:ext>
            </a:extLst>
          </p:cNvPr>
          <p:cNvCxnSpPr>
            <a:cxnSpLocks/>
          </p:cNvCxnSpPr>
          <p:nvPr/>
        </p:nvCxnSpPr>
        <p:spPr>
          <a:xfrm>
            <a:off x="8181547" y="4516692"/>
            <a:ext cx="1381553" cy="162217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B6B346DD-2918-4832-882E-0DB73071594D}"/>
              </a:ext>
            </a:extLst>
          </p:cNvPr>
          <p:cNvCxnSpPr>
            <a:cxnSpLocks/>
            <a:endCxn id="52" idx="0"/>
          </p:cNvCxnSpPr>
          <p:nvPr/>
        </p:nvCxnSpPr>
        <p:spPr>
          <a:xfrm>
            <a:off x="9317918" y="3221260"/>
            <a:ext cx="1177306" cy="815684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011860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651E6-78CF-46BC-8490-F2C2CF75EE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dirty="0"/>
              <a:t>Question 2b (Answer) </a:t>
            </a:r>
            <a:r>
              <a:rPr lang="en-US" altLang="zh-TW" dirty="0"/>
              <a:t>(5/5)</a:t>
            </a:r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8E1E01-DB64-46C5-BFFA-C69EB3778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02920" y="1902495"/>
            <a:ext cx="4306098" cy="3522489"/>
          </a:xfrm>
        </p:spPr>
        <p:txBody>
          <a:bodyPr>
            <a:normAutofit/>
          </a:bodyPr>
          <a:lstStyle/>
          <a:p>
            <a:pPr marL="814388" lvl="1" indent="-457200"/>
            <a:r>
              <a:rPr lang="en-HK" sz="2400" dirty="0"/>
              <a:t>Step </a:t>
            </a:r>
            <a:r>
              <a:rPr lang="en-US" altLang="zh-TW" sz="2400" dirty="0"/>
              <a:t>5: </a:t>
            </a:r>
            <a:r>
              <a:rPr lang="en-US" altLang="zh-CN" sz="2200" dirty="0"/>
              <a:t>Moving PROJECT operations down the query tree</a:t>
            </a:r>
          </a:p>
          <a:p>
            <a:endParaRPr lang="en-HK" sz="2400" dirty="0"/>
          </a:p>
          <a:p>
            <a:endParaRPr lang="en-HK" sz="24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C06418-26E4-445A-A03A-CF00B08E4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12</a:t>
            </a:fld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7BC038F-2426-4687-97FC-93D70160DAED}"/>
              </a:ext>
            </a:extLst>
          </p:cNvPr>
          <p:cNvSpPr txBox="1"/>
          <p:nvPr/>
        </p:nvSpPr>
        <p:spPr>
          <a:xfrm>
            <a:off x="4519129" y="2820561"/>
            <a:ext cx="9718159" cy="318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baseline="-25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HK" sz="2200" baseline="-25000" dirty="0">
                <a:latin typeface="Arial" panose="020B0604020202020204" pitchFamily="34" charset="0"/>
                <a:cs typeface="Arial" panose="020B0604020202020204" pitchFamily="34" charset="0"/>
              </a:rPr>
              <a:t>ESSN=SSN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BF20BB9-3635-47EC-910B-73264936AFE3}"/>
              </a:ext>
            </a:extLst>
          </p:cNvPr>
          <p:cNvSpPr txBox="1"/>
          <p:nvPr/>
        </p:nvSpPr>
        <p:spPr>
          <a:xfrm>
            <a:off x="8796159" y="2018724"/>
            <a:ext cx="1164101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HK" sz="22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 </a:t>
            </a:r>
            <a:r>
              <a:rPr lang="en-HK" sz="2200" baseline="-250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ENAME</a:t>
            </a:r>
            <a:endParaRPr lang="en-HK" sz="22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3B13C99-CB00-43AF-96E2-30AFB7A62DAA}"/>
              </a:ext>
            </a:extLst>
          </p:cNvPr>
          <p:cNvSpPr txBox="1"/>
          <p:nvPr/>
        </p:nvSpPr>
        <p:spPr>
          <a:xfrm>
            <a:off x="9607823" y="4962400"/>
            <a:ext cx="1734770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HK" sz="22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EMPLOYEE</a:t>
            </a:r>
            <a:endParaRPr lang="en-HK" sz="22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C6D94A4-8875-432B-B466-1349098CE6A9}"/>
              </a:ext>
            </a:extLst>
          </p:cNvPr>
          <p:cNvSpPr txBox="1"/>
          <p:nvPr/>
        </p:nvSpPr>
        <p:spPr>
          <a:xfrm>
            <a:off x="8431245" y="6213569"/>
            <a:ext cx="182934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HK" sz="22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WORKS_ON</a:t>
            </a:r>
            <a:endParaRPr lang="en-HK" sz="22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284297C-8992-47AF-8149-A08B85DAA82C}"/>
              </a:ext>
            </a:extLst>
          </p:cNvPr>
          <p:cNvSpPr txBox="1"/>
          <p:nvPr/>
        </p:nvSpPr>
        <p:spPr>
          <a:xfrm>
            <a:off x="6403546" y="6213568"/>
            <a:ext cx="150073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TW" sz="22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PROJECT</a:t>
            </a:r>
            <a:endParaRPr lang="en-HK" sz="22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17743DEA-8E56-4D12-915A-3758F6E7918D}"/>
              </a:ext>
            </a:extLst>
          </p:cNvPr>
          <p:cNvCxnSpPr>
            <a:cxnSpLocks/>
          </p:cNvCxnSpPr>
          <p:nvPr/>
        </p:nvCxnSpPr>
        <p:spPr>
          <a:xfrm>
            <a:off x="9378209" y="2449611"/>
            <a:ext cx="0" cy="38858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364AFF88-27B7-47ED-8656-D46706A1ACA5}"/>
              </a:ext>
            </a:extLst>
          </p:cNvPr>
          <p:cNvCxnSpPr>
            <a:cxnSpLocks/>
            <a:stCxn id="69" idx="2"/>
          </p:cNvCxnSpPr>
          <p:nvPr/>
        </p:nvCxnSpPr>
        <p:spPr>
          <a:xfrm flipH="1">
            <a:off x="10475208" y="3834653"/>
            <a:ext cx="1" cy="36811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DAFA6820-A9EE-4BD0-9D7A-9E4389CE7BCD}"/>
              </a:ext>
            </a:extLst>
          </p:cNvPr>
          <p:cNvCxnSpPr>
            <a:cxnSpLocks/>
          </p:cNvCxnSpPr>
          <p:nvPr/>
        </p:nvCxnSpPr>
        <p:spPr>
          <a:xfrm flipH="1">
            <a:off x="8270162" y="3215391"/>
            <a:ext cx="1067588" cy="313546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9C802AF0-7CA7-4023-932E-33349995C748}"/>
              </a:ext>
            </a:extLst>
          </p:cNvPr>
          <p:cNvCxnSpPr>
            <a:cxnSpLocks/>
            <a:stCxn id="50" idx="2"/>
            <a:endCxn id="22" idx="0"/>
          </p:cNvCxnSpPr>
          <p:nvPr/>
        </p:nvCxnSpPr>
        <p:spPr>
          <a:xfrm>
            <a:off x="9345918" y="5803088"/>
            <a:ext cx="1" cy="41048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E228C04-19F4-4BCB-98E1-BE52D71065D7}"/>
              </a:ext>
            </a:extLst>
          </p:cNvPr>
          <p:cNvCxnSpPr>
            <a:cxnSpLocks/>
            <a:endCxn id="58" idx="0"/>
          </p:cNvCxnSpPr>
          <p:nvPr/>
        </p:nvCxnSpPr>
        <p:spPr>
          <a:xfrm flipH="1">
            <a:off x="7220323" y="4516692"/>
            <a:ext cx="961224" cy="45357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>
            <a:extLst>
              <a:ext uri="{FF2B5EF4-FFF2-40B4-BE49-F238E27FC236}">
                <a16:creationId xmlns:a16="http://schemas.microsoft.com/office/drawing/2014/main" id="{A731F065-ADF3-408D-91E2-A5FD00E44849}"/>
              </a:ext>
            </a:extLst>
          </p:cNvPr>
          <p:cNvSpPr/>
          <p:nvPr/>
        </p:nvSpPr>
        <p:spPr>
          <a:xfrm>
            <a:off x="5426867" y="5542039"/>
            <a:ext cx="345408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</a:t>
            </a:r>
            <a:r>
              <a:rPr lang="en-US" sz="2200" baseline="-25000" dirty="0">
                <a:latin typeface="Arial" panose="020B0604020202020204" pitchFamily="34" charset="0"/>
                <a:cs typeface="Arial" panose="020B0604020202020204" pitchFamily="34" charset="0"/>
              </a:rPr>
              <a:t> PNAME="</a:t>
            </a:r>
            <a:r>
              <a:rPr lang="en-US" sz="2200" baseline="-25000" dirty="0" err="1">
                <a:latin typeface="Arial" panose="020B0604020202020204" pitchFamily="34" charset="0"/>
                <a:cs typeface="Arial" panose="020B0604020202020204" pitchFamily="34" charset="0"/>
              </a:rPr>
              <a:t>HeavenRay</a:t>
            </a:r>
            <a:r>
              <a:rPr lang="en-US" sz="2200" baseline="-25000" dirty="0">
                <a:latin typeface="Arial" panose="020B0604020202020204" pitchFamily="34" charset="0"/>
                <a:cs typeface="Arial" panose="020B0604020202020204" pitchFamily="34" charset="0"/>
              </a:rPr>
              <a:t>" </a:t>
            </a:r>
            <a:endParaRPr lang="en-HK" sz="22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FFC817ED-E108-45F9-8CDE-2B1A9917EC9D}"/>
              </a:ext>
            </a:extLst>
          </p:cNvPr>
          <p:cNvCxnSpPr>
            <a:cxnSpLocks/>
            <a:endCxn id="23" idx="0"/>
          </p:cNvCxnSpPr>
          <p:nvPr/>
        </p:nvCxnSpPr>
        <p:spPr>
          <a:xfrm>
            <a:off x="7153912" y="5993946"/>
            <a:ext cx="0" cy="21962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9B25AF38-5021-4CA4-BC11-E649679B5D9B}"/>
              </a:ext>
            </a:extLst>
          </p:cNvPr>
          <p:cNvSpPr/>
          <p:nvPr/>
        </p:nvSpPr>
        <p:spPr>
          <a:xfrm>
            <a:off x="6460337" y="4105524"/>
            <a:ext cx="3454088" cy="5437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baseline="-25000" dirty="0">
                <a:latin typeface="Arial" panose="020B0604020202020204" pitchFamily="34" charset="0"/>
                <a:cs typeface="Arial" panose="020B0604020202020204" pitchFamily="34" charset="0"/>
              </a:rPr>
              <a:t>PNUMBER=PNO</a:t>
            </a:r>
            <a:endParaRPr lang="en-HK" sz="22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en-HK" sz="22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DF57B97B-3A7D-4ED9-BC2B-C10C844307FA}"/>
              </a:ext>
            </a:extLst>
          </p:cNvPr>
          <p:cNvSpPr/>
          <p:nvPr/>
        </p:nvSpPr>
        <p:spPr>
          <a:xfrm>
            <a:off x="8768180" y="4036944"/>
            <a:ext cx="345408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 </a:t>
            </a:r>
            <a:r>
              <a:rPr lang="en-US" sz="2200" baseline="-25000" dirty="0">
                <a:latin typeface="Arial" panose="020B0604020202020204" pitchFamily="34" charset="0"/>
                <a:cs typeface="Arial" panose="020B0604020202020204" pitchFamily="34" charset="0"/>
              </a:rPr>
              <a:t>BDATE &gt; “OCT-11-1966”</a:t>
            </a:r>
            <a:endParaRPr lang="en-HK" sz="22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97C2059A-208C-49FF-BFBF-74B7CE2172F6}"/>
              </a:ext>
            </a:extLst>
          </p:cNvPr>
          <p:cNvCxnSpPr>
            <a:cxnSpLocks/>
          </p:cNvCxnSpPr>
          <p:nvPr/>
        </p:nvCxnSpPr>
        <p:spPr>
          <a:xfrm>
            <a:off x="10485312" y="4516692"/>
            <a:ext cx="0" cy="381717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Group 16">
            <a:extLst>
              <a:ext uri="{FF2B5EF4-FFF2-40B4-BE49-F238E27FC236}">
                <a16:creationId xmlns:a16="http://schemas.microsoft.com/office/drawing/2014/main" id="{C5711B66-CD3C-41ED-A3AB-686E923FE4BE}"/>
              </a:ext>
            </a:extLst>
          </p:cNvPr>
          <p:cNvGrpSpPr>
            <a:grpSpLocks/>
          </p:cNvGrpSpPr>
          <p:nvPr/>
        </p:nvGrpSpPr>
        <p:grpSpPr bwMode="auto">
          <a:xfrm>
            <a:off x="8551684" y="2937616"/>
            <a:ext cx="244475" cy="174625"/>
            <a:chOff x="377" y="2904"/>
            <a:chExt cx="154" cy="110"/>
          </a:xfrm>
        </p:grpSpPr>
        <p:sp>
          <p:nvSpPr>
            <p:cNvPr id="33" name="Line 17">
              <a:extLst>
                <a:ext uri="{FF2B5EF4-FFF2-40B4-BE49-F238E27FC236}">
                  <a16:creationId xmlns:a16="http://schemas.microsoft.com/office/drawing/2014/main" id="{A36B14E9-83A1-43DF-9A44-2DA2ACE848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" y="2904"/>
              <a:ext cx="0" cy="11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4" name="Line 18">
              <a:extLst>
                <a:ext uri="{FF2B5EF4-FFF2-40B4-BE49-F238E27FC236}">
                  <a16:creationId xmlns:a16="http://schemas.microsoft.com/office/drawing/2014/main" id="{9D4693EE-523E-4129-B779-7697FDBF501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7" y="2904"/>
              <a:ext cx="0" cy="11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5" name="Line 19">
              <a:extLst>
                <a:ext uri="{FF2B5EF4-FFF2-40B4-BE49-F238E27FC236}">
                  <a16:creationId xmlns:a16="http://schemas.microsoft.com/office/drawing/2014/main" id="{B6A617F2-00CB-4086-83A9-52C5CE66BA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5" y="2904"/>
              <a:ext cx="138" cy="11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7" name="Line 20">
              <a:extLst>
                <a:ext uri="{FF2B5EF4-FFF2-40B4-BE49-F238E27FC236}">
                  <a16:creationId xmlns:a16="http://schemas.microsoft.com/office/drawing/2014/main" id="{65053A2C-59D4-4FF2-9043-7A382A161EA3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7" y="2904"/>
              <a:ext cx="154" cy="11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38" name="Group 16">
            <a:extLst>
              <a:ext uri="{FF2B5EF4-FFF2-40B4-BE49-F238E27FC236}">
                <a16:creationId xmlns:a16="http://schemas.microsoft.com/office/drawing/2014/main" id="{9DC42FD1-FED1-4E70-BEB5-1EEA98020907}"/>
              </a:ext>
            </a:extLst>
          </p:cNvPr>
          <p:cNvGrpSpPr>
            <a:grpSpLocks/>
          </p:cNvGrpSpPr>
          <p:nvPr/>
        </p:nvGrpSpPr>
        <p:grpSpPr bwMode="auto">
          <a:xfrm>
            <a:off x="7137704" y="4202768"/>
            <a:ext cx="244475" cy="174625"/>
            <a:chOff x="377" y="2904"/>
            <a:chExt cx="154" cy="110"/>
          </a:xfrm>
        </p:grpSpPr>
        <p:sp>
          <p:nvSpPr>
            <p:cNvPr id="40" name="Line 17">
              <a:extLst>
                <a:ext uri="{FF2B5EF4-FFF2-40B4-BE49-F238E27FC236}">
                  <a16:creationId xmlns:a16="http://schemas.microsoft.com/office/drawing/2014/main" id="{62D2E479-5A3E-4AB6-8965-EA308701A5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1" y="2904"/>
              <a:ext cx="0" cy="11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1" name="Line 18">
              <a:extLst>
                <a:ext uri="{FF2B5EF4-FFF2-40B4-BE49-F238E27FC236}">
                  <a16:creationId xmlns:a16="http://schemas.microsoft.com/office/drawing/2014/main" id="{F26137CA-DF28-4CA6-8BF7-56B4EA0C0F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27" y="2904"/>
              <a:ext cx="0" cy="11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2" name="Line 19">
              <a:extLst>
                <a:ext uri="{FF2B5EF4-FFF2-40B4-BE49-F238E27FC236}">
                  <a16:creationId xmlns:a16="http://schemas.microsoft.com/office/drawing/2014/main" id="{987462D3-A7F8-4C09-8EB7-5C3E415ACDB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5" y="2904"/>
              <a:ext cx="138" cy="11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44" name="Line 20">
              <a:extLst>
                <a:ext uri="{FF2B5EF4-FFF2-40B4-BE49-F238E27FC236}">
                  <a16:creationId xmlns:a16="http://schemas.microsoft.com/office/drawing/2014/main" id="{365997DD-C469-439E-95E5-79C948A9E5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377" y="2904"/>
              <a:ext cx="154" cy="11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36EB9BF3-5D19-45B2-B407-FC2ED4481B7C}"/>
              </a:ext>
            </a:extLst>
          </p:cNvPr>
          <p:cNvSpPr txBox="1"/>
          <p:nvPr/>
        </p:nvSpPr>
        <p:spPr>
          <a:xfrm>
            <a:off x="8585934" y="5372201"/>
            <a:ext cx="151996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HK" sz="22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 </a:t>
            </a:r>
            <a:r>
              <a:rPr lang="en-HK" sz="2200" baseline="-250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ESSN, PNO</a:t>
            </a:r>
            <a:endParaRPr lang="en-HK" sz="22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30BD140A-F159-473E-A021-B907CCBB6F67}"/>
              </a:ext>
            </a:extLst>
          </p:cNvPr>
          <p:cNvCxnSpPr>
            <a:cxnSpLocks/>
            <a:endCxn id="50" idx="0"/>
          </p:cNvCxnSpPr>
          <p:nvPr/>
        </p:nvCxnSpPr>
        <p:spPr>
          <a:xfrm>
            <a:off x="8181547" y="4516692"/>
            <a:ext cx="1164371" cy="855509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>
            <a:extLst>
              <a:ext uri="{FF2B5EF4-FFF2-40B4-BE49-F238E27FC236}">
                <a16:creationId xmlns:a16="http://schemas.microsoft.com/office/drawing/2014/main" id="{1A3B5F2C-B4EC-4791-83B9-BA377AD2F98E}"/>
              </a:ext>
            </a:extLst>
          </p:cNvPr>
          <p:cNvSpPr txBox="1"/>
          <p:nvPr/>
        </p:nvSpPr>
        <p:spPr>
          <a:xfrm>
            <a:off x="6502017" y="4970269"/>
            <a:ext cx="1436612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HK" sz="22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 </a:t>
            </a:r>
            <a:r>
              <a:rPr lang="en-US" altLang="zh-TW" sz="2200" baseline="-250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PNUMBER</a:t>
            </a:r>
            <a:endParaRPr lang="en-HK" sz="22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988C000A-5470-43A1-A269-DB3EB309D5BA}"/>
              </a:ext>
            </a:extLst>
          </p:cNvPr>
          <p:cNvCxnSpPr>
            <a:cxnSpLocks/>
          </p:cNvCxnSpPr>
          <p:nvPr/>
        </p:nvCxnSpPr>
        <p:spPr>
          <a:xfrm>
            <a:off x="7153912" y="5430066"/>
            <a:ext cx="0" cy="219622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>
            <a:extLst>
              <a:ext uri="{FF2B5EF4-FFF2-40B4-BE49-F238E27FC236}">
                <a16:creationId xmlns:a16="http://schemas.microsoft.com/office/drawing/2014/main" id="{90149320-0C26-469C-B61E-B42F10DF21EE}"/>
              </a:ext>
            </a:extLst>
          </p:cNvPr>
          <p:cNvSpPr txBox="1"/>
          <p:nvPr/>
        </p:nvSpPr>
        <p:spPr>
          <a:xfrm>
            <a:off x="9647097" y="3403766"/>
            <a:ext cx="165622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HK" sz="22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 </a:t>
            </a:r>
            <a:r>
              <a:rPr lang="en-US" altLang="zh-TW" sz="2200" baseline="-250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SSN, ENAME</a:t>
            </a:r>
            <a:endParaRPr lang="en-HK" sz="22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393E1DA4-3F69-4451-9944-B8B255C7A2D7}"/>
              </a:ext>
            </a:extLst>
          </p:cNvPr>
          <p:cNvSpPr txBox="1"/>
          <p:nvPr/>
        </p:nvSpPr>
        <p:spPr>
          <a:xfrm>
            <a:off x="7766659" y="3395256"/>
            <a:ext cx="100700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HK" sz="22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 </a:t>
            </a:r>
            <a:r>
              <a:rPr lang="en-US" altLang="zh-TW" sz="2200" baseline="-25000" dirty="0">
                <a:latin typeface="Arial" panose="020B0604020202020204" pitchFamily="34" charset="0"/>
                <a:cs typeface="Arial" panose="020B0604020202020204" pitchFamily="34" charset="0"/>
                <a:sym typeface="Symbol" panose="05050102010706020507" pitchFamily="18" charset="2"/>
              </a:rPr>
              <a:t>ESSN</a:t>
            </a:r>
            <a:endParaRPr lang="en-HK" sz="2200" baseline="-25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41549B37-2505-4ED8-A4A8-3EF2BAE74765}"/>
              </a:ext>
            </a:extLst>
          </p:cNvPr>
          <p:cNvCxnSpPr>
            <a:cxnSpLocks/>
          </p:cNvCxnSpPr>
          <p:nvPr/>
        </p:nvCxnSpPr>
        <p:spPr>
          <a:xfrm flipH="1">
            <a:off x="8160627" y="3844169"/>
            <a:ext cx="1" cy="368115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>
            <a:extLst>
              <a:ext uri="{FF2B5EF4-FFF2-40B4-BE49-F238E27FC236}">
                <a16:creationId xmlns:a16="http://schemas.microsoft.com/office/drawing/2014/main" id="{B6B346DD-2918-4832-882E-0DB73071594D}"/>
              </a:ext>
            </a:extLst>
          </p:cNvPr>
          <p:cNvCxnSpPr>
            <a:cxnSpLocks/>
          </p:cNvCxnSpPr>
          <p:nvPr/>
        </p:nvCxnSpPr>
        <p:spPr>
          <a:xfrm>
            <a:off x="9317918" y="3221260"/>
            <a:ext cx="1121482" cy="336441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390904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anded">
  <a:themeElements>
    <a:clrScheme name="Banded">
      <a:dk1>
        <a:srgbClr val="2C2C2C"/>
      </a:dk1>
      <a:lt1>
        <a:srgbClr val="FFFFFF"/>
      </a:lt1>
      <a:dk2>
        <a:srgbClr val="099BDD"/>
      </a:dk2>
      <a:lt2>
        <a:srgbClr val="F2F2F2"/>
      </a:lt2>
      <a:accent1>
        <a:srgbClr val="FFC000"/>
      </a:accent1>
      <a:accent2>
        <a:srgbClr val="A5D028"/>
      </a:accent2>
      <a:accent3>
        <a:srgbClr val="08CC78"/>
      </a:accent3>
      <a:accent4>
        <a:srgbClr val="F24099"/>
      </a:accent4>
      <a:accent5>
        <a:srgbClr val="828288"/>
      </a:accent5>
      <a:accent6>
        <a:srgbClr val="F56617"/>
      </a:accent6>
      <a:hlink>
        <a:srgbClr val="005DBA"/>
      </a:hlink>
      <a:folHlink>
        <a:srgbClr val="6C606A"/>
      </a:folHlink>
    </a:clrScheme>
    <a:fontScheme name="Banded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nded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120000"/>
                <a:lumMod val="107000"/>
              </a:schemeClr>
            </a:gs>
            <a:gs pos="50000">
              <a:schemeClr val="phClr">
                <a:tint val="70000"/>
                <a:satMod val="124000"/>
                <a:lumMod val="103000"/>
              </a:schemeClr>
            </a:gs>
            <a:gs pos="100000">
              <a:schemeClr val="phClr">
                <a:tint val="85000"/>
                <a:satMod val="12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5000"/>
                <a:shade val="98000"/>
                <a:satMod val="110000"/>
                <a:lumMod val="103000"/>
              </a:schemeClr>
            </a:gs>
            <a:gs pos="50000">
              <a:schemeClr val="phClr">
                <a:shade val="85000"/>
                <a:satMod val="105000"/>
                <a:lumMod val="100000"/>
              </a:schemeClr>
            </a:gs>
            <a:gs pos="100000">
              <a:schemeClr val="phClr">
                <a:shade val="60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875" dir="5400000" algn="ctr" rotWithShape="0">
              <a:srgbClr val="000000">
                <a:alpha val="68000"/>
              </a:srgbClr>
            </a:outerShdw>
          </a:effectLst>
        </a:effectStyle>
        <a:effectStyle>
          <a:effectLst>
            <a:outerShdw blurRad="88900" dist="2794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/>
              <a:schemeClr val="phClr">
                <a:shade val="91000"/>
                <a:satMod val="105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100000"/>
                <a:shade val="0"/>
                <a:satMod val="100000"/>
              </a:schemeClr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nded" id="{98DFF888-2449-4D28-977C-6306C017633E}" vid="{9792607F-9579-4224-82FF-9C88C3E1E53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28747</TotalTime>
  <Words>713</Words>
  <PresentationFormat>Widescreen</PresentationFormat>
  <Paragraphs>121</Paragraphs>
  <Slides>12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Corbel</vt:lpstr>
      <vt:lpstr>Wingdings</vt:lpstr>
      <vt:lpstr>Banded</vt:lpstr>
      <vt:lpstr>Tutorial 10: Concurrency Control</vt:lpstr>
      <vt:lpstr>Question 1</vt:lpstr>
      <vt:lpstr>Question 1a (Answer)</vt:lpstr>
      <vt:lpstr>Question 1b (Answer) (1/2)</vt:lpstr>
      <vt:lpstr>Question 1b (Answer) (2/2)</vt:lpstr>
      <vt:lpstr>Question 2 (1/2)</vt:lpstr>
      <vt:lpstr>Question 2 (2/2)</vt:lpstr>
      <vt:lpstr>Question 2a (Answer) (1/5)</vt:lpstr>
      <vt:lpstr>Question 2b (Answer) (2/5)</vt:lpstr>
      <vt:lpstr>Question 2b (Answer) (3/5)</vt:lpstr>
      <vt:lpstr>Question 2b (Answer) (4/5)</vt:lpstr>
      <vt:lpstr>Question 2b (Answer) (5/5)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2019-01-21T16:15:42Z</dcterms:created>
  <dcterms:modified xsi:type="dcterms:W3CDTF">2019-04-20T13:35:07Z</dcterms:modified>
</cp:coreProperties>
</file>