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8" r:id="rId1"/>
  </p:sldMasterIdLst>
  <p:notesMasterIdLst>
    <p:notesMasterId r:id="rId17"/>
  </p:notesMasterIdLst>
  <p:sldIdLst>
    <p:sldId id="405" r:id="rId2"/>
    <p:sldId id="398" r:id="rId3"/>
    <p:sldId id="387" r:id="rId4"/>
    <p:sldId id="388" r:id="rId5"/>
    <p:sldId id="389" r:id="rId6"/>
    <p:sldId id="390" r:id="rId7"/>
    <p:sldId id="391" r:id="rId8"/>
    <p:sldId id="399" r:id="rId9"/>
    <p:sldId id="400" r:id="rId10"/>
    <p:sldId id="408" r:id="rId11"/>
    <p:sldId id="395" r:id="rId12"/>
    <p:sldId id="396" r:id="rId13"/>
    <p:sldId id="392" r:id="rId14"/>
    <p:sldId id="393" r:id="rId15"/>
    <p:sldId id="406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FF66"/>
    <a:srgbClr val="6699FF"/>
    <a:srgbClr val="006600"/>
    <a:srgbClr val="0000FF"/>
    <a:srgbClr val="003399"/>
    <a:srgbClr val="FF33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6803" autoAdjust="0"/>
  </p:normalViewPr>
  <p:slideViewPr>
    <p:cSldViewPr>
      <p:cViewPr varScale="1">
        <p:scale>
          <a:sx n="110" d="100"/>
          <a:sy n="110" d="100"/>
        </p:scale>
        <p:origin x="22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A833FA-C73E-4527-BC36-310C7801C8B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49454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089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6796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84799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4366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5338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95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771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0513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0477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70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10613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3730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3409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A833FA-C73E-4527-BC36-310C7801C8B7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6328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CD3-9F76-41B3-979F-C98A18C658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94BB62E-262E-4FF8-BCCB-2EC7EB6C2E5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4716-5C03-480B-950E-22EB8D2A0F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F4C11-0256-4F8A-A89D-14D8622E13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4DF14-669A-4445-9FAC-FCE57A37091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C350C-2539-4A51-95B9-3AC3BB25B2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121DB-C1A4-49ED-A9FE-10AB657FFB8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5921FFF-9A07-420C-925D-33C0EF8C019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B9AAD-F366-411B-97FB-FC12A89D920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AB18E-E6F8-4CC8-8522-822A32C01E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A08BBD-CB6A-46D3-AE9D-A3169587182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200" i="1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CN" sz="2200" i="1"/>
              <a:t>A</a:t>
            </a:r>
            <a:r>
              <a:rPr lang="en-US" altLang="zh-TW" sz="2200" i="1"/>
              <a:t>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05168" y="3286780"/>
            <a:ext cx="2082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LT09: File I/O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093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I/O vs. Console I/O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>
                <a:solidFill>
                  <a:srgbClr val="C00000"/>
                </a:solidFill>
              </a:rPr>
              <a:t>Console</a:t>
            </a:r>
            <a:r>
              <a:rPr lang="en-US" dirty="0"/>
              <a:t>” refers to “</a:t>
            </a:r>
            <a:r>
              <a:rPr lang="en-US" dirty="0">
                <a:solidFill>
                  <a:srgbClr val="7030A0"/>
                </a:solidFill>
              </a:rPr>
              <a:t>keyboard + screen</a:t>
            </a:r>
            <a:r>
              <a:rPr lang="en-US" dirty="0"/>
              <a:t>”</a:t>
            </a:r>
          </a:p>
          <a:p>
            <a:r>
              <a:rPr lang="en-US" dirty="0">
                <a:solidFill>
                  <a:srgbClr val="0070C0"/>
                </a:solidFill>
              </a:rPr>
              <a:t>Keyboard input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screen output</a:t>
            </a:r>
            <a:r>
              <a:rPr lang="en-US" dirty="0"/>
              <a:t> are </a:t>
            </a:r>
            <a:r>
              <a:rPr lang="en-US" b="1" dirty="0">
                <a:solidFill>
                  <a:srgbClr val="FF0000"/>
                </a:solidFill>
              </a:rPr>
              <a:t>volatile</a:t>
            </a:r>
          </a:p>
          <a:p>
            <a:r>
              <a:rPr lang="en-US" b="1" dirty="0"/>
              <a:t>Input file</a:t>
            </a:r>
            <a:r>
              <a:rPr lang="en-US" dirty="0"/>
              <a:t> can be used </a:t>
            </a:r>
            <a:r>
              <a:rPr lang="en-US" i="1" dirty="0">
                <a:solidFill>
                  <a:srgbClr val="7030A0"/>
                </a:solidFill>
              </a:rPr>
              <a:t>again and again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Useful</a:t>
            </a:r>
            <a:r>
              <a:rPr lang="en-US" dirty="0"/>
              <a:t> for </a:t>
            </a:r>
            <a:r>
              <a:rPr lang="en-US" dirty="0">
                <a:solidFill>
                  <a:srgbClr val="7030A0"/>
                </a:solidFill>
              </a:rPr>
              <a:t>debugging</a:t>
            </a:r>
            <a:r>
              <a:rPr lang="en-US" dirty="0"/>
              <a:t> especially when volume of data is huge</a:t>
            </a:r>
          </a:p>
          <a:p>
            <a:r>
              <a:rPr lang="en-US" dirty="0"/>
              <a:t>Allow </a:t>
            </a:r>
            <a:r>
              <a:rPr lang="en-US" dirty="0">
                <a:solidFill>
                  <a:srgbClr val="FF0000"/>
                </a:solidFill>
              </a:rPr>
              <a:t>off-line</a:t>
            </a:r>
            <a:r>
              <a:rPr lang="en-US" dirty="0"/>
              <a:t> processing</a:t>
            </a:r>
          </a:p>
          <a:p>
            <a:r>
              <a:rPr lang="en-US" b="1" dirty="0"/>
              <a:t>Output file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retains</a:t>
            </a:r>
            <a:r>
              <a:rPr lang="en-US" dirty="0"/>
              <a:t> the results after execution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1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I/O – Keyboard and Screen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2362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Program </a:t>
            </a:r>
            <a:r>
              <a:rPr lang="en-US" b="1" dirty="0"/>
              <a:t>read input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keyboard</a:t>
            </a:r>
            <a:r>
              <a:rPr lang="en-US" dirty="0"/>
              <a:t> (</a:t>
            </a:r>
            <a:r>
              <a:rPr lang="en-US" b="1" dirty="0"/>
              <a:t>console</a:t>
            </a:r>
            <a:r>
              <a:rPr lang="en-US" dirty="0"/>
              <a:t>) or </a:t>
            </a:r>
            <a:r>
              <a:rPr lang="en-US" dirty="0">
                <a:solidFill>
                  <a:srgbClr val="0070C0"/>
                </a:solidFill>
              </a:rPr>
              <a:t>disk storage</a:t>
            </a:r>
            <a:r>
              <a:rPr lang="en-US" dirty="0"/>
              <a:t> (</a:t>
            </a:r>
            <a:r>
              <a:rPr lang="en-US" b="1" dirty="0"/>
              <a:t>file</a:t>
            </a:r>
            <a:r>
              <a:rPr lang="en-US" dirty="0"/>
              <a:t>) and </a:t>
            </a:r>
            <a:r>
              <a:rPr lang="en-US" b="1" dirty="0"/>
              <a:t>write data</a:t>
            </a:r>
            <a:r>
              <a:rPr lang="en-US" dirty="0"/>
              <a:t> to </a:t>
            </a:r>
            <a:r>
              <a:rPr lang="en-US" dirty="0">
                <a:solidFill>
                  <a:srgbClr val="00B050"/>
                </a:solidFill>
              </a:rPr>
              <a:t>screen</a:t>
            </a:r>
            <a:r>
              <a:rPr lang="en-US" dirty="0"/>
              <a:t> (</a:t>
            </a:r>
            <a:r>
              <a:rPr lang="en-US" b="1" dirty="0"/>
              <a:t>console</a:t>
            </a:r>
            <a:r>
              <a:rPr lang="en-US" dirty="0"/>
              <a:t>) or </a:t>
            </a:r>
            <a:r>
              <a:rPr lang="en-US" dirty="0">
                <a:solidFill>
                  <a:srgbClr val="7030A0"/>
                </a:solidFill>
              </a:rPr>
              <a:t>disk storage </a:t>
            </a:r>
            <a:r>
              <a:rPr lang="en-US" dirty="0"/>
              <a:t>(</a:t>
            </a:r>
            <a:r>
              <a:rPr lang="en-US" b="1" dirty="0"/>
              <a:t>file</a:t>
            </a:r>
            <a:r>
              <a:rPr lang="en-US" dirty="0"/>
              <a:t>)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Sequence of inputs</a:t>
            </a:r>
            <a:r>
              <a:rPr lang="en-US" dirty="0"/>
              <a:t> is </a:t>
            </a:r>
            <a:r>
              <a:rPr lang="en-US" dirty="0">
                <a:solidFill>
                  <a:srgbClr val="0070C0"/>
                </a:solidFill>
              </a:rPr>
              <a:t>conceptually</a:t>
            </a:r>
            <a:r>
              <a:rPr lang="en-US" dirty="0"/>
              <a:t> treated as an object called “</a:t>
            </a:r>
            <a:r>
              <a:rPr lang="en-US" b="1" dirty="0"/>
              <a:t>Stream</a:t>
            </a:r>
            <a:r>
              <a:rPr lang="en-US" dirty="0"/>
              <a:t>”</a:t>
            </a:r>
          </a:p>
          <a:p>
            <a:r>
              <a:rPr lang="en-US" dirty="0"/>
              <a:t>Stream – a flow (sequence) of data</a:t>
            </a:r>
          </a:p>
          <a:p>
            <a:pPr lvl="1"/>
            <a:r>
              <a:rPr lang="en-US" b="1" dirty="0"/>
              <a:t>Input </a:t>
            </a:r>
            <a:r>
              <a:rPr lang="en-US" b="1" i="1" dirty="0"/>
              <a:t>stream</a:t>
            </a:r>
            <a:r>
              <a:rPr lang="en-US" dirty="0"/>
              <a:t> – a flow of data </a:t>
            </a:r>
            <a:r>
              <a:rPr lang="en-US" dirty="0">
                <a:solidFill>
                  <a:srgbClr val="FF0000"/>
                </a:solidFill>
              </a:rPr>
              <a:t>into</a:t>
            </a:r>
            <a:r>
              <a:rPr lang="en-US" dirty="0"/>
              <a:t> your program</a:t>
            </a:r>
          </a:p>
          <a:p>
            <a:pPr lvl="1"/>
            <a:r>
              <a:rPr lang="en-US" b="1" dirty="0"/>
              <a:t>Output </a:t>
            </a:r>
            <a:r>
              <a:rPr lang="en-US" b="1" i="1" dirty="0"/>
              <a:t>stream</a:t>
            </a:r>
            <a:r>
              <a:rPr lang="en-US" dirty="0"/>
              <a:t> – a flow of data </a:t>
            </a:r>
            <a:r>
              <a:rPr lang="en-US" dirty="0">
                <a:solidFill>
                  <a:srgbClr val="FF0000"/>
                </a:solidFill>
              </a:rPr>
              <a:t>out</a:t>
            </a:r>
            <a:r>
              <a:rPr lang="en-US" dirty="0"/>
              <a:t> of your program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609332"/>
              </p:ext>
            </p:extLst>
          </p:nvPr>
        </p:nvGraphicFramePr>
        <p:xfrm>
          <a:off x="1752600" y="3886200"/>
          <a:ext cx="6096000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42" name="Visio" r:id="rId4" imgW="9195536" imgH="3843314" progId="Visio.Drawing.11">
                  <p:embed/>
                </p:oleObj>
              </mc:Choice>
              <mc:Fallback>
                <p:oleObj name="Visio" r:id="rId4" imgW="9195536" imgH="3843314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86200"/>
                        <a:ext cx="6096000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802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502920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Predefined</a:t>
            </a:r>
            <a:r>
              <a:rPr lang="en-US" dirty="0"/>
              <a:t> console streams in C++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iostream</a:t>
            </a:r>
            <a:r>
              <a:rPr lang="en-US" dirty="0"/>
              <a:t>&gt;</a:t>
            </a:r>
          </a:p>
          <a:p>
            <a:pPr lvl="1"/>
            <a:r>
              <a:rPr lang="en-US" sz="17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700" dirty="0">
                <a:latin typeface="Courier New" pitchFamily="49" charset="0"/>
                <a:cs typeface="Courier New" pitchFamily="49" charset="0"/>
              </a:rPr>
              <a:t> :	input stream physically linked to the keyboard</a:t>
            </a:r>
          </a:p>
          <a:p>
            <a:pPr lvl="1"/>
            <a:r>
              <a:rPr lang="en-US" sz="17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700" dirty="0">
                <a:latin typeface="Courier New" pitchFamily="49" charset="0"/>
                <a:cs typeface="Courier New" pitchFamily="49" charset="0"/>
              </a:rPr>
              <a:t>:	output stream physically linked to the screen</a:t>
            </a: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File streams class in C++ </a:t>
            </a:r>
          </a:p>
          <a:p>
            <a:pPr lvl="1"/>
            <a:r>
              <a:rPr lang="en-US" dirty="0"/>
              <a:t>#include &lt;</a:t>
            </a:r>
            <a:r>
              <a:rPr lang="en-US" dirty="0" err="1"/>
              <a:t>fstream</a:t>
            </a:r>
            <a:r>
              <a:rPr lang="en-US" dirty="0"/>
              <a:t>&gt;</a:t>
            </a:r>
          </a:p>
          <a:p>
            <a:pPr lvl="1"/>
            <a:r>
              <a:rPr lang="en-US" sz="2200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:	stream </a:t>
            </a:r>
            <a:r>
              <a:rPr lang="en-US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for file input</a:t>
            </a:r>
          </a:p>
          <a:p>
            <a:pPr lvl="1"/>
            <a:r>
              <a:rPr lang="en-US" sz="2200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:	stream </a:t>
            </a:r>
            <a:r>
              <a:rPr lang="en-US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for file output</a:t>
            </a: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/>
              <a:t>To declare an </a:t>
            </a:r>
            <a:r>
              <a:rPr lang="en-US" dirty="0">
                <a:solidFill>
                  <a:srgbClr val="C00000"/>
                </a:solidFill>
              </a:rPr>
              <a:t>objects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class</a:t>
            </a:r>
            <a:r>
              <a:rPr lang="en-US" dirty="0"/>
              <a:t> </a:t>
            </a:r>
            <a:r>
              <a:rPr lang="en-US" dirty="0" err="1"/>
              <a:t>ifstream</a:t>
            </a:r>
            <a:r>
              <a:rPr lang="en-US" dirty="0"/>
              <a:t> or </a:t>
            </a:r>
            <a:r>
              <a:rPr lang="en-US" dirty="0" err="1"/>
              <a:t>ofstream</a:t>
            </a:r>
            <a:r>
              <a:rPr lang="en-US" dirty="0"/>
              <a:t>, use</a:t>
            </a:r>
          </a:p>
          <a:p>
            <a:pPr lvl="1"/>
            <a:r>
              <a:rPr lang="en-US" dirty="0" err="1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 //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fin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is a variable name</a:t>
            </a:r>
          </a:p>
          <a:p>
            <a:pPr lvl="1"/>
            <a:r>
              <a:rPr lang="en-US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 //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is a variable name</a:t>
            </a:r>
          </a:p>
        </p:txBody>
      </p:sp>
    </p:spTree>
    <p:extLst>
      <p:ext uri="{BB962C8B-B14F-4D97-AF65-F5344CB8AC3E}">
        <p14:creationId xmlns:p14="http://schemas.microsoft.com/office/powerpoint/2010/main" val="14772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declare</a:t>
            </a:r>
            <a:r>
              <a:rPr lang="en-US" dirty="0"/>
              <a:t> an </a:t>
            </a:r>
            <a:r>
              <a:rPr lang="en-US" dirty="0" err="1"/>
              <a:t>ifsteam</a:t>
            </a:r>
            <a:r>
              <a:rPr lang="en-US" dirty="0"/>
              <a:t> object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ifstream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/>
              <a:t>fin</a:t>
            </a:r>
            <a:r>
              <a:rPr lang="en-US" dirty="0"/>
              <a:t>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a file for reading</a:t>
            </a:r>
          </a:p>
          <a:p>
            <a:pPr lvl="1"/>
            <a:r>
              <a:rPr lang="en-US" b="1" dirty="0" err="1"/>
              <a:t>fin.</a:t>
            </a:r>
            <a:r>
              <a:rPr lang="en-US" b="1" i="1" dirty="0" err="1"/>
              <a:t>open</a:t>
            </a:r>
            <a:r>
              <a:rPr lang="en-US" dirty="0"/>
              <a:t>(“infile.dat”);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read</a:t>
            </a:r>
            <a:r>
              <a:rPr lang="en-US" dirty="0"/>
              <a:t> the file content</a:t>
            </a:r>
          </a:p>
          <a:p>
            <a:pPr lvl="1"/>
            <a:r>
              <a:rPr lang="en-US" b="1" dirty="0"/>
              <a:t>fin</a:t>
            </a:r>
            <a:r>
              <a:rPr lang="en-US" dirty="0"/>
              <a:t> &gt;&gt; x;		// x is a variable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close</a:t>
            </a:r>
            <a:r>
              <a:rPr lang="en-US" dirty="0"/>
              <a:t> the file</a:t>
            </a:r>
          </a:p>
          <a:p>
            <a:pPr lvl="1"/>
            <a:r>
              <a:rPr lang="en-US" b="1" dirty="0" err="1"/>
              <a:t>fin.</a:t>
            </a:r>
            <a:r>
              <a:rPr lang="en-US" b="1" i="1" dirty="0" err="1"/>
              <a:t>close</a:t>
            </a:r>
            <a:r>
              <a:rPr lang="en-US" dirty="0"/>
              <a:t>();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ofstream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953000"/>
          </a:xfrm>
        </p:spPr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declare</a:t>
            </a:r>
            <a:r>
              <a:rPr lang="en-US" dirty="0"/>
              <a:t> an </a:t>
            </a:r>
            <a:r>
              <a:rPr lang="en-US" dirty="0" err="1"/>
              <a:t>ofsteam</a:t>
            </a:r>
            <a:r>
              <a:rPr lang="en-US" dirty="0"/>
              <a:t> object</a:t>
            </a:r>
          </a:p>
          <a:p>
            <a:pPr lvl="1"/>
            <a:r>
              <a:rPr lang="en-US" dirty="0" err="1">
                <a:solidFill>
                  <a:srgbClr val="C00000"/>
                </a:solidFill>
              </a:rPr>
              <a:t>ofstream</a:t>
            </a:r>
            <a:r>
              <a:rPr lang="en-US" dirty="0"/>
              <a:t> </a:t>
            </a:r>
            <a:r>
              <a:rPr lang="en-US" b="1" dirty="0" err="1"/>
              <a:t>fout</a:t>
            </a:r>
            <a:r>
              <a:rPr lang="en-US" dirty="0"/>
              <a:t>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a file for writing</a:t>
            </a:r>
          </a:p>
          <a:p>
            <a:pPr lvl="1"/>
            <a:r>
              <a:rPr lang="en-US" b="1" dirty="0" err="1"/>
              <a:t>fout.</a:t>
            </a:r>
            <a:r>
              <a:rPr lang="en-US" b="1" i="1" dirty="0" err="1"/>
              <a:t>open</a:t>
            </a:r>
            <a:r>
              <a:rPr lang="en-US" dirty="0"/>
              <a:t>(“myfile.dat”) ;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something to the file</a:t>
            </a:r>
          </a:p>
          <a:p>
            <a:pPr lvl="1"/>
            <a:r>
              <a:rPr lang="en-US" b="1" dirty="0" err="1"/>
              <a:t>fout</a:t>
            </a:r>
            <a:r>
              <a:rPr lang="en-US" dirty="0"/>
              <a:t> &lt;&lt; x;		//x is a variable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close</a:t>
            </a:r>
            <a:r>
              <a:rPr lang="en-US" dirty="0"/>
              <a:t> the file</a:t>
            </a:r>
          </a:p>
          <a:p>
            <a:pPr lvl="1"/>
            <a:r>
              <a:rPr lang="en-US" b="1" dirty="0" err="1"/>
              <a:t>fout.</a:t>
            </a:r>
            <a:r>
              <a:rPr lang="en-US" b="1" i="1" dirty="0" err="1"/>
              <a:t>close</a:t>
            </a:r>
            <a:r>
              <a:rPr lang="en-US" dirty="0"/>
              <a:t>();</a:t>
            </a:r>
          </a:p>
          <a:p>
            <a:endParaRPr lang="en-US" dirty="0"/>
          </a:p>
          <a:p>
            <a:r>
              <a:rPr lang="en-US" dirty="0"/>
              <a:t>PS: </a:t>
            </a:r>
            <a:r>
              <a:rPr lang="en-US" b="1" dirty="0" err="1"/>
              <a:t>fin.</a:t>
            </a:r>
            <a:r>
              <a:rPr lang="en-US" b="1" i="1" dirty="0" err="1"/>
              <a:t>open</a:t>
            </a:r>
            <a:r>
              <a:rPr lang="en-US" dirty="0"/>
              <a:t>() and </a:t>
            </a:r>
            <a:r>
              <a:rPr lang="en-US" b="1" dirty="0" err="1"/>
              <a:t>fout.</a:t>
            </a:r>
            <a:r>
              <a:rPr lang="en-US" b="1" i="1" dirty="0" err="1"/>
              <a:t>open</a:t>
            </a:r>
            <a:r>
              <a:rPr lang="en-US" dirty="0"/>
              <a:t>() refer to </a:t>
            </a:r>
            <a:r>
              <a:rPr lang="en-US" b="1" dirty="0"/>
              <a:t>different</a:t>
            </a:r>
            <a:r>
              <a:rPr lang="en-US" dirty="0"/>
              <a:t>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1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x,y,z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("input.txt");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("output.txt");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fin &gt;&gt;x&gt;&gt;y&gt;&gt;z;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“The sum is “&lt;&lt;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x+y+z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fin.close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fout.close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800600" y="5867400"/>
            <a:ext cx="3505200" cy="533400"/>
          </a:xfrm>
          <a:prstGeom prst="wedgeRoundRectCallout">
            <a:avLst>
              <a:gd name="adj1" fmla="val -69316"/>
              <a:gd name="adj2" fmla="val -1068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sum is 14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6477000" y="2133600"/>
            <a:ext cx="2209800" cy="533400"/>
          </a:xfrm>
          <a:prstGeom prst="wedgeRoundRectCallout">
            <a:avLst>
              <a:gd name="adj1" fmla="val -99630"/>
              <a:gd name="adj2" fmla="val 2198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3 4 7</a:t>
            </a:r>
          </a:p>
        </p:txBody>
      </p:sp>
    </p:spTree>
    <p:extLst>
      <p:ext uri="{BB962C8B-B14F-4D97-AF65-F5344CB8AC3E}">
        <p14:creationId xmlns:p14="http://schemas.microsoft.com/office/powerpoint/2010/main" val="159740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a file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</a:t>
            </a:r>
            <a:r>
              <a:rPr lang="en-US" b="1" dirty="0"/>
              <a:t>open file</a:t>
            </a:r>
            <a:r>
              <a:rPr lang="en-US" dirty="0"/>
              <a:t> is </a:t>
            </a:r>
            <a:r>
              <a:rPr lang="en-US" dirty="0">
                <a:solidFill>
                  <a:srgbClr val="C00000"/>
                </a:solidFill>
              </a:rPr>
              <a:t>represented</a:t>
            </a:r>
            <a:r>
              <a:rPr lang="en-US" dirty="0"/>
              <a:t> within a program by a </a:t>
            </a:r>
            <a:r>
              <a:rPr lang="en-US" b="1" dirty="0"/>
              <a:t>stream</a:t>
            </a:r>
            <a:r>
              <a:rPr lang="en-US" dirty="0"/>
              <a:t> (i.e. an </a:t>
            </a:r>
            <a:r>
              <a:rPr lang="en-US" dirty="0">
                <a:solidFill>
                  <a:srgbClr val="7030A0"/>
                </a:solidFill>
              </a:rPr>
              <a:t>object</a:t>
            </a:r>
            <a:r>
              <a:rPr lang="en-US" dirty="0"/>
              <a:t> of </a:t>
            </a:r>
            <a:r>
              <a:rPr lang="en-US" b="1" dirty="0" err="1"/>
              <a:t>ifstream</a:t>
            </a:r>
            <a:r>
              <a:rPr lang="en-US" dirty="0"/>
              <a:t> or </a:t>
            </a:r>
            <a:r>
              <a:rPr lang="en-US" b="1" dirty="0" err="1"/>
              <a:t>ofstream</a:t>
            </a:r>
            <a:r>
              <a:rPr lang="en-US" dirty="0"/>
              <a:t>), and </a:t>
            </a:r>
          </a:p>
          <a:p>
            <a:endParaRPr lang="en-US" dirty="0"/>
          </a:p>
          <a:p>
            <a:r>
              <a:rPr lang="en-US" dirty="0"/>
              <a:t>Any </a:t>
            </a:r>
            <a:r>
              <a:rPr lang="en-US" b="1" dirty="0"/>
              <a:t>I/O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performed</a:t>
            </a:r>
            <a:r>
              <a:rPr lang="en-US" dirty="0"/>
              <a:t> on this </a:t>
            </a:r>
            <a:r>
              <a:rPr lang="en-US" dirty="0">
                <a:solidFill>
                  <a:srgbClr val="7030A0"/>
                </a:solidFill>
              </a:rPr>
              <a:t>stream object</a:t>
            </a:r>
            <a:r>
              <a:rPr lang="en-US" dirty="0"/>
              <a:t> will be applied to the </a:t>
            </a:r>
            <a:r>
              <a:rPr lang="en-US" b="1" dirty="0"/>
              <a:t>file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associated</a:t>
            </a:r>
            <a:r>
              <a:rPr lang="en-US" dirty="0"/>
              <a:t> with it</a:t>
            </a:r>
          </a:p>
          <a:p>
            <a:endParaRPr lang="en-US" dirty="0"/>
          </a:p>
          <a:p>
            <a:r>
              <a:rPr lang="en-US" dirty="0"/>
              <a:t>To open a file, use the member function </a:t>
            </a:r>
            <a:r>
              <a:rPr lang="en-US" dirty="0">
                <a:solidFill>
                  <a:srgbClr val="FF0000"/>
                </a:solidFill>
              </a:rPr>
              <a:t>open</a:t>
            </a:r>
            <a:r>
              <a:rPr lang="en-US" dirty="0"/>
              <a:t> with the stream object: </a:t>
            </a:r>
            <a:r>
              <a:rPr lang="en-US" dirty="0">
                <a:solidFill>
                  <a:srgbClr val="FF0000"/>
                </a:solidFill>
                <a:latin typeface="Courier New"/>
                <a:cs typeface="Courier New"/>
              </a:rPr>
              <a:t>open(filename, mode);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ourier New"/>
                <a:cs typeface="Courier New"/>
              </a:rPr>
              <a:t>filename: a string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ourier New"/>
                <a:cs typeface="Courier New"/>
              </a:rPr>
              <a:t>mode: optional</a:t>
            </a:r>
          </a:p>
        </p:txBody>
      </p:sp>
    </p:spTree>
    <p:extLst>
      <p:ext uri="{BB962C8B-B14F-4D97-AF65-F5344CB8AC3E}">
        <p14:creationId xmlns:p14="http://schemas.microsoft.com/office/powerpoint/2010/main" val="352188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Modes for file I/O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t="-21318" b="-21318"/>
          <a:stretch>
            <a:fillRect/>
          </a:stretch>
        </p:blipFill>
        <p:spPr>
          <a:xfrm>
            <a:off x="990600" y="1524000"/>
            <a:ext cx="7620000" cy="2971800"/>
          </a:xfrm>
        </p:spPr>
      </p:pic>
      <p:sp>
        <p:nvSpPr>
          <p:cNvPr id="11" name="Rectangle 10"/>
          <p:cNvSpPr/>
          <p:nvPr/>
        </p:nvSpPr>
        <p:spPr>
          <a:xfrm>
            <a:off x="990600" y="4419600"/>
            <a:ext cx="7239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Example:</a:t>
            </a:r>
          </a:p>
          <a:p>
            <a:r>
              <a:rPr lang="en-US" sz="2400" dirty="0" err="1">
                <a:solidFill>
                  <a:srgbClr val="C00000"/>
                </a:solidFill>
                <a:latin typeface="Courier New"/>
                <a:cs typeface="Courier New"/>
              </a:rPr>
              <a:t>ofstream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lang="en-US" sz="2400" b="1" dirty="0" err="1">
                <a:latin typeface="Courier New"/>
                <a:cs typeface="Courier New"/>
              </a:rPr>
              <a:t>fout</a:t>
            </a:r>
            <a:r>
              <a:rPr lang="en-US" sz="2400" dirty="0">
                <a:latin typeface="Courier New"/>
                <a:cs typeface="Courier New"/>
              </a:rPr>
              <a:t>;</a:t>
            </a:r>
          </a:p>
          <a:p>
            <a:r>
              <a:rPr lang="en-US" sz="2400" b="1" dirty="0" err="1">
                <a:latin typeface="Courier New"/>
                <a:cs typeface="Courier New"/>
              </a:rPr>
              <a:t>fout.</a:t>
            </a:r>
            <a:r>
              <a:rPr lang="en-US" sz="2400" b="1" i="1" dirty="0" err="1">
                <a:latin typeface="Courier New"/>
                <a:cs typeface="Courier New"/>
              </a:rPr>
              <a:t>open</a:t>
            </a:r>
            <a:r>
              <a:rPr lang="en-US" sz="2400" dirty="0">
                <a:latin typeface="Courier New"/>
                <a:cs typeface="Courier New"/>
              </a:rPr>
              <a:t>(</a:t>
            </a:r>
            <a:r>
              <a:rPr lang="en-US" sz="2400" dirty="0" err="1">
                <a:latin typeface="Courier New"/>
                <a:cs typeface="Courier New"/>
              </a:rPr>
              <a:t>image_filename,ios</a:t>
            </a:r>
            <a:r>
              <a:rPr lang="en-US" sz="2400" dirty="0">
                <a:latin typeface="Courier New"/>
                <a:cs typeface="Courier New"/>
              </a:rPr>
              <a:t>::binary);</a:t>
            </a:r>
          </a:p>
        </p:txBody>
      </p:sp>
    </p:spTree>
    <p:extLst>
      <p:ext uri="{BB962C8B-B14F-4D97-AF65-F5344CB8AC3E}">
        <p14:creationId xmlns:p14="http://schemas.microsoft.com/office/powerpoint/2010/main" val="21012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 files </a:t>
            </a:r>
            <a:r>
              <a:rPr lang="en-US" altLang="zh-CN"/>
              <a:t>(Optional)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B257E-5350-4DD4-BA74-EE5E9662074E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When </a:t>
            </a:r>
            <a:r>
              <a:rPr lang="en-US" altLang="zh-CN" sz="2400" b="1" dirty="0" err="1"/>
              <a:t>ios</a:t>
            </a:r>
            <a:r>
              <a:rPr lang="en-US" altLang="zh-CN" sz="2400" b="1" dirty="0"/>
              <a:t>::binary</a:t>
            </a:r>
            <a:r>
              <a:rPr lang="en-US" altLang="zh-CN" dirty="0"/>
              <a:t> is </a:t>
            </a:r>
            <a:r>
              <a:rPr lang="en-US" altLang="zh-CN" sz="2400" b="1" u="sng" dirty="0"/>
              <a:t>not</a:t>
            </a:r>
            <a:r>
              <a:rPr lang="en-US" altLang="zh-CN" dirty="0"/>
              <a:t> set, the file is treated as a </a:t>
            </a:r>
            <a:r>
              <a:rPr lang="en-US" altLang="zh-CN" sz="2400" b="1" dirty="0"/>
              <a:t>text file</a:t>
            </a:r>
            <a:r>
              <a:rPr lang="en-US" altLang="zh-CN" dirty="0"/>
              <a:t>. </a:t>
            </a:r>
          </a:p>
          <a:p>
            <a:pPr lvl="1"/>
            <a:r>
              <a:rPr lang="en-US" altLang="zh-CN" dirty="0"/>
              <a:t>All input/output is assumed to be text, and may suffer formatting transformations.</a:t>
            </a:r>
          </a:p>
          <a:p>
            <a:r>
              <a:rPr lang="en-US" altLang="zh-CN" dirty="0"/>
              <a:t>I/O for text files is similar to I/O for console, i.e. through the input/output operators </a:t>
            </a:r>
            <a:r>
              <a:rPr lang="en-US" altLang="zh-CN" b="1" dirty="0"/>
              <a:t>&gt;&gt;</a:t>
            </a:r>
            <a:r>
              <a:rPr lang="en-US" altLang="zh-CN" dirty="0"/>
              <a:t> and </a:t>
            </a:r>
            <a:r>
              <a:rPr lang="en-US" altLang="zh-CN" b="1" dirty="0"/>
              <a:t>&lt;&lt;</a:t>
            </a:r>
          </a:p>
          <a:p>
            <a:r>
              <a:rPr lang="en-US" altLang="zh-CN" dirty="0"/>
              <a:t>Read:</a:t>
            </a:r>
          </a:p>
          <a:p>
            <a:pPr marL="442913" lvl="2" indent="0">
              <a:buNone/>
              <a:tabLst>
                <a:tab pos="1462088" algn="l"/>
                <a:tab pos="3375025" algn="l"/>
              </a:tabLst>
            </a:pPr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</a:rPr>
              <a:t>fin.get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</a:rPr>
              <a:t>()</a:t>
            </a:r>
            <a:r>
              <a:rPr lang="en-US" altLang="zh-CN" dirty="0">
                <a:solidFill>
                  <a:srgbClr val="00B050"/>
                </a:solidFill>
              </a:rPr>
              <a:t>: get a single character</a:t>
            </a:r>
          </a:p>
          <a:p>
            <a:pPr marL="442913" lvl="2" indent="0">
              <a:buNone/>
              <a:tabLst>
                <a:tab pos="1462088" algn="l"/>
                <a:tab pos="3375025" algn="l"/>
              </a:tabLst>
            </a:pPr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</a:rPr>
              <a:t>fin.getline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</a:rPr>
              <a:t>(char </a:t>
            </a:r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</a:rPr>
              <a:t>str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</a:rPr>
              <a:t>[], size)</a:t>
            </a:r>
            <a:r>
              <a:rPr lang="en-US" altLang="zh-CN" dirty="0">
                <a:solidFill>
                  <a:srgbClr val="00B050"/>
                </a:solidFill>
              </a:rPr>
              <a:t>: read the file line by line</a:t>
            </a:r>
          </a:p>
        </p:txBody>
      </p:sp>
    </p:spTree>
    <p:extLst>
      <p:ext uri="{BB962C8B-B14F-4D97-AF65-F5344CB8AC3E}">
        <p14:creationId xmlns:p14="http://schemas.microsoft.com/office/powerpoint/2010/main" val="605123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I/O failures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Member function </a:t>
            </a:r>
            <a:r>
              <a:rPr lang="en-US" b="1" i="1" dirty="0"/>
              <a:t>fail</a:t>
            </a:r>
            <a:r>
              <a:rPr lang="en-US" dirty="0"/>
              <a:t>() returns </a:t>
            </a:r>
            <a:r>
              <a:rPr lang="en-US" dirty="0">
                <a:solidFill>
                  <a:srgbClr val="C00000"/>
                </a:solidFill>
              </a:rPr>
              <a:t>true</a:t>
            </a:r>
            <a:r>
              <a:rPr lang="en-US" dirty="0"/>
              <a:t> if and only if the </a:t>
            </a:r>
            <a:r>
              <a:rPr lang="en-US" dirty="0">
                <a:solidFill>
                  <a:srgbClr val="0070C0"/>
                </a:solidFill>
              </a:rPr>
              <a:t>previous</a:t>
            </a:r>
            <a:r>
              <a:rPr lang="en-US" dirty="0"/>
              <a:t> I/O operation on that stream </a:t>
            </a:r>
            <a:r>
              <a:rPr lang="en-US" dirty="0">
                <a:solidFill>
                  <a:srgbClr val="7030A0"/>
                </a:solidFill>
              </a:rPr>
              <a:t>fails</a:t>
            </a:r>
          </a:p>
          <a:p>
            <a:pPr lvl="1"/>
            <a:r>
              <a:rPr lang="en-US" dirty="0"/>
              <a:t>E.g. file not exists when opening an input stream</a:t>
            </a:r>
          </a:p>
          <a:p>
            <a:endParaRPr lang="en-US" dirty="0"/>
          </a:p>
          <a:p>
            <a:r>
              <a:rPr lang="en-US" dirty="0"/>
              <a:t>PS: one may call function </a:t>
            </a:r>
            <a:r>
              <a:rPr lang="en-US" b="1" i="1" dirty="0"/>
              <a:t>exit</a:t>
            </a:r>
            <a:r>
              <a:rPr lang="en-US" dirty="0"/>
              <a:t>() when an I/O operation </a:t>
            </a:r>
            <a:r>
              <a:rPr lang="en-US" dirty="0">
                <a:solidFill>
                  <a:srgbClr val="C00000"/>
                </a:solidFill>
              </a:rPr>
              <a:t>fails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</a:rPr>
              <a:t>abort</a:t>
            </a:r>
            <a:r>
              <a:rPr lang="en-US" dirty="0"/>
              <a:t> the program execution</a:t>
            </a:r>
          </a:p>
          <a:p>
            <a:endParaRPr lang="en-US" dirty="0"/>
          </a:p>
          <a:p>
            <a:r>
              <a:rPr lang="en-US" dirty="0"/>
              <a:t>The argument in exit() is returned to the calling party -- usually the OS</a:t>
            </a:r>
          </a:p>
          <a:p>
            <a:endParaRPr lang="en-US" dirty="0"/>
          </a:p>
          <a:p>
            <a:r>
              <a:rPr lang="en-US" dirty="0"/>
              <a:t>Important to check I/O </a:t>
            </a:r>
            <a:r>
              <a:rPr lang="en-US"/>
              <a:t>failures in I/O </a:t>
            </a:r>
            <a:r>
              <a:rPr lang="en-US" dirty="0"/>
              <a:t>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56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noFill/>
          <a:ln>
            <a:solidFill>
              <a:schemeClr val="accent2"/>
            </a:solidFill>
            <a:prstDash val="dash"/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in1, in2;</a:t>
            </a:r>
          </a:p>
          <a:p>
            <a:pPr marL="0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in1.open(“infile1.dat”);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in2.open(“infile2.dat”);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if (in1.fail()) {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&lt;&lt; “Input file 1 opening failed.\n”;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exit(1);    // 1 stands for error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  }</a:t>
            </a:r>
          </a:p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   ...</a:t>
            </a:r>
          </a:p>
        </p:txBody>
      </p:sp>
    </p:spTree>
    <p:extLst>
      <p:ext uri="{BB962C8B-B14F-4D97-AF65-F5344CB8AC3E}">
        <p14:creationId xmlns:p14="http://schemas.microsoft.com/office/powerpoint/2010/main" val="132249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end-of-file (EOF)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Member function </a:t>
            </a:r>
            <a:r>
              <a:rPr lang="en-US" b="1" i="1" dirty="0" err="1">
                <a:latin typeface="Courier New" pitchFamily="49" charset="0"/>
                <a:cs typeface="Courier New" pitchFamily="49" charset="0"/>
              </a:rPr>
              <a:t>eof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/>
              <a:t>returns </a:t>
            </a:r>
            <a:r>
              <a:rPr lang="en-US" dirty="0">
                <a:solidFill>
                  <a:srgbClr val="C00000"/>
                </a:solidFill>
              </a:rPr>
              <a:t>true</a:t>
            </a:r>
            <a:r>
              <a:rPr lang="en-US" dirty="0"/>
              <a:t> if and only if we reach the </a:t>
            </a:r>
            <a:r>
              <a:rPr lang="en-US" dirty="0">
                <a:solidFill>
                  <a:srgbClr val="7030A0"/>
                </a:solidFill>
              </a:rPr>
              <a:t>end</a:t>
            </a:r>
            <a:r>
              <a:rPr lang="en-US" dirty="0"/>
              <a:t> of the input file (no more data)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Only</a:t>
            </a:r>
            <a:r>
              <a:rPr lang="en-US" dirty="0"/>
              <a:t> for objects of class </a:t>
            </a:r>
            <a:r>
              <a:rPr lang="en-US" dirty="0" err="1">
                <a:solidFill>
                  <a:srgbClr val="FF0000"/>
                </a:solidFill>
              </a:rPr>
              <a:t>ifstream</a:t>
            </a:r>
            <a:endParaRPr lang="en-US" dirty="0">
              <a:solidFill>
                <a:srgbClr val="FF0000"/>
              </a:solidFill>
            </a:endParaRPr>
          </a:p>
          <a:p>
            <a:pPr marL="320040" lvl="1" indent="0">
              <a:buNone/>
            </a:pPr>
            <a:r>
              <a:rPr lang="en-US" dirty="0"/>
              <a:t>E.g.   fin &gt;&gt; x;</a:t>
            </a:r>
          </a:p>
          <a:p>
            <a:pPr marL="0" indent="0">
              <a:buNone/>
            </a:pPr>
            <a:r>
              <a:rPr lang="en-US" dirty="0"/>
              <a:t>	if (</a:t>
            </a:r>
            <a:r>
              <a:rPr lang="en-US" dirty="0">
                <a:solidFill>
                  <a:srgbClr val="FF0000"/>
                </a:solidFill>
              </a:rPr>
              <a:t>!</a:t>
            </a:r>
            <a:r>
              <a:rPr lang="en-US" dirty="0" err="1">
                <a:solidFill>
                  <a:srgbClr val="FF0000"/>
                </a:solidFill>
              </a:rPr>
              <a:t>fin.eof</a:t>
            </a:r>
            <a:r>
              <a:rPr lang="en-US" dirty="0">
                <a:solidFill>
                  <a:srgbClr val="FF0000"/>
                </a:solidFill>
              </a:rPr>
              <a:t>()</a:t>
            </a:r>
            <a:r>
              <a:rPr lang="en-US" dirty="0"/>
              <a:t>) ...</a:t>
            </a:r>
          </a:p>
          <a:p>
            <a:r>
              <a:rPr lang="en-US" dirty="0"/>
              <a:t>The expression  </a:t>
            </a:r>
            <a:r>
              <a:rPr lang="en-US" i="1" dirty="0"/>
              <a:t>fin &gt;&gt; x</a:t>
            </a:r>
            <a:r>
              <a:rPr lang="en-US" dirty="0"/>
              <a:t> has value </a:t>
            </a:r>
            <a:r>
              <a:rPr lang="en-US" b="1" dirty="0"/>
              <a:t>0</a:t>
            </a:r>
            <a:r>
              <a:rPr lang="en-US" dirty="0"/>
              <a:t> if fin has no more data</a:t>
            </a:r>
          </a:p>
          <a:p>
            <a:pPr marL="320040" lvl="1" indent="0">
              <a:buNone/>
            </a:pPr>
            <a:r>
              <a:rPr lang="en-US" dirty="0"/>
              <a:t>E.g.    while (fin&gt;&gt; x) </a:t>
            </a:r>
          </a:p>
          <a:p>
            <a:pPr marL="0" indent="0">
              <a:buNone/>
            </a:pPr>
            <a:r>
              <a:rPr lang="en-US" dirty="0"/>
              <a:t>	        {...}	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8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file dump (integer only)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5143500"/>
          </a:xfrm>
          <a:noFill/>
          <a:ln>
            <a:solidFill>
              <a:schemeClr val="accent2"/>
            </a:solidFill>
            <a:prstDash val="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x;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input.txt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(”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output.txt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")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if(!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fin.fail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&amp;&amp; !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fout.fail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()) 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while (fin &gt;&gt; x){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&lt;&lt; x &lt;&lt;" ";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81112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file dump (integer only)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5143500"/>
          </a:xfrm>
          <a:noFill/>
          <a:ln>
            <a:solidFill>
              <a:schemeClr val="accent2"/>
            </a:solidFill>
            <a:prstDash val="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fin;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ofstream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x;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fin.open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input.txt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fout.open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(”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output.txt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")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if(!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fin.fail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&amp;&amp; !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fout.fail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()) 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while (fin &gt;&gt; x){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fout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&lt;&lt; x &lt;&lt;" ";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324600" y="4099294"/>
            <a:ext cx="2209800" cy="1066800"/>
          </a:xfrm>
          <a:prstGeom prst="wedgeRoundRectCallout">
            <a:avLst>
              <a:gd name="adj1" fmla="val -107314"/>
              <a:gd name="adj2" fmla="val 283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return 0 if fin has no more data</a:t>
            </a:r>
          </a:p>
        </p:txBody>
      </p:sp>
    </p:spTree>
    <p:extLst>
      <p:ext uri="{BB962C8B-B14F-4D97-AF65-F5344CB8AC3E}">
        <p14:creationId xmlns:p14="http://schemas.microsoft.com/office/powerpoint/2010/main" val="18913154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12797</TotalTime>
  <Words>1086</Words>
  <PresentationFormat>On-screen Show (4:3)</PresentationFormat>
  <Paragraphs>181</Paragraphs>
  <Slides>15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 New</vt:lpstr>
      <vt:lpstr>Verdana</vt:lpstr>
      <vt:lpstr>Wingdings 2</vt:lpstr>
      <vt:lpstr>Equity</vt:lpstr>
      <vt:lpstr>Visio</vt:lpstr>
      <vt:lpstr>PowerPoint Presentation</vt:lpstr>
      <vt:lpstr>File I/O vs. Console I/O</vt:lpstr>
      <vt:lpstr>Basic I/O – Keyboard and Screen</vt:lpstr>
      <vt:lpstr>Streams</vt:lpstr>
      <vt:lpstr>ifstream</vt:lpstr>
      <vt:lpstr>ofstream</vt:lpstr>
      <vt:lpstr>Examples</vt:lpstr>
      <vt:lpstr>Open a file</vt:lpstr>
      <vt:lpstr>Modes for file I/O</vt:lpstr>
      <vt:lpstr>Text files (Optional)</vt:lpstr>
      <vt:lpstr>Detecting I/O failures</vt:lpstr>
      <vt:lpstr>Examples</vt:lpstr>
      <vt:lpstr>Detecting end-of-file (EOF)</vt:lpstr>
      <vt:lpstr>Examples: file dump (integer only)</vt:lpstr>
      <vt:lpstr>Examples: file dump (integer only)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  <dcterms:modified xsi:type="dcterms:W3CDTF">2021-11-01T08:52:47Z</dcterms:modified>
</cp:coreProperties>
</file>