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319" r:id="rId2"/>
    <p:sldId id="337" r:id="rId3"/>
    <p:sldId id="338" r:id="rId4"/>
    <p:sldId id="257" r:id="rId5"/>
    <p:sldId id="258" r:id="rId6"/>
    <p:sldId id="324" r:id="rId7"/>
    <p:sldId id="259" r:id="rId8"/>
    <p:sldId id="260" r:id="rId9"/>
    <p:sldId id="261" r:id="rId10"/>
    <p:sldId id="328" r:id="rId11"/>
    <p:sldId id="281" r:id="rId12"/>
    <p:sldId id="325" r:id="rId13"/>
    <p:sldId id="262" r:id="rId14"/>
    <p:sldId id="264" r:id="rId15"/>
    <p:sldId id="263" r:id="rId16"/>
    <p:sldId id="326" r:id="rId17"/>
    <p:sldId id="282" r:id="rId18"/>
    <p:sldId id="276" r:id="rId19"/>
    <p:sldId id="339" r:id="rId20"/>
    <p:sldId id="280" r:id="rId21"/>
    <p:sldId id="284" r:id="rId22"/>
    <p:sldId id="279" r:id="rId23"/>
    <p:sldId id="278" r:id="rId24"/>
    <p:sldId id="290" r:id="rId25"/>
    <p:sldId id="330" r:id="rId26"/>
    <p:sldId id="331" r:id="rId27"/>
    <p:sldId id="295" r:id="rId28"/>
    <p:sldId id="297" r:id="rId29"/>
    <p:sldId id="317" r:id="rId30"/>
    <p:sldId id="334" r:id="rId31"/>
    <p:sldId id="335" r:id="rId32"/>
    <p:sldId id="296" r:id="rId33"/>
    <p:sldId id="332" r:id="rId34"/>
    <p:sldId id="298" r:id="rId35"/>
    <p:sldId id="314" r:id="rId36"/>
    <p:sldId id="299" r:id="rId37"/>
    <p:sldId id="305" r:id="rId38"/>
    <p:sldId id="300" r:id="rId39"/>
    <p:sldId id="302" r:id="rId40"/>
    <p:sldId id="307" r:id="rId41"/>
    <p:sldId id="301" r:id="rId42"/>
    <p:sldId id="303" r:id="rId43"/>
    <p:sldId id="308" r:id="rId44"/>
    <p:sldId id="315" r:id="rId45"/>
    <p:sldId id="336" r:id="rId46"/>
    <p:sldId id="304" r:id="rId47"/>
    <p:sldId id="309" r:id="rId48"/>
    <p:sldId id="327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016" autoAdjust="0"/>
    <p:restoredTop sz="95084" autoAdjust="0"/>
  </p:normalViewPr>
  <p:slideViewPr>
    <p:cSldViewPr snapToGrid="0" snapToObjects="1">
      <p:cViewPr varScale="1">
        <p:scale>
          <a:sx n="76" d="100"/>
          <a:sy n="76" d="100"/>
        </p:scale>
        <p:origin x="13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4E7D9-D722-4D67-99A5-84E699BAC025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3B6D3-2A84-4EE3-A863-27A8354E9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78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69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AA3567-E7FE-4CBB-A997-334F5F0EF68D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75895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86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75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46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C21C627-6BAF-4C9A-A10B-F1C75815DBB6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4517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6363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45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87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87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3B6D3-2A84-4EE3-A863-27A8354E984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36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F503-8559-4FD2-B608-D4767B337F63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0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C8C7-922E-4284-96FA-5EFFE7CDCF7E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208B-B81B-448A-BEED-864CBBC606A6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0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1843-A148-406D-8934-5442C28649B5}" type="datetime1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5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E02-B765-4AAF-A117-CB53D0AA53B2}" type="datetime1">
              <a:rPr lang="en-US" smtClean="0"/>
              <a:t>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15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9105-D01D-4CB5-8E06-52140981DBC4}" type="datetime1">
              <a:rPr lang="en-US" smtClean="0"/>
              <a:t>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29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79BC8-C6CA-4F6F-A81C-CE88A724D937}" type="datetime1">
              <a:rPr lang="en-US" smtClean="0"/>
              <a:t>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5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975B-3B6A-41B8-AF71-26E5710785FD}" type="datetime1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70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A94B0-310C-49CB-818C-BAE7E5867839}" type="datetime1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9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BE57-9A53-430F-BDB7-7BD4101B70DE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2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C82F-DFCF-4B48-A191-ED32831BBD25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2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3E61C-644A-4E31-9E6A-A21E4D73763F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3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7.png"/><Relationship Id="rId7" Type="http://schemas.openxmlformats.org/officeDocument/2006/relationships/image" Target="../media/image1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6.emf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image" Target="../media/image17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6.wmf"/><Relationship Id="rId4" Type="http://schemas.openxmlformats.org/officeDocument/2006/relationships/image" Target="../media/image22.png"/><Relationship Id="rId9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7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7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png"/><Relationship Id="rId11" Type="http://schemas.openxmlformats.org/officeDocument/2006/relationships/image" Target="../media/image820.png"/><Relationship Id="rId5" Type="http://schemas.openxmlformats.org/officeDocument/2006/relationships/image" Target="../media/image88.png"/><Relationship Id="rId10" Type="http://schemas.openxmlformats.org/officeDocument/2006/relationships/image" Target="../media/image81.png"/><Relationship Id="rId4" Type="http://schemas.openxmlformats.org/officeDocument/2006/relationships/image" Target="../media/image11.wmf"/><Relationship Id="rId9" Type="http://schemas.openxmlformats.org/officeDocument/2006/relationships/image" Target="../media/image8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2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91.pn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9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4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0.JPG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5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>
                <a:solidFill>
                  <a:srgbClr val="C00000"/>
                </a:solidFill>
              </a:rPr>
              <a:t>4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  <a:r>
              <a:rPr lang="en-US" b="1" dirty="0" smtClean="0">
                <a:solidFill>
                  <a:srgbClr val="FF0000"/>
                </a:solidFill>
              </a:rPr>
              <a:t> Transient </a:t>
            </a:r>
            <a:r>
              <a:rPr lang="en-US" b="1" dirty="0">
                <a:solidFill>
                  <a:srgbClr val="FF0000"/>
                </a:solidFill>
              </a:rPr>
              <a:t>and Steady-State Response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smtClean="0"/>
              <a:t>Semester </a:t>
            </a:r>
            <a:r>
              <a:rPr lang="en-US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9" y="6200775"/>
            <a:ext cx="1349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2018-9-26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3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80" y="239075"/>
            <a:ext cx="8229600" cy="73106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Framework </a:t>
            </a:r>
            <a:r>
              <a:rPr lang="en-US" sz="4000" b="1" dirty="0" smtClean="0">
                <a:solidFill>
                  <a:srgbClr val="C00000"/>
                </a:solidFill>
              </a:rPr>
              <a:t>of </a:t>
            </a:r>
            <a:r>
              <a:rPr lang="en-US" sz="4000" b="1" dirty="0" smtClean="0">
                <a:solidFill>
                  <a:srgbClr val="FF0000"/>
                </a:solidFill>
              </a:rPr>
              <a:t>Lectures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115176"/>
            <a:ext cx="80642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System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        Time Domain                Frequency Domain</a:t>
            </a:r>
          </a:p>
          <a:p>
            <a:pPr algn="ctr"/>
            <a:endParaRPr lang="en-US" sz="20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</a:t>
            </a:r>
            <a:r>
              <a:rPr lang="en-US" sz="24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Laplace Transform </a:t>
            </a:r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</a:p>
          <a:p>
            <a:pPr algn="ctr"/>
            <a:endParaRPr lang="en-US" sz="2000" dirty="0" smtClean="0"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    State-Space Formulation         Frequency Analysis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                          (dynamic responses,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                                    transients, steady-states,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                                      root-locus, PID controllers)  </a:t>
            </a:r>
          </a:p>
          <a:p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                   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mixed  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sz="2000" dirty="0" smtClean="0">
                <a:sym typeface="Wingdings" panose="05000000000000000000" pitchFamily="2" charset="2"/>
              </a:rPr>
              <a:t>     (State-feedback,                     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     Controllability, controller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     Observability, observer </a:t>
            </a:r>
          </a:p>
          <a:p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Optimal control)</a:t>
            </a:r>
            <a:endParaRPr lang="en-US" sz="2000" dirty="0"/>
          </a:p>
        </p:txBody>
      </p:sp>
      <p:sp>
        <p:nvSpPr>
          <p:cNvPr id="4" name="Down Arrow 3"/>
          <p:cNvSpPr/>
          <p:nvPr/>
        </p:nvSpPr>
        <p:spPr>
          <a:xfrm>
            <a:off x="2607013" y="2519464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241922" y="2535676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33472" y="1566154"/>
            <a:ext cx="1157592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048656" y="1566154"/>
            <a:ext cx="1193266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46233" y="5305086"/>
            <a:ext cx="39707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Today:</a:t>
            </a:r>
          </a:p>
          <a:p>
            <a:pPr algn="ctr"/>
            <a:endParaRPr lang="en-US" sz="800" dirty="0"/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Transient and Steady-State </a:t>
            </a:r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nalysis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flipV="1">
            <a:off x="6729489" y="4357320"/>
            <a:ext cx="202119" cy="926382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9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979" y="739942"/>
            <a:ext cx="7905967" cy="262119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Given Transfer </a:t>
            </a:r>
            <a:r>
              <a:rPr lang="en-US" sz="2800" dirty="0"/>
              <a:t>F</a:t>
            </a:r>
            <a:r>
              <a:rPr lang="en-US" sz="2800" dirty="0" smtClean="0"/>
              <a:t>unction G(</a:t>
            </a:r>
            <a:r>
              <a:rPr lang="en-US" sz="2800" i="1" dirty="0" smtClean="0"/>
              <a:t>s</a:t>
            </a:r>
            <a:r>
              <a:rPr lang="en-US" sz="2800" dirty="0" smtClean="0"/>
              <a:t>) and </a:t>
            </a:r>
            <a:r>
              <a:rPr lang="en-US" sz="2800" dirty="0"/>
              <a:t>I</a:t>
            </a:r>
            <a:r>
              <a:rPr lang="en-US" sz="2800" dirty="0" smtClean="0"/>
              <a:t>nput U(</a:t>
            </a:r>
            <a:r>
              <a:rPr lang="en-US" sz="2800" i="1" dirty="0" smtClean="0"/>
              <a:t>s</a:t>
            </a:r>
            <a:r>
              <a:rPr lang="en-US" sz="2800" dirty="0" smtClean="0"/>
              <a:t>):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2800" dirty="0" smtClean="0"/>
              <a:t>Y(</a:t>
            </a:r>
            <a:r>
              <a:rPr lang="en-US" sz="2800" i="1" dirty="0" smtClean="0"/>
              <a:t>s</a:t>
            </a:r>
            <a:r>
              <a:rPr lang="en-US" sz="2800" dirty="0" smtClean="0"/>
              <a:t>) = G(</a:t>
            </a:r>
            <a:r>
              <a:rPr lang="en-US" sz="2800" i="1" dirty="0" smtClean="0"/>
              <a:t>s</a:t>
            </a:r>
            <a:r>
              <a:rPr lang="en-US" sz="2800" dirty="0" smtClean="0"/>
              <a:t>)U(</a:t>
            </a:r>
            <a:r>
              <a:rPr lang="en-US" sz="2800" i="1" dirty="0" smtClean="0"/>
              <a:t>s</a:t>
            </a:r>
            <a:r>
              <a:rPr lang="en-US" sz="2800" dirty="0" smtClean="0"/>
              <a:t>)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77133" y="1450226"/>
            <a:ext cx="4574771" cy="1146670"/>
            <a:chOff x="611560" y="3688060"/>
            <a:chExt cx="7885202" cy="2362200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4305917"/>
              <a:ext cx="2304256" cy="107786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70C0"/>
                  </a:solidFill>
                </a:rPr>
                <a:t>G(</a:t>
              </a:r>
              <a:r>
                <a:rPr lang="en-US" sz="2800" i="1" dirty="0" smtClean="0">
                  <a:solidFill>
                    <a:srgbClr val="0070C0"/>
                  </a:solidFill>
                </a:rPr>
                <a:t>s</a:t>
              </a:r>
              <a:r>
                <a:rPr lang="en-US" sz="2800" dirty="0" smtClean="0">
                  <a:solidFill>
                    <a:srgbClr val="0070C0"/>
                  </a:solidFill>
                </a:rPr>
                <a:t>)</a:t>
              </a:r>
              <a:endParaRPr lang="en-US" sz="2800" dirty="0" smtClean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3846876"/>
              <a:ext cx="1944216" cy="1077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FF0000"/>
                  </a:solidFill>
                </a:rPr>
                <a:t>U(</a:t>
              </a:r>
              <a:r>
                <a:rPr lang="en-US" sz="2800" i="1" dirty="0" smtClean="0">
                  <a:solidFill>
                    <a:srgbClr val="FF0000"/>
                  </a:solidFill>
                </a:rPr>
                <a:t>s</a:t>
              </a:r>
              <a:r>
                <a:rPr lang="en-US" sz="2800" dirty="0" smtClean="0">
                  <a:solidFill>
                    <a:srgbClr val="FF0000"/>
                  </a:solidFill>
                </a:rPr>
                <a:t>)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7" y="3907334"/>
              <a:ext cx="1944216" cy="1077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B050"/>
                  </a:solidFill>
                </a:rPr>
                <a:t>Y(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s</a:t>
              </a:r>
              <a:r>
                <a:rPr lang="en-US" sz="2800" dirty="0" smtClean="0">
                  <a:solidFill>
                    <a:srgbClr val="00B050"/>
                  </a:solidFill>
                </a:rPr>
                <a:t>)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1066800" y="3467576"/>
            <a:ext cx="64516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Objective </a:t>
            </a:r>
            <a:r>
              <a:rPr lang="en-US" sz="2800" dirty="0">
                <a:solidFill>
                  <a:srgbClr val="0070C0"/>
                </a:solidFill>
              </a:rPr>
              <a:t>of </a:t>
            </a:r>
            <a:r>
              <a:rPr lang="en-US" sz="2800" b="1" dirty="0">
                <a:solidFill>
                  <a:srgbClr val="0070C0"/>
                </a:solidFill>
              </a:rPr>
              <a:t>Control </a:t>
            </a:r>
            <a:r>
              <a:rPr lang="en-US" sz="2800" b="1" dirty="0" smtClean="0">
                <a:solidFill>
                  <a:srgbClr val="0070C0"/>
                </a:solidFill>
              </a:rPr>
              <a:t>:</a:t>
            </a:r>
          </a:p>
          <a:p>
            <a:endParaRPr lang="en-US" sz="1200" dirty="0">
              <a:solidFill>
                <a:srgbClr val="0070C0"/>
              </a:solidFill>
            </a:endParaRPr>
          </a:p>
          <a:p>
            <a:r>
              <a:rPr lang="en-US" sz="2400" dirty="0">
                <a:sym typeface="Wingdings" panose="05000000000000000000" pitchFamily="2" charset="2"/>
              </a:rPr>
              <a:t>  </a:t>
            </a:r>
            <a:r>
              <a:rPr lang="en-US" sz="2400" dirty="0" smtClean="0">
                <a:sym typeface="Wingdings" panose="05000000000000000000" pitchFamily="2" charset="2"/>
              </a:rPr>
              <a:t>    </a:t>
            </a:r>
            <a:r>
              <a:rPr lang="en-US" sz="2800" dirty="0" smtClean="0">
                <a:solidFill>
                  <a:srgbClr val="7030A0"/>
                </a:solidFill>
                <a:sym typeface="Wingdings" panose="05000000000000000000" pitchFamily="2" charset="2"/>
              </a:rPr>
              <a:t>To obtain a </a:t>
            </a:r>
            <a:r>
              <a:rPr lang="en-US" sz="2800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d</a:t>
            </a:r>
            <a:r>
              <a:rPr lang="en-US" sz="2800" b="1" dirty="0" smtClean="0">
                <a:solidFill>
                  <a:srgbClr val="7030A0"/>
                </a:solidFill>
                <a:sym typeface="Wingdings"/>
              </a:rPr>
              <a:t>esired</a:t>
            </a:r>
            <a:r>
              <a:rPr lang="en-US" sz="2800" dirty="0" smtClean="0">
                <a:solidFill>
                  <a:srgbClr val="7030A0"/>
                </a:solidFill>
                <a:sym typeface="Wingdings"/>
              </a:rPr>
              <a:t> output</a:t>
            </a:r>
          </a:p>
          <a:p>
            <a:endParaRPr lang="en-US" sz="1200" dirty="0">
              <a:sym typeface="Wingdings"/>
            </a:endParaRPr>
          </a:p>
          <a:p>
            <a:r>
              <a:rPr lang="en-US" sz="2400" dirty="0" smtClean="0">
                <a:sym typeface="Wingdings"/>
              </a:rPr>
              <a:t>“</a:t>
            </a:r>
            <a:r>
              <a:rPr lang="en-US" sz="2400" dirty="0" smtClean="0">
                <a:solidFill>
                  <a:srgbClr val="0070C0"/>
                </a:solidFill>
                <a:sym typeface="Wingdings"/>
              </a:rPr>
              <a:t>Desired</a:t>
            </a:r>
            <a:r>
              <a:rPr lang="en-US" sz="2400" dirty="0" smtClean="0">
                <a:sym typeface="Wingdings"/>
              </a:rPr>
              <a:t>” --- described by some “</a:t>
            </a:r>
            <a:r>
              <a:rPr lang="en-US" sz="2400" dirty="0" smtClean="0">
                <a:solidFill>
                  <a:srgbClr val="0070C0"/>
                </a:solidFill>
                <a:sym typeface="Wingdings"/>
              </a:rPr>
              <a:t>Specifications</a:t>
            </a:r>
            <a:r>
              <a:rPr lang="en-US" sz="2400" dirty="0">
                <a:sym typeface="Wingdings"/>
              </a:rPr>
              <a:t>” for </a:t>
            </a:r>
            <a:r>
              <a:rPr lang="en-US" sz="2400" dirty="0" smtClean="0">
                <a:sym typeface="Wingdings"/>
              </a:rPr>
              <a:t>the system </a:t>
            </a:r>
            <a:r>
              <a:rPr lang="en-US" sz="2400" dirty="0">
                <a:sym typeface="Wingdings"/>
              </a:rPr>
              <a:t>output </a:t>
            </a:r>
            <a:r>
              <a:rPr lang="en-US" sz="2400" dirty="0" smtClean="0">
                <a:sym typeface="Wingdings"/>
              </a:rPr>
              <a:t>from some common </a:t>
            </a:r>
            <a:r>
              <a:rPr lang="en-US" sz="2400" dirty="0">
                <a:sym typeface="Wingdings"/>
              </a:rPr>
              <a:t>input (impulse, step, ramp)</a:t>
            </a:r>
          </a:p>
        </p:txBody>
      </p:sp>
    </p:spTree>
    <p:extLst>
      <p:ext uri="{BB962C8B-B14F-4D97-AF65-F5344CB8AC3E}">
        <p14:creationId xmlns:p14="http://schemas.microsoft.com/office/powerpoint/2010/main" val="83111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09" y="277625"/>
            <a:ext cx="8340436" cy="77685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Time Response Specifications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560" y="1191832"/>
            <a:ext cx="7576695" cy="530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  <a:sym typeface="Wingdings"/>
              </a:rPr>
              <a:t>Focus: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sym typeface="Wingdings"/>
              </a:rPr>
              <a:t>Spec</a:t>
            </a:r>
            <a:r>
              <a:rPr lang="en-US" sz="2800" dirty="0" smtClean="0">
                <a:sym typeface="Wingdings"/>
              </a:rPr>
              <a:t>ifications for </a:t>
            </a:r>
            <a:r>
              <a:rPr lang="en-US" sz="2800" i="1" dirty="0" smtClean="0">
                <a:solidFill>
                  <a:srgbClr val="7030A0"/>
                </a:solidFill>
                <a:sym typeface="Wingdings"/>
              </a:rPr>
              <a:t>Step</a:t>
            </a:r>
            <a:r>
              <a:rPr lang="en-US" sz="2800" i="1" dirty="0" smtClean="0">
                <a:sym typeface="Wingdings"/>
              </a:rPr>
              <a:t> </a:t>
            </a:r>
            <a:r>
              <a:rPr lang="en-US" sz="2800" i="1" dirty="0">
                <a:sym typeface="Wingdings"/>
              </a:rPr>
              <a:t>R</a:t>
            </a:r>
            <a:r>
              <a:rPr lang="en-US" sz="2800" i="1" dirty="0" smtClean="0">
                <a:sym typeface="Wingdings"/>
              </a:rPr>
              <a:t>esponse </a:t>
            </a:r>
          </a:p>
        </p:txBody>
      </p:sp>
      <p:pic>
        <p:nvPicPr>
          <p:cNvPr id="5" name="Picture 3" descr="AACFSPG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7" t="6743" b="9258"/>
          <a:stretch/>
        </p:blipFill>
        <p:spPr bwMode="auto">
          <a:xfrm>
            <a:off x="5783775" y="1840235"/>
            <a:ext cx="2248620" cy="182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1170867" y="2116542"/>
            <a:ext cx="1446936" cy="1075651"/>
            <a:chOff x="948690" y="4480243"/>
            <a:chExt cx="2371884" cy="192024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948690" y="5086350"/>
              <a:ext cx="237188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948690" y="4480243"/>
              <a:ext cx="0" cy="192024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48690" y="6400483"/>
              <a:ext cx="2371884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3846235" y="2558974"/>
            <a:ext cx="93726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System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6" idx="3"/>
          </p:cNvCxnSpPr>
          <p:nvPr/>
        </p:nvCxnSpPr>
        <p:spPr>
          <a:xfrm>
            <a:off x="4783495" y="2743640"/>
            <a:ext cx="558682" cy="136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119838" y="2750459"/>
            <a:ext cx="714967" cy="682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7560" y="3714065"/>
                <a:ext cx="7678295" cy="2612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Why?</a:t>
                </a:r>
              </a:p>
              <a:p>
                <a:endParaRPr lang="en-US" sz="1200" dirty="0"/>
              </a:p>
              <a:p>
                <a:r>
                  <a:rPr lang="en-US" sz="2000" i="1" dirty="0" smtClean="0">
                    <a:solidFill>
                      <a:srgbClr val="0070C0"/>
                    </a:solidFill>
                  </a:rPr>
                  <a:t>Impulse Response </a:t>
                </a:r>
                <a:r>
                  <a:rPr lang="en-US" sz="2000" dirty="0" smtClean="0"/>
                  <a:t>only “recovers” the Transfer Function and is simple</a:t>
                </a:r>
              </a:p>
              <a:p>
                <a:endParaRPr lang="en-US" sz="1000" dirty="0"/>
              </a:p>
              <a:p>
                <a:r>
                  <a:rPr lang="en-US" sz="2000" i="1" dirty="0" smtClean="0">
                    <a:solidFill>
                      <a:srgbClr val="0070C0"/>
                    </a:solidFill>
                  </a:rPr>
                  <a:t>Ramp Response </a:t>
                </a:r>
                <a:r>
                  <a:rPr lang="en-US" sz="2000" dirty="0" smtClean="0"/>
                  <a:t>is complicated but can be treated as a Step Response:</a:t>
                </a:r>
              </a:p>
              <a:p>
                <a:endParaRPr lang="en-US" sz="1000" dirty="0" smtClean="0"/>
              </a:p>
              <a:p>
                <a:r>
                  <a:rPr lang="en-US" sz="2000" b="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e>
                    </m:d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1200" dirty="0" smtClean="0">
                  <a:sym typeface="Wingdings"/>
                </a:endParaRPr>
              </a:p>
              <a:p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  <a:sym typeface="Wingdings"/>
                  </a:rPr>
                  <a:t>And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  <a:sym typeface="Wingdings"/>
                  </a:rPr>
                  <a:t>, similar procedures can be applied to other 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  <a:sym typeface="Wingdings"/>
                  </a:rPr>
                  <a:t>inputs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60" y="3714065"/>
                <a:ext cx="7678295" cy="2612125"/>
              </a:xfrm>
              <a:prstGeom prst="rect">
                <a:avLst/>
              </a:prstGeom>
              <a:blipFill>
                <a:blip r:embed="rId3"/>
                <a:stretch>
                  <a:fillRect l="-1271" t="-1865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525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24637"/>
            <a:ext cx="8229600" cy="2115059"/>
          </a:xfrm>
        </p:spPr>
        <p:txBody>
          <a:bodyPr>
            <a:normAutofit/>
          </a:bodyPr>
          <a:lstStyle/>
          <a:p>
            <a:r>
              <a:rPr lang="en-US" sz="2000" b="1" i="1" dirty="0" smtClean="0">
                <a:solidFill>
                  <a:srgbClr val="C00000"/>
                </a:solidFill>
              </a:rPr>
              <a:t>Rise time </a:t>
            </a:r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r</a:t>
            </a:r>
            <a:r>
              <a:rPr lang="en-US" sz="2000" dirty="0" smtClean="0"/>
              <a:t>: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time required for response to rise from </a:t>
            </a:r>
            <a:r>
              <a:rPr lang="en-US" sz="2000" dirty="0"/>
              <a:t>0</a:t>
            </a:r>
            <a:r>
              <a:rPr lang="en-US" sz="2000" dirty="0" smtClean="0"/>
              <a:t>% to 100% of set-point value for under-damped systems;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time required for response to rise from 10% to 90%of set-point value for over-damped systems; </a:t>
            </a:r>
          </a:p>
          <a:p>
            <a:r>
              <a:rPr lang="en-US" sz="2000" b="1" i="1" dirty="0" smtClean="0">
                <a:solidFill>
                  <a:srgbClr val="C00000"/>
                </a:solidFill>
              </a:rPr>
              <a:t>Settling time </a:t>
            </a:r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s</a:t>
            </a:r>
            <a:r>
              <a:rPr lang="en-US" sz="2000" dirty="0" smtClean="0"/>
              <a:t>: time for output to settle within ±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000" dirty="0" smtClean="0"/>
              <a:t>% of set-point value</a:t>
            </a:r>
          </a:p>
        </p:txBody>
      </p:sp>
      <p:pic>
        <p:nvPicPr>
          <p:cNvPr id="4" name="Picture 3" descr="AACFSOU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96"/>
          <a:stretch/>
        </p:blipFill>
        <p:spPr bwMode="auto">
          <a:xfrm>
            <a:off x="2165718" y="744138"/>
            <a:ext cx="4801782" cy="356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1283"/>
            <a:ext cx="8229600" cy="74415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Transient Response </a:t>
            </a:r>
            <a:r>
              <a:rPr lang="en-US" sz="2800" b="1" dirty="0" smtClean="0">
                <a:solidFill>
                  <a:srgbClr val="C00000"/>
                </a:solidFill>
              </a:rPr>
              <a:t>Specifications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1002" y="3703370"/>
            <a:ext cx="3084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For </a:t>
            </a:r>
            <a:r>
              <a:rPr lang="en-US" dirty="0">
                <a:solidFill>
                  <a:srgbClr val="0070C0"/>
                </a:solidFill>
              </a:rPr>
              <a:t>second-order </a:t>
            </a:r>
            <a:r>
              <a:rPr lang="en-US" dirty="0" smtClean="0">
                <a:solidFill>
                  <a:srgbClr val="0070C0"/>
                </a:solidFill>
              </a:rPr>
              <a:t>LTI systems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6351" y="702182"/>
            <a:ext cx="57873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217" y="2106050"/>
            <a:ext cx="163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Time to reach 50% of set-point value</a:t>
            </a:r>
            <a:endParaRPr lang="en-US" sz="1400" dirty="0"/>
          </a:p>
        </p:txBody>
      </p:sp>
      <p:sp>
        <p:nvSpPr>
          <p:cNvPr id="8" name="Right Arrow 7"/>
          <p:cNvSpPr/>
          <p:nvPr/>
        </p:nvSpPr>
        <p:spPr>
          <a:xfrm>
            <a:off x="1890555" y="2447001"/>
            <a:ext cx="279045" cy="596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2277" y="1446338"/>
            <a:ext cx="1393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Set-point value</a:t>
            </a:r>
            <a:endParaRPr lang="en-US" sz="1400" dirty="0"/>
          </a:p>
        </p:txBody>
      </p:sp>
      <p:sp>
        <p:nvSpPr>
          <p:cNvPr id="10" name="Right Arrow 9"/>
          <p:cNvSpPr/>
          <p:nvPr/>
        </p:nvSpPr>
        <p:spPr>
          <a:xfrm>
            <a:off x="2020377" y="1572112"/>
            <a:ext cx="279045" cy="596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5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4570087"/>
            <a:ext cx="8229600" cy="2179357"/>
          </a:xfrm>
        </p:spPr>
        <p:txBody>
          <a:bodyPr>
            <a:normAutofit/>
          </a:bodyPr>
          <a:lstStyle/>
          <a:p>
            <a:r>
              <a:rPr lang="en-US" sz="2000" b="1" i="1" dirty="0" smtClean="0">
                <a:solidFill>
                  <a:srgbClr val="C00000"/>
                </a:solidFill>
              </a:rPr>
              <a:t>Overshoot</a:t>
            </a:r>
            <a:r>
              <a:rPr lang="en-US" sz="2000" i="1" dirty="0" smtClean="0">
                <a:solidFill>
                  <a:srgbClr val="0070C0"/>
                </a:solidFill>
              </a:rPr>
              <a:t> </a:t>
            </a:r>
            <a:r>
              <a:rPr lang="en-US" sz="2000" i="1" dirty="0" err="1" smtClean="0"/>
              <a:t>M</a:t>
            </a:r>
            <a:r>
              <a:rPr lang="en-US" sz="2000" i="1" baseline="-25000" dirty="0" err="1" smtClean="0"/>
              <a:t>p</a:t>
            </a:r>
            <a:r>
              <a:rPr lang="en-US" sz="2000" dirty="0" smtClean="0"/>
              <a:t>: maximum % of output overshooting the set-point value</a:t>
            </a:r>
          </a:p>
          <a:p>
            <a:r>
              <a:rPr lang="en-US" sz="2000" b="1" i="1" dirty="0" smtClean="0">
                <a:solidFill>
                  <a:srgbClr val="C00000"/>
                </a:solidFill>
              </a:rPr>
              <a:t>Peak time </a:t>
            </a:r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p</a:t>
            </a:r>
            <a:r>
              <a:rPr lang="en-US" sz="2000" dirty="0" smtClean="0"/>
              <a:t>: time for output to reach max value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r</a:t>
            </a:r>
            <a:r>
              <a:rPr lang="en-US" sz="2000" i="1" baseline="-25000" dirty="0" smtClean="0"/>
              <a:t> 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s</a:t>
            </a:r>
            <a:r>
              <a:rPr lang="en-US" sz="2000" i="1" dirty="0" smtClean="0"/>
              <a:t> ,</a:t>
            </a:r>
            <a:r>
              <a:rPr lang="en-US" sz="2000" i="1" dirty="0" err="1" smtClean="0"/>
              <a:t>M</a:t>
            </a:r>
            <a:r>
              <a:rPr lang="en-US" sz="2000" i="1" baseline="-25000" dirty="0" err="1" smtClean="0"/>
              <a:t>p</a:t>
            </a:r>
            <a:r>
              <a:rPr lang="en-US" sz="2000" i="1" baseline="-25000" dirty="0" smtClean="0"/>
              <a:t> 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p</a:t>
            </a:r>
            <a:r>
              <a:rPr lang="en-US" sz="2000" i="1" baseline="-25000" dirty="0" smtClean="0"/>
              <a:t>  </a:t>
            </a:r>
            <a:r>
              <a:rPr lang="en-US" sz="2000" dirty="0" smtClean="0"/>
              <a:t>measure the system output responding to the step function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2000" b="1" i="1" dirty="0" smtClean="0"/>
              <a:t>“</a:t>
            </a:r>
            <a:r>
              <a:rPr lang="en-US" sz="2000" i="1" dirty="0" smtClean="0">
                <a:solidFill>
                  <a:srgbClr val="0070C0"/>
                </a:solidFill>
              </a:rPr>
              <a:t>Fastness</a:t>
            </a:r>
            <a:r>
              <a:rPr lang="en-US" sz="2000" b="1" i="1" dirty="0" smtClean="0"/>
              <a:t>”</a:t>
            </a:r>
            <a:r>
              <a:rPr lang="en-US" sz="2000" dirty="0" smtClean="0"/>
              <a:t> measured by (</a:t>
            </a:r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r</a:t>
            </a:r>
            <a:r>
              <a:rPr lang="en-US" sz="2000" i="1" baseline="-25000" dirty="0" smtClean="0"/>
              <a:t> 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p</a:t>
            </a:r>
            <a:r>
              <a:rPr lang="en-US" sz="2000" i="1" dirty="0" smtClean="0"/>
              <a:t>)</a:t>
            </a:r>
            <a:r>
              <a:rPr lang="en-US" sz="2000" i="1" baseline="-25000" dirty="0" smtClean="0"/>
              <a:t>  </a:t>
            </a:r>
            <a:r>
              <a:rPr lang="en-US" sz="2000" dirty="0" smtClean="0"/>
              <a:t>versus “</a:t>
            </a:r>
            <a:r>
              <a:rPr lang="en-US" sz="2000" i="1" dirty="0" smtClean="0">
                <a:solidFill>
                  <a:srgbClr val="0070C0"/>
                </a:solidFill>
              </a:rPr>
              <a:t>Nearness</a:t>
            </a:r>
            <a:r>
              <a:rPr lang="en-US" sz="2000" b="1" i="1" dirty="0" smtClean="0"/>
              <a:t>”</a:t>
            </a:r>
            <a:r>
              <a:rPr lang="en-US" sz="2000" dirty="0" smtClean="0"/>
              <a:t>  measured by </a:t>
            </a:r>
            <a:r>
              <a:rPr lang="en-US" sz="2000" i="1" dirty="0"/>
              <a:t>(</a:t>
            </a:r>
            <a:r>
              <a:rPr lang="en-US" sz="2000" i="1" dirty="0" err="1" smtClean="0"/>
              <a:t>M</a:t>
            </a:r>
            <a:r>
              <a:rPr lang="en-US" sz="2000" i="1" baseline="-25000" dirty="0" err="1" smtClean="0"/>
              <a:t>p</a:t>
            </a:r>
            <a:r>
              <a:rPr lang="en-US" sz="2000" i="1" baseline="-25000" dirty="0" smtClean="0"/>
              <a:t> 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t</a:t>
            </a:r>
            <a:r>
              <a:rPr lang="en-US" sz="2000" i="1" baseline="-25000" dirty="0" err="1" smtClean="0"/>
              <a:t>s</a:t>
            </a:r>
            <a:r>
              <a:rPr lang="en-US" sz="2000" i="1" dirty="0" smtClean="0"/>
              <a:t> )</a:t>
            </a:r>
            <a:r>
              <a:rPr lang="en-US" sz="2000" i="1" baseline="-25000" dirty="0" smtClean="0"/>
              <a:t> </a:t>
            </a:r>
            <a:endParaRPr lang="en-US" sz="2000" dirty="0"/>
          </a:p>
        </p:txBody>
      </p:sp>
      <p:pic>
        <p:nvPicPr>
          <p:cNvPr id="4" name="Picture 3" descr="AACFSOU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96"/>
          <a:stretch/>
        </p:blipFill>
        <p:spPr bwMode="auto">
          <a:xfrm>
            <a:off x="2176835" y="755904"/>
            <a:ext cx="4801782" cy="356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1" y="127303"/>
            <a:ext cx="8229600" cy="628601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Transient Response </a:t>
            </a:r>
            <a:r>
              <a:rPr lang="en-US" sz="2800" b="1" dirty="0" smtClean="0">
                <a:solidFill>
                  <a:srgbClr val="C00000"/>
                </a:solidFill>
              </a:rPr>
              <a:t>Specifications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6351" y="702182"/>
            <a:ext cx="57873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1002" y="3618834"/>
            <a:ext cx="3084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For </a:t>
            </a:r>
            <a:r>
              <a:rPr lang="en-US" dirty="0">
                <a:solidFill>
                  <a:srgbClr val="0070C0"/>
                </a:solidFill>
              </a:rPr>
              <a:t>second-order </a:t>
            </a:r>
            <a:r>
              <a:rPr lang="en-US" dirty="0" smtClean="0">
                <a:solidFill>
                  <a:srgbClr val="0070C0"/>
                </a:solidFill>
              </a:rPr>
              <a:t>LTI systems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7613" y="2117339"/>
            <a:ext cx="163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Time to reach 50% of set-point value</a:t>
            </a:r>
            <a:endParaRPr lang="en-US" sz="1400" dirty="0"/>
          </a:p>
        </p:txBody>
      </p:sp>
      <p:sp>
        <p:nvSpPr>
          <p:cNvPr id="10" name="Right Arrow 9"/>
          <p:cNvSpPr/>
          <p:nvPr/>
        </p:nvSpPr>
        <p:spPr>
          <a:xfrm>
            <a:off x="1856688" y="2458290"/>
            <a:ext cx="279045" cy="596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4673" y="1457627"/>
            <a:ext cx="1393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Set-point value</a:t>
            </a:r>
            <a:endParaRPr lang="en-US" sz="1400" dirty="0"/>
          </a:p>
        </p:txBody>
      </p:sp>
      <p:sp>
        <p:nvSpPr>
          <p:cNvPr id="12" name="Right Arrow 11"/>
          <p:cNvSpPr/>
          <p:nvPr/>
        </p:nvSpPr>
        <p:spPr>
          <a:xfrm>
            <a:off x="1986510" y="1583401"/>
            <a:ext cx="279045" cy="596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0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2977" y="1898248"/>
                <a:ext cx="7176947" cy="276064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800" dirty="0" smtClean="0"/>
                  <a:t>       </a:t>
                </a:r>
                <a:r>
                  <a:rPr lang="en-US" sz="2800" i="1" baseline="-25000" dirty="0" smtClean="0"/>
                  <a:t>          </a:t>
                </a:r>
                <a:r>
                  <a:rPr lang="en-US" sz="2400" dirty="0" smtClean="0"/>
                  <a:t>Standard form of a typical second-order system</a:t>
                </a:r>
              </a:p>
              <a:p>
                <a:pPr marL="457200" lvl="1" indent="0">
                  <a:buNone/>
                </a:pPr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2400" dirty="0"/>
              </a:p>
              <a:p>
                <a:pPr lvl="1"/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2400" dirty="0"/>
              </a:p>
              <a:p>
                <a:pPr marL="457200" lvl="1" indent="0">
                  <a:buNone/>
                </a:pPr>
                <a:r>
                  <a:rPr lang="en-US" sz="2400" b="0" dirty="0" smtClean="0">
                    <a:sym typeface="Wingdings" pitchFamily="2" charset="2"/>
                  </a:rPr>
                  <a:t>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sym typeface="Wingdings" pitchFamily="2" charset="2"/>
                      </a:rPr>
                      <m:t>U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sym typeface="Wingdings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sym typeface="Wingdings" pitchFamily="2" charset="2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400" dirty="0" smtClean="0">
                    <a:sym typeface="Wingdings" pitchFamily="2" charset="2"/>
                  </a:rPr>
                  <a:t>  (unit step input)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2977" y="1898248"/>
                <a:ext cx="7176947" cy="2760641"/>
              </a:xfrm>
              <a:blipFill>
                <a:blip r:embed="rId3"/>
                <a:stretch>
                  <a:fillRect t="-1545" r="-7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180519"/>
              </p:ext>
            </p:extLst>
          </p:nvPr>
        </p:nvGraphicFramePr>
        <p:xfrm>
          <a:off x="1034769" y="5179969"/>
          <a:ext cx="7356877" cy="113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5" name="方程式" r:id="rId4" imgW="3632040" imgH="558720" progId="Equation.3">
                  <p:embed/>
                </p:oleObj>
              </mc:Choice>
              <mc:Fallback>
                <p:oleObj name="方程式" r:id="rId4" imgW="3632040" imgH="558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34769" y="5179969"/>
                        <a:ext cx="7356877" cy="113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736091"/>
              </p:ext>
            </p:extLst>
          </p:nvPr>
        </p:nvGraphicFramePr>
        <p:xfrm>
          <a:off x="3317448" y="2759279"/>
          <a:ext cx="2121017" cy="941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6" name="方程式" r:id="rId6" imgW="1028520" imgH="457200" progId="Equation.3">
                  <p:embed/>
                </p:oleObj>
              </mc:Choice>
              <mc:Fallback>
                <p:oleObj name="方程式" r:id="rId6" imgW="10285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17448" y="2759279"/>
                        <a:ext cx="2121017" cy="941179"/>
                      </a:xfrm>
                      <a:prstGeom prst="rect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5469386" y="3235758"/>
            <a:ext cx="79619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375172" y="3235758"/>
            <a:ext cx="942276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08881" y="2968258"/>
            <a:ext cx="809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U(</a:t>
            </a:r>
            <a:r>
              <a:rPr lang="en-US" sz="2400" i="1" dirty="0" smtClean="0"/>
              <a:t>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296502" y="2968258"/>
            <a:ext cx="694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</a:t>
            </a:r>
            <a:r>
              <a:rPr lang="en-US" sz="2400" dirty="0" smtClean="0"/>
              <a:t>(</a:t>
            </a:r>
            <a:r>
              <a:rPr lang="en-US" sz="2400" i="1" dirty="0" smtClean="0"/>
              <a:t>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290145" y="445378"/>
            <a:ext cx="65049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For a second-order system, given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dirty="0"/>
              <a:t> and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ζ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 smtClean="0"/>
          </a:p>
          <a:p>
            <a:r>
              <a:rPr lang="en-US" sz="2800" b="1" dirty="0">
                <a:solidFill>
                  <a:srgbClr val="0070C0"/>
                </a:solidFill>
              </a:rPr>
              <a:t>Find</a:t>
            </a:r>
            <a:r>
              <a:rPr lang="en-US" sz="2800" b="1" dirty="0" smtClean="0">
                <a:solidFill>
                  <a:srgbClr val="0070C0"/>
                </a:solidFill>
              </a:rPr>
              <a:t>: </a:t>
            </a:r>
            <a:r>
              <a:rPr lang="en-US" sz="2800" dirty="0" smtClean="0"/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Right Arrow 7"/>
          <p:cNvSpPr/>
          <p:nvPr/>
        </p:nvSpPr>
        <p:spPr>
          <a:xfrm>
            <a:off x="1034769" y="4826870"/>
            <a:ext cx="655135" cy="2138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21006" y="4719374"/>
            <a:ext cx="347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</a:rPr>
              <a:t>(Recall </a:t>
            </a:r>
            <a:r>
              <a:rPr lang="en-US" sz="2000" dirty="0" smtClean="0">
                <a:solidFill>
                  <a:srgbClr val="0070C0"/>
                </a:solidFill>
              </a:rPr>
              <a:t>Lecture-3</a:t>
            </a:r>
            <a:r>
              <a:rPr lang="en-US" sz="2000" dirty="0" smtClean="0">
                <a:solidFill>
                  <a:srgbClr val="7030A0"/>
                </a:solidFill>
              </a:rPr>
              <a:t> or </a:t>
            </a:r>
            <a:r>
              <a:rPr lang="en-US" sz="2000" dirty="0" smtClean="0">
                <a:solidFill>
                  <a:srgbClr val="0070C0"/>
                </a:solidFill>
              </a:rPr>
              <a:t>Tutorial-4</a:t>
            </a:r>
            <a:r>
              <a:rPr lang="en-US" sz="2000" dirty="0" smtClean="0">
                <a:solidFill>
                  <a:srgbClr val="7030A0"/>
                </a:solidFill>
              </a:rPr>
              <a:t>)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66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6126" y="327003"/>
                <a:ext cx="8229600" cy="556609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7030A0"/>
                    </a:solidFill>
                  </a:rPr>
                  <a:t>Find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Peak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 smtClean="0"/>
                  <a:t>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/>
                  <a:t>= 0</a:t>
                </a:r>
                <a:r>
                  <a:rPr lang="en-US" sz="2800" dirty="0" smtClean="0"/>
                  <a:t> 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(Maximum via Calculus)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𝜁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0  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𝜁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,3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,5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⋯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First maximum </a:t>
                </a:r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Peak time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𝜁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e>
                    </m:borderBox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6126" y="327003"/>
                <a:ext cx="8229600" cy="5566093"/>
              </a:xfrm>
              <a:blipFill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4485363" y="2902662"/>
            <a:ext cx="3833881" cy="3213665"/>
            <a:chOff x="2493767" y="2812542"/>
            <a:chExt cx="4434840" cy="3498287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6503455" y="3328416"/>
              <a:ext cx="0" cy="2513125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2493767" y="2812542"/>
              <a:ext cx="4434840" cy="3498287"/>
              <a:chOff x="2493767" y="2812542"/>
              <a:chExt cx="4434840" cy="3498287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3767" y="2812542"/>
                <a:ext cx="4434840" cy="33261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Rectangle 3"/>
                  <p:cNvSpPr/>
                  <p:nvPr/>
                </p:nvSpPr>
                <p:spPr>
                  <a:xfrm>
                    <a:off x="4711187" y="5941497"/>
                    <a:ext cx="316992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𝜁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" name="Rectangle 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11187" y="5941497"/>
                    <a:ext cx="316992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l="-6667" r="-11111" b="-2363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2493767" y="5096256"/>
                    <a:ext cx="516680" cy="6115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" name="TextBox 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3767" y="5096256"/>
                    <a:ext cx="516680" cy="611578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" name="Straight Connector 6"/>
              <p:cNvCxnSpPr/>
              <p:nvPr/>
            </p:nvCxnSpPr>
            <p:spPr>
              <a:xfrm>
                <a:off x="3071407" y="3328416"/>
                <a:ext cx="0" cy="2513125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3071407" y="5841541"/>
                <a:ext cx="3768305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2865120" y="5841541"/>
                <a:ext cx="2062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327648" y="5841541"/>
                <a:ext cx="512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1</a:t>
                </a:r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2578720" y="3328416"/>
                    <a:ext cx="442942" cy="39074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8720" y="3328416"/>
                    <a:ext cx="442942" cy="390748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b="-1186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22" name="Picture 21" descr="AACFSOU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0" r="50000" b="23008"/>
          <a:stretch/>
        </p:blipFill>
        <p:spPr bwMode="auto">
          <a:xfrm>
            <a:off x="648084" y="3271577"/>
            <a:ext cx="3206176" cy="26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Left-Right Arrow 20"/>
          <p:cNvSpPr/>
          <p:nvPr/>
        </p:nvSpPr>
        <p:spPr>
          <a:xfrm>
            <a:off x="1044324" y="3130877"/>
            <a:ext cx="1231232" cy="172218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75105" y="2697382"/>
                <a:ext cx="1369670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ym typeface="Wingdings" pitchFamily="2" charset="2"/>
                  </a:rPr>
                  <a:t>Peak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105" y="2697382"/>
                <a:ext cx="1369670" cy="390748"/>
              </a:xfrm>
              <a:prstGeom prst="rect">
                <a:avLst/>
              </a:prstGeom>
              <a:blipFill>
                <a:blip r:embed="rId9"/>
                <a:stretch>
                  <a:fillRect l="-4000" t="-6154"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60276" y="3034071"/>
            <a:ext cx="45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494916" y="5786069"/>
            <a:ext cx="359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249021" y="3403403"/>
            <a:ext cx="24119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DR </a:t>
            </a:r>
            <a:r>
              <a:rPr lang="en-US" dirty="0"/>
              <a:t>= 0:0.01:1;</a:t>
            </a:r>
          </a:p>
          <a:p>
            <a:r>
              <a:rPr lang="en-US" dirty="0" err="1"/>
              <a:t>tp</a:t>
            </a:r>
            <a:r>
              <a:rPr lang="en-US" dirty="0"/>
              <a:t> = pi./</a:t>
            </a:r>
            <a:r>
              <a:rPr lang="en-US" dirty="0" err="1"/>
              <a:t>sqrt</a:t>
            </a:r>
            <a:r>
              <a:rPr lang="en-US" dirty="0"/>
              <a:t>(1-DR.^2);</a:t>
            </a:r>
          </a:p>
          <a:p>
            <a:r>
              <a:rPr lang="en-US" dirty="0"/>
              <a:t>plot(</a:t>
            </a:r>
            <a:r>
              <a:rPr lang="en-US" dirty="0" err="1"/>
              <a:t>DR,tp</a:t>
            </a:r>
            <a:r>
              <a:rPr lang="en-US" dirty="0"/>
              <a:t>);</a:t>
            </a:r>
          </a:p>
          <a:p>
            <a:r>
              <a:rPr lang="en-US" dirty="0" smtClean="0"/>
              <a:t>%axis </a:t>
            </a:r>
            <a:r>
              <a:rPr lang="en-US" dirty="0"/>
              <a:t>off;</a:t>
            </a:r>
          </a:p>
        </p:txBody>
      </p:sp>
    </p:spTree>
    <p:extLst>
      <p:ext uri="{BB962C8B-B14F-4D97-AF65-F5344CB8AC3E}">
        <p14:creationId xmlns:p14="http://schemas.microsoft.com/office/powerpoint/2010/main" val="414155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9416" y="327186"/>
                <a:ext cx="7880139" cy="270075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7030A0"/>
                    </a:solidFill>
                  </a:rPr>
                  <a:t>Find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% Overshoot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24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−1)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×100%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2400" dirty="0"/>
                  <a:t>w</a:t>
                </a:r>
                <a:r>
                  <a:rPr lang="en-US" sz="2400" dirty="0" smtClean="0"/>
                  <a:t>here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=1+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𝜁𝜔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sup>
                    </m:sSup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Percentage of Overshoot</a:t>
                </a:r>
                <a:r>
                  <a:rPr lang="en-US" sz="2400" dirty="0" smtClean="0"/>
                  <a:t>: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− 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𝜁𝜋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𝜁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</m:sup>
                        </m:sSup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×100%</m:t>
                        </m:r>
                      </m:e>
                    </m:borderBox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9416" y="327186"/>
                <a:ext cx="7880139" cy="2700753"/>
              </a:xfrm>
              <a:blipFill>
                <a:blip r:embed="rId3"/>
                <a:stretch>
                  <a:fillRect l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812" y="2939966"/>
            <a:ext cx="4990739" cy="3743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275350" y="5847853"/>
                <a:ext cx="3556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350" y="5847853"/>
                <a:ext cx="355610" cy="369332"/>
              </a:xfrm>
              <a:prstGeom prst="rect">
                <a:avLst/>
              </a:prstGeom>
              <a:blipFill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ACFSOU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1" r="50000" b="8976"/>
          <a:stretch/>
        </p:blipFill>
        <p:spPr bwMode="auto">
          <a:xfrm>
            <a:off x="634340" y="2939967"/>
            <a:ext cx="3551472" cy="359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Up-Down Arrow 4"/>
          <p:cNvSpPr/>
          <p:nvPr/>
        </p:nvSpPr>
        <p:spPr>
          <a:xfrm>
            <a:off x="1926279" y="3027939"/>
            <a:ext cx="151902" cy="557048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598444" y="3302000"/>
            <a:ext cx="3032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%</a:t>
            </a:r>
            <a:r>
              <a:rPr lang="en-US" sz="1600" dirty="0" err="1" smtClean="0"/>
              <a:t>MatLab</a:t>
            </a:r>
            <a:r>
              <a:rPr lang="en-US" sz="1600" dirty="0" smtClean="0"/>
              <a:t> code</a:t>
            </a:r>
          </a:p>
          <a:p>
            <a:r>
              <a:rPr lang="en-US" sz="1600" dirty="0" smtClean="0"/>
              <a:t>DR </a:t>
            </a:r>
            <a:r>
              <a:rPr lang="en-US" sz="1600" dirty="0"/>
              <a:t>= 0:0.01:1;</a:t>
            </a:r>
          </a:p>
          <a:p>
            <a:r>
              <a:rPr lang="en-US" sz="1600" dirty="0" err="1"/>
              <a:t>Mp</a:t>
            </a:r>
            <a:r>
              <a:rPr lang="en-US" sz="1600" dirty="0"/>
              <a:t> =</a:t>
            </a:r>
            <a:r>
              <a:rPr lang="en-US" sz="1600" dirty="0" err="1"/>
              <a:t>exp</a:t>
            </a:r>
            <a:r>
              <a:rPr lang="en-US" sz="1600" dirty="0"/>
              <a:t>(-DR*pi./(</a:t>
            </a:r>
            <a:r>
              <a:rPr lang="en-US" sz="1600" dirty="0" smtClean="0"/>
              <a:t>1-DR</a:t>
            </a:r>
            <a:r>
              <a:rPr lang="en-US" sz="1600" dirty="0"/>
              <a:t>.^2))*100;</a:t>
            </a:r>
          </a:p>
          <a:p>
            <a:r>
              <a:rPr lang="en-US" sz="1600" dirty="0"/>
              <a:t>plot(</a:t>
            </a:r>
            <a:r>
              <a:rPr lang="en-US" sz="1600" dirty="0" err="1"/>
              <a:t>DR,Mp</a:t>
            </a:r>
            <a:r>
              <a:rPr lang="en-US" sz="1600" dirty="0"/>
              <a:t>)</a:t>
            </a:r>
          </a:p>
          <a:p>
            <a:r>
              <a:rPr lang="en-US" sz="1600" dirty="0" err="1"/>
              <a:t>ylabel</a:t>
            </a:r>
            <a:r>
              <a:rPr lang="en-US" sz="1600" dirty="0"/>
              <a:t>('</a:t>
            </a:r>
            <a:r>
              <a:rPr lang="en-US" sz="1600" dirty="0" err="1"/>
              <a:t>M_p</a:t>
            </a:r>
            <a:r>
              <a:rPr lang="en-US" sz="1600" dirty="0"/>
              <a:t> </a:t>
            </a:r>
            <a:r>
              <a:rPr lang="en-US" sz="1600" dirty="0" smtClean="0"/>
              <a:t>(%)');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2358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95" y="619853"/>
            <a:ext cx="8091655" cy="58753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0" y="1501422"/>
            <a:ext cx="54186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endParaRPr lang="en-US" dirty="0" smtClean="0"/>
          </a:p>
          <a:p>
            <a:pPr algn="r"/>
            <a:r>
              <a:rPr lang="en-US" dirty="0" smtClean="0"/>
              <a:t>Y(s)</a:t>
            </a:r>
          </a:p>
          <a:p>
            <a:pPr algn="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216" y="361440"/>
            <a:ext cx="2277506" cy="678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36444" y="361440"/>
                <a:ext cx="2522677" cy="637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𝜁𝜋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𝜁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sup>
                      </m:sSup>
                      <m:r>
                        <a:rPr lang="en-US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444" y="361440"/>
                <a:ext cx="2522677" cy="6372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541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21604" y="178777"/>
            <a:ext cx="8630994" cy="494463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Trade-off between </a:t>
            </a:r>
            <a:r>
              <a:rPr lang="en-US" sz="2400" b="1" dirty="0">
                <a:solidFill>
                  <a:srgbClr val="7030A0"/>
                </a:solidFill>
              </a:rPr>
              <a:t>R</a:t>
            </a:r>
            <a:r>
              <a:rPr lang="en-US" sz="2400" b="1" dirty="0" smtClean="0">
                <a:solidFill>
                  <a:srgbClr val="7030A0"/>
                </a:solidFill>
              </a:rPr>
              <a:t>esponse </a:t>
            </a:r>
            <a:r>
              <a:rPr lang="en-US" sz="2400" b="1" dirty="0">
                <a:solidFill>
                  <a:srgbClr val="7030A0"/>
                </a:solidFill>
              </a:rPr>
              <a:t>F</a:t>
            </a:r>
            <a:r>
              <a:rPr lang="en-US" sz="2400" b="1" dirty="0" smtClean="0">
                <a:solidFill>
                  <a:srgbClr val="7030A0"/>
                </a:solidFill>
              </a:rPr>
              <a:t>astness </a:t>
            </a:r>
            <a:r>
              <a:rPr lang="en-US" sz="2400" b="1" dirty="0">
                <a:solidFill>
                  <a:srgbClr val="0070C0"/>
                </a:solidFill>
              </a:rPr>
              <a:t>and </a:t>
            </a:r>
            <a:r>
              <a:rPr lang="en-US" sz="2400" b="1" dirty="0">
                <a:solidFill>
                  <a:srgbClr val="7030A0"/>
                </a:solidFill>
              </a:rPr>
              <a:t>A</a:t>
            </a:r>
            <a:r>
              <a:rPr lang="en-US" sz="2400" b="1" dirty="0" smtClean="0">
                <a:solidFill>
                  <a:srgbClr val="7030A0"/>
                </a:solidFill>
              </a:rPr>
              <a:t>llowable Overshoot</a:t>
            </a:r>
            <a:endParaRPr lang="en-US" sz="2400" dirty="0" smtClean="0">
              <a:solidFill>
                <a:srgbClr val="7030A0"/>
              </a:solidFill>
            </a:endParaRPr>
          </a:p>
        </p:txBody>
      </p:sp>
      <p:pic>
        <p:nvPicPr>
          <p:cNvPr id="30723" name="Picture 2" descr="AABSOIT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208" y="914818"/>
            <a:ext cx="6511955" cy="581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77165" y="2955636"/>
                <a:ext cx="748145" cy="3907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165" y="2955636"/>
                <a:ext cx="748145" cy="390748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17254" y="2970901"/>
                <a:ext cx="832419" cy="6677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254" y="2970901"/>
                <a:ext cx="832419" cy="667747"/>
              </a:xfrm>
              <a:prstGeom prst="rect">
                <a:avLst/>
              </a:prstGeom>
              <a:blipFill>
                <a:blip r:embed="rId5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611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ACFSOU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96"/>
          <a:stretch/>
        </p:blipFill>
        <p:spPr bwMode="auto">
          <a:xfrm>
            <a:off x="1377387" y="1492148"/>
            <a:ext cx="6354502" cy="471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8653" y="544010"/>
            <a:ext cx="1311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Recall: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6957" y="1491162"/>
            <a:ext cx="57873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960013" y="5840532"/>
                <a:ext cx="188256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000" b="1" dirty="0" smtClean="0">
                    <a:solidFill>
                      <a:srgbClr val="0070C0"/>
                    </a:solidFill>
                  </a:rPr>
                  <a:t>-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Settling </a:t>
                </a:r>
                <a:r>
                  <a:rPr lang="en-US" dirty="0">
                    <a:solidFill>
                      <a:srgbClr val="0070C0"/>
                    </a:solidFill>
                  </a:rPr>
                  <a:t>Time </a:t>
                </a:r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013" y="5840532"/>
                <a:ext cx="1882567" cy="400110"/>
              </a:xfrm>
              <a:prstGeom prst="rect">
                <a:avLst/>
              </a:prstGeom>
              <a:blipFill>
                <a:blip r:embed="rId3"/>
                <a:stretch>
                  <a:fillRect t="-7576" r="-1618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010122" y="1654286"/>
                <a:ext cx="5661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122" y="1654286"/>
                <a:ext cx="56618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 flipH="1">
            <a:off x="5565423" y="5978940"/>
            <a:ext cx="316089" cy="13963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0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34146" y="495688"/>
                <a:ext cx="7156909" cy="597489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600" b="1" dirty="0" smtClean="0">
                    <a:solidFill>
                      <a:srgbClr val="C00000"/>
                    </a:solidFill>
                  </a:rPr>
                  <a:t>Recall: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To estimate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Settling Time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2400" dirty="0" smtClean="0"/>
                  <a:t> from envelop of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:</a:t>
                </a:r>
              </a:p>
              <a:p>
                <a:pPr marL="0" indent="0">
                  <a:buNone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Deviation of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dirty="0" smtClean="0"/>
                  <a:t> from 1 is the product of 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2400" dirty="0"/>
                  <a:t>D</a:t>
                </a:r>
                <a:r>
                  <a:rPr lang="en-US" sz="2400" dirty="0" smtClean="0"/>
                  <a:t>ecaying exponential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𝜁𝜔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600" i="1">
                            <a:latin typeface="Cambria Math"/>
                          </a:rPr>
                          <m:t>𝑡</m:t>
                        </m:r>
                      </m:sup>
                    </m:sSup>
                  </m:oMath>
                </a14:m>
                <a:endParaRPr lang="en-US" sz="2600" dirty="0" smtClean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2400" dirty="0"/>
                  <a:t>S</a:t>
                </a:r>
                <a:r>
                  <a:rPr lang="en-US" sz="2400" dirty="0" smtClean="0"/>
                  <a:t>inusoidal function (cosine + sine)</a:t>
                </a:r>
              </a:p>
              <a:p>
                <a:pPr marL="457200" lvl="1" indent="0">
                  <a:buNone/>
                </a:pPr>
                <a:endParaRPr lang="en-US" sz="2400" dirty="0" smtClean="0"/>
              </a:p>
              <a:p>
                <a:pPr>
                  <a:buFontTx/>
                  <a:buChar char="-"/>
                </a:pPr>
                <a:r>
                  <a:rPr lang="en-US" sz="2400" dirty="0"/>
                  <a:t>A</a:t>
                </a:r>
                <a:r>
                  <a:rPr lang="en-US" sz="2400" dirty="0" smtClean="0"/>
                  <a:t>pproximation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𝜁𝜔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endParaRPr lang="en-US" sz="2400" dirty="0" smtClean="0"/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%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=1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/>
                      </a:rPr>
                      <m:t>%=</m:t>
                    </m:r>
                  </m:oMath>
                </a14:m>
                <a:r>
                  <a:rPr lang="en-US" sz="2400" dirty="0" smtClean="0"/>
                  <a:t> 0.01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𝜁𝜔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sz="2400" b="0" i="1" smtClean="0">
                            <a:latin typeface="Cambria Math"/>
                          </a:rPr>
                          <m:t>0.01</m:t>
                        </m:r>
                      </m:e>
                    </m:func>
                    <m:r>
                      <a:rPr lang="en-US" sz="2400" b="0" i="1" smtClean="0">
                        <a:latin typeface="Cambria Math"/>
                      </a:rPr>
                      <m:t>=4.6</m:t>
                    </m:r>
                  </m:oMath>
                </a14:m>
                <a:endParaRPr lang="en-US" sz="2400" b="0" dirty="0" smtClean="0"/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1%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ettling </a:t>
                </a:r>
                <a:r>
                  <a:rPr lang="en-US" sz="2400" dirty="0">
                    <a:solidFill>
                      <a:srgbClr val="0070C0"/>
                    </a:solidFill>
                  </a:rPr>
                  <a:t>T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ime</a:t>
                </a:r>
                <a:r>
                  <a:rPr lang="en-US" sz="2400" dirty="0" smtClean="0"/>
                  <a:t>: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</a:rPr>
                              <m:t>4.6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>
                                    <a:latin typeface="Cambria Math"/>
                                    <a:ea typeface="Cambria Math"/>
                                  </a:rPr>
                                  <m:t>𝜁𝜔</m:t>
                                </m:r>
                              </m:e>
                              <m:sub>
                                <m:r>
                                  <a:rPr lang="en-US" sz="26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  <m:r>
                          <a:rPr lang="en-US" sz="26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</a:rPr>
                              <m:t>4.6</m:t>
                            </m:r>
                          </m:num>
                          <m:den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den>
                        </m:f>
                      </m:e>
                    </m:borderBox>
                  </m:oMath>
                </a14:m>
                <a:endParaRPr lang="en-US" sz="2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4146" y="495688"/>
                <a:ext cx="7156909" cy="5974890"/>
              </a:xfrm>
              <a:blipFill rotWithShape="0">
                <a:blip r:embed="rId3"/>
                <a:stretch>
                  <a:fillRect l="-1533" t="-1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006554"/>
              </p:ext>
            </p:extLst>
          </p:nvPr>
        </p:nvGraphicFramePr>
        <p:xfrm>
          <a:off x="1027888" y="857505"/>
          <a:ext cx="6787594" cy="1045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20" name="方程式" r:id="rId4" imgW="3632040" imgH="558720" progId="Equation.3">
                  <p:embed/>
                </p:oleObj>
              </mc:Choice>
              <mc:Fallback>
                <p:oleObj name="方程式" r:id="rId4" imgW="3632040" imgH="5587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888" y="857505"/>
                        <a:ext cx="6787594" cy="10459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083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09376" y="349497"/>
                <a:ext cx="7541288" cy="620202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Sometimes:</a:t>
                </a:r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2% Settling Time: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𝜁𝜔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𝜎</m:t>
                        </m:r>
                      </m:den>
                    </m:f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5% </a:t>
                </a:r>
                <a:r>
                  <a:rPr lang="en-US" sz="2400" dirty="0"/>
                  <a:t>S</a:t>
                </a:r>
                <a:r>
                  <a:rPr lang="en-US" sz="2400" dirty="0" smtClean="0"/>
                  <a:t>ettling </a:t>
                </a:r>
                <a:r>
                  <a:rPr lang="en-US" sz="2400" dirty="0"/>
                  <a:t>T</a:t>
                </a:r>
                <a:r>
                  <a:rPr lang="en-US" sz="2400" dirty="0" smtClean="0"/>
                  <a:t>ime: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𝜁𝜔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𝜎</m:t>
                        </m:r>
                      </m:den>
                    </m:f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Note: </a:t>
                </a:r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Settling Time is inversely proportional to the product of damping ratio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</m:oMath>
                </a14:m>
                <a:r>
                  <a:rPr lang="en-US" sz="2400" dirty="0" smtClean="0"/>
                  <a:t> and un-damped natural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is usually determined from the requirement of maximum overshoot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 smtClean="0"/>
                  <a:t> permitted, the settling time is determined primarily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</a:p>
              <a:p>
                <a:pPr>
                  <a:buFontTx/>
                  <a:buChar char="-"/>
                </a:pPr>
                <a:r>
                  <a:rPr lang="en-US" sz="2400" dirty="0"/>
                  <a:t>D</a:t>
                </a:r>
                <a:r>
                  <a:rPr lang="en-US" sz="2400" dirty="0" smtClean="0"/>
                  <a:t>uration of the </a:t>
                </a:r>
                <a:r>
                  <a:rPr lang="en-US" sz="2400" i="1" dirty="0" smtClean="0"/>
                  <a:t>transient period</a:t>
                </a:r>
                <a:r>
                  <a:rPr lang="en-US" sz="2400" dirty="0" smtClean="0"/>
                  <a:t>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[0,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 smtClean="0"/>
                  <a:t> may be varied </a:t>
                </a:r>
                <a:r>
                  <a:rPr lang="en-US" sz="2400" dirty="0"/>
                  <a:t>by adjusting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without changing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For a rapid response,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must be </a:t>
                </a:r>
                <a:r>
                  <a:rPr lang="en-US" sz="2400" dirty="0" smtClean="0"/>
                  <a:t>large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09376" y="349497"/>
                <a:ext cx="7541288" cy="6202027"/>
              </a:xfrm>
              <a:blipFill>
                <a:blip r:embed="rId3"/>
                <a:stretch>
                  <a:fillRect l="-1293" t="-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856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1" y="529401"/>
                <a:ext cx="6993466" cy="36408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To estimate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Rise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T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ime </a:t>
                </a:r>
                <a:r>
                  <a:rPr lang="en-US" sz="24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/>
                  <a:t> </a:t>
                </a:r>
              </a:p>
              <a:p>
                <a:pPr marL="0" indent="0">
                  <a:buNone/>
                </a:pPr>
                <a:endParaRPr lang="en-US" sz="2400" i="1" dirty="0" smtClean="0"/>
              </a:p>
              <a:p>
                <a:pPr marL="0" indent="0">
                  <a:buNone/>
                </a:pPr>
                <a:endParaRPr lang="en-US" sz="2400" i="1" dirty="0" smtClean="0"/>
              </a:p>
              <a:p>
                <a:pPr marL="0" indent="0">
                  <a:buNone/>
                </a:pPr>
                <a:endParaRPr lang="en-US" sz="2400" i="1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Since                  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/>
                  <a:t>			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𝜁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𝜁</m:t>
                        </m:r>
                      </m:den>
                    </m:f>
                  </m:oMath>
                </a14:m>
                <a:r>
                  <a:rPr lang="en-US" sz="2400" dirty="0" smtClean="0">
                    <a:sym typeface="Wingdings" pitchFamily="2" charset="2"/>
                  </a:rPr>
                  <a:t>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  <a:ea typeface="Cambria Math"/>
                                          </a:rPr>
                                          <m:t>𝜁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num>
                              <m:den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𝜁</m:t>
                                </m:r>
                              </m:den>
                            </m:f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𝜁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1" y="529401"/>
                <a:ext cx="6993466" cy="3640846"/>
              </a:xfrm>
              <a:blipFill>
                <a:blip r:embed="rId4"/>
                <a:stretch>
                  <a:fillRect l="-1308" t="-1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555389"/>
              </p:ext>
            </p:extLst>
          </p:nvPr>
        </p:nvGraphicFramePr>
        <p:xfrm>
          <a:off x="1281660" y="1007886"/>
          <a:ext cx="5841629" cy="1227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6" name="方程式" r:id="rId5" imgW="3111480" imgH="558720" progId="Equation.3">
                  <p:embed/>
                </p:oleObj>
              </mc:Choice>
              <mc:Fallback>
                <p:oleObj name="方程式" r:id="rId5" imgW="3111480" imgH="5587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660" y="1007886"/>
                        <a:ext cx="5841629" cy="1227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310040"/>
              </p:ext>
            </p:extLst>
          </p:nvPr>
        </p:nvGraphicFramePr>
        <p:xfrm>
          <a:off x="1281660" y="2269303"/>
          <a:ext cx="1303885" cy="426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7" name="方程式" r:id="rId7" imgW="622080" imgH="203040" progId="Equation.3">
                  <p:embed/>
                </p:oleObj>
              </mc:Choice>
              <mc:Fallback>
                <p:oleObj name="方程式" r:id="rId7" imgW="62208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81660" y="2269303"/>
                        <a:ext cx="1303885" cy="426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474410"/>
              </p:ext>
            </p:extLst>
          </p:nvPr>
        </p:nvGraphicFramePr>
        <p:xfrm>
          <a:off x="3041220" y="2138639"/>
          <a:ext cx="3960659" cy="916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8" name="方程式" r:id="rId9" imgW="2031840" imgH="469800" progId="Equation.3">
                  <p:embed/>
                </p:oleObj>
              </mc:Choice>
              <mc:Fallback>
                <p:oleObj name="方程式" r:id="rId9" imgW="203184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41220" y="2138639"/>
                        <a:ext cx="3960659" cy="916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49" name="Picture 15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525" y="3973234"/>
            <a:ext cx="3540707" cy="26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1" y="4643512"/>
            <a:ext cx="44103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%</a:t>
            </a:r>
            <a:r>
              <a:rPr lang="en-US" sz="1600" dirty="0" err="1" smtClean="0"/>
              <a:t>MatLab</a:t>
            </a:r>
            <a:r>
              <a:rPr lang="en-US" sz="1600" dirty="0" smtClean="0"/>
              <a:t> code</a:t>
            </a:r>
          </a:p>
          <a:p>
            <a:r>
              <a:rPr lang="en-US" sz="1600" dirty="0" smtClean="0"/>
              <a:t>DR </a:t>
            </a:r>
            <a:r>
              <a:rPr lang="en-US" sz="1600" dirty="0"/>
              <a:t>= 0:0.01:1;</a:t>
            </a:r>
          </a:p>
          <a:p>
            <a:r>
              <a:rPr lang="en-US" sz="1600" dirty="0"/>
              <a:t>plot(</a:t>
            </a:r>
            <a:r>
              <a:rPr lang="en-US" sz="1600" dirty="0" err="1"/>
              <a:t>DR,pi-atan</a:t>
            </a:r>
            <a:r>
              <a:rPr lang="en-US" sz="1600" dirty="0"/>
              <a:t>(</a:t>
            </a:r>
            <a:r>
              <a:rPr lang="en-US" sz="1600" dirty="0" err="1"/>
              <a:t>sqrt</a:t>
            </a:r>
            <a:r>
              <a:rPr lang="en-US" sz="1600" dirty="0"/>
              <a:t>(1-DR.^2)./DR)./</a:t>
            </a:r>
            <a:r>
              <a:rPr lang="en-US" sz="1600" dirty="0" err="1"/>
              <a:t>sqrt</a:t>
            </a:r>
            <a:r>
              <a:rPr lang="en-US" sz="1600" dirty="0"/>
              <a:t>(1-DR.^2))</a:t>
            </a:r>
          </a:p>
          <a:p>
            <a:r>
              <a:rPr lang="en-US" sz="1600" dirty="0" err="1"/>
              <a:t>ylabel</a:t>
            </a:r>
            <a:r>
              <a:rPr lang="en-US" sz="1600" dirty="0"/>
              <a:t>('</a:t>
            </a:r>
            <a:r>
              <a:rPr lang="en-US" sz="1600" dirty="0" err="1"/>
              <a:t>t_r</a:t>
            </a:r>
            <a:r>
              <a:rPr lang="en-US" sz="1600" dirty="0"/>
              <a:t>\</a:t>
            </a:r>
            <a:r>
              <a:rPr lang="en-US" sz="1600" dirty="0" err="1"/>
              <a:t>omega_n</a:t>
            </a:r>
            <a:r>
              <a:rPr lang="en-US" sz="1600" dirty="0"/>
              <a:t>')</a:t>
            </a:r>
          </a:p>
          <a:p>
            <a:r>
              <a:rPr lang="en-US" sz="1600" dirty="0" err="1"/>
              <a:t>xlabel</a:t>
            </a:r>
            <a:r>
              <a:rPr lang="en-US" sz="1600" dirty="0"/>
              <a:t>('\zeta')</a:t>
            </a:r>
          </a:p>
        </p:txBody>
      </p:sp>
    </p:spTree>
    <p:extLst>
      <p:ext uri="{BB962C8B-B14F-4D97-AF65-F5344CB8AC3E}">
        <p14:creationId xmlns:p14="http://schemas.microsoft.com/office/powerpoint/2010/main" val="95017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95687"/>
                <a:ext cx="8229600" cy="507807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To estimate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Rise Time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:</a:t>
                </a:r>
              </a:p>
              <a:p>
                <a:pPr marL="0" indent="0">
                  <a:buNone/>
                </a:pPr>
                <a:endParaRPr lang="en-US" sz="10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2200" i="1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sz="2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</m:fName>
                            <m:e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200" i="1">
                                          <a:latin typeface="Cambria Math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200" i="1">
                                              <a:latin typeface="Cambria Math"/>
                                              <a:ea typeface="Cambria Math"/>
                                            </a:rPr>
                                            <m:t>𝜁</m:t>
                                          </m:r>
                                        </m:e>
                                        <m:sup>
                                          <m:r>
                                            <a:rPr lang="en-US" sz="22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num>
                                <m:den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𝜁</m:t>
                                  </m:r>
                                </m:den>
                              </m:f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120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Rise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T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ime </a:t>
                </a:r>
                <a:r>
                  <a:rPr lang="en-US" sz="2400" dirty="0" smtClean="0"/>
                  <a:t>is typically defined as the time to rise from 10% to 90% 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It is approximated as</a:t>
                </a:r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                                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≅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</a:rPr>
                              <m:t>1.8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borderBox>
                  </m:oMath>
                </a14:m>
                <a:endParaRPr lang="en-US" sz="28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Clearly, </a:t>
                </a:r>
                <a:r>
                  <a:rPr lang="en-US" sz="2400" dirty="0"/>
                  <a:t>t</a:t>
                </a:r>
                <a:r>
                  <a:rPr lang="en-US" sz="2400" dirty="0" smtClean="0"/>
                  <a:t>o have a small  </a:t>
                </a:r>
                <a:r>
                  <a:rPr lang="en-US" sz="24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must be large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95687"/>
                <a:ext cx="8229600" cy="5078073"/>
              </a:xfrm>
              <a:blipFill>
                <a:blip r:embed="rId3"/>
                <a:stretch>
                  <a:fillRect l="-1111" t="-960" r="-1704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450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</a:t>
            </a:r>
            <a:r>
              <a:rPr lang="en-US" sz="2400" dirty="0" smtClean="0">
                <a:solidFill>
                  <a:srgbClr val="0070C0"/>
                </a:solidFill>
              </a:rPr>
              <a:t>tep Response</a:t>
            </a:r>
            <a:r>
              <a:rPr lang="en-US" sz="2400" dirty="0" smtClean="0"/>
              <a:t>: with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ζ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0.2 </a:t>
            </a:r>
            <a:r>
              <a:rPr lang="en-US" sz="2400" dirty="0" smtClean="0"/>
              <a:t>for </a:t>
            </a:r>
            <a:r>
              <a:rPr lang="en-US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4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1 </a:t>
            </a:r>
            <a:r>
              <a:rPr lang="en-US" sz="2400" dirty="0" smtClean="0"/>
              <a:t>and </a:t>
            </a:r>
            <a:r>
              <a:rPr lang="en-US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4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10</a:t>
            </a:r>
          </a:p>
        </p:txBody>
      </p:sp>
      <p:pic>
        <p:nvPicPr>
          <p:cNvPr id="36867" name="Picture 2" descr="AABSOIV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227667"/>
            <a:ext cx="6896100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51263" y="4063109"/>
                <a:ext cx="5035625" cy="1228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7030A0"/>
                    </a:solidFill>
                  </a:rPr>
                  <a:t> does not affect the % overshoot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sz="2400" dirty="0" smtClean="0">
                    <a:solidFill>
                      <a:srgbClr val="7030A0"/>
                    </a:solidFill>
                    <a:ea typeface="Cambria Math"/>
                  </a:rPr>
                  <a:t>For the same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ζ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/>
                      </a:rPr>
                      <m:t> :</m:t>
                    </m:r>
                    <m:r>
                      <a:rPr lang="en-US" sz="2400" b="0" i="0" dirty="0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↑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↓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/>
                      </a:rPr>
                      <m:t>𝑎𝑛𝑑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7030A0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↑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↓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263" y="4063109"/>
                <a:ext cx="5035625" cy="1228863"/>
              </a:xfrm>
              <a:prstGeom prst="rect">
                <a:avLst/>
              </a:prstGeom>
              <a:blipFill>
                <a:blip r:embed="rId4"/>
                <a:stretch>
                  <a:fillRect l="-1574" t="-3980"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668655" y="3486413"/>
                <a:ext cx="2268102" cy="5766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− 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𝜁𝜋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/>
                                          <a:ea typeface="Cambria Math"/>
                                        </a:rPr>
                                        <m:t>𝜁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sup>
                      </m:sSup>
                      <m:r>
                        <a:rPr lang="en-US" sz="1600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655" y="3486413"/>
                <a:ext cx="2268102" cy="5766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99620" y="4993717"/>
                <a:ext cx="938910" cy="5965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sz="1600" i="1">
                          <a:latin typeface="Cambria Math"/>
                          <a:ea typeface="Cambria Math"/>
                        </a:rPr>
                        <m:t>≅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1.8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620" y="4993717"/>
                <a:ext cx="938910" cy="5965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296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305509" y="6023127"/>
            <a:ext cx="2317525" cy="4564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310759" y="4777687"/>
            <a:ext cx="2312275" cy="4564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Allowable Region on 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="1" dirty="0" smtClean="0">
                <a:solidFill>
                  <a:srgbClr val="0070C0"/>
                </a:solidFill>
              </a:rPr>
              <a:t>-Plane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1910" y="1053662"/>
                <a:ext cx="8494889" cy="4383507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solidFill>
                      <a:srgbClr val="C00000"/>
                    </a:solidFill>
                  </a:rPr>
                  <a:t>Recall:</a:t>
                </a:r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=−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𝑗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400" dirty="0" smtClean="0"/>
                  <a:t> 	</a:t>
                </a:r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800" dirty="0"/>
                  <a:t>	</a:t>
                </a:r>
                <a:r>
                  <a:rPr lang="en-US" sz="2800" dirty="0" smtClean="0"/>
                  <a:t>		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𝑗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800" dirty="0" smtClean="0"/>
                  <a:t>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Peak </a:t>
                </a:r>
                <a:r>
                  <a:rPr lang="en-US" sz="2400" dirty="0">
                    <a:solidFill>
                      <a:srgbClr val="0070C0"/>
                    </a:solidFill>
                    <a:sym typeface="Wingdings" pitchFamily="2" charset="2"/>
                  </a:rPr>
                  <a:t>T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ime: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8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𝜁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e>
                    </m:borderBox>
                  </m:oMath>
                </a14:m>
                <a:endParaRPr lang="en-US" sz="2800" dirty="0" smtClean="0"/>
              </a:p>
              <a:p>
                <a:pPr lvl="1"/>
                <a:r>
                  <a:rPr lang="en-US" sz="2400" dirty="0" smtClean="0"/>
                  <a:t>Depending only on </a:t>
                </a:r>
                <a:r>
                  <a:rPr lang="en-US" sz="2400" i="1" dirty="0" smtClean="0"/>
                  <a:t>imaginary</a:t>
                </a:r>
                <a:r>
                  <a:rPr lang="en-US" sz="2400" dirty="0" smtClean="0"/>
                  <a:t> part of complex poles</a:t>
                </a:r>
              </a:p>
              <a:p>
                <a:pPr lvl="1"/>
                <a:r>
                  <a:rPr lang="en-US" sz="2400" dirty="0" smtClean="0"/>
                  <a:t>Specification: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 smtClean="0">
                    <a:sym typeface="Wingdings" pitchFamily="2" charset="2"/>
                  </a:rPr>
                  <a:t>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  </a:t>
                </a:r>
                <a:r>
                  <a:rPr lang="en-US" sz="2400" dirty="0" smtClean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i="1" smtClean="0">
                        <a:latin typeface="Cambria Math"/>
                        <a:ea typeface="Cambria Math"/>
                      </a:rPr>
                      <m:t>≥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 smtClean="0">
                  <a:ea typeface="Cambria Math"/>
                </a:endParaRPr>
              </a:p>
              <a:p>
                <a:pPr lvl="1"/>
                <a:r>
                  <a:rPr lang="en-US" sz="2400" dirty="0" smtClean="0"/>
                  <a:t>Pole pair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Allowable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R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egion </a:t>
                </a:r>
                <a:r>
                  <a:rPr lang="en-US" sz="2400" dirty="0" smtClean="0"/>
                  <a:t>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1910" y="1053662"/>
                <a:ext cx="8494889" cy="4383507"/>
              </a:xfrm>
              <a:blipFill>
                <a:blip r:embed="rId2"/>
                <a:stretch>
                  <a:fillRect l="-1291" t="-1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H="1" flipV="1">
            <a:off x="5612524" y="4803228"/>
            <a:ext cx="10510" cy="1692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310759" y="5649310"/>
            <a:ext cx="27432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23034" y="4593021"/>
            <a:ext cx="58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80384" y="5465380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900855" y="4714997"/>
            <a:ext cx="756745" cy="369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438400" y="4698124"/>
            <a:ext cx="1082566" cy="16816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444358" y="5029878"/>
                <a:ext cx="588580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358" y="5029878"/>
                <a:ext cx="588580" cy="40729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65383" y="5819481"/>
                <a:ext cx="588580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383" y="5819481"/>
                <a:ext cx="588580" cy="4072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37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 rot="2680597">
            <a:off x="5464594" y="4315519"/>
            <a:ext cx="1633008" cy="162217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17050" y="375650"/>
                <a:ext cx="4872320" cy="5933670"/>
              </a:xfrm>
            </p:spPr>
            <p:txBody>
              <a:bodyPr>
                <a:normAutofit/>
              </a:bodyPr>
              <a:lstStyle/>
              <a:p>
                <a:r>
                  <a:rPr lang="en-US" sz="2600" dirty="0" smtClean="0">
                    <a:solidFill>
                      <a:srgbClr val="0070C0"/>
                    </a:solidFill>
                  </a:rPr>
                  <a:t>Percent Overshoot 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− </m:t>
                            </m:r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𝜁𝜋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  <a:ea typeface="Cambria Math"/>
                                          </a:rPr>
                                          <m:t>𝜁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</m:sup>
                        </m:sSup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×100%</m:t>
                        </m:r>
                      </m:e>
                    </m:borderBox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smtClean="0"/>
                  <a:t>Depending only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smtClean="0"/>
                  <a:t>Specification: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&lt;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%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lvl="1"/>
                <a:r>
                  <a:rPr lang="en-US" sz="2400" dirty="0" smtClean="0"/>
                  <a:t>Let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𝜁</m:t>
                            </m:r>
                          </m:e>
                        </m:fun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400" dirty="0" smtClean="0"/>
                  <a:t> </a:t>
                </a:r>
              </a:p>
              <a:p>
                <a:pPr marL="457200" lvl="1" indent="0">
                  <a:buNone/>
                </a:pPr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 panose="02040503050406030204" pitchFamily="18" charset="0"/>
                        <a:ea typeface="Cambria Math"/>
                      </a:rPr>
                      <m:t>→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sz="2400" i="1" dirty="0" smtClean="0">
                        <a:latin typeface="Cambria Math"/>
                        <a:ea typeface="Cambria Math"/>
                        <a:sym typeface="Wingdings" pitchFamily="2" charset="2"/>
                      </a:rPr>
                      <m:t>𝜃</m:t>
                    </m:r>
                    <m:r>
                      <a:rPr lang="en-US" sz="2400" i="1" dirty="0" smtClean="0">
                        <a:latin typeface="Cambria Math"/>
                        <a:ea typeface="Cambria Math"/>
                        <a:sym typeface="Wingdings" pitchFamily="2" charset="2"/>
                      </a:rPr>
                      <m:t>≥</m:t>
                    </m:r>
                    <m:func>
                      <m:funcPr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i="0" dirty="0" smtClean="0"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sin</m:t>
                            </m:r>
                          </m:e>
                          <m:sup>
                            <m:r>
                              <a:rPr lang="en-US" sz="2400" i="1" dirty="0" smtClean="0"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</m:sSub>
                      </m:e>
                    </m:func>
                  </m:oMath>
                </a14:m>
                <a:endParaRPr lang="en-US" sz="2400" dirty="0" smtClean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𝜁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obtained from figure</a:t>
                </a:r>
              </a:p>
              <a:p>
                <a:pPr lvl="2"/>
                <a:r>
                  <a:rPr lang="en-US" dirty="0" smtClean="0"/>
                  <a:t>Or, by solving equation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𝜁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i="1" smtClean="0">
                        <a:latin typeface="Cambria Math"/>
                        <a:ea typeface="Cambria Math"/>
                      </a:rPr>
                      <m:t>&lt;</m:t>
                    </m:r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smtClean="0">
                            <a:latin typeface="Cambria Math"/>
                            <a:ea typeface="Cambria Math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%)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2"/>
                <a:r>
                  <a:rPr lang="en-US" dirty="0" smtClean="0"/>
                  <a:t>Pole pair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Allowable </a:t>
                </a:r>
                <a:r>
                  <a:rPr lang="en-US" dirty="0">
                    <a:solidFill>
                      <a:srgbClr val="0070C0"/>
                    </a:solidFill>
                  </a:rPr>
                  <a:t>R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egion </a:t>
                </a:r>
                <a:r>
                  <a:rPr lang="en-US" dirty="0" smtClean="0"/>
                  <a:t>to satisfy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&lt;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%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050" y="375650"/>
                <a:ext cx="4872320" cy="5933670"/>
              </a:xfrm>
              <a:blipFill>
                <a:blip r:embed="rId2"/>
                <a:stretch>
                  <a:fillRect l="-2003" t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769" y="424050"/>
            <a:ext cx="3559500" cy="266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4874313" y="3093676"/>
            <a:ext cx="1294625" cy="7723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606036" y="2898173"/>
                <a:ext cx="3556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036" y="2898173"/>
                <a:ext cx="355610" cy="369332"/>
              </a:xfrm>
              <a:prstGeom prst="rect">
                <a:avLst/>
              </a:prstGeom>
              <a:blipFill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endCxn id="4" idx="1"/>
          </p:cNvCxnSpPr>
          <p:nvPr/>
        </p:nvCxnSpPr>
        <p:spPr>
          <a:xfrm>
            <a:off x="4142630" y="1391001"/>
            <a:ext cx="1156139" cy="3678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431980" y="4282448"/>
            <a:ext cx="10510" cy="1692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130215" y="5128530"/>
            <a:ext cx="27432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442490" y="4072241"/>
            <a:ext cx="58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99840" y="4944600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130214" y="5586252"/>
            <a:ext cx="919461" cy="144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648373" y="4452050"/>
                <a:ext cx="82234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 dirty="0"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400" dirty="0"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sz="1400" i="1" dirty="0"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𝜁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373" y="4452050"/>
                <a:ext cx="822341" cy="307777"/>
              </a:xfrm>
              <a:prstGeom prst="rect">
                <a:avLst/>
              </a:prstGeom>
              <a:blipFill>
                <a:blip r:embed="rId5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629045" y="5469545"/>
                <a:ext cx="82234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 dirty="0"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400" dirty="0"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sz="1400" i="1" dirty="0"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𝜁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045" y="5469545"/>
                <a:ext cx="822341" cy="307777"/>
              </a:xfrm>
              <a:prstGeom prst="rect">
                <a:avLst/>
              </a:prstGeom>
              <a:blipFill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urved Connector 23"/>
          <p:cNvCxnSpPr/>
          <p:nvPr/>
        </p:nvCxnSpPr>
        <p:spPr>
          <a:xfrm rot="10800000" flipV="1">
            <a:off x="7148202" y="5313932"/>
            <a:ext cx="294289" cy="94594"/>
          </a:xfrm>
          <a:prstGeom prst="curvedConnector3">
            <a:avLst>
              <a:gd name="adj1" fmla="val 14286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/>
          <p:nvPr/>
        </p:nvCxnSpPr>
        <p:spPr>
          <a:xfrm rot="10800000" flipV="1">
            <a:off x="7111414" y="4751627"/>
            <a:ext cx="294291" cy="94595"/>
          </a:xfrm>
          <a:prstGeom prst="curvedConnector3">
            <a:avLst>
              <a:gd name="adj1" fmla="val 67858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049675" y="3787728"/>
            <a:ext cx="462845" cy="469179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977950" y="6072778"/>
            <a:ext cx="485423" cy="4093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729344" y="4784757"/>
                <a:ext cx="4067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  <a:ea typeface="Cambria Math"/>
                          <a:sym typeface="Wingdings" pitchFamily="2" charset="2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344" y="4784757"/>
                <a:ext cx="40678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65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97829" y="3769570"/>
            <a:ext cx="1250729" cy="19009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0090" y="394333"/>
                <a:ext cx="8229600" cy="5810853"/>
              </a:xfrm>
            </p:spPr>
            <p:txBody>
              <a:bodyPr/>
              <a:lstStyle/>
              <a:p>
                <a:r>
                  <a:rPr lang="en-US" sz="2800" dirty="0" smtClean="0"/>
                  <a:t>1% </a:t>
                </a:r>
                <a:r>
                  <a:rPr lang="en-US" sz="2800" dirty="0" smtClean="0">
                    <a:solidFill>
                      <a:srgbClr val="0070C0"/>
                    </a:solidFill>
                  </a:rPr>
                  <a:t>Settling Time</a:t>
                </a:r>
                <a:r>
                  <a:rPr lang="en-US" sz="2800" dirty="0" smtClean="0"/>
                  <a:t>: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</a:rPr>
                              <m:t>4.6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  <m:t>𝜁𝜔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  <m:r>
                          <a:rPr lang="en-US" sz="28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</a:rPr>
                              <m:t>4.6</m:t>
                            </m:r>
                          </m:num>
                          <m:den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den>
                        </m:f>
                      </m:e>
                    </m:borderBox>
                  </m:oMath>
                </a14:m>
                <a:endParaRPr lang="en-US" sz="2800" dirty="0" smtClean="0"/>
              </a:p>
              <a:p>
                <a:pPr lvl="1"/>
                <a:r>
                  <a:rPr lang="en-US" dirty="0" smtClean="0"/>
                  <a:t>Depending only on </a:t>
                </a:r>
                <a:r>
                  <a:rPr lang="en-US" i="1" dirty="0" smtClean="0"/>
                  <a:t>real</a:t>
                </a:r>
                <a:r>
                  <a:rPr lang="en-US" dirty="0" smtClean="0"/>
                  <a:t> part of complex poles</a:t>
                </a:r>
              </a:p>
              <a:p>
                <a:pPr lvl="1"/>
                <a:r>
                  <a:rPr lang="en-US" dirty="0" smtClean="0"/>
                  <a:t>Specification: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𝜁𝜔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≥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4.6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 smtClean="0">
                  <a:ea typeface="Cambria Math"/>
                </a:endParaRPr>
              </a:p>
              <a:p>
                <a:pPr lvl="1"/>
                <a:r>
                  <a:rPr lang="en-US" dirty="0" smtClean="0"/>
                  <a:t>Pole pair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Allowable </a:t>
                </a:r>
                <a:r>
                  <a:rPr lang="en-US" dirty="0">
                    <a:solidFill>
                      <a:srgbClr val="0070C0"/>
                    </a:solidFill>
                  </a:rPr>
                  <a:t>R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egion </a:t>
                </a:r>
                <a:r>
                  <a:rPr lang="en-US" dirty="0" smtClean="0"/>
                  <a:t>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0090" y="394333"/>
                <a:ext cx="8229600" cy="5810853"/>
              </a:xfrm>
              <a:blipFill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 flipV="1">
            <a:off x="5410104" y="3838678"/>
            <a:ext cx="10510" cy="1692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108339" y="4684760"/>
            <a:ext cx="27432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20614" y="3628471"/>
            <a:ext cx="58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77964" y="4500830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723193" y="3241469"/>
            <a:ext cx="0" cy="40958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38048" y="5362678"/>
            <a:ext cx="107205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603008" y="5395271"/>
                <a:ext cx="542135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4.6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008" y="5395271"/>
                <a:ext cx="542135" cy="612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 flipV="1">
            <a:off x="2777067" y="4323644"/>
            <a:ext cx="553155" cy="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777067" y="5181600"/>
            <a:ext cx="553156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46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73650" y="4051795"/>
            <a:ext cx="2312275" cy="19009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67560"/>
                <a:ext cx="8229600" cy="5558604"/>
              </a:xfrm>
            </p:spPr>
            <p:txBody>
              <a:bodyPr/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Rise time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≅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</a:rPr>
                              <m:t>1.8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borderBox>
                  </m:oMath>
                </a14:m>
                <a:endParaRPr lang="en-US" sz="2800" dirty="0" smtClean="0"/>
              </a:p>
              <a:p>
                <a:pPr lvl="1"/>
                <a:r>
                  <a:rPr lang="en-US" dirty="0" smtClean="0"/>
                  <a:t>Depending only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Specification: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≥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1.8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Pole pair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Allowable </a:t>
                </a:r>
                <a:r>
                  <a:rPr lang="en-US" dirty="0">
                    <a:solidFill>
                      <a:srgbClr val="0070C0"/>
                    </a:solidFill>
                  </a:rPr>
                  <a:t>R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egion</a:t>
                </a:r>
                <a:r>
                  <a:rPr lang="en-US" dirty="0" smtClean="0"/>
                  <a:t> to satisfy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67560"/>
                <a:ext cx="8229600" cy="5558604"/>
              </a:xfrm>
              <a:blipFill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4413564" y="4206771"/>
            <a:ext cx="1639614" cy="152042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5285925" y="4120903"/>
            <a:ext cx="10510" cy="1692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984160" y="4966985"/>
            <a:ext cx="27432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96435" y="3910696"/>
            <a:ext cx="58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53785" y="4783055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941379" y="3321269"/>
            <a:ext cx="0" cy="597511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9" idx="1"/>
          </p:cNvCxnSpPr>
          <p:nvPr/>
        </p:nvCxnSpPr>
        <p:spPr>
          <a:xfrm flipH="1" flipV="1">
            <a:off x="4653680" y="4429432"/>
            <a:ext cx="632245" cy="5375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874525" y="4280028"/>
                <a:ext cx="421910" cy="4392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/>
                            </a:rPr>
                            <m:t>1.8</m:t>
                          </m:r>
                        </m:num>
                        <m:den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525" y="4280028"/>
                <a:ext cx="421910" cy="4392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>
            <a:off x="2593136" y="5493527"/>
            <a:ext cx="573234" cy="3195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506815" y="4206771"/>
            <a:ext cx="639477" cy="2928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95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304800"/>
            <a:ext cx="8226425" cy="1067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Allowable Region on </a:t>
            </a:r>
            <a:r>
              <a:rPr lang="en-US" sz="2800" b="0" i="1" dirty="0" smtClean="0">
                <a:latin typeface="Arial" charset="0"/>
                <a:ea typeface="ＭＳ Ｐゴシック" pitchFamily="-128" charset="-128"/>
              </a:rPr>
              <a:t>s</a:t>
            </a:r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-Plane </a:t>
            </a:r>
            <a:b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</a:br>
            <a:r>
              <a:rPr lang="en-US" sz="2800" b="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ＭＳ Ｐゴシック" pitchFamily="-128" charset="-128"/>
              </a:rPr>
              <a:t>(delineated all by transient requirements)</a:t>
            </a:r>
          </a:p>
        </p:txBody>
      </p:sp>
      <p:pic>
        <p:nvPicPr>
          <p:cNvPr id="53252" name="Picture 4" descr="AACLHST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95" y="2243666"/>
            <a:ext cx="8621539" cy="273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71427" y="5280232"/>
            <a:ext cx="1326325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latin typeface="Arial" charset="0"/>
                <a:ea typeface="ＭＳ Ｐゴシック" pitchFamily="-128" charset="-128"/>
              </a:rPr>
              <a:t>R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ise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T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ime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855516" y="5280232"/>
            <a:ext cx="1366080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latin typeface="Arial" charset="0"/>
                <a:ea typeface="ＭＳ Ｐゴシック" pitchFamily="-128" charset="-128"/>
              </a:rPr>
              <a:t>O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vershoot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672149" y="5282859"/>
            <a:ext cx="2108591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charset="0"/>
                <a:ea typeface="ＭＳ Ｐゴシック" pitchFamily="-128" charset="-128"/>
              </a:rPr>
              <a:t>1% Settling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T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ime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6886506" y="5273110"/>
            <a:ext cx="2150253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latin typeface="Arial" charset="0"/>
                <a:ea typeface="ＭＳ Ｐゴシック" pitchFamily="-128" charset="-128"/>
              </a:rPr>
              <a:t>C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omposite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of all 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3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requirements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095058" y="3410977"/>
            <a:ext cx="378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00978" y="3410977"/>
            <a:ext cx="378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6898" y="3412710"/>
            <a:ext cx="378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35267" y="1680381"/>
                <a:ext cx="1227067" cy="7208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i="1"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1.8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67" y="1680381"/>
                <a:ext cx="1227067" cy="7208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105319" y="1712974"/>
                <a:ext cx="1348895" cy="670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𝜁𝜔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i="1"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4.6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19" y="1712974"/>
                <a:ext cx="1348895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378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67862"/>
                <a:ext cx="8229600" cy="575830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r>
                  <a:rPr lang="en-US" sz="24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Transformation of Specifications to the </a:t>
                </a:r>
                <a:r>
                  <a:rPr lang="en-US" sz="2400" b="1" dirty="0" smtClean="0"/>
                  <a:t>s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-Plane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Find the Allowable Region in the s-plane for the poles of a Transfer </a:t>
                </a:r>
                <a:r>
                  <a:rPr lang="en-US" sz="2400" dirty="0"/>
                  <a:t>F</a:t>
                </a:r>
                <a:r>
                  <a:rPr lang="en-US" sz="2400" dirty="0" smtClean="0"/>
                  <a:t>unction of a system if its response requirements are: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0.6 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𝑠𝑒𝑐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≤10%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/>
                      </a:rPr>
                      <m:t>  </m:t>
                    </m:r>
                  </m:oMath>
                </a14:m>
                <a:r>
                  <a:rPr lang="en-US" sz="2400" dirty="0" smtClean="0"/>
                  <a:t>and  1% settling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𝑠𝑒𝑐</m:t>
                    </m:r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Solution:</a:t>
                </a:r>
              </a:p>
              <a:p>
                <a:pPr marL="0" indent="0">
                  <a:buNone/>
                </a:pPr>
                <a:endParaRPr lang="en-US" sz="24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1.8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0.6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=3 </m:t>
                      </m:r>
                      <m:r>
                        <a:rPr lang="en-US" sz="2400" b="0" i="1" smtClean="0">
                          <a:latin typeface="Cambria Math"/>
                        </a:rPr>
                        <m:t>𝑟𝑎𝑑</m:t>
                      </m:r>
                      <m:r>
                        <a:rPr lang="en-US" sz="2400" b="0" i="1" smtClean="0">
                          <a:latin typeface="Cambria Math"/>
                        </a:rPr>
                        <m:t>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𝑠𝑒𝑐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From Figure (                         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sz="2400" dirty="0" smtClean="0"/>
                  <a:t>0.6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4.6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=1.5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𝑠𝑒𝑐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67862"/>
                <a:ext cx="8229600" cy="5758301"/>
              </a:xfrm>
              <a:blipFill>
                <a:blip r:embed="rId2"/>
                <a:stretch>
                  <a:fillRect l="-1481" t="-1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CLHSU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800" y="2033745"/>
            <a:ext cx="47402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387" y="4175196"/>
            <a:ext cx="1711112" cy="509693"/>
          </a:xfrm>
          <a:prstGeom prst="rect">
            <a:avLst/>
          </a:prstGeom>
        </p:spPr>
      </p:pic>
      <p:sp>
        <p:nvSpPr>
          <p:cNvPr id="7" name="Smiley Face 6"/>
          <p:cNvSpPr/>
          <p:nvPr/>
        </p:nvSpPr>
        <p:spPr>
          <a:xfrm>
            <a:off x="5463822" y="2590799"/>
            <a:ext cx="474133" cy="462845"/>
          </a:xfrm>
          <a:prstGeom prst="smileyFace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204364" y="3669838"/>
            <a:ext cx="5911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93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1" y="376202"/>
            <a:ext cx="8229600" cy="92988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System</a:t>
            </a:r>
            <a:r>
              <a:rPr lang="en-US" sz="3600" b="1" dirty="0" smtClean="0">
                <a:solidFill>
                  <a:srgbClr val="FF0000"/>
                </a:solidFill>
              </a:rPr>
              <a:t> Stability</a:t>
            </a:r>
            <a:endParaRPr lang="en-US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9111" y="3073320"/>
                <a:ext cx="7930445" cy="2894425"/>
              </a:xfrm>
            </p:spPr>
            <p:txBody>
              <a:bodyPr>
                <a:normAutofit/>
              </a:bodyPr>
              <a:lstStyle/>
              <a:p>
                <a:r>
                  <a:rPr lang="en-US" sz="2600" dirty="0" smtClean="0"/>
                  <a:t>A </a:t>
                </a:r>
                <a:r>
                  <a:rPr lang="en-US" sz="2600" i="1" dirty="0" smtClean="0">
                    <a:solidFill>
                      <a:srgbClr val="0070C0"/>
                    </a:solidFill>
                  </a:rPr>
                  <a:t>stable</a:t>
                </a:r>
                <a:r>
                  <a:rPr lang="en-US" sz="2600" dirty="0" smtClean="0"/>
                  <a:t> system is a dynamic system with a bounded response to a bounded input (i.e., bounded input yields bounded output, </a:t>
                </a:r>
                <a:r>
                  <a:rPr lang="en-US" sz="2600" dirty="0" smtClean="0">
                    <a:solidFill>
                      <a:srgbClr val="0070C0"/>
                    </a:solidFill>
                  </a:rPr>
                  <a:t>BIBO</a:t>
                </a:r>
                <a:r>
                  <a:rPr lang="en-US" sz="2600" dirty="0" smtClean="0"/>
                  <a:t>), for all time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600" dirty="0" smtClean="0"/>
                  <a:t> </a:t>
                </a:r>
              </a:p>
              <a:p>
                <a:pPr marL="0" indent="0">
                  <a:buNone/>
                </a:pPr>
                <a:endParaRPr lang="en-US" sz="2600" dirty="0" smtClean="0"/>
              </a:p>
              <a:p>
                <a:r>
                  <a:rPr lang="en-US" sz="2600" dirty="0" smtClean="0"/>
                  <a:t>An </a:t>
                </a:r>
                <a:r>
                  <a:rPr lang="en-US" sz="2600" i="1" dirty="0" smtClean="0">
                    <a:solidFill>
                      <a:srgbClr val="0070C0"/>
                    </a:solidFill>
                  </a:rPr>
                  <a:t>asymptotically</a:t>
                </a:r>
                <a:r>
                  <a:rPr lang="en-US" sz="26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600" i="1" dirty="0" smtClean="0">
                    <a:solidFill>
                      <a:srgbClr val="0070C0"/>
                    </a:solidFill>
                  </a:rPr>
                  <a:t>stable </a:t>
                </a:r>
                <a:r>
                  <a:rPr lang="en-US" sz="2600" dirty="0" smtClean="0"/>
                  <a:t>system is a dynamical system with its output </a:t>
                </a:r>
                <a:r>
                  <a:rPr lang="en-US" sz="2600" dirty="0" smtClean="0">
                    <a:solidFill>
                      <a:srgbClr val="0070C0"/>
                    </a:solidFill>
                  </a:rPr>
                  <a:t>converges to zero </a:t>
                </a:r>
                <a:r>
                  <a:rPr lang="en-US" sz="2600" dirty="0" smtClean="0"/>
                  <a:t>as time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600" dirty="0" smtClean="0"/>
                  <a:t> </a:t>
                </a:r>
              </a:p>
              <a:p>
                <a:pPr marL="0" indent="0">
                  <a:buNone/>
                </a:pPr>
                <a:endParaRPr lang="en-US" sz="12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9111" y="3073320"/>
                <a:ext cx="7930445" cy="2894425"/>
              </a:xfrm>
              <a:blipFill>
                <a:blip r:embed="rId2"/>
                <a:stretch>
                  <a:fillRect l="-1153" t="-1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204139" y="1894417"/>
            <a:ext cx="693684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900" dirty="0" smtClean="0"/>
          </a:p>
          <a:p>
            <a:pPr algn="ctr"/>
            <a:r>
              <a:rPr lang="en-US" dirty="0"/>
              <a:t>G</a:t>
            </a:r>
            <a:r>
              <a:rPr lang="en-US" dirty="0" smtClean="0"/>
              <a:t>(s)</a:t>
            </a:r>
          </a:p>
          <a:p>
            <a:pPr algn="ctr"/>
            <a:endParaRPr lang="en-US" sz="900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384333" y="2186804"/>
            <a:ext cx="81980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897823" y="2169563"/>
            <a:ext cx="80929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89436" y="181747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R(s)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81906" y="1817472"/>
            <a:ext cx="58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Y(s)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97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808722"/>
              </p:ext>
            </p:extLst>
          </p:nvPr>
        </p:nvGraphicFramePr>
        <p:xfrm>
          <a:off x="1747894" y="954153"/>
          <a:ext cx="6771196" cy="1043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5" name="方程式" r:id="rId3" imgW="3632040" imgH="558720" progId="Equation.3">
                  <p:embed/>
                </p:oleObj>
              </mc:Choice>
              <mc:Fallback>
                <p:oleObj name="方程式" r:id="rId3" imgW="3632040" imgH="55872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7894" y="954153"/>
                        <a:ext cx="6771196" cy="10434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950819" y="2008580"/>
                <a:ext cx="3168753" cy="4650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</a:rPr>
                  <a:t>Poles: 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−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𝜁𝜔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ra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819" y="2008580"/>
                <a:ext cx="3168753" cy="465064"/>
              </a:xfrm>
              <a:prstGeom prst="rect">
                <a:avLst/>
              </a:prstGeom>
              <a:blipFill>
                <a:blip r:embed="rId5"/>
                <a:stretch>
                  <a:fillRect l="-1923" b="-20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9" y="3100917"/>
            <a:ext cx="8674640" cy="3141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0266" y="328409"/>
            <a:ext cx="7168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Recall: </a:t>
            </a:r>
            <a:r>
              <a:rPr lang="en-US" sz="2400" dirty="0" smtClean="0">
                <a:solidFill>
                  <a:srgbClr val="0070C0"/>
                </a:solidFill>
              </a:rPr>
              <a:t>Step Response of Second-Order LTI systems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01640" y="2916251"/>
                <a:ext cx="10643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𝜁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640" y="2916251"/>
                <a:ext cx="1064329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895924" y="2931963"/>
                <a:ext cx="10643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𝜁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924" y="2931963"/>
                <a:ext cx="1064329" cy="369332"/>
              </a:xfrm>
              <a:prstGeom prst="rect">
                <a:avLst/>
              </a:prstGeom>
              <a:blipFill>
                <a:blip r:embed="rId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83565" y="4487171"/>
                <a:ext cx="10643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𝜁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5" y="4487171"/>
                <a:ext cx="1064329" cy="369332"/>
              </a:xfrm>
              <a:prstGeom prst="rect">
                <a:avLst/>
              </a:prstGeom>
              <a:blipFill>
                <a:blip r:embed="rId9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949524" y="4514172"/>
                <a:ext cx="10643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𝜁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524" y="4514172"/>
                <a:ext cx="1064329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679849" y="4402694"/>
                <a:ext cx="10643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𝜁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849" y="4402694"/>
                <a:ext cx="1064329" cy="369332"/>
              </a:xfrm>
              <a:prstGeom prst="rect">
                <a:avLst/>
              </a:prstGeom>
              <a:blipFill>
                <a:blip r:embed="rId1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846667" y="3100917"/>
            <a:ext cx="1433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7030A0"/>
                </a:solidFill>
              </a:rPr>
              <a:t>u</a:t>
            </a:r>
            <a:r>
              <a:rPr lang="en-US" sz="2000" dirty="0" smtClean="0">
                <a:solidFill>
                  <a:srgbClr val="7030A0"/>
                </a:solidFill>
              </a:rPr>
              <a:t>nit step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01640" y="3726660"/>
            <a:ext cx="168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asymptotically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99111" y="3742930"/>
            <a:ext cx="745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BIBO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67387" y="5731006"/>
            <a:ext cx="745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BIBO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19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59" y="124157"/>
            <a:ext cx="8229600" cy="81699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Stability Condition</a:t>
            </a:r>
            <a:endParaRPr lang="en-US" sz="32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2421" y="2029789"/>
                <a:ext cx="8192912" cy="2457507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z="3100" dirty="0" smtClean="0"/>
                  <a:t>For bounded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 smtClean="0"/>
                  <a:t>, </a:t>
                </a:r>
                <a:r>
                  <a:rPr lang="en-US" sz="3100" dirty="0" smtClean="0"/>
                  <a:t>one requires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 smtClean="0"/>
                  <a:t> </a:t>
                </a:r>
                <a:r>
                  <a:rPr lang="en-US" sz="3100" dirty="0" smtClean="0"/>
                  <a:t>poles be located </a:t>
                </a:r>
                <a:r>
                  <a:rPr lang="en-US" sz="3100" i="1" dirty="0" smtClean="0"/>
                  <a:t>strictly inside </a:t>
                </a:r>
                <a:r>
                  <a:rPr lang="en-US" sz="3100" dirty="0" smtClean="0"/>
                  <a:t>LHP </a:t>
                </a:r>
                <a:r>
                  <a:rPr lang="en-US" sz="3100" dirty="0">
                    <a:solidFill>
                      <a:schemeClr val="bg1">
                        <a:lumMod val="50000"/>
                      </a:schemeClr>
                    </a:solidFill>
                  </a:rPr>
                  <a:t>(not including the </a:t>
                </a:r>
                <a:r>
                  <a:rPr lang="en-US" sz="3100" dirty="0" smtClean="0">
                    <a:solidFill>
                      <a:schemeClr val="bg1">
                        <a:lumMod val="50000"/>
                      </a:schemeClr>
                    </a:solidFill>
                  </a:rPr>
                  <a:t>boundary) </a:t>
                </a:r>
                <a:r>
                  <a:rPr lang="en-US" sz="3100" dirty="0" smtClean="0"/>
                  <a:t>to ensure bounded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 smtClean="0"/>
              </a:p>
              <a:p>
                <a:endParaRPr lang="en-US" sz="1500" dirty="0" smtClean="0"/>
              </a:p>
              <a:p>
                <a:pPr marL="0" indent="0">
                  <a:buNone/>
                </a:pPr>
                <a:r>
                  <a:rPr lang="en-US" sz="3100" b="1" dirty="0" smtClean="0">
                    <a:solidFill>
                      <a:srgbClr val="0070C0"/>
                    </a:solidFill>
                  </a:rPr>
                  <a:t>System stable </a:t>
                </a:r>
                <a:r>
                  <a:rPr lang="en-US" sz="3100" b="1" dirty="0" smtClean="0">
                    <a:solidFill>
                      <a:srgbClr val="7030A0"/>
                    </a:solidFill>
                  </a:rPr>
                  <a:t>if and only if </a:t>
                </a:r>
              </a:p>
              <a:p>
                <a:pPr marL="0" indent="0">
                  <a:buNone/>
                </a:pPr>
                <a:endParaRPr lang="en-US" sz="1300" b="1" dirty="0">
                  <a:solidFill>
                    <a:srgbClr val="7030A0"/>
                  </a:solidFill>
                </a:endParaRPr>
              </a:p>
              <a:p>
                <a:pPr marL="0" indent="0">
                  <a:buNone/>
                </a:pPr>
                <a:r>
                  <a:rPr lang="en-US" sz="3100" b="1" dirty="0" smtClean="0">
                    <a:solidFill>
                      <a:srgbClr val="0070C0"/>
                    </a:solidFill>
                  </a:rPr>
                  <a:t>              all poles of </a:t>
                </a:r>
                <a:r>
                  <a:rPr lang="en-US" sz="3100" dirty="0" smtClean="0"/>
                  <a:t>G(</a:t>
                </a:r>
                <a:r>
                  <a:rPr lang="en-US" sz="3100" i="1" dirty="0" smtClean="0"/>
                  <a:t>s</a:t>
                </a:r>
                <a:r>
                  <a:rPr lang="en-US" sz="3100" dirty="0" smtClean="0"/>
                  <a:t>)</a:t>
                </a:r>
                <a:r>
                  <a:rPr lang="en-US" sz="3100" b="1" dirty="0" smtClean="0">
                    <a:solidFill>
                      <a:srgbClr val="0070C0"/>
                    </a:solidFill>
                  </a:rPr>
                  <a:t> are located inside LHP</a:t>
                </a:r>
              </a:p>
              <a:p>
                <a:pPr marL="0" indent="0">
                  <a:buNone/>
                </a:pPr>
                <a:endParaRPr lang="en-US" sz="1300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3400" dirty="0" smtClean="0"/>
                  <a:t>(namely, </a:t>
                </a:r>
                <a:r>
                  <a:rPr lang="en-US" sz="3400" dirty="0" smtClean="0">
                    <a:solidFill>
                      <a:srgbClr val="0070C0"/>
                    </a:solidFill>
                  </a:rPr>
                  <a:t>all </a:t>
                </a:r>
                <a:r>
                  <a:rPr lang="en-US" sz="3400" dirty="0">
                    <a:solidFill>
                      <a:srgbClr val="0070C0"/>
                    </a:solidFill>
                  </a:rPr>
                  <a:t>the poles </a:t>
                </a:r>
                <a:r>
                  <a:rPr lang="en-US" sz="3400" dirty="0" smtClean="0">
                    <a:solidFill>
                      <a:srgbClr val="0070C0"/>
                    </a:solidFill>
                  </a:rPr>
                  <a:t>of </a:t>
                </a:r>
                <a:r>
                  <a:rPr lang="en-US" sz="3100" dirty="0" smtClean="0"/>
                  <a:t>G(</a:t>
                </a:r>
                <a:r>
                  <a:rPr lang="en-US" sz="3100" i="1" dirty="0" smtClean="0"/>
                  <a:t>s</a:t>
                </a:r>
                <a:r>
                  <a:rPr lang="en-US" sz="3100" dirty="0" smtClean="0"/>
                  <a:t>)</a:t>
                </a:r>
                <a:r>
                  <a:rPr lang="en-US" sz="3400" dirty="0" smtClean="0">
                    <a:solidFill>
                      <a:srgbClr val="0070C0"/>
                    </a:solidFill>
                  </a:rPr>
                  <a:t> have </a:t>
                </a:r>
                <a:r>
                  <a:rPr lang="en-US" sz="3400" dirty="0">
                    <a:solidFill>
                      <a:srgbClr val="0070C0"/>
                    </a:solidFill>
                  </a:rPr>
                  <a:t>negative real </a:t>
                </a:r>
                <a:r>
                  <a:rPr lang="en-US" sz="3400" dirty="0" smtClean="0">
                    <a:solidFill>
                      <a:srgbClr val="0070C0"/>
                    </a:solidFill>
                  </a:rPr>
                  <a:t>parts</a:t>
                </a:r>
                <a:r>
                  <a:rPr lang="en-US" sz="3400" dirty="0" smtClean="0"/>
                  <a:t>)</a:t>
                </a:r>
                <a:endParaRPr lang="en-US" sz="3400" dirty="0"/>
              </a:p>
              <a:p>
                <a:pPr marL="0" indent="0">
                  <a:buNone/>
                </a:pPr>
                <a:endParaRPr lang="en-US" sz="26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2421" y="2029789"/>
                <a:ext cx="8192912" cy="2457507"/>
              </a:xfrm>
              <a:blipFill>
                <a:blip r:embed="rId2"/>
                <a:stretch>
                  <a:fillRect l="-1339" t="-47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226717" y="1201702"/>
            <a:ext cx="693684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900" dirty="0" smtClean="0"/>
          </a:p>
          <a:p>
            <a:pPr algn="ctr"/>
            <a:r>
              <a:rPr lang="en-US" dirty="0"/>
              <a:t>G</a:t>
            </a:r>
            <a:r>
              <a:rPr lang="en-US" dirty="0" smtClean="0"/>
              <a:t>(s)</a:t>
            </a:r>
          </a:p>
          <a:p>
            <a:pPr algn="ctr"/>
            <a:endParaRPr lang="en-US" sz="900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06911" y="1494089"/>
            <a:ext cx="81980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920401" y="1476848"/>
            <a:ext cx="80929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12014" y="112475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R(s)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04484" y="1124757"/>
            <a:ext cx="58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Y(s)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04786" y="4564149"/>
            <a:ext cx="7301089" cy="16272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A system is </a:t>
            </a:r>
            <a:r>
              <a:rPr lang="en-US" sz="2200" dirty="0" smtClean="0">
                <a:solidFill>
                  <a:srgbClr val="0070C0"/>
                </a:solidFill>
              </a:rPr>
              <a:t>unstable </a:t>
            </a:r>
            <a:r>
              <a:rPr lang="en-US" sz="2200" dirty="0" smtClean="0">
                <a:solidFill>
                  <a:srgbClr val="7030A0"/>
                </a:solidFill>
              </a:rPr>
              <a:t>if </a:t>
            </a:r>
            <a:r>
              <a:rPr lang="en-US" sz="2200" dirty="0" smtClean="0"/>
              <a:t>any pole has a positive real part,  </a:t>
            </a:r>
            <a:r>
              <a:rPr lang="en-US" sz="2200" dirty="0" smtClean="0">
                <a:solidFill>
                  <a:srgbClr val="7030A0"/>
                </a:solidFill>
              </a:rPr>
              <a:t>or </a:t>
            </a:r>
          </a:p>
          <a:p>
            <a:pPr marL="0" lvl="1" indent="0">
              <a:buNone/>
            </a:pPr>
            <a:r>
              <a:rPr lang="en-US" sz="2200" dirty="0"/>
              <a:t> </a:t>
            </a:r>
            <a:r>
              <a:rPr lang="en-US" sz="2200" dirty="0" smtClean="0"/>
              <a:t>    </a:t>
            </a:r>
            <a:r>
              <a:rPr lang="en-US" sz="2200" dirty="0" smtClean="0">
                <a:solidFill>
                  <a:srgbClr val="7030A0"/>
                </a:solidFill>
              </a:rPr>
              <a:t>if</a:t>
            </a:r>
            <a:r>
              <a:rPr lang="en-US" sz="2200" dirty="0" smtClean="0"/>
              <a:t> there are double poles on the imaginary axis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A</a:t>
            </a:r>
            <a:r>
              <a:rPr lang="en-US" sz="2200" dirty="0" smtClean="0"/>
              <a:t> </a:t>
            </a:r>
            <a:r>
              <a:rPr lang="en-US" sz="2200" dirty="0"/>
              <a:t>system is </a:t>
            </a:r>
            <a:r>
              <a:rPr lang="en-US" sz="2200" dirty="0">
                <a:solidFill>
                  <a:srgbClr val="0070C0"/>
                </a:solidFill>
              </a:rPr>
              <a:t>marginally </a:t>
            </a:r>
            <a:r>
              <a:rPr lang="en-US" sz="2200" dirty="0" smtClean="0">
                <a:solidFill>
                  <a:srgbClr val="0070C0"/>
                </a:solidFill>
              </a:rPr>
              <a:t>stable </a:t>
            </a:r>
            <a:r>
              <a:rPr lang="en-US" sz="2200" dirty="0" smtClean="0"/>
              <a:t>(or </a:t>
            </a:r>
            <a:r>
              <a:rPr lang="en-US" sz="2200" dirty="0" smtClean="0">
                <a:solidFill>
                  <a:srgbClr val="0070C0"/>
                </a:solidFill>
              </a:rPr>
              <a:t>marginally unstable</a:t>
            </a:r>
            <a:r>
              <a:rPr lang="en-US" sz="2200" dirty="0" smtClean="0"/>
              <a:t>) </a:t>
            </a:r>
          </a:p>
          <a:p>
            <a:pPr marL="0" lvl="1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dirty="0" smtClean="0">
                <a:solidFill>
                  <a:srgbClr val="7030A0"/>
                </a:solidFill>
              </a:rPr>
              <a:t>    if</a:t>
            </a:r>
            <a:r>
              <a:rPr lang="en-US" sz="2200" dirty="0" smtClean="0"/>
              <a:t> some poles on the imaginary axis, with other poles in LHP</a:t>
            </a:r>
            <a:endParaRPr lang="en-US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06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5733" y="1033298"/>
                <a:ext cx="8286045" cy="50811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How to determine if all roots of </a:t>
                </a:r>
                <a:r>
                  <a:rPr lang="en-US" sz="2400" dirty="0" smtClean="0"/>
                  <a:t>D(</a:t>
                </a:r>
                <a:r>
                  <a:rPr lang="en-US" sz="2400" i="1" dirty="0" smtClean="0"/>
                  <a:t>s</a:t>
                </a:r>
                <a:r>
                  <a:rPr lang="en-US" sz="2400" dirty="0" smtClean="0"/>
                  <a:t>)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are inside LHP</a:t>
                </a:r>
                <a:r>
                  <a:rPr lang="en-US" sz="2400" dirty="0" smtClean="0"/>
                  <a:t>, without going through the great trouble of computing the roots?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0070C0"/>
                    </a:solidFill>
                  </a:rPr>
                  <a:t>F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irst </a:t>
                </a:r>
                <a:r>
                  <a:rPr lang="en-US" sz="2400" dirty="0">
                    <a:solidFill>
                      <a:srgbClr val="0070C0"/>
                    </a:solidFill>
                  </a:rPr>
                  <a:t>T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est:</a:t>
                </a:r>
              </a:p>
              <a:p>
                <a:pPr lvl="1"/>
                <a:r>
                  <a:rPr lang="en-US" sz="2400" dirty="0" smtClean="0">
                    <a:solidFill>
                      <a:srgbClr val="7030A0"/>
                    </a:solidFill>
                  </a:rPr>
                  <a:t>if some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/>
                      </a:rPr>
                      <m:t>,</m:t>
                    </m:r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⋯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400" b="0" dirty="0" smtClean="0">
                    <a:solidFill>
                      <a:srgbClr val="7030A0"/>
                    </a:solidFill>
                    <a:ea typeface="Cambria Math"/>
                  </a:rPr>
                  <a:t> then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D(</a:t>
                </a:r>
                <a:r>
                  <a:rPr lang="en-US" sz="2400" i="1" dirty="0" smtClean="0">
                    <a:solidFill>
                      <a:srgbClr val="7030A0"/>
                    </a:solidFill>
                  </a:rPr>
                  <a:t>s</a:t>
                </a:r>
                <a:r>
                  <a:rPr lang="en-US" sz="2400" dirty="0">
                    <a:solidFill>
                      <a:srgbClr val="7030A0"/>
                    </a:solidFill>
                  </a:rPr>
                  <a:t>) has roots inside RHP </a:t>
                </a:r>
                <a:endParaRPr lang="en-US" sz="2400" b="0" dirty="0" smtClean="0">
                  <a:solidFill>
                    <a:srgbClr val="7030A0"/>
                  </a:solidFill>
                  <a:ea typeface="Cambria Math"/>
                </a:endParaRPr>
              </a:p>
              <a:p>
                <a:pPr lvl="1"/>
                <a:r>
                  <a:rPr lang="en-US" sz="2400" dirty="0" smtClean="0">
                    <a:solidFill>
                      <a:srgbClr val="0070C0"/>
                    </a:solidFill>
                  </a:rPr>
                  <a:t>Proof: </a:t>
                </a:r>
                <a:r>
                  <a:rPr lang="en-US" sz="2400" dirty="0" smtClean="0"/>
                  <a:t>For illustration, let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 </a:t>
                </a:r>
                <a:r>
                  <a:rPr lang="en-US" sz="2400" dirty="0" smtClean="0"/>
                  <a:t>and D(</a:t>
                </a:r>
                <a:r>
                  <a:rPr lang="en-US" sz="2400" i="1" dirty="0" smtClean="0"/>
                  <a:t>s</a:t>
                </a:r>
                <a:r>
                  <a:rPr lang="en-US" sz="2400" dirty="0" smtClean="0"/>
                  <a:t>) has roots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1200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200" b="0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𝑠</m:t>
                      </m:r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2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200" dirty="0" smtClean="0"/>
              </a:p>
              <a:p>
                <a:pPr marL="457200" lvl="1" indent="0">
                  <a:buNone/>
                </a:pPr>
                <a:endParaRPr lang="en-US" sz="1200" dirty="0" smtClean="0"/>
              </a:p>
              <a:p>
                <a:pPr marL="457200" lvl="1" indent="0">
                  <a:buNone/>
                </a:pPr>
                <a:r>
                  <a:rPr lang="en-US" sz="2400" dirty="0" smtClean="0"/>
                  <a:t>So,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 smtClean="0"/>
                  <a:t> are </a:t>
                </a:r>
                <a:r>
                  <a:rPr lang="en-US" sz="2400" i="1" dirty="0" smtClean="0"/>
                  <a:t>all inside </a:t>
                </a:r>
                <a:r>
                  <a:rPr lang="en-US" sz="2400" dirty="0" smtClean="0"/>
                  <a:t>LHP, i.e. they have negative real parts, then coefficients of D(</a:t>
                </a:r>
                <a:r>
                  <a:rPr lang="en-US" sz="2400" i="1" dirty="0" smtClean="0"/>
                  <a:t>s</a:t>
                </a:r>
                <a:r>
                  <a:rPr lang="en-US" sz="2400" dirty="0" smtClean="0"/>
                  <a:t>) must be </a:t>
                </a:r>
                <a:r>
                  <a:rPr lang="en-US" sz="2400" i="1" dirty="0" smtClean="0"/>
                  <a:t>all positive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5733" y="1033298"/>
                <a:ext cx="8286045" cy="5081175"/>
              </a:xfrm>
              <a:blipFill>
                <a:blip r:embed="rId4"/>
                <a:stretch>
                  <a:fillRect l="-1103" t="-960" r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941560"/>
              </p:ext>
            </p:extLst>
          </p:nvPr>
        </p:nvGraphicFramePr>
        <p:xfrm>
          <a:off x="1688201" y="1853562"/>
          <a:ext cx="4708365" cy="882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6" name="方程式" r:id="rId5" imgW="2438280" imgH="457200" progId="Equation.3">
                  <p:embed/>
                </p:oleObj>
              </mc:Choice>
              <mc:Fallback>
                <p:oleObj name="方程式" r:id="rId5" imgW="24382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8201" y="1853562"/>
                        <a:ext cx="4708365" cy="8828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11110" y="274865"/>
            <a:ext cx="6231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Determining </a:t>
            </a:r>
            <a:r>
              <a:rPr lang="en-US" sz="3200" b="1" dirty="0" smtClean="0">
                <a:solidFill>
                  <a:srgbClr val="C00000"/>
                </a:solidFill>
              </a:rPr>
              <a:t>System Stability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60980" y="313368"/>
                <a:ext cx="7462129" cy="621161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0070C0"/>
                    </a:solidFill>
                  </a:rPr>
                  <a:t>First Test is </a:t>
                </a:r>
                <a:r>
                  <a:rPr lang="en-US" sz="2600" dirty="0">
                    <a:solidFill>
                      <a:srgbClr val="0070C0"/>
                    </a:solidFill>
                  </a:rPr>
                  <a:t>only sufficient but not </a:t>
                </a:r>
                <a:r>
                  <a:rPr lang="en-US" sz="2600" dirty="0" smtClean="0">
                    <a:solidFill>
                      <a:srgbClr val="0070C0"/>
                    </a:solidFill>
                  </a:rPr>
                  <a:t>necessary:</a:t>
                </a:r>
                <a:endParaRPr lang="en-US" sz="2400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First Test  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:r>
                  <a:rPr lang="en-US" sz="2400" dirty="0" smtClean="0"/>
                  <a:t>If </a:t>
                </a:r>
                <a:r>
                  <a:rPr lang="en-US" sz="2400" i="1" dirty="0" smtClean="0"/>
                  <a:t>not all </a:t>
                </a:r>
                <a:r>
                  <a:rPr lang="en-US" sz="2400" dirty="0" smtClean="0"/>
                  <a:t>coefficients of D(</a:t>
                </a:r>
                <a:r>
                  <a:rPr lang="en-US" sz="2400" i="1" dirty="0" smtClean="0"/>
                  <a:t>s</a:t>
                </a:r>
                <a:r>
                  <a:rPr lang="en-US" sz="2400" dirty="0" smtClean="0"/>
                  <a:t>) are positive, then </a:t>
                </a:r>
                <a:r>
                  <a:rPr lang="en-US" sz="2400" i="1" dirty="0" smtClean="0"/>
                  <a:t>not all </a:t>
                </a:r>
                <a:r>
                  <a:rPr lang="en-US" sz="2400" dirty="0" smtClean="0"/>
                  <a:t>poles are inside LHP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, namely, there are some roots in RHP</a:t>
                </a:r>
                <a:endParaRPr lang="en-US" sz="2400" dirty="0"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C00000"/>
                    </a:solidFill>
                    <a:sym typeface="Wingdings" pitchFamily="2" charset="2"/>
                  </a:rPr>
                  <a:t>Example:</a:t>
                </a:r>
                <a:r>
                  <a:rPr lang="en-US" sz="2400" b="1" dirty="0" smtClean="0">
                    <a:solidFill>
                      <a:srgbClr val="C0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							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D(</a:t>
                </a:r>
                <a:r>
                  <a:rPr lang="en-US" sz="2400" i="1" dirty="0" smtClean="0">
                    <a:sym typeface="Wingdings" panose="05000000000000000000" pitchFamily="2" charset="2"/>
                  </a:rPr>
                  <a:t>s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) has some roots in RHP</a:t>
                </a:r>
              </a:p>
              <a:p>
                <a:pPr marL="0" indent="0">
                  <a:buNone/>
                </a:pPr>
                <a:r>
                  <a:rPr lang="en-US" sz="2400" dirty="0">
                    <a:sym typeface="Wingdings" pitchFamily="2" charset="2"/>
                  </a:rPr>
                  <a:t>	</a:t>
                </a:r>
                <a:r>
                  <a:rPr lang="en-US" sz="2400" dirty="0" smtClean="0">
                    <a:sym typeface="Wingdings" pitchFamily="2" charset="2"/>
                  </a:rPr>
                  <a:t>(roots: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 0.675 +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j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0.341,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 0.675 –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j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0.341, 0.3497</a:t>
                </a:r>
                <a:r>
                  <a:rPr lang="en-US" sz="2400" dirty="0" smtClean="0">
                    <a:sym typeface="Wingdings" pitchFamily="2" charset="2"/>
                  </a:rPr>
                  <a:t>)</a:t>
                </a:r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/>
                  <a:t> are </a:t>
                </a:r>
                <a:r>
                  <a:rPr lang="en-US" sz="2400" i="1" dirty="0"/>
                  <a:t>all inside </a:t>
                </a:r>
                <a:r>
                  <a:rPr lang="en-US" sz="2400" dirty="0"/>
                  <a:t>LHP, </a:t>
                </a:r>
                <a:r>
                  <a:rPr lang="en-US" sz="2400" dirty="0" smtClean="0"/>
                  <a:t>namely, </a:t>
                </a:r>
                <a:r>
                  <a:rPr lang="en-US" sz="2400" dirty="0"/>
                  <a:t>they have negative real parts, then coefficients of D(</a:t>
                </a:r>
                <a:r>
                  <a:rPr lang="en-US" sz="2400" i="1" dirty="0"/>
                  <a:t>s</a:t>
                </a:r>
                <a:r>
                  <a:rPr lang="en-US" sz="2400" dirty="0"/>
                  <a:t>) must be </a:t>
                </a:r>
                <a:r>
                  <a:rPr lang="en-US" sz="2400" i="1" dirty="0"/>
                  <a:t>all </a:t>
                </a:r>
                <a:r>
                  <a:rPr lang="en-US" sz="2400" i="1" dirty="0" smtClean="0"/>
                  <a:t>positive</a:t>
                </a:r>
                <a:r>
                  <a:rPr lang="en-US" sz="2400" dirty="0" smtClean="0">
                    <a:sym typeface="Wingdings" pitchFamily="2" charset="2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sym typeface="Wingdings" pitchFamily="2" charset="2"/>
                  </a:rPr>
                  <a:t>But the </a:t>
                </a:r>
                <a:r>
                  <a:rPr lang="en-US" sz="2400" i="1" dirty="0" smtClean="0">
                    <a:sym typeface="Wingdings" pitchFamily="2" charset="2"/>
                  </a:rPr>
                  <a:t>converse may not be true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C00000"/>
                    </a:solidFill>
                    <a:sym typeface="Wingdings" pitchFamily="2" charset="2"/>
                  </a:rPr>
                  <a:t>Example:</a:t>
                </a:r>
              </a:p>
              <a:p>
                <a:pPr marL="0" indent="0">
                  <a:buNone/>
                </a:pPr>
                <a:r>
                  <a:rPr lang="en-US" sz="2400" dirty="0">
                    <a:sym typeface="Wingdings" pitchFamily="2" charset="2"/>
                  </a:rPr>
                  <a:t>	</a:t>
                </a:r>
                <a:r>
                  <a:rPr lang="en-US" sz="2400" dirty="0" smtClean="0">
                    <a:sym typeface="Wingdings" pitchFamily="2" charset="2"/>
                  </a:rPr>
                  <a:t>						 D(</a:t>
                </a:r>
                <a:r>
                  <a:rPr lang="en-US" sz="2400" i="1" dirty="0" smtClean="0">
                    <a:sym typeface="Wingdings" pitchFamily="2" charset="2"/>
                  </a:rPr>
                  <a:t>s</a:t>
                </a:r>
                <a:r>
                  <a:rPr lang="en-US" sz="2400" dirty="0" smtClean="0">
                    <a:sym typeface="Wingdings" pitchFamily="2" charset="2"/>
                  </a:rPr>
                  <a:t>) has some roots in RHP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 smtClean="0"/>
                  <a:t>	(roots: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0.0395 +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0.429, 0.0395 –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0.429,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1.0791</a:t>
                </a:r>
                <a:r>
                  <a:rPr lang="en-US" sz="2400" dirty="0" smtClean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0980" y="313368"/>
                <a:ext cx="7462129" cy="6211610"/>
              </a:xfrm>
              <a:blipFill>
                <a:blip r:embed="rId3"/>
                <a:stretch>
                  <a:fillRect l="-1471" t="-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067423"/>
              </p:ext>
            </p:extLst>
          </p:nvPr>
        </p:nvGraphicFramePr>
        <p:xfrm>
          <a:off x="1589619" y="2745258"/>
          <a:ext cx="26765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34" name="公式" r:id="rId4" imgW="1587240" imgH="228600" progId="Equation.3">
                  <p:embed/>
                </p:oleObj>
              </mc:Choice>
              <mc:Fallback>
                <p:oleObj name="公式" r:id="rId4" imgW="15872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619" y="2745258"/>
                        <a:ext cx="267652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655708"/>
              </p:ext>
            </p:extLst>
          </p:nvPr>
        </p:nvGraphicFramePr>
        <p:xfrm>
          <a:off x="1589619" y="5457650"/>
          <a:ext cx="26971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35" name="公式" r:id="rId6" imgW="1600200" imgH="228600" progId="Equation.3">
                  <p:embed/>
                </p:oleObj>
              </mc:Choice>
              <mc:Fallback>
                <p:oleObj name="公式" r:id="rId6" imgW="16002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619" y="5457650"/>
                        <a:ext cx="269716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36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le:Edward J Rout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3" r="6163"/>
          <a:stretch/>
        </p:blipFill>
        <p:spPr bwMode="auto">
          <a:xfrm>
            <a:off x="1711665" y="2500211"/>
            <a:ext cx="2015361" cy="298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File:Adolf Hurwit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769" y="2500211"/>
            <a:ext cx="1986520" cy="29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60879" y="5691458"/>
            <a:ext cx="2938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Adolf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Hurwitz (1859-1919)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7153" y="5724842"/>
            <a:ext cx="3144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Edward </a:t>
            </a:r>
            <a:r>
              <a:rPr lang="en-US" sz="2000" dirty="0" err="1" smtClean="0">
                <a:solidFill>
                  <a:schemeClr val="bg1">
                    <a:lumMod val="50000"/>
                  </a:schemeClr>
                </a:solidFill>
              </a:rPr>
              <a:t>Routh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(1831 – 1907)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1733" y="324812"/>
            <a:ext cx="8229600" cy="86136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Routh-Hurwitz </a:t>
            </a:r>
            <a:r>
              <a:rPr lang="en-US" sz="3200" b="1" dirty="0" smtClean="0">
                <a:solidFill>
                  <a:srgbClr val="0070C0"/>
                </a:solidFill>
              </a:rPr>
              <a:t>Stability Criterion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18916" y="1350752"/>
            <a:ext cx="700441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7030A0"/>
                </a:solidFill>
              </a:rPr>
              <a:t>A necessary and sufficient (if and only if) </a:t>
            </a:r>
            <a:r>
              <a:rPr lang="en-US" sz="2600" dirty="0" smtClean="0">
                <a:solidFill>
                  <a:srgbClr val="7030A0"/>
                </a:solidFill>
              </a:rPr>
              <a:t>condition</a:t>
            </a:r>
            <a:endParaRPr lang="en-US" sz="2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06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03644" y="559397"/>
                <a:ext cx="7229138" cy="3302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Recall:</a:t>
                </a:r>
                <a:r>
                  <a:rPr lang="en-US" sz="2400" dirty="0" smtClean="0"/>
                  <a:t> Quadratic Polynomial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400" b="0" dirty="0" smtClean="0"/>
              </a:p>
              <a:p>
                <a:endParaRPr lang="en-US" sz="2400" dirty="0" smtClean="0"/>
              </a:p>
              <a:p>
                <a:r>
                  <a:rPr lang="en-US" sz="2400" b="1" dirty="0" err="1" smtClean="0">
                    <a:solidFill>
                      <a:srgbClr val="0070C0"/>
                    </a:solidFill>
                  </a:rPr>
                  <a:t>Viete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 Theorem: 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The roots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of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 satisfy: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         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=−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den>
                            </m:f>
                          </m:e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644" y="559397"/>
                <a:ext cx="7229138" cy="3302764"/>
              </a:xfrm>
              <a:prstGeom prst="rect">
                <a:avLst/>
              </a:prstGeom>
              <a:blipFill>
                <a:blip r:embed="rId2"/>
                <a:stretch>
                  <a:fillRect l="-1265" t="-1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2811" y="4317382"/>
                <a:ext cx="3151990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Roots and Stability</a:t>
                </a:r>
              </a:p>
              <a:p>
                <a:endParaRPr lang="en-US" sz="12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&gt;0,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unstable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&gt;0,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unstable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unstable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stable</a:t>
                </a:r>
                <a:endParaRPr lang="en-US" sz="20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811" y="4317382"/>
                <a:ext cx="3151990" cy="1846659"/>
              </a:xfrm>
              <a:prstGeom prst="rect">
                <a:avLst/>
              </a:prstGeom>
              <a:blipFill>
                <a:blip r:embed="rId3"/>
                <a:stretch>
                  <a:fillRect l="-2515" t="-2310" b="-4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962811" y="4202545"/>
            <a:ext cx="228838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16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95082" y="152143"/>
                <a:ext cx="7218381" cy="1479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𝑉𝑖𝑒𝑡𝑒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𝑇h𝑚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→  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082" y="152143"/>
                <a:ext cx="7218381" cy="14797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7127" y="1534809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Put in Table: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1452254"/>
                  </p:ext>
                </p:extLst>
              </p:nvPr>
            </p:nvGraphicFramePr>
            <p:xfrm>
              <a:off x="1061421" y="2106999"/>
              <a:ext cx="3015728" cy="16265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7864">
                      <a:extLst>
                        <a:ext uri="{9D8B030D-6E8A-4147-A177-3AD203B41FA5}">
                          <a16:colId xmlns:a16="http://schemas.microsoft.com/office/drawing/2014/main" xmlns="" val="3174769603"/>
                        </a:ext>
                      </a:extLst>
                    </a:gridCol>
                    <a:gridCol w="1507864">
                      <a:extLst>
                        <a:ext uri="{9D8B030D-6E8A-4147-A177-3AD203B41FA5}">
                          <a16:colId xmlns:a16="http://schemas.microsoft.com/office/drawing/2014/main" xmlns="" val="3938788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</a:t>
                          </a:r>
                          <a:endParaRPr lang="en-US" sz="20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</a:t>
                          </a:r>
                          <a:endParaRPr lang="en-US" sz="20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8088898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endParaRPr lang="en-US" sz="20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43071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eqArr>
                                          <m:eqArr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eqArr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 0</m:t>
                                            </m:r>
                                          </m:e>
                                        </m:eqArr>
                                      </m:e>
                                    </m:d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0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917119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1452254"/>
                  </p:ext>
                </p:extLst>
              </p:nvPr>
            </p:nvGraphicFramePr>
            <p:xfrm>
              <a:off x="1061421" y="2106999"/>
              <a:ext cx="3015728" cy="16265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7864">
                      <a:extLst>
                        <a:ext uri="{9D8B030D-6E8A-4147-A177-3AD203B41FA5}">
                          <a16:colId xmlns:a16="http://schemas.microsoft.com/office/drawing/2014/main" val="3174769603"/>
                        </a:ext>
                      </a:extLst>
                    </a:gridCol>
                    <a:gridCol w="1507864">
                      <a:extLst>
                        <a:ext uri="{9D8B030D-6E8A-4147-A177-3AD203B41FA5}">
                          <a16:colId xmlns:a16="http://schemas.microsoft.com/office/drawing/2014/main" val="39387880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</a:t>
                          </a:r>
                          <a:endParaRPr lang="en-US" sz="20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</a:t>
                          </a:r>
                          <a:endParaRPr lang="en-US" sz="20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88898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endParaRPr lang="en-US" sz="20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3071380"/>
                      </a:ext>
                    </a:extLst>
                  </a:tr>
                  <a:tr h="834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3" t="-99270" r="-101210" b="-14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b="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en-US" sz="20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1711999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66416"/>
              </p:ext>
            </p:extLst>
          </p:nvPr>
        </p:nvGraphicFramePr>
        <p:xfrm>
          <a:off x="4903694" y="2117757"/>
          <a:ext cx="301572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864">
                  <a:extLst>
                    <a:ext uri="{9D8B030D-6E8A-4147-A177-3AD203B41FA5}">
                      <a16:colId xmlns:a16="http://schemas.microsoft.com/office/drawing/2014/main" xmlns="" val="3174769603"/>
                    </a:ext>
                  </a:extLst>
                </a:gridCol>
                <a:gridCol w="1507864">
                  <a:extLst>
                    <a:ext uri="{9D8B030D-6E8A-4147-A177-3AD203B41FA5}">
                      <a16:colId xmlns:a16="http://schemas.microsoft.com/office/drawing/2014/main" xmlns="" val="3938788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0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20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888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20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0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07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1711999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42279" y="3948045"/>
            <a:ext cx="849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292303" y="2966420"/>
            <a:ext cx="365760" cy="18556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28803" y="4286918"/>
                <a:ext cx="6755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sign change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Viete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Thm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 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&lt;0,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  stable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3" y="4286918"/>
                <a:ext cx="6755800" cy="400110"/>
              </a:xfrm>
              <a:prstGeom prst="rect">
                <a:avLst/>
              </a:prstGeom>
              <a:blipFill>
                <a:blip r:embed="rId4"/>
                <a:stretch>
                  <a:fillRect l="-903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42279" y="5000698"/>
            <a:ext cx="849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 0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828803" y="5339571"/>
                <a:ext cx="67558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sign changes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Viete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Thm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 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&lt;0,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&gt;0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2000" b="0" dirty="0" smtClean="0">
                  <a:latin typeface="Times New Roman" panose="02020603050405020304" pitchFamily="18" charset="0"/>
                </a:endParaRP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                                            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0 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&lt;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unstable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3" y="5339571"/>
                <a:ext cx="6755800" cy="1015663"/>
              </a:xfrm>
              <a:prstGeom prst="rect">
                <a:avLst/>
              </a:prstGeom>
              <a:blipFill>
                <a:blip r:embed="rId5"/>
                <a:stretch>
                  <a:fillRect l="-903" t="-3593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13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27538"/>
                <a:ext cx="8336844" cy="305744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Procedure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(Routh Test):</a:t>
                </a:r>
              </a:p>
              <a:p>
                <a:endParaRPr lang="en-US" sz="8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    Given: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−2 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2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     Form Array: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   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(Routh Table)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27538"/>
                <a:ext cx="8336844" cy="3057440"/>
              </a:xfrm>
              <a:blipFill>
                <a:blip r:embed="rId3"/>
                <a:stretch>
                  <a:fillRect l="-1462" t="-1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173770"/>
              </p:ext>
            </p:extLst>
          </p:nvPr>
        </p:nvGraphicFramePr>
        <p:xfrm>
          <a:off x="3109218" y="2817429"/>
          <a:ext cx="2885182" cy="369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1" name="方程式" r:id="rId4" imgW="1358640" imgH="1854000" progId="Equation.3">
                  <p:embed/>
                </p:oleObj>
              </mc:Choice>
              <mc:Fallback>
                <p:oleObj name="方程式" r:id="rId4" imgW="1358640" imgH="1854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218" y="2817429"/>
                        <a:ext cx="2885182" cy="3698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20008"/>
            <a:ext cx="8229600" cy="86136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Routh-Hurwitz </a:t>
            </a:r>
            <a:r>
              <a:rPr lang="en-US" sz="3200" b="1" dirty="0" smtClean="0">
                <a:solidFill>
                  <a:srgbClr val="0070C0"/>
                </a:solidFill>
              </a:rPr>
              <a:t>Stability Criterion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109218" y="3747911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37439" y="4205114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148728" y="4713112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82595" y="6022622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72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6763" y="276276"/>
                <a:ext cx="8488454" cy="2107149"/>
              </a:xfrm>
            </p:spPr>
            <p:txBody>
              <a:bodyPr>
                <a:noAutofit/>
              </a:bodyPr>
              <a:lstStyle/>
              <a:p>
                <a:endParaRPr lang="en-US" sz="8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    Given: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−2 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2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     </a:t>
                </a:r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Form Routh Table: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                 </a:t>
                </a:r>
                <a:r>
                  <a:rPr lang="en-US" sz="2400" dirty="0" smtClean="0"/>
                  <a:t>Calculating: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6763" y="276276"/>
                <a:ext cx="8488454" cy="2107149"/>
              </a:xfrm>
              <a:blipFill>
                <a:blip r:embed="rId3"/>
                <a:stretch>
                  <a:fillRect b="-6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202972"/>
              </p:ext>
            </p:extLst>
          </p:nvPr>
        </p:nvGraphicFramePr>
        <p:xfrm>
          <a:off x="922607" y="2613369"/>
          <a:ext cx="2885182" cy="369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25" name="方程式" r:id="rId4" imgW="1358640" imgH="1854000" progId="Equation.3">
                  <p:embed/>
                </p:oleObj>
              </mc:Choice>
              <mc:Fallback>
                <p:oleObj name="方程式" r:id="rId4" imgW="1358640" imgH="18540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607" y="2613369"/>
                        <a:ext cx="2885182" cy="3698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922607" y="3543851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50828" y="4001054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62117" y="4509052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95984" y="5818562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977120" y="3268898"/>
                <a:ext cx="4777408" cy="1464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;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;  …</a:t>
                </a:r>
              </a:p>
              <a:p>
                <a:endParaRPr lang="en-US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;  …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120" y="3268898"/>
                <a:ext cx="4777408" cy="1464312"/>
              </a:xfrm>
              <a:prstGeom prst="rect">
                <a:avLst/>
              </a:prstGeom>
              <a:blipFill>
                <a:blip r:embed="rId6"/>
                <a:stretch>
                  <a:fillRect r="-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1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199" y="493986"/>
                <a:ext cx="8424041" cy="606584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600" dirty="0" smtClean="0"/>
                  <a:t>Row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6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6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600" dirty="0" smtClean="0"/>
                  <a:t> are directly from coefficients of D(s)</a:t>
                </a:r>
              </a:p>
              <a:p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  <m:r>
                          <a:rPr lang="en-US" sz="2800" i="1">
                            <a:latin typeface="Cambria Math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2800" dirty="0" smtClean="0"/>
                  <a:t> computed from rows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  <m:r>
                          <a:rPr lang="en-US" sz="2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800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/>
                  <a:t> 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/>
                  <a:t>;  …</a:t>
                </a:r>
                <a:endParaRPr lang="en-US" sz="2800" dirty="0"/>
              </a:p>
              <a:p>
                <a:r>
                  <a:rPr lang="en-US" sz="2600" dirty="0" smtClean="0"/>
                  <a:t>Row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𝑛</m:t>
                        </m:r>
                        <m:r>
                          <a:rPr lang="en-US" sz="2600" i="1"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2600" dirty="0" smtClean="0"/>
                  <a:t> computed from rows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𝑛</m:t>
                        </m:r>
                        <m:r>
                          <a:rPr lang="en-US" sz="26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6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𝑛</m:t>
                        </m:r>
                        <m:r>
                          <a:rPr lang="en-US" sz="2600" i="1">
                            <a:latin typeface="Cambria Math"/>
                          </a:rPr>
                          <m:t>−2</m:t>
                        </m:r>
                      </m:sup>
                    </m:sSup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800" dirty="0" smtClean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/>
                  <a:t> 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/>
                  <a:t>;  …</a:t>
                </a:r>
              </a:p>
              <a:p>
                <a:r>
                  <a:rPr lang="en-US" sz="2600" dirty="0"/>
                  <a:t>a</a:t>
                </a:r>
                <a:r>
                  <a:rPr lang="en-US" sz="2600" dirty="0" smtClean="0"/>
                  <a:t>nd so on, until row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800" dirty="0" smtClean="0">
                    <a:sym typeface="Wingdings" panose="05000000000000000000" pitchFamily="2" charset="2"/>
                  </a:rPr>
                  <a:t>    </a:t>
                </a:r>
                <a:r>
                  <a:rPr lang="en-US" sz="2800" b="1" dirty="0" smtClean="0">
                    <a:solidFill>
                      <a:srgbClr val="FF0000"/>
                    </a:solidFill>
                  </a:rPr>
                  <a:t>Check:</a:t>
                </a:r>
                <a:r>
                  <a:rPr lang="en-US" sz="2800" dirty="0" smtClean="0"/>
                  <a:t> </a:t>
                </a:r>
                <a:r>
                  <a:rPr lang="en-US" sz="2800" dirty="0" smtClean="0">
                    <a:solidFill>
                      <a:srgbClr val="0070C0"/>
                    </a:solidFill>
                  </a:rPr>
                  <a:t>first column </a:t>
                </a:r>
                <a:r>
                  <a:rPr lang="en-US" sz="2800" dirty="0" smtClean="0"/>
                  <a:t>of the table:</a:t>
                </a:r>
              </a:p>
              <a:p>
                <a:r>
                  <a:rPr lang="en-US" sz="2600" dirty="0" smtClean="0"/>
                  <a:t>If </a:t>
                </a:r>
                <a:r>
                  <a:rPr lang="en-US" sz="2600" dirty="0" smtClean="0">
                    <a:solidFill>
                      <a:srgbClr val="7030A0"/>
                    </a:solidFill>
                  </a:rPr>
                  <a:t>all</a:t>
                </a:r>
                <a:r>
                  <a:rPr lang="en-US" sz="2600" dirty="0" smtClean="0"/>
                  <a:t> elements are </a:t>
                </a:r>
                <a:r>
                  <a:rPr lang="en-US" sz="2600" dirty="0" smtClean="0">
                    <a:solidFill>
                      <a:srgbClr val="7030A0"/>
                    </a:solidFill>
                  </a:rPr>
                  <a:t>positive</a:t>
                </a:r>
                <a:r>
                  <a:rPr lang="en-US" sz="2600" dirty="0" smtClean="0"/>
                  <a:t>, then all roots of D(s) are in LHP</a:t>
                </a:r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600" dirty="0" smtClean="0">
                    <a:sym typeface="Wingdings" panose="05000000000000000000" pitchFamily="2" charset="2"/>
                  </a:rPr>
                  <a:t> System is </a:t>
                </a:r>
                <a:r>
                  <a:rPr lang="en-US" sz="26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stable</a:t>
                </a:r>
                <a:endParaRPr lang="en-US" sz="2600" dirty="0" smtClean="0">
                  <a:solidFill>
                    <a:srgbClr val="7030A0"/>
                  </a:solidFill>
                </a:endParaRPr>
              </a:p>
              <a:p>
                <a:r>
                  <a:rPr lang="en-US" sz="2600" dirty="0" smtClean="0"/>
                  <a:t>If </a:t>
                </a:r>
                <a:r>
                  <a:rPr lang="en-US" sz="2600" dirty="0" smtClean="0">
                    <a:solidFill>
                      <a:srgbClr val="0070C0"/>
                    </a:solidFill>
                  </a:rPr>
                  <a:t>some</a:t>
                </a:r>
                <a:r>
                  <a:rPr lang="en-US" sz="2600" dirty="0" smtClean="0"/>
                  <a:t> elements are </a:t>
                </a:r>
                <a:r>
                  <a:rPr lang="en-US" sz="2600" dirty="0" smtClean="0">
                    <a:solidFill>
                      <a:srgbClr val="0070C0"/>
                    </a:solidFill>
                  </a:rPr>
                  <a:t>negative</a:t>
                </a:r>
                <a:r>
                  <a:rPr lang="en-US" sz="2600" dirty="0" smtClean="0"/>
                  <a:t>, then</a:t>
                </a:r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600" dirty="0" smtClean="0">
                    <a:sym typeface="Wingdings" panose="05000000000000000000" pitchFamily="2" charset="2"/>
                  </a:rPr>
                  <a:t> System is </a:t>
                </a:r>
                <a:r>
                  <a:rPr lang="en-US" sz="26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unstable</a:t>
                </a:r>
                <a:endParaRPr lang="en-US" sz="2600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     </a:t>
                </a:r>
                <a:r>
                  <a:rPr lang="en-US" sz="2600" dirty="0" smtClean="0">
                    <a:solidFill>
                      <a:srgbClr val="002060"/>
                    </a:solidFill>
                  </a:rPr>
                  <a:t># of sign changes in column = # of roots of D(s) in RHP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493986"/>
                <a:ext cx="8424041" cy="6065840"/>
              </a:xfrm>
              <a:blipFill>
                <a:blip r:embed="rId2"/>
                <a:stretch>
                  <a:fillRect l="-1085" t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84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3312" y="353024"/>
                <a:ext cx="6203244" cy="581222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r>
                  <a:rPr lang="en-US" sz="2800" dirty="0" smtClean="0">
                    <a:solidFill>
                      <a:srgbClr val="C0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 smtClean="0"/>
                  <a:t>Given: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            </m:t>
                      </m:r>
                      <m:r>
                        <a:rPr lang="en-US" sz="24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+6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+8</m:t>
                      </m:r>
                      <m:r>
                        <a:rPr lang="en-US" sz="2400" b="0" i="1" smtClean="0">
                          <a:latin typeface="Cambria Math"/>
                        </a:rPr>
                        <m:t>𝑠</m:t>
                      </m:r>
                      <m:r>
                        <a:rPr lang="en-US" sz="2400" b="0" i="1" smtClean="0"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ctr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Solution: </a:t>
                </a:r>
                <a:r>
                  <a:rPr lang="en-US" sz="2400" dirty="0" smtClean="0"/>
                  <a:t>Routh Array is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/>
                  <a:t>D(</a:t>
                </a:r>
                <a:r>
                  <a:rPr lang="en-US" sz="2400" i="1" dirty="0" smtClean="0"/>
                  <a:t>s</a:t>
                </a:r>
                <a:r>
                  <a:rPr lang="en-US" sz="2400" dirty="0" smtClean="0"/>
                  <a:t>) has all roots in LHP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System is stable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3312" y="353024"/>
                <a:ext cx="6203244" cy="5812221"/>
              </a:xfrm>
              <a:blipFill>
                <a:blip r:embed="rId3"/>
                <a:stretch>
                  <a:fillRect l="-1965" t="-1049" b="-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964390" y="3181623"/>
                <a:ext cx="4060342" cy="22480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8</m:t>
                            </m:r>
                          </m:e>
                        </m:mr>
                        <m:m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6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6</m:t>
                            </m:r>
                          </m:e>
                        </m:mr>
                        <m:mr>
                          <m:e>
                            <m:eqArr>
                              <m:eqArr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p>
                                </m:sSup>
                              </m:e>
                              <m:e/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</m:e>
                            </m:eqArr>
                          </m:e>
                          <m:e>
                            <m:eqArr>
                              <m:eqArr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×6−</m:t>
                                    </m:r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8</m:t>
                                    </m:r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×6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6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×</m:t>
                                    </m:r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7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×6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7</m:t>
                                    </m:r>
                                  </m:den>
                                </m:f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</m:eqArr>
                          </m:e>
                          <m:e>
                            <m:eqArr>
                              <m:eqArr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/>
                            </m:eqArr>
                          </m:e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4390" y="3181623"/>
                <a:ext cx="4060342" cy="22480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049444" y="4517066"/>
            <a:ext cx="4515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37711" y="4697688"/>
            <a:ext cx="4870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244" y="3947508"/>
            <a:ext cx="2240667" cy="7162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822" y="4687129"/>
            <a:ext cx="2152283" cy="68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10355" y="396668"/>
                <a:ext cx="7151509" cy="6461331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3000" b="1" dirty="0" smtClean="0">
                    <a:solidFill>
                      <a:srgbClr val="C00000"/>
                    </a:solidFill>
                  </a:rPr>
                  <a:t>Example:</a:t>
                </a:r>
                <a:r>
                  <a:rPr lang="en-US" sz="3000" dirty="0" smtClean="0">
                    <a:solidFill>
                      <a:srgbClr val="C0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sz="900" i="1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Given: </a:t>
                </a:r>
                <a:endParaRPr lang="en-US" sz="24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+4</m:t>
                    </m:r>
                    <m:r>
                      <a:rPr lang="en-US" sz="2400" b="0" i="1" smtClean="0">
                        <a:latin typeface="Cambria Math"/>
                      </a:rPr>
                      <m:t>𝑠</m:t>
                    </m:r>
                    <m:r>
                      <a:rPr lang="en-US" sz="2400" b="0" i="1" smtClean="0">
                        <a:latin typeface="Cambria Math"/>
                      </a:rPr>
                      <m:t>+4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Solution:</a:t>
                </a:r>
                <a:r>
                  <a:rPr lang="en-US" sz="2400" b="1" dirty="0" smtClean="0"/>
                  <a:t> </a:t>
                </a:r>
                <a:r>
                  <a:rPr lang="en-US" sz="2400" dirty="0" smtClean="0"/>
                  <a:t>Routh Table is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D(s) has roots in RHP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System is unstable</a:t>
                </a:r>
                <a:endParaRPr lang="en-US" sz="24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9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There </a:t>
                </a:r>
                <a:r>
                  <a:rPr lang="en-US" sz="2400" dirty="0"/>
                  <a:t>are 2 sign changes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/>
                  <a:t>There are 2 poles in RHP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0355" y="396668"/>
                <a:ext cx="7151509" cy="6461331"/>
              </a:xfrm>
              <a:blipFill>
                <a:blip r:embed="rId4"/>
                <a:stretch>
                  <a:fillRect l="-1790" t="-1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451803"/>
              </p:ext>
            </p:extLst>
          </p:nvPr>
        </p:nvGraphicFramePr>
        <p:xfrm>
          <a:off x="2145747" y="2191341"/>
          <a:ext cx="5575854" cy="3499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67" name="方程式" r:id="rId5" imgW="3682800" imgH="2311200" progId="Equation.3">
                  <p:embed/>
                </p:oleObj>
              </mc:Choice>
              <mc:Fallback>
                <p:oleObj name="方程式" r:id="rId5" imgW="3682800" imgH="231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5747" y="2191341"/>
                        <a:ext cx="5575854" cy="3499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1546578" y="4515556"/>
            <a:ext cx="462844" cy="1128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529643" y="5051782"/>
            <a:ext cx="462844" cy="1128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3949" y="4405451"/>
            <a:ext cx="1049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</a:t>
            </a:r>
            <a:r>
              <a:rPr lang="en-US" dirty="0" smtClean="0"/>
              <a:t>ign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246" y="456405"/>
            <a:ext cx="8229600" cy="5789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% Verified by </a:t>
            </a:r>
            <a:r>
              <a:rPr lang="en-US" sz="1800" dirty="0" err="1" smtClean="0"/>
              <a:t>Matlab</a:t>
            </a:r>
            <a:endParaRPr lang="en-US" sz="1800" dirty="0" smtClean="0"/>
          </a:p>
          <a:p>
            <a:pPr marL="0" indent="0">
              <a:buNone/>
            </a:pPr>
            <a:r>
              <a:rPr lang="pt-BR" sz="1800" dirty="0"/>
              <a:t>D = [1 4 3 2 1 4 4];</a:t>
            </a:r>
          </a:p>
          <a:p>
            <a:pPr marL="0" indent="0">
              <a:buNone/>
            </a:pPr>
            <a:r>
              <a:rPr lang="en-US" sz="1800" dirty="0"/>
              <a:t>r</a:t>
            </a:r>
            <a:r>
              <a:rPr lang="en-US" sz="1800" dirty="0" smtClean="0"/>
              <a:t>oots(D)</a:t>
            </a:r>
          </a:p>
          <a:p>
            <a:pPr marL="0" indent="0">
              <a:buNone/>
            </a:pPr>
            <a:r>
              <a:rPr lang="en-US" sz="1800" dirty="0" smtClean="0"/>
              <a:t>% </a:t>
            </a:r>
            <a:r>
              <a:rPr lang="en-US" sz="1800" dirty="0"/>
              <a:t>6</a:t>
            </a:r>
            <a:r>
              <a:rPr lang="en-US" sz="1800" dirty="0" smtClean="0"/>
              <a:t> roots: </a:t>
            </a:r>
            <a:r>
              <a:rPr lang="nn-NO" sz="1800" dirty="0" smtClean="0"/>
              <a:t>-0.8858, -3.2644, </a:t>
            </a:r>
            <a:r>
              <a:rPr lang="nn-NO" sz="1800" dirty="0"/>
              <a:t>-0.6046 + </a:t>
            </a:r>
            <a:r>
              <a:rPr lang="nn-NO" sz="1800" dirty="0" smtClean="0"/>
              <a:t>0.9935i, -0.6046 </a:t>
            </a:r>
            <a:r>
              <a:rPr lang="nn-NO" sz="1800" dirty="0"/>
              <a:t>- </a:t>
            </a:r>
            <a:r>
              <a:rPr lang="nn-NO" sz="1800" dirty="0" smtClean="0"/>
              <a:t>0.9935i,</a:t>
            </a:r>
            <a:endParaRPr lang="nn-NO" sz="1800" dirty="0"/>
          </a:p>
          <a:p>
            <a:pPr marL="0" indent="0">
              <a:buNone/>
            </a:pPr>
            <a:r>
              <a:rPr lang="nn-NO" sz="1800" dirty="0" smtClean="0"/>
              <a:t>% 0.6797 </a:t>
            </a:r>
            <a:r>
              <a:rPr lang="nn-NO" sz="1800" dirty="0"/>
              <a:t>+ </a:t>
            </a:r>
            <a:r>
              <a:rPr lang="nn-NO" sz="1800" dirty="0" smtClean="0"/>
              <a:t>0.7488i, 0.6797 </a:t>
            </a:r>
            <a:r>
              <a:rPr lang="nn-NO" sz="1800" dirty="0"/>
              <a:t>- </a:t>
            </a:r>
            <a:r>
              <a:rPr lang="nn-NO" sz="1800" dirty="0" smtClean="0"/>
              <a:t>0.7488i  (these 2 roots are in RHP)</a:t>
            </a:r>
            <a:endParaRPr lang="nn-NO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% To compare step responses when N(s) = 1 and N(s) = s+1, respectively</a:t>
            </a:r>
          </a:p>
          <a:p>
            <a:pPr marL="0" indent="0">
              <a:buNone/>
            </a:pPr>
            <a:r>
              <a:rPr lang="pt-BR" sz="1800" dirty="0" smtClean="0"/>
              <a:t>N1 </a:t>
            </a:r>
            <a:r>
              <a:rPr lang="pt-BR" sz="1800" dirty="0"/>
              <a:t>= 1;</a:t>
            </a:r>
          </a:p>
          <a:p>
            <a:pPr marL="0" indent="0">
              <a:buNone/>
            </a:pPr>
            <a:r>
              <a:rPr lang="pt-BR" sz="1800" dirty="0" smtClean="0"/>
              <a:t>N2 </a:t>
            </a:r>
            <a:r>
              <a:rPr lang="pt-BR" sz="1800" dirty="0"/>
              <a:t>= [1 1];</a:t>
            </a:r>
          </a:p>
          <a:p>
            <a:pPr marL="0" indent="0">
              <a:buNone/>
            </a:pPr>
            <a:r>
              <a:rPr lang="pt-BR" sz="1800" dirty="0" smtClean="0"/>
              <a:t>SYS1 </a:t>
            </a:r>
            <a:r>
              <a:rPr lang="pt-BR" sz="1800" dirty="0"/>
              <a:t>= tf(N1,D)</a:t>
            </a:r>
          </a:p>
          <a:p>
            <a:pPr marL="0" indent="0">
              <a:buNone/>
            </a:pPr>
            <a:r>
              <a:rPr lang="pt-BR" sz="1800" dirty="0" smtClean="0"/>
              <a:t>SYS2 </a:t>
            </a:r>
            <a:r>
              <a:rPr lang="pt-BR" sz="1800" dirty="0"/>
              <a:t>= tf(N2,D</a:t>
            </a:r>
            <a:r>
              <a:rPr lang="pt-BR" sz="1800" dirty="0" smtClean="0"/>
              <a:t>)</a:t>
            </a:r>
          </a:p>
          <a:p>
            <a:pPr marL="0" indent="0">
              <a:buNone/>
            </a:pPr>
            <a:r>
              <a:rPr lang="en-US" sz="1800" dirty="0"/>
              <a:t>step(SYS1,SYS2,0:0.01:20)</a:t>
            </a:r>
          </a:p>
          <a:p>
            <a:pPr marL="0" indent="0">
              <a:buNone/>
            </a:pPr>
            <a:r>
              <a:rPr lang="en-US" sz="1800" dirty="0"/>
              <a:t>legend('N(s) = 1','N(s) = s + 1')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706" y="2715319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145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10104"/>
            <a:ext cx="7309556" cy="1675517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rgbClr val="C00000"/>
                </a:solidFill>
              </a:rPr>
              <a:t>Special Case I</a:t>
            </a:r>
            <a:r>
              <a:rPr lang="en-US" sz="2800" dirty="0" smtClean="0">
                <a:solidFill>
                  <a:srgbClr val="C00000"/>
                </a:solidFill>
              </a:rPr>
              <a:t>: </a:t>
            </a:r>
            <a:br>
              <a:rPr lang="en-US" sz="2800" dirty="0" smtClean="0">
                <a:solidFill>
                  <a:srgbClr val="C00000"/>
                </a:solidFill>
              </a:rPr>
            </a:br>
            <a:r>
              <a:rPr lang="en-US" sz="1200" dirty="0" smtClean="0">
                <a:solidFill>
                  <a:srgbClr val="C00000"/>
                </a:solidFill>
              </a:rPr>
              <a:t/>
            </a:r>
            <a:br>
              <a:rPr lang="en-US" sz="1200" dirty="0" smtClean="0">
                <a:solidFill>
                  <a:srgbClr val="C00000"/>
                </a:solidFill>
              </a:rPr>
            </a:br>
            <a:r>
              <a:rPr lang="en-US" sz="2800" i="1" dirty="0" smtClean="0">
                <a:solidFill>
                  <a:srgbClr val="0070C0"/>
                </a:solidFill>
              </a:rPr>
              <a:t>A row has first element = zero </a:t>
            </a:r>
            <a:br>
              <a:rPr lang="en-US" sz="2800" i="1" dirty="0" smtClean="0">
                <a:solidFill>
                  <a:srgbClr val="0070C0"/>
                </a:solidFill>
              </a:rPr>
            </a:br>
            <a:r>
              <a:rPr lang="en-US" sz="2800" i="1" dirty="0" smtClean="0">
                <a:solidFill>
                  <a:srgbClr val="0070C0"/>
                </a:solidFill>
              </a:rPr>
              <a:t>but not all elements are zero</a:t>
            </a:r>
            <a:endParaRPr lang="en-US" sz="2800" i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2424288"/>
                <a:ext cx="7366000" cy="354753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400" dirty="0" smtClean="0"/>
                  <a:t>D(</a:t>
                </a:r>
                <a:r>
                  <a:rPr lang="en-US" sz="2400" i="1" dirty="0" smtClean="0"/>
                  <a:t>s</a:t>
                </a:r>
                <a:r>
                  <a:rPr lang="en-US" sz="2400" dirty="0" smtClean="0"/>
                  <a:t>) has roots in RHP (including imaginary axis)</a:t>
                </a:r>
              </a:p>
              <a:p>
                <a:r>
                  <a:rPr lang="en-US" sz="2400" dirty="0" smtClean="0"/>
                  <a:t>This case is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unstable</a:t>
                </a:r>
                <a:r>
                  <a:rPr lang="en-US" sz="2400" dirty="0" smtClean="0"/>
                  <a:t>, but more detail can be revealed</a:t>
                </a:r>
              </a:p>
              <a:p>
                <a:pPr marL="0" indent="0">
                  <a:buNone/>
                </a:pPr>
                <a:endParaRPr lang="en-US" sz="900" dirty="0" smtClean="0"/>
              </a:p>
              <a:p>
                <a:r>
                  <a:rPr lang="en-US" sz="2400" dirty="0" smtClean="0">
                    <a:solidFill>
                      <a:srgbClr val="7030A0"/>
                    </a:solidFill>
                  </a:rPr>
                  <a:t>Procedure:</a:t>
                </a:r>
              </a:p>
              <a:p>
                <a:endParaRPr lang="en-US" sz="8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 smtClean="0"/>
                  <a:t>Replace this first zero by  </a:t>
                </a:r>
                <a:r>
                  <a:rPr lang="el-GR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0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 smtClean="0"/>
                  <a:t>Complete table as before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 smtClean="0"/>
                  <a:t>Let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400" dirty="0" smtClean="0"/>
                  <a:t>  and check the first column again:</a:t>
                </a:r>
              </a:p>
              <a:p>
                <a:pPr marL="857250" lvl="1" indent="-457200">
                  <a:buFontTx/>
                  <a:buChar char="-"/>
                </a:pPr>
                <a:r>
                  <a:rPr lang="en-US" sz="2400" dirty="0" smtClean="0"/>
                  <a:t>No sign changes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 some roots on imaginary axis</a:t>
                </a:r>
              </a:p>
              <a:p>
                <a:pPr marL="857250" lvl="1" indent="-457200">
                  <a:buFontTx/>
                  <a:buChar char="-"/>
                </a:pPr>
                <a:r>
                  <a:rPr lang="en-US" sz="2400" dirty="0" smtClean="0">
                    <a:sym typeface="Wingdings" pitchFamily="2" charset="2"/>
                  </a:rPr>
                  <a:t># of sign changes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# of roots in RHP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2424288"/>
                <a:ext cx="7366000" cy="3547533"/>
              </a:xfrm>
              <a:blipFill>
                <a:blip r:embed="rId2"/>
                <a:stretch>
                  <a:fillRect l="-1076" t="-2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62000" y="5910378"/>
                <a:ext cx="5902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70C0"/>
                    </a:solidFill>
                  </a:rPr>
                  <a:t>Note: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000" dirty="0" smtClean="0"/>
                  <a:t>, where + is important (cannot be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 smtClean="0"/>
                  <a:t>)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910378"/>
                <a:ext cx="5902037" cy="400110"/>
              </a:xfrm>
              <a:prstGeom prst="rect">
                <a:avLst/>
              </a:prstGeom>
              <a:blipFill>
                <a:blip r:embed="rId3"/>
                <a:stretch>
                  <a:fillRect l="-1033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07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5246" y="352680"/>
                <a:ext cx="8229600" cy="620280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 </a:t>
                </a:r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𝐷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en-US" sz="2800" i="1">
                        <a:latin typeface="Cambria Math"/>
                      </a:rPr>
                      <m:t>+3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sz="2800" i="1">
                        <a:latin typeface="Cambria Math"/>
                      </a:rPr>
                      <m:t>+2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8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6</m:t>
                        </m:r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6</m:t>
                    </m:r>
                    <m:r>
                      <a:rPr lang="en-US" sz="2800" i="1">
                        <a:latin typeface="Cambria Math"/>
                      </a:rPr>
                      <m:t>𝑠</m:t>
                    </m:r>
                    <m:r>
                      <a:rPr lang="en-US" sz="2800" i="1">
                        <a:latin typeface="Cambria Math"/>
                      </a:rPr>
                      <m:t>+9</m:t>
                    </m:r>
                  </m:oMath>
                </a14:m>
                <a:r>
                  <a:rPr lang="en-US" sz="2800" dirty="0"/>
                  <a:t> </a:t>
                </a:r>
                <a:endParaRPr lang="en-US" sz="28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0070C0"/>
                    </a:solidFill>
                  </a:rPr>
                  <a:t>Solution:</a:t>
                </a:r>
                <a:r>
                  <a:rPr lang="en-US" sz="28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800" dirty="0" smtClean="0"/>
                  <a:t>Routh table is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800" dirty="0" smtClean="0"/>
                  <a:t>First column: 2 sign changes </a:t>
                </a:r>
                <a:r>
                  <a:rPr lang="en-US" sz="28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8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800" dirty="0" smtClean="0"/>
                  <a:t>2 poles in RHP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5246" y="352680"/>
                <a:ext cx="8229600" cy="6202808"/>
              </a:xfrm>
              <a:blipFill>
                <a:blip r:embed="rId3"/>
                <a:stretch>
                  <a:fillRect l="-1556" t="-983" b="-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351227"/>
              </p:ext>
            </p:extLst>
          </p:nvPr>
        </p:nvGraphicFramePr>
        <p:xfrm>
          <a:off x="2110550" y="2407120"/>
          <a:ext cx="5405763" cy="3417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93" name="方程式" r:id="rId4" imgW="2793960" imgH="1854000" progId="Equation.3">
                  <p:embed/>
                </p:oleObj>
              </mc:Choice>
              <mc:Fallback>
                <p:oleObj name="方程式" r:id="rId4" imgW="2793960" imgH="1854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0550" y="2407120"/>
                        <a:ext cx="5405763" cy="34179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907350" y="3476662"/>
            <a:ext cx="30258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5298" y="3737734"/>
            <a:ext cx="882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NEW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349968" y="4107066"/>
                <a:ext cx="2820067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→−∞ 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968" y="4107066"/>
                <a:ext cx="2820067" cy="612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043055" y="3666836"/>
            <a:ext cx="2743200" cy="44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05527" y="4027056"/>
            <a:ext cx="1219200" cy="14778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00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7" y="511823"/>
            <a:ext cx="8229600" cy="5789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% Validation by </a:t>
            </a:r>
            <a:r>
              <a:rPr lang="en-US" sz="1800" dirty="0" err="1" smtClean="0"/>
              <a:t>Matlab</a:t>
            </a:r>
            <a:r>
              <a:rPr lang="en-US" sz="1800" dirty="0" smtClean="0"/>
              <a:t>,</a:t>
            </a:r>
          </a:p>
          <a:p>
            <a:pPr marL="0" indent="0">
              <a:buNone/>
            </a:pPr>
            <a:r>
              <a:rPr lang="pt-BR" sz="1800" dirty="0"/>
              <a:t>D = [1 </a:t>
            </a:r>
            <a:r>
              <a:rPr lang="pt-BR" sz="1800" dirty="0" smtClean="0"/>
              <a:t>3 2 6 6 9];</a:t>
            </a:r>
            <a:endParaRPr lang="pt-BR" sz="1800" dirty="0"/>
          </a:p>
          <a:p>
            <a:pPr marL="0" indent="0">
              <a:buNone/>
            </a:pPr>
            <a:r>
              <a:rPr lang="en-US" sz="1800" dirty="0"/>
              <a:t>r</a:t>
            </a:r>
            <a:r>
              <a:rPr lang="en-US" sz="1800" dirty="0" smtClean="0"/>
              <a:t>oots(D)</a:t>
            </a:r>
          </a:p>
          <a:p>
            <a:pPr marL="0" indent="0">
              <a:buNone/>
            </a:pPr>
            <a:r>
              <a:rPr lang="en-US" sz="1800" dirty="0" smtClean="0"/>
              <a:t>% the roots are </a:t>
            </a:r>
            <a:r>
              <a:rPr lang="nn-NO" sz="1800" dirty="0"/>
              <a:t>-2.9043, -0.7046 + </a:t>
            </a:r>
            <a:r>
              <a:rPr lang="nn-NO" sz="1800" dirty="0" smtClean="0"/>
              <a:t>0.9929i,  </a:t>
            </a:r>
            <a:r>
              <a:rPr lang="nn-NO" sz="1800" dirty="0"/>
              <a:t>-0.7046 - </a:t>
            </a:r>
            <a:r>
              <a:rPr lang="nn-NO" sz="1800" dirty="0" smtClean="0"/>
              <a:t>0.9929i</a:t>
            </a:r>
          </a:p>
          <a:p>
            <a:pPr marL="0" indent="0">
              <a:buNone/>
            </a:pPr>
            <a:r>
              <a:rPr lang="nn-NO" sz="1800" dirty="0" smtClean="0"/>
              <a:t>% </a:t>
            </a:r>
            <a:r>
              <a:rPr lang="nn-NO" sz="1800" dirty="0"/>
              <a:t>0.6567 + 1.2881i, 0.6567 </a:t>
            </a:r>
            <a:r>
              <a:rPr lang="nn-NO" sz="1800" dirty="0" smtClean="0"/>
              <a:t>- 1.2881i (</a:t>
            </a:r>
            <a:r>
              <a:rPr lang="nn-NO" sz="1800" dirty="0"/>
              <a:t>2 </a:t>
            </a:r>
            <a:r>
              <a:rPr lang="nn-NO" sz="1800" dirty="0" smtClean="0"/>
              <a:t>roots in RHP)</a:t>
            </a:r>
            <a:endParaRPr lang="nn-NO" sz="1800" dirty="0"/>
          </a:p>
          <a:p>
            <a:pPr marL="0" indent="0">
              <a:buNone/>
            </a:pPr>
            <a:r>
              <a:rPr lang="en-US" sz="1800" dirty="0" smtClean="0"/>
              <a:t>%</a:t>
            </a:r>
          </a:p>
          <a:p>
            <a:pPr marL="0" indent="0">
              <a:buNone/>
            </a:pPr>
            <a:r>
              <a:rPr lang="en-US" sz="1800" dirty="0" smtClean="0"/>
              <a:t>% To compare step response when N(s) = 1 and N(s) = s+1,</a:t>
            </a:r>
          </a:p>
          <a:p>
            <a:pPr marL="0" indent="0">
              <a:buNone/>
            </a:pPr>
            <a:r>
              <a:rPr lang="pt-BR" sz="1800" dirty="0" smtClean="0"/>
              <a:t>N1 </a:t>
            </a:r>
            <a:r>
              <a:rPr lang="pt-BR" sz="1800" dirty="0"/>
              <a:t>= 1;</a:t>
            </a:r>
          </a:p>
          <a:p>
            <a:pPr marL="0" indent="0">
              <a:buNone/>
            </a:pPr>
            <a:r>
              <a:rPr lang="pt-BR" sz="1800" dirty="0" smtClean="0"/>
              <a:t>N2 </a:t>
            </a:r>
            <a:r>
              <a:rPr lang="pt-BR" sz="1800" dirty="0"/>
              <a:t>= [1 1];</a:t>
            </a:r>
          </a:p>
          <a:p>
            <a:pPr marL="0" indent="0">
              <a:buNone/>
            </a:pPr>
            <a:r>
              <a:rPr lang="pt-BR" sz="1800" dirty="0" smtClean="0"/>
              <a:t>SYS1 </a:t>
            </a:r>
            <a:r>
              <a:rPr lang="pt-BR" sz="1800" dirty="0"/>
              <a:t>= tf(N1,D)</a:t>
            </a:r>
          </a:p>
          <a:p>
            <a:pPr marL="0" indent="0">
              <a:buNone/>
            </a:pPr>
            <a:r>
              <a:rPr lang="pt-BR" sz="1800" dirty="0" smtClean="0"/>
              <a:t>SYS2 </a:t>
            </a:r>
            <a:r>
              <a:rPr lang="pt-BR" sz="1800" dirty="0"/>
              <a:t>= tf(N2,D</a:t>
            </a:r>
            <a:r>
              <a:rPr lang="pt-BR" sz="1800" dirty="0" smtClean="0"/>
              <a:t>)</a:t>
            </a:r>
          </a:p>
          <a:p>
            <a:pPr marL="0" indent="0">
              <a:buNone/>
            </a:pPr>
            <a:r>
              <a:rPr lang="en-US" sz="1800" dirty="0" smtClean="0"/>
              <a:t>step(SYS1,SYS2,0:0.001:100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legend('N(s) = 1','N(s) = s + 1')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317" y="2720975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10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89"/>
            <a:ext cx="8382000" cy="53057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C00000"/>
                </a:solidFill>
              </a:rPr>
              <a:t>Special Case II</a:t>
            </a:r>
            <a:r>
              <a:rPr lang="en-US" sz="2800" dirty="0" smtClean="0">
                <a:solidFill>
                  <a:srgbClr val="C00000"/>
                </a:solidFill>
              </a:rPr>
              <a:t>: </a:t>
            </a:r>
            <a:r>
              <a:rPr lang="en-US" sz="2800" i="1" dirty="0" smtClean="0">
                <a:solidFill>
                  <a:srgbClr val="0070C0"/>
                </a:solidFill>
              </a:rPr>
              <a:t>One row has all zero elements</a:t>
            </a:r>
            <a:endParaRPr lang="en-US" sz="2800" i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799" y="996537"/>
                <a:ext cx="8686801" cy="5471997"/>
              </a:xfrm>
            </p:spPr>
            <p:txBody>
              <a:bodyPr>
                <a:noAutofit/>
              </a:bodyPr>
              <a:lstStyle/>
              <a:p>
                <a:r>
                  <a:rPr lang="en-US" sz="2200" dirty="0" smtClean="0"/>
                  <a:t>D(s) has some roots on imaginary axis or inside RHP</a:t>
                </a:r>
              </a:p>
              <a:p>
                <a:r>
                  <a:rPr lang="en-US" sz="2200" dirty="0"/>
                  <a:t>This case is </a:t>
                </a:r>
                <a:r>
                  <a:rPr lang="en-US" sz="2200" dirty="0">
                    <a:solidFill>
                      <a:srgbClr val="0070C0"/>
                    </a:solidFill>
                  </a:rPr>
                  <a:t>unstable</a:t>
                </a:r>
                <a:r>
                  <a:rPr lang="en-US" sz="2200" dirty="0"/>
                  <a:t>, but more detail can be revealed</a:t>
                </a:r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r>
                  <a:rPr lang="en-US" sz="2200" b="1" dirty="0" smtClean="0">
                    <a:solidFill>
                      <a:srgbClr val="0070C0"/>
                    </a:solidFill>
                  </a:rPr>
                  <a:t>Procedure:</a:t>
                </a:r>
              </a:p>
              <a:p>
                <a:pPr marL="0" indent="0">
                  <a:buNone/>
                </a:pPr>
                <a:endParaRPr lang="en-US" sz="1000" dirty="0" smtClean="0">
                  <a:solidFill>
                    <a:srgbClr val="0070C0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200" dirty="0" smtClean="0"/>
                  <a:t>Form auxiliary polynomial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200" dirty="0" smtClean="0"/>
                  <a:t> with coefficients from previous row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200" dirty="0" smtClean="0"/>
                  <a:t>Use coefficients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𝑑𝑠</m:t>
                        </m:r>
                      </m:den>
                    </m:f>
                  </m:oMath>
                </a14:m>
                <a:r>
                  <a:rPr lang="en-US" sz="2200" dirty="0" smtClean="0"/>
                  <a:t>  to replace the zero row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200" dirty="0" smtClean="0"/>
                  <a:t>Complete the Ruth table and check first column again:</a:t>
                </a:r>
              </a:p>
              <a:p>
                <a:pPr marL="857250" lvl="1" indent="-457200">
                  <a:buFontTx/>
                  <a:buChar char="-"/>
                </a:pPr>
                <a:r>
                  <a:rPr lang="en-US" sz="2200" dirty="0" smtClean="0"/>
                  <a:t>No sign changes </a:t>
                </a:r>
                <a:r>
                  <a:rPr lang="en-US" sz="22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200" dirty="0" smtClean="0">
                    <a:sym typeface="Wingdings" pitchFamily="2" charset="2"/>
                  </a:rPr>
                  <a:t> some roots on imaginary axis</a:t>
                </a:r>
              </a:p>
              <a:p>
                <a:pPr marL="857250" lvl="1" indent="-457200">
                  <a:buFontTx/>
                  <a:buChar char="-"/>
                </a:pPr>
                <a:r>
                  <a:rPr lang="en-US" sz="2200" dirty="0" smtClean="0">
                    <a:sym typeface="Wingdings" pitchFamily="2" charset="2"/>
                  </a:rPr>
                  <a:t># of sign changes </a:t>
                </a:r>
                <a:r>
                  <a:rPr lang="en-US" sz="22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200" dirty="0" smtClean="0">
                    <a:sym typeface="Wingdings" pitchFamily="2" charset="2"/>
                  </a:rPr>
                  <a:t> # of roots in RHP</a:t>
                </a:r>
                <a:endParaRPr lang="en-US" sz="2200" dirty="0">
                  <a:sym typeface="Wingdings" pitchFamily="2" charset="2"/>
                </a:endParaRPr>
              </a:p>
              <a:p>
                <a:pPr marL="0" indent="0">
                  <a:buNone/>
                </a:pPr>
                <a:endParaRPr lang="en-US" sz="1200" b="1" dirty="0" smtClean="0">
                  <a:solidFill>
                    <a:srgbClr val="0070C0"/>
                  </a:solidFill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200" b="1" dirty="0" smtClean="0">
                    <a:solidFill>
                      <a:srgbClr val="0070C0"/>
                    </a:solidFill>
                    <a:sym typeface="Wingdings" pitchFamily="2" charset="2"/>
                  </a:rPr>
                  <a:t>Note: </a:t>
                </a:r>
              </a:p>
              <a:p>
                <a:pPr marL="857250" lvl="1" indent="-457200">
                  <a:buFontTx/>
                  <a:buChar char="-"/>
                </a:pP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D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s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</a:t>
                </a:r>
                <a:r>
                  <a:rPr lang="en-US" sz="2200" dirty="0" smtClean="0">
                    <a:sym typeface="Wingdings" pitchFamily="2" charset="2"/>
                  </a:rPr>
                  <a:t> can be factorized by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Q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s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sym typeface="Wingdings" pitchFamily="2" charset="2"/>
                      </a:rPr>
                      <m:t>𝐷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sym typeface="Wingdings" pitchFamily="2" charset="2"/>
                          </a:rPr>
                          <m:t>𝑠</m:t>
                        </m:r>
                      </m:e>
                    </m:d>
                    <m:r>
                      <a:rPr lang="en-US" sz="2200" b="0" i="1" smtClean="0">
                        <a:latin typeface="Cambria Math"/>
                        <a:sym typeface="Wingdings" pitchFamily="2" charset="2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𝑄</m:t>
                    </m:r>
                    <m:r>
                      <a:rPr lang="en-US" sz="2200" b="0" i="1" smtClean="0">
                        <a:latin typeface="Cambria Math"/>
                        <a:sym typeface="Wingdings" pitchFamily="2" charset="2"/>
                      </a:rPr>
                      <m:t>(</m:t>
                    </m:r>
                    <m:r>
                      <a:rPr lang="en-US" sz="2200" b="0" i="1" smtClean="0">
                        <a:latin typeface="Cambria Math"/>
                        <a:sym typeface="Wingdings" pitchFamily="2" charset="2"/>
                      </a:rPr>
                      <m:t>𝑠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  <m:acc>
                      <m:accPr>
                        <m:chr m:val="̃"/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/>
                            <a:sym typeface="Wingdings" pitchFamily="2" charset="2"/>
                          </a:rPr>
                          <m:t>𝐷</m:t>
                        </m:r>
                      </m:e>
                    </m:acc>
                    <m:r>
                      <a:rPr lang="en-US" sz="2200" b="0" i="1" smtClean="0">
                        <a:latin typeface="Cambria Math"/>
                        <a:sym typeface="Wingdings" pitchFamily="2" charset="2"/>
                      </a:rPr>
                      <m:t>(</m:t>
                    </m:r>
                    <m:r>
                      <a:rPr lang="en-US" sz="2200" b="0" i="1" smtClean="0">
                        <a:latin typeface="Cambria Math"/>
                        <a:sym typeface="Wingdings" pitchFamily="2" charset="2"/>
                      </a:rPr>
                      <m:t>𝑠</m:t>
                    </m:r>
                    <m:r>
                      <a:rPr lang="en-US" sz="2200" b="0" i="1" smtClean="0">
                        <a:latin typeface="Cambria Math"/>
                        <a:sym typeface="Wingdings" pitchFamily="2" charset="2"/>
                      </a:rPr>
                      <m:t>)</m:t>
                    </m:r>
                  </m:oMath>
                </a14:m>
                <a:endParaRPr lang="en-US" sz="2200" b="0" dirty="0" smtClean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marL="857250" lvl="1" indent="-457200">
                  <a:buFontTx/>
                  <a:buChar char="-"/>
                </a:pPr>
                <a:r>
                  <a:rPr lang="en-US" sz="2200" dirty="0" smtClean="0">
                    <a:sym typeface="Wingdings" pitchFamily="2" charset="2"/>
                  </a:rPr>
                  <a:t>Pair of roots of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Q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s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</a:t>
                </a:r>
                <a:r>
                  <a:rPr lang="en-US" sz="2200" dirty="0" smtClean="0">
                    <a:sym typeface="Wingdings" pitchFamily="2" charset="2"/>
                  </a:rPr>
                  <a:t> are purely real or purely imaginary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799" y="996537"/>
                <a:ext cx="8686801" cy="5471997"/>
              </a:xfrm>
              <a:blipFill>
                <a:blip r:embed="rId2"/>
                <a:stretch>
                  <a:fillRect l="-912" t="-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67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20047" y="199697"/>
                <a:ext cx="7704667" cy="652177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endParaRPr lang="en-US" sz="2800" i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r>
                  <a:rPr lang="en-US" sz="1000" dirty="0" smtClean="0"/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𝐷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5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11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23</m:t>
                        </m:r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28</m:t>
                    </m:r>
                    <m:r>
                      <a:rPr lang="en-US" sz="2000" i="1">
                        <a:latin typeface="Cambria Math"/>
                      </a:rPr>
                      <m:t>𝑠</m:t>
                    </m:r>
                    <m:r>
                      <a:rPr lang="en-US" sz="2000" i="1">
                        <a:latin typeface="Cambria Math"/>
                      </a:rPr>
                      <m:t>+12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pPr marL="0" indent="0">
                  <a:buNone/>
                </a:pPr>
                <a:r>
                  <a:rPr lang="en-US" sz="2000" b="1" dirty="0" smtClean="0">
                    <a:solidFill>
                      <a:srgbClr val="0070C0"/>
                    </a:solidFill>
                  </a:rPr>
                  <a:t>Solution: </a:t>
                </a:r>
                <a:r>
                  <a:rPr lang="en-US" sz="2000" dirty="0" smtClean="0"/>
                  <a:t>Routh array is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000" dirty="0"/>
                  <a:t>N</a:t>
                </a:r>
                <a:r>
                  <a:rPr lang="en-US" sz="2000" dirty="0" smtClean="0"/>
                  <a:t>o sign changes in first column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a</a:t>
                </a:r>
                <a:r>
                  <a:rPr lang="en-US" sz="2000" dirty="0" smtClean="0"/>
                  <a:t>ll roots have negative real parts </a:t>
                </a:r>
                <a:r>
                  <a:rPr lang="en-US" sz="2000" dirty="0" smtClean="0">
                    <a:solidFill>
                      <a:srgbClr val="7030A0"/>
                    </a:solidFill>
                  </a:rPr>
                  <a:t>except</a:t>
                </a:r>
                <a:r>
                  <a:rPr lang="en-US" sz="2000" dirty="0" smtClean="0"/>
                  <a:t> for a pair on the imaginary axis: roots of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  <a:sym typeface="Wingdings" pitchFamily="2" charset="2"/>
                      </a:rPr>
                      <m:t>±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  <a:sym typeface="Wingdings" pitchFamily="2" charset="2"/>
                      </a:rPr>
                      <m:t> </m:t>
                    </m:r>
                    <m:r>
                      <a:rPr lang="en-US" sz="2000" i="1">
                        <a:latin typeface="Cambria Math"/>
                        <a:ea typeface="Cambria Math"/>
                        <a:sym typeface="Wingdings" pitchFamily="2" charset="2"/>
                      </a:rPr>
                      <m:t>𝑗</m:t>
                    </m:r>
                    <m:r>
                      <a:rPr lang="en-US" sz="2000" b="0" i="1" smtClean="0">
                        <a:latin typeface="Cambria Math"/>
                        <a:ea typeface="Cambria Math"/>
                        <a:sym typeface="Wingdings" pitchFamily="2" charset="2"/>
                      </a:rPr>
                      <m:t>2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dirty="0" smtClean="0">
                          <a:solidFill>
                            <a:srgbClr val="0070C0"/>
                          </a:solidFill>
                        </a:rPr>
                        <m:t>Note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solidFill>
                            <a:srgbClr val="0070C0"/>
                          </a:solidFill>
                        </a:rPr>
                        <m:t>: 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original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roots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are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at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 −3, 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±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𝑗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000" dirty="0"/>
                        <m:t>, −1, −1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  <a:sym typeface="Wingdings" pitchFamily="2" charset="2"/>
                        </a:rPr>
                        <m:t>𝐷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𝑄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acc>
                        <m:accPr>
                          <m:chr m:val="̃"/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acc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𝐷</m:t>
                          </m:r>
                        </m:e>
                      </m:acc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sz="180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  <a:sym typeface="Wingdings" pitchFamily="2" charset="2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 sz="180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+12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sym typeface="Wingdings" pitchFamily="2" charset="2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/>
                                      <a:sym typeface="Wingdings" pitchFamily="2" charset="2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sym typeface="Wingdings" pitchFamily="2" charset="2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/>
                                      <a:sym typeface="Wingdings" pitchFamily="2" charset="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7</m:t>
                              </m:r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+1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+5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+7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+3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𝑗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𝑗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+3</m:t>
                          </m:r>
                        </m:e>
                      </m:d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𝑠</m:t>
                              </m:r>
                              <m:r>
                                <a:rPr lang="en-US" sz="1800" b="0" i="1" smtClean="0">
                                  <a:latin typeface="Cambria Math"/>
                                  <a:sym typeface="Wingdings" pitchFamily="2" charset="2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20047" y="199697"/>
                <a:ext cx="7704667" cy="6521778"/>
              </a:xfrm>
              <a:blipFill>
                <a:blip r:embed="rId2"/>
                <a:stretch>
                  <a:fillRect l="-1661" t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220799" y="3716366"/>
            <a:ext cx="882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NEW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216557" y="3510844"/>
            <a:ext cx="136673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11" y="1809984"/>
            <a:ext cx="5613538" cy="28866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5735782" y="2801112"/>
            <a:ext cx="77905" cy="3207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30983" y="2961501"/>
                <a:ext cx="183803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983" y="2961501"/>
                <a:ext cx="1838036" cy="369332"/>
              </a:xfrm>
              <a:prstGeom prst="rect">
                <a:avLst/>
              </a:prstGeom>
              <a:blipFill>
                <a:blip r:embed="rId4"/>
                <a:stretch>
                  <a:fillRect l="-3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30983" y="3588749"/>
                <a:ext cx="1585677" cy="6347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𝑑𝑄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983" y="3588749"/>
                <a:ext cx="1585677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96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4013"/>
            <a:ext cx="4946073" cy="5472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/>
              <a:t>% To compare step and ramp responses when </a:t>
            </a:r>
          </a:p>
          <a:p>
            <a:pPr marL="0" indent="0">
              <a:buNone/>
            </a:pPr>
            <a:r>
              <a:rPr lang="en-US" sz="1600" dirty="0" smtClean="0"/>
              <a:t>% N(s) = 1,  N(s) = s+1, and N(s) = s^2+s+1</a:t>
            </a:r>
          </a:p>
          <a:p>
            <a:pPr marL="0" indent="0">
              <a:buNone/>
            </a:pPr>
            <a:r>
              <a:rPr lang="pt-BR" sz="1600" dirty="0"/>
              <a:t>D = [1 5 11 23 28 12</a:t>
            </a:r>
            <a:r>
              <a:rPr lang="pt-BR" sz="1600" dirty="0" smtClean="0"/>
              <a:t>];</a:t>
            </a:r>
            <a:endParaRPr lang="pt-BR" sz="1600" dirty="0"/>
          </a:p>
          <a:p>
            <a:pPr marL="0" indent="0">
              <a:buNone/>
            </a:pPr>
            <a:r>
              <a:rPr lang="pt-BR" sz="1600" dirty="0" smtClean="0"/>
              <a:t>N1 </a:t>
            </a:r>
            <a:r>
              <a:rPr lang="pt-BR" sz="1600" dirty="0"/>
              <a:t>= 1;</a:t>
            </a:r>
          </a:p>
          <a:p>
            <a:pPr marL="0" indent="0">
              <a:buNone/>
            </a:pPr>
            <a:r>
              <a:rPr lang="pt-BR" sz="1600" dirty="0" smtClean="0"/>
              <a:t>N2 </a:t>
            </a:r>
            <a:r>
              <a:rPr lang="pt-BR" sz="1600" dirty="0"/>
              <a:t>= [1 1</a:t>
            </a:r>
            <a:r>
              <a:rPr lang="pt-BR" sz="1600" dirty="0" smtClean="0"/>
              <a:t>];</a:t>
            </a:r>
          </a:p>
          <a:p>
            <a:pPr marL="0" indent="0">
              <a:buNone/>
            </a:pPr>
            <a:r>
              <a:rPr lang="pt-BR" sz="1600" dirty="0" smtClean="0"/>
              <a:t>N3 </a:t>
            </a:r>
            <a:r>
              <a:rPr lang="pt-BR" sz="1600" dirty="0"/>
              <a:t>= [1 </a:t>
            </a:r>
            <a:r>
              <a:rPr lang="pt-BR" sz="1600" dirty="0" smtClean="0"/>
              <a:t>1 1];</a:t>
            </a:r>
            <a:endParaRPr lang="pt-BR" sz="1600" dirty="0"/>
          </a:p>
          <a:p>
            <a:pPr marL="0" indent="0">
              <a:buNone/>
            </a:pPr>
            <a:r>
              <a:rPr lang="pt-BR" sz="1600" dirty="0" smtClean="0"/>
              <a:t>SYS1 </a:t>
            </a:r>
            <a:r>
              <a:rPr lang="pt-BR" sz="1600" dirty="0"/>
              <a:t>= tf(N1,D</a:t>
            </a:r>
            <a:r>
              <a:rPr lang="pt-BR" sz="1600" dirty="0" smtClean="0"/>
              <a:t>);</a:t>
            </a:r>
            <a:endParaRPr lang="pt-BR" sz="1600" dirty="0"/>
          </a:p>
          <a:p>
            <a:pPr marL="0" indent="0">
              <a:buNone/>
            </a:pPr>
            <a:r>
              <a:rPr lang="pt-BR" sz="1600" dirty="0" smtClean="0"/>
              <a:t>SYS2 </a:t>
            </a:r>
            <a:r>
              <a:rPr lang="pt-BR" sz="1600" dirty="0"/>
              <a:t>= tf(N2,D</a:t>
            </a:r>
            <a:r>
              <a:rPr lang="pt-BR" sz="1600" dirty="0" smtClean="0"/>
              <a:t>);</a:t>
            </a:r>
          </a:p>
          <a:p>
            <a:pPr marL="0" indent="0">
              <a:buNone/>
            </a:pPr>
            <a:r>
              <a:rPr lang="pt-BR" sz="1600" dirty="0" smtClean="0"/>
              <a:t>SYS3 </a:t>
            </a:r>
            <a:r>
              <a:rPr lang="pt-BR" sz="1600" dirty="0"/>
              <a:t>= </a:t>
            </a:r>
            <a:r>
              <a:rPr lang="pt-BR" sz="1600" dirty="0" smtClean="0"/>
              <a:t>tf(N3,D);</a:t>
            </a:r>
          </a:p>
          <a:p>
            <a:pPr marL="0" indent="0">
              <a:buNone/>
            </a:pPr>
            <a:r>
              <a:rPr lang="pt-BR" sz="1600" dirty="0" smtClean="0"/>
              <a:t>t = 0:0.01:10; % Simulation time</a:t>
            </a:r>
          </a:p>
          <a:p>
            <a:pPr marL="0" indent="0">
              <a:buNone/>
            </a:pPr>
            <a:r>
              <a:rPr lang="pt-BR" sz="1600" dirty="0"/>
              <a:t>s</a:t>
            </a:r>
            <a:r>
              <a:rPr lang="pt-BR" sz="1600" dirty="0" smtClean="0"/>
              <a:t>ubplot(2,1,1);</a:t>
            </a:r>
          </a:p>
          <a:p>
            <a:pPr marL="0" indent="0">
              <a:buNone/>
            </a:pPr>
            <a:r>
              <a:rPr lang="en-US" sz="1600" dirty="0" smtClean="0"/>
              <a:t>step(SYS1,SYS2,SYS3,t)</a:t>
            </a:r>
          </a:p>
          <a:p>
            <a:pPr marL="0" indent="0">
              <a:buNone/>
            </a:pPr>
            <a:r>
              <a:rPr lang="pt-BR" sz="1600" dirty="0" smtClean="0"/>
              <a:t>subplot(2,1,2);</a:t>
            </a:r>
            <a:endParaRPr lang="pt-BR" sz="1600" dirty="0"/>
          </a:p>
          <a:p>
            <a:pPr marL="0" indent="0">
              <a:buNone/>
            </a:pPr>
            <a:r>
              <a:rPr lang="en-US" sz="1600" dirty="0" err="1" smtClean="0"/>
              <a:t>lsim</a:t>
            </a:r>
            <a:r>
              <a:rPr lang="en-US" sz="1600" dirty="0" smtClean="0"/>
              <a:t>(SYS1,SYS2,SYS3,t,t); % Ramp input u = t</a:t>
            </a:r>
            <a:endParaRPr lang="en-US" sz="1600" dirty="0"/>
          </a:p>
          <a:p>
            <a:pPr marL="0" indent="0">
              <a:buNone/>
            </a:pPr>
            <a:r>
              <a:rPr lang="pt-BR" sz="1600" dirty="0"/>
              <a:t>legend('N(s) = 1','N(s) = s + 1</a:t>
            </a:r>
            <a:r>
              <a:rPr lang="pt-BR" sz="1600" dirty="0" smtClean="0"/>
              <a:t>','N(s</a:t>
            </a:r>
            <a:r>
              <a:rPr lang="pt-BR" sz="1600" dirty="0"/>
              <a:t>) = s^2 + s + 1</a:t>
            </a:r>
            <a:r>
              <a:rPr lang="pt-BR" sz="1600" dirty="0" smtClean="0"/>
              <a:t>')</a:t>
            </a:r>
          </a:p>
          <a:p>
            <a:pPr marL="0" indent="0">
              <a:buNone/>
            </a:pPr>
            <a:r>
              <a:rPr lang="pt-BR" sz="1600" dirty="0" smtClean="0"/>
              <a:t>%title</a:t>
            </a:r>
            <a:r>
              <a:rPr lang="pt-BR" sz="1600" dirty="0"/>
              <a:t>('Ramp Response')</a:t>
            </a:r>
            <a:endParaRPr lang="en-US" sz="16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703" y="0"/>
            <a:ext cx="4720298" cy="7053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33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2980" y="131963"/>
                <a:ext cx="8229600" cy="652177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 </a:t>
                </a:r>
                <a:endParaRPr lang="en-US" sz="2800" i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US" sz="2000" i="1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4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24</m:t>
                          </m:r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3</m:t>
                      </m:r>
                      <m:r>
                        <a:rPr lang="en-US" sz="2000" i="1">
                          <a:latin typeface="Cambria Math"/>
                        </a:rPr>
                        <m:t>𝑠</m:t>
                      </m:r>
                      <m:r>
                        <a:rPr lang="en-US" sz="2000" i="1">
                          <a:latin typeface="Cambria Math"/>
                        </a:rPr>
                        <m:t>+63,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800" dirty="0" smtClean="0"/>
              </a:p>
              <a:p>
                <a:pPr marL="0" indent="0">
                  <a:buNone/>
                </a:pPr>
                <a:r>
                  <a:rPr lang="en-US" sz="2000" b="1" dirty="0" smtClean="0">
                    <a:solidFill>
                      <a:srgbClr val="0070C0"/>
                    </a:solidFill>
                  </a:rPr>
                  <a:t>Solution: </a:t>
                </a:r>
                <a:r>
                  <a:rPr lang="en-US" sz="2000" dirty="0" smtClean="0"/>
                  <a:t>Routh array is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There are 2 sign changes in first column 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000" dirty="0" smtClean="0">
                    <a:sym typeface="Wingdings" pitchFamily="2" charset="2"/>
                  </a:rPr>
                  <a:t>  D(s) has 2 roots in RHP</a:t>
                </a:r>
              </a:p>
              <a:p>
                <a:pPr marL="0" indent="0">
                  <a:buNone/>
                </a:pPr>
                <a:r>
                  <a:rPr lang="en-US" sz="2000" b="0" dirty="0" smtClean="0"/>
                  <a:t>       Q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=21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+63=21(</m:t>
                    </m:r>
                    <m:r>
                      <a:rPr lang="en-US" sz="2000" b="0" i="1" smtClean="0">
                        <a:latin typeface="Cambria Math"/>
                      </a:rPr>
                      <m:t>𝑠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𝑗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US" sz="2000" b="0" i="1" smtClean="0">
                        <a:latin typeface="Cambria Math"/>
                      </a:rPr>
                      <m:t>)(</m:t>
                    </m:r>
                    <m:r>
                      <a:rPr lang="en-US" sz="2000" b="0" i="1" smtClean="0">
                        <a:latin typeface="Cambria Math"/>
                      </a:rPr>
                      <m:t>𝑠</m:t>
                    </m:r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r>
                      <a:rPr lang="en-US" sz="2000" b="0" i="1" smtClean="0">
                        <a:latin typeface="Cambria Math"/>
                      </a:rPr>
                      <m:t>𝑗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       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itchFamily="2" charset="2"/>
                  </a:rPr>
                  <a:t>  D(s) has 2 imaginary roots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  <a:sym typeface="Wingdings" pitchFamily="2" charset="2"/>
                      </a:rPr>
                      <m:t>±</m:t>
                    </m:r>
                    <m:r>
                      <a:rPr lang="en-US" sz="2000" b="0" i="1" smtClean="0">
                        <a:latin typeface="Cambria Math"/>
                        <a:ea typeface="Cambria Math"/>
                        <a:sym typeface="Wingdings" pitchFamily="2" charset="2"/>
                      </a:rPr>
                      <m:t>𝑗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  <a:sym typeface="Wingdings" pitchFamily="2" charset="2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2000" dirty="0" smtClean="0"/>
                  <a:t>	 </a:t>
                </a:r>
                <a:endParaRPr lang="en-US" sz="2000" dirty="0" smtClean="0">
                  <a:latin typeface="Cambria Math"/>
                  <a:sym typeface="Wingdings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ote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 Math" panose="02040503050406030204" pitchFamily="18" charset="0"/>
                        </a:rPr>
                        <m:t>original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roots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m:rPr>
                          <m:nor/>
                        </m:rPr>
                        <a:rPr lang="en-US" sz="2000" dirty="0"/>
                        <m:t>are</m:t>
                      </m:r>
                      <m:r>
                        <m:rPr>
                          <m:nor/>
                        </m:rPr>
                        <a:rPr lang="en-US" sz="2000" b="0" i="0" dirty="0" smtClean="0"/>
                        <m:t>: </m:t>
                      </m:r>
                      <m:r>
                        <m:rPr>
                          <m:nor/>
                        </m:rPr>
                        <a:rPr lang="en-US" sz="2000" dirty="0"/>
                        <m:t> −3, 1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±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𝑗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6</m:t>
                          </m:r>
                        </m:e>
                      </m:rad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,</m:t>
                      </m:r>
                      <m:r>
                        <m:rPr>
                          <m:nor/>
                        </m:rPr>
                        <a:rPr lang="en-US" sz="2000" dirty="0"/>
                        <m:t> 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±</m:t>
                      </m:r>
                      <m:r>
                        <a:rPr lang="en-US" sz="2000" i="1">
                          <a:latin typeface="Cambria Math"/>
                          <a:ea typeface="Cambria Math"/>
                          <a:sym typeface="Wingdings" pitchFamily="2" charset="2"/>
                        </a:rPr>
                        <m:t>𝑗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  <a:sym typeface="Wingdings" pitchFamily="2" charset="2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  <a:sym typeface="Wingdings" pitchFamily="2" charset="2"/>
                        </a:rPr>
                        <m:t>𝐷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𝑄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acc>
                        <m:accPr>
                          <m:chr m:val="̃"/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acc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𝐷</m:t>
                          </m:r>
                        </m:e>
                      </m:acc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sz="1800" b="0" i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21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+63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latin typeface="Cambria Math"/>
                                      <a:sym typeface="Wingdings" pitchFamily="2" charset="2"/>
                                    </a:rPr>
                                    <m:t>s</m:t>
                                  </m:r>
                                </m:e>
                                <m:sup>
                                  <m:r>
                                    <a:rPr lang="en-US" sz="1800" b="0" i="0" smtClean="0">
                                      <a:latin typeface="Cambria Math"/>
                                      <a:sym typeface="Wingdings" pitchFamily="2" charset="2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21</m:t>
                              </m:r>
                            </m:den>
                          </m:f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latin typeface="Cambria Math"/>
                                      <a:sym typeface="Wingdings" pitchFamily="2" charset="2"/>
                                    </a:rPr>
                                    <m:t>s</m:t>
                                  </m:r>
                                </m:e>
                                <m:sup>
                                  <m:r>
                                    <a:rPr lang="en-US" sz="1800" b="0" i="0" smtClean="0">
                                      <a:latin typeface="Cambria Math"/>
                                      <a:sym typeface="Wingdings" pitchFamily="2" charset="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21</m:t>
                              </m:r>
                            </m:den>
                          </m:f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s</m:t>
                              </m:r>
                            </m:num>
                            <m:den>
                              <m: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21</m:t>
                              </m:r>
                            </m:den>
                          </m:f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+1</m:t>
                          </m:r>
                        </m:e>
                      </m:d>
                      <m:r>
                        <a:rPr lang="en-US" sz="1800" b="0" i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 sz="1800" b="0" i="0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s</m:t>
                          </m:r>
                          <m:r>
                            <a:rPr lang="en-US" sz="1800" b="0" i="0" smtClean="0">
                              <a:latin typeface="Cambria Math"/>
                              <a:sym typeface="Wingdings" pitchFamily="2" charset="2"/>
                            </a:rPr>
                            <m:t>+21</m:t>
                          </m:r>
                        </m:e>
                      </m:d>
                      <m:r>
                        <a:rPr lang="en-US" sz="1800" b="0" i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  <a:sym typeface="Wingdings" pitchFamily="2" charset="2"/>
                                </a:rPr>
                                <m:t>s</m:t>
                              </m:r>
                            </m:e>
                            <m:sup>
                              <m:r>
                                <a:rPr lang="en-US" sz="180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>
                              <a:latin typeface="Cambria Math"/>
                              <a:sym typeface="Wingdings" pitchFamily="2" charset="2"/>
                            </a:rPr>
                            <m:t>+3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𝑠</m:t>
                      </m:r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+3)(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−2</m:t>
                      </m:r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𝑠</m:t>
                      </m:r>
                      <m:r>
                        <a:rPr lang="en-US" sz="1800" b="0" i="1" smtClean="0">
                          <a:latin typeface="Cambria Math"/>
                          <a:sym typeface="Wingdings" pitchFamily="2" charset="2"/>
                        </a:rPr>
                        <m:t>+7)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2980" y="131963"/>
                <a:ext cx="8229600" cy="6521778"/>
              </a:xfrm>
              <a:blipFill>
                <a:blip r:embed="rId3"/>
                <a:stretch>
                  <a:fillRect l="-1481" t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278937"/>
              </p:ext>
            </p:extLst>
          </p:nvPr>
        </p:nvGraphicFramePr>
        <p:xfrm>
          <a:off x="4024905" y="1521263"/>
          <a:ext cx="3987800" cy="247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30" name="公式" r:id="rId4" imgW="2743200" imgH="1701720" progId="Equation.3">
                  <p:embed/>
                </p:oleObj>
              </mc:Choice>
              <mc:Fallback>
                <p:oleObj name="公式" r:id="rId4" imgW="2743200" imgH="1701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905" y="1521263"/>
                        <a:ext cx="3987800" cy="247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98595" y="3259351"/>
            <a:ext cx="882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NEW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881464" y="3014133"/>
            <a:ext cx="1593647" cy="112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325492" y="2474257"/>
            <a:ext cx="6992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36250" y="3067724"/>
            <a:ext cx="7315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dQ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989" y="1493920"/>
            <a:ext cx="5667530" cy="259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8141" y="391204"/>
                <a:ext cx="8046331" cy="9887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C00000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Example:</a:t>
                </a:r>
              </a:p>
              <a:p>
                <a:endParaRPr lang="en-US" sz="800" b="1" dirty="0">
                  <a:solidFill>
                    <a:srgbClr val="C0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800" b="1" dirty="0" smtClean="0">
                    <a:solidFill>
                      <a:srgbClr val="C00000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                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+24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+48 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−25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−50=0</m:t>
                    </m:r>
                  </m:oMath>
                </a14:m>
                <a:endPara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41" y="391204"/>
                <a:ext cx="8046331" cy="988732"/>
              </a:xfrm>
              <a:prstGeom prst="rect">
                <a:avLst/>
              </a:prstGeom>
              <a:blipFill>
                <a:blip r:embed="rId2"/>
                <a:stretch>
                  <a:fillRect l="-1591" t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2" y="2132856"/>
            <a:ext cx="8250389" cy="2232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1560" y="155679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Routh Table</a:t>
            </a:r>
            <a:endParaRPr lang="en-US" sz="2400" b="1" dirty="0">
              <a:solidFill>
                <a:srgbClr val="0070C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5536" y="2924944"/>
            <a:ext cx="56166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86883" y="5139971"/>
                <a:ext cx="6552728" cy="10334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+24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+48 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−25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−50    </m:t>
                      </m:r>
                    </m:oMath>
                  </m:oMathPara>
                </a14:m>
                <a:endParaRPr lang="en-US" sz="2200" b="0" i="1" dirty="0" smtClean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+48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−50</m:t>
                          </m:r>
                        </m:e>
                      </m:d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           </m:t>
                      </m:r>
                    </m:oMath>
                  </m:oMathPara>
                </a14:m>
                <a:endPara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83" y="5139971"/>
                <a:ext cx="6552728" cy="1033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55576" y="4437112"/>
            <a:ext cx="485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One sign change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one pole </a:t>
            </a:r>
            <a:r>
              <a:rPr lang="en-US" sz="2400" dirty="0">
                <a:sym typeface="Wingdings" panose="05000000000000000000" pitchFamily="2" charset="2"/>
              </a:rPr>
              <a:t>i</a:t>
            </a:r>
            <a:r>
              <a:rPr lang="en-US" sz="2400" dirty="0" smtClean="0">
                <a:sym typeface="Wingdings" panose="05000000000000000000" pitchFamily="2" charset="2"/>
              </a:rPr>
              <a:t>n RHP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93429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563"/>
                <a:ext cx="8325556" cy="635790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US" sz="2800" b="1" dirty="0" smtClean="0">
                    <a:solidFill>
                      <a:srgbClr val="0070C0"/>
                    </a:solidFill>
                  </a:rPr>
                  <a:t>Application to Control System Analysis</a:t>
                </a:r>
              </a:p>
              <a:p>
                <a:pPr marL="0" indent="0" algn="ctr">
                  <a:buNone/>
                </a:pPr>
                <a:endParaRPr lang="en-US" sz="2000" dirty="0">
                  <a:solidFill>
                    <a:srgbClr val="C00000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rgbClr val="C00000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/>
                  <a:t>C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losed-loop Transfer </a:t>
                </a:r>
                <a:r>
                  <a:rPr lang="en-US" sz="2000" dirty="0"/>
                  <a:t>F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unction: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Y</m:t>
                        </m:r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s</m:t>
                        </m:r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R</m:t>
                        </m:r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s</m:t>
                        </m:r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K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s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s</m:t>
                                </m:r>
                              </m:e>
                              <m:sup>
                                <m:r>
                                  <a:rPr lang="en-US" sz="2400" b="0" i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</m:t>
                            </m:r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</m:t>
                            </m:r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+2</m:t>
                            </m:r>
                          </m:e>
                        </m:d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K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Characteristic </a:t>
                </a:r>
                <a:r>
                  <a:rPr lang="en-US" sz="2000" dirty="0" smtClean="0"/>
                  <a:t>E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quation: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</m:d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s</m:t>
                        </m:r>
                      </m:e>
                      <m:sup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+3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s</m:t>
                        </m:r>
                      </m:e>
                      <m:sup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+3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s</m:t>
                        </m:r>
                      </m:e>
                      <m:sup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+2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s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K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 smtClean="0"/>
                  <a:t>Routh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Table:</a:t>
                </a:r>
              </a:p>
              <a:p>
                <a:pPr marL="0" indent="0" algn="ctr">
                  <a:buNone/>
                </a:pPr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For stability, all coefficients in </a:t>
                </a:r>
                <a:r>
                  <a:rPr lang="en-US" sz="2000" dirty="0" smtClean="0"/>
                  <a:t>first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column must be positive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000" dirty="0" smtClean="0">
                    <a:solidFill>
                      <a:schemeClr val="tx1"/>
                    </a:solidFill>
                    <a:sym typeface="Wingdings" pitchFamily="2" charset="2"/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14/9 &gt; 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&gt; 0 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(when 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= 14/9, system is marginally stable, so becomes oscillatory)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563"/>
                <a:ext cx="8325556" cy="6357903"/>
              </a:xfrm>
              <a:blipFill>
                <a:blip r:embed="rId3"/>
                <a:stretch>
                  <a:fillRect l="-732" t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 descr="AACFSPY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360" y="1108905"/>
            <a:ext cx="4541520" cy="13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49340" y="954719"/>
            <a:ext cx="8077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Y(s)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829026"/>
              </p:ext>
            </p:extLst>
          </p:nvPr>
        </p:nvGraphicFramePr>
        <p:xfrm>
          <a:off x="2805643" y="4011492"/>
          <a:ext cx="2052684" cy="1829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33" name="方程式" r:id="rId5" imgW="1282680" imgH="1143000" progId="Equation.3">
                  <p:embed/>
                </p:oleObj>
              </mc:Choice>
              <mc:Fallback>
                <p:oleObj name="方程式" r:id="rId5" imgW="1282680" imgH="1143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05643" y="4011492"/>
                        <a:ext cx="2052684" cy="1829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461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95" y="1963499"/>
            <a:ext cx="6049732" cy="4806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% </a:t>
            </a:r>
            <a:r>
              <a:rPr lang="en-US" sz="1800" dirty="0" err="1" smtClean="0"/>
              <a:t>Matlab</a:t>
            </a:r>
            <a:r>
              <a:rPr lang="en-US" sz="1800" dirty="0" smtClean="0"/>
              <a:t> plot</a:t>
            </a:r>
          </a:p>
          <a:p>
            <a:pPr marL="0" indent="0">
              <a:buNone/>
            </a:pPr>
            <a:r>
              <a:rPr lang="en-US" sz="1800" dirty="0" smtClean="0"/>
              <a:t>K </a:t>
            </a:r>
            <a:r>
              <a:rPr lang="en-US" sz="1800" dirty="0"/>
              <a:t>= [1 14/9 2</a:t>
            </a:r>
            <a:r>
              <a:rPr lang="en-US" sz="1800" dirty="0" smtClean="0"/>
              <a:t>];</a:t>
            </a:r>
          </a:p>
          <a:p>
            <a:pPr marL="0" indent="0">
              <a:buNone/>
            </a:pPr>
            <a:r>
              <a:rPr lang="en-US" sz="1800" dirty="0" smtClean="0"/>
              <a:t>t = 0:0.001:50;</a:t>
            </a:r>
          </a:p>
          <a:p>
            <a:pPr marL="0" indent="0">
              <a:buNone/>
            </a:pPr>
            <a:r>
              <a:rPr lang="en-US" sz="1800" dirty="0" smtClean="0"/>
              <a:t>for </a:t>
            </a:r>
            <a:r>
              <a:rPr lang="en-US" sz="1800" dirty="0" err="1"/>
              <a:t>i</a:t>
            </a:r>
            <a:r>
              <a:rPr lang="en-US" sz="1800" dirty="0"/>
              <a:t> = 1:length(K); </a:t>
            </a:r>
          </a:p>
          <a:p>
            <a:pPr marL="0" indent="0">
              <a:buNone/>
            </a:pPr>
            <a:r>
              <a:rPr lang="en-US" sz="1800" dirty="0" smtClean="0"/>
              <a:t>	D0 </a:t>
            </a:r>
            <a:r>
              <a:rPr lang="en-US" sz="1800" dirty="0"/>
              <a:t>= </a:t>
            </a:r>
            <a:r>
              <a:rPr lang="en-US" sz="1800" dirty="0" err="1"/>
              <a:t>conv</a:t>
            </a:r>
            <a:r>
              <a:rPr lang="en-US" sz="1800" dirty="0"/>
              <a:t>([1 1 1],[1 2]);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SYS1 </a:t>
            </a:r>
            <a:r>
              <a:rPr lang="en-US" sz="1800" dirty="0"/>
              <a:t>= </a:t>
            </a:r>
            <a:r>
              <a:rPr lang="en-US" sz="1800" dirty="0" err="1"/>
              <a:t>tf</a:t>
            </a:r>
            <a:r>
              <a:rPr lang="en-US" sz="1800" dirty="0"/>
              <a:t>(K(</a:t>
            </a:r>
            <a:r>
              <a:rPr lang="en-US" sz="1800" dirty="0" err="1"/>
              <a:t>i</a:t>
            </a:r>
            <a:r>
              <a:rPr lang="en-US" sz="1800" dirty="0"/>
              <a:t>),[D0 0</a:t>
            </a:r>
            <a:r>
              <a:rPr lang="en-US" sz="1800" dirty="0" smtClean="0"/>
              <a:t>]);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SYS </a:t>
            </a:r>
            <a:r>
              <a:rPr lang="en-US" sz="1800" dirty="0"/>
              <a:t>= feedback(SYS1,1</a:t>
            </a:r>
            <a:r>
              <a:rPr lang="en-US" sz="1800" dirty="0" smtClean="0"/>
              <a:t>); 	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subplot(length(K),2,(i-1)*2+1);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step(</a:t>
            </a:r>
            <a:r>
              <a:rPr lang="en-US" sz="1800" dirty="0" err="1" smtClean="0"/>
              <a:t>SYS,t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/>
              <a:t>	subplot(length(K</a:t>
            </a:r>
            <a:r>
              <a:rPr lang="en-US" sz="1800" dirty="0" smtClean="0"/>
              <a:t>),2,i*2);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 smtClean="0"/>
              <a:t>lsim</a:t>
            </a:r>
            <a:r>
              <a:rPr lang="en-US" sz="1800" dirty="0" smtClean="0"/>
              <a:t>(</a:t>
            </a:r>
            <a:r>
              <a:rPr lang="en-US" sz="1800" dirty="0" err="1" smtClean="0"/>
              <a:t>SYS,t,t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%title</a:t>
            </a:r>
            <a:r>
              <a:rPr lang="en-US" sz="1800" dirty="0"/>
              <a:t>('Ramp Response');	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legend</a:t>
            </a:r>
            <a:r>
              <a:rPr lang="en-US" sz="1800" dirty="0"/>
              <a:t>(['K = ',num2str(K(</a:t>
            </a:r>
            <a:r>
              <a:rPr lang="en-US" sz="1800" dirty="0" err="1"/>
              <a:t>i</a:t>
            </a:r>
            <a:r>
              <a:rPr lang="en-US" sz="1800" dirty="0" smtClean="0"/>
              <a:t>))],'location</a:t>
            </a:r>
            <a:r>
              <a:rPr lang="en-US" sz="1800" dirty="0"/>
              <a:t>','</a:t>
            </a:r>
            <a:r>
              <a:rPr lang="en-US" sz="1800" dirty="0" err="1"/>
              <a:t>NorthWest</a:t>
            </a:r>
            <a:r>
              <a:rPr lang="en-US" sz="1800" dirty="0" smtClean="0"/>
              <a:t>');</a:t>
            </a:r>
          </a:p>
          <a:p>
            <a:pPr marL="0" indent="0">
              <a:buNone/>
            </a:pPr>
            <a:r>
              <a:rPr lang="en-US" sz="1800" dirty="0" smtClean="0"/>
              <a:t>end</a:t>
            </a:r>
            <a:endParaRPr lang="en-US" sz="18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16900"/>
            <a:ext cx="5553075" cy="6158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741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2223" y="1364159"/>
            <a:ext cx="3285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97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3927</TotalTime>
  <Words>1448</Words>
  <Application>Microsoft Office PowerPoint</Application>
  <PresentationFormat>On-screen Show (4:3)</PresentationFormat>
  <Paragraphs>562</Paragraphs>
  <Slides>48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ＭＳ Ｐゴシック</vt:lpstr>
      <vt:lpstr>Arial</vt:lpstr>
      <vt:lpstr>Calibri</vt:lpstr>
      <vt:lpstr>Cambria Math</vt:lpstr>
      <vt:lpstr>Times New Roman</vt:lpstr>
      <vt:lpstr>Wingdings</vt:lpstr>
      <vt:lpstr>Office Theme</vt:lpstr>
      <vt:lpstr>方程式</vt:lpstr>
      <vt:lpstr>公式</vt:lpstr>
      <vt:lpstr>EE3114 Systems and Control    4. Transient and Steady-State Response Analysis</vt:lpstr>
      <vt:lpstr>Framework of Lectures</vt:lpstr>
      <vt:lpstr>PowerPoint Presentation</vt:lpstr>
      <vt:lpstr>Time Response Specifications</vt:lpstr>
      <vt:lpstr>Transient Response Specifications</vt:lpstr>
      <vt:lpstr>Transient Response Specifications</vt:lpstr>
      <vt:lpstr>PowerPoint Presentation</vt:lpstr>
      <vt:lpstr>PowerPoint Presentation</vt:lpstr>
      <vt:lpstr>PowerPoint Presentation</vt:lpstr>
      <vt:lpstr>PowerPoint Presentation</vt:lpstr>
      <vt:lpstr>Trade-off between Response Fastness and Allowable Overshoot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Response: with ζ = 0.2 for ωn = 1 and ωn = 10</vt:lpstr>
      <vt:lpstr>Allowable Region on s-Plane</vt:lpstr>
      <vt:lpstr>PowerPoint Presentation</vt:lpstr>
      <vt:lpstr>PowerPoint Presentation</vt:lpstr>
      <vt:lpstr>PowerPoint Presentation</vt:lpstr>
      <vt:lpstr>Allowable Region on s-Plane  (delineated all by transient requirements)</vt:lpstr>
      <vt:lpstr>PowerPoint Presentation</vt:lpstr>
      <vt:lpstr>System Stability</vt:lpstr>
      <vt:lpstr>PowerPoint Presentation</vt:lpstr>
      <vt:lpstr>Stability Condition</vt:lpstr>
      <vt:lpstr>PowerPoint Presentation</vt:lpstr>
      <vt:lpstr>PowerPoint Presentation</vt:lpstr>
      <vt:lpstr>Routh-Hurwitz Stability Criterion</vt:lpstr>
      <vt:lpstr>PowerPoint Presentation</vt:lpstr>
      <vt:lpstr>PowerPoint Presentation</vt:lpstr>
      <vt:lpstr>Routh-Hurwitz Stability Criterion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Special Case I:   A row has first element = zero  but not all elements are zero</vt:lpstr>
      <vt:lpstr>PowerPoint Presentation</vt:lpstr>
      <vt:lpstr>PowerPoint Presentation</vt:lpstr>
      <vt:lpstr>Special Case II: One row has all zero elements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Southern California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EE3114 Systems and Control 4.</dc:title>
  <dc:creator>Rosa Chan</dc:creator>
  <cp:lastModifiedBy>jchen</cp:lastModifiedBy>
  <cp:revision>824</cp:revision>
  <dcterms:created xsi:type="dcterms:W3CDTF">2012-01-25T15:12:32Z</dcterms:created>
  <dcterms:modified xsi:type="dcterms:W3CDTF">2019-01-13T04:57:01Z</dcterms:modified>
</cp:coreProperties>
</file>