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310" r:id="rId2"/>
    <p:sldId id="524" r:id="rId3"/>
    <p:sldId id="525" r:id="rId4"/>
    <p:sldId id="526" r:id="rId5"/>
    <p:sldId id="533" r:id="rId6"/>
    <p:sldId id="534" r:id="rId7"/>
    <p:sldId id="527" r:id="rId8"/>
    <p:sldId id="530" r:id="rId9"/>
    <p:sldId id="531" r:id="rId10"/>
    <p:sldId id="532" r:id="rId11"/>
    <p:sldId id="535" r:id="rId12"/>
    <p:sldId id="536" r:id="rId13"/>
    <p:sldId id="537" r:id="rId14"/>
    <p:sldId id="538" r:id="rId15"/>
    <p:sldId id="539" r:id="rId16"/>
    <p:sldId id="540" r:id="rId17"/>
    <p:sldId id="541" r:id="rId18"/>
    <p:sldId id="484" r:id="rId19"/>
    <p:sldId id="488" r:id="rId20"/>
    <p:sldId id="422" r:id="rId21"/>
    <p:sldId id="423" r:id="rId22"/>
    <p:sldId id="504" r:id="rId23"/>
    <p:sldId id="505" r:id="rId24"/>
    <p:sldId id="485" r:id="rId25"/>
    <p:sldId id="487" r:id="rId26"/>
    <p:sldId id="486" r:id="rId27"/>
    <p:sldId id="489" r:id="rId28"/>
    <p:sldId id="506" r:id="rId29"/>
    <p:sldId id="507" r:id="rId30"/>
    <p:sldId id="508" r:id="rId31"/>
    <p:sldId id="509" r:id="rId32"/>
    <p:sldId id="424" r:id="rId33"/>
    <p:sldId id="494" r:id="rId34"/>
    <p:sldId id="496" r:id="rId35"/>
    <p:sldId id="495" r:id="rId36"/>
    <p:sldId id="528" r:id="rId37"/>
    <p:sldId id="500" r:id="rId38"/>
    <p:sldId id="501" r:id="rId39"/>
    <p:sldId id="502" r:id="rId40"/>
    <p:sldId id="503" r:id="rId41"/>
    <p:sldId id="435" r:id="rId42"/>
    <p:sldId id="437" r:id="rId43"/>
    <p:sldId id="513" r:id="rId44"/>
    <p:sldId id="514" r:id="rId45"/>
    <p:sldId id="439" r:id="rId46"/>
    <p:sldId id="440" r:id="rId47"/>
    <p:sldId id="529" r:id="rId48"/>
    <p:sldId id="515" r:id="rId49"/>
    <p:sldId id="520" r:id="rId50"/>
    <p:sldId id="516" r:id="rId51"/>
    <p:sldId id="522" r:id="rId52"/>
    <p:sldId id="475" r:id="rId53"/>
    <p:sldId id="517" r:id="rId54"/>
    <p:sldId id="521" r:id="rId55"/>
    <p:sldId id="523" r:id="rId56"/>
    <p:sldId id="482" r:id="rId5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9524" autoAdjust="0"/>
    <p:restoredTop sz="95084" autoAdjust="0"/>
  </p:normalViewPr>
  <p:slideViewPr>
    <p:cSldViewPr snapToGrid="0" snapToObjects="1">
      <p:cViewPr varScale="1">
        <p:scale>
          <a:sx n="120" d="100"/>
          <a:sy n="120" d="100"/>
        </p:scale>
        <p:origin x="2398" y="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766"/>
    </p:cViewPr>
  </p:sorterViewPr>
  <p:notesViewPr>
    <p:cSldViewPr snapToGrid="0" snapToObjects="1">
      <p:cViewPr varScale="1">
        <p:scale>
          <a:sx n="63" d="100"/>
          <a:sy n="63" d="100"/>
        </p:scale>
        <p:origin x="320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42.wmf"/><Relationship Id="rId4" Type="http://schemas.openxmlformats.org/officeDocument/2006/relationships/image" Target="../media/image4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3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28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3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13" Type="http://schemas.openxmlformats.org/officeDocument/2006/relationships/image" Target="../media/image62.wmf"/><Relationship Id="rId3" Type="http://schemas.openxmlformats.org/officeDocument/2006/relationships/image" Target="../media/image52.wmf"/><Relationship Id="rId7" Type="http://schemas.openxmlformats.org/officeDocument/2006/relationships/image" Target="../media/image56.wmf"/><Relationship Id="rId12" Type="http://schemas.openxmlformats.org/officeDocument/2006/relationships/image" Target="../media/image61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6" Type="http://schemas.openxmlformats.org/officeDocument/2006/relationships/image" Target="../media/image55.wmf"/><Relationship Id="rId11" Type="http://schemas.openxmlformats.org/officeDocument/2006/relationships/image" Target="../media/image60.wmf"/><Relationship Id="rId5" Type="http://schemas.openxmlformats.org/officeDocument/2006/relationships/image" Target="../media/image54.wmf"/><Relationship Id="rId10" Type="http://schemas.openxmlformats.org/officeDocument/2006/relationships/image" Target="../media/image59.wmf"/><Relationship Id="rId4" Type="http://schemas.openxmlformats.org/officeDocument/2006/relationships/image" Target="../media/image53.wmf"/><Relationship Id="rId9" Type="http://schemas.openxmlformats.org/officeDocument/2006/relationships/image" Target="../media/image58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5.wmf"/><Relationship Id="rId2" Type="http://schemas.openxmlformats.org/officeDocument/2006/relationships/image" Target="../media/image64.wmf"/><Relationship Id="rId1" Type="http://schemas.openxmlformats.org/officeDocument/2006/relationships/image" Target="../media/image63.wmf"/><Relationship Id="rId5" Type="http://schemas.openxmlformats.org/officeDocument/2006/relationships/image" Target="../media/image67.wmf"/><Relationship Id="rId4" Type="http://schemas.openxmlformats.org/officeDocument/2006/relationships/image" Target="../media/image6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9.wmf"/><Relationship Id="rId1" Type="http://schemas.openxmlformats.org/officeDocument/2006/relationships/image" Target="../media/image68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47470-173E-47EB-B35E-33CC044ED0BB}" type="datetime1">
              <a:rPr lang="zh-TW" altLang="en-US" smtClean="0"/>
              <a:t>2021/11/15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030FA-5029-B340-ABDD-C02F4B86B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14840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7F596-FA7E-4A83-85E8-9763BE374393}" type="datetime1">
              <a:rPr lang="zh-TW" altLang="en-US" smtClean="0"/>
              <a:t>2021/11/15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63FA6-3695-7946-9982-9BB15344B3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85224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DD7F596-FA7E-4A83-85E8-9763BE374393}" type="datetime1">
              <a:rPr lang="zh-TW" altLang="en-US" smtClean="0"/>
              <a:t>2021/11/15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38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67933-D139-8D4C-AE91-FA1749AFC1D3}" type="datetime1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5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742D3-D2D2-4B49-8835-5666E246520B}" type="datetime1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29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E75AA-0BDD-004D-BD2F-8EDE46E3B036}" type="datetime1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765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B02AA-1D12-F749-9F12-F28F82E58FA0}" type="datetime1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51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46B67-97FE-5346-B580-97971E7C8CEA}" type="datetime1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51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678CD-6855-1C40-A6CF-91949C849C08}" type="datetime1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24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C686-CED7-7147-B864-B15CCCAB1591}" type="datetime1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76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BD670-D16D-BD49-9610-203FBC1642A6}" type="datetime1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731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7FD2-CF2F-3244-BB5A-AEF0579E1902}" type="datetime1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81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4449F-5B14-DC48-A15B-FF5F6379CEEC}" type="datetime1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1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EFF45-E07A-384A-BD40-95F48CBD68BF}" type="datetime1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918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577FD-4C47-5846-8E11-0866C2A18593}" type="datetime1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0026A-7226-DC45-A852-120145532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30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8.wmf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28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image" Target="../media/image28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13" Type="http://schemas.openxmlformats.org/officeDocument/2006/relationships/image" Target="../media/image31.png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12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3.wmf"/><Relationship Id="rId11" Type="http://schemas.openxmlformats.org/officeDocument/2006/relationships/image" Target="../media/image29.png"/><Relationship Id="rId5" Type="http://schemas.openxmlformats.org/officeDocument/2006/relationships/oleObject" Target="../embeddings/oleObject6.bin"/><Relationship Id="rId15" Type="http://schemas.openxmlformats.org/officeDocument/2006/relationships/image" Target="../media/image20.png"/><Relationship Id="rId10" Type="http://schemas.openxmlformats.org/officeDocument/2006/relationships/image" Target="../media/image28.png"/><Relationship Id="rId4" Type="http://schemas.openxmlformats.org/officeDocument/2006/relationships/image" Target="../media/image32.wmf"/><Relationship Id="rId9" Type="http://schemas.openxmlformats.org/officeDocument/2006/relationships/image" Target="../media/image21.png"/><Relationship Id="rId14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7" Type="http://schemas.openxmlformats.org/officeDocument/2006/relationships/image" Target="../media/image3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36.JP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5.png"/><Relationship Id="rId7" Type="http://schemas.openxmlformats.org/officeDocument/2006/relationships/image" Target="../media/image4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image" Target="../media/image55.png"/><Relationship Id="rId26" Type="http://schemas.openxmlformats.org/officeDocument/2006/relationships/image" Target="../media/image45.png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42.wmf"/><Relationship Id="rId25" Type="http://schemas.openxmlformats.org/officeDocument/2006/relationships/image" Target="../media/image6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4.png"/><Relationship Id="rId1" Type="http://schemas.openxmlformats.org/officeDocument/2006/relationships/vmlDrawing" Target="../drawings/vmlDrawing5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12.bin"/><Relationship Id="rId24" Type="http://schemas.openxmlformats.org/officeDocument/2006/relationships/image" Target="../media/image54.png"/><Relationship Id="rId5" Type="http://schemas.openxmlformats.org/officeDocument/2006/relationships/oleObject" Target="../embeddings/oleObject9.bin"/><Relationship Id="rId15" Type="http://schemas.openxmlformats.org/officeDocument/2006/relationships/image" Target="../media/image42.png"/><Relationship Id="rId23" Type="http://schemas.openxmlformats.org/officeDocument/2006/relationships/image" Target="../media/image59.png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oleObject" Target="../embeddings/oleObject13.bin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8.wmf"/><Relationship Id="rId9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65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43.JPG"/><Relationship Id="rId5" Type="http://schemas.openxmlformats.org/officeDocument/2006/relationships/image" Target="../media/image631.png"/><Relationship Id="rId10" Type="http://schemas.openxmlformats.org/officeDocument/2006/relationships/image" Target="../media/image40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16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1.png"/><Relationship Id="rId7" Type="http://schemas.openxmlformats.org/officeDocument/2006/relationships/image" Target="../media/image70.png"/><Relationship Id="rId2" Type="http://schemas.openxmlformats.org/officeDocument/2006/relationships/image" Target="../media/image6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0.png"/><Relationship Id="rId11" Type="http://schemas.openxmlformats.org/officeDocument/2006/relationships/image" Target="../media/image74.png"/><Relationship Id="rId5" Type="http://schemas.openxmlformats.org/officeDocument/2006/relationships/image" Target="../media/image680.png"/><Relationship Id="rId10" Type="http://schemas.openxmlformats.org/officeDocument/2006/relationships/image" Target="../media/image73.png"/><Relationship Id="rId4" Type="http://schemas.openxmlformats.org/officeDocument/2006/relationships/image" Target="../media/image671.png"/><Relationship Id="rId9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75.png"/><Relationship Id="rId7" Type="http://schemas.openxmlformats.org/officeDocument/2006/relationships/image" Target="../media/image49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47.png"/><Relationship Id="rId10" Type="http://schemas.openxmlformats.org/officeDocument/2006/relationships/image" Target="../media/image521.png"/><Relationship Id="rId4" Type="http://schemas.openxmlformats.org/officeDocument/2006/relationships/image" Target="../media/image76.png"/><Relationship Id="rId9" Type="http://schemas.openxmlformats.org/officeDocument/2006/relationships/image" Target="../media/image79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oleObject" Target="../embeddings/oleObject17.bin"/><Relationship Id="rId7" Type="http://schemas.openxmlformats.org/officeDocument/2006/relationships/image" Target="../media/image8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82.png"/><Relationship Id="rId4" Type="http://schemas.openxmlformats.org/officeDocument/2006/relationships/image" Target="../media/image38.wmf"/><Relationship Id="rId9" Type="http://schemas.openxmlformats.org/officeDocument/2006/relationships/oleObject" Target="../embeddings/oleObject19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0.png"/><Relationship Id="rId5" Type="http://schemas.openxmlformats.org/officeDocument/2006/relationships/image" Target="../media/image660.png"/><Relationship Id="rId4" Type="http://schemas.openxmlformats.org/officeDocument/2006/relationships/image" Target="../media/image65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1.png"/><Relationship Id="rId3" Type="http://schemas.openxmlformats.org/officeDocument/2006/relationships/oleObject" Target="../embeddings/oleObject20.bin"/><Relationship Id="rId7" Type="http://schemas.openxmlformats.org/officeDocument/2006/relationships/image" Target="../media/image8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8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67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54.wmf"/><Relationship Id="rId18" Type="http://schemas.openxmlformats.org/officeDocument/2006/relationships/oleObject" Target="../embeddings/oleObject29.bin"/><Relationship Id="rId26" Type="http://schemas.openxmlformats.org/officeDocument/2006/relationships/oleObject" Target="../embeddings/oleObject33.bin"/><Relationship Id="rId3" Type="http://schemas.openxmlformats.org/officeDocument/2006/relationships/image" Target="../media/image470.png"/><Relationship Id="rId21" Type="http://schemas.openxmlformats.org/officeDocument/2006/relationships/image" Target="../media/image58.wmf"/><Relationship Id="rId7" Type="http://schemas.openxmlformats.org/officeDocument/2006/relationships/image" Target="../media/image51.wmf"/><Relationship Id="rId12" Type="http://schemas.openxmlformats.org/officeDocument/2006/relationships/oleObject" Target="../embeddings/oleObject26.bin"/><Relationship Id="rId17" Type="http://schemas.openxmlformats.org/officeDocument/2006/relationships/image" Target="../media/image56.wmf"/><Relationship Id="rId25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8.bin"/><Relationship Id="rId20" Type="http://schemas.openxmlformats.org/officeDocument/2006/relationships/oleObject" Target="../embeddings/oleObject30.bin"/><Relationship Id="rId29" Type="http://schemas.openxmlformats.org/officeDocument/2006/relationships/oleObject" Target="../embeddings/oleObject35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53.wmf"/><Relationship Id="rId24" Type="http://schemas.openxmlformats.org/officeDocument/2006/relationships/oleObject" Target="../embeddings/oleObject32.bin"/><Relationship Id="rId32" Type="http://schemas.openxmlformats.org/officeDocument/2006/relationships/image" Target="../media/image62.wmf"/><Relationship Id="rId5" Type="http://schemas.openxmlformats.org/officeDocument/2006/relationships/image" Target="../media/image50.wmf"/><Relationship Id="rId15" Type="http://schemas.openxmlformats.org/officeDocument/2006/relationships/image" Target="../media/image55.wmf"/><Relationship Id="rId23" Type="http://schemas.openxmlformats.org/officeDocument/2006/relationships/image" Target="../media/image59.wmf"/><Relationship Id="rId28" Type="http://schemas.openxmlformats.org/officeDocument/2006/relationships/oleObject" Target="../embeddings/oleObject34.bin"/><Relationship Id="rId10" Type="http://schemas.openxmlformats.org/officeDocument/2006/relationships/oleObject" Target="../embeddings/oleObject25.bin"/><Relationship Id="rId19" Type="http://schemas.openxmlformats.org/officeDocument/2006/relationships/image" Target="../media/image57.wmf"/><Relationship Id="rId31" Type="http://schemas.openxmlformats.org/officeDocument/2006/relationships/oleObject" Target="../embeddings/oleObject37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52.wmf"/><Relationship Id="rId14" Type="http://schemas.openxmlformats.org/officeDocument/2006/relationships/oleObject" Target="../embeddings/oleObject27.bin"/><Relationship Id="rId22" Type="http://schemas.openxmlformats.org/officeDocument/2006/relationships/oleObject" Target="../embeddings/oleObject31.bin"/><Relationship Id="rId27" Type="http://schemas.openxmlformats.org/officeDocument/2006/relationships/image" Target="../media/image61.wmf"/><Relationship Id="rId30" Type="http://schemas.openxmlformats.org/officeDocument/2006/relationships/oleObject" Target="../embeddings/oleObject36.bin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3" Type="http://schemas.openxmlformats.org/officeDocument/2006/relationships/oleObject" Target="../embeddings/oleObject38.bin"/><Relationship Id="rId7" Type="http://schemas.openxmlformats.org/officeDocument/2006/relationships/oleObject" Target="../embeddings/oleObject40.bin"/><Relationship Id="rId12" Type="http://schemas.openxmlformats.org/officeDocument/2006/relationships/image" Target="../media/image6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64.wmf"/><Relationship Id="rId11" Type="http://schemas.openxmlformats.org/officeDocument/2006/relationships/oleObject" Target="../embeddings/oleObject42.bin"/><Relationship Id="rId5" Type="http://schemas.openxmlformats.org/officeDocument/2006/relationships/oleObject" Target="../embeddings/oleObject39.bin"/><Relationship Id="rId10" Type="http://schemas.openxmlformats.org/officeDocument/2006/relationships/image" Target="../media/image66.wmf"/><Relationship Id="rId4" Type="http://schemas.openxmlformats.org/officeDocument/2006/relationships/image" Target="../media/image63.wmf"/><Relationship Id="rId9" Type="http://schemas.openxmlformats.org/officeDocument/2006/relationships/oleObject" Target="../embeddings/oleObject41.bin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oleObject" Target="../embeddings/oleObject43.bin"/><Relationship Id="rId7" Type="http://schemas.openxmlformats.org/officeDocument/2006/relationships/image" Target="../media/image6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61.png"/><Relationship Id="rId5" Type="http://schemas.openxmlformats.org/officeDocument/2006/relationships/image" Target="../media/image92.png"/><Relationship Id="rId10" Type="http://schemas.openxmlformats.org/officeDocument/2006/relationships/image" Target="../media/image58.png"/><Relationship Id="rId4" Type="http://schemas.openxmlformats.org/officeDocument/2006/relationships/image" Target="../media/image68.wmf"/><Relationship Id="rId9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G"/><Relationship Id="rId5" Type="http://schemas.openxmlformats.org/officeDocument/2006/relationships/image" Target="../media/image73.JPG"/><Relationship Id="rId4" Type="http://schemas.openxmlformats.org/officeDocument/2006/relationships/image" Target="../media/image72.JPG"/><Relationship Id="rId9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JPG"/><Relationship Id="rId3" Type="http://schemas.openxmlformats.org/officeDocument/2006/relationships/image" Target="../media/image77.JPG"/><Relationship Id="rId7" Type="http://schemas.openxmlformats.org/officeDocument/2006/relationships/image" Target="../media/image74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JPG"/><Relationship Id="rId5" Type="http://schemas.openxmlformats.org/officeDocument/2006/relationships/image" Target="../media/image123.png"/><Relationship Id="rId4" Type="http://schemas.openxmlformats.org/officeDocument/2006/relationships/image" Target="../media/image122.png"/><Relationship Id="rId9" Type="http://schemas.openxmlformats.org/officeDocument/2006/relationships/image" Target="../media/image78.JP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oleObject" Target="../embeddings/oleObject45.bin"/><Relationship Id="rId7" Type="http://schemas.openxmlformats.org/officeDocument/2006/relationships/image" Target="../media/image10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79.wmf"/><Relationship Id="rId9" Type="http://schemas.openxmlformats.org/officeDocument/2006/relationships/image" Target="../media/image10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7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0.pn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0.png"/><Relationship Id="rId4" Type="http://schemas.openxmlformats.org/officeDocument/2006/relationships/image" Target="../media/image9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9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0.png"/><Relationship Id="rId7" Type="http://schemas.openxmlformats.org/officeDocument/2006/relationships/image" Target="../media/image98.png"/><Relationship Id="rId2" Type="http://schemas.openxmlformats.org/officeDocument/2006/relationships/image" Target="../media/image9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1.png"/><Relationship Id="rId7" Type="http://schemas.openxmlformats.org/officeDocument/2006/relationships/image" Target="../media/image105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0.png"/><Relationship Id="rId5" Type="http://schemas.openxmlformats.org/officeDocument/2006/relationships/image" Target="../media/image1030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G"/><Relationship Id="rId3" Type="http://schemas.openxmlformats.org/officeDocument/2006/relationships/image" Target="../media/image113.png"/><Relationship Id="rId7" Type="http://schemas.openxmlformats.org/officeDocument/2006/relationships/image" Target="../media/image86.JP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11" Type="http://schemas.openxmlformats.org/officeDocument/2006/relationships/image" Target="../media/image117.png"/><Relationship Id="rId5" Type="http://schemas.openxmlformats.org/officeDocument/2006/relationships/image" Target="../media/image115.png"/><Relationship Id="rId10" Type="http://schemas.openxmlformats.org/officeDocument/2006/relationships/image" Target="../media/image116.png"/><Relationship Id="rId4" Type="http://schemas.openxmlformats.org/officeDocument/2006/relationships/image" Target="../media/image114.png"/><Relationship Id="rId9" Type="http://schemas.openxmlformats.org/officeDocument/2006/relationships/image" Target="../media/image88.JP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12777"/>
            <a:ext cx="7774632" cy="218767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EE 3114 </a:t>
            </a:r>
            <a:r>
              <a:rPr lang="en-US" b="1" dirty="0">
                <a:solidFill>
                  <a:srgbClr val="0070C0"/>
                </a:solidFill>
              </a:rPr>
              <a:t>Systems and Control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C00000"/>
                </a:solidFill>
              </a:rPr>
              <a:t>10. </a:t>
            </a:r>
            <a:r>
              <a:rPr lang="en-US" b="1" dirty="0">
                <a:solidFill>
                  <a:srgbClr val="FF0000"/>
                </a:solidFill>
              </a:rPr>
              <a:t>State Space Design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331640" y="4509120"/>
            <a:ext cx="6400800" cy="1752600"/>
          </a:xfrm>
        </p:spPr>
        <p:txBody>
          <a:bodyPr/>
          <a:lstStyle/>
          <a:p>
            <a:r>
              <a:rPr lang="en-US" dirty="0"/>
              <a:t>Semester A, </a:t>
            </a:r>
            <a:r>
              <a:rPr lang="en-US" dirty="0" smtClean="0"/>
              <a:t>2021-22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173787"/>
            <a:ext cx="2239818" cy="365125"/>
          </a:xfrm>
        </p:spPr>
        <p:txBody>
          <a:bodyPr/>
          <a:lstStyle/>
          <a:p>
            <a:r>
              <a:rPr lang="en-US" altLang="zh-TW" sz="2000"/>
              <a:t>2018-11-21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4026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64C391-1BD5-4E56-8493-6D2B681AC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1727" y="1774903"/>
            <a:ext cx="5585356" cy="19027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F077EE-31EC-4020-BC3F-B5744098865D}"/>
              </a:ext>
            </a:extLst>
          </p:cNvPr>
          <p:cNvSpPr txBox="1"/>
          <p:nvPr/>
        </p:nvSpPr>
        <p:spPr>
          <a:xfrm>
            <a:off x="701292" y="466454"/>
            <a:ext cx="7516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PBH Tests for Controllability/Observability</a:t>
            </a:r>
          </a:p>
        </p:txBody>
      </p:sp>
      <p:sp>
        <p:nvSpPr>
          <p:cNvPr id="5" name="Text Box 72">
            <a:extLst>
              <a:ext uri="{FF2B5EF4-FFF2-40B4-BE49-F238E27FC236}">
                <a16:creationId xmlns:a16="http://schemas.microsoft.com/office/drawing/2014/main" id="{62484E9B-D5D4-48F2-BE49-6C37CD57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320" y="1303407"/>
            <a:ext cx="172027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solidFill>
                  <a:srgbClr val="0070C0"/>
                </a:solidFill>
                <a:latin typeface="+mn-lt"/>
              </a:rPr>
              <a:t>Controllability:</a:t>
            </a:r>
          </a:p>
        </p:txBody>
      </p:sp>
      <p:sp>
        <p:nvSpPr>
          <p:cNvPr id="6" name="Text Box 72">
            <a:extLst>
              <a:ext uri="{FF2B5EF4-FFF2-40B4-BE49-F238E27FC236}">
                <a16:creationId xmlns:a16="http://schemas.microsoft.com/office/drawing/2014/main" id="{F2F9C942-0AE3-4F65-9DFE-EB4FBF3FB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320" y="3912793"/>
            <a:ext cx="16278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solidFill>
                  <a:srgbClr val="0070C0"/>
                </a:solidFill>
                <a:latin typeface="+mn-lt"/>
              </a:rPr>
              <a:t>Observability: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6C8BCE-E8D6-45CF-97F0-BA688391F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238" y="4543368"/>
            <a:ext cx="4238617" cy="1332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67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F077EE-31EC-4020-BC3F-B5744098865D}"/>
              </a:ext>
            </a:extLst>
          </p:cNvPr>
          <p:cNvSpPr txBox="1"/>
          <p:nvPr/>
        </p:nvSpPr>
        <p:spPr>
          <a:xfrm>
            <a:off x="701292" y="466454"/>
            <a:ext cx="7516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0000"/>
                </a:solidFill>
                <a:latin typeface="Calibri"/>
              </a:rPr>
              <a:t>An Example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59FE94-EAD6-46DB-92ED-3C9507008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55" y="966450"/>
            <a:ext cx="3732555" cy="569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99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F077EE-31EC-4020-BC3F-B5744098865D}"/>
              </a:ext>
            </a:extLst>
          </p:cNvPr>
          <p:cNvSpPr txBox="1"/>
          <p:nvPr/>
        </p:nvSpPr>
        <p:spPr>
          <a:xfrm>
            <a:off x="701292" y="466454"/>
            <a:ext cx="75161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 Example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FC03E6-9A19-4DC9-BF7B-0AE6556AE0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84" y="1051229"/>
            <a:ext cx="4193288" cy="5246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837644-8C43-4FA2-8E8C-A27CF5535F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291" y="2620494"/>
            <a:ext cx="4191209" cy="2841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5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001" y="113213"/>
            <a:ext cx="6661799" cy="6694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270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784" y="537175"/>
            <a:ext cx="3876215" cy="22593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10" y="3031327"/>
            <a:ext cx="3859399" cy="31980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337" y="4543163"/>
            <a:ext cx="3682825" cy="1990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870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F077EE-31EC-4020-BC3F-B5744098865D}"/>
              </a:ext>
            </a:extLst>
          </p:cNvPr>
          <p:cNvSpPr txBox="1"/>
          <p:nvPr/>
        </p:nvSpPr>
        <p:spPr>
          <a:xfrm>
            <a:off x="60557" y="309008"/>
            <a:ext cx="8992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Example of Uncontrollable/Unobservable Circuits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95A7B0-C90A-4BD9-B0F0-CF686B5D3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584" y="893783"/>
            <a:ext cx="5513059" cy="5868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581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CF077EE-31EC-4020-BC3F-B5744098865D}"/>
              </a:ext>
            </a:extLst>
          </p:cNvPr>
          <p:cNvSpPr txBox="1"/>
          <p:nvPr/>
        </p:nvSpPr>
        <p:spPr>
          <a:xfrm>
            <a:off x="60557" y="309008"/>
            <a:ext cx="89926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FF0000"/>
                </a:solidFill>
                <a:latin typeface="Calibri"/>
              </a:rPr>
              <a:t>C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ontrollable</a:t>
            </a:r>
            <a:r>
              <a:rPr lang="en-US" sz="3200" b="1" dirty="0">
                <a:solidFill>
                  <a:srgbClr val="FF0000"/>
                </a:solidFill>
                <a:latin typeface="Calibri"/>
              </a:rPr>
              <a:t> Canonical Form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3A192E-9B25-4A98-9D47-D8B254D46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317" y="1204170"/>
            <a:ext cx="3745554" cy="22248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08909A-269C-4DEE-8E6D-9E764BA863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4106" y="3917415"/>
            <a:ext cx="4929894" cy="29015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34B540-322E-4975-8042-B1939C950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447" y="1984397"/>
            <a:ext cx="3972492" cy="15509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07798E-397C-442E-971C-4DA451DAA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173" y="4566628"/>
            <a:ext cx="3889039" cy="97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8429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957041-BE62-4337-91A6-468D17852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68" y="668786"/>
            <a:ext cx="5728625" cy="55204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2D414B-2796-41FA-A17D-C888998861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891" y="2076450"/>
            <a:ext cx="3209792" cy="279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30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700" y="723900"/>
            <a:ext cx="3973699" cy="9048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684" y="2063273"/>
            <a:ext cx="4195730" cy="2954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85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38" y="304415"/>
            <a:ext cx="4128463" cy="39361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6604" y="242896"/>
            <a:ext cx="4868392" cy="64093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216" y="4793015"/>
            <a:ext cx="2690648" cy="109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15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36" y="624106"/>
            <a:ext cx="4742268" cy="45917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757" y="3891408"/>
            <a:ext cx="3816044" cy="242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51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698" y="133315"/>
            <a:ext cx="4759084" cy="646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774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173" y="407145"/>
            <a:ext cx="4565694" cy="569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0636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18" y="170786"/>
            <a:ext cx="4960883" cy="63100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8300" y="2608312"/>
            <a:ext cx="3631324" cy="402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744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79770" y="2560742"/>
                <a:ext cx="3174217" cy="9337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>
                        <a:latin typeface="Cambria Math"/>
                      </a:rPr>
                      <m:t>𝐱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𝒎</m:t>
                        </m:r>
                      </m:sup>
                    </m:sSup>
                  </m:oMath>
                </a14:m>
                <a:r>
                  <a:rPr lang="en-US" dirty="0"/>
                  <a:t>  is the state vector</a:t>
                </a:r>
              </a:p>
              <a:p>
                <a14:m>
                  <m:oMath xmlns:m="http://schemas.openxmlformats.org/officeDocument/2006/math">
                    <m:r>
                      <a:rPr lang="en-US" b="1">
                        <a:latin typeface="Cambria Math"/>
                      </a:rPr>
                      <m:t>𝐮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𝒏</m:t>
                        </m:r>
                      </m:sup>
                    </m:sSup>
                    <m:r>
                      <a:rPr lang="en-US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/>
                  <a:t> is the control vector</a:t>
                </a:r>
              </a:p>
              <a:p>
                <a14:m>
                  <m:oMath xmlns:m="http://schemas.openxmlformats.org/officeDocument/2006/math">
                    <m:r>
                      <a:rPr lang="en-US" b="1">
                        <a:latin typeface="Cambria Math" panose="02040503050406030204" pitchFamily="18" charset="0"/>
                        <a:ea typeface="Cambria Math"/>
                      </a:rPr>
                      <m:t>𝐲</m:t>
                    </m:r>
                    <m:r>
                      <a:rPr lang="en-US" b="1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ℝ</m:t>
                        </m:r>
                      </m:e>
                      <m:sup>
                        <m:r>
                          <a:rPr lang="en-US" b="1" i="1">
                            <a:latin typeface="Cambria Math"/>
                            <a:ea typeface="Cambria Math"/>
                          </a:rPr>
                          <m:t>𝒌</m:t>
                        </m:r>
                      </m:sup>
                    </m:sSup>
                    <m:r>
                      <a:rPr lang="en-US" b="1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dirty="0"/>
                  <a:t> is the output vector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770" y="2560742"/>
                <a:ext cx="3174217" cy="933782"/>
              </a:xfrm>
              <a:prstGeom prst="rect">
                <a:avLst/>
              </a:prstGeom>
              <a:blipFill>
                <a:blip r:embed="rId2"/>
                <a:stretch>
                  <a:fillRect t="-3268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156710" y="2560742"/>
                <a:ext cx="437744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the system matrix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   is the control matrix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en-US" dirty="0"/>
                  <a:t>    is the observation matrix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    is the input matrix (often,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710" y="2560742"/>
                <a:ext cx="4377447" cy="1200329"/>
              </a:xfrm>
              <a:prstGeom prst="rect">
                <a:avLst/>
              </a:prstGeom>
              <a:blipFill>
                <a:blip r:embed="rId3"/>
                <a:stretch>
                  <a:fillRect t="-2538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536969" y="405898"/>
            <a:ext cx="58560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LTI State-Space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058108" y="1332597"/>
                <a:ext cx="193354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77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2400" b="1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DengXian" panose="02010600030101010101" pitchFamily="2" charset="-122"/>
                              <a:cs typeface="Times New Roman" panose="02020603050405020304" pitchFamily="18" charset="0"/>
                            </a:rPr>
                            <m:t>𝐱</m:t>
                          </m:r>
                        </m:e>
                      </m:acc>
                      <m:r>
                        <a:rPr lang="en-US"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𝐴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𝐱</m:t>
                      </m:r>
                      <m:r>
                        <a:rPr lang="en-US" sz="2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𝐵</m:t>
                      </m:r>
                      <m:r>
                        <a:rPr lang="en-US" sz="2400" b="1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DengXian" panose="02010600030101010101" pitchFamily="2" charset="-122"/>
                          <a:cs typeface="Times New Roman" panose="020206030504050203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08" y="1332597"/>
                <a:ext cx="193354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058108" y="1844762"/>
                <a:ext cx="19335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𝐲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𝐱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400" b="1">
                          <a:latin typeface="Cambria Math" panose="02040503050406030204" pitchFamily="18" charset="0"/>
                        </a:rPr>
                        <m:t>𝐮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08" y="1844762"/>
                <a:ext cx="1933543" cy="461665"/>
              </a:xfrm>
              <a:prstGeom prst="rect">
                <a:avLst/>
              </a:prstGeom>
              <a:blipFill>
                <a:blip r:embed="rId5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58108" y="3961908"/>
                <a:ext cx="7229858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Now, we want to </a:t>
                </a:r>
                <a:r>
                  <a:rPr lang="en-US" sz="2400" dirty="0">
                    <a:solidFill>
                      <a:srgbClr val="0070C0"/>
                    </a:solidFill>
                  </a:rPr>
                  <a:t>design </a:t>
                </a:r>
                <a:r>
                  <a:rPr lang="en-US" sz="2400" dirty="0"/>
                  <a:t>the</a:t>
                </a:r>
                <a:r>
                  <a:rPr lang="en-US" sz="2400" dirty="0">
                    <a:solidFill>
                      <a:srgbClr val="0070C0"/>
                    </a:solidFill>
                  </a:rPr>
                  <a:t> </a:t>
                </a:r>
                <a:r>
                  <a:rPr lang="en-US" sz="2400" dirty="0">
                    <a:solidFill>
                      <a:srgbClr val="7030A0"/>
                    </a:solidFill>
                  </a:rPr>
                  <a:t>controller</a:t>
                </a:r>
                <a:r>
                  <a:rPr lang="en-US" sz="2400" dirty="0">
                    <a:solidFill>
                      <a:srgbClr val="0070C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𝒖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400" dirty="0"/>
                  <a:t>  to achieve some goals, such as regulating the originally system so that the controlled system has desired poles (e.g., to stabilize an unstable system, or to have better stability)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8108" y="3961908"/>
                <a:ext cx="7229858" cy="1569660"/>
              </a:xfrm>
              <a:prstGeom prst="rect">
                <a:avLst/>
              </a:prstGeom>
              <a:blipFill>
                <a:blip r:embed="rId6"/>
                <a:stretch>
                  <a:fillRect l="-1349" t="-3113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058108" y="5659631"/>
            <a:ext cx="72298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Note:</a:t>
            </a:r>
            <a:r>
              <a:rPr lang="en-US" dirty="0"/>
              <a:t> </a:t>
            </a:r>
          </a:p>
          <a:p>
            <a:endParaRPr lang="en-US" sz="800" dirty="0"/>
          </a:p>
          <a:p>
            <a:r>
              <a:rPr lang="en-US" dirty="0"/>
              <a:t>Only SISO systems are studied, but MIMO systems can be similarly handled</a:t>
            </a:r>
          </a:p>
        </p:txBody>
      </p:sp>
    </p:spTree>
    <p:extLst>
      <p:ext uri="{BB962C8B-B14F-4D97-AF65-F5344CB8AC3E}">
        <p14:creationId xmlns:p14="http://schemas.microsoft.com/office/powerpoint/2010/main" val="16860116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4" name="Object 9"/>
          <p:cNvGraphicFramePr>
            <a:graphicFrameLocks noChangeAspect="1"/>
          </p:cNvGraphicFramePr>
          <p:nvPr>
            <p:extLst/>
          </p:nvPr>
        </p:nvGraphicFramePr>
        <p:xfrm>
          <a:off x="2573109" y="1296078"/>
          <a:ext cx="2641600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2" name="方程式" r:id="rId3" imgW="1524000" imgH="228600" progId="Equation.3">
                  <p:embed/>
                </p:oleObj>
              </mc:Choice>
              <mc:Fallback>
                <p:oleObj name="方程式" r:id="rId3" imgW="1524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3109" y="1296078"/>
                        <a:ext cx="2641600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26"/>
          <p:cNvGraphicFramePr>
            <a:graphicFrameLocks noChangeAspect="1"/>
          </p:cNvGraphicFramePr>
          <p:nvPr>
            <p:extLst/>
          </p:nvPr>
        </p:nvGraphicFramePr>
        <p:xfrm>
          <a:off x="3633559" y="2843891"/>
          <a:ext cx="2641600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3" name="方程式" r:id="rId5" imgW="1524000" imgH="431800" progId="Equation.3">
                  <p:embed/>
                </p:oleObj>
              </mc:Choice>
              <mc:Fallback>
                <p:oleObj name="方程式" r:id="rId5" imgW="15240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3559" y="2843891"/>
                        <a:ext cx="2641600" cy="74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Text Box 27"/>
          <p:cNvSpPr txBox="1">
            <a:spLocks noChangeArrowheads="1"/>
          </p:cNvSpPr>
          <p:nvPr/>
        </p:nvSpPr>
        <p:spPr bwMode="auto">
          <a:xfrm>
            <a:off x="1739900" y="377081"/>
            <a:ext cx="52711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3200" b="1" dirty="0">
                <a:solidFill>
                  <a:srgbClr val="C00000"/>
                </a:solidFill>
                <a:latin typeface="+mj-lt"/>
              </a:rPr>
              <a:t>Regulation</a:t>
            </a:r>
            <a:r>
              <a:rPr lang="en-US" altLang="zh-TW" sz="3200" b="1" dirty="0">
                <a:solidFill>
                  <a:srgbClr val="FF0000"/>
                </a:solidFill>
                <a:latin typeface="+mj-lt"/>
              </a:rPr>
              <a:t> via State Feedback</a:t>
            </a:r>
          </a:p>
        </p:txBody>
      </p:sp>
      <p:sp>
        <p:nvSpPr>
          <p:cNvPr id="5135" name="Text Box 71"/>
          <p:cNvSpPr txBox="1">
            <a:spLocks noChangeArrowheads="1"/>
          </p:cNvSpPr>
          <p:nvPr/>
        </p:nvSpPr>
        <p:spPr bwMode="auto">
          <a:xfrm>
            <a:off x="1734909" y="1270678"/>
            <a:ext cx="7882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solidFill>
                  <a:srgbClr val="0070C0"/>
                </a:solidFill>
                <a:latin typeface="+mn-lt"/>
              </a:rPr>
              <a:t>Plant:</a:t>
            </a:r>
          </a:p>
        </p:txBody>
      </p:sp>
      <p:sp>
        <p:nvSpPr>
          <p:cNvPr id="5136" name="Text Box 72"/>
          <p:cNvSpPr txBox="1">
            <a:spLocks noChangeArrowheads="1"/>
          </p:cNvSpPr>
          <p:nvPr/>
        </p:nvSpPr>
        <p:spPr bwMode="auto">
          <a:xfrm>
            <a:off x="1736497" y="1865991"/>
            <a:ext cx="29498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solidFill>
                  <a:srgbClr val="0070C0"/>
                </a:solidFill>
                <a:latin typeface="+mn-lt"/>
              </a:rPr>
              <a:t>State-Feedback Controller:</a:t>
            </a:r>
          </a:p>
        </p:txBody>
      </p:sp>
      <p:sp>
        <p:nvSpPr>
          <p:cNvPr id="5137" name="Text Box 73"/>
          <p:cNvSpPr txBox="1">
            <a:spLocks noChangeArrowheads="1"/>
          </p:cNvSpPr>
          <p:nvPr/>
        </p:nvSpPr>
        <p:spPr bwMode="auto">
          <a:xfrm>
            <a:off x="1755951" y="2381705"/>
            <a:ext cx="23891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solidFill>
                  <a:srgbClr val="0070C0"/>
                </a:solidFill>
                <a:latin typeface="+mn-lt"/>
              </a:rPr>
              <a:t>Closed-Loop System: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952" y="3571202"/>
            <a:ext cx="5807348" cy="27288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95856" y="4241417"/>
            <a:ext cx="338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55312" y="1294954"/>
            <a:ext cx="175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Cx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+Du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954359" y="2830631"/>
                <a:ext cx="1770671" cy="38062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4359" y="2830631"/>
                <a:ext cx="1770671" cy="3806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560331" y="3210127"/>
            <a:ext cx="1887166" cy="4097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820063" y="1865991"/>
                <a:ext cx="12548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063" y="1865991"/>
                <a:ext cx="125486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000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8" name="Text Box 74"/>
          <p:cNvSpPr txBox="1">
            <a:spLocks noChangeArrowheads="1"/>
          </p:cNvSpPr>
          <p:nvPr/>
        </p:nvSpPr>
        <p:spPr bwMode="auto">
          <a:xfrm>
            <a:off x="1109845" y="2651792"/>
            <a:ext cx="782587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b="1" dirty="0">
                <a:solidFill>
                  <a:srgbClr val="C00000"/>
                </a:solidFill>
              </a:rPr>
              <a:t>Idea:</a:t>
            </a:r>
          </a:p>
        </p:txBody>
      </p:sp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4003040"/>
              </p:ext>
            </p:extLst>
          </p:nvPr>
        </p:nvGraphicFramePr>
        <p:xfrm>
          <a:off x="1185863" y="834061"/>
          <a:ext cx="2641600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925" name="方程式" r:id="rId3" imgW="1524000" imgH="228600" progId="Equation.3">
                  <p:embed/>
                </p:oleObj>
              </mc:Choice>
              <mc:Fallback>
                <p:oleObj name="方程式" r:id="rId3" imgW="1524000" imgH="228600" progId="Equation.3">
                  <p:embed/>
                  <p:pic>
                    <p:nvPicPr>
                      <p:cNvPr id="5124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5863" y="834061"/>
                        <a:ext cx="2641600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158347" y="1242166"/>
            <a:ext cx="175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Cx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+Du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891167" y="1910022"/>
                <a:ext cx="1770671" cy="380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167" y="1910022"/>
                <a:ext cx="1770671" cy="3806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Arrow 2"/>
          <p:cNvSpPr/>
          <p:nvPr/>
        </p:nvSpPr>
        <p:spPr>
          <a:xfrm>
            <a:off x="2343758" y="2017876"/>
            <a:ext cx="357922" cy="15343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80661" y="3187679"/>
                <a:ext cx="741679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𝑏𝑢</m:t>
                    </m:r>
                  </m:oMath>
                </a14:m>
                <a:r>
                  <a:rPr lang="en-US" sz="2000" dirty="0"/>
                  <a:t>  with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dirty="0"/>
                  <a:t>, hence the uncontrolled system is unstable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661" y="3187679"/>
                <a:ext cx="7416794" cy="400110"/>
              </a:xfrm>
              <a:prstGeom prst="rect">
                <a:avLst/>
              </a:prstGeom>
              <a:blipFill>
                <a:blip r:embed="rId6"/>
                <a:stretch>
                  <a:fillRect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80661" y="3815741"/>
                <a:ext cx="7129484" cy="22625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Design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𝑘𝑥</m:t>
                    </m:r>
                  </m:oMath>
                </a14:m>
                <a:r>
                  <a:rPr lang="en-US" dirty="0"/>
                  <a:t>   leading to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𝑏𝑘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Now, suppose we want the feedback-controlled system to have a pole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Then,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=−1</m:t>
                    </m:r>
                  </m:oMath>
                </a14:m>
                <a:r>
                  <a:rPr lang="en-US" dirty="0"/>
                  <a:t>   </a:t>
                </a:r>
                <a:r>
                  <a:rPr lang="en-US" dirty="0">
                    <a:sym typeface="Wingdings" panose="05000000000000000000" pitchFamily="2" charset="2"/>
                  </a:rPr>
                  <a:t>   We can choose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𝑏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Negative state-feedback controller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  can guarantee the feedback-controlled system to be stable, with pole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0661" y="3815741"/>
                <a:ext cx="7129484" cy="2262542"/>
              </a:xfrm>
              <a:prstGeom prst="rect">
                <a:avLst/>
              </a:prstGeom>
              <a:blipFill>
                <a:blip r:embed="rId7"/>
                <a:stretch>
                  <a:fillRect l="-684" t="-1617" b="-3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95675" y="1983313"/>
                <a:ext cx="9585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675" y="1983313"/>
                <a:ext cx="958596" cy="276999"/>
              </a:xfrm>
              <a:prstGeom prst="rect">
                <a:avLst/>
              </a:prstGeom>
              <a:blipFill>
                <a:blip r:embed="rId10"/>
                <a:stretch>
                  <a:fillRect l="-3185" r="-5732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3998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134" name="Text Box 33"/>
              <p:cNvSpPr txBox="1">
                <a:spLocks noChangeArrowheads="1"/>
              </p:cNvSpPr>
              <p:nvPr/>
            </p:nvSpPr>
            <p:spPr bwMode="auto">
              <a:xfrm>
                <a:off x="923379" y="4640053"/>
                <a:ext cx="6495689" cy="14465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/>
                <a:r>
                  <a:rPr lang="en-US" altLang="zh-TW" sz="2200" dirty="0">
                    <a:latin typeface="+mn-lt"/>
                  </a:rPr>
                  <a:t>There exists a state feedback matrix  </a:t>
                </a:r>
                <a:r>
                  <a:rPr lang="en-US" altLang="zh-TW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zh-TW" sz="2200" i="1" dirty="0">
                    <a:latin typeface="+mn-lt"/>
                    <a:cs typeface="Times New Roman" panose="02020603050405020304" pitchFamily="18" charset="0"/>
                  </a:rPr>
                  <a:t> </a:t>
                </a:r>
                <a:r>
                  <a:rPr lang="en-US" altLang="zh-TW" sz="2200" dirty="0">
                    <a:latin typeface="+mn-lt"/>
                  </a:rPr>
                  <a:t> such that </a:t>
                </a:r>
              </a:p>
              <a:p>
                <a:pPr eaLnBrk="1" hangingPunct="1"/>
                <a:endParaRPr lang="en-US" altLang="zh-TW" sz="1000" dirty="0">
                  <a:latin typeface="+mn-lt"/>
                </a:endParaRPr>
              </a:p>
              <a:p>
                <a:r>
                  <a:rPr lang="en-US" altLang="zh-TW" sz="2200" dirty="0">
                    <a:latin typeface="+mn-lt"/>
                  </a:rPr>
                  <a:t>the closed-loop system has any desired poles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TW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TW" sz="22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altLang="zh-TW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TW" sz="22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TW" sz="22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altLang="zh-TW" sz="2200" dirty="0">
                  <a:latin typeface="+mn-lt"/>
                </a:endParaRPr>
              </a:p>
              <a:p>
                <a:endParaRPr lang="en-US" altLang="zh-TW" sz="1000" dirty="0">
                  <a:solidFill>
                    <a:srgbClr val="0070C0"/>
                  </a:solidFill>
                  <a:latin typeface="+mn-lt"/>
                </a:endParaRPr>
              </a:p>
              <a:p>
                <a:r>
                  <a:rPr lang="en-US" altLang="zh-TW" sz="2200" dirty="0">
                    <a:solidFill>
                      <a:srgbClr val="0070C0"/>
                    </a:solidFill>
                    <a:latin typeface="+mn-lt"/>
                  </a:rPr>
                  <a:t>if and only if  </a:t>
                </a:r>
                <a14:m>
                  <m:oMath xmlns:m="http://schemas.openxmlformats.org/officeDocument/2006/math">
                    <m:r>
                      <a:rPr lang="en-US" altLang="zh-TW" sz="22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TW" sz="22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sz="2200" dirty="0">
                    <a:latin typeface="+mn-lt"/>
                  </a:rPr>
                  <a:t> is controllable   </a:t>
                </a:r>
              </a:p>
            </p:txBody>
          </p:sp>
        </mc:Choice>
        <mc:Fallback xmlns="">
          <p:sp>
            <p:nvSpPr>
              <p:cNvPr id="5134" name="Text 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23379" y="4640053"/>
                <a:ext cx="6495689" cy="1446550"/>
              </a:xfrm>
              <a:prstGeom prst="rect">
                <a:avLst/>
              </a:prstGeom>
              <a:blipFill>
                <a:blip r:embed="rId3"/>
                <a:stretch>
                  <a:fillRect l="-1220" t="-3376" b="-590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38" name="Text Box 74"/>
          <p:cNvSpPr txBox="1">
            <a:spLocks noChangeArrowheads="1"/>
          </p:cNvSpPr>
          <p:nvPr/>
        </p:nvSpPr>
        <p:spPr bwMode="auto">
          <a:xfrm>
            <a:off x="909696" y="3986779"/>
            <a:ext cx="1587294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400" b="1" dirty="0">
                <a:solidFill>
                  <a:srgbClr val="C00000"/>
                </a:solidFill>
              </a:rPr>
              <a:t>Theorem:</a:t>
            </a:r>
          </a:p>
        </p:txBody>
      </p:sp>
      <p:graphicFrame>
        <p:nvGraphicFramePr>
          <p:cNvPr id="1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9945994"/>
              </p:ext>
            </p:extLst>
          </p:nvPr>
        </p:nvGraphicFramePr>
        <p:xfrm>
          <a:off x="995441" y="746511"/>
          <a:ext cx="2749707" cy="411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62" name="方程式" r:id="rId4" imgW="1524000" imgH="228600" progId="Equation.3">
                  <p:embed/>
                </p:oleObj>
              </mc:Choice>
              <mc:Fallback>
                <p:oleObj name="方程式" r:id="rId4" imgW="1524000" imgH="228600" progId="Equation.3">
                  <p:embed/>
                  <p:pic>
                    <p:nvPicPr>
                      <p:cNvPr id="17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5441" y="746511"/>
                        <a:ext cx="2749707" cy="4114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951995" y="1203720"/>
            <a:ext cx="175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Cx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+Du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137281" y="2478681"/>
            <a:ext cx="357922" cy="15343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700746" y="3035598"/>
                <a:ext cx="4051036" cy="669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𝐵𝐾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0746" y="3035598"/>
                <a:ext cx="4051036" cy="6690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700746" y="2409201"/>
                <a:ext cx="310892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𝑠𝐼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𝐵𝐾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0746" y="2409201"/>
                <a:ext cx="3108927" cy="369332"/>
              </a:xfrm>
              <a:prstGeom prst="rect">
                <a:avLst/>
              </a:prstGeom>
              <a:blipFill>
                <a:blip r:embed="rId7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6352498" y="3185479"/>
            <a:ext cx="2323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(zero initial condition)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686885" y="1890566"/>
                <a:ext cx="1770671" cy="3806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6885" y="1890566"/>
                <a:ext cx="1770671" cy="38062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14"/>
          <p:cNvSpPr/>
          <p:nvPr/>
        </p:nvSpPr>
        <p:spPr>
          <a:xfrm>
            <a:off x="2139476" y="1998420"/>
            <a:ext cx="357922" cy="15343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91393" y="1963857"/>
                <a:ext cx="9585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𝐾𝑥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393" y="1963857"/>
                <a:ext cx="958596" cy="276999"/>
              </a:xfrm>
              <a:prstGeom prst="rect">
                <a:avLst/>
              </a:prstGeom>
              <a:blipFill>
                <a:blip r:embed="rId9"/>
                <a:stretch>
                  <a:fillRect l="-3185" r="-5096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913770" y="2459102"/>
            <a:ext cx="287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(non-zero initial condition)</a:t>
            </a:r>
          </a:p>
        </p:txBody>
      </p:sp>
    </p:spTree>
    <p:extLst>
      <p:ext uri="{BB962C8B-B14F-4D97-AF65-F5344CB8AC3E}">
        <p14:creationId xmlns:p14="http://schemas.microsoft.com/office/powerpoint/2010/main" val="3013951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12"/>
          <p:cNvSpPr>
            <a:spLocks noChangeArrowheads="1"/>
          </p:cNvSpPr>
          <p:nvPr/>
        </p:nvSpPr>
        <p:spPr bwMode="auto">
          <a:xfrm>
            <a:off x="665704" y="451148"/>
            <a:ext cx="46650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Recall: </a:t>
            </a:r>
            <a:r>
              <a:rPr lang="en-US" altLang="zh-TW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State-Space Canonical Form</a:t>
            </a:r>
            <a:endParaRPr lang="en-US" altLang="zh-TW" sz="2400" dirty="0">
              <a:latin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64" y="1128222"/>
            <a:ext cx="7835668" cy="506014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417454" y="6043678"/>
            <a:ext cx="4194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(Denominator of the transfer matrix)</a:t>
            </a:r>
          </a:p>
        </p:txBody>
      </p:sp>
    </p:spTree>
    <p:extLst>
      <p:ext uri="{BB962C8B-B14F-4D97-AF65-F5344CB8AC3E}">
        <p14:creationId xmlns:p14="http://schemas.microsoft.com/office/powerpoint/2010/main" val="1740097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409865"/>
              </p:ext>
            </p:extLst>
          </p:nvPr>
        </p:nvGraphicFramePr>
        <p:xfrm>
          <a:off x="2120426" y="1325688"/>
          <a:ext cx="3509831" cy="7334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81" name="方程式" r:id="rId3" imgW="2044700" imgH="431800" progId="Equation.3">
                  <p:embed/>
                </p:oleObj>
              </mc:Choice>
              <mc:Fallback>
                <p:oleObj name="方程式" r:id="rId3" imgW="2044700" imgH="431800" progId="Equation.3">
                  <p:embed/>
                  <p:pic>
                    <p:nvPicPr>
                      <p:cNvPr id="819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0426" y="1325688"/>
                        <a:ext cx="3509831" cy="7334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1552620"/>
              </p:ext>
            </p:extLst>
          </p:nvPr>
        </p:nvGraphicFramePr>
        <p:xfrm>
          <a:off x="2110328" y="2509576"/>
          <a:ext cx="1998209" cy="1655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82" name="Microsoft 方程式編輯器 3.0" r:id="rId5" imgW="1104900" imgH="914400" progId="Equation.3">
                  <p:embed/>
                </p:oleObj>
              </mc:Choice>
              <mc:Fallback>
                <p:oleObj name="Microsoft 方程式編輯器 3.0" r:id="rId5" imgW="1104900" imgH="914400" progId="Equation.3">
                  <p:embed/>
                  <p:pic>
                    <p:nvPicPr>
                      <p:cNvPr id="819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0328" y="2509576"/>
                        <a:ext cx="1998209" cy="16557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2716466"/>
              </p:ext>
            </p:extLst>
          </p:nvPr>
        </p:nvGraphicFramePr>
        <p:xfrm>
          <a:off x="2120427" y="4513501"/>
          <a:ext cx="4180166" cy="404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83" name="Microsoft 方程式編輯器 3.0" r:id="rId7" imgW="2374900" imgH="228600" progId="Equation.3">
                  <p:embed/>
                </p:oleObj>
              </mc:Choice>
              <mc:Fallback>
                <p:oleObj name="Microsoft 方程式編輯器 3.0" r:id="rId7" imgW="2374900" imgH="228600" progId="Equation.3">
                  <p:embed/>
                  <p:pic>
                    <p:nvPicPr>
                      <p:cNvPr id="819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0427" y="4513501"/>
                        <a:ext cx="4180166" cy="404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9" name="Text Box 10"/>
          <p:cNvSpPr txBox="1">
            <a:spLocks noChangeArrowheads="1"/>
          </p:cNvSpPr>
          <p:nvPr/>
        </p:nvSpPr>
        <p:spPr bwMode="auto">
          <a:xfrm>
            <a:off x="1099226" y="1988985"/>
            <a:ext cx="64477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</a:rPr>
              <a:t>Comparing the coefficients of the above two formulas gives</a:t>
            </a:r>
          </a:p>
        </p:txBody>
      </p:sp>
      <p:sp>
        <p:nvSpPr>
          <p:cNvPr id="8200" name="Text Box 11"/>
          <p:cNvSpPr txBox="1">
            <a:spLocks noChangeArrowheads="1"/>
          </p:cNvSpPr>
          <p:nvPr/>
        </p:nvSpPr>
        <p:spPr bwMode="auto">
          <a:xfrm>
            <a:off x="994755" y="976558"/>
            <a:ext cx="576117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Times New Roman" panose="02020603050405020304" pitchFamily="18" charset="0"/>
              </a:rPr>
              <a:t>Suppose the desired characteristic polynomial is</a:t>
            </a:r>
          </a:p>
        </p:txBody>
      </p:sp>
      <p:sp>
        <p:nvSpPr>
          <p:cNvPr id="2" name="Right Arrow 1"/>
          <p:cNvSpPr/>
          <p:nvPr/>
        </p:nvSpPr>
        <p:spPr>
          <a:xfrm>
            <a:off x="1247539" y="5055022"/>
            <a:ext cx="496110" cy="14591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068173" y="5189082"/>
                <a:ext cx="6186479" cy="11871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Negative state-feedback controller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𝐾𝑥</m:t>
                    </m:r>
                  </m:oMath>
                </a14:m>
                <a:endParaRPr lang="en-US" sz="2000" b="1" dirty="0"/>
              </a:p>
              <a:p>
                <a:endParaRPr lang="en-US" sz="1000" dirty="0"/>
              </a:p>
              <a:p>
                <a:r>
                  <a:rPr lang="en-US" sz="2000" dirty="0"/>
                  <a:t>with the above gain matrix  </a:t>
                </a:r>
                <a:r>
                  <a:rPr lang="en-US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sz="2000" dirty="0"/>
                  <a:t>  will guarantee the controlled system to have the desired poles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/>
                  <a:t>  </a:t>
                </a: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8173" y="5189082"/>
                <a:ext cx="6186479" cy="1187111"/>
              </a:xfrm>
              <a:prstGeom prst="rect">
                <a:avLst/>
              </a:prstGeom>
              <a:blipFill>
                <a:blip r:embed="rId9"/>
                <a:stretch>
                  <a:fillRect l="-985" t="-2564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32504" y="2503049"/>
                <a:ext cx="51556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504" y="2503049"/>
                <a:ext cx="515566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068173" y="2966738"/>
                <a:ext cx="51556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8173" y="2966738"/>
                <a:ext cx="515566" cy="400110"/>
              </a:xfrm>
              <a:prstGeom prst="rect">
                <a:avLst/>
              </a:prstGeom>
              <a:blipFill>
                <a:blip r:embed="rId11"/>
                <a:stretch>
                  <a:fillRect r="-28235"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005989" y="3851677"/>
                <a:ext cx="515566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5989" y="3851677"/>
                <a:ext cx="515566" cy="400110"/>
              </a:xfrm>
              <a:prstGeom prst="rect">
                <a:avLst/>
              </a:prstGeom>
              <a:blipFill>
                <a:blip r:embed="rId12"/>
                <a:stretch>
                  <a:fillRect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083811" y="4498718"/>
            <a:ext cx="39674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857935" y="1459742"/>
                <a:ext cx="308784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935" y="1459742"/>
                <a:ext cx="308784" cy="369332"/>
              </a:xfrm>
              <a:prstGeom prst="rect">
                <a:avLst/>
              </a:prstGeom>
              <a:blipFill>
                <a:blip r:embed="rId13"/>
                <a:stretch>
                  <a:fillRect r="-10000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71" y="326322"/>
            <a:ext cx="7235816" cy="659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75927" y="1499171"/>
                <a:ext cx="1965060" cy="3758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(poles: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)</a:t>
                </a:r>
                <a:r>
                  <a:rPr lang="en-US" dirty="0">
                    <a:sym typeface="Wingdings" panose="05000000000000000000" pitchFamily="2" charset="2"/>
                  </a:rPr>
                  <a:t>  </a:t>
                </a:r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5927" y="1499171"/>
                <a:ext cx="1965060" cy="375859"/>
              </a:xfrm>
              <a:prstGeom prst="rect">
                <a:avLst/>
              </a:prstGeom>
              <a:blipFill>
                <a:blip r:embed="rId15"/>
                <a:stretch>
                  <a:fillRect l="-2477" t="-9677"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6917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6305" y="661482"/>
            <a:ext cx="5690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Example:  </a:t>
            </a:r>
            <a:r>
              <a:rPr lang="en-US" sz="2400" dirty="0">
                <a:solidFill>
                  <a:srgbClr val="0070C0"/>
                </a:solidFill>
              </a:rPr>
              <a:t>(To stabilize an unstable system)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6850" y="2852534"/>
            <a:ext cx="735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We want the feedback-controlled system to have poles: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972764" y="3969496"/>
                <a:ext cx="7349200" cy="24929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Since the system is controllable (verify this!), it is possible to design  </a:t>
                </a:r>
              </a:p>
              <a:p>
                <a:endParaRPr lang="en-US" sz="12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=−</m:t>
                    </m:r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b="1" dirty="0"/>
                  <a:t>  </a:t>
                </a:r>
              </a:p>
              <a:p>
                <a:endParaRPr lang="en-US" sz="1200" b="1" dirty="0"/>
              </a:p>
              <a:p>
                <a:r>
                  <a:rPr lang="en-US" sz="2400" dirty="0"/>
                  <a:t>to achieve this goal of </a:t>
                </a:r>
                <a:r>
                  <a:rPr lang="en-US" sz="2400" dirty="0">
                    <a:solidFill>
                      <a:srgbClr val="0070C0"/>
                    </a:solidFill>
                  </a:rPr>
                  <a:t>stabilization </a:t>
                </a:r>
              </a:p>
              <a:p>
                <a:endParaRPr lang="en-US" sz="1200" dirty="0"/>
              </a:p>
              <a:p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</a:rPr>
                  <a:t>(i.e., stabilizing an unstable system)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764" y="3969496"/>
                <a:ext cx="7349200" cy="2492990"/>
              </a:xfrm>
              <a:prstGeom prst="rect">
                <a:avLst/>
              </a:prstGeom>
              <a:blipFill>
                <a:blip r:embed="rId2"/>
                <a:stretch>
                  <a:fillRect l="-1328" t="-1956" r="-1079" b="-4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37361" y="1385902"/>
                <a:ext cx="2655652" cy="694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200" dirty="0"/>
                  <a:t>u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361" y="1385902"/>
                <a:ext cx="2655652" cy="6949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37360" y="2197237"/>
                <a:ext cx="3939703" cy="630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/>
                  <a:t>Poles: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13</m:t>
                            </m:r>
                          </m:e>
                        </m:rad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200" dirty="0"/>
                  <a:t>   </a:t>
                </a:r>
                <a:r>
                  <a:rPr lang="en-US" sz="22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200" dirty="0">
                    <a:sym typeface="Wingdings" panose="05000000000000000000" pitchFamily="2" charset="2"/>
                  </a:rPr>
                  <a:t>   unstable</a:t>
                </a:r>
                <a:endParaRPr lang="en-US" sz="2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360" y="2197237"/>
                <a:ext cx="3939703" cy="630557"/>
              </a:xfrm>
              <a:prstGeom prst="rect">
                <a:avLst/>
              </a:prstGeom>
              <a:blipFill>
                <a:blip r:embed="rId4"/>
                <a:stretch>
                  <a:fillRect l="-2012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237361" y="3372025"/>
                <a:ext cx="152724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−1 ±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361" y="3372025"/>
                <a:ext cx="1527243" cy="430887"/>
              </a:xfrm>
              <a:prstGeom prst="rect">
                <a:avLst/>
              </a:prstGeom>
              <a:blipFill>
                <a:blip r:embed="rId5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4644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2764" y="2728811"/>
            <a:ext cx="13326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70C0"/>
                </a:solidFill>
              </a:rPr>
              <a:t>Formulas: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57991" y="3730910"/>
                <a:ext cx="7447390" cy="4167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−(−1+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2)</m:t>
                          </m:r>
                        </m:e>
                      </m:d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−(−1−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2)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991" y="3730910"/>
                <a:ext cx="7447390" cy="416781"/>
              </a:xfrm>
              <a:prstGeom prst="rect">
                <a:avLst/>
              </a:prstGeom>
              <a:blipFill>
                <a:blip r:embed="rId2"/>
                <a:stretch>
                  <a:fillRect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1099229" y="4420234"/>
            <a:ext cx="301557" cy="1386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722329" y="4859201"/>
                <a:ext cx="331313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𝐾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  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=[</m:t>
                    </m:r>
                  </m:oMath>
                </a14:m>
                <a:r>
                  <a:rPr lang="en-US" sz="2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8    3 ]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329" y="4859201"/>
                <a:ext cx="3313134" cy="430887"/>
              </a:xfrm>
              <a:prstGeom prst="rect">
                <a:avLst/>
              </a:prstGeom>
              <a:blipFill>
                <a:blip r:embed="rId4"/>
                <a:stretch>
                  <a:fillRect l="-184" t="-9859" b="-281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Arrow 7"/>
          <p:cNvSpPr/>
          <p:nvPr/>
        </p:nvSpPr>
        <p:spPr>
          <a:xfrm>
            <a:off x="1089499" y="5372033"/>
            <a:ext cx="301557" cy="1386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639110" y="5509578"/>
                <a:ext cx="211090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110" y="5509578"/>
                <a:ext cx="2110900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3657597" y="5525955"/>
            <a:ext cx="2286003" cy="4145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with desired poles: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3071" y="1551010"/>
            <a:ext cx="7354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We want the feedback-controlled system to have poles: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276272" y="656432"/>
                <a:ext cx="2655652" cy="694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2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200" dirty="0"/>
                  <a:t>u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272" y="656432"/>
                <a:ext cx="2655652" cy="6949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193582" y="2070502"/>
                <a:ext cx="2534993" cy="477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1,2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=−1 ±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582" y="2070502"/>
                <a:ext cx="2534993" cy="477888"/>
              </a:xfrm>
              <a:prstGeom prst="rect">
                <a:avLst/>
              </a:prstGeom>
              <a:blipFill>
                <a:blip r:embed="rId7"/>
                <a:stretch>
                  <a:fillRect b="-14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18756" y="5495178"/>
                <a:ext cx="152724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−1 ±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𝑗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8756" y="5495178"/>
                <a:ext cx="1527243" cy="430887"/>
              </a:xfrm>
              <a:prstGeom prst="rect">
                <a:avLst/>
              </a:prstGeom>
              <a:blipFill>
                <a:blip r:embed="rId8"/>
                <a:stretch>
                  <a:fillRect b="-15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00911" y="4458103"/>
                <a:ext cx="64620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dirty="0"/>
                  <a:t>Comparing coefficients  </a:t>
                </a:r>
                <a:r>
                  <a:rPr lang="en-US" sz="2000" b="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000" b="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−1=2</m:t>
                    </m:r>
                  </m:oMath>
                </a14:m>
                <a:r>
                  <a:rPr lang="en-US" sz="2000" dirty="0"/>
                  <a:t>    and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−3=5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911" y="4458103"/>
                <a:ext cx="6462025" cy="400110"/>
              </a:xfrm>
              <a:prstGeom prst="rect">
                <a:avLst/>
              </a:prstGeom>
              <a:blipFill>
                <a:blip r:embed="rId9"/>
                <a:stretch>
                  <a:fillRect l="-943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991" y="3218057"/>
            <a:ext cx="58547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636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6305" y="661482"/>
            <a:ext cx="5233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Example:  </a:t>
            </a:r>
            <a:r>
              <a:rPr lang="en-US" sz="2400" dirty="0">
                <a:solidFill>
                  <a:srgbClr val="0070C0"/>
                </a:solidFill>
              </a:rPr>
              <a:t>(to achieve better stability)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153" y="1051821"/>
            <a:ext cx="4114800" cy="20516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2766" y="1692613"/>
            <a:ext cx="768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with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2767" y="3190968"/>
            <a:ext cx="7432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Although this system is stable (verify this!), we want the feedback-controlled system to have “more stable” poles: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2766" y="4680866"/>
                <a:ext cx="7432325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Since the system is controllable (verify this!), it is possible to design  </a:t>
                </a:r>
                <a:endParaRPr lang="en-US" sz="12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dirty="0"/>
                  <a:t>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b="1" dirty="0"/>
                  <a:t>  </a:t>
                </a:r>
                <a:endParaRPr lang="en-US" sz="1200" b="1" dirty="0"/>
              </a:p>
              <a:p>
                <a:r>
                  <a:rPr lang="en-US" sz="2400" dirty="0"/>
                  <a:t>to achieve this goal </a:t>
                </a:r>
                <a:r>
                  <a:rPr lang="en-US" sz="2400" dirty="0">
                    <a:solidFill>
                      <a:schemeClr val="bg1">
                        <a:lumMod val="50000"/>
                      </a:schemeClr>
                    </a:solidFill>
                  </a:rPr>
                  <a:t>(i.e., making the system more stable)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766" y="4680866"/>
                <a:ext cx="7432325" cy="1569660"/>
              </a:xfrm>
              <a:prstGeom prst="rect">
                <a:avLst/>
              </a:prstGeom>
              <a:blipFill>
                <a:blip r:embed="rId3"/>
                <a:stretch>
                  <a:fillRect l="-1313" t="-3113" b="-81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741251" y="4150621"/>
                <a:ext cx="558338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=−2+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4,      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=−2−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4,     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=−10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251" y="4150621"/>
                <a:ext cx="5583382" cy="400110"/>
              </a:xfrm>
              <a:prstGeom prst="rect">
                <a:avLst/>
              </a:prstGeom>
              <a:blipFill>
                <a:blip r:embed="rId4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59947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87" y="477631"/>
            <a:ext cx="3747060" cy="186831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2766" y="875803"/>
            <a:ext cx="768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with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2766" y="2378638"/>
                <a:ext cx="706228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We want to design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  such that the feedback-controlled system has poles: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=−2+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4,      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=−2−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4,     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=−10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766" y="2378638"/>
                <a:ext cx="7062281" cy="707886"/>
              </a:xfrm>
              <a:prstGeom prst="rect">
                <a:avLst/>
              </a:prstGeom>
              <a:blipFill>
                <a:blip r:embed="rId3"/>
                <a:stretch>
                  <a:fillRect l="-950" t="-4310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65761" y="3626839"/>
                <a:ext cx="7616758" cy="439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𝑠𝐼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𝐵𝐾</m:t>
                                  </m:r>
                                </m:e>
                              </m:d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6+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5+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+(1+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761" y="3626839"/>
                <a:ext cx="7616758" cy="439736"/>
              </a:xfrm>
              <a:prstGeom prst="rect">
                <a:avLst/>
              </a:prstGeom>
              <a:blipFill>
                <a:blip r:embed="rId4"/>
                <a:stretch>
                  <a:fillRect b="-9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943579" y="3197647"/>
            <a:ext cx="1332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Formulas: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191639" y="4084467"/>
                <a:ext cx="4956242" cy="4510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20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20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en-US" sz="22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200" i="1">
                          <a:latin typeface="Cambria Math" panose="02040503050406030204" pitchFamily="18" charset="0"/>
                        </a:rPr>
                        <m:t>+14</m:t>
                      </m:r>
                      <m:sSup>
                        <m:sSup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2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200" i="1">
                          <a:latin typeface="Cambria Math" panose="02040503050406030204" pitchFamily="18" charset="0"/>
                        </a:rPr>
                        <m:t>+200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639" y="4084467"/>
                <a:ext cx="4956242" cy="451021"/>
              </a:xfrm>
              <a:prstGeom prst="rect">
                <a:avLst/>
              </a:prstGeom>
              <a:blipFill>
                <a:blip r:embed="rId5"/>
                <a:stretch>
                  <a:fillRect l="-123" b="-8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ight Arrow 14"/>
          <p:cNvSpPr/>
          <p:nvPr/>
        </p:nvSpPr>
        <p:spPr>
          <a:xfrm>
            <a:off x="1050588" y="4889070"/>
            <a:ext cx="301557" cy="1386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1050587" y="5450169"/>
            <a:ext cx="301557" cy="13864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609925" y="5456696"/>
                <a:ext cx="217413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sz="22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200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9925" y="5456696"/>
                <a:ext cx="217413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3599230" y="5487475"/>
            <a:ext cx="2548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with desired poles: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609925" y="4904007"/>
                <a:ext cx="571500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𝑐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=[199   55   8]</m:t>
                      </m:r>
                    </m:oMath>
                  </m:oMathPara>
                </a14:m>
                <a:endPara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9925" y="4904007"/>
                <a:ext cx="5715003" cy="400110"/>
              </a:xfrm>
              <a:prstGeom prst="rect">
                <a:avLst/>
              </a:prstGeom>
              <a:blipFill>
                <a:blip r:embed="rId8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609925" y="4596940"/>
            <a:ext cx="2836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Comparing coefficients 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947103" y="6040162"/>
                <a:ext cx="5454073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=−2+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4,      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=−2−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4,     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=−10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7103" y="6040162"/>
                <a:ext cx="5454073" cy="369332"/>
              </a:xfrm>
              <a:prstGeom prst="rect">
                <a:avLst/>
              </a:prstGeom>
              <a:blipFill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713786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41251" y="3463456"/>
            <a:ext cx="601169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Optima"/>
              </a:rPr>
              <a:t>%MatLab code</a:t>
            </a:r>
          </a:p>
          <a:p>
            <a:r>
              <a:rPr lang="pt-BR" dirty="0">
                <a:latin typeface="Optima"/>
              </a:rPr>
              <a:t>A = [0 1 0; 0 0 1; -1 -5 -6];</a:t>
            </a:r>
          </a:p>
          <a:p>
            <a:r>
              <a:rPr lang="en-US" dirty="0">
                <a:latin typeface="Optima"/>
              </a:rPr>
              <a:t>B = [0; 0; 1];</a:t>
            </a:r>
          </a:p>
          <a:p>
            <a:r>
              <a:rPr lang="en-US" dirty="0">
                <a:latin typeface="Optima"/>
              </a:rPr>
              <a:t>J = [-2+j*4  -2-j*4  -10];</a:t>
            </a:r>
          </a:p>
          <a:p>
            <a:r>
              <a:rPr lang="en-US" dirty="0">
                <a:latin typeface="Optima"/>
              </a:rPr>
              <a:t>K = acker(A,B,J)  %Or:  K = place(A,B,J)</a:t>
            </a:r>
          </a:p>
          <a:p>
            <a:endParaRPr lang="en-US" dirty="0">
              <a:latin typeface="Optima"/>
            </a:endParaRPr>
          </a:p>
          <a:p>
            <a:r>
              <a:rPr lang="en-US" dirty="0">
                <a:latin typeface="Optima"/>
              </a:rPr>
              <a:t>%Result: row vector</a:t>
            </a:r>
          </a:p>
          <a:p>
            <a:r>
              <a:rPr lang="en-US" dirty="0">
                <a:latin typeface="Optima"/>
              </a:rPr>
              <a:t>K =</a:t>
            </a:r>
          </a:p>
          <a:p>
            <a:r>
              <a:rPr lang="en-US" dirty="0">
                <a:latin typeface="Optima"/>
              </a:rPr>
              <a:t>199 55 8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323" y="462843"/>
            <a:ext cx="4114800" cy="20516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72766" y="1011677"/>
            <a:ext cx="7684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with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72766" y="2569500"/>
                <a:ext cx="706228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We want to design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  such that the feedback-controlled system has poles: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=−2+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4,      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=−2−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4,     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=−10</m:t>
                    </m:r>
                  </m:oMath>
                </a14:m>
                <a:endParaRPr lang="en-US" sz="20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766" y="2569500"/>
                <a:ext cx="7062281" cy="1015663"/>
              </a:xfrm>
              <a:prstGeom prst="rect">
                <a:avLst/>
              </a:prstGeom>
              <a:blipFill>
                <a:blip r:embed="rId3"/>
                <a:stretch>
                  <a:fillRect l="-950" t="-36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01265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6" name="Object 137"/>
          <p:cNvGraphicFramePr>
            <a:graphicFrameLocks noChangeAspect="1"/>
          </p:cNvGraphicFramePr>
          <p:nvPr/>
        </p:nvGraphicFramePr>
        <p:xfrm>
          <a:off x="1380793" y="855955"/>
          <a:ext cx="14605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28" name="Microsoft 方程式編輯器 3.0" r:id="rId3" imgW="787058" imgH="177723" progId="Equation.3">
                  <p:embed/>
                </p:oleObj>
              </mc:Choice>
              <mc:Fallback>
                <p:oleObj name="Microsoft 方程式編輯器 3.0" r:id="rId3" imgW="787058" imgH="177723" progId="Equation.3">
                  <p:embed/>
                  <p:pic>
                    <p:nvPicPr>
                      <p:cNvPr id="13316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0793" y="855955"/>
                        <a:ext cx="14605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138"/>
          <p:cNvGraphicFramePr>
            <a:graphicFrameLocks noChangeAspect="1"/>
          </p:cNvGraphicFramePr>
          <p:nvPr/>
        </p:nvGraphicFramePr>
        <p:xfrm>
          <a:off x="3096881" y="838492"/>
          <a:ext cx="92075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29" name="Microsoft 方程式編輯器 3.0" r:id="rId5" imgW="520474" imgH="203112" progId="Equation.3">
                  <p:embed/>
                </p:oleObj>
              </mc:Choice>
              <mc:Fallback>
                <p:oleObj name="Microsoft 方程式編輯器 3.0" r:id="rId5" imgW="520474" imgH="203112" progId="Equation.3">
                  <p:embed/>
                  <p:pic>
                    <p:nvPicPr>
                      <p:cNvPr id="13317" name="Object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6881" y="838492"/>
                        <a:ext cx="920750" cy="35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8" name="Object 139"/>
          <p:cNvGraphicFramePr>
            <a:graphicFrameLocks noChangeAspect="1"/>
          </p:cNvGraphicFramePr>
          <p:nvPr/>
        </p:nvGraphicFramePr>
        <p:xfrm>
          <a:off x="4379581" y="886117"/>
          <a:ext cx="704850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30" name="Microsoft 方程式編輯器 3.0" r:id="rId7" imgW="380835" imgH="165028" progId="Equation.3">
                  <p:embed/>
                </p:oleObj>
              </mc:Choice>
              <mc:Fallback>
                <p:oleObj name="Microsoft 方程式編輯器 3.0" r:id="rId7" imgW="380835" imgH="165028" progId="Equation.3">
                  <p:embed/>
                  <p:pic>
                    <p:nvPicPr>
                      <p:cNvPr id="13318" name="Object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9581" y="886117"/>
                        <a:ext cx="704850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140"/>
          <p:cNvGraphicFramePr>
            <a:graphicFrameLocks noChangeAspect="1"/>
          </p:cNvGraphicFramePr>
          <p:nvPr/>
        </p:nvGraphicFramePr>
        <p:xfrm>
          <a:off x="1364918" y="1232192"/>
          <a:ext cx="9032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31" name="Microsoft 方程式編輯器 3.0" r:id="rId9" imgW="469696" imgH="203112" progId="Equation.3">
                  <p:embed/>
                </p:oleObj>
              </mc:Choice>
              <mc:Fallback>
                <p:oleObj name="Microsoft 方程式編輯器 3.0" r:id="rId9" imgW="469696" imgH="203112" progId="Equation.3">
                  <p:embed/>
                  <p:pic>
                    <p:nvPicPr>
                      <p:cNvPr id="13319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4918" y="1232192"/>
                        <a:ext cx="9032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20" name="Object 141"/>
          <p:cNvGraphicFramePr>
            <a:graphicFrameLocks noChangeAspect="1"/>
          </p:cNvGraphicFramePr>
          <p:nvPr/>
        </p:nvGraphicFramePr>
        <p:xfrm>
          <a:off x="3077831" y="1260767"/>
          <a:ext cx="7048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432" name="Microsoft 方程式編輯器 3.0" r:id="rId11" imgW="393529" imgH="190417" progId="Equation.3">
                  <p:embed/>
                </p:oleObj>
              </mc:Choice>
              <mc:Fallback>
                <p:oleObj name="Microsoft 方程式編輯器 3.0" r:id="rId11" imgW="393529" imgH="190417" progId="Equation.3">
                  <p:embed/>
                  <p:pic>
                    <p:nvPicPr>
                      <p:cNvPr id="13320" name="Object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7831" y="1260767"/>
                        <a:ext cx="7048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27" name="Text Box 165"/>
          <p:cNvSpPr txBox="1">
            <a:spLocks noChangeArrowheads="1"/>
          </p:cNvSpPr>
          <p:nvPr/>
        </p:nvSpPr>
        <p:spPr bwMode="auto">
          <a:xfrm>
            <a:off x="1273587" y="2305810"/>
            <a:ext cx="288970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  <a:ea typeface="細明體" panose="02020509000000000000" pitchFamily="49" charset="-120"/>
              </a:rPr>
              <a:t>State-feedback controller:</a:t>
            </a:r>
          </a:p>
        </p:txBody>
      </p:sp>
      <p:sp>
        <p:nvSpPr>
          <p:cNvPr id="13328" name="Text Box 166"/>
          <p:cNvSpPr txBox="1">
            <a:spLocks noChangeArrowheads="1"/>
          </p:cNvSpPr>
          <p:nvPr/>
        </p:nvSpPr>
        <p:spPr bwMode="auto">
          <a:xfrm>
            <a:off x="1265650" y="2856064"/>
            <a:ext cx="22813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  <a:ea typeface="細明體" panose="02020509000000000000" pitchFamily="49" charset="-120"/>
              </a:rPr>
              <a:t>Closed-loop system:</a:t>
            </a:r>
          </a:p>
        </p:txBody>
      </p:sp>
      <p:sp>
        <p:nvSpPr>
          <p:cNvPr id="13329" name="Text Box 167"/>
          <p:cNvSpPr txBox="1">
            <a:spLocks noChangeArrowheads="1"/>
          </p:cNvSpPr>
          <p:nvPr/>
        </p:nvSpPr>
        <p:spPr bwMode="auto">
          <a:xfrm>
            <a:off x="1276762" y="3472181"/>
            <a:ext cx="29049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  <a:ea typeface="細明體" panose="02020509000000000000" pitchFamily="49" charset="-120"/>
              </a:rPr>
              <a:t>Characteristic polynomial:</a:t>
            </a:r>
          </a:p>
        </p:txBody>
      </p:sp>
      <p:sp>
        <p:nvSpPr>
          <p:cNvPr id="13330" name="Text Box 168"/>
          <p:cNvSpPr txBox="1">
            <a:spLocks noChangeArrowheads="1"/>
          </p:cNvSpPr>
          <p:nvPr/>
        </p:nvSpPr>
        <p:spPr bwMode="auto">
          <a:xfrm>
            <a:off x="1299518" y="1771204"/>
            <a:ext cx="4299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  <a:ea typeface="細明體" panose="02020509000000000000" pitchFamily="49" charset="-120"/>
              </a:rPr>
              <a:t>Suppose that the system is controllable: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80295" y="2323244"/>
                <a:ext cx="16463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295" y="2323244"/>
                <a:ext cx="1646371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598394" y="2876444"/>
                <a:ext cx="25783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8394" y="2876444"/>
                <a:ext cx="2578336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206516" y="3467763"/>
                <a:ext cx="326570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det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𝑠𝐼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516" y="3467763"/>
                <a:ext cx="3265702" cy="400110"/>
              </a:xfrm>
              <a:prstGeom prst="rect">
                <a:avLst/>
              </a:prstGeom>
              <a:blipFill>
                <a:blip r:embed="rId15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1276762" y="4129586"/>
            <a:ext cx="17011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  <a:cs typeface="Times New Roman" panose="02020603050405020304" pitchFamily="18" charset="0"/>
              </a:rPr>
              <a:t>Desired poles:</a:t>
            </a:r>
            <a:r>
              <a:rPr lang="en-US" altLang="zh-TW" sz="1400" dirty="0">
                <a:latin typeface="+mn-lt"/>
                <a:cs typeface="Times New Roman" panose="02020603050405020304" pitchFamily="18" charset="0"/>
              </a:rPr>
              <a:t> </a:t>
            </a:r>
            <a:endParaRPr lang="en-US" altLang="zh-TW" sz="1400" dirty="0">
              <a:latin typeface="+mn-lt"/>
            </a:endParaRPr>
          </a:p>
        </p:txBody>
      </p:sp>
      <p:sp>
        <p:nvSpPr>
          <p:cNvPr id="27" name="Rectangle 18"/>
          <p:cNvSpPr>
            <a:spLocks noChangeArrowheads="1"/>
          </p:cNvSpPr>
          <p:nvPr/>
        </p:nvSpPr>
        <p:spPr bwMode="auto">
          <a:xfrm>
            <a:off x="1260685" y="4762406"/>
            <a:ext cx="37080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  <a:cs typeface="Times New Roman" panose="02020603050405020304" pitchFamily="18" charset="0"/>
              </a:rPr>
              <a:t>Desired characteristic polynomial:</a:t>
            </a:r>
            <a:endParaRPr lang="en-US" altLang="zh-TW" sz="14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362708" y="6081815"/>
                <a:ext cx="264072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i="0" smtClean="0">
                          <a:latin typeface="Cambria Math" panose="02040503050406030204" pitchFamily="18" charset="0"/>
                        </a:rPr>
                        <m:t>det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⁡(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𝑠𝐼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−(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𝐵𝐾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))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708" y="6081815"/>
                <a:ext cx="2640723" cy="400110"/>
              </a:xfrm>
              <a:prstGeom prst="rect">
                <a:avLst/>
              </a:prstGeom>
              <a:blipFill>
                <a:blip r:embed="rId1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76762" y="5491683"/>
                <a:ext cx="39846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0070C0"/>
                    </a:solidFill>
                    <a:cs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en-US" sz="2000" dirty="0">
                    <a:cs typeface="Times New Roman" panose="02020603050405020304" pitchFamily="18" charset="0"/>
                    <a:sym typeface="Wingdings" panose="05000000000000000000" pitchFamily="2" charset="2"/>
                  </a:rPr>
                  <a:t> </a:t>
                </a:r>
                <a:r>
                  <a:rPr lang="en-US" sz="2000" dirty="0">
                    <a:cs typeface="Times New Roman" panose="02020603050405020304" pitchFamily="18" charset="0"/>
                  </a:rPr>
                  <a:t>Choose gain matrix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sz="2000" dirty="0">
                    <a:cs typeface="Times New Roman" panose="02020603050405020304" pitchFamily="18" charset="0"/>
                  </a:rPr>
                  <a:t>  such that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6762" y="5491683"/>
                <a:ext cx="3984625" cy="400110"/>
              </a:xfrm>
              <a:prstGeom prst="rect">
                <a:avLst/>
              </a:prstGeom>
              <a:blipFill>
                <a:blip r:embed="rId23"/>
                <a:stretch>
                  <a:fillRect l="-1529" t="-1060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330014" y="1250210"/>
            <a:ext cx="803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4918" y="260778"/>
            <a:ext cx="5502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Summary:  </a:t>
            </a:r>
            <a:r>
              <a:rPr lang="en-US" sz="2400" dirty="0">
                <a:solidFill>
                  <a:srgbClr val="0070C0"/>
                </a:solidFill>
              </a:rPr>
              <a:t>SISO LTI systems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35638" y="4123323"/>
                <a:ext cx="12038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5638" y="4123323"/>
                <a:ext cx="1203855" cy="400110"/>
              </a:xfrm>
              <a:prstGeom prst="rect">
                <a:avLst/>
              </a:prstGeom>
              <a:blipFill>
                <a:blip r:embed="rId24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995416" y="4783037"/>
                <a:ext cx="22808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⋯(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5416" y="4783037"/>
                <a:ext cx="2280873" cy="400110"/>
              </a:xfrm>
              <a:prstGeom prst="rect">
                <a:avLst/>
              </a:prstGeom>
              <a:blipFill>
                <a:blip r:embed="rId25"/>
                <a:stretch>
                  <a:fillRect r="-533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968751" y="6064614"/>
                <a:ext cx="228087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⋯(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751" y="6064614"/>
                <a:ext cx="2280873" cy="400110"/>
              </a:xfrm>
              <a:prstGeom prst="rect">
                <a:avLst/>
              </a:prstGeom>
              <a:blipFill>
                <a:blip r:embed="rId26"/>
                <a:stretch>
                  <a:fillRect r="-802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44112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345" y="173981"/>
            <a:ext cx="536966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Design Procedure </a:t>
            </a:r>
            <a:r>
              <a:rPr lang="en-US" sz="2800" b="1" dirty="0">
                <a:solidFill>
                  <a:srgbClr val="C00000"/>
                </a:solidFill>
              </a:rPr>
              <a:t>for General Case </a:t>
            </a:r>
            <a:r>
              <a:rPr lang="en-US" sz="2400" dirty="0">
                <a:solidFill>
                  <a:srgbClr val="0070C0"/>
                </a:solidFill>
              </a:rPr>
              <a:t>(non-canonical forms)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61481" y="995605"/>
                <a:ext cx="8122596" cy="56199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Obtain characteristic polynomial coefficients of the open-loop system: </a:t>
                </a:r>
              </a:p>
              <a:p>
                <a:endParaRPr lang="en-US" sz="800" dirty="0"/>
              </a:p>
              <a:p>
                <a:r>
                  <a:rPr lang="en-US" sz="2000" dirty="0"/>
                  <a:t>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+⋯+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  <a:p>
                <a:endParaRPr lang="en-US" sz="800" dirty="0"/>
              </a:p>
              <a:p>
                <a:r>
                  <a:rPr lang="en-US" sz="2000" dirty="0"/>
                  <a:t>Form the controllability matrices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=[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⋯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]</m:t>
                    </m:r>
                  </m:oMath>
                </a14:m>
                <a:r>
                  <a:rPr lang="en-US" sz="2000" dirty="0"/>
                  <a:t>  and</a:t>
                </a:r>
              </a:p>
              <a:p>
                <a:endParaRPr lang="en-US" sz="800" dirty="0"/>
              </a:p>
              <a:p>
                <a:r>
                  <a:rPr lang="en-US" sz="2000" dirty="0"/>
                  <a:t>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eqArr>
                          <m:eqArr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   1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    0</m:t>
                                  </m:r>
                                </m: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    0</m:t>
                                  </m:r>
                                </m:e>
                                <m:e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</m: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/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−2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⋱</m:t>
                                  </m:r>
                                </m: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⋱</m:t>
                                  </m:r>
                                </m: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</m:mr>
                            </m:m>
                          </m:e>
                          <m:e/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/>
                                <m:e/>
                              </m:mr>
                              <m:mr>
                                <m:e/>
                                <m:e/>
                                <m:e/>
                              </m:mr>
                              <m:m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3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 ⋱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   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    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/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  1</m:t>
                                  </m:r>
                                </m: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   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  ⋯</m:t>
                                  </m:r>
                                </m: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  0</m:t>
                                  </m:r>
                                </m: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   1</m:t>
                                  </m:r>
                                </m:e>
                              </m:mr>
                            </m:m>
                          </m:e>
                        </m:eqArr>
                      </m:e>
                    </m:d>
                  </m:oMath>
                </a14:m>
                <a:endParaRPr lang="en-US" sz="2000" dirty="0"/>
              </a:p>
              <a:p>
                <a:endParaRPr lang="en-US" sz="800" dirty="0"/>
              </a:p>
              <a:p>
                <a:r>
                  <a:rPr lang="en-US" sz="2000" dirty="0"/>
                  <a:t>Find the coefficients of the desired closed-loop characteristic polynomial: </a:t>
                </a:r>
                <a:br>
                  <a:rPr lang="en-US" sz="2000" dirty="0"/>
                </a:br>
                <a:endParaRPr lang="en-US" sz="800" dirty="0"/>
              </a:p>
              <a:p>
                <a:r>
                  <a:rPr lang="en-US" sz="2000" dirty="0"/>
                  <a:t>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⋯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sz="2000" b="0" dirty="0"/>
              </a:p>
              <a:p>
                <a:endParaRPr lang="en-US" sz="800" dirty="0"/>
              </a:p>
              <a:p>
                <a:r>
                  <a:rPr lang="en-US" sz="2000" b="0" dirty="0"/>
                  <a:t>                      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+⋯+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  <a:p>
                <a:endParaRPr lang="en-US" sz="800" dirty="0"/>
              </a:p>
              <a:p>
                <a:r>
                  <a:rPr lang="en-US" sz="2000" dirty="0"/>
                  <a:t>Let     </a:t>
                </a:r>
                <a:r>
                  <a:rPr lang="en-US" sz="2000" i="1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 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⋯  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]</m:t>
                    </m:r>
                  </m:oMath>
                </a14:m>
                <a:endParaRPr lang="en-US" sz="2000" dirty="0"/>
              </a:p>
              <a:p>
                <a:endParaRPr lang="en-US" sz="1200" dirty="0"/>
              </a:p>
              <a:p>
                <a:r>
                  <a:rPr lang="en-US" sz="2000" dirty="0"/>
                  <a:t>Design the state-feedback gain by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[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𝑀𝑊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000" dirty="0"/>
                  <a:t>   </a:t>
                </a:r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𝑢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𝐾𝑥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481" y="995605"/>
                <a:ext cx="8122596" cy="5619936"/>
              </a:xfrm>
              <a:prstGeom prst="rect">
                <a:avLst/>
              </a:prstGeom>
              <a:blipFill>
                <a:blip r:embed="rId2"/>
                <a:stretch>
                  <a:fillRect l="-826" t="-542" b="-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62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28408" y="448539"/>
            <a:ext cx="68482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State-Space Feedback Controller Design</a:t>
            </a:r>
          </a:p>
          <a:p>
            <a:pPr algn="ctr"/>
            <a:r>
              <a:rPr lang="en-US" sz="2800" dirty="0">
                <a:solidFill>
                  <a:srgbClr val="0070C0"/>
                </a:solidFill>
              </a:rPr>
              <a:t>To meet </a:t>
            </a:r>
            <a:r>
              <a:rPr lang="en-US" sz="2800" dirty="0" smtClean="0">
                <a:solidFill>
                  <a:srgbClr val="0070C0"/>
                </a:solidFill>
              </a:rPr>
              <a:t>time-domain </a:t>
            </a:r>
            <a:r>
              <a:rPr lang="en-US" sz="2800" dirty="0">
                <a:solidFill>
                  <a:srgbClr val="0070C0"/>
                </a:solidFill>
              </a:rPr>
              <a:t>specifications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28408" y="1726799"/>
            <a:ext cx="5216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Given a state-space system in canonical form:</a:t>
            </a:r>
          </a:p>
        </p:txBody>
      </p:sp>
      <p:graphicFrame>
        <p:nvGraphicFramePr>
          <p:cNvPr id="4" name="Object 1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5958782"/>
              </p:ext>
            </p:extLst>
          </p:nvPr>
        </p:nvGraphicFramePr>
        <p:xfrm>
          <a:off x="2022818" y="2484472"/>
          <a:ext cx="14605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04" name="Microsoft 方程式編輯器 3.0" r:id="rId3" imgW="787058" imgH="177723" progId="Equation.3">
                  <p:embed/>
                </p:oleObj>
              </mc:Choice>
              <mc:Fallback>
                <p:oleObj name="Microsoft 方程式編輯器 3.0" r:id="rId3" imgW="787058" imgH="177723" progId="Equation.3">
                  <p:embed/>
                  <p:pic>
                    <p:nvPicPr>
                      <p:cNvPr id="13316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2818" y="2484472"/>
                        <a:ext cx="14605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4971978"/>
              </p:ext>
            </p:extLst>
          </p:nvPr>
        </p:nvGraphicFramePr>
        <p:xfrm>
          <a:off x="2016671" y="2860709"/>
          <a:ext cx="9032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05" name="Microsoft 方程式編輯器 3.0" r:id="rId5" imgW="469696" imgH="203112" progId="Equation.3">
                  <p:embed/>
                </p:oleObj>
              </mc:Choice>
              <mc:Fallback>
                <p:oleObj name="Microsoft 方程式編輯器 3.0" r:id="rId5" imgW="469696" imgH="203112" progId="Equation.3">
                  <p:embed/>
                  <p:pic>
                    <p:nvPicPr>
                      <p:cNvPr id="13319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671" y="2860709"/>
                        <a:ext cx="9032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165"/>
          <p:cNvSpPr txBox="1">
            <a:spLocks noChangeArrowheads="1"/>
          </p:cNvSpPr>
          <p:nvPr/>
        </p:nvSpPr>
        <p:spPr bwMode="auto">
          <a:xfrm>
            <a:off x="1136345" y="3292915"/>
            <a:ext cx="380854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  <a:ea typeface="細明體" panose="02020509000000000000" pitchFamily="49" charset="-120"/>
              </a:rPr>
              <a:t>Design a state-feedback controller:</a:t>
            </a:r>
          </a:p>
        </p:txBody>
      </p:sp>
      <p:sp>
        <p:nvSpPr>
          <p:cNvPr id="7" name="Text Box 166"/>
          <p:cNvSpPr txBox="1">
            <a:spLocks noChangeArrowheads="1"/>
          </p:cNvSpPr>
          <p:nvPr/>
        </p:nvSpPr>
        <p:spPr bwMode="auto">
          <a:xfrm>
            <a:off x="1128408" y="3843169"/>
            <a:ext cx="36930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  <a:ea typeface="細明體" panose="02020509000000000000" pitchFamily="49" charset="-120"/>
              </a:rPr>
              <a:t>such that the closed-loop system: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862900" y="3292915"/>
                <a:ext cx="16463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2900" y="3292915"/>
                <a:ext cx="1646371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396917" y="3881026"/>
                <a:ext cx="25783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6917" y="3881026"/>
                <a:ext cx="2578336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136345" y="4262970"/>
            <a:ext cx="492398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satisfies:</a:t>
            </a:r>
          </a:p>
          <a:p>
            <a:endParaRPr lang="en-US" sz="1000" dirty="0"/>
          </a:p>
          <a:p>
            <a:pPr marL="457200" indent="-457200">
              <a:buFont typeface="+mj-lt"/>
              <a:buAutoNum type="alphaLcParenR"/>
            </a:pPr>
            <a:r>
              <a:rPr lang="en-US" sz="2000" dirty="0"/>
              <a:t>2% settling time &lt; 0.5s</a:t>
            </a:r>
          </a:p>
          <a:p>
            <a:pPr marL="457200" indent="-457200">
              <a:buFont typeface="+mj-lt"/>
              <a:buAutoNum type="alphaLcParenR"/>
            </a:pPr>
            <a:endParaRPr lang="en-US" sz="800" dirty="0"/>
          </a:p>
          <a:p>
            <a:pPr marL="457200" indent="-457200">
              <a:buFont typeface="+mj-lt"/>
              <a:buAutoNum type="alphaLcParenR"/>
            </a:pPr>
            <a:r>
              <a:rPr lang="en-US" sz="2000" dirty="0"/>
              <a:t>Overshoot of step response &lt; 10%</a:t>
            </a:r>
          </a:p>
          <a:p>
            <a:pPr marL="228600" indent="-228600">
              <a:buFont typeface="+mj-lt"/>
              <a:buAutoNum type="alphaLcParenR"/>
            </a:pPr>
            <a:endParaRPr lang="en-US" sz="800" dirty="0"/>
          </a:p>
          <a:p>
            <a:pPr marL="457200" indent="-457200">
              <a:buFont typeface="+mj-lt"/>
              <a:buAutoNum type="alphaLcParenR"/>
            </a:pPr>
            <a:r>
              <a:rPr lang="en-US" sz="2000" dirty="0"/>
              <a:t>Steady-state error </a:t>
            </a:r>
            <a:r>
              <a:rPr lang="en-US" sz="2000" dirty="0">
                <a:sym typeface="Wingdings" panose="05000000000000000000" pitchFamily="2" charset="2"/>
              </a:rPr>
              <a:t> 0</a:t>
            </a:r>
            <a:r>
              <a:rPr lang="en-US" sz="20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179444" y="2171765"/>
                <a:ext cx="3155211" cy="1101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1   0   0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9444" y="2171765"/>
                <a:ext cx="3155211" cy="110190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77922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80184" y="377443"/>
                <a:ext cx="3508856" cy="1213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0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1   0   0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184" y="377443"/>
                <a:ext cx="3508856" cy="12139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11290" y="1700154"/>
                <a:ext cx="6992425" cy="1029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Transfer function: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+3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den>
                    </m:f>
                  </m:oMath>
                </a14:m>
                <a:r>
                  <a:rPr lang="en-US" sz="2000" dirty="0"/>
                  <a:t>   </a:t>
                </a: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sz="2000" b="0" i="1" dirty="0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(standard 2nd-order)</a:t>
                </a:r>
              </a:p>
              <a:p>
                <a:endParaRPr lang="en-US" sz="1000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</a:endParaRPr>
              </a:p>
              <a:p>
                <a:r>
                  <a:rPr 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sym typeface="Wingdings" panose="05000000000000000000" pitchFamily="2" charset="2"/>
                  </a:rPr>
                  <a:t>                                                             </a:t>
                </a:r>
                <a:r>
                  <a:rPr lang="en-US" sz="2000" dirty="0"/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and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90" y="1700154"/>
                <a:ext cx="6992425" cy="1029962"/>
              </a:xfrm>
              <a:prstGeom prst="rect">
                <a:avLst/>
              </a:prstGeom>
              <a:blipFill>
                <a:blip r:embed="rId3"/>
                <a:stretch>
                  <a:fillRect l="-872" b="-100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11290" y="2810397"/>
            <a:ext cx="6622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Minimal realization:  Yes 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(both controllable and observable)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811290" y="3314393"/>
                <a:ext cx="7756512" cy="31517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ea typeface="Times New Roman" panose="02020603050405020304" pitchFamily="18" charset="0"/>
                  </a:rPr>
                  <a:t>Desired poles:</a:t>
                </a:r>
                <a:br>
                  <a:rPr lang="en-US" dirty="0">
                    <a:ea typeface="Times New Roman" panose="02020603050405020304" pitchFamily="18" charset="0"/>
                  </a:rPr>
                </a:b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stable   and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1,2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𝜁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−1</m:t>
                            </m:r>
                          </m:e>
                        </m:rad>
                      </m:e>
                    </m:d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</a:t>
                </a:r>
                <a:r>
                  <a:rPr lang="en-US" sz="2000" dirty="0">
                    <a:solidFill>
                      <a:schemeClr val="bg1">
                        <a:lumMod val="50000"/>
                      </a:schemeClr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(standard 2nd-order)</a:t>
                </a:r>
              </a:p>
              <a:p>
                <a: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/>
                </a:r>
                <a:br>
                  <a:rPr lang="en-US" sz="12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</a:br>
                <a:r>
                  <a:rPr lang="en-US" dirty="0">
                    <a:ea typeface="Times New Roman" panose="02020603050405020304" pitchFamily="18" charset="0"/>
                  </a:rPr>
                  <a:t>To determine the desired poles to satisfy “overshoot” and “settling time” specs:</a:t>
                </a:r>
              </a:p>
              <a:p>
                <a:endParaRPr lang="en-US" sz="12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en-US" dirty="0">
                    <a:solidFill>
                      <a:srgbClr val="0070C0"/>
                    </a:solidFill>
                    <a:ea typeface="Times New Roman" panose="02020603050405020304" pitchFamily="18" charset="0"/>
                  </a:rPr>
                  <a:t>Recall:</a:t>
                </a: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/>
                </a:r>
                <a:b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</a:b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Overshoot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𝑜𝑠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 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𝜁𝜋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𝜁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</m:sup>
                    </m:sSup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⟹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𝜁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𝑜𝑠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)</m:t>
                            </m:r>
                          </m:e>
                        </m:func>
                      </m:num>
                      <m:den>
                        <m:rad>
                          <m:radPr>
                            <m:degHide m:val="on"/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func>
                              <m:func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ln</m:t>
                                </m:r>
                              </m:fName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𝑜𝑠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)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func>
                          </m:e>
                        </m:rad>
                      </m:den>
                    </m:f>
                  </m:oMath>
                </a14:m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/>
                </a:r>
                <a:b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</a:b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2%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Settling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Time</m:t>
                    </m:r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s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)</m:t>
                    </m:r>
                    <m:r>
                      <a:rPr lang="en-US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2%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𝜁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90" y="3314393"/>
                <a:ext cx="7756512" cy="3151760"/>
              </a:xfrm>
              <a:prstGeom prst="rect">
                <a:avLst/>
              </a:prstGeom>
              <a:blipFill>
                <a:blip r:embed="rId4"/>
                <a:stretch>
                  <a:fillRect l="-629" t="-11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647155" y="701458"/>
            <a:ext cx="3413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(Use non-canonical form formulation)</a:t>
            </a:r>
          </a:p>
        </p:txBody>
      </p:sp>
    </p:spTree>
    <p:extLst>
      <p:ext uri="{BB962C8B-B14F-4D97-AF65-F5344CB8AC3E}">
        <p14:creationId xmlns:p14="http://schemas.microsoft.com/office/powerpoint/2010/main" val="3575105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08137" y="372126"/>
            <a:ext cx="4572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Specs:</a:t>
            </a:r>
          </a:p>
          <a:p>
            <a:endParaRPr lang="en-US" sz="900" dirty="0"/>
          </a:p>
          <a:p>
            <a:pPr marL="457200" indent="-457200">
              <a:buFont typeface="+mj-lt"/>
              <a:buAutoNum type="alphaLcParenR"/>
            </a:pPr>
            <a:r>
              <a:rPr lang="en-US" dirty="0"/>
              <a:t>2% settling time &lt; 0.5s</a:t>
            </a:r>
            <a:endParaRPr lang="en-US" sz="700" dirty="0"/>
          </a:p>
          <a:p>
            <a:pPr marL="457200" indent="-457200">
              <a:buFont typeface="+mj-lt"/>
              <a:buAutoNum type="alphaLcParenR"/>
            </a:pPr>
            <a:r>
              <a:rPr lang="en-US" dirty="0"/>
              <a:t>Overshoot of step response &lt; 10%</a:t>
            </a:r>
          </a:p>
          <a:p>
            <a:pPr marL="457200" indent="-457200">
              <a:buFont typeface="+mj-lt"/>
              <a:buAutoNum type="alphaLcParenR"/>
            </a:pPr>
            <a:r>
              <a:rPr lang="en-US" dirty="0"/>
              <a:t>Steady-state error </a:t>
            </a:r>
            <a:r>
              <a:rPr lang="en-US" dirty="0">
                <a:sym typeface="Wingdings" panose="05000000000000000000" pitchFamily="2" charset="2"/>
              </a:rPr>
              <a:t> 0</a:t>
            </a:r>
            <a:r>
              <a:rPr lang="en-US" dirty="0"/>
              <a:t> </a:t>
            </a:r>
          </a:p>
          <a:p>
            <a:endParaRPr lang="en-US" sz="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469360" y="1581746"/>
                <a:ext cx="6371934" cy="51326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    </a:t>
                </a:r>
                <a:r>
                  <a:rPr lang="en-US" sz="20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a)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Overshoot</m:t>
                    </m:r>
                    <m:r>
                      <a:rPr lang="en-US" sz="20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&lt;0.1= 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𝜁𝜋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𝜁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rad>
                          </m:den>
                        </m:f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endParaRPr lang="en-US" sz="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en-US" sz="2000" dirty="0">
                    <a:solidFill>
                      <a:srgbClr val="0070C0"/>
                    </a:solidFill>
                    <a:ea typeface="Times New Roman" panose="02020603050405020304" pitchFamily="18" charset="0"/>
                    <a:sym typeface="Wingdings" panose="05000000000000000000" pitchFamily="2" charset="2"/>
                  </a:rPr>
                  <a:t> </a:t>
                </a:r>
                <a:r>
                  <a:rPr lang="en-US" sz="2000" dirty="0"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𝜁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&gt;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0.1</m:t>
                                </m:r>
                              </m:e>
                            </m:d>
                          </m:e>
                        </m:func>
                      </m:num>
                      <m:den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func>
                                  <m:func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2000"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ln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  <a:ea typeface="Times New Roman" panose="02020603050405020304" pitchFamily="18" charset="0"/>
                                          </a:rPr>
                                          <m:t>0.1</m:t>
                                        </m:r>
                                      </m:e>
                                    </m:d>
                                  </m:e>
                                </m:func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0.5912</a:t>
                </a:r>
              </a:p>
              <a:p>
                <a:endParaRPr lang="en-US" sz="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ea typeface="Times New Roman" panose="02020603050405020304" pitchFamily="18" charset="0"/>
                  </a:rPr>
                  <a:t>      </a:t>
                </a:r>
                <a:r>
                  <a:rPr lang="en-US" sz="2000" dirty="0">
                    <a:solidFill>
                      <a:srgbClr val="7030A0"/>
                    </a:solidFill>
                    <a:ea typeface="Times New Roman" panose="02020603050405020304" pitchFamily="18" charset="0"/>
                  </a:rPr>
                  <a:t>b) 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2%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Settling</m:t>
                    </m:r>
                    <m:r>
                      <a:rPr lang="en-US" sz="20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Time</m:t>
                    </m:r>
                    <m:r>
                      <a:rPr lang="en-US" sz="200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&lt;0.5=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0.02</m:t>
                                </m:r>
                              </m:e>
                            </m:d>
                          </m:e>
                        </m:func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𝜁𝜔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endParaRPr lang="en-US" sz="12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r>
                  <a:rPr lang="en-US" sz="2000" dirty="0">
                    <a:solidFill>
                      <a:srgbClr val="0070C0"/>
                    </a:solidFill>
                    <a:ea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&gt; 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0.02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0.5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𝜁</m:t>
                        </m:r>
                      </m:den>
                    </m:f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13.2352</a:t>
                </a:r>
              </a:p>
              <a:p>
                <a:pPr algn="just"/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 </a:t>
                </a:r>
              </a:p>
              <a:p>
                <a:pPr algn="just"/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Poles should be placed further to the left of:</a:t>
                </a:r>
              </a:p>
              <a:p>
                <a:pPr algn="just"/>
                <a:endParaRPr lang="en-US" sz="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r>
                  <a:rPr lang="en-US" sz="2000" b="0" dirty="0">
                    <a:ea typeface="Times New Roman" panose="02020603050405020304" pitchFamily="18" charset="0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1,2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𝜁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±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𝜁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−1</m:t>
                            </m:r>
                          </m:e>
                        </m:rad>
                      </m:e>
                    </m:d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−7.8240±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𝑗</m:t>
                    </m:r>
                    <m:r>
                      <a:rPr lang="en-US" sz="2000" i="1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10.6749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endParaRPr lang="en-US" sz="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endParaRPr lang="en-US" sz="12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    </a:t>
                </a:r>
                <a:r>
                  <a:rPr lang="en-US" sz="20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c) 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Stable pole can be arbitrarily chosen, e.g., 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=−10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endParaRPr lang="en-US" sz="8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/>
                <a:r>
                  <a:rPr lang="en-US" sz="2000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Times New Roman" panose="02020603050405020304" pitchFamily="18" charset="0"/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Times New Roman" panose="02020603050405020304" pitchFamily="18" charset="0"/>
                            <a:sym typeface="Wingdings" panose="05000000000000000000" pitchFamily="2" charset="2"/>
                          </a:rPr>
                          <m:t>𝑠𝑠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  <a:sym typeface="Wingdings" panose="05000000000000000000" pitchFamily="2" charset="2"/>
                      </a:rPr>
                      <m:t>→0</m:t>
                    </m:r>
                  </m:oMath>
                </a14:m>
                <a:r>
                  <a:rPr lang="en-US" sz="2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 as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→∞</m:t>
                    </m:r>
                  </m:oMath>
                </a14:m>
                <a:endParaRPr lang="en-US" sz="2000" dirty="0"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9360" y="1581746"/>
                <a:ext cx="6371934" cy="5132624"/>
              </a:xfrm>
              <a:prstGeom prst="rect">
                <a:avLst/>
              </a:prstGeom>
              <a:blipFill>
                <a:blip r:embed="rId2"/>
                <a:stretch>
                  <a:fillRect l="-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4590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1739900" y="377081"/>
            <a:ext cx="571316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3200" b="1" dirty="0">
                <a:solidFill>
                  <a:srgbClr val="C00000"/>
                </a:solidFill>
                <a:latin typeface="+mj-lt"/>
              </a:rPr>
              <a:t>Servo System </a:t>
            </a:r>
            <a:r>
              <a:rPr lang="en-US" altLang="zh-TW" sz="3200" b="1" dirty="0">
                <a:solidFill>
                  <a:srgbClr val="FF0000"/>
                </a:solidFill>
                <a:latin typeface="+mj-lt"/>
              </a:rPr>
              <a:t>via State Feedback</a:t>
            </a:r>
          </a:p>
        </p:txBody>
      </p:sp>
      <p:graphicFrame>
        <p:nvGraphicFramePr>
          <p:cNvPr id="4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936004"/>
              </p:ext>
            </p:extLst>
          </p:nvPr>
        </p:nvGraphicFramePr>
        <p:xfrm>
          <a:off x="1755978" y="1237710"/>
          <a:ext cx="2641600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81" name="方程式" r:id="rId3" imgW="1524000" imgH="228600" progId="Equation.3">
                  <p:embed/>
                </p:oleObj>
              </mc:Choice>
              <mc:Fallback>
                <p:oleObj name="方程式" r:id="rId3" imgW="1524000" imgH="228600" progId="Equation.3">
                  <p:embed/>
                  <p:pic>
                    <p:nvPicPr>
                      <p:cNvPr id="5124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5978" y="1237710"/>
                        <a:ext cx="2641600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 Box 71"/>
          <p:cNvSpPr txBox="1">
            <a:spLocks noChangeArrowheads="1"/>
          </p:cNvSpPr>
          <p:nvPr/>
        </p:nvSpPr>
        <p:spPr bwMode="auto">
          <a:xfrm>
            <a:off x="908050" y="1212310"/>
            <a:ext cx="7882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solidFill>
                  <a:srgbClr val="0070C0"/>
                </a:solidFill>
                <a:latin typeface="+mn-lt"/>
              </a:rPr>
              <a:t>Plant:</a:t>
            </a:r>
          </a:p>
        </p:txBody>
      </p:sp>
      <p:sp>
        <p:nvSpPr>
          <p:cNvPr id="47" name="Text Box 72"/>
          <p:cNvSpPr txBox="1">
            <a:spLocks noChangeArrowheads="1"/>
          </p:cNvSpPr>
          <p:nvPr/>
        </p:nvSpPr>
        <p:spPr bwMode="auto">
          <a:xfrm>
            <a:off x="909638" y="2148094"/>
            <a:ext cx="29498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solidFill>
                  <a:srgbClr val="0070C0"/>
                </a:solidFill>
                <a:latin typeface="+mn-lt"/>
              </a:rPr>
              <a:t>State-Feedback Controller:</a:t>
            </a:r>
          </a:p>
        </p:txBody>
      </p:sp>
      <p:sp>
        <p:nvSpPr>
          <p:cNvPr id="48" name="Text Box 73"/>
          <p:cNvSpPr txBox="1">
            <a:spLocks noChangeArrowheads="1"/>
          </p:cNvSpPr>
          <p:nvPr/>
        </p:nvSpPr>
        <p:spPr bwMode="auto">
          <a:xfrm>
            <a:off x="909638" y="2583069"/>
            <a:ext cx="23891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solidFill>
                  <a:srgbClr val="0070C0"/>
                </a:solidFill>
                <a:latin typeface="+mn-lt"/>
              </a:rPr>
              <a:t>Closed-Loop System: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728453" y="1236586"/>
            <a:ext cx="175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</a:t>
            </a:r>
            <a:r>
              <a:rPr lang="en-US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Cx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+Du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46250" y="3171221"/>
                <a:ext cx="407089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6250" y="3171221"/>
                <a:ext cx="4070890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856" y="3619640"/>
            <a:ext cx="6165253" cy="29144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62030" y="2167235"/>
                <a:ext cx="16463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030" y="2167235"/>
                <a:ext cx="1646371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909638" y="1708797"/>
            <a:ext cx="3818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Goal:</a:t>
            </a:r>
            <a:r>
              <a:rPr lang="en-US" sz="2000" dirty="0"/>
              <a:t> Also track a reference input: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746303" y="1717299"/>
                <a:ext cx="12548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6303" y="1717299"/>
                <a:ext cx="1254868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328809" y="5856051"/>
            <a:ext cx="24319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</a:p>
        </p:txBody>
      </p:sp>
      <p:graphicFrame>
        <p:nvGraphicFramePr>
          <p:cNvPr id="14" name="Object 1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1474282"/>
              </p:ext>
            </p:extLst>
          </p:nvPr>
        </p:nvGraphicFramePr>
        <p:xfrm>
          <a:off x="6577835" y="1305414"/>
          <a:ext cx="704850" cy="300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982" name="Microsoft 方程式編輯器 3.0" r:id="rId9" imgW="380835" imgH="165028" progId="Equation.3">
                  <p:embed/>
                </p:oleObj>
              </mc:Choice>
              <mc:Fallback>
                <p:oleObj name="Microsoft 方程式編輯器 3.0" r:id="rId9" imgW="380835" imgH="165028" progId="Equation.3">
                  <p:embed/>
                  <p:pic>
                    <p:nvPicPr>
                      <p:cNvPr id="13318" name="Object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7835" y="1305414"/>
                        <a:ext cx="704850" cy="300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42931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48938" y="1104993"/>
                <a:ext cx="55350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938" y="1104993"/>
                <a:ext cx="5535038" cy="400110"/>
              </a:xfrm>
              <a:prstGeom prst="rect">
                <a:avLst/>
              </a:prstGeom>
              <a:blipFill>
                <a:blip r:embed="rId2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157586" y="1612387"/>
                <a:ext cx="405096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In steady state (since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/>
                  <a:t>  is constant):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86" y="1612387"/>
                <a:ext cx="4050964" cy="400110"/>
              </a:xfrm>
              <a:prstGeom prst="rect">
                <a:avLst/>
              </a:prstGeom>
              <a:blipFill>
                <a:blip r:embed="rId3"/>
                <a:stretch>
                  <a:fillRect l="-1657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740315" y="2045399"/>
                <a:ext cx="346823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(∞)=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(∞)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315" y="2045399"/>
                <a:ext cx="3468235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Arrow 6"/>
          <p:cNvSpPr/>
          <p:nvPr/>
        </p:nvSpPr>
        <p:spPr>
          <a:xfrm>
            <a:off x="1587426" y="4398988"/>
            <a:ext cx="428017" cy="1112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1587427" y="3791374"/>
            <a:ext cx="428017" cy="1112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57587" y="2543308"/>
                <a:ext cx="6584613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Since all poles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𝐵𝐾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 are on LHP,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𝐵𝐾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is stable, </a:t>
                </a:r>
              </a:p>
              <a:p>
                <a:endParaRPr lang="en-US" sz="1000" dirty="0"/>
              </a:p>
              <a:p>
                <a:r>
                  <a:rPr lang="en-US" sz="2000" dirty="0"/>
                  <a:t>thus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constant, and so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→0 </m:t>
                    </m:r>
                  </m:oMath>
                </a14:m>
                <a:r>
                  <a:rPr lang="en-US" sz="2000" dirty="0"/>
                  <a:t> as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sz="2000" dirty="0"/>
                  <a:t> 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87" y="2543308"/>
                <a:ext cx="6584613" cy="861774"/>
              </a:xfrm>
              <a:prstGeom prst="rect">
                <a:avLst/>
              </a:prstGeom>
              <a:blipFill>
                <a:blip r:embed="rId5"/>
                <a:stretch>
                  <a:fillRect l="-1019" t="-3521" b="-11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84466" y="3648849"/>
                <a:ext cx="330508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(∞)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𝐵𝑟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4466" y="3648849"/>
                <a:ext cx="3305083" cy="40011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283959" y="4302847"/>
                <a:ext cx="29245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𝐵𝐾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3959" y="4302847"/>
                <a:ext cx="2924591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268756" y="5748329"/>
                <a:ext cx="568847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𝐵𝐾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8756" y="5748329"/>
                <a:ext cx="5688470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38776" y="5471579"/>
            <a:ext cx="524301" cy="2255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157586" y="4854652"/>
                <a:ext cx="238328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86" y="4854652"/>
                <a:ext cx="2383281" cy="400110"/>
              </a:xfrm>
              <a:prstGeom prst="rect">
                <a:avLst/>
              </a:prstGeom>
              <a:blipFill>
                <a:blip r:embed="rId10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626707" y="456056"/>
                <a:ext cx="260872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6707" y="456056"/>
                <a:ext cx="2608723" cy="400110"/>
              </a:xfrm>
              <a:prstGeom prst="rect">
                <a:avLst/>
              </a:prstGeom>
              <a:blipFill>
                <a:blip r:embed="rId11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own Arrow 1"/>
          <p:cNvSpPr/>
          <p:nvPr/>
        </p:nvSpPr>
        <p:spPr>
          <a:xfrm>
            <a:off x="3736526" y="904658"/>
            <a:ext cx="144810" cy="22374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775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80329" y="646241"/>
                <a:ext cx="553503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329" y="646241"/>
                <a:ext cx="5535038" cy="400110"/>
              </a:xfrm>
              <a:prstGeom prst="rect">
                <a:avLst/>
              </a:prstGeom>
              <a:blipFill>
                <a:blip r:embed="rId3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060310" y="1248041"/>
            <a:ext cx="18871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 steady state: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780329" y="1805367"/>
                <a:ext cx="292459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𝐵𝐾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𝐵𝑟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0329" y="1805367"/>
                <a:ext cx="292459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185" y="5821840"/>
            <a:ext cx="524301" cy="2255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766673" y="3740044"/>
                <a:ext cx="6151641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𝐷𝑢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e>
                      </m:d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endParaRPr lang="en-US" sz="800" b="0" i="1" dirty="0">
                  <a:latin typeface="Cambria Math" panose="02040503050406030204" pitchFamily="18" charset="0"/>
                </a:endParaRPr>
              </a:p>
              <a:p>
                <a:r>
                  <a:rPr lang="en-US" sz="2000" b="0" dirty="0"/>
                  <a:t>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 − 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𝐵𝐾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𝐷𝐾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𝐵𝐾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p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2000" b="0" dirty="0"/>
              </a:p>
              <a:p>
                <a:endParaRPr lang="en-US" sz="1000" b="0" dirty="0"/>
              </a:p>
              <a:p>
                <a:r>
                  <a:rPr lang="en-US" sz="2000" dirty="0"/>
                  <a:t>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𝐷𝐾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𝐵𝐾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6673" y="3740044"/>
                <a:ext cx="6151641" cy="12926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060310" y="5177244"/>
                <a:ext cx="252251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dirty="0">
                    <a:solidFill>
                      <a:srgbClr val="0070C0"/>
                    </a:solidFill>
                  </a:rPr>
                  <a:t>Goal: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𝑦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310" y="5177244"/>
                <a:ext cx="2522512" cy="400110"/>
              </a:xfrm>
              <a:prstGeom prst="rect">
                <a:avLst/>
              </a:prstGeom>
              <a:blipFill>
                <a:blip r:embed="rId7"/>
                <a:stretch>
                  <a:fillRect l="-2657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825045" y="5734570"/>
                <a:ext cx="424501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𝐷𝐾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d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𝐵𝐾</m:t>
                                </m:r>
                              </m:e>
                            </m:d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 1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5045" y="5734570"/>
                <a:ext cx="4245015" cy="400110"/>
              </a:xfrm>
              <a:prstGeom prst="rect">
                <a:avLst/>
              </a:prstGeom>
              <a:blipFill>
                <a:blip r:embed="rId8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760876" y="2315652"/>
                <a:ext cx="568847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𝐵𝐾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+1 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2000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0876" y="2315652"/>
                <a:ext cx="5688470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57591" y="2929366"/>
                <a:ext cx="213256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𝐷𝑢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7591" y="2929366"/>
                <a:ext cx="2132567" cy="400110"/>
              </a:xfrm>
              <a:prstGeom prst="rect">
                <a:avLst/>
              </a:prstGeom>
              <a:blipFill>
                <a:blip r:embed="rId10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360" y="3592348"/>
            <a:ext cx="524301" cy="2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6081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794063"/>
              </p:ext>
            </p:extLst>
          </p:nvPr>
        </p:nvGraphicFramePr>
        <p:xfrm>
          <a:off x="1455710" y="1516355"/>
          <a:ext cx="1460500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0" name="Microsoft 方程式編輯器 3.0" r:id="rId3" imgW="787058" imgH="177723" progId="Equation.3">
                  <p:embed/>
                </p:oleObj>
              </mc:Choice>
              <mc:Fallback>
                <p:oleObj name="Microsoft 方程式編輯器 3.0" r:id="rId3" imgW="787058" imgH="177723" progId="Equation.3">
                  <p:embed/>
                  <p:pic>
                    <p:nvPicPr>
                      <p:cNvPr id="13316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10" y="1516355"/>
                        <a:ext cx="1460500" cy="333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8740704"/>
              </p:ext>
            </p:extLst>
          </p:nvPr>
        </p:nvGraphicFramePr>
        <p:xfrm>
          <a:off x="1439835" y="1892592"/>
          <a:ext cx="9032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1" name="Microsoft 方程式編輯器 3.0" r:id="rId5" imgW="469696" imgH="203112" progId="Equation.3">
                  <p:embed/>
                </p:oleObj>
              </mc:Choice>
              <mc:Fallback>
                <p:oleObj name="Microsoft 方程式編輯器 3.0" r:id="rId5" imgW="469696" imgH="203112" progId="Equation.3">
                  <p:embed/>
                  <p:pic>
                    <p:nvPicPr>
                      <p:cNvPr id="13319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9835" y="1892592"/>
                        <a:ext cx="9032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639032" y="1476357"/>
                <a:ext cx="126080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9032" y="1476357"/>
                <a:ext cx="126080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210282" y="1498376"/>
                <a:ext cx="19755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282" y="1498376"/>
                <a:ext cx="197555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653843" y="469712"/>
            <a:ext cx="56029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</a:rPr>
              <a:t>Invariance</a:t>
            </a:r>
            <a:r>
              <a:rPr lang="en-US" sz="3200" b="1" dirty="0">
                <a:solidFill>
                  <a:srgbClr val="FF0000"/>
                </a:solidFill>
              </a:rPr>
              <a:t> of Controllability</a:t>
            </a:r>
          </a:p>
        </p:txBody>
      </p:sp>
      <p:graphicFrame>
        <p:nvGraphicFramePr>
          <p:cNvPr id="14" name="Object 1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0459395"/>
              </p:ext>
            </p:extLst>
          </p:nvPr>
        </p:nvGraphicFramePr>
        <p:xfrm>
          <a:off x="5434661" y="1907756"/>
          <a:ext cx="9032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760" name="Microsoft 方程式編輯器 3.0" r:id="rId9" imgW="469696" imgH="203112" progId="Equation.3">
                  <p:embed/>
                </p:oleObj>
              </mc:Choice>
              <mc:Fallback>
                <p:oleObj name="Microsoft 方程式編輯器 3.0" r:id="rId9" imgW="469696" imgH="203112" progId="Equation.3">
                  <p:embed/>
                  <p:pic>
                    <p:nvPicPr>
                      <p:cNvPr id="5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4661" y="1907756"/>
                        <a:ext cx="9032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ight Arrow 14"/>
          <p:cNvSpPr/>
          <p:nvPr/>
        </p:nvSpPr>
        <p:spPr>
          <a:xfrm>
            <a:off x="3452299" y="1810886"/>
            <a:ext cx="1622636" cy="11000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1419137" y="2633738"/>
            <a:ext cx="1819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Theorem: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19138" y="3118047"/>
                <a:ext cx="561810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System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is controllable </a:t>
                </a:r>
                <a:r>
                  <a:rPr lang="en-US" sz="2400" dirty="0">
                    <a:solidFill>
                      <a:srgbClr val="0070C0"/>
                    </a:solidFill>
                  </a:rPr>
                  <a:t>if and only if </a:t>
                </a:r>
              </a:p>
              <a:p>
                <a:r>
                  <a:rPr lang="en-US" sz="2400" dirty="0"/>
                  <a:t>system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𝐵𝐾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controllable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9138" y="3118047"/>
                <a:ext cx="5618102" cy="830997"/>
              </a:xfrm>
              <a:prstGeom prst="rect">
                <a:avLst/>
              </a:prstGeom>
              <a:blipFill>
                <a:blip r:embed="rId10"/>
                <a:stretch>
                  <a:fillRect l="-1737" t="-583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1419137" y="4259155"/>
            <a:ext cx="59727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the </a:t>
            </a:r>
            <a:r>
              <a:rPr lang="en-US" sz="2400" dirty="0">
                <a:solidFill>
                  <a:srgbClr val="0070C0"/>
                </a:solidFill>
              </a:rPr>
              <a:t>invariance</a:t>
            </a:r>
            <a:r>
              <a:rPr lang="en-US" sz="2400" dirty="0"/>
              <a:t> property of LTI systems under state-feedback control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55709" y="5408579"/>
            <a:ext cx="6676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Note: </a:t>
            </a:r>
            <a:r>
              <a:rPr lang="en-US" sz="2400" dirty="0"/>
              <a:t>Observability does </a:t>
            </a:r>
            <a:r>
              <a:rPr lang="en-US" sz="2400" dirty="0">
                <a:solidFill>
                  <a:srgbClr val="7030A0"/>
                </a:solidFill>
              </a:rPr>
              <a:t>not</a:t>
            </a:r>
            <a:r>
              <a:rPr lang="en-US" sz="2400" dirty="0"/>
              <a:t> have such invariance </a:t>
            </a:r>
          </a:p>
        </p:txBody>
      </p:sp>
    </p:spTree>
    <p:extLst>
      <p:ext uri="{BB962C8B-B14F-4D97-AF65-F5344CB8AC3E}">
        <p14:creationId xmlns:p14="http://schemas.microsoft.com/office/powerpoint/2010/main" val="809605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18E051-E01B-4ED4-B14C-B5CAF3DED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692" y="522734"/>
            <a:ext cx="5295499" cy="616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8392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8756" y="437744"/>
            <a:ext cx="1400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159539" y="1983173"/>
                <a:ext cx="1964987" cy="1199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𝐶𝐴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539" y="1983173"/>
                <a:ext cx="1964987" cy="11990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212075" y="2428807"/>
            <a:ext cx="3628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en-US" sz="2000" dirty="0"/>
              <a:t>controllable and observable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193585" y="3383949"/>
                <a:ext cx="244164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=−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3  1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585" y="3383949"/>
                <a:ext cx="2441644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237361" y="795035"/>
                <a:ext cx="2354093" cy="1067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u</a:t>
                </a:r>
              </a:p>
              <a:p>
                <a:endParaRPr lang="en-US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1   2</m:t>
                          </m:r>
                        </m:e>
                      </m:d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361" y="795035"/>
                <a:ext cx="2354093" cy="1067215"/>
              </a:xfrm>
              <a:prstGeom prst="rect">
                <a:avLst/>
              </a:prstGeom>
              <a:blipFill>
                <a:blip r:embed="rId4"/>
                <a:stretch>
                  <a:fillRect r="-2073" b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050586" y="3373706"/>
            <a:ext cx="953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Design: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247088" y="3905589"/>
                <a:ext cx="2354093" cy="10672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/>
                  <a:t>u</a:t>
                </a:r>
              </a:p>
              <a:p>
                <a:endParaRPr lang="en-US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1   2</m:t>
                          </m:r>
                        </m:e>
                      </m:d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088" y="3905589"/>
                <a:ext cx="2354093" cy="1067215"/>
              </a:xfrm>
              <a:prstGeom prst="rect">
                <a:avLst/>
              </a:prstGeom>
              <a:blipFill>
                <a:blip r:embed="rId5"/>
                <a:stretch>
                  <a:fillRect r="-1813" b="-2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247088" y="5094334"/>
                <a:ext cx="1964987" cy="1199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  <a:p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𝐶𝐴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7088" y="5094334"/>
                <a:ext cx="1964987" cy="119904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4212075" y="5186025"/>
            <a:ext cx="43093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à"/>
            </a:pPr>
            <a:r>
              <a:rPr lang="en-US" sz="2000" dirty="0">
                <a:solidFill>
                  <a:srgbClr val="0070C0"/>
                </a:solidFill>
              </a:rPr>
              <a:t>.</a:t>
            </a:r>
            <a:r>
              <a:rPr lang="en-US" sz="2000" dirty="0">
                <a:solidFill>
                  <a:srgbClr val="7030A0"/>
                </a:solidFill>
              </a:rPr>
              <a:t> controllable</a:t>
            </a:r>
            <a:r>
              <a:rPr lang="en-US" sz="2000" dirty="0"/>
              <a:t> but </a:t>
            </a:r>
            <a:r>
              <a:rPr lang="en-US" sz="2000" dirty="0">
                <a:solidFill>
                  <a:srgbClr val="0070C0"/>
                </a:solidFill>
              </a:rPr>
              <a:t>not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7030A0"/>
                </a:solidFill>
              </a:rPr>
              <a:t>observable</a:t>
            </a:r>
          </a:p>
          <a:p>
            <a:r>
              <a:rPr lang="en-US" sz="2000" dirty="0"/>
              <a:t>       (controllability is invariant)</a:t>
            </a:r>
          </a:p>
          <a:p>
            <a:r>
              <a:rPr lang="en-US" sz="2000" dirty="0"/>
              <a:t>       (observability is </a:t>
            </a:r>
            <a:r>
              <a:rPr lang="en-US" sz="2000" dirty="0">
                <a:solidFill>
                  <a:srgbClr val="0070C0"/>
                </a:solidFill>
              </a:rPr>
              <a:t>not</a:t>
            </a:r>
            <a:r>
              <a:rPr lang="en-US" sz="2000" dirty="0"/>
              <a:t> invariant) 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1527241" y="4439196"/>
            <a:ext cx="330741" cy="12307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3361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24519" y="524553"/>
            <a:ext cx="6079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Output-Feedback </a:t>
            </a:r>
            <a:r>
              <a:rPr lang="en-US" sz="3200" b="1" dirty="0">
                <a:solidFill>
                  <a:srgbClr val="C00000"/>
                </a:solidFill>
              </a:rPr>
              <a:t>Observer</a:t>
            </a:r>
            <a:r>
              <a:rPr lang="en-US" sz="3200" b="1" dirty="0">
                <a:solidFill>
                  <a:srgbClr val="FF0000"/>
                </a:solidFill>
              </a:rPr>
              <a:t> Design</a:t>
            </a:r>
          </a:p>
        </p:txBody>
      </p:sp>
      <p:graphicFrame>
        <p:nvGraphicFramePr>
          <p:cNvPr id="3" name="Object 1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521719"/>
              </p:ext>
            </p:extLst>
          </p:nvPr>
        </p:nvGraphicFramePr>
        <p:xfrm>
          <a:off x="1050729" y="1281818"/>
          <a:ext cx="1812783" cy="41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42" name="Microsoft 方程式編輯器 3.0" r:id="rId3" imgW="787058" imgH="177723" progId="Equation.3">
                  <p:embed/>
                </p:oleObj>
              </mc:Choice>
              <mc:Fallback>
                <p:oleObj name="Microsoft 方程式編輯器 3.0" r:id="rId3" imgW="787058" imgH="177723" progId="Equation.3">
                  <p:embed/>
                  <p:pic>
                    <p:nvPicPr>
                      <p:cNvPr id="2" name="Object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0729" y="1281818"/>
                        <a:ext cx="1812783" cy="41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6673350"/>
              </p:ext>
            </p:extLst>
          </p:nvPr>
        </p:nvGraphicFramePr>
        <p:xfrm>
          <a:off x="1050729" y="1716176"/>
          <a:ext cx="1069900" cy="4587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543" name="Microsoft 方程式編輯器 3.0" r:id="rId5" imgW="469696" imgH="203112" progId="Equation.3">
                  <p:embed/>
                </p:oleObj>
              </mc:Choice>
              <mc:Fallback>
                <p:oleObj name="Microsoft 方程式編輯器 3.0" r:id="rId5" imgW="469696" imgH="203112" progId="Equation.3">
                  <p:embed/>
                  <p:pic>
                    <p:nvPicPr>
                      <p:cNvPr id="5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0729" y="1716176"/>
                        <a:ext cx="1069900" cy="4587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23361" y="2338885"/>
                <a:ext cx="21011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3361" y="2338885"/>
                <a:ext cx="2101175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50729" y="2965304"/>
                <a:ext cx="7198326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In practice, information of the (higher-dimensional) state vector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dirty="0"/>
                  <a:t> is usually not available or very expensive to obtain</a:t>
                </a:r>
              </a:p>
              <a:p>
                <a:endParaRPr lang="en-US" sz="1200" dirty="0"/>
              </a:p>
              <a:p>
                <a:r>
                  <a:rPr lang="en-US" sz="2400" dirty="0"/>
                  <a:t>Since the (lower-dimensional) system output is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2400" dirty="0"/>
                  <a:t> , which is available, especially if the system is observable, can we design the feedback controller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400" dirty="0"/>
                  <a:t>  using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lang="en-US" sz="2400" dirty="0"/>
                  <a:t> instead of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sz="2400" dirty="0"/>
                  <a:t> ?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729" y="2965304"/>
                <a:ext cx="7198326" cy="2862322"/>
              </a:xfrm>
              <a:prstGeom prst="rect">
                <a:avLst/>
              </a:prstGeom>
              <a:blipFill>
                <a:blip r:embed="rId8"/>
                <a:stretch>
                  <a:fillRect l="-1270" t="-1702" r="-762" b="-3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066603" y="2303583"/>
            <a:ext cx="3456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State-feedback controller: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6604" y="5906207"/>
            <a:ext cx="4138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400" dirty="0">
                <a:sym typeface="Wingdings" panose="05000000000000000000" pitchFamily="2" charset="2"/>
              </a:rPr>
              <a:t>  </a:t>
            </a:r>
            <a:r>
              <a:rPr lang="en-US" sz="2400" dirty="0"/>
              <a:t>Output-feedback controller</a:t>
            </a:r>
          </a:p>
        </p:txBody>
      </p:sp>
    </p:spTree>
    <p:extLst>
      <p:ext uri="{BB962C8B-B14F-4D97-AF65-F5344CB8AC3E}">
        <p14:creationId xmlns:p14="http://schemas.microsoft.com/office/powerpoint/2010/main" val="39322658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001949" y="672967"/>
                <a:ext cx="7324928" cy="21236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If the system is observable, then the state information can be well estimated by using an </a:t>
                </a:r>
                <a:r>
                  <a:rPr lang="en-US" sz="2400" dirty="0">
                    <a:solidFill>
                      <a:srgbClr val="7030A0"/>
                    </a:solidFill>
                  </a:rPr>
                  <a:t>observer</a:t>
                </a:r>
              </a:p>
              <a:p>
                <a:endParaRPr lang="en-US" sz="1200" dirty="0"/>
              </a:p>
              <a:p>
                <a:r>
                  <a:rPr lang="en-US" sz="2400" dirty="0"/>
                  <a:t>An </a:t>
                </a:r>
                <a:r>
                  <a:rPr lang="en-US" sz="2400" dirty="0">
                    <a:solidFill>
                      <a:srgbClr val="0070C0"/>
                    </a:solidFill>
                  </a:rPr>
                  <a:t>observer </a:t>
                </a:r>
                <a:r>
                  <a:rPr lang="en-US" sz="2400" dirty="0"/>
                  <a:t>is a dynamic sub-system that estimates the system states by using the measurements of the system (single-)inputs and (single-)outputs: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949" y="672967"/>
                <a:ext cx="7324928" cy="2123658"/>
              </a:xfrm>
              <a:prstGeom prst="rect">
                <a:avLst/>
              </a:prstGeom>
              <a:blipFill>
                <a:blip r:embed="rId2"/>
                <a:stretch>
                  <a:fillRect l="-1248" t="-2292" b="-5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001949" y="3095711"/>
            <a:ext cx="5158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Note:</a:t>
            </a:r>
            <a:r>
              <a:rPr lang="en-US" sz="2000" dirty="0"/>
              <a:t> MIMO systems can be similarly studied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264" y="3806984"/>
            <a:ext cx="5377412" cy="25840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9157" y="5758774"/>
            <a:ext cx="27237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41320351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1677" y="457200"/>
            <a:ext cx="7140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Designing an </a:t>
            </a:r>
            <a:r>
              <a:rPr lang="en-US" sz="2800" dirty="0">
                <a:solidFill>
                  <a:srgbClr val="C00000"/>
                </a:solidFill>
              </a:rPr>
              <a:t>Output-Feedback Observer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446247" y="5437964"/>
                <a:ext cx="7091464" cy="790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/>
                  <a:t>Determine the observer gain  </a:t>
                </a:r>
                <a:r>
                  <a:rPr lang="en-US" sz="22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 </a:t>
                </a:r>
                <a:r>
                  <a:rPr lang="en-US" sz="2200" dirty="0"/>
                  <a:t> satisfying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̂"/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e>
                    </m:acc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𝐿𝑦</m:t>
                    </m:r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+⋯ </m:t>
                    </m:r>
                  </m:oMath>
                </a14:m>
                <a:r>
                  <a:rPr lang="en-US" sz="2200" dirty="0"/>
                  <a:t>,   such that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→0 </m:t>
                    </m:r>
                  </m:oMath>
                </a14:m>
                <a:r>
                  <a:rPr lang="en-US" sz="2200" dirty="0"/>
                  <a:t> as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US" sz="2200" dirty="0"/>
                  <a:t>  (thus: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𝐾</m:t>
                    </m:r>
                    <m:acc>
                      <m:accPr>
                        <m:chr m:val="̂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200" dirty="0"/>
                  <a:t>)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6247" y="5437964"/>
                <a:ext cx="7091464" cy="790729"/>
              </a:xfrm>
              <a:prstGeom prst="rect">
                <a:avLst/>
              </a:prstGeom>
              <a:blipFill>
                <a:blip r:embed="rId3"/>
                <a:stretch>
                  <a:fillRect l="-1117" t="-3077" b="-1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87"/>
          <p:cNvGrpSpPr>
            <a:grpSpLocks/>
          </p:cNvGrpSpPr>
          <p:nvPr/>
        </p:nvGrpSpPr>
        <p:grpSpPr bwMode="auto">
          <a:xfrm>
            <a:off x="1678056" y="1233656"/>
            <a:ext cx="5728246" cy="4028211"/>
            <a:chOff x="1033" y="1112"/>
            <a:chExt cx="3846" cy="2562"/>
          </a:xfrm>
        </p:grpSpPr>
        <p:graphicFrame>
          <p:nvGraphicFramePr>
            <p:cNvPr id="6" name="Object 18"/>
            <p:cNvGraphicFramePr>
              <a:graphicFrameLocks noChangeAspect="1"/>
            </p:cNvGraphicFramePr>
            <p:nvPr/>
          </p:nvGraphicFramePr>
          <p:xfrm>
            <a:off x="3309" y="2656"/>
            <a:ext cx="339" cy="2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30" name="方程式" r:id="rId4" imgW="291973" imgH="203112" progId="Equation.3">
                    <p:embed/>
                  </p:oleObj>
                </mc:Choice>
                <mc:Fallback>
                  <p:oleObj name="方程式" r:id="rId4" imgW="291973" imgH="203112" progId="Equation.3">
                    <p:embed/>
                    <p:pic>
                      <p:nvPicPr>
                        <p:cNvPr id="21514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09" y="2656"/>
                          <a:ext cx="339" cy="2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19"/>
            <p:cNvGraphicFramePr>
              <a:graphicFrameLocks noChangeAspect="1"/>
            </p:cNvGraphicFramePr>
            <p:nvPr/>
          </p:nvGraphicFramePr>
          <p:xfrm>
            <a:off x="1033" y="1157"/>
            <a:ext cx="270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31" name="方程式" r:id="rId6" imgW="279279" imgH="203112" progId="Equation.3">
                    <p:embed/>
                  </p:oleObj>
                </mc:Choice>
                <mc:Fallback>
                  <p:oleObj name="方程式" r:id="rId6" imgW="279279" imgH="203112" progId="Equation.3">
                    <p:embed/>
                    <p:pic>
                      <p:nvPicPr>
                        <p:cNvPr id="21515" name="Object 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33" y="1157"/>
                          <a:ext cx="270" cy="1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20"/>
            <p:cNvGraphicFramePr>
              <a:graphicFrameLocks noChangeAspect="1"/>
            </p:cNvGraphicFramePr>
            <p:nvPr/>
          </p:nvGraphicFramePr>
          <p:xfrm>
            <a:off x="4595" y="1251"/>
            <a:ext cx="282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32" name="Equation" r:id="rId8" imgW="291973" imgH="203112" progId="Equation.3">
                    <p:embed/>
                  </p:oleObj>
                </mc:Choice>
                <mc:Fallback>
                  <p:oleObj name="Equation" r:id="rId8" imgW="291973" imgH="203112" progId="Equation.3">
                    <p:embed/>
                    <p:pic>
                      <p:nvPicPr>
                        <p:cNvPr id="21516" name="Object 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95" y="1251"/>
                          <a:ext cx="282" cy="1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Object 21"/>
            <p:cNvGraphicFramePr>
              <a:graphicFrameLocks noChangeAspect="1"/>
            </p:cNvGraphicFramePr>
            <p:nvPr/>
          </p:nvGraphicFramePr>
          <p:xfrm>
            <a:off x="3293" y="1133"/>
            <a:ext cx="270" cy="1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33" name="Equation" r:id="rId10" imgW="279279" imgH="203112" progId="Equation.3">
                    <p:embed/>
                  </p:oleObj>
                </mc:Choice>
                <mc:Fallback>
                  <p:oleObj name="Equation" r:id="rId10" imgW="279279" imgH="203112" progId="Equation.3">
                    <p:embed/>
                    <p:pic>
                      <p:nvPicPr>
                        <p:cNvPr id="21517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93" y="1133"/>
                          <a:ext cx="270" cy="19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22"/>
            <p:cNvGraphicFramePr>
              <a:graphicFrameLocks noChangeAspect="1"/>
            </p:cNvGraphicFramePr>
            <p:nvPr/>
          </p:nvGraphicFramePr>
          <p:xfrm>
            <a:off x="2522" y="1112"/>
            <a:ext cx="294" cy="2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34" name="方程式" r:id="rId12" imgW="291973" imgH="203112" progId="Equation.3">
                    <p:embed/>
                  </p:oleObj>
                </mc:Choice>
                <mc:Fallback>
                  <p:oleObj name="方程式" r:id="rId12" imgW="291973" imgH="203112" progId="Equation.3">
                    <p:embed/>
                    <p:pic>
                      <p:nvPicPr>
                        <p:cNvPr id="21518" name="Object 2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2" y="1112"/>
                          <a:ext cx="294" cy="20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Rectangle 23"/>
            <p:cNvSpPr>
              <a:spLocks noChangeArrowheads="1"/>
            </p:cNvSpPr>
            <p:nvPr/>
          </p:nvSpPr>
          <p:spPr bwMode="auto">
            <a:xfrm>
              <a:off x="2882" y="1216"/>
              <a:ext cx="343" cy="32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2" name="Rectangle 24"/>
            <p:cNvSpPr>
              <a:spLocks noChangeArrowheads="1"/>
            </p:cNvSpPr>
            <p:nvPr/>
          </p:nvSpPr>
          <p:spPr bwMode="auto">
            <a:xfrm>
              <a:off x="3644" y="1216"/>
              <a:ext cx="343" cy="32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lang="en-US" altLang="zh-TW" sz="2400" i="1" dirty="0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3" name="Rectangle 25"/>
            <p:cNvSpPr>
              <a:spLocks noChangeArrowheads="1"/>
            </p:cNvSpPr>
            <p:nvPr/>
          </p:nvSpPr>
          <p:spPr bwMode="auto">
            <a:xfrm>
              <a:off x="2882" y="1752"/>
              <a:ext cx="343" cy="32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lang="en-US" altLang="zh-TW" sz="2400" i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4" name="Rectangle 26"/>
            <p:cNvSpPr>
              <a:spLocks noChangeArrowheads="1"/>
            </p:cNvSpPr>
            <p:nvPr/>
          </p:nvSpPr>
          <p:spPr bwMode="auto">
            <a:xfrm>
              <a:off x="1815" y="1252"/>
              <a:ext cx="343" cy="32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lang="en-US" altLang="zh-TW" sz="2400" i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5" name="Oval 27"/>
            <p:cNvSpPr>
              <a:spLocks noChangeArrowheads="1"/>
            </p:cNvSpPr>
            <p:nvPr/>
          </p:nvSpPr>
          <p:spPr bwMode="auto">
            <a:xfrm>
              <a:off x="2457" y="1334"/>
              <a:ext cx="114" cy="10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Line 28"/>
            <p:cNvSpPr>
              <a:spLocks noChangeShapeType="1"/>
            </p:cNvSpPr>
            <p:nvPr/>
          </p:nvSpPr>
          <p:spPr bwMode="auto">
            <a:xfrm>
              <a:off x="2158" y="1395"/>
              <a:ext cx="30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9"/>
            <p:cNvSpPr>
              <a:spLocks noChangeShapeType="1"/>
            </p:cNvSpPr>
            <p:nvPr/>
          </p:nvSpPr>
          <p:spPr bwMode="auto">
            <a:xfrm>
              <a:off x="2577" y="1395"/>
              <a:ext cx="30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30"/>
            <p:cNvSpPr>
              <a:spLocks noChangeShapeType="1"/>
            </p:cNvSpPr>
            <p:nvPr/>
          </p:nvSpPr>
          <p:spPr bwMode="auto">
            <a:xfrm flipV="1">
              <a:off x="2501" y="1456"/>
              <a:ext cx="0" cy="4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31"/>
            <p:cNvSpPr>
              <a:spLocks noChangeShapeType="1"/>
            </p:cNvSpPr>
            <p:nvPr/>
          </p:nvSpPr>
          <p:spPr bwMode="auto">
            <a:xfrm>
              <a:off x="2501" y="1930"/>
              <a:ext cx="3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32"/>
            <p:cNvSpPr>
              <a:spLocks noChangeShapeType="1"/>
            </p:cNvSpPr>
            <p:nvPr/>
          </p:nvSpPr>
          <p:spPr bwMode="auto">
            <a:xfrm>
              <a:off x="3225" y="1395"/>
              <a:ext cx="41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33"/>
            <p:cNvSpPr>
              <a:spLocks noChangeShapeType="1"/>
            </p:cNvSpPr>
            <p:nvPr/>
          </p:nvSpPr>
          <p:spPr bwMode="auto">
            <a:xfrm>
              <a:off x="3492" y="1395"/>
              <a:ext cx="0" cy="5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34"/>
            <p:cNvSpPr>
              <a:spLocks noChangeShapeType="1"/>
            </p:cNvSpPr>
            <p:nvPr/>
          </p:nvSpPr>
          <p:spPr bwMode="auto">
            <a:xfrm flipH="1">
              <a:off x="3225" y="1930"/>
              <a:ext cx="26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35"/>
            <p:cNvSpPr>
              <a:spLocks noChangeShapeType="1"/>
            </p:cNvSpPr>
            <p:nvPr/>
          </p:nvSpPr>
          <p:spPr bwMode="auto">
            <a:xfrm flipV="1">
              <a:off x="3987" y="1373"/>
              <a:ext cx="611" cy="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24" name="Object 36"/>
            <p:cNvGraphicFramePr>
              <a:graphicFrameLocks noChangeAspect="1"/>
            </p:cNvGraphicFramePr>
            <p:nvPr/>
          </p:nvGraphicFramePr>
          <p:xfrm>
            <a:off x="2941" y="1187"/>
            <a:ext cx="267" cy="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35" name="方程式" r:id="rId14" imgW="139639" imgH="393529" progId="Equation.3">
                    <p:embed/>
                  </p:oleObj>
                </mc:Choice>
                <mc:Fallback>
                  <p:oleObj name="方程式" r:id="rId14" imgW="139639" imgH="393529" progId="Equation.3">
                    <p:embed/>
                    <p:pic>
                      <p:nvPicPr>
                        <p:cNvPr id="21532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1" y="1187"/>
                          <a:ext cx="267" cy="3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" name="Rectangle 39"/>
            <p:cNvSpPr>
              <a:spLocks noChangeArrowheads="1"/>
            </p:cNvSpPr>
            <p:nvPr/>
          </p:nvSpPr>
          <p:spPr bwMode="auto">
            <a:xfrm>
              <a:off x="2938" y="2752"/>
              <a:ext cx="343" cy="32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26" name="Rectangle 40"/>
            <p:cNvSpPr>
              <a:spLocks noChangeArrowheads="1"/>
            </p:cNvSpPr>
            <p:nvPr/>
          </p:nvSpPr>
          <p:spPr bwMode="auto">
            <a:xfrm>
              <a:off x="3700" y="2752"/>
              <a:ext cx="343" cy="32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lang="en-US" altLang="zh-TW" sz="2400" i="1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27" name="Rectangle 41"/>
            <p:cNvSpPr>
              <a:spLocks noChangeArrowheads="1"/>
            </p:cNvSpPr>
            <p:nvPr/>
          </p:nvSpPr>
          <p:spPr bwMode="auto">
            <a:xfrm>
              <a:off x="2938" y="3287"/>
              <a:ext cx="343" cy="32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lang="en-US" altLang="zh-TW" sz="2400" i="1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28" name="Rectangle 42"/>
            <p:cNvSpPr>
              <a:spLocks noChangeArrowheads="1"/>
            </p:cNvSpPr>
            <p:nvPr/>
          </p:nvSpPr>
          <p:spPr bwMode="auto">
            <a:xfrm>
              <a:off x="1871" y="2787"/>
              <a:ext cx="343" cy="32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lang="en-US" altLang="zh-TW" sz="2400" i="1"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29" name="Oval 43"/>
            <p:cNvSpPr>
              <a:spLocks noChangeArrowheads="1"/>
            </p:cNvSpPr>
            <p:nvPr/>
          </p:nvSpPr>
          <p:spPr bwMode="auto">
            <a:xfrm>
              <a:off x="2513" y="2869"/>
              <a:ext cx="114" cy="10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0" name="Oval 44"/>
            <p:cNvSpPr>
              <a:spLocks noChangeArrowheads="1"/>
            </p:cNvSpPr>
            <p:nvPr/>
          </p:nvSpPr>
          <p:spPr bwMode="auto">
            <a:xfrm>
              <a:off x="4318" y="2352"/>
              <a:ext cx="114" cy="107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1" name="Line 45"/>
            <p:cNvSpPr>
              <a:spLocks noChangeShapeType="1"/>
            </p:cNvSpPr>
            <p:nvPr/>
          </p:nvSpPr>
          <p:spPr bwMode="auto">
            <a:xfrm>
              <a:off x="1566" y="2924"/>
              <a:ext cx="305" cy="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Line 46"/>
            <p:cNvSpPr>
              <a:spLocks noChangeShapeType="1"/>
            </p:cNvSpPr>
            <p:nvPr/>
          </p:nvSpPr>
          <p:spPr bwMode="auto">
            <a:xfrm>
              <a:off x="2214" y="2930"/>
              <a:ext cx="30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Line 47"/>
            <p:cNvSpPr>
              <a:spLocks noChangeShapeType="1"/>
            </p:cNvSpPr>
            <p:nvPr/>
          </p:nvSpPr>
          <p:spPr bwMode="auto">
            <a:xfrm>
              <a:off x="2633" y="2930"/>
              <a:ext cx="305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Line 48"/>
            <p:cNvSpPr>
              <a:spLocks noChangeShapeType="1"/>
            </p:cNvSpPr>
            <p:nvPr/>
          </p:nvSpPr>
          <p:spPr bwMode="auto">
            <a:xfrm flipV="1">
              <a:off x="2557" y="2991"/>
              <a:ext cx="0" cy="4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Line 49"/>
            <p:cNvSpPr>
              <a:spLocks noChangeShapeType="1"/>
            </p:cNvSpPr>
            <p:nvPr/>
          </p:nvSpPr>
          <p:spPr bwMode="auto">
            <a:xfrm>
              <a:off x="2557" y="3465"/>
              <a:ext cx="3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Line 50"/>
            <p:cNvSpPr>
              <a:spLocks noChangeShapeType="1"/>
            </p:cNvSpPr>
            <p:nvPr/>
          </p:nvSpPr>
          <p:spPr bwMode="auto">
            <a:xfrm flipV="1">
              <a:off x="1566" y="1392"/>
              <a:ext cx="12" cy="153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Line 51"/>
            <p:cNvSpPr>
              <a:spLocks noChangeShapeType="1"/>
            </p:cNvSpPr>
            <p:nvPr/>
          </p:nvSpPr>
          <p:spPr bwMode="auto">
            <a:xfrm>
              <a:off x="4350" y="1374"/>
              <a:ext cx="27" cy="9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oval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Line 52"/>
            <p:cNvSpPr>
              <a:spLocks noChangeShapeType="1"/>
            </p:cNvSpPr>
            <p:nvPr/>
          </p:nvSpPr>
          <p:spPr bwMode="auto">
            <a:xfrm>
              <a:off x="3281" y="2930"/>
              <a:ext cx="41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Line 53"/>
            <p:cNvSpPr>
              <a:spLocks noChangeShapeType="1"/>
            </p:cNvSpPr>
            <p:nvPr/>
          </p:nvSpPr>
          <p:spPr bwMode="auto">
            <a:xfrm>
              <a:off x="3548" y="2930"/>
              <a:ext cx="0" cy="53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Line 54"/>
            <p:cNvSpPr>
              <a:spLocks noChangeShapeType="1"/>
            </p:cNvSpPr>
            <p:nvPr/>
          </p:nvSpPr>
          <p:spPr bwMode="auto">
            <a:xfrm flipH="1">
              <a:off x="3281" y="3465"/>
              <a:ext cx="26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55"/>
            <p:cNvSpPr>
              <a:spLocks noChangeShapeType="1"/>
            </p:cNvSpPr>
            <p:nvPr/>
          </p:nvSpPr>
          <p:spPr bwMode="auto">
            <a:xfrm>
              <a:off x="4045" y="2923"/>
              <a:ext cx="58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56"/>
            <p:cNvSpPr>
              <a:spLocks noChangeShapeType="1"/>
            </p:cNvSpPr>
            <p:nvPr/>
          </p:nvSpPr>
          <p:spPr bwMode="auto">
            <a:xfrm flipH="1">
              <a:off x="3323" y="2400"/>
              <a:ext cx="994" cy="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43" name="Object 57"/>
            <p:cNvGraphicFramePr>
              <a:graphicFrameLocks noChangeAspect="1"/>
            </p:cNvGraphicFramePr>
            <p:nvPr/>
          </p:nvGraphicFramePr>
          <p:xfrm>
            <a:off x="2991" y="2728"/>
            <a:ext cx="267" cy="3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36" name="方程式" r:id="rId16" imgW="139639" imgH="393529" progId="Equation.3">
                    <p:embed/>
                  </p:oleObj>
                </mc:Choice>
                <mc:Fallback>
                  <p:oleObj name="方程式" r:id="rId16" imgW="139639" imgH="393529" progId="Equation.3">
                    <p:embed/>
                    <p:pic>
                      <p:nvPicPr>
                        <p:cNvPr id="21551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91" y="2728"/>
                          <a:ext cx="267" cy="3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4" name="Text Box 58"/>
            <p:cNvSpPr txBox="1">
              <a:spLocks noChangeArrowheads="1"/>
            </p:cNvSpPr>
            <p:nvPr/>
          </p:nvSpPr>
          <p:spPr bwMode="auto">
            <a:xfrm>
              <a:off x="4389" y="2154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r>
                <a:rPr lang="en-US" altLang="zh-TW" sz="2400"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45" name="Rectangle 61"/>
            <p:cNvSpPr>
              <a:spLocks noChangeArrowheads="1"/>
            </p:cNvSpPr>
            <p:nvPr/>
          </p:nvSpPr>
          <p:spPr bwMode="auto">
            <a:xfrm>
              <a:off x="2968" y="2255"/>
              <a:ext cx="342" cy="321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/>
              <a:r>
                <a:rPr lang="en-US" altLang="zh-TW" sz="2400" i="1">
                  <a:latin typeface="Times New Roman" panose="02020603050405020304" pitchFamily="18" charset="0"/>
                </a:rPr>
                <a:t>L</a:t>
              </a:r>
            </a:p>
          </p:txBody>
        </p:sp>
        <p:sp>
          <p:nvSpPr>
            <p:cNvPr id="46" name="Line 62"/>
            <p:cNvSpPr>
              <a:spLocks noChangeShapeType="1"/>
            </p:cNvSpPr>
            <p:nvPr/>
          </p:nvSpPr>
          <p:spPr bwMode="auto">
            <a:xfrm flipH="1" flipV="1">
              <a:off x="4389" y="2453"/>
              <a:ext cx="1" cy="46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oval" w="med" len="med"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47" name="Object 63"/>
            <p:cNvGraphicFramePr>
              <a:graphicFrameLocks noChangeAspect="1"/>
            </p:cNvGraphicFramePr>
            <p:nvPr/>
          </p:nvGraphicFramePr>
          <p:xfrm>
            <a:off x="4432" y="2528"/>
            <a:ext cx="143" cy="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37" name="方程式" r:id="rId18" imgW="139518" imgH="76101" progId="Equation.3">
                    <p:embed/>
                  </p:oleObj>
                </mc:Choice>
                <mc:Fallback>
                  <p:oleObj name="方程式" r:id="rId18" imgW="139518" imgH="76101" progId="Equation.3">
                    <p:embed/>
                    <p:pic>
                      <p:nvPicPr>
                        <p:cNvPr id="21555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32" y="2528"/>
                          <a:ext cx="143" cy="7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64"/>
            <p:cNvGraphicFramePr>
              <a:graphicFrameLocks noChangeAspect="1"/>
            </p:cNvGraphicFramePr>
            <p:nvPr/>
          </p:nvGraphicFramePr>
          <p:xfrm>
            <a:off x="4539" y="3012"/>
            <a:ext cx="282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38" name="方程式" r:id="rId20" imgW="291973" imgH="203112" progId="Equation.3">
                    <p:embed/>
                  </p:oleObj>
                </mc:Choice>
                <mc:Fallback>
                  <p:oleObj name="方程式" r:id="rId20" imgW="291973" imgH="203112" progId="Equation.3">
                    <p:embed/>
                    <p:pic>
                      <p:nvPicPr>
                        <p:cNvPr id="21556" name="Object 6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39" y="3012"/>
                          <a:ext cx="282" cy="1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65"/>
            <p:cNvGraphicFramePr>
              <a:graphicFrameLocks noChangeAspect="1"/>
            </p:cNvGraphicFramePr>
            <p:nvPr/>
          </p:nvGraphicFramePr>
          <p:xfrm>
            <a:off x="2603" y="2627"/>
            <a:ext cx="339" cy="2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39" name="方程式" r:id="rId22" imgW="291973" imgH="241195" progId="Equation.3">
                    <p:embed/>
                  </p:oleObj>
                </mc:Choice>
                <mc:Fallback>
                  <p:oleObj name="方程式" r:id="rId22" imgW="291973" imgH="241195" progId="Equation.3">
                    <p:embed/>
                    <p:pic>
                      <p:nvPicPr>
                        <p:cNvPr id="21557" name="Object 6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3" y="2627"/>
                          <a:ext cx="339" cy="27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0" name="Line 66"/>
            <p:cNvSpPr>
              <a:spLocks noChangeShapeType="1"/>
            </p:cNvSpPr>
            <p:nvPr/>
          </p:nvSpPr>
          <p:spPr bwMode="auto">
            <a:xfrm flipV="1">
              <a:off x="2562" y="2402"/>
              <a:ext cx="410" cy="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67"/>
            <p:cNvSpPr>
              <a:spLocks noChangeShapeType="1"/>
            </p:cNvSpPr>
            <p:nvPr/>
          </p:nvSpPr>
          <p:spPr bwMode="auto">
            <a:xfrm>
              <a:off x="2562" y="2403"/>
              <a:ext cx="0" cy="45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aphicFrame>
          <p:nvGraphicFramePr>
            <p:cNvPr id="52" name="Object 68"/>
            <p:cNvGraphicFramePr>
              <a:graphicFrameLocks noChangeAspect="1"/>
            </p:cNvGraphicFramePr>
            <p:nvPr/>
          </p:nvGraphicFramePr>
          <p:xfrm>
            <a:off x="3816" y="2104"/>
            <a:ext cx="389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40" name="方程式" r:id="rId24" imgW="330057" imgH="241195" progId="Equation.3">
                    <p:embed/>
                  </p:oleObj>
                </mc:Choice>
                <mc:Fallback>
                  <p:oleObj name="方程式" r:id="rId24" imgW="330057" imgH="241195" progId="Equation.3">
                    <p:embed/>
                    <p:pic>
                      <p:nvPicPr>
                        <p:cNvPr id="21560" name="Object 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16" y="2104"/>
                          <a:ext cx="389" cy="2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3" name="Group 69"/>
            <p:cNvGrpSpPr>
              <a:grpSpLocks/>
            </p:cNvGrpSpPr>
            <p:nvPr/>
          </p:nvGrpSpPr>
          <p:grpSpPr bwMode="auto">
            <a:xfrm>
              <a:off x="1155" y="1355"/>
              <a:ext cx="660" cy="78"/>
              <a:chOff x="1290" y="1583"/>
              <a:chExt cx="695" cy="83"/>
            </a:xfrm>
          </p:grpSpPr>
          <p:sp>
            <p:nvSpPr>
              <p:cNvPr id="60" name="Line 70"/>
              <p:cNvSpPr>
                <a:spLocks noChangeShapeType="1"/>
              </p:cNvSpPr>
              <p:nvPr/>
            </p:nvSpPr>
            <p:spPr bwMode="auto">
              <a:xfrm>
                <a:off x="1383" y="1626"/>
                <a:ext cx="60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stealth" w="lg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Oval 71"/>
              <p:cNvSpPr>
                <a:spLocks noChangeArrowheads="1"/>
              </p:cNvSpPr>
              <p:nvPr/>
            </p:nvSpPr>
            <p:spPr bwMode="auto">
              <a:xfrm>
                <a:off x="1290" y="1583"/>
                <a:ext cx="97" cy="8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54" name="Rectangle 74"/>
            <p:cNvSpPr>
              <a:spLocks noChangeArrowheads="1"/>
            </p:cNvSpPr>
            <p:nvPr/>
          </p:nvSpPr>
          <p:spPr bwMode="auto">
            <a:xfrm>
              <a:off x="1679" y="2163"/>
              <a:ext cx="3200" cy="1511"/>
            </a:xfrm>
            <a:prstGeom prst="rect">
              <a:avLst/>
            </a:prstGeom>
            <a:noFill/>
            <a:ln w="19050">
              <a:solidFill>
                <a:srgbClr val="339966"/>
              </a:solidFill>
              <a:prstDash val="dash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aphicFrame>
          <p:nvGraphicFramePr>
            <p:cNvPr id="55" name="Object 79"/>
            <p:cNvGraphicFramePr>
              <a:graphicFrameLocks noChangeAspect="1"/>
            </p:cNvGraphicFramePr>
            <p:nvPr/>
          </p:nvGraphicFramePr>
          <p:xfrm>
            <a:off x="2233" y="1193"/>
            <a:ext cx="16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41" name="方程式" r:id="rId26" imgW="139700" imgH="139700" progId="Equation.3">
                    <p:embed/>
                  </p:oleObj>
                </mc:Choice>
                <mc:Fallback>
                  <p:oleObj name="方程式" r:id="rId26" imgW="139700" imgH="139700" progId="Equation.3">
                    <p:embed/>
                    <p:pic>
                      <p:nvPicPr>
                        <p:cNvPr id="21563" name="Object 7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3" y="1193"/>
                          <a:ext cx="168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82"/>
            <p:cNvGraphicFramePr>
              <a:graphicFrameLocks noChangeAspect="1"/>
            </p:cNvGraphicFramePr>
            <p:nvPr/>
          </p:nvGraphicFramePr>
          <p:xfrm>
            <a:off x="2350" y="2685"/>
            <a:ext cx="16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42" name="方程式" r:id="rId28" imgW="139700" imgH="139700" progId="Equation.3">
                    <p:embed/>
                  </p:oleObj>
                </mc:Choice>
                <mc:Fallback>
                  <p:oleObj name="方程式" r:id="rId28" imgW="139700" imgH="139700" progId="Equation.3">
                    <p:embed/>
                    <p:pic>
                      <p:nvPicPr>
                        <p:cNvPr id="21564" name="Object 8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50" y="2685"/>
                          <a:ext cx="168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83"/>
            <p:cNvGraphicFramePr>
              <a:graphicFrameLocks noChangeAspect="1"/>
            </p:cNvGraphicFramePr>
            <p:nvPr/>
          </p:nvGraphicFramePr>
          <p:xfrm>
            <a:off x="2301" y="1465"/>
            <a:ext cx="16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43" name="方程式" r:id="rId29" imgW="139700" imgH="139700" progId="Equation.3">
                    <p:embed/>
                  </p:oleObj>
                </mc:Choice>
                <mc:Fallback>
                  <p:oleObj name="方程式" r:id="rId29" imgW="139700" imgH="139700" progId="Equation.3">
                    <p:embed/>
                    <p:pic>
                      <p:nvPicPr>
                        <p:cNvPr id="21565" name="Object 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1" y="1465"/>
                          <a:ext cx="168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84"/>
            <p:cNvGraphicFramePr>
              <a:graphicFrameLocks noChangeAspect="1"/>
            </p:cNvGraphicFramePr>
            <p:nvPr/>
          </p:nvGraphicFramePr>
          <p:xfrm>
            <a:off x="2361" y="3029"/>
            <a:ext cx="168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44" name="方程式" r:id="rId30" imgW="139700" imgH="139700" progId="Equation.3">
                    <p:embed/>
                  </p:oleObj>
                </mc:Choice>
                <mc:Fallback>
                  <p:oleObj name="方程式" r:id="rId30" imgW="139700" imgH="139700" progId="Equation.3">
                    <p:embed/>
                    <p:pic>
                      <p:nvPicPr>
                        <p:cNvPr id="21566" name="Object 8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1" y="3029"/>
                          <a:ext cx="168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254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" name="Object 86"/>
            <p:cNvGraphicFramePr>
              <a:graphicFrameLocks noChangeAspect="1"/>
            </p:cNvGraphicFramePr>
            <p:nvPr/>
          </p:nvGraphicFramePr>
          <p:xfrm>
            <a:off x="2844" y="2092"/>
            <a:ext cx="72" cy="1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5345" name="方程式" r:id="rId31" imgW="114151" imgH="215619" progId="Equation.3">
                    <p:embed/>
                  </p:oleObj>
                </mc:Choice>
                <mc:Fallback>
                  <p:oleObj name="方程式" r:id="rId31" imgW="114151" imgH="215619" progId="Equation.3">
                    <p:embed/>
                    <p:pic>
                      <p:nvPicPr>
                        <p:cNvPr id="21567" name="Object 8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44" y="2092"/>
                          <a:ext cx="72" cy="13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2" name="TextBox 61"/>
          <p:cNvSpPr txBox="1"/>
          <p:nvPr/>
        </p:nvSpPr>
        <p:spPr>
          <a:xfrm>
            <a:off x="5650295" y="4686505"/>
            <a:ext cx="1594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Observer</a:t>
            </a:r>
          </a:p>
        </p:txBody>
      </p:sp>
    </p:spTree>
    <p:extLst>
      <p:ext uri="{BB962C8B-B14F-4D97-AF65-F5344CB8AC3E}">
        <p14:creationId xmlns:p14="http://schemas.microsoft.com/office/powerpoint/2010/main" val="35776693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4" name="Object 9"/>
          <p:cNvGraphicFramePr>
            <a:graphicFrameLocks noChangeAspect="1"/>
          </p:cNvGraphicFramePr>
          <p:nvPr/>
        </p:nvGraphicFramePr>
        <p:xfrm>
          <a:off x="2124075" y="1196975"/>
          <a:ext cx="3087688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4" name="方程式" r:id="rId3" imgW="1562100" imgH="406400" progId="Equation.3">
                  <p:embed/>
                </p:oleObj>
              </mc:Choice>
              <mc:Fallback>
                <p:oleObj name="方程式" r:id="rId3" imgW="1562100" imgH="406400" progId="Equation.3">
                  <p:embed/>
                  <p:pic>
                    <p:nvPicPr>
                      <p:cNvPr id="20484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1196975"/>
                        <a:ext cx="3087688" cy="804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5" name="Object 8"/>
          <p:cNvGraphicFramePr>
            <a:graphicFrameLocks noChangeAspect="1"/>
          </p:cNvGraphicFramePr>
          <p:nvPr/>
        </p:nvGraphicFramePr>
        <p:xfrm>
          <a:off x="2051050" y="2565400"/>
          <a:ext cx="2709863" cy="862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5" name="方程式" r:id="rId5" imgW="1524000" imgH="482600" progId="Equation.3">
                  <p:embed/>
                </p:oleObj>
              </mc:Choice>
              <mc:Fallback>
                <p:oleObj name="方程式" r:id="rId5" imgW="1524000" imgH="482600" progId="Equation.3">
                  <p:embed/>
                  <p:pic>
                    <p:nvPicPr>
                      <p:cNvPr id="2048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2565400"/>
                        <a:ext cx="2709863" cy="862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Text Box 24"/>
          <p:cNvSpPr txBox="1">
            <a:spLocks noChangeArrowheads="1"/>
          </p:cNvSpPr>
          <p:nvPr/>
        </p:nvSpPr>
        <p:spPr bwMode="auto">
          <a:xfrm>
            <a:off x="1025525" y="2060575"/>
            <a:ext cx="93743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</a:rPr>
              <a:t>Define:</a:t>
            </a:r>
          </a:p>
        </p:txBody>
      </p:sp>
      <p:graphicFrame>
        <p:nvGraphicFramePr>
          <p:cNvPr id="20488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464902"/>
              </p:ext>
            </p:extLst>
          </p:nvPr>
        </p:nvGraphicFramePr>
        <p:xfrm>
          <a:off x="2105801" y="2039938"/>
          <a:ext cx="269875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6" name="方程式" r:id="rId7" imgW="126725" imgH="177415" progId="Equation.3">
                  <p:embed/>
                </p:oleObj>
              </mc:Choice>
              <mc:Fallback>
                <p:oleObj name="方程式" r:id="rId7" imgW="126725" imgH="177415" progId="Equation.3">
                  <p:embed/>
                  <p:pic>
                    <p:nvPicPr>
                      <p:cNvPr id="20488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5801" y="2039938"/>
                        <a:ext cx="269875" cy="377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9" name="Text Box 26"/>
          <p:cNvSpPr txBox="1">
            <a:spLocks noChangeArrowheads="1"/>
          </p:cNvSpPr>
          <p:nvPr/>
        </p:nvSpPr>
        <p:spPr bwMode="auto">
          <a:xfrm>
            <a:off x="2430797" y="2060575"/>
            <a:ext cx="230249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</a:rPr>
              <a:t>is the observer state</a:t>
            </a:r>
          </a:p>
        </p:txBody>
      </p:sp>
      <p:graphicFrame>
        <p:nvGraphicFramePr>
          <p:cNvPr id="20490" name="Object 27"/>
          <p:cNvGraphicFramePr>
            <a:graphicFrameLocks noChangeAspect="1"/>
          </p:cNvGraphicFramePr>
          <p:nvPr/>
        </p:nvGraphicFramePr>
        <p:xfrm>
          <a:off x="2195513" y="4076700"/>
          <a:ext cx="1281112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7" name="方程式" r:id="rId9" imgW="571004" imgH="177646" progId="Equation.3">
                  <p:embed/>
                </p:oleObj>
              </mc:Choice>
              <mc:Fallback>
                <p:oleObj name="方程式" r:id="rId9" imgW="571004" imgH="177646" progId="Equation.3">
                  <p:embed/>
                  <p:pic>
                    <p:nvPicPr>
                      <p:cNvPr id="2049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4076700"/>
                        <a:ext cx="1281112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1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250480"/>
              </p:ext>
            </p:extLst>
          </p:nvPr>
        </p:nvGraphicFramePr>
        <p:xfrm>
          <a:off x="2244725" y="5281613"/>
          <a:ext cx="5411788" cy="99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058" name="方程式" r:id="rId11" imgW="2616200" imgH="482600" progId="Equation.3">
                  <p:embed/>
                </p:oleObj>
              </mc:Choice>
              <mc:Fallback>
                <p:oleObj name="方程式" r:id="rId11" imgW="2616200" imgH="482600" progId="Equation.3">
                  <p:embed/>
                  <p:pic>
                    <p:nvPicPr>
                      <p:cNvPr id="20491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4725" y="5281613"/>
                        <a:ext cx="5411788" cy="993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92" name="Text Box 32"/>
          <p:cNvSpPr txBox="1">
            <a:spLocks noChangeArrowheads="1"/>
          </p:cNvSpPr>
          <p:nvPr/>
        </p:nvSpPr>
        <p:spPr bwMode="auto">
          <a:xfrm>
            <a:off x="941388" y="3592513"/>
            <a:ext cx="19498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</a:rPr>
              <a:t>Estimation error:</a:t>
            </a:r>
          </a:p>
        </p:txBody>
      </p:sp>
      <p:sp>
        <p:nvSpPr>
          <p:cNvPr id="20493" name="Text Box 33"/>
          <p:cNvSpPr txBox="1">
            <a:spLocks noChangeArrowheads="1"/>
          </p:cNvSpPr>
          <p:nvPr/>
        </p:nvSpPr>
        <p:spPr bwMode="auto">
          <a:xfrm>
            <a:off x="950913" y="4745038"/>
            <a:ext cx="156094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</a:rPr>
              <a:t>Error system:</a:t>
            </a:r>
          </a:p>
        </p:txBody>
      </p:sp>
      <p:sp>
        <p:nvSpPr>
          <p:cNvPr id="20494" name="Text Box 34"/>
          <p:cNvSpPr txBox="1">
            <a:spLocks noChangeArrowheads="1"/>
          </p:cNvSpPr>
          <p:nvPr/>
        </p:nvSpPr>
        <p:spPr bwMode="auto">
          <a:xfrm>
            <a:off x="990600" y="1308160"/>
            <a:ext cx="7882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dirty="0">
                <a:latin typeface="+mn-lt"/>
              </a:rPr>
              <a:t>Plant:</a:t>
            </a:r>
          </a:p>
        </p:txBody>
      </p:sp>
      <p:sp>
        <p:nvSpPr>
          <p:cNvPr id="20495" name="Text Box 35"/>
          <p:cNvSpPr txBox="1">
            <a:spLocks noChangeArrowheads="1"/>
          </p:cNvSpPr>
          <p:nvPr/>
        </p:nvSpPr>
        <p:spPr bwMode="auto">
          <a:xfrm>
            <a:off x="5489423" y="2604597"/>
            <a:ext cx="21201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000" i="1" dirty="0">
                <a:latin typeface="Times New Roman" panose="02020603050405020304" pitchFamily="18" charset="0"/>
              </a:rPr>
              <a:t>L</a:t>
            </a:r>
            <a:r>
              <a:rPr lang="en-US" altLang="zh-TW" sz="2000" dirty="0">
                <a:latin typeface="Times New Roman" panose="02020603050405020304" pitchFamily="18" charset="0"/>
              </a:rPr>
              <a:t>:  </a:t>
            </a:r>
            <a:r>
              <a:rPr lang="en-US" altLang="zh-TW" sz="2000" dirty="0">
                <a:latin typeface="+mn-lt"/>
              </a:rPr>
              <a:t>Observer gain</a:t>
            </a:r>
          </a:p>
        </p:txBody>
      </p:sp>
      <p:sp>
        <p:nvSpPr>
          <p:cNvPr id="20496" name="Rectangle 38"/>
          <p:cNvSpPr>
            <a:spLocks noChangeArrowheads="1"/>
          </p:cNvSpPr>
          <p:nvPr/>
        </p:nvSpPr>
        <p:spPr bwMode="auto">
          <a:xfrm>
            <a:off x="1025525" y="216155"/>
            <a:ext cx="6227763" cy="588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tIns="0" bIns="0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TW" sz="3200" b="1" dirty="0">
                <a:solidFill>
                  <a:srgbClr val="FF0000"/>
                </a:solidFill>
                <a:latin typeface="+mn-lt"/>
                <a:ea typeface="標楷體" panose="03000509000000000000" pitchFamily="65" charset="-120"/>
              </a:rPr>
              <a:t> Observer Design</a:t>
            </a:r>
            <a:endParaRPr lang="en-US" altLang="zh-TW" sz="32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2764" y="5740460"/>
            <a:ext cx="198672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609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985486" y="2504836"/>
            <a:ext cx="70039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400" dirty="0">
                <a:latin typeface="Times New Roman" panose="02020603050405020304" pitchFamily="18" charset="0"/>
              </a:rPr>
              <a:t>Duality between controllability and observability </a:t>
            </a:r>
            <a:r>
              <a:rPr lang="en-US" altLang="zh-TW" sz="2400" dirty="0">
                <a:solidFill>
                  <a:srgbClr val="0070C0"/>
                </a:solidFill>
                <a:latin typeface="Times New Roman" panose="02020603050405020304" pitchFamily="18" charset="0"/>
                <a:sym typeface="Wingdings" panose="05000000000000000000" pitchFamily="2" charset="2"/>
              </a:rPr>
              <a:t></a:t>
            </a:r>
            <a:endParaRPr lang="en-US" altLang="zh-TW" sz="2400" dirty="0">
              <a:solidFill>
                <a:srgbClr val="0070C0"/>
              </a:solidFill>
              <a:latin typeface="Times New Roman" panose="02020603050405020304" pitchFamily="18" charset="0"/>
            </a:endParaRPr>
          </a:p>
        </p:txBody>
      </p:sp>
      <p:graphicFrame>
        <p:nvGraphicFramePr>
          <p:cNvPr id="225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668596"/>
              </p:ext>
            </p:extLst>
          </p:nvPr>
        </p:nvGraphicFramePr>
        <p:xfrm>
          <a:off x="2049110" y="3053638"/>
          <a:ext cx="4427045" cy="507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83" name="方程式" r:id="rId3" imgW="2235200" imgH="254000" progId="Equation.3">
                  <p:embed/>
                </p:oleObj>
              </mc:Choice>
              <mc:Fallback>
                <p:oleObj name="方程式" r:id="rId3" imgW="2235200" imgH="254000" progId="Equation.3">
                  <p:embed/>
                  <p:pic>
                    <p:nvPicPr>
                      <p:cNvPr id="2253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9110" y="3053638"/>
                        <a:ext cx="4427045" cy="5076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0" name="Text Box 13"/>
          <p:cNvSpPr txBox="1">
            <a:spLocks noChangeArrowheads="1"/>
          </p:cNvSpPr>
          <p:nvPr/>
        </p:nvSpPr>
        <p:spPr bwMode="auto">
          <a:xfrm>
            <a:off x="985486" y="4052014"/>
            <a:ext cx="544572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400" dirty="0">
                <a:latin typeface="Times New Roman" panose="02020603050405020304" pitchFamily="18" charset="0"/>
              </a:rPr>
              <a:t>There exists an observer gain  </a:t>
            </a:r>
            <a:r>
              <a:rPr lang="en-US" altLang="zh-TW" sz="2400" i="1" dirty="0">
                <a:latin typeface="Times New Roman" panose="02020603050405020304" pitchFamily="18" charset="0"/>
              </a:rPr>
              <a:t>L</a:t>
            </a:r>
            <a:r>
              <a:rPr lang="en-US" altLang="zh-TW" sz="2400" dirty="0">
                <a:latin typeface="Times New Roman" panose="02020603050405020304" pitchFamily="18" charset="0"/>
              </a:rPr>
              <a:t>  such that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12"/>
              <p:cNvSpPr txBox="1">
                <a:spLocks noChangeArrowheads="1"/>
              </p:cNvSpPr>
              <p:nvPr/>
            </p:nvSpPr>
            <p:spPr bwMode="auto">
              <a:xfrm>
                <a:off x="985486" y="1036703"/>
                <a:ext cx="5810822" cy="16312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marL="342900" indent="-342900">
                  <a:buFont typeface="Wingdings" panose="05000000000000000000" pitchFamily="2" charset="2"/>
                  <a:buChar char="à"/>
                </a:pPr>
                <a:r>
                  <a:rPr lang="en-US" altLang="zh-TW" sz="2400" dirty="0">
                    <a:solidFill>
                      <a:srgbClr val="0070C0"/>
                    </a:solidFill>
                    <a:latin typeface="+mn-lt"/>
                  </a:rPr>
                  <a:t> </a:t>
                </a:r>
                <a:r>
                  <a:rPr lang="en-US" altLang="zh-TW" sz="2200" dirty="0">
                    <a:latin typeface="+mn-lt"/>
                  </a:rPr>
                  <a:t>If</a:t>
                </a:r>
                <a:r>
                  <a:rPr lang="en-US" altLang="zh-TW" sz="2200" dirty="0">
                    <a:solidFill>
                      <a:srgbClr val="0070C0"/>
                    </a:solidFill>
                    <a:latin typeface="+mn-lt"/>
                  </a:rPr>
                  <a:t> </a:t>
                </a:r>
                <a:r>
                  <a:rPr lang="en-US" altLang="zh-TW" sz="2200" dirty="0">
                    <a:latin typeface="+mn-lt"/>
                  </a:rPr>
                  <a:t>all eigenvalues of  </a:t>
                </a:r>
                <a14:m>
                  <m:oMath xmlns:m="http://schemas.openxmlformats.org/officeDocument/2006/math">
                    <m:r>
                      <a:rPr lang="en-US" altLang="zh-TW" sz="22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2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sz="22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200" b="0" i="1" smtClean="0">
                        <a:latin typeface="Cambria Math" panose="02040503050406030204" pitchFamily="18" charset="0"/>
                      </a:rPr>
                      <m:t>𝐿𝐶</m:t>
                    </m:r>
                    <m:r>
                      <a:rPr lang="en-US" altLang="zh-TW" sz="22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sz="2200" dirty="0">
                    <a:latin typeface="+mn-lt"/>
                  </a:rPr>
                  <a:t>  are in LHP, </a:t>
                </a:r>
              </a:p>
              <a:p>
                <a:r>
                  <a:rPr lang="en-US" altLang="zh-TW" sz="2200" dirty="0">
                    <a:latin typeface="+mn-lt"/>
                  </a:rPr>
                  <a:t>      then the error system is stable  </a:t>
                </a:r>
              </a:p>
              <a:p>
                <a:endParaRPr lang="en-US" altLang="zh-TW" sz="800" dirty="0">
                  <a:latin typeface="+mn-lt"/>
                </a:endParaRPr>
              </a:p>
              <a:p>
                <a:r>
                  <a:rPr lang="en-US" altLang="zh-TW" sz="2400" dirty="0">
                    <a:solidFill>
                      <a:srgbClr val="0070C0"/>
                    </a:solidFill>
                    <a:latin typeface="+mn-lt"/>
                    <a:sym typeface="Wingdings" panose="05000000000000000000" pitchFamily="2" charset="2"/>
                  </a:rPr>
                  <a:t></a:t>
                </a:r>
                <a:r>
                  <a:rPr lang="en-US" altLang="zh-TW" sz="2400" dirty="0">
                    <a:solidFill>
                      <a:srgbClr val="0070C0"/>
                    </a:solidFill>
                    <a:latin typeface="+mn-lt"/>
                  </a:rPr>
                  <a:t> </a:t>
                </a:r>
              </a:p>
              <a:p>
                <a:pPr eaLnBrk="1" hangingPunct="1"/>
                <a:endParaRPr lang="en-US" altLang="zh-TW" sz="2000" dirty="0">
                  <a:latin typeface="+mn-lt"/>
                </a:endParaRPr>
              </a:p>
            </p:txBody>
          </p:sp>
        </mc:Choice>
        <mc:Fallback xmlns="">
          <p:sp>
            <p:nvSpPr>
              <p:cNvPr id="13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486" y="1036703"/>
                <a:ext cx="5810822" cy="1631216"/>
              </a:xfrm>
              <a:prstGeom prst="rect">
                <a:avLst/>
              </a:prstGeom>
              <a:blipFill>
                <a:blip r:embed="rId5"/>
                <a:stretch>
                  <a:fillRect l="-1679" t="-186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4852910"/>
              </p:ext>
            </p:extLst>
          </p:nvPr>
        </p:nvGraphicFramePr>
        <p:xfrm>
          <a:off x="1503935" y="1858338"/>
          <a:ext cx="2431544" cy="415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84" name="方程式" r:id="rId6" imgW="1117600" imgH="190500" progId="Equation.3">
                  <p:embed/>
                </p:oleObj>
              </mc:Choice>
              <mc:Fallback>
                <p:oleObj name="方程式" r:id="rId6" imgW="1117600" imgH="190500" progId="Equation.3">
                  <p:embed/>
                  <p:pic>
                    <p:nvPicPr>
                      <p:cNvPr id="2150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3935" y="1858338"/>
                        <a:ext cx="2431544" cy="4154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33"/>
              <p:cNvSpPr txBox="1">
                <a:spLocks noChangeArrowheads="1"/>
              </p:cNvSpPr>
              <p:nvPr/>
            </p:nvSpPr>
            <p:spPr bwMode="auto">
              <a:xfrm>
                <a:off x="985486" y="431787"/>
                <a:ext cx="4306364" cy="4616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/>
                <a:r>
                  <a:rPr lang="en-US" altLang="zh-TW" sz="2400" dirty="0">
                    <a:latin typeface="+mn-lt"/>
                  </a:rPr>
                  <a:t>Error system:  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acc>
                    <m:r>
                      <a:rPr lang="en-US" altLang="zh-TW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TW" sz="2400" b="0" i="1" dirty="0" smtClean="0">
                            <a:latin typeface="Cambria Math" panose="02040503050406030204" pitchFamily="18" charset="0"/>
                          </a:rPr>
                          <m:t>𝐿𝐶</m:t>
                        </m:r>
                      </m:e>
                    </m:d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TW" sz="2400" dirty="0">
                  <a:latin typeface="+mn-lt"/>
                </a:endParaRPr>
              </a:p>
            </p:txBody>
          </p:sp>
        </mc:Choice>
        <mc:Fallback xmlns="">
          <p:sp>
            <p:nvSpPr>
              <p:cNvPr id="18" name="Text 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85486" y="431787"/>
                <a:ext cx="4306364" cy="461665"/>
              </a:xfrm>
              <a:prstGeom prst="rect">
                <a:avLst/>
              </a:prstGeom>
              <a:blipFill>
                <a:blip r:embed="rId8"/>
                <a:stretch>
                  <a:fillRect l="-2266" t="-10526" b="-2894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996431" y="3534213"/>
            <a:ext cx="1760706" cy="477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Theorem: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985486" y="5096993"/>
                <a:ext cx="7180229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for any desirable poles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,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200" dirty="0"/>
                  <a:t>,  </a:t>
                </a:r>
                <a:r>
                  <a:rPr lang="en-US" sz="2400" dirty="0">
                    <a:solidFill>
                      <a:srgbClr val="0070C0"/>
                    </a:solidFill>
                  </a:rPr>
                  <a:t>if and only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observable. 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486" y="5096993"/>
                <a:ext cx="7180229" cy="830997"/>
              </a:xfrm>
              <a:prstGeom prst="rect">
                <a:avLst/>
              </a:prstGeom>
              <a:blipFill>
                <a:blip r:embed="rId9"/>
                <a:stretch>
                  <a:fillRect l="-1358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301634" y="4587077"/>
                <a:ext cx="6864081" cy="474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200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𝑠𝐼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𝐿𝐶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⋯(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1634" y="4587077"/>
                <a:ext cx="6864081" cy="474489"/>
              </a:xfrm>
              <a:prstGeom prst="rect">
                <a:avLst/>
              </a:prstGeom>
              <a:blipFill>
                <a:blip r:embed="rId10"/>
                <a:stretch>
                  <a:fillRect l="-178"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643655" y="6046872"/>
                <a:ext cx="47318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Given poles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,⋯,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/>
                  <a:t>  </a:t>
                </a:r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𝐿</m:t>
                    </m:r>
                  </m:oMath>
                </a14:m>
                <a:r>
                  <a:rPr lang="en-US" sz="2000" dirty="0"/>
                  <a:t>  </a:t>
                </a:r>
                <a:r>
                  <a:rPr lang="en-US" sz="2000" dirty="0">
                    <a:solidFill>
                      <a:srgbClr val="7030A0"/>
                    </a:solidFill>
                  </a:rPr>
                  <a:t>can be found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3655" y="6046872"/>
                <a:ext cx="4731822" cy="400110"/>
              </a:xfrm>
              <a:prstGeom prst="rect">
                <a:avLst/>
              </a:prstGeom>
              <a:blipFill>
                <a:blip r:embed="rId11"/>
                <a:stretch>
                  <a:fillRect l="-1418" t="-1060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1850539" y="6166883"/>
            <a:ext cx="645334" cy="16625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908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117" y="614008"/>
            <a:ext cx="1420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Example: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145" y="1075672"/>
            <a:ext cx="3512317" cy="5279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606" y="1838014"/>
            <a:ext cx="2598420" cy="350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8125" y="1788424"/>
            <a:ext cx="7149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with                                                    Suppose: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516" y="1827395"/>
            <a:ext cx="1767840" cy="342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542" y="2316348"/>
            <a:ext cx="3550920" cy="1257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145" y="4010051"/>
            <a:ext cx="4861560" cy="8229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749" y="5324111"/>
            <a:ext cx="1623060" cy="7924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843058" y="4883455"/>
                <a:ext cx="47861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Desired poles: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−0.25, 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=−0.5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:endParaRPr lang="en-US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058" y="4883455"/>
                <a:ext cx="4786171" cy="400110"/>
              </a:xfrm>
              <a:prstGeom prst="rect">
                <a:avLst/>
              </a:prstGeom>
              <a:blipFill>
                <a:blip r:embed="rId8"/>
                <a:stretch>
                  <a:fillRect l="-1274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843058" y="3573648"/>
            <a:ext cx="6995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system is observable (verify this!)  </a:t>
            </a:r>
            <a:r>
              <a:rPr lang="en-US" sz="2000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sz="2000" dirty="0">
                <a:sym typeface="Wingdings" panose="05000000000000000000" pitchFamily="2" charset="2"/>
              </a:rPr>
              <a:t>  Design an observer: 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24345" y="5500483"/>
                <a:ext cx="6012360" cy="4397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𝑠𝐼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𝐿𝐶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⋯(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345" y="5500483"/>
                <a:ext cx="6012360" cy="439736"/>
              </a:xfrm>
              <a:prstGeom prst="rect">
                <a:avLst/>
              </a:prstGeom>
              <a:blipFill>
                <a:blip r:embed="rId9"/>
                <a:stretch>
                  <a:fillRect t="-2778" b="-19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82620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96" y="737600"/>
            <a:ext cx="4618594" cy="36155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893" y="2752928"/>
            <a:ext cx="4065373" cy="3200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675106" y="2990857"/>
                <a:ext cx="52529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5106" y="2990857"/>
                <a:ext cx="525294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544671" y="3005050"/>
                <a:ext cx="7490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4671" y="3005050"/>
                <a:ext cx="749029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389123" y="1167319"/>
            <a:ext cx="3287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Simulation Results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44" y="5651286"/>
            <a:ext cx="2598420" cy="350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07" y="4505110"/>
            <a:ext cx="4093076" cy="6928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643" y="5518176"/>
            <a:ext cx="1215004" cy="5932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44" y="5202863"/>
            <a:ext cx="1463953" cy="31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3611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0973788"/>
              </p:ext>
            </p:extLst>
          </p:nvPr>
        </p:nvGraphicFramePr>
        <p:xfrm>
          <a:off x="2099017" y="1151444"/>
          <a:ext cx="1446212" cy="78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889" name="方程式" r:id="rId3" imgW="787400" imgH="431800" progId="Equation.3">
                  <p:embed/>
                </p:oleObj>
              </mc:Choice>
              <mc:Fallback>
                <p:oleObj name="方程式" r:id="rId3" imgW="787400" imgH="431800" progId="Equation.3">
                  <p:embed/>
                  <p:pic>
                    <p:nvPicPr>
                      <p:cNvPr id="2458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9017" y="1151444"/>
                        <a:ext cx="1446212" cy="788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6327850"/>
              </p:ext>
            </p:extLst>
          </p:nvPr>
        </p:nvGraphicFramePr>
        <p:xfrm>
          <a:off x="2692539" y="5368071"/>
          <a:ext cx="2724226" cy="927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890" name="Microsoft 方程式編輯器 3.0" r:id="rId5" imgW="1346200" imgH="457200" progId="Equation.3">
                  <p:embed/>
                </p:oleObj>
              </mc:Choice>
              <mc:Fallback>
                <p:oleObj name="Microsoft 方程式編輯器 3.0" r:id="rId5" imgW="1346200" imgH="457200" progId="Equation.3">
                  <p:embed/>
                  <p:pic>
                    <p:nvPicPr>
                      <p:cNvPr id="2458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2539" y="5368071"/>
                        <a:ext cx="2724226" cy="9278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4" name="Rectangle 10"/>
          <p:cNvSpPr>
            <a:spLocks noChangeArrowheads="1"/>
          </p:cNvSpPr>
          <p:nvPr/>
        </p:nvSpPr>
        <p:spPr bwMode="auto">
          <a:xfrm>
            <a:off x="2579527" y="349031"/>
            <a:ext cx="334578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Separation Principle</a:t>
            </a:r>
            <a:endParaRPr lang="en-US" altLang="zh-TW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6" name="Text Box 13"/>
          <p:cNvSpPr txBox="1">
            <a:spLocks noChangeArrowheads="1"/>
          </p:cNvSpPr>
          <p:nvPr/>
        </p:nvSpPr>
        <p:spPr bwMode="auto">
          <a:xfrm>
            <a:off x="979829" y="1194307"/>
            <a:ext cx="7683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/>
              <a:t>Plant: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587" name="Text Box 14"/>
              <p:cNvSpPr txBox="1">
                <a:spLocks noChangeArrowheads="1"/>
              </p:cNvSpPr>
              <p:nvPr/>
            </p:nvSpPr>
            <p:spPr bwMode="auto">
              <a:xfrm>
                <a:off x="949667" y="2070606"/>
                <a:ext cx="6362193" cy="4001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/>
                <a:r>
                  <a:rPr lang="en-US" altLang="zh-TW" dirty="0"/>
                  <a:t>State-feedback controller using estimated state:  </a:t>
                </a:r>
                <a14:m>
                  <m:oMath xmlns:m="http://schemas.openxmlformats.org/officeDocument/2006/math"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𝐾</m:t>
                    </m:r>
                    <m:acc>
                      <m:accPr>
                        <m:chr m:val="̂"/>
                        <m:ctrlP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TW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altLang="zh-TW" sz="20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altLang="zh-TW" sz="2000" dirty="0"/>
              </a:p>
            </p:txBody>
          </p:sp>
        </mc:Choice>
        <mc:Fallback xmlns="">
          <p:sp>
            <p:nvSpPr>
              <p:cNvPr id="24587" name="Text 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49667" y="2070606"/>
                <a:ext cx="6362193" cy="400110"/>
              </a:xfrm>
              <a:prstGeom prst="rect">
                <a:avLst/>
              </a:prstGeom>
              <a:blipFill>
                <a:blip r:embed="rId7"/>
                <a:stretch>
                  <a:fillRect l="-863" t="-3077" r="-1534" b="-2461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588" name="Text Box 15"/>
          <p:cNvSpPr txBox="1">
            <a:spLocks noChangeArrowheads="1"/>
          </p:cNvSpPr>
          <p:nvPr/>
        </p:nvSpPr>
        <p:spPr bwMode="auto">
          <a:xfrm>
            <a:off x="979829" y="3945838"/>
            <a:ext cx="118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dirty="0"/>
              <a:t>Observer:</a:t>
            </a:r>
          </a:p>
        </p:txBody>
      </p:sp>
      <p:sp>
        <p:nvSpPr>
          <p:cNvPr id="24589" name="Text Box 16"/>
          <p:cNvSpPr txBox="1">
            <a:spLocks noChangeArrowheads="1"/>
          </p:cNvSpPr>
          <p:nvPr/>
        </p:nvSpPr>
        <p:spPr bwMode="auto">
          <a:xfrm>
            <a:off x="1022691" y="5332023"/>
            <a:ext cx="15568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dirty="0"/>
              <a:t>Error system:</a:t>
            </a:r>
          </a:p>
        </p:txBody>
      </p:sp>
      <p:sp>
        <p:nvSpPr>
          <p:cNvPr id="24590" name="Text Box 17"/>
          <p:cNvSpPr txBox="1">
            <a:spLocks noChangeArrowheads="1"/>
          </p:cNvSpPr>
          <p:nvPr/>
        </p:nvSpPr>
        <p:spPr bwMode="auto">
          <a:xfrm>
            <a:off x="975067" y="2634169"/>
            <a:ext cx="227498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dirty="0"/>
              <a:t>State-space system: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933916" y="3097947"/>
                <a:ext cx="595187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𝐴𝑥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𝐵𝑢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𝐴𝑥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𝐵𝐾</m:t>
                      </m:r>
                      <m:acc>
                        <m:accPr>
                          <m:chr m:val="̂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𝐵𝐾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𝐵𝐾𝑒</m:t>
                      </m:r>
                    </m:oMath>
                  </m:oMathPara>
                </a14:m>
                <a:endParaRPr lang="en-US" sz="2200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3916" y="3097947"/>
                <a:ext cx="5951876" cy="769441"/>
              </a:xfrm>
              <a:prstGeom prst="rect">
                <a:avLst/>
              </a:prstGeom>
              <a:blipFill>
                <a:blip r:embed="rId8"/>
                <a:stretch>
                  <a:fillRect t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48179" y="4478304"/>
                <a:ext cx="6555429" cy="4521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̂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acc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𝐴</m:t>
                      </m:r>
                      <m:acc>
                        <m:accPr>
                          <m:chr m:val="̂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𝐵𝑢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acc>
                            <m:accPr>
                              <m:chr m:val="̂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𝐵𝐾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𝐿𝐶</m:t>
                          </m:r>
                        </m:e>
                      </m:d>
                      <m:acc>
                        <m:accPr>
                          <m:chr m:val="̂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𝐿𝑦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8179" y="4478304"/>
                <a:ext cx="6555429" cy="452175"/>
              </a:xfrm>
              <a:prstGeom prst="rect">
                <a:avLst/>
              </a:prstGeom>
              <a:blipFill>
                <a:blip r:embed="rId9"/>
                <a:stretch>
                  <a:fillRect b="-14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207229" y="5832011"/>
            <a:ext cx="4190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7033949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607" name="Text Box 7"/>
              <p:cNvSpPr txBox="1">
                <a:spLocks noChangeArrowheads="1"/>
              </p:cNvSpPr>
              <p:nvPr/>
            </p:nvSpPr>
            <p:spPr bwMode="auto">
              <a:xfrm>
                <a:off x="660400" y="4475097"/>
                <a:ext cx="7539628" cy="15696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panose="020B0604020202020204" pitchFamily="34" charset="0"/>
                    <a:ea typeface="新細明體" panose="02020500000000000000" pitchFamily="18" charset="-120"/>
                  </a:defRPr>
                </a:lvl9pPr>
              </a:lstStyle>
              <a:p>
                <a:pPr eaLnBrk="1" hangingPunct="1"/>
                <a:r>
                  <a:rPr lang="en-US" altLang="zh-TW" sz="2400" dirty="0">
                    <a:solidFill>
                      <a:srgbClr val="0070C0"/>
                    </a:solidFill>
                    <a:latin typeface="+mn-lt"/>
                    <a:sym typeface="Wingdings" panose="05000000000000000000" pitchFamily="2" charset="2"/>
                  </a:rPr>
                  <a:t></a:t>
                </a:r>
                <a:r>
                  <a:rPr lang="en-US" altLang="zh-TW" sz="2400" dirty="0">
                    <a:latin typeface="+mn-lt"/>
                    <a:sym typeface="Wingdings" panose="05000000000000000000" pitchFamily="2" charset="2"/>
                  </a:rPr>
                  <a:t>        Pole</a:t>
                </a:r>
                <a:r>
                  <a:rPr lang="en-US" altLang="zh-TW" sz="2400" dirty="0">
                    <a:latin typeface="+mn-lt"/>
                  </a:rPr>
                  <a:t>s of the overall system </a:t>
                </a:r>
              </a:p>
              <a:p>
                <a:r>
                  <a:rPr lang="en-US" altLang="zh-TW" sz="2400" dirty="0">
                    <a:latin typeface="+mn-lt"/>
                  </a:rPr>
                  <a:t>        </a:t>
                </a:r>
                <a:r>
                  <a:rPr lang="en-US" altLang="zh-TW" sz="2400" b="1" dirty="0">
                    <a:latin typeface="+mn-lt"/>
                  </a:rPr>
                  <a:t>=</a:t>
                </a:r>
                <a:r>
                  <a:rPr lang="en-US" altLang="zh-TW" sz="2400" dirty="0">
                    <a:latin typeface="+mn-lt"/>
                  </a:rPr>
                  <a:t>  {Poles of </a:t>
                </a:r>
                <a14:m>
                  <m:oMath xmlns:m="http://schemas.openxmlformats.org/officeDocument/2006/math"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𝐵𝐾</m:t>
                    </m:r>
                    <m:r>
                      <a:rPr lang="en-US" altLang="zh-TW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TW" sz="2400" dirty="0">
                    <a:latin typeface="+mn-lt"/>
                  </a:rPr>
                  <a:t>} 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bHide m:val="on"/>
                        <m:supHide m:val="on"/>
                        <m:ctrlP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altLang="zh-TW" sz="2400" b="0" i="1" dirty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zh-TW" sz="2400" dirty="0"/>
                          <m:t>{</m:t>
                        </m:r>
                        <m:r>
                          <m:rPr>
                            <m:nor/>
                          </m:rPr>
                          <a:rPr lang="en-US" altLang="zh-TW" sz="2400" dirty="0">
                            <a:latin typeface="+mn-lt"/>
                          </a:rPr>
                          <m:t>Poles</m:t>
                        </m:r>
                        <m:r>
                          <m:rPr>
                            <m:nor/>
                          </m:rPr>
                          <a:rPr lang="en-US" altLang="zh-TW" sz="2400" dirty="0">
                            <a:latin typeface="+mn-lt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zh-TW" sz="2400" dirty="0">
                            <a:latin typeface="+mn-lt"/>
                          </a:rPr>
                          <m:t>of</m:t>
                        </m:r>
                        <m:r>
                          <m:rPr>
                            <m:nor/>
                          </m:rPr>
                          <a:rPr lang="en-US" altLang="zh-TW" sz="2400" dirty="0">
                            <a:latin typeface="+mn-lt"/>
                          </a:rPr>
                          <m:t> 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𝐿𝐶</m:t>
                        </m:r>
                        <m:r>
                          <a:rPr lang="en-US" altLang="zh-TW" sz="2400" i="1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US" altLang="zh-TW" sz="2400" dirty="0"/>
                          <m:t>} </m:t>
                        </m:r>
                      </m:e>
                    </m:nary>
                  </m:oMath>
                </a14:m>
                <a:endParaRPr lang="en-US" altLang="zh-TW" sz="2400" dirty="0">
                  <a:latin typeface="+mn-lt"/>
                </a:endParaRPr>
              </a:p>
              <a:p>
                <a:pPr eaLnBrk="1" hangingPunct="1"/>
                <a:r>
                  <a:rPr lang="en-US" altLang="zh-TW" sz="2400" dirty="0">
                    <a:solidFill>
                      <a:srgbClr val="0070C0"/>
                    </a:solidFill>
                    <a:latin typeface="+mn-lt"/>
                    <a:sym typeface="Wingdings" panose="05000000000000000000" pitchFamily="2" charset="2"/>
                  </a:rPr>
                  <a:t></a:t>
                </a:r>
                <a:r>
                  <a:rPr lang="en-US" altLang="zh-TW" sz="2400" dirty="0">
                    <a:latin typeface="+mn-lt"/>
                    <a:sym typeface="Wingdings" panose="05000000000000000000" pitchFamily="2" charset="2"/>
                  </a:rPr>
                  <a:t>   </a:t>
                </a:r>
                <a:r>
                  <a:rPr lang="en-US" altLang="zh-TW" sz="2400" dirty="0">
                    <a:latin typeface="+mn-lt"/>
                  </a:rPr>
                  <a:t> Designing state-feedback controller gain and </a:t>
                </a:r>
              </a:p>
              <a:p>
                <a:pPr eaLnBrk="1" hangingPunct="1"/>
                <a:r>
                  <a:rPr lang="en-US" altLang="zh-TW" sz="2400" dirty="0">
                    <a:latin typeface="+mn-lt"/>
                  </a:rPr>
                  <a:t>        output-feedback observer gain can be done separately</a:t>
                </a:r>
              </a:p>
            </p:txBody>
          </p:sp>
        </mc:Choice>
        <mc:Fallback xmlns="">
          <p:sp>
            <p:nvSpPr>
              <p:cNvPr id="25607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0400" y="4475097"/>
                <a:ext cx="7539628" cy="1569660"/>
              </a:xfrm>
              <a:prstGeom prst="rect">
                <a:avLst/>
              </a:prstGeom>
              <a:blipFill>
                <a:blip r:embed="rId2"/>
                <a:stretch>
                  <a:fillRect l="-1213" t="-4264" r="-323" b="-775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704715" y="642878"/>
            <a:ext cx="260321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400" dirty="0">
                <a:latin typeface="+mn-lt"/>
              </a:rPr>
              <a:t>Putting together </a:t>
            </a:r>
            <a:r>
              <a:rPr lang="en-US" altLang="zh-TW" sz="2400" dirty="0">
                <a:solidFill>
                  <a:srgbClr val="0070C0"/>
                </a:solidFill>
                <a:latin typeface="+mn-lt"/>
                <a:sym typeface="Wingdings" panose="05000000000000000000" pitchFamily="2" charset="2"/>
              </a:rPr>
              <a:t></a:t>
            </a:r>
            <a:endParaRPr lang="en-US" altLang="zh-TW" sz="24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686495" y="2275395"/>
            <a:ext cx="92551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400" dirty="0">
                <a:latin typeface="+mn-lt"/>
              </a:rPr>
              <a:t>Poles: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70042" y="1280762"/>
                <a:ext cx="6128426" cy="7096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acc>
                                  <m:accPr>
                                    <m:chr m:val="̇"/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𝑒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𝐵𝐾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𝐵𝐾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𝐿𝐶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:=</m:t>
                      </m:r>
                      <m:acc>
                        <m:accPr>
                          <m:chr m:val="̃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042" y="1280762"/>
                <a:ext cx="6128426" cy="70968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667609" y="2842580"/>
                <a:ext cx="6056153" cy="14234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𝑠𝐼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̃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𝐼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−(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𝐵𝐾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𝐵𝐾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𝑠𝐼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−(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𝐿𝐶</m:t>
                                    </m:r>
                                    <m:r>
                                      <a:rPr lang="en-US" sz="2200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</m:d>
                    </m:oMath>
                  </m:oMathPara>
                </a14:m>
                <a:endParaRPr lang="en-US" sz="2200" b="0" dirty="0"/>
              </a:p>
              <a:p>
                <a:endParaRPr lang="en-US" sz="2200" b="0" dirty="0"/>
              </a:p>
              <a:p>
                <a:r>
                  <a:rPr lang="en-US" sz="2200" b="0" dirty="0"/>
                  <a:t>               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𝑠𝐼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𝐵𝐾</m:t>
                            </m:r>
                          </m:e>
                        </m:d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×|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𝑠𝐼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𝐿𝐶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|</m:t>
                    </m:r>
                  </m:oMath>
                </a14:m>
                <a:endParaRPr lang="en-US" sz="2200" b="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609" y="2842580"/>
                <a:ext cx="6056153" cy="1423467"/>
              </a:xfrm>
              <a:prstGeom prst="rect">
                <a:avLst/>
              </a:prstGeom>
              <a:blipFill>
                <a:blip r:embed="rId4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12373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263B33CB-ABAB-4C97-B2EF-79979720A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0462" y="415643"/>
            <a:ext cx="49829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/>
            <a:r>
              <a:rPr lang="en-US" altLang="zh-TW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Closed Loop Transfer Function</a:t>
            </a:r>
            <a:endParaRPr lang="en-US" altLang="zh-TW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268F5F-B339-4417-8623-17C150549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371" y="1034042"/>
            <a:ext cx="4034760" cy="76616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D06CB0-C789-4E6D-A66B-AAEFFF5A41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6264" y="1829164"/>
            <a:ext cx="2522020" cy="6197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A02BCD-E9F9-477B-BD28-27986A033B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267" y="2448891"/>
            <a:ext cx="5032028" cy="426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799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306" y="400454"/>
            <a:ext cx="6718652" cy="5834845"/>
          </a:xfrm>
          <a:prstGeom prst="rect">
            <a:avLst/>
          </a:prstGeom>
        </p:spPr>
      </p:pic>
      <p:sp>
        <p:nvSpPr>
          <p:cNvPr id="3" name="Down Arrow 2"/>
          <p:cNvSpPr/>
          <p:nvPr/>
        </p:nvSpPr>
        <p:spPr>
          <a:xfrm>
            <a:off x="3880839" y="3103418"/>
            <a:ext cx="247815" cy="664527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313382" y="3315855"/>
            <a:ext cx="206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(for design purpose)</a:t>
            </a:r>
          </a:p>
        </p:txBody>
      </p:sp>
    </p:spTree>
    <p:extLst>
      <p:ext uri="{BB962C8B-B14F-4D97-AF65-F5344CB8AC3E}">
        <p14:creationId xmlns:p14="http://schemas.microsoft.com/office/powerpoint/2010/main" val="396556397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0840" y="489529"/>
            <a:ext cx="1440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Example: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899" y="759498"/>
            <a:ext cx="4307956" cy="135919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26653" y="2207490"/>
                <a:ext cx="7162801" cy="4189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We want to the observer to have poles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−4,  −3</m:t>
                    </m:r>
                  </m:oMath>
                </a14:m>
                <a:endParaRPr lang="en-US" sz="2000" dirty="0"/>
              </a:p>
              <a:p>
                <a:endParaRPr lang="en-US" sz="800" dirty="0"/>
              </a:p>
              <a:p>
                <a:r>
                  <a:rPr lang="en-US" sz="2000" dirty="0"/>
                  <a:t>It can be verified that the system is observable, so this can be done</a:t>
                </a:r>
              </a:p>
              <a:p>
                <a:endParaRPr lang="en-US" sz="800" dirty="0"/>
              </a:p>
              <a:p>
                <a:r>
                  <a:rPr lang="en-US" sz="2000" dirty="0"/>
                  <a:t>Let the observer gain be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sz="2000" dirty="0"/>
              </a:p>
              <a:p>
                <a:r>
                  <a:rPr lang="en-US" sz="2000" b="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b="0" dirty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𝐿𝐶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0</m:t>
                              </m:r>
                            </m:e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  <m:m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−1−</m:t>
                              </m:r>
                              <m:f>
                                <m:f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  <a:sym typeface="Wingdings" panose="05000000000000000000" pitchFamily="2" charset="2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endParaRPr lang="en-US" sz="2000" dirty="0"/>
              </a:p>
              <a:p>
                <a:r>
                  <a:rPr lang="en-US" sz="2000" b="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b="0" dirty="0">
                    <a:sym typeface="Wingdings" panose="05000000000000000000" pitchFamily="2" charset="2"/>
                  </a:rPr>
                  <a:t> </a:t>
                </a:r>
                <a:r>
                  <a:rPr lang="en-US" sz="2000" b="0" dirty="0"/>
                  <a:t>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𝑠𝐼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𝐿𝐶</m:t>
                                </m:r>
                              </m:e>
                            </m:d>
                          </m:e>
                        </m:d>
                      </m:e>
                    </m:func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2+</m:t>
                        </m:r>
                        <m:f>
                          <m:f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sz="20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sz="2000" dirty="0"/>
              </a:p>
              <a:p>
                <a:endParaRPr lang="en-US" sz="2000" dirty="0"/>
              </a:p>
              <a:p>
                <a:r>
                  <a:rPr lang="en-US" sz="2000" dirty="0"/>
                  <a:t>Desired poles  </a:t>
                </a:r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+4)(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+3)=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+7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+12</m:t>
                    </m:r>
                  </m:oMath>
                </a14:m>
                <a:endParaRPr lang="en-US" sz="2000" b="0" dirty="0">
                  <a:sym typeface="Wingdings" panose="05000000000000000000" pitchFamily="2" charset="2"/>
                </a:endParaRPr>
              </a:p>
              <a:p>
                <a:endParaRPr lang="en-US" sz="2000" dirty="0"/>
              </a:p>
              <a:p>
                <a:r>
                  <a:rPr lang="en-US" sz="2000" dirty="0">
                    <a:sym typeface="Wingdings" panose="05000000000000000000" pitchFamily="2" charset="2"/>
                  </a:rPr>
                  <a:t>Comparing coefficients  </a:t>
                </a:r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=12, 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𝐿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=10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653" y="2207490"/>
                <a:ext cx="7162801" cy="4189930"/>
              </a:xfrm>
              <a:prstGeom prst="rect">
                <a:avLst/>
              </a:prstGeom>
              <a:blipFill>
                <a:blip r:embed="rId3"/>
                <a:stretch>
                  <a:fillRect l="-936" t="-728" b="-1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002050" y="5154768"/>
            <a:ext cx="17786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%</a:t>
            </a:r>
            <a:r>
              <a:rPr lang="en-US" sz="1600" dirty="0" err="1"/>
              <a:t>MatLab</a:t>
            </a:r>
            <a:r>
              <a:rPr lang="en-US" sz="1600" dirty="0"/>
              <a:t> code</a:t>
            </a:r>
          </a:p>
          <a:p>
            <a:r>
              <a:rPr lang="en-US" sz="1600" dirty="0"/>
              <a:t>A=[-1 0; 1 -1];</a:t>
            </a:r>
          </a:p>
          <a:p>
            <a:r>
              <a:rPr lang="en-US" sz="1600" dirty="0"/>
              <a:t>C=[0 0.5];</a:t>
            </a:r>
          </a:p>
          <a:p>
            <a:r>
              <a:rPr lang="en-US" sz="1600" dirty="0"/>
              <a:t>J=[-4,-3];</a:t>
            </a:r>
          </a:p>
          <a:p>
            <a:r>
              <a:rPr lang="en-US" sz="1600" dirty="0"/>
              <a:t>L=place(A',C',J)</a:t>
            </a:r>
          </a:p>
        </p:txBody>
      </p:sp>
    </p:spTree>
    <p:extLst>
      <p:ext uri="{BB962C8B-B14F-4D97-AF65-F5344CB8AC3E}">
        <p14:creationId xmlns:p14="http://schemas.microsoft.com/office/powerpoint/2010/main" val="15598742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4596" y="506875"/>
            <a:ext cx="6420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Optimal Regulator Design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75488" y="1206389"/>
                <a:ext cx="7130519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Consider an LTI system:</a:t>
                </a:r>
              </a:p>
              <a:p>
                <a:endParaRPr lang="en-US" sz="8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b="1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  <a:p>
                <a:endParaRPr lang="en-US" sz="800" dirty="0"/>
              </a:p>
              <a:p>
                <a:r>
                  <a:rPr lang="en-US" sz="2000" dirty="0"/>
                  <a:t>with a negative state-feedback controller:</a:t>
                </a:r>
              </a:p>
              <a:p>
                <a:endParaRPr lang="en-US" sz="800" dirty="0"/>
              </a:p>
              <a:p>
                <a:r>
                  <a:rPr lang="en-US" sz="2000" b="1" dirty="0"/>
                  <a:t>                                             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488" y="1206389"/>
                <a:ext cx="7130519" cy="1754326"/>
              </a:xfrm>
              <a:prstGeom prst="rect">
                <a:avLst/>
              </a:prstGeom>
              <a:blipFill>
                <a:blip r:embed="rId2"/>
                <a:stretch>
                  <a:fillRect l="-941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56034" y="3055858"/>
                <a:ext cx="7237379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We want to control the system state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 from an initial state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r>
                  <a:rPr lang="en-US" sz="2000" dirty="0"/>
                  <a:t>  at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  to a target state, say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000" dirty="0"/>
                  <a:t>: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→0 </m:t>
                    </m:r>
                  </m:oMath>
                </a14:m>
                <a:r>
                  <a:rPr lang="en-US" sz="2000" dirty="0"/>
                  <a:t> as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034" y="3055858"/>
                <a:ext cx="7237379" cy="707886"/>
              </a:xfrm>
              <a:prstGeom prst="rect">
                <a:avLst/>
              </a:prstGeom>
              <a:blipFill>
                <a:blip r:embed="rId3"/>
                <a:stretch>
                  <a:fillRect l="-842" t="-4310" r="-253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56034" y="3949589"/>
                <a:ext cx="7733784" cy="9918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If this is not possible, then we want to have minimize the tracking error: </a:t>
                </a:r>
              </a:p>
              <a:p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→∞</m:t>
                                      </m:r>
                                    </m:lim>
                                  </m:limLow>
                                </m:fNam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034" y="3949589"/>
                <a:ext cx="7733784" cy="991809"/>
              </a:xfrm>
              <a:prstGeom prst="rect">
                <a:avLst/>
              </a:prstGeom>
              <a:blipFill>
                <a:blip r:embed="rId4"/>
                <a:stretch>
                  <a:fillRect l="-788" t="-36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856034" y="5052675"/>
            <a:ext cx="71498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Meanwhile, we want to minimize the control energy: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935842" y="5564062"/>
                <a:ext cx="4126771" cy="9237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nary>
                                <m:naryPr>
                                  <m:limLoc m:val="undOvr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</m:d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nary>
                            </m:e>
                          </m:func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5842" y="5564062"/>
                <a:ext cx="4126771" cy="92371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99853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11714" y="568774"/>
                <a:ext cx="7130519" cy="684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unc>
                            <m:func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→∞</m:t>
                                  </m:r>
                                </m:lim>
                              </m:limLow>
                            </m:fNam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sz="2000">
                                          <a:latin typeface="Cambria Math" panose="02040503050406030204" pitchFamily="18" charset="0"/>
                                        </a:rPr>
                                        <m:t>min</m:t>
                                      </m:r>
                                    </m:e>
                                    <m:lim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→∞</m:t>
                                      </m:r>
                                    </m:lim>
                                  </m:limLow>
                                </m:fName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d>
                                    <m:d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714" y="568774"/>
                <a:ext cx="7130519" cy="684033"/>
              </a:xfrm>
              <a:prstGeom prst="rect">
                <a:avLst/>
              </a:prstGeom>
              <a:blipFill>
                <a:blip r:embed="rId2"/>
                <a:stretch>
                  <a:fillRect b="-8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011714" y="1420079"/>
                <a:ext cx="7208302" cy="5560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 panose="02040503050406030204" pitchFamily="18" charset="0"/>
                              </a:rPr>
                              <m:t>min</m:t>
                            </m:r>
                          </m:e>
                          <m:lim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nary>
                          <m:naryPr>
                            <m:limLoc m:val="undOvr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1" i="1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nary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func>
                          <m:func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min</m:t>
                                </m:r>
                              </m:e>
                              <m:lim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→∞</m:t>
                                </m:r>
                              </m:lim>
                            </m:limLow>
                          </m:fName>
                          <m:e>
                            <m:nary>
                              <m:naryPr>
                                <m:limLoc m:val="undOvr"/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m:rPr>
                                    <m:brk m:alnAt="24"/>
                                  </m:r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p>
                              <m:e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b="1" i="1">
                                        <a:latin typeface="Cambria Math" panose="02040503050406030204" pitchFamily="18" charset="0"/>
                                      </a:rPr>
                                      <m:t>𝒖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  <m:r>
                                  <a:rPr lang="en-US" sz="2000" b="1" i="1">
                                    <a:latin typeface="Cambria Math" panose="02040503050406030204" pitchFamily="18" charset="0"/>
                                  </a:rPr>
                                  <m:t>𝒖</m:t>
                                </m:r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</m:d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nary>
                          </m:e>
                        </m:func>
                      </m:e>
                    </m:func>
                  </m:oMath>
                </a14:m>
                <a:r>
                  <a:rPr lang="en-US" sz="2000" dirty="0"/>
                  <a:t>    with    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)=−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714" y="1420079"/>
                <a:ext cx="7208302" cy="556050"/>
              </a:xfrm>
              <a:prstGeom prst="rect">
                <a:avLst/>
              </a:prstGeom>
              <a:blipFill>
                <a:blip r:embed="rId3"/>
                <a:stretch>
                  <a:fillRect l="-169" t="-103297" r="-338" b="-15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/>
          <p:cNvSpPr/>
          <p:nvPr/>
        </p:nvSpPr>
        <p:spPr>
          <a:xfrm>
            <a:off x="544749" y="2485417"/>
            <a:ext cx="466965" cy="14105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89497" y="2733472"/>
                <a:ext cx="7334656" cy="993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497" y="2733472"/>
                <a:ext cx="7334656" cy="9938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1084743" y="4767728"/>
            <a:ext cx="69844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is </a:t>
            </a:r>
            <a:r>
              <a:rPr lang="en-US" sz="2400" dirty="0">
                <a:solidFill>
                  <a:srgbClr val="FF0000"/>
                </a:solidFill>
              </a:rPr>
              <a:t>Optimal Linear Quadratic Regulation </a:t>
            </a:r>
            <a:r>
              <a:rPr lang="en-US" sz="2400" dirty="0">
                <a:solidFill>
                  <a:srgbClr val="0070C0"/>
                </a:solidFill>
              </a:rPr>
              <a:t>(Optimal LQR Control) </a:t>
            </a:r>
            <a:r>
              <a:rPr lang="en-US" sz="2400" dirty="0"/>
              <a:t>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11714" y="3778988"/>
                <a:ext cx="733479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Here, 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US" sz="2000" dirty="0"/>
                  <a:t> and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dirty="0"/>
                  <a:t>  are weight matrices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714" y="3778988"/>
                <a:ext cx="7334799" cy="400110"/>
              </a:xfrm>
              <a:prstGeom prst="rect">
                <a:avLst/>
              </a:prstGeom>
              <a:blipFill>
                <a:blip r:embed="rId5"/>
                <a:stretch>
                  <a:fillRect l="-914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089497" y="5902036"/>
            <a:ext cx="36672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%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MatLab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code 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US" sz="2000" dirty="0" err="1">
                <a:solidFill>
                  <a:schemeClr val="bg1">
                    <a:lumMod val="50000"/>
                  </a:schemeClr>
                </a:solidFill>
              </a:rPr>
              <a:t>lqr</a:t>
            </a:r>
            <a:r>
              <a:rPr lang="en-US" sz="2000" dirty="0">
                <a:solidFill>
                  <a:schemeClr val="bg1">
                    <a:lumMod val="50000"/>
                  </a:schemeClr>
                </a:solidFill>
              </a:rPr>
              <a:t>(A,B,Q,R)</a:t>
            </a:r>
          </a:p>
        </p:txBody>
      </p:sp>
    </p:spTree>
    <p:extLst>
      <p:ext uri="{BB962C8B-B14F-4D97-AF65-F5344CB8AC3E}">
        <p14:creationId xmlns:p14="http://schemas.microsoft.com/office/powerpoint/2010/main" val="20913884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384595" y="1381408"/>
                <a:ext cx="7334656" cy="993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595" y="1381408"/>
                <a:ext cx="7334656" cy="9938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277591" y="895896"/>
                <a:ext cx="189943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)=−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1" i="1" dirty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7591" y="895896"/>
                <a:ext cx="1899431" cy="400110"/>
              </a:xfrm>
              <a:prstGeom prst="rect">
                <a:avLst/>
              </a:prstGeom>
              <a:blipFill>
                <a:blip r:embed="rId3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77591" y="421753"/>
                <a:ext cx="172996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7591" y="421753"/>
                <a:ext cx="172996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/>
          <p:cNvSpPr/>
          <p:nvPr/>
        </p:nvSpPr>
        <p:spPr>
          <a:xfrm>
            <a:off x="1044127" y="2547087"/>
            <a:ext cx="340468" cy="15564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384595" y="2874322"/>
                <a:ext cx="181004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acc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000" dirty="0"/>
                  <a:t>(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595" y="2874322"/>
                <a:ext cx="1810047" cy="400110"/>
              </a:xfrm>
              <a:prstGeom prst="rect">
                <a:avLst/>
              </a:prstGeom>
              <a:blipFill>
                <a:blip r:embed="rId5"/>
                <a:stretch>
                  <a:fillRect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384595" y="3283936"/>
                <a:ext cx="7334656" cy="20185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𝑅𝐾</m:t>
                              </m:r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/>
              </a:p>
              <a:p>
                <a:endParaRPr lang="en-US" sz="8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𝑅𝐾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r>
                                <a:rPr lang="en-US" sz="2000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595" y="3283936"/>
                <a:ext cx="7334656" cy="20185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1044128" y="5407019"/>
            <a:ext cx="632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Set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592144" y="5672219"/>
                <a:ext cx="3683515" cy="6991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𝑅𝐾</m:t>
                          </m:r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2144" y="5672219"/>
                <a:ext cx="3683515" cy="6991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443412" y="5854603"/>
                <a:ext cx="229246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0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dirty="0"/>
                  <a:t> is positive definite </a:t>
                </a:r>
              </a:p>
              <a:p>
                <a:r>
                  <a:rPr lang="en-US" dirty="0"/>
                  <a:t>     and symmetric)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3412" y="5854603"/>
                <a:ext cx="2292461" cy="646331"/>
              </a:xfrm>
              <a:prstGeom prst="rect">
                <a:avLst/>
              </a:prstGeom>
              <a:blipFill>
                <a:blip r:embed="rId8"/>
                <a:stretch>
                  <a:fillRect l="-2394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46012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303506" y="1070524"/>
                <a:ext cx="5453949" cy="676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</m:s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𝑅𝐾</m:t>
                          </m:r>
                        </m:e>
                      </m:d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506" y="1070524"/>
                <a:ext cx="5453949" cy="6766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303506" y="766569"/>
                <a:ext cx="189943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)=−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1" i="1" dirty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506" y="766569"/>
                <a:ext cx="1899431" cy="400110"/>
              </a:xfrm>
              <a:prstGeom prst="rect">
                <a:avLst/>
              </a:prstGeom>
              <a:blipFill>
                <a:blip r:embed="rId3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313234" y="362016"/>
                <a:ext cx="172996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234" y="362016"/>
                <a:ext cx="1729961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Arrow 7"/>
          <p:cNvSpPr/>
          <p:nvPr/>
        </p:nvSpPr>
        <p:spPr>
          <a:xfrm>
            <a:off x="515568" y="1768044"/>
            <a:ext cx="428017" cy="1758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55253" y="1926743"/>
                <a:ext cx="7480570" cy="997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/>
                  <a:t>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𝑄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𝑅𝐾</m:t>
                        </m:r>
                      </m:e>
                    </m:d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accPr>
                          <m:e>
                            <m:r>
                              <a:rPr lang="en-US" sz="2000" b="1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𝒙</m:t>
                            </m:r>
                          </m:e>
                        </m:acc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sSup>
                      <m:sSupPr>
                        <m:ctrlP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𝑃</m:t>
                    </m:r>
                    <m:acc>
                      <m:accPr>
                        <m:chr m:val="̇"/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</m:acc>
                  </m:oMath>
                </a14:m>
                <a:r>
                  <a:rPr lang="en-US" sz="2000" dirty="0">
                    <a:sym typeface="Wingdings" panose="05000000000000000000" pitchFamily="2" charset="2"/>
                  </a:rPr>
                  <a:t> </a:t>
                </a:r>
              </a:p>
              <a:p>
                <a:endParaRPr lang="en-US" sz="800" dirty="0">
                  <a:sym typeface="Wingdings" panose="05000000000000000000" pitchFamily="2" charset="2"/>
                </a:endParaRPr>
              </a:p>
              <a:p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     </a:t>
                </a:r>
                <a:r>
                  <a:rPr lang="en-US" sz="2000" dirty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𝒙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𝑇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𝐴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𝐵𝐾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𝑇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𝐴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𝐵𝐾</m:t>
                            </m:r>
                          </m:e>
                        </m:d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𝒙</m:t>
                    </m:r>
                  </m:oMath>
                </a14:m>
                <a:endParaRPr lang="en-US" sz="2000" b="1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253" y="1926743"/>
                <a:ext cx="7480570" cy="9973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ight Arrow 15"/>
          <p:cNvSpPr/>
          <p:nvPr/>
        </p:nvSpPr>
        <p:spPr>
          <a:xfrm>
            <a:off x="525296" y="2935599"/>
            <a:ext cx="428017" cy="1758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342418" y="3144284"/>
                <a:ext cx="5972783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𝐴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𝐵𝐾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𝑇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𝑃</m:t>
                      </m:r>
                      <m:d>
                        <m:dPr>
                          <m:ctrlPr>
                            <a:rPr lang="en-US" sz="20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𝐴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𝐵𝐾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=−(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𝑄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+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𝐾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𝑅𝐾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418" y="3144284"/>
                <a:ext cx="5972783" cy="40011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885218" y="3555871"/>
            <a:ext cx="5739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endParaRPr lang="en-US" sz="20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352146" y="3733059"/>
                <a:ext cx="201362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2146" y="3733059"/>
                <a:ext cx="2013626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303506" y="4176198"/>
                <a:ext cx="7243377" cy="1261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where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000" dirty="0"/>
                  <a:t>  satisfies </a:t>
                </a:r>
              </a:p>
              <a:p>
                <a:endParaRPr lang="en-US" sz="800" dirty="0"/>
              </a:p>
              <a:p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𝑃𝐵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2000" dirty="0"/>
                  <a:t>   </a:t>
                </a:r>
                <a:r>
                  <a:rPr lang="en-US" sz="2000" dirty="0">
                    <a:solidFill>
                      <a:srgbClr val="0070C0"/>
                    </a:solidFill>
                  </a:rPr>
                  <a:t>(</a:t>
                </a:r>
                <a:r>
                  <a:rPr lang="en-US" sz="2000" dirty="0" err="1">
                    <a:solidFill>
                      <a:srgbClr val="0070C0"/>
                    </a:solidFill>
                  </a:rPr>
                  <a:t>Riccati</a:t>
                </a:r>
                <a:r>
                  <a:rPr lang="en-US" sz="2000" dirty="0">
                    <a:solidFill>
                      <a:srgbClr val="0070C0"/>
                    </a:solidFill>
                  </a:rPr>
                  <a:t> equation)</a:t>
                </a:r>
              </a:p>
              <a:p>
                <a:endParaRPr lang="en-US" sz="800" dirty="0"/>
              </a:p>
              <a:p>
                <a:r>
                  <a:rPr lang="en-US" sz="2000" dirty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/>
                  <a:t> 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 (</a:t>
                </a:r>
                <a:r>
                  <a:rPr lang="en-US" sz="2000" dirty="0">
                    <a:solidFill>
                      <a:srgbClr val="7030A0"/>
                    </a:solidFill>
                  </a:rPr>
                  <a:t>optimal controller</a:t>
                </a:r>
                <a:r>
                  <a:rPr lang="en-US" sz="2000" dirty="0"/>
                  <a:t>) solves  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506" y="4176198"/>
                <a:ext cx="7243377" cy="1261884"/>
              </a:xfrm>
              <a:prstGeom prst="rect">
                <a:avLst/>
              </a:prstGeom>
              <a:blipFill>
                <a:blip r:embed="rId8"/>
                <a:stretch>
                  <a:fillRect l="-926" t="-2415" b="-77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/>
              <p:cNvSpPr/>
              <p:nvPr/>
            </p:nvSpPr>
            <p:spPr>
              <a:xfrm>
                <a:off x="1888918" y="5418353"/>
                <a:ext cx="3868110" cy="9036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8918" y="5418353"/>
                <a:ext cx="3868110" cy="9036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24645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4202" y="558823"/>
            <a:ext cx="1459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Example: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828018" y="1784503"/>
                <a:ext cx="5797685" cy="597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/>
                  <a:t>,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mr>
                        </m:m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=[1]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018" y="1784503"/>
                <a:ext cx="5797685" cy="59766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828018" y="1375110"/>
                <a:ext cx="17348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dirty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)=−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b="1" i="1" dirty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018" y="1375110"/>
                <a:ext cx="1734834" cy="369332"/>
              </a:xfrm>
              <a:prstGeom prst="rect">
                <a:avLst/>
              </a:prstGeom>
              <a:blipFill>
                <a:blip r:embed="rId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847317" y="996430"/>
                <a:ext cx="157927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317" y="996430"/>
                <a:ext cx="157927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1145049" y="3300775"/>
            <a:ext cx="340468" cy="15564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59157" y="880858"/>
                <a:ext cx="4241260" cy="903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limLoc m:val="undOvr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157" y="880858"/>
                <a:ext cx="4241260" cy="9036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/>
          <p:cNvCxnSpPr/>
          <p:nvPr/>
        </p:nvCxnSpPr>
        <p:spPr>
          <a:xfrm flipV="1">
            <a:off x="1781783" y="2516531"/>
            <a:ext cx="6264612" cy="19455"/>
          </a:xfrm>
          <a:prstGeom prst="line">
            <a:avLst/>
          </a:prstGeom>
          <a:ln w="952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842355" y="2668867"/>
                <a:ext cx="5504101" cy="585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𝑃𝐵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22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2355" y="2668867"/>
                <a:ext cx="5504101" cy="5852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766" y="3393757"/>
            <a:ext cx="6493972" cy="7961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4764" y="4504533"/>
            <a:ext cx="1953538" cy="1142820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>
            <a:off x="1151101" y="4262780"/>
            <a:ext cx="340468" cy="15564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033734" y="4950303"/>
            <a:ext cx="340468" cy="15564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577" y="4497899"/>
            <a:ext cx="3219855" cy="6240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646578" y="5270553"/>
                <a:ext cx="4183386" cy="390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=1⋅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0  1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=[1   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e>
                      </m:ra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578" y="5270553"/>
                <a:ext cx="4183386" cy="390492"/>
              </a:xfrm>
              <a:prstGeom prst="rect">
                <a:avLst/>
              </a:prstGeom>
              <a:blipFill>
                <a:blip r:embed="rId10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64202" y="5771909"/>
                <a:ext cx="320423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%</a:t>
                </a:r>
                <a:r>
                  <a:rPr lang="en-US" dirty="0" err="1"/>
                  <a:t>MatLab</a:t>
                </a:r>
                <a:r>
                  <a:rPr lang="en-US" dirty="0"/>
                  <a:t> code </a:t>
                </a:r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solidFill>
                          <a:schemeClr val="bg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number)</a:t>
                </a:r>
              </a:p>
              <a:p>
                <a:r>
                  <a:rPr lang="en-US" dirty="0"/>
                  <a:t>K=</a:t>
                </a:r>
                <a:r>
                  <a:rPr lang="en-US" dirty="0" err="1"/>
                  <a:t>lqr</a:t>
                </a:r>
                <a:r>
                  <a:rPr lang="en-US" dirty="0"/>
                  <a:t>(A,B,Q,R)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202" y="5771909"/>
                <a:ext cx="3204234" cy="646331"/>
              </a:xfrm>
              <a:prstGeom prst="rect">
                <a:avLst/>
              </a:prstGeom>
              <a:blipFill>
                <a:blip r:embed="rId11"/>
                <a:stretch>
                  <a:fillRect l="-1714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961010" y="2758122"/>
            <a:ext cx="18296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Riccati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equation)</a:t>
            </a:r>
          </a:p>
        </p:txBody>
      </p:sp>
    </p:spTree>
    <p:extLst>
      <p:ext uri="{BB962C8B-B14F-4D97-AF65-F5344CB8AC3E}">
        <p14:creationId xmlns:p14="http://schemas.microsoft.com/office/powerpoint/2010/main" val="35881271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2110" y="481935"/>
            <a:ext cx="6927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TLQ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00956" y="2130828"/>
            <a:ext cx="4709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00FF"/>
                </a:solidFill>
              </a:rPr>
              <a:t>Log onto </a:t>
            </a:r>
            <a:r>
              <a:rPr lang="en-US" sz="4000" b="1" dirty="0">
                <a:solidFill>
                  <a:srgbClr val="C00000"/>
                </a:solidFill>
              </a:rPr>
              <a:t>Canvas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65" y="3041058"/>
            <a:ext cx="7920838" cy="322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8697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40468" y="994485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END </a:t>
            </a:r>
          </a:p>
        </p:txBody>
      </p:sp>
    </p:spTree>
    <p:extLst>
      <p:ext uri="{BB962C8B-B14F-4D97-AF65-F5344CB8AC3E}">
        <p14:creationId xmlns:p14="http://schemas.microsoft.com/office/powerpoint/2010/main" val="4222624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6618</TotalTime>
  <Words>5168</Words>
  <Application>Microsoft Office PowerPoint</Application>
  <PresentationFormat>On-screen Show (4:3)</PresentationFormat>
  <Paragraphs>411</Paragraphs>
  <Slides>56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56</vt:i4>
      </vt:variant>
    </vt:vector>
  </HeadingPairs>
  <TitlesOfParts>
    <vt:vector size="71" baseType="lpstr">
      <vt:lpstr>Aharoni</vt:lpstr>
      <vt:lpstr>DengXian</vt:lpstr>
      <vt:lpstr>標楷體</vt:lpstr>
      <vt:lpstr>細明體</vt:lpstr>
      <vt:lpstr>Optima</vt:lpstr>
      <vt:lpstr>新細明體</vt:lpstr>
      <vt:lpstr>Arial</vt:lpstr>
      <vt:lpstr>Calibri</vt:lpstr>
      <vt:lpstr>Cambria Math</vt:lpstr>
      <vt:lpstr>Times New Roman</vt:lpstr>
      <vt:lpstr>Wingdings</vt:lpstr>
      <vt:lpstr>Office Theme</vt:lpstr>
      <vt:lpstr>方程式</vt:lpstr>
      <vt:lpstr>Microsoft 方程式編輯器 3.0</vt:lpstr>
      <vt:lpstr>Equation</vt:lpstr>
      <vt:lpstr>EE 3114 Systems and Control  10. State Space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 </vt:lpstr>
    </vt:vector>
  </TitlesOfParts>
  <Company>University of Southern California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 3114 Systems and Control 2 – Mathematical Modeling</dc:title>
  <dc:creator>Rosa Chan</dc:creator>
  <cp:lastModifiedBy>Prof. CHEN Jie</cp:lastModifiedBy>
  <cp:revision>1243</cp:revision>
  <cp:lastPrinted>2012-01-26T06:09:03Z</cp:lastPrinted>
  <dcterms:created xsi:type="dcterms:W3CDTF">2012-01-15T10:50:42Z</dcterms:created>
  <dcterms:modified xsi:type="dcterms:W3CDTF">2021-11-15T09:01:13Z</dcterms:modified>
</cp:coreProperties>
</file>