
<file path=[Content_Types].xml><?xml version="1.0" encoding="utf-8"?>
<Types xmlns="http://schemas.openxmlformats.org/package/2006/content-types">
  <Default Extension="bin" ContentType="application/vnd.openxmlformats-officedocument.oleObject"/>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removePersonalInfoOnSave="1" saveSubsetFonts="1">
  <p:sldMasterIdLst>
    <p:sldMasterId id="2147483648" r:id="rId2"/>
  </p:sldMasterIdLst>
  <p:notesMasterIdLst>
    <p:notesMasterId r:id="rId34"/>
  </p:notesMasterIdLst>
  <p:handoutMasterIdLst>
    <p:handoutMasterId r:id="rId35"/>
  </p:handoutMasterIdLst>
  <p:sldIdLst>
    <p:sldId id="318" r:id="rId3"/>
    <p:sldId id="319" r:id="rId4"/>
    <p:sldId id="334" r:id="rId5"/>
    <p:sldId id="332" r:id="rId6"/>
    <p:sldId id="336" r:id="rId7"/>
    <p:sldId id="337" r:id="rId8"/>
    <p:sldId id="345" r:id="rId9"/>
    <p:sldId id="346" r:id="rId10"/>
    <p:sldId id="342" r:id="rId11"/>
    <p:sldId id="348" r:id="rId12"/>
    <p:sldId id="350" r:id="rId13"/>
    <p:sldId id="351" r:id="rId14"/>
    <p:sldId id="338" r:id="rId15"/>
    <p:sldId id="340" r:id="rId16"/>
    <p:sldId id="339" r:id="rId17"/>
    <p:sldId id="341" r:id="rId18"/>
    <p:sldId id="321" r:id="rId19"/>
    <p:sldId id="333" r:id="rId20"/>
    <p:sldId id="335" r:id="rId21"/>
    <p:sldId id="320" r:id="rId22"/>
    <p:sldId id="328" r:id="rId23"/>
    <p:sldId id="323" r:id="rId24"/>
    <p:sldId id="352" r:id="rId25"/>
    <p:sldId id="354" r:id="rId26"/>
    <p:sldId id="353" r:id="rId27"/>
    <p:sldId id="322" r:id="rId28"/>
    <p:sldId id="330" r:id="rId29"/>
    <p:sldId id="331" r:id="rId30"/>
    <p:sldId id="329" r:id="rId31"/>
    <p:sldId id="326" r:id="rId32"/>
    <p:sldId id="327" r:id="rId33"/>
  </p:sldIdLst>
  <p:sldSz cx="12188825" cy="6858000"/>
  <p:notesSz cx="6858000" cy="9144000"/>
  <p:custDataLst>
    <p:tags r:id="rId36"/>
  </p:custData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orient="horz" pos="4030">
          <p15:clr>
            <a:srgbClr val="A4A3A4"/>
          </p15:clr>
        </p15:guide>
        <p15:guide id="3" orient="horz" pos="1152">
          <p15:clr>
            <a:srgbClr val="A4A3A4"/>
          </p15:clr>
        </p15:guide>
        <p15:guide id="4" orient="horz" pos="1018">
          <p15:clr>
            <a:srgbClr val="A4A3A4"/>
          </p15:clr>
        </p15:guide>
        <p15:guide id="5" orient="horz" pos="3886">
          <p15:clr>
            <a:srgbClr val="A4A3A4"/>
          </p15:clr>
        </p15:guide>
        <p15:guide id="6" orient="horz" pos="2928">
          <p15:clr>
            <a:srgbClr val="A4A3A4"/>
          </p15:clr>
        </p15:guide>
        <p15:guide id="7" orient="horz" pos="3072">
          <p15:clr>
            <a:srgbClr val="A4A3A4"/>
          </p15:clr>
        </p15:guide>
        <p15:guide id="8" orient="horz" pos="407">
          <p15:clr>
            <a:srgbClr val="A4A3A4"/>
          </p15:clr>
        </p15:guide>
        <p15:guide id="9" pos="3839">
          <p15:clr>
            <a:srgbClr val="A4A3A4"/>
          </p15:clr>
        </p15:guide>
        <p15:guide id="10" pos="959">
          <p15:clr>
            <a:srgbClr val="A4A3A4"/>
          </p15:clr>
        </p15:guide>
        <p15:guide id="11" pos="7151">
          <p15:clr>
            <a:srgbClr val="A4A3A4"/>
          </p15:clr>
        </p15:guide>
        <p15:guide id="12" pos="671">
          <p15:clr>
            <a:srgbClr val="A4A3A4"/>
          </p15:clr>
        </p15:guide>
        <p15:guide id="13" pos="4991">
          <p15:clr>
            <a:srgbClr val="A4A3A4"/>
          </p15:clr>
        </p15:guide>
        <p15:guide id="14" pos="7007">
          <p15:clr>
            <a:srgbClr val="A4A3A4"/>
          </p15:clr>
        </p15:guide>
      </p15:sldGuideLst>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828282"/>
    <a:srgbClr val="6E90FE"/>
    <a:srgbClr val="8086FC"/>
    <a:srgbClr val="6D6DFB"/>
    <a:srgbClr val="4E78F0"/>
    <a:srgbClr val="F0932C"/>
    <a:srgbClr val="92C610"/>
    <a:srgbClr val="9FD812"/>
    <a:srgbClr val="E05F2C"/>
    <a:srgbClr val="0ABEB5"/>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93296810-A885-4BE3-A3E7-6D5BEEA58F35}" styleName="Medium Style 2 - Accent 6">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6">
              <a:tint val="20000"/>
            </a:schemeClr>
          </a:solidFill>
        </a:fill>
      </a:tcStyle>
    </a:wholeTbl>
    <a:band1H>
      <a:tcStyle>
        <a:tcBdr/>
        <a:fill>
          <a:solidFill>
            <a:schemeClr val="accent6">
              <a:tint val="40000"/>
            </a:schemeClr>
          </a:solidFill>
        </a:fill>
      </a:tcStyle>
    </a:band1H>
    <a:band2H>
      <a:tcStyle>
        <a:tcBdr/>
      </a:tcStyle>
    </a:band2H>
    <a:band1V>
      <a:tcStyle>
        <a:tcBdr/>
        <a:fill>
          <a:solidFill>
            <a:schemeClr val="accent6">
              <a:tint val="40000"/>
            </a:schemeClr>
          </a:solidFill>
        </a:fill>
      </a:tcStyle>
    </a:band1V>
    <a:band2V>
      <a:tcStyle>
        <a:tcBdr/>
      </a:tcStyle>
    </a:band2V>
    <a:lastCol>
      <a:tcTxStyle b="on">
        <a:fontRef idx="minor">
          <a:prstClr val="black"/>
        </a:fontRef>
        <a:schemeClr val="lt1"/>
      </a:tcTxStyle>
      <a:tcStyle>
        <a:tcBdr/>
        <a:fill>
          <a:solidFill>
            <a:schemeClr val="accent6"/>
          </a:solidFill>
        </a:fill>
      </a:tcStyle>
    </a:lastCol>
    <a:firstCol>
      <a:tcTxStyle b="on">
        <a:fontRef idx="minor">
          <a:prstClr val="black"/>
        </a:fontRef>
        <a:schemeClr val="lt1"/>
      </a:tcTxStyle>
      <a:tcStyle>
        <a:tcBdr/>
        <a:fill>
          <a:solidFill>
            <a:schemeClr val="accent6"/>
          </a:solidFill>
        </a:fill>
      </a:tcStyle>
    </a:firstCol>
    <a:lastRow>
      <a:tcTxStyle b="on">
        <a:fontRef idx="minor">
          <a:prstClr val="black"/>
        </a:fontRef>
        <a:schemeClr val="lt1"/>
      </a:tcTxStyle>
      <a:tcStyle>
        <a:tcBdr>
          <a:top>
            <a:ln w="38100" cmpd="sng">
              <a:solidFill>
                <a:schemeClr val="lt1"/>
              </a:solidFill>
            </a:ln>
          </a:top>
        </a:tcBdr>
        <a:fill>
          <a:solidFill>
            <a:schemeClr val="accent6"/>
          </a:solidFill>
        </a:fill>
      </a:tcStyle>
    </a:lastRow>
    <a:firstRow>
      <a:tcTxStyle b="on">
        <a:fontRef idx="minor">
          <a:prstClr val="black"/>
        </a:fontRef>
        <a:schemeClr val="lt1"/>
      </a:tcTxStyle>
      <a:tcStyle>
        <a:tcBdr>
          <a:bottom>
            <a:ln w="38100" cmpd="sng">
              <a:solidFill>
                <a:schemeClr val="lt1"/>
              </a:solidFill>
            </a:ln>
          </a:bottom>
        </a:tcBdr>
        <a:fill>
          <a:solidFill>
            <a:schemeClr val="accent6"/>
          </a:solidFill>
        </a:fill>
      </a:tcStyle>
    </a:firstRow>
  </a:tblStyle>
  <a:tblStyle styleId="{10A1B5D5-9B99-4C35-A422-299274C87663}" styleName="Medium Style 1 - Accent 6">
    <a:wholeTbl>
      <a:tcTxStyle>
        <a:fontRef idx="minor">
          <a:scrgbClr r="0" g="0" b="0"/>
        </a:fontRef>
        <a:schemeClr val="dk1"/>
      </a:tcTxStyle>
      <a:tcStyle>
        <a:tcBdr>
          <a:left>
            <a:ln w="12700" cmpd="sng">
              <a:solidFill>
                <a:schemeClr val="accent6"/>
              </a:solidFill>
            </a:ln>
          </a:left>
          <a:right>
            <a:ln w="12700" cmpd="sng">
              <a:solidFill>
                <a:schemeClr val="accent6"/>
              </a:solidFill>
            </a:ln>
          </a:right>
          <a:top>
            <a:ln w="12700" cmpd="sng">
              <a:solidFill>
                <a:schemeClr val="accent6"/>
              </a:solidFill>
            </a:ln>
          </a:top>
          <a:bottom>
            <a:ln w="12700" cmpd="sng">
              <a:solidFill>
                <a:schemeClr val="accent6"/>
              </a:solidFill>
            </a:ln>
          </a:bottom>
          <a:insideH>
            <a:ln w="12700" cmpd="sng">
              <a:solidFill>
                <a:schemeClr val="accent6"/>
              </a:solidFill>
            </a:ln>
          </a:insideH>
          <a:insideV>
            <a:ln>
              <a:noFill/>
            </a:ln>
          </a:insideV>
        </a:tcBdr>
        <a:fill>
          <a:solidFill>
            <a:schemeClr val="lt1"/>
          </a:solidFill>
        </a:fill>
      </a:tcStyle>
    </a:wholeTbl>
    <a:band1H>
      <a:tcStyle>
        <a:tcBdr/>
        <a:fill>
          <a:solidFill>
            <a:schemeClr val="accent6">
              <a:tint val="20000"/>
            </a:schemeClr>
          </a:solidFill>
        </a:fill>
      </a:tcStyle>
    </a:band1H>
    <a:band1V>
      <a:tcStyle>
        <a:tcBdr/>
        <a:fill>
          <a:solidFill>
            <a:schemeClr val="accent6">
              <a:tint val="20000"/>
            </a:schemeClr>
          </a:solidFill>
        </a:fill>
      </a:tcStyle>
    </a:band1V>
    <a:lastCol>
      <a:tcTxStyle b="on"/>
      <a:tcStyle>
        <a:tcBdr/>
      </a:tcStyle>
    </a:lastCol>
    <a:firstCol>
      <a:tcTxStyle b="on"/>
      <a:tcStyle>
        <a:tcBdr/>
      </a:tcStyle>
    </a:firstCol>
    <a:lastRow>
      <a:tcTxStyle b="on"/>
      <a:tcStyle>
        <a:tcBdr>
          <a:top>
            <a:ln w="50800" cmpd="dbl">
              <a:solidFill>
                <a:schemeClr val="accent6"/>
              </a:solidFill>
            </a:ln>
          </a:top>
        </a:tcBdr>
        <a:fill>
          <a:solidFill>
            <a:schemeClr val="lt1"/>
          </a:solidFill>
        </a:fill>
      </a:tcStyle>
    </a:lastRow>
    <a:firstRow>
      <a:tcTxStyle b="on">
        <a:fontRef idx="minor">
          <a:scrgbClr r="0" g="0" b="0"/>
        </a:fontRef>
        <a:schemeClr val="lt1"/>
      </a:tcTxStyle>
      <a:tcStyle>
        <a:tcBdr/>
        <a:fill>
          <a:solidFill>
            <a:schemeClr val="accent6"/>
          </a:solidFill>
        </a:fill>
      </a:tcStyle>
    </a:firstRow>
  </a:tblStyle>
  <a:tblStyle styleId="{B301B821-A1FF-4177-AEE7-76D212191A09}" styleName="Medium Style 1 - Accent 1">
    <a:wholeTbl>
      <a:tcTxStyle>
        <a:fontRef idx="minor">
          <a:scrgbClr r="0" g="0" b="0"/>
        </a:fontRef>
        <a:schemeClr val="dk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a:noFill/>
            </a:ln>
          </a:insideV>
        </a:tcBdr>
        <a:fill>
          <a:solidFill>
            <a:schemeClr val="lt1"/>
          </a:solidFill>
        </a:fill>
      </a:tcStyle>
    </a:wholeTbl>
    <a:band1H>
      <a:tcStyle>
        <a:tcBdr/>
        <a:fill>
          <a:solidFill>
            <a:schemeClr val="accent1">
              <a:tint val="20000"/>
            </a:schemeClr>
          </a:solidFill>
        </a:fill>
      </a:tcStyle>
    </a:band1H>
    <a:band1V>
      <a:tcStyle>
        <a:tcBdr/>
        <a:fill>
          <a:solidFill>
            <a:schemeClr val="accent1">
              <a:tint val="20000"/>
            </a:schemeClr>
          </a:solidFill>
        </a:fill>
      </a:tcStyle>
    </a:band1V>
    <a:lastCol>
      <a:tcTxStyle b="on"/>
      <a:tcStyle>
        <a:tcBdr/>
      </a:tcStyle>
    </a:lastCol>
    <a:firstCol>
      <a:tcTxStyle b="on"/>
      <a:tcStyle>
        <a:tcBdr/>
      </a:tcStyle>
    </a:firstCol>
    <a:lastRow>
      <a:tcTxStyle b="on"/>
      <a:tcStyle>
        <a:tcBdr>
          <a:top>
            <a:ln w="50800" cmpd="dbl">
              <a:solidFill>
                <a:schemeClr val="accent1"/>
              </a:solidFill>
            </a:ln>
          </a:top>
        </a:tcBdr>
        <a:fill>
          <a:solidFill>
            <a:schemeClr val="lt1"/>
          </a:solidFill>
        </a:fill>
      </a:tcStyle>
    </a:lastRow>
    <a:firstRow>
      <a:tcTxStyle b="on">
        <a:fontRef idx="minor">
          <a:scrgbClr r="0" g="0" b="0"/>
        </a:fontRef>
        <a:schemeClr val="lt1"/>
      </a:tcTxStyle>
      <a:tcStyle>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8025" autoAdjust="0"/>
    <p:restoredTop sz="94629" autoAdjust="0"/>
  </p:normalViewPr>
  <p:slideViewPr>
    <p:cSldViewPr showGuides="1">
      <p:cViewPr varScale="1">
        <p:scale>
          <a:sx n="89" d="100"/>
          <a:sy n="89" d="100"/>
        </p:scale>
        <p:origin x="84" y="516"/>
      </p:cViewPr>
      <p:guideLst>
        <p:guide orient="horz" pos="2160"/>
        <p:guide orient="horz" pos="4030"/>
        <p:guide orient="horz" pos="1152"/>
        <p:guide orient="horz" pos="1018"/>
        <p:guide orient="horz" pos="3886"/>
        <p:guide orient="horz" pos="2928"/>
        <p:guide orient="horz" pos="3072"/>
        <p:guide orient="horz" pos="407"/>
        <p:guide pos="3839"/>
        <p:guide pos="959"/>
        <p:guide pos="7151"/>
        <p:guide pos="671"/>
        <p:guide pos="4991"/>
        <p:guide pos="7007"/>
      </p:guideLst>
    </p:cSldViewPr>
  </p:slideViewPr>
  <p:outlineViewPr>
    <p:cViewPr>
      <p:scale>
        <a:sx n="33" d="100"/>
        <a:sy n="33" d="100"/>
      </p:scale>
      <p:origin x="0" y="0"/>
    </p:cViewPr>
  </p:outlineViewPr>
  <p:notesTextViewPr>
    <p:cViewPr>
      <p:scale>
        <a:sx n="1" d="1"/>
        <a:sy n="1" d="1"/>
      </p:scale>
      <p:origin x="0" y="0"/>
    </p:cViewPr>
  </p:notesTextViewPr>
  <p:notesViewPr>
    <p:cSldViewPr showGuides="1">
      <p:cViewPr varScale="1">
        <p:scale>
          <a:sx n="66" d="100"/>
          <a:sy n="66" d="100"/>
        </p:scale>
        <p:origin x="2850" y="96"/>
      </p:cViewPr>
      <p:guideLst/>
    </p:cSldViewPr>
  </p:notes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slide" Target="slides/slide24.xml"/><Relationship Id="rId39" Type="http://schemas.openxmlformats.org/officeDocument/2006/relationships/theme" Target="theme/theme1.xml"/><Relationship Id="rId21" Type="http://schemas.openxmlformats.org/officeDocument/2006/relationships/slide" Target="slides/slide19.xml"/><Relationship Id="rId34" Type="http://schemas.openxmlformats.org/officeDocument/2006/relationships/notesMaster" Target="notesMasters/notesMaster1.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33" Type="http://schemas.openxmlformats.org/officeDocument/2006/relationships/slide" Target="slides/slide31.xml"/><Relationship Id="rId38" Type="http://schemas.openxmlformats.org/officeDocument/2006/relationships/viewProps" Target="viewProps.xml"/><Relationship Id="rId2" Type="http://schemas.openxmlformats.org/officeDocument/2006/relationships/slideMaster" Target="slideMasters/slideMaster1.xml"/><Relationship Id="rId16" Type="http://schemas.openxmlformats.org/officeDocument/2006/relationships/slide" Target="slides/slide14.xml"/><Relationship Id="rId20" Type="http://schemas.openxmlformats.org/officeDocument/2006/relationships/slide" Target="slides/slide18.xml"/><Relationship Id="rId29" Type="http://schemas.openxmlformats.org/officeDocument/2006/relationships/slide" Target="slides/slide27.xml"/><Relationship Id="rId1" Type="http://schemas.openxmlformats.org/officeDocument/2006/relationships/customXml" Target="../customXml/item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slide" Target="slides/slide22.xml"/><Relationship Id="rId32" Type="http://schemas.openxmlformats.org/officeDocument/2006/relationships/slide" Target="slides/slide30.xml"/><Relationship Id="rId37" Type="http://schemas.openxmlformats.org/officeDocument/2006/relationships/presProps" Target="presProps.xml"/><Relationship Id="rId40" Type="http://schemas.openxmlformats.org/officeDocument/2006/relationships/tableStyles" Target="tableStyles.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slide" Target="slides/slide26.xml"/><Relationship Id="rId36" Type="http://schemas.openxmlformats.org/officeDocument/2006/relationships/tags" Target="tags/tag1.xml"/><Relationship Id="rId10" Type="http://schemas.openxmlformats.org/officeDocument/2006/relationships/slide" Target="slides/slide8.xml"/><Relationship Id="rId19" Type="http://schemas.openxmlformats.org/officeDocument/2006/relationships/slide" Target="slides/slide17.xml"/><Relationship Id="rId31" Type="http://schemas.openxmlformats.org/officeDocument/2006/relationships/slide" Target="slides/slide29.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slide" Target="slides/slide25.xml"/><Relationship Id="rId30" Type="http://schemas.openxmlformats.org/officeDocument/2006/relationships/slide" Target="slides/slide28.xml"/><Relationship Id="rId35" Type="http://schemas.openxmlformats.org/officeDocument/2006/relationships/handoutMaster" Target="handoutMasters/handoutMaster1.xml"/><Relationship Id="rId8" Type="http://schemas.openxmlformats.org/officeDocument/2006/relationships/slide" Target="slides/slide6.xml"/><Relationship Id="rId3" Type="http://schemas.openxmlformats.org/officeDocument/2006/relationships/slide" Target="slides/slide1.xml"/></Relationships>
</file>

<file path=ppt/charts/_rels/chart1.xml.rels><?xml version="1.0" encoding="UTF-8" standalone="yes"?>
<Relationships xmlns="http://schemas.openxmlformats.org/package/2006/relationships"><Relationship Id="rId3" Type="http://schemas.openxmlformats.org/officeDocument/2006/relationships/oleObject" Target="../embeddings/oleObject1.bin"/><Relationship Id="rId2" Type="http://schemas.microsoft.com/office/2011/relationships/chartColorStyle" Target="colors1.xml"/><Relationship Id="rId1" Type="http://schemas.microsoft.com/office/2011/relationships/chartStyle" Target="style1.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zh-TW"/>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r>
              <a:rPr lang="en-GB" altLang="zh-TW"/>
              <a:t>Average</a:t>
            </a:r>
            <a:r>
              <a:rPr lang="en-GB" altLang="zh-TW" baseline="0"/>
              <a:t> Prices for Private Domestic Housing in 40 - 69.9 m</a:t>
            </a:r>
            <a:r>
              <a:rPr lang="en-GB" altLang="zh-TW" baseline="30000"/>
              <a:t>2</a:t>
            </a:r>
            <a:endParaRPr lang="zh-TW" altLang="en-US" baseline="30000"/>
          </a:p>
        </c:rich>
      </c:tx>
      <c:overlay val="0"/>
      <c:spPr>
        <a:noFill/>
        <a:ln>
          <a:noFill/>
        </a:ln>
        <a:effectLst/>
      </c:spPr>
      <c:txPr>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endParaRPr lang="zh-HK"/>
        </a:p>
      </c:txPr>
    </c:title>
    <c:autoTitleDeleted val="0"/>
    <c:plotArea>
      <c:layout/>
      <c:lineChart>
        <c:grouping val="standard"/>
        <c:varyColors val="0"/>
        <c:ser>
          <c:idx val="0"/>
          <c:order val="0"/>
          <c:tx>
            <c:strRef>
              <c:f>[his_data_2.xls]工作表2!$B$7</c:f>
              <c:strCache>
                <c:ptCount val="1"/>
                <c:pt idx="0">
                  <c:v>HK Island</c:v>
                </c:pt>
              </c:strCache>
            </c:strRef>
          </c:tx>
          <c:spPr>
            <a:ln w="28575" cap="rnd">
              <a:solidFill>
                <a:schemeClr val="accent1"/>
              </a:solidFill>
              <a:round/>
            </a:ln>
            <a:effectLst/>
          </c:spPr>
          <c:marker>
            <c:symbol val="none"/>
          </c:marker>
          <c:cat>
            <c:numRef>
              <c:f>[his_data_2.xls]工作表2!$A$8:$A$37</c:f>
              <c:numCache>
                <c:formatCode>General</c:formatCode>
                <c:ptCount val="30"/>
                <c:pt idx="0">
                  <c:v>1986</c:v>
                </c:pt>
                <c:pt idx="1">
                  <c:v>1987</c:v>
                </c:pt>
                <c:pt idx="2">
                  <c:v>1988</c:v>
                </c:pt>
                <c:pt idx="3">
                  <c:v>1989</c:v>
                </c:pt>
                <c:pt idx="4">
                  <c:v>1990</c:v>
                </c:pt>
                <c:pt idx="5">
                  <c:v>1991</c:v>
                </c:pt>
                <c:pt idx="6">
                  <c:v>1992</c:v>
                </c:pt>
                <c:pt idx="7">
                  <c:v>1993</c:v>
                </c:pt>
                <c:pt idx="8">
                  <c:v>1994</c:v>
                </c:pt>
                <c:pt idx="9">
                  <c:v>1995</c:v>
                </c:pt>
                <c:pt idx="10">
                  <c:v>1996</c:v>
                </c:pt>
                <c:pt idx="11">
                  <c:v>1997</c:v>
                </c:pt>
                <c:pt idx="12">
                  <c:v>1998</c:v>
                </c:pt>
                <c:pt idx="13">
                  <c:v>1999</c:v>
                </c:pt>
                <c:pt idx="14">
                  <c:v>2000</c:v>
                </c:pt>
                <c:pt idx="15">
                  <c:v>2001</c:v>
                </c:pt>
                <c:pt idx="16">
                  <c:v>2002</c:v>
                </c:pt>
                <c:pt idx="17">
                  <c:v>2003</c:v>
                </c:pt>
                <c:pt idx="18">
                  <c:v>2004</c:v>
                </c:pt>
                <c:pt idx="19">
                  <c:v>2005</c:v>
                </c:pt>
                <c:pt idx="20">
                  <c:v>2006</c:v>
                </c:pt>
                <c:pt idx="21">
                  <c:v>2007</c:v>
                </c:pt>
                <c:pt idx="22">
                  <c:v>2008</c:v>
                </c:pt>
                <c:pt idx="23">
                  <c:v>2009</c:v>
                </c:pt>
                <c:pt idx="24">
                  <c:v>2010</c:v>
                </c:pt>
                <c:pt idx="25">
                  <c:v>2011</c:v>
                </c:pt>
                <c:pt idx="26">
                  <c:v>2012</c:v>
                </c:pt>
                <c:pt idx="27">
                  <c:v>2013</c:v>
                </c:pt>
                <c:pt idx="28">
                  <c:v>2014</c:v>
                </c:pt>
                <c:pt idx="29">
                  <c:v>2015</c:v>
                </c:pt>
              </c:numCache>
            </c:numRef>
          </c:cat>
          <c:val>
            <c:numRef>
              <c:f>[his_data_2.xls]工作表2!$B$8:$B$37</c:f>
              <c:numCache>
                <c:formatCode>##\ ##0</c:formatCode>
                <c:ptCount val="30"/>
                <c:pt idx="0">
                  <c:v>9166</c:v>
                </c:pt>
                <c:pt idx="1">
                  <c:v>10868</c:v>
                </c:pt>
                <c:pt idx="2">
                  <c:v>13911</c:v>
                </c:pt>
                <c:pt idx="3">
                  <c:v>18343</c:v>
                </c:pt>
                <c:pt idx="4">
                  <c:v>20976</c:v>
                </c:pt>
                <c:pt idx="5">
                  <c:v>28755</c:v>
                </c:pt>
                <c:pt idx="6">
                  <c:v>41152</c:v>
                </c:pt>
                <c:pt idx="7">
                  <c:v>48154</c:v>
                </c:pt>
                <c:pt idx="8">
                  <c:v>62044</c:v>
                </c:pt>
                <c:pt idx="9">
                  <c:v>56066</c:v>
                </c:pt>
                <c:pt idx="10">
                  <c:v>62125</c:v>
                </c:pt>
                <c:pt idx="11">
                  <c:v>83159</c:v>
                </c:pt>
                <c:pt idx="12">
                  <c:v>57203</c:v>
                </c:pt>
                <c:pt idx="13">
                  <c:v>49287</c:v>
                </c:pt>
                <c:pt idx="14">
                  <c:v>43656</c:v>
                </c:pt>
                <c:pt idx="15">
                  <c:v>38783</c:v>
                </c:pt>
                <c:pt idx="16">
                  <c:v>34177</c:v>
                </c:pt>
                <c:pt idx="17">
                  <c:v>30497</c:v>
                </c:pt>
                <c:pt idx="18">
                  <c:v>41716</c:v>
                </c:pt>
                <c:pt idx="19">
                  <c:v>49266</c:v>
                </c:pt>
                <c:pt idx="20">
                  <c:v>52213</c:v>
                </c:pt>
                <c:pt idx="21">
                  <c:v>61548</c:v>
                </c:pt>
                <c:pt idx="22">
                  <c:v>72563</c:v>
                </c:pt>
                <c:pt idx="23">
                  <c:v>71459</c:v>
                </c:pt>
                <c:pt idx="24">
                  <c:v>86553</c:v>
                </c:pt>
                <c:pt idx="25">
                  <c:v>101779</c:v>
                </c:pt>
                <c:pt idx="26">
                  <c:v>112158</c:v>
                </c:pt>
                <c:pt idx="27">
                  <c:v>126642</c:v>
                </c:pt>
                <c:pt idx="28">
                  <c:v>129629</c:v>
                </c:pt>
                <c:pt idx="29">
                  <c:v>147969</c:v>
                </c:pt>
              </c:numCache>
            </c:numRef>
          </c:val>
          <c:smooth val="0"/>
          <c:extLst>
            <c:ext xmlns:c16="http://schemas.microsoft.com/office/drawing/2014/chart" uri="{C3380CC4-5D6E-409C-BE32-E72D297353CC}">
              <c16:uniqueId val="{00000000-9D18-426B-B18B-7175263A5020}"/>
            </c:ext>
          </c:extLst>
        </c:ser>
        <c:ser>
          <c:idx val="1"/>
          <c:order val="1"/>
          <c:tx>
            <c:strRef>
              <c:f>[his_data_2.xls]工作表2!$C$7</c:f>
              <c:strCache>
                <c:ptCount val="1"/>
                <c:pt idx="0">
                  <c:v>Kowloon</c:v>
                </c:pt>
              </c:strCache>
            </c:strRef>
          </c:tx>
          <c:spPr>
            <a:ln w="28575" cap="rnd">
              <a:solidFill>
                <a:schemeClr val="accent2"/>
              </a:solidFill>
              <a:round/>
            </a:ln>
            <a:effectLst/>
          </c:spPr>
          <c:marker>
            <c:symbol val="none"/>
          </c:marker>
          <c:cat>
            <c:numRef>
              <c:f>[his_data_2.xls]工作表2!$A$8:$A$37</c:f>
              <c:numCache>
                <c:formatCode>General</c:formatCode>
                <c:ptCount val="30"/>
                <c:pt idx="0">
                  <c:v>1986</c:v>
                </c:pt>
                <c:pt idx="1">
                  <c:v>1987</c:v>
                </c:pt>
                <c:pt idx="2">
                  <c:v>1988</c:v>
                </c:pt>
                <c:pt idx="3">
                  <c:v>1989</c:v>
                </c:pt>
                <c:pt idx="4">
                  <c:v>1990</c:v>
                </c:pt>
                <c:pt idx="5">
                  <c:v>1991</c:v>
                </c:pt>
                <c:pt idx="6">
                  <c:v>1992</c:v>
                </c:pt>
                <c:pt idx="7">
                  <c:v>1993</c:v>
                </c:pt>
                <c:pt idx="8">
                  <c:v>1994</c:v>
                </c:pt>
                <c:pt idx="9">
                  <c:v>1995</c:v>
                </c:pt>
                <c:pt idx="10">
                  <c:v>1996</c:v>
                </c:pt>
                <c:pt idx="11">
                  <c:v>1997</c:v>
                </c:pt>
                <c:pt idx="12">
                  <c:v>1998</c:v>
                </c:pt>
                <c:pt idx="13">
                  <c:v>1999</c:v>
                </c:pt>
                <c:pt idx="14">
                  <c:v>2000</c:v>
                </c:pt>
                <c:pt idx="15">
                  <c:v>2001</c:v>
                </c:pt>
                <c:pt idx="16">
                  <c:v>2002</c:v>
                </c:pt>
                <c:pt idx="17">
                  <c:v>2003</c:v>
                </c:pt>
                <c:pt idx="18">
                  <c:v>2004</c:v>
                </c:pt>
                <c:pt idx="19">
                  <c:v>2005</c:v>
                </c:pt>
                <c:pt idx="20">
                  <c:v>2006</c:v>
                </c:pt>
                <c:pt idx="21">
                  <c:v>2007</c:v>
                </c:pt>
                <c:pt idx="22">
                  <c:v>2008</c:v>
                </c:pt>
                <c:pt idx="23">
                  <c:v>2009</c:v>
                </c:pt>
                <c:pt idx="24">
                  <c:v>2010</c:v>
                </c:pt>
                <c:pt idx="25">
                  <c:v>2011</c:v>
                </c:pt>
                <c:pt idx="26">
                  <c:v>2012</c:v>
                </c:pt>
                <c:pt idx="27">
                  <c:v>2013</c:v>
                </c:pt>
                <c:pt idx="28">
                  <c:v>2014</c:v>
                </c:pt>
                <c:pt idx="29">
                  <c:v>2015</c:v>
                </c:pt>
              </c:numCache>
            </c:numRef>
          </c:cat>
          <c:val>
            <c:numRef>
              <c:f>[his_data_2.xls]工作表2!$C$8:$C$37</c:f>
              <c:numCache>
                <c:formatCode>##\ ##0</c:formatCode>
                <c:ptCount val="30"/>
                <c:pt idx="0">
                  <c:v>7841</c:v>
                </c:pt>
                <c:pt idx="1">
                  <c:v>9573</c:v>
                </c:pt>
                <c:pt idx="2">
                  <c:v>11890</c:v>
                </c:pt>
                <c:pt idx="3">
                  <c:v>15149</c:v>
                </c:pt>
                <c:pt idx="4">
                  <c:v>16435</c:v>
                </c:pt>
                <c:pt idx="5">
                  <c:v>22818</c:v>
                </c:pt>
                <c:pt idx="6">
                  <c:v>30624</c:v>
                </c:pt>
                <c:pt idx="7">
                  <c:v>39405</c:v>
                </c:pt>
                <c:pt idx="8">
                  <c:v>48388</c:v>
                </c:pt>
                <c:pt idx="9">
                  <c:v>46166</c:v>
                </c:pt>
                <c:pt idx="10">
                  <c:v>52297</c:v>
                </c:pt>
                <c:pt idx="11">
                  <c:v>69868</c:v>
                </c:pt>
                <c:pt idx="12">
                  <c:v>47876</c:v>
                </c:pt>
                <c:pt idx="13">
                  <c:v>37095</c:v>
                </c:pt>
                <c:pt idx="14">
                  <c:v>31711</c:v>
                </c:pt>
                <c:pt idx="15">
                  <c:v>28317</c:v>
                </c:pt>
                <c:pt idx="16">
                  <c:v>24722</c:v>
                </c:pt>
                <c:pt idx="17">
                  <c:v>22020</c:v>
                </c:pt>
                <c:pt idx="18">
                  <c:v>33058</c:v>
                </c:pt>
                <c:pt idx="19">
                  <c:v>38868</c:v>
                </c:pt>
                <c:pt idx="20">
                  <c:v>38090</c:v>
                </c:pt>
                <c:pt idx="21">
                  <c:v>47791</c:v>
                </c:pt>
                <c:pt idx="22">
                  <c:v>53543</c:v>
                </c:pt>
                <c:pt idx="23">
                  <c:v>55338</c:v>
                </c:pt>
                <c:pt idx="24">
                  <c:v>69728</c:v>
                </c:pt>
                <c:pt idx="25">
                  <c:v>81941</c:v>
                </c:pt>
                <c:pt idx="26">
                  <c:v>92997</c:v>
                </c:pt>
                <c:pt idx="27">
                  <c:v>103401</c:v>
                </c:pt>
                <c:pt idx="28">
                  <c:v>108820</c:v>
                </c:pt>
                <c:pt idx="29">
                  <c:v>120994</c:v>
                </c:pt>
              </c:numCache>
            </c:numRef>
          </c:val>
          <c:smooth val="0"/>
          <c:extLst>
            <c:ext xmlns:c16="http://schemas.microsoft.com/office/drawing/2014/chart" uri="{C3380CC4-5D6E-409C-BE32-E72D297353CC}">
              <c16:uniqueId val="{00000001-9D18-426B-B18B-7175263A5020}"/>
            </c:ext>
          </c:extLst>
        </c:ser>
        <c:ser>
          <c:idx val="2"/>
          <c:order val="2"/>
          <c:tx>
            <c:strRef>
              <c:f>[his_data_2.xls]工作表2!$D$7</c:f>
              <c:strCache>
                <c:ptCount val="1"/>
                <c:pt idx="0">
                  <c:v>NT</c:v>
                </c:pt>
              </c:strCache>
            </c:strRef>
          </c:tx>
          <c:spPr>
            <a:ln w="28575" cap="rnd">
              <a:solidFill>
                <a:schemeClr val="accent3"/>
              </a:solidFill>
              <a:round/>
            </a:ln>
            <a:effectLst/>
          </c:spPr>
          <c:marker>
            <c:symbol val="none"/>
          </c:marker>
          <c:cat>
            <c:numRef>
              <c:f>[his_data_2.xls]工作表2!$A$8:$A$37</c:f>
              <c:numCache>
                <c:formatCode>General</c:formatCode>
                <c:ptCount val="30"/>
                <c:pt idx="0">
                  <c:v>1986</c:v>
                </c:pt>
                <c:pt idx="1">
                  <c:v>1987</c:v>
                </c:pt>
                <c:pt idx="2">
                  <c:v>1988</c:v>
                </c:pt>
                <c:pt idx="3">
                  <c:v>1989</c:v>
                </c:pt>
                <c:pt idx="4">
                  <c:v>1990</c:v>
                </c:pt>
                <c:pt idx="5">
                  <c:v>1991</c:v>
                </c:pt>
                <c:pt idx="6">
                  <c:v>1992</c:v>
                </c:pt>
                <c:pt idx="7">
                  <c:v>1993</c:v>
                </c:pt>
                <c:pt idx="8">
                  <c:v>1994</c:v>
                </c:pt>
                <c:pt idx="9">
                  <c:v>1995</c:v>
                </c:pt>
                <c:pt idx="10">
                  <c:v>1996</c:v>
                </c:pt>
                <c:pt idx="11">
                  <c:v>1997</c:v>
                </c:pt>
                <c:pt idx="12">
                  <c:v>1998</c:v>
                </c:pt>
                <c:pt idx="13">
                  <c:v>1999</c:v>
                </c:pt>
                <c:pt idx="14">
                  <c:v>2000</c:v>
                </c:pt>
                <c:pt idx="15">
                  <c:v>2001</c:v>
                </c:pt>
                <c:pt idx="16">
                  <c:v>2002</c:v>
                </c:pt>
                <c:pt idx="17">
                  <c:v>2003</c:v>
                </c:pt>
                <c:pt idx="18">
                  <c:v>2004</c:v>
                </c:pt>
                <c:pt idx="19">
                  <c:v>2005</c:v>
                </c:pt>
                <c:pt idx="20">
                  <c:v>2006</c:v>
                </c:pt>
                <c:pt idx="21">
                  <c:v>2007</c:v>
                </c:pt>
                <c:pt idx="22">
                  <c:v>2008</c:v>
                </c:pt>
                <c:pt idx="23">
                  <c:v>2009</c:v>
                </c:pt>
                <c:pt idx="24">
                  <c:v>2010</c:v>
                </c:pt>
                <c:pt idx="25">
                  <c:v>2011</c:v>
                </c:pt>
                <c:pt idx="26">
                  <c:v>2012</c:v>
                </c:pt>
                <c:pt idx="27">
                  <c:v>2013</c:v>
                </c:pt>
                <c:pt idx="28">
                  <c:v>2014</c:v>
                </c:pt>
                <c:pt idx="29">
                  <c:v>2015</c:v>
                </c:pt>
              </c:numCache>
            </c:numRef>
          </c:cat>
          <c:val>
            <c:numRef>
              <c:f>[his_data_2.xls]工作表2!$D$8:$D$37</c:f>
              <c:numCache>
                <c:formatCode>##\ ##0</c:formatCode>
                <c:ptCount val="30"/>
                <c:pt idx="0">
                  <c:v>6889</c:v>
                </c:pt>
                <c:pt idx="1">
                  <c:v>8663</c:v>
                </c:pt>
                <c:pt idx="2">
                  <c:v>11472</c:v>
                </c:pt>
                <c:pt idx="3">
                  <c:v>14102</c:v>
                </c:pt>
                <c:pt idx="4">
                  <c:v>15650</c:v>
                </c:pt>
                <c:pt idx="5">
                  <c:v>22454</c:v>
                </c:pt>
                <c:pt idx="6">
                  <c:v>32539</c:v>
                </c:pt>
                <c:pt idx="7">
                  <c:v>37002</c:v>
                </c:pt>
                <c:pt idx="8">
                  <c:v>42189</c:v>
                </c:pt>
                <c:pt idx="9">
                  <c:v>39424</c:v>
                </c:pt>
                <c:pt idx="10">
                  <c:v>43230</c:v>
                </c:pt>
                <c:pt idx="11">
                  <c:v>59899</c:v>
                </c:pt>
                <c:pt idx="12">
                  <c:v>40935</c:v>
                </c:pt>
                <c:pt idx="13">
                  <c:v>35042</c:v>
                </c:pt>
                <c:pt idx="14">
                  <c:v>31358</c:v>
                </c:pt>
                <c:pt idx="15">
                  <c:v>27841</c:v>
                </c:pt>
                <c:pt idx="16">
                  <c:v>24646</c:v>
                </c:pt>
                <c:pt idx="17">
                  <c:v>21317</c:v>
                </c:pt>
                <c:pt idx="18">
                  <c:v>28023</c:v>
                </c:pt>
                <c:pt idx="19">
                  <c:v>32684</c:v>
                </c:pt>
                <c:pt idx="20">
                  <c:v>31185</c:v>
                </c:pt>
                <c:pt idx="21">
                  <c:v>34220</c:v>
                </c:pt>
                <c:pt idx="22">
                  <c:v>38255</c:v>
                </c:pt>
                <c:pt idx="23">
                  <c:v>39468</c:v>
                </c:pt>
                <c:pt idx="24">
                  <c:v>47127</c:v>
                </c:pt>
                <c:pt idx="25">
                  <c:v>56305</c:v>
                </c:pt>
                <c:pt idx="26">
                  <c:v>65319</c:v>
                </c:pt>
                <c:pt idx="27">
                  <c:v>75449</c:v>
                </c:pt>
                <c:pt idx="28">
                  <c:v>81476</c:v>
                </c:pt>
                <c:pt idx="29">
                  <c:v>94297</c:v>
                </c:pt>
              </c:numCache>
            </c:numRef>
          </c:val>
          <c:smooth val="0"/>
          <c:extLst>
            <c:ext xmlns:c16="http://schemas.microsoft.com/office/drawing/2014/chart" uri="{C3380CC4-5D6E-409C-BE32-E72D297353CC}">
              <c16:uniqueId val="{00000002-9D18-426B-B18B-7175263A5020}"/>
            </c:ext>
          </c:extLst>
        </c:ser>
        <c:dLbls>
          <c:showLegendKey val="0"/>
          <c:showVal val="0"/>
          <c:showCatName val="0"/>
          <c:showSerName val="0"/>
          <c:showPercent val="0"/>
          <c:showBubbleSize val="0"/>
        </c:dLbls>
        <c:smooth val="0"/>
        <c:axId val="628490576"/>
        <c:axId val="628491136"/>
      </c:lineChart>
      <c:catAx>
        <c:axId val="62849057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zh-HK"/>
          </a:p>
        </c:txPr>
        <c:crossAx val="628491136"/>
        <c:crosses val="autoZero"/>
        <c:auto val="1"/>
        <c:lblAlgn val="ctr"/>
        <c:lblOffset val="100"/>
        <c:noMultiLvlLbl val="0"/>
      </c:catAx>
      <c:valAx>
        <c:axId val="628491136"/>
        <c:scaling>
          <c:orientation val="minMax"/>
        </c:scaling>
        <c:delete val="0"/>
        <c:axPos val="l"/>
        <c:majorGridlines>
          <c:spPr>
            <a:ln w="9525" cap="flat" cmpd="sng" algn="ctr">
              <a:solidFill>
                <a:schemeClr val="tx1">
                  <a:lumMod val="15000"/>
                  <a:lumOff val="85000"/>
                </a:schemeClr>
              </a:solidFill>
              <a:round/>
            </a:ln>
            <a:effectLst/>
          </c:spPr>
        </c:majorGridlines>
        <c:numFmt formatCode="##\ ##0"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zh-HK"/>
          </a:p>
        </c:txPr>
        <c:crossAx val="62849057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zh-HK"/>
        </a:p>
      </c:txPr>
    </c:legend>
    <c:plotVisOnly val="1"/>
    <c:dispBlanksAs val="gap"/>
    <c:showDLblsOverMax val="0"/>
  </c:chart>
  <c:spPr>
    <a:noFill/>
    <a:ln>
      <a:noFill/>
    </a:ln>
    <a:effectLst/>
  </c:spPr>
  <c:txPr>
    <a:bodyPr/>
    <a:lstStyle/>
    <a:p>
      <a:pPr>
        <a:defRPr/>
      </a:pPr>
      <a:endParaRPr lang="zh-HK"/>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8669AFDC-7658-4951-B0FF-52DFF2A93C0A}" type="datetimeFigureOut">
              <a:rPr lang="en-US" smtClean="0"/>
              <a:t>9/2/2024</a:t>
            </a:fld>
            <a:endParaRPr lang="en-US"/>
          </a:p>
        </p:txBody>
      </p:sp>
      <p:sp>
        <p:nvSpPr>
          <p:cNvPr id="4" name="Footer Placeholder 3"/>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AF8ED99B-9732-49FC-9C16-B56FEB1B1092}" type="slidenum">
              <a:rPr lang="en-US" smtClean="0"/>
              <a:t>‹#›</a:t>
            </a:fld>
            <a:endParaRPr lang="en-US"/>
          </a:p>
        </p:txBody>
      </p:sp>
    </p:spTree>
    <p:extLst>
      <p:ext uri="{BB962C8B-B14F-4D97-AF65-F5344CB8AC3E}">
        <p14:creationId xmlns:p14="http://schemas.microsoft.com/office/powerpoint/2010/main" val="1314662616"/>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3ABD2D7A-D230-4F91-BD59-0A39C2703BA8}" type="datetimeFigureOut">
              <a:rPr lang="en-US" smtClean="0"/>
              <a:t>9/2/2024</a:t>
            </a:fld>
            <a:endParaRPr lang="en-US"/>
          </a:p>
        </p:txBody>
      </p:sp>
      <p:sp>
        <p:nvSpPr>
          <p:cNvPr id="4" name="Slide Image Placeholder 3"/>
          <p:cNvSpPr>
            <a:spLocks noGrp="1" noRot="1" noChangeAspect="1"/>
          </p:cNvSpPr>
          <p:nvPr>
            <p:ph type="sldImg" idx="2"/>
          </p:nvPr>
        </p:nvSpPr>
        <p:spPr>
          <a:xfrm>
            <a:off x="382588" y="685800"/>
            <a:ext cx="6092825"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F93199CD-3E1B-4AE6-990F-76F925F5EA9F}" type="slidenum">
              <a:rPr lang="en-US" smtClean="0"/>
              <a:t>‹#›</a:t>
            </a:fld>
            <a:endParaRPr lang="en-US"/>
          </a:p>
        </p:txBody>
      </p:sp>
    </p:spTree>
    <p:extLst>
      <p:ext uri="{BB962C8B-B14F-4D97-AF65-F5344CB8AC3E}">
        <p14:creationId xmlns:p14="http://schemas.microsoft.com/office/powerpoint/2010/main" val="427657982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pic>
        <p:nvPicPr>
          <p:cNvPr id="4" name="Picture 3"/>
          <p:cNvPicPr>
            <a:picLocks noChangeAspect="1"/>
          </p:cNvPicPr>
          <p:nvPr/>
        </p:nvPicPr>
        <p:blipFill rotWithShape="1">
          <a:blip r:embed="rId2" cstate="print">
            <a:extLst>
              <a:ext uri="{28A0092B-C50C-407E-A947-70E740481C1C}">
                <a14:useLocalDpi xmlns:a14="http://schemas.microsoft.com/office/drawing/2010/main" val="0"/>
              </a:ext>
            </a:extLst>
          </a:blip>
          <a:srcRect/>
          <a:stretch/>
        </p:blipFill>
        <p:spPr>
          <a:xfrm>
            <a:off x="7923213" y="0"/>
            <a:ext cx="4265612" cy="6858000"/>
          </a:xfrm>
          <a:prstGeom prst="rect">
            <a:avLst/>
          </a:prstGeom>
        </p:spPr>
      </p:pic>
      <p:sp>
        <p:nvSpPr>
          <p:cNvPr id="2" name="Title 1"/>
          <p:cNvSpPr>
            <a:spLocks noGrp="1"/>
          </p:cNvSpPr>
          <p:nvPr>
            <p:ph type="ctrTitle"/>
          </p:nvPr>
        </p:nvSpPr>
        <p:spPr>
          <a:xfrm>
            <a:off x="1520824" y="1600200"/>
            <a:ext cx="5945188" cy="3048000"/>
          </a:xfrm>
        </p:spPr>
        <p:txBody>
          <a:bodyPr anchor="b">
            <a:normAutofit/>
          </a:bodyPr>
          <a:lstStyle>
            <a:lvl1pPr>
              <a:lnSpc>
                <a:spcPct val="80000"/>
              </a:lnSpc>
              <a:defRPr sz="6600">
                <a:solidFill>
                  <a:schemeClr val="tx1"/>
                </a:solidFill>
              </a:defRPr>
            </a:lvl1pPr>
          </a:lstStyle>
          <a:p>
            <a:r>
              <a:rPr lang="en-US"/>
              <a:t>Click to edit Master title style</a:t>
            </a:r>
            <a:endParaRPr/>
          </a:p>
        </p:txBody>
      </p:sp>
      <p:sp>
        <p:nvSpPr>
          <p:cNvPr id="3" name="Subtitle 2"/>
          <p:cNvSpPr>
            <a:spLocks noGrp="1"/>
          </p:cNvSpPr>
          <p:nvPr>
            <p:ph type="subTitle" idx="1"/>
          </p:nvPr>
        </p:nvSpPr>
        <p:spPr>
          <a:xfrm>
            <a:off x="1520825" y="4898572"/>
            <a:ext cx="5945187" cy="1270453"/>
          </a:xfrm>
        </p:spPr>
        <p:txBody>
          <a:bodyPr>
            <a:noAutofit/>
          </a:bodyPr>
          <a:lstStyle>
            <a:lvl1pPr marL="0" indent="0" algn="l">
              <a:spcBef>
                <a:spcPts val="0"/>
              </a:spcBef>
              <a:buNone/>
              <a:defRPr sz="2800" cap="none" baseline="0">
                <a:solidFill>
                  <a:schemeClr val="accent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a:p>
        </p:txBody>
      </p:sp>
      <p:cxnSp>
        <p:nvCxnSpPr>
          <p:cNvPr id="6" name="Straight Connector 5"/>
          <p:cNvCxnSpPr/>
          <p:nvPr/>
        </p:nvCxnSpPr>
        <p:spPr>
          <a:xfrm>
            <a:off x="1658936" y="4782971"/>
            <a:ext cx="5654676" cy="0"/>
          </a:xfrm>
          <a:prstGeom prst="line">
            <a:avLst/>
          </a:prstGeom>
          <a:ln w="12700">
            <a:solidFill>
              <a:schemeClr val="accent1"/>
            </a:solidFill>
            <a:miter lim="800000"/>
          </a:ln>
        </p:spPr>
        <p:style>
          <a:lnRef idx="1">
            <a:schemeClr val="accent1"/>
          </a:lnRef>
          <a:fillRef idx="0">
            <a:schemeClr val="accent1"/>
          </a:fillRef>
          <a:effectRef idx="0">
            <a:schemeClr val="accent1"/>
          </a:effectRef>
          <a:fontRef idx="minor">
            <a:schemeClr val="tx1"/>
          </a:fontRef>
        </p:style>
      </p:cxnSp>
      <p:sp>
        <p:nvSpPr>
          <p:cNvPr id="13" name="Rectangle 12"/>
          <p:cNvSpPr/>
          <p:nvPr/>
        </p:nvSpPr>
        <p:spPr>
          <a:xfrm>
            <a:off x="7923213" y="0"/>
            <a:ext cx="1065213" cy="6858000"/>
          </a:xfrm>
          <a:prstGeom prst="rect">
            <a:avLst/>
          </a:prstGeom>
          <a:gradFill flip="none" rotWithShape="1">
            <a:gsLst>
              <a:gs pos="75000">
                <a:schemeClr val="tx2">
                  <a:alpha val="0"/>
                </a:schemeClr>
              </a:gs>
              <a:gs pos="100000">
                <a:schemeClr val="tx2">
                  <a:alpha val="25000"/>
                </a:schemeClr>
              </a:gs>
            </a:gsLst>
            <a:lin ang="108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spTree>
    <p:extLst>
      <p:ext uri="{BB962C8B-B14F-4D97-AF65-F5344CB8AC3E}">
        <p14:creationId xmlns:p14="http://schemas.microsoft.com/office/powerpoint/2010/main" val="9499905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a:p>
        </p:txBody>
      </p:sp>
      <p:sp>
        <p:nvSpPr>
          <p:cNvPr id="4" name="Date Placeholder 3"/>
          <p:cNvSpPr>
            <a:spLocks noGrp="1"/>
          </p:cNvSpPr>
          <p:nvPr>
            <p:ph type="dt" sz="half" idx="10"/>
          </p:nvPr>
        </p:nvSpPr>
        <p:spPr/>
        <p:txBody>
          <a:bodyPr/>
          <a:lstStyle/>
          <a:p>
            <a:fld id="{03F41C87-7AD9-4845-A077-840E4A0F3F06}" type="datetimeFigureOut">
              <a:rPr lang="en-US"/>
              <a:t>9/2/2024</a:t>
            </a:fld>
            <a:endParaRPr/>
          </a:p>
        </p:txBody>
      </p:sp>
      <p:sp>
        <p:nvSpPr>
          <p:cNvPr id="5" name="Footer Placeholder 4"/>
          <p:cNvSpPr>
            <a:spLocks noGrp="1"/>
          </p:cNvSpPr>
          <p:nvPr>
            <p:ph type="ftr" sz="quarter" idx="11"/>
          </p:nvPr>
        </p:nvSpPr>
        <p:spPr/>
        <p:txBody>
          <a:bodyPr/>
          <a:lstStyle/>
          <a:p>
            <a:endParaRPr/>
          </a:p>
        </p:txBody>
      </p:sp>
      <p:sp>
        <p:nvSpPr>
          <p:cNvPr id="6" name="Slide Number Placeholder 5"/>
          <p:cNvSpPr>
            <a:spLocks noGrp="1"/>
          </p:cNvSpPr>
          <p:nvPr>
            <p:ph type="sldNum" sz="quarter" idx="12"/>
          </p:nvPr>
        </p:nvSpPr>
        <p:spPr/>
        <p:txBody>
          <a:bodyPr/>
          <a:lstStyle/>
          <a:p>
            <a:fld id="{2A013F82-EE5E-44EE-A61D-E31C6657F26F}" type="slidenum">
              <a:rPr/>
              <a:t>‹#›</a:t>
            </a:fld>
            <a:endParaRPr/>
          </a:p>
        </p:txBody>
      </p:sp>
      <p:cxnSp>
        <p:nvCxnSpPr>
          <p:cNvPr id="7" name="Straight Connector 6"/>
          <p:cNvCxnSpPr/>
          <p:nvPr/>
        </p:nvCxnSpPr>
        <p:spPr>
          <a:xfrm>
            <a:off x="1658936" y="1709058"/>
            <a:ext cx="9617076" cy="0"/>
          </a:xfrm>
          <a:prstGeom prst="line">
            <a:avLst/>
          </a:prstGeom>
          <a:ln w="12700">
            <a:solidFill>
              <a:schemeClr val="accent1"/>
            </a:solidFill>
            <a:miter lim="800000"/>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73825409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pic>
        <p:nvPicPr>
          <p:cNvPr id="10" name="Picture 9"/>
          <p:cNvPicPr>
            <a:picLocks noChangeAspect="1"/>
          </p:cNvPicPr>
          <p:nvPr/>
        </p:nvPicPr>
        <p:blipFill rotWithShape="1">
          <a:blip r:embed="rId2" cstate="print">
            <a:extLst>
              <a:ext uri="{28A0092B-C50C-407E-A947-70E740481C1C}">
                <a14:useLocalDpi xmlns:a14="http://schemas.microsoft.com/office/drawing/2010/main" val="0"/>
              </a:ext>
            </a:extLst>
          </a:blip>
          <a:srcRect/>
          <a:stretch/>
        </p:blipFill>
        <p:spPr>
          <a:xfrm>
            <a:off x="11123611" y="0"/>
            <a:ext cx="1065213" cy="6858000"/>
          </a:xfrm>
          <a:prstGeom prst="rect">
            <a:avLst/>
          </a:prstGeom>
        </p:spPr>
      </p:pic>
      <p:sp>
        <p:nvSpPr>
          <p:cNvPr id="12" name="Rectangle 11"/>
          <p:cNvSpPr/>
          <p:nvPr/>
        </p:nvSpPr>
        <p:spPr>
          <a:xfrm>
            <a:off x="11123612" y="10886"/>
            <a:ext cx="1065213" cy="6858000"/>
          </a:xfrm>
          <a:prstGeom prst="rect">
            <a:avLst/>
          </a:prstGeom>
          <a:gradFill flip="none" rotWithShape="1">
            <a:gsLst>
              <a:gs pos="75000">
                <a:schemeClr val="tx2">
                  <a:alpha val="0"/>
                </a:schemeClr>
              </a:gs>
              <a:gs pos="100000">
                <a:schemeClr val="tx2">
                  <a:alpha val="25000"/>
                </a:schemeClr>
              </a:gs>
            </a:gsLst>
            <a:lin ang="108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sp>
        <p:nvSpPr>
          <p:cNvPr id="2" name="Title 1"/>
          <p:cNvSpPr>
            <a:spLocks noGrp="1"/>
          </p:cNvSpPr>
          <p:nvPr>
            <p:ph type="title"/>
          </p:nvPr>
        </p:nvSpPr>
        <p:spPr>
          <a:xfrm>
            <a:off x="1522410" y="2237096"/>
            <a:ext cx="8229601" cy="2411103"/>
          </a:xfrm>
        </p:spPr>
        <p:txBody>
          <a:bodyPr anchor="b">
            <a:normAutofit/>
          </a:bodyPr>
          <a:lstStyle>
            <a:lvl1pPr algn="l">
              <a:lnSpc>
                <a:spcPct val="80000"/>
              </a:lnSpc>
              <a:defRPr sz="4800" b="0" cap="none" baseline="0">
                <a:solidFill>
                  <a:schemeClr val="tx1"/>
                </a:solidFill>
              </a:defRPr>
            </a:lvl1pPr>
          </a:lstStyle>
          <a:p>
            <a:r>
              <a:rPr lang="en-US"/>
              <a:t>Click to edit Master title style</a:t>
            </a:r>
            <a:endParaRPr/>
          </a:p>
        </p:txBody>
      </p:sp>
      <p:sp>
        <p:nvSpPr>
          <p:cNvPr id="3" name="Text Placeholder 2"/>
          <p:cNvSpPr>
            <a:spLocks noGrp="1"/>
          </p:cNvSpPr>
          <p:nvPr>
            <p:ph type="body" idx="1"/>
          </p:nvPr>
        </p:nvSpPr>
        <p:spPr>
          <a:xfrm>
            <a:off x="1522412" y="4876800"/>
            <a:ext cx="8229601" cy="1292225"/>
          </a:xfrm>
        </p:spPr>
        <p:txBody>
          <a:bodyPr anchor="t">
            <a:normAutofit/>
          </a:bodyPr>
          <a:lstStyle>
            <a:lvl1pPr marL="0" indent="0">
              <a:spcBef>
                <a:spcPts val="0"/>
              </a:spcBef>
              <a:buNone/>
              <a:defRPr sz="2800" cap="none" baseline="0">
                <a:solidFill>
                  <a:schemeClr val="accent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03F41C87-7AD9-4845-A077-840E4A0F3F06}" type="datetimeFigureOut">
              <a:rPr lang="en-US"/>
              <a:t>9/2/2024</a:t>
            </a:fld>
            <a:endParaRPr/>
          </a:p>
        </p:txBody>
      </p:sp>
      <p:sp>
        <p:nvSpPr>
          <p:cNvPr id="5" name="Footer Placeholder 4"/>
          <p:cNvSpPr>
            <a:spLocks noGrp="1"/>
          </p:cNvSpPr>
          <p:nvPr>
            <p:ph type="ftr" sz="quarter" idx="11"/>
          </p:nvPr>
        </p:nvSpPr>
        <p:spPr/>
        <p:txBody>
          <a:bodyPr/>
          <a:lstStyle/>
          <a:p>
            <a:endParaRPr/>
          </a:p>
        </p:txBody>
      </p:sp>
      <p:sp>
        <p:nvSpPr>
          <p:cNvPr id="6" name="Slide Number Placeholder 5"/>
          <p:cNvSpPr>
            <a:spLocks noGrp="1"/>
          </p:cNvSpPr>
          <p:nvPr>
            <p:ph type="sldNum" sz="quarter" idx="12"/>
          </p:nvPr>
        </p:nvSpPr>
        <p:spPr/>
        <p:txBody>
          <a:bodyPr/>
          <a:lstStyle/>
          <a:p>
            <a:fld id="{2A013F82-EE5E-44EE-A61D-E31C6657F26F}" type="slidenum">
              <a:rPr/>
              <a:t>‹#›</a:t>
            </a:fld>
            <a:endParaRPr/>
          </a:p>
        </p:txBody>
      </p:sp>
      <p:cxnSp>
        <p:nvCxnSpPr>
          <p:cNvPr id="9" name="Straight Connector 8"/>
          <p:cNvCxnSpPr/>
          <p:nvPr/>
        </p:nvCxnSpPr>
        <p:spPr>
          <a:xfrm>
            <a:off x="1658936" y="4782971"/>
            <a:ext cx="8016876" cy="0"/>
          </a:xfrm>
          <a:prstGeom prst="line">
            <a:avLst/>
          </a:prstGeom>
          <a:ln w="12700">
            <a:solidFill>
              <a:schemeClr val="accent1"/>
            </a:solidFill>
            <a:miter lim="800000"/>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76181331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1522413" y="381000"/>
            <a:ext cx="9829798" cy="1219200"/>
          </a:xfrm>
        </p:spPr>
        <p:txBody>
          <a:bodyPr/>
          <a:lstStyle/>
          <a:p>
            <a:r>
              <a:rPr lang="en-US"/>
              <a:t>Click to edit Master title style</a:t>
            </a:r>
            <a:endParaRPr/>
          </a:p>
        </p:txBody>
      </p:sp>
      <p:sp>
        <p:nvSpPr>
          <p:cNvPr id="3" name="Content Placeholder 2"/>
          <p:cNvSpPr>
            <a:spLocks noGrp="1"/>
          </p:cNvSpPr>
          <p:nvPr>
            <p:ph sz="half" idx="1"/>
          </p:nvPr>
        </p:nvSpPr>
        <p:spPr>
          <a:xfrm>
            <a:off x="1488168" y="1984248"/>
            <a:ext cx="4800600" cy="4187952"/>
          </a:xfrm>
        </p:spPr>
        <p:txBody>
          <a:bodyPr>
            <a:normAutofit/>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a:p>
        </p:txBody>
      </p:sp>
      <p:sp>
        <p:nvSpPr>
          <p:cNvPr id="4" name="Content Placeholder 3"/>
          <p:cNvSpPr>
            <a:spLocks noGrp="1"/>
          </p:cNvSpPr>
          <p:nvPr>
            <p:ph sz="half" idx="2"/>
          </p:nvPr>
        </p:nvSpPr>
        <p:spPr>
          <a:xfrm>
            <a:off x="6551612" y="1984248"/>
            <a:ext cx="4800601" cy="4187952"/>
          </a:xfrm>
        </p:spPr>
        <p:txBody>
          <a:bodyPr>
            <a:normAutofit/>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a:p>
        </p:txBody>
      </p:sp>
      <p:sp>
        <p:nvSpPr>
          <p:cNvPr id="5" name="Date Placeholder 4"/>
          <p:cNvSpPr>
            <a:spLocks noGrp="1"/>
          </p:cNvSpPr>
          <p:nvPr>
            <p:ph type="dt" sz="half" idx="10"/>
          </p:nvPr>
        </p:nvSpPr>
        <p:spPr/>
        <p:txBody>
          <a:bodyPr/>
          <a:lstStyle/>
          <a:p>
            <a:fld id="{03F41C87-7AD9-4845-A077-840E4A0F3F06}" type="datetimeFigureOut">
              <a:rPr lang="en-US"/>
              <a:t>9/2/2024</a:t>
            </a:fld>
            <a:endParaRPr/>
          </a:p>
        </p:txBody>
      </p:sp>
      <p:sp>
        <p:nvSpPr>
          <p:cNvPr id="6" name="Footer Placeholder 5"/>
          <p:cNvSpPr>
            <a:spLocks noGrp="1"/>
          </p:cNvSpPr>
          <p:nvPr>
            <p:ph type="ftr" sz="quarter" idx="11"/>
          </p:nvPr>
        </p:nvSpPr>
        <p:spPr/>
        <p:txBody>
          <a:bodyPr/>
          <a:lstStyle/>
          <a:p>
            <a:endParaRPr/>
          </a:p>
        </p:txBody>
      </p:sp>
      <p:sp>
        <p:nvSpPr>
          <p:cNvPr id="7" name="Slide Number Placeholder 6"/>
          <p:cNvSpPr>
            <a:spLocks noGrp="1"/>
          </p:cNvSpPr>
          <p:nvPr>
            <p:ph type="sldNum" sz="quarter" idx="12"/>
          </p:nvPr>
        </p:nvSpPr>
        <p:spPr/>
        <p:txBody>
          <a:bodyPr/>
          <a:lstStyle/>
          <a:p>
            <a:fld id="{2A013F82-EE5E-44EE-A61D-E31C6657F26F}" type="slidenum">
              <a:rPr/>
              <a:t>‹#›</a:t>
            </a:fld>
            <a:endParaRPr/>
          </a:p>
        </p:txBody>
      </p:sp>
      <p:cxnSp>
        <p:nvCxnSpPr>
          <p:cNvPr id="8" name="Straight Connector 7"/>
          <p:cNvCxnSpPr/>
          <p:nvPr/>
        </p:nvCxnSpPr>
        <p:spPr>
          <a:xfrm>
            <a:off x="1658936" y="1709058"/>
            <a:ext cx="9617076" cy="0"/>
          </a:xfrm>
          <a:prstGeom prst="line">
            <a:avLst/>
          </a:prstGeom>
          <a:ln w="12700">
            <a:solidFill>
              <a:schemeClr val="accent1"/>
            </a:solidFill>
            <a:miter lim="800000"/>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82534076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1522413" y="381000"/>
            <a:ext cx="9829798" cy="1219200"/>
          </a:xfrm>
        </p:spPr>
        <p:txBody>
          <a:bodyPr/>
          <a:lstStyle>
            <a:lvl1pPr>
              <a:defRPr/>
            </a:lvl1pPr>
          </a:lstStyle>
          <a:p>
            <a:r>
              <a:rPr lang="en-US"/>
              <a:t>Click to edit Master title style</a:t>
            </a:r>
            <a:endParaRPr/>
          </a:p>
        </p:txBody>
      </p:sp>
      <p:sp>
        <p:nvSpPr>
          <p:cNvPr id="3" name="Text Placeholder 2"/>
          <p:cNvSpPr>
            <a:spLocks noGrp="1"/>
          </p:cNvSpPr>
          <p:nvPr>
            <p:ph type="body" idx="1"/>
          </p:nvPr>
        </p:nvSpPr>
        <p:spPr>
          <a:xfrm>
            <a:off x="1522413" y="1828800"/>
            <a:ext cx="4800600" cy="838200"/>
          </a:xfrm>
        </p:spPr>
        <p:txBody>
          <a:bodyPr anchor="ctr">
            <a:noAutofit/>
          </a:bodyPr>
          <a:lstStyle>
            <a:lvl1pPr marL="0" indent="0">
              <a:spcBef>
                <a:spcPts val="0"/>
              </a:spcBef>
              <a:buNone/>
              <a:defRPr sz="2400" b="0" cap="none" baseline="0">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1522413" y="2743200"/>
            <a:ext cx="4800600" cy="3425825"/>
          </a:xfrm>
        </p:spPr>
        <p:txBody>
          <a:bodyPr>
            <a:normAutofit/>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a:p>
        </p:txBody>
      </p:sp>
      <p:sp>
        <p:nvSpPr>
          <p:cNvPr id="5" name="Text Placeholder 4"/>
          <p:cNvSpPr>
            <a:spLocks noGrp="1"/>
          </p:cNvSpPr>
          <p:nvPr>
            <p:ph type="body" sz="quarter" idx="3"/>
          </p:nvPr>
        </p:nvSpPr>
        <p:spPr>
          <a:xfrm>
            <a:off x="6551613" y="1828800"/>
            <a:ext cx="4800600" cy="838200"/>
          </a:xfrm>
        </p:spPr>
        <p:txBody>
          <a:bodyPr anchor="ctr">
            <a:noAutofit/>
          </a:bodyPr>
          <a:lstStyle>
            <a:lvl1pPr marL="0" indent="0">
              <a:spcBef>
                <a:spcPts val="0"/>
              </a:spcBef>
              <a:buNone/>
              <a:defRPr sz="2400" b="0" cap="none" baseline="0">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551613" y="2743200"/>
            <a:ext cx="4800600" cy="3425825"/>
          </a:xfrm>
        </p:spPr>
        <p:txBody>
          <a:bodyPr>
            <a:normAutofit/>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a:p>
        </p:txBody>
      </p:sp>
      <p:sp>
        <p:nvSpPr>
          <p:cNvPr id="7" name="Date Placeholder 6"/>
          <p:cNvSpPr>
            <a:spLocks noGrp="1"/>
          </p:cNvSpPr>
          <p:nvPr>
            <p:ph type="dt" sz="half" idx="10"/>
          </p:nvPr>
        </p:nvSpPr>
        <p:spPr/>
        <p:txBody>
          <a:bodyPr/>
          <a:lstStyle/>
          <a:p>
            <a:fld id="{03F41C87-7AD9-4845-A077-840E4A0F3F06}" type="datetimeFigureOut">
              <a:rPr lang="en-US"/>
              <a:t>9/2/2024</a:t>
            </a:fld>
            <a:endParaRPr/>
          </a:p>
        </p:txBody>
      </p:sp>
      <p:sp>
        <p:nvSpPr>
          <p:cNvPr id="8" name="Footer Placeholder 7"/>
          <p:cNvSpPr>
            <a:spLocks noGrp="1"/>
          </p:cNvSpPr>
          <p:nvPr>
            <p:ph type="ftr" sz="quarter" idx="11"/>
          </p:nvPr>
        </p:nvSpPr>
        <p:spPr/>
        <p:txBody>
          <a:bodyPr/>
          <a:lstStyle/>
          <a:p>
            <a:endParaRPr/>
          </a:p>
        </p:txBody>
      </p:sp>
      <p:sp>
        <p:nvSpPr>
          <p:cNvPr id="9" name="Slide Number Placeholder 8"/>
          <p:cNvSpPr>
            <a:spLocks noGrp="1"/>
          </p:cNvSpPr>
          <p:nvPr>
            <p:ph type="sldNum" sz="quarter" idx="12"/>
          </p:nvPr>
        </p:nvSpPr>
        <p:spPr/>
        <p:txBody>
          <a:bodyPr/>
          <a:lstStyle/>
          <a:p>
            <a:fld id="{2A013F82-EE5E-44EE-A61D-E31C6657F26F}" type="slidenum">
              <a:rPr/>
              <a:t>‹#›</a:t>
            </a:fld>
            <a:endParaRPr/>
          </a:p>
        </p:txBody>
      </p:sp>
      <p:cxnSp>
        <p:nvCxnSpPr>
          <p:cNvPr id="10" name="Straight Connector 9"/>
          <p:cNvCxnSpPr/>
          <p:nvPr/>
        </p:nvCxnSpPr>
        <p:spPr>
          <a:xfrm>
            <a:off x="1658936" y="1709058"/>
            <a:ext cx="9617076" cy="0"/>
          </a:xfrm>
          <a:prstGeom prst="line">
            <a:avLst/>
          </a:prstGeom>
          <a:ln w="12700">
            <a:solidFill>
              <a:schemeClr val="accent1"/>
            </a:solidFill>
            <a:miter lim="800000"/>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420841950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endParaRPr/>
          </a:p>
        </p:txBody>
      </p:sp>
      <p:sp>
        <p:nvSpPr>
          <p:cNvPr id="3" name="Date Placeholder 2"/>
          <p:cNvSpPr>
            <a:spLocks noGrp="1"/>
          </p:cNvSpPr>
          <p:nvPr>
            <p:ph type="dt" sz="half" idx="10"/>
          </p:nvPr>
        </p:nvSpPr>
        <p:spPr/>
        <p:txBody>
          <a:bodyPr/>
          <a:lstStyle/>
          <a:p>
            <a:fld id="{03F41C87-7AD9-4845-A077-840E4A0F3F06}" type="datetimeFigureOut">
              <a:rPr lang="en-US"/>
              <a:t>9/2/2024</a:t>
            </a:fld>
            <a:endParaRPr/>
          </a:p>
        </p:txBody>
      </p:sp>
      <p:sp>
        <p:nvSpPr>
          <p:cNvPr id="4" name="Footer Placeholder 3"/>
          <p:cNvSpPr>
            <a:spLocks noGrp="1"/>
          </p:cNvSpPr>
          <p:nvPr>
            <p:ph type="ftr" sz="quarter" idx="11"/>
          </p:nvPr>
        </p:nvSpPr>
        <p:spPr/>
        <p:txBody>
          <a:bodyPr/>
          <a:lstStyle/>
          <a:p>
            <a:endParaRPr/>
          </a:p>
        </p:txBody>
      </p:sp>
      <p:sp>
        <p:nvSpPr>
          <p:cNvPr id="5" name="Slide Number Placeholder 4"/>
          <p:cNvSpPr>
            <a:spLocks noGrp="1"/>
          </p:cNvSpPr>
          <p:nvPr>
            <p:ph type="sldNum" sz="quarter" idx="12"/>
          </p:nvPr>
        </p:nvSpPr>
        <p:spPr/>
        <p:txBody>
          <a:bodyPr/>
          <a:lstStyle/>
          <a:p>
            <a:fld id="{2A013F82-EE5E-44EE-A61D-E31C6657F26F}" type="slidenum">
              <a:rPr/>
              <a:t>‹#›</a:t>
            </a:fld>
            <a:endParaRPr/>
          </a:p>
        </p:txBody>
      </p:sp>
      <p:cxnSp>
        <p:nvCxnSpPr>
          <p:cNvPr id="6" name="Straight Connector 5"/>
          <p:cNvCxnSpPr/>
          <p:nvPr/>
        </p:nvCxnSpPr>
        <p:spPr>
          <a:xfrm>
            <a:off x="1658936" y="1709058"/>
            <a:ext cx="9617076" cy="0"/>
          </a:xfrm>
          <a:prstGeom prst="line">
            <a:avLst/>
          </a:prstGeom>
          <a:ln w="12700">
            <a:solidFill>
              <a:schemeClr val="accent1"/>
            </a:solidFill>
            <a:miter lim="800000"/>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62663140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03F41C87-7AD9-4845-A077-840E4A0F3F06}" type="datetimeFigureOut">
              <a:rPr lang="en-US"/>
              <a:t>9/2/2024</a:t>
            </a:fld>
            <a:endParaRPr/>
          </a:p>
        </p:txBody>
      </p:sp>
      <p:sp>
        <p:nvSpPr>
          <p:cNvPr id="3" name="Footer Placeholder 2"/>
          <p:cNvSpPr>
            <a:spLocks noGrp="1"/>
          </p:cNvSpPr>
          <p:nvPr>
            <p:ph type="ftr" sz="quarter" idx="11"/>
          </p:nvPr>
        </p:nvSpPr>
        <p:spPr/>
        <p:txBody>
          <a:bodyPr/>
          <a:lstStyle/>
          <a:p>
            <a:endParaRPr/>
          </a:p>
        </p:txBody>
      </p:sp>
      <p:sp>
        <p:nvSpPr>
          <p:cNvPr id="4" name="Slide Number Placeholder 3"/>
          <p:cNvSpPr>
            <a:spLocks noGrp="1"/>
          </p:cNvSpPr>
          <p:nvPr>
            <p:ph type="sldNum" sz="quarter" idx="12"/>
          </p:nvPr>
        </p:nvSpPr>
        <p:spPr/>
        <p:txBody>
          <a:bodyPr/>
          <a:lstStyle/>
          <a:p>
            <a:fld id="{2A013F82-EE5E-44EE-A61D-E31C6657F26F}" type="slidenum">
              <a:rPr/>
              <a:t>‹#›</a:t>
            </a:fld>
            <a:endParaRPr/>
          </a:p>
        </p:txBody>
      </p:sp>
    </p:spTree>
    <p:extLst>
      <p:ext uri="{BB962C8B-B14F-4D97-AF65-F5344CB8AC3E}">
        <p14:creationId xmlns:p14="http://schemas.microsoft.com/office/powerpoint/2010/main" val="360754012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522413" y="685800"/>
            <a:ext cx="4114800" cy="1925637"/>
          </a:xfrm>
        </p:spPr>
        <p:txBody>
          <a:bodyPr anchor="b">
            <a:noAutofit/>
          </a:bodyPr>
          <a:lstStyle>
            <a:lvl1pPr algn="l">
              <a:lnSpc>
                <a:spcPct val="80000"/>
              </a:lnSpc>
              <a:defRPr sz="4000" b="0">
                <a:solidFill>
                  <a:schemeClr val="accent1"/>
                </a:solidFill>
              </a:defRPr>
            </a:lvl1pPr>
          </a:lstStyle>
          <a:p>
            <a:r>
              <a:rPr lang="en-US"/>
              <a:t>Click to edit Master title style</a:t>
            </a:r>
            <a:endParaRPr/>
          </a:p>
        </p:txBody>
      </p:sp>
      <p:sp>
        <p:nvSpPr>
          <p:cNvPr id="3" name="Content Placeholder 2"/>
          <p:cNvSpPr>
            <a:spLocks noGrp="1"/>
          </p:cNvSpPr>
          <p:nvPr>
            <p:ph idx="1"/>
          </p:nvPr>
        </p:nvSpPr>
        <p:spPr>
          <a:xfrm>
            <a:off x="6094414" y="685800"/>
            <a:ext cx="5257799" cy="5486400"/>
          </a:xfrm>
        </p:spPr>
        <p:txBody>
          <a:bodyPr>
            <a:normAutofit/>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a:p>
        </p:txBody>
      </p:sp>
      <p:sp>
        <p:nvSpPr>
          <p:cNvPr id="4" name="Text Placeholder 3"/>
          <p:cNvSpPr>
            <a:spLocks noGrp="1"/>
          </p:cNvSpPr>
          <p:nvPr>
            <p:ph type="body" sz="half" idx="2"/>
          </p:nvPr>
        </p:nvSpPr>
        <p:spPr>
          <a:xfrm>
            <a:off x="1522413" y="2895599"/>
            <a:ext cx="4114800" cy="1752601"/>
          </a:xfrm>
        </p:spPr>
        <p:txBody>
          <a:bodyPr>
            <a:normAutofit/>
          </a:bodyPr>
          <a:lstStyle>
            <a:lvl1pPr marL="0" indent="0">
              <a:lnSpc>
                <a:spcPct val="90000"/>
              </a:lnSpc>
              <a:spcBef>
                <a:spcPts val="1800"/>
              </a:spcBef>
              <a:buNone/>
              <a:defRPr sz="20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03F41C87-7AD9-4845-A077-840E4A0F3F06}" type="datetimeFigureOut">
              <a:rPr lang="en-US"/>
              <a:t>9/2/2024</a:t>
            </a:fld>
            <a:endParaRPr/>
          </a:p>
        </p:txBody>
      </p:sp>
      <p:sp>
        <p:nvSpPr>
          <p:cNvPr id="6" name="Footer Placeholder 5"/>
          <p:cNvSpPr>
            <a:spLocks noGrp="1"/>
          </p:cNvSpPr>
          <p:nvPr>
            <p:ph type="ftr" sz="quarter" idx="11"/>
          </p:nvPr>
        </p:nvSpPr>
        <p:spPr/>
        <p:txBody>
          <a:bodyPr/>
          <a:lstStyle/>
          <a:p>
            <a:endParaRPr/>
          </a:p>
        </p:txBody>
      </p:sp>
      <p:sp>
        <p:nvSpPr>
          <p:cNvPr id="7" name="Slide Number Placeholder 6"/>
          <p:cNvSpPr>
            <a:spLocks noGrp="1"/>
          </p:cNvSpPr>
          <p:nvPr>
            <p:ph type="sldNum" sz="quarter" idx="12"/>
          </p:nvPr>
        </p:nvSpPr>
        <p:spPr/>
        <p:txBody>
          <a:bodyPr/>
          <a:lstStyle/>
          <a:p>
            <a:fld id="{2A013F82-EE5E-44EE-A61D-E31C6657F26F}" type="slidenum">
              <a:rPr/>
              <a:t>‹#›</a:t>
            </a:fld>
            <a:endParaRPr/>
          </a:p>
        </p:txBody>
      </p:sp>
      <p:cxnSp>
        <p:nvCxnSpPr>
          <p:cNvPr id="8" name="Straight Connector 7"/>
          <p:cNvCxnSpPr/>
          <p:nvPr/>
        </p:nvCxnSpPr>
        <p:spPr>
          <a:xfrm>
            <a:off x="1658936" y="2743200"/>
            <a:ext cx="3902076" cy="0"/>
          </a:xfrm>
          <a:prstGeom prst="line">
            <a:avLst/>
          </a:prstGeom>
          <a:ln w="12700">
            <a:solidFill>
              <a:schemeClr val="accent1"/>
            </a:solidFill>
            <a:miter lim="800000"/>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54498154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3" name="Picture Placeholder 2"/>
          <p:cNvSpPr>
            <a:spLocks noGrp="1"/>
          </p:cNvSpPr>
          <p:nvPr>
            <p:ph type="pic" idx="1"/>
          </p:nvPr>
        </p:nvSpPr>
        <p:spPr>
          <a:xfrm>
            <a:off x="6094414" y="0"/>
            <a:ext cx="6172198" cy="6857999"/>
          </a:xfrm>
          <a:solidFill>
            <a:schemeClr val="bg2"/>
          </a:solidFill>
          <a:effectLst>
            <a:outerShdw blurRad="152400" dist="50800" dir="10800000" algn="r" rotWithShape="0">
              <a:prstClr val="black">
                <a:alpha val="25000"/>
              </a:prstClr>
            </a:outerShdw>
          </a:effectLst>
        </p:spPr>
        <p:txBody>
          <a:bodyPr>
            <a:normAutofit/>
          </a:bodyPr>
          <a:lstStyle>
            <a:lvl1pPr marL="0" indent="0" algn="ctr">
              <a:buNone/>
              <a:defRPr sz="24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a:p>
        </p:txBody>
      </p:sp>
      <p:sp>
        <p:nvSpPr>
          <p:cNvPr id="2" name="Title 1"/>
          <p:cNvSpPr>
            <a:spLocks noGrp="1"/>
          </p:cNvSpPr>
          <p:nvPr>
            <p:ph type="title"/>
          </p:nvPr>
        </p:nvSpPr>
        <p:spPr>
          <a:xfrm>
            <a:off x="1522413" y="685800"/>
            <a:ext cx="4114800" cy="1925638"/>
          </a:xfrm>
        </p:spPr>
        <p:txBody>
          <a:bodyPr anchor="b">
            <a:normAutofit/>
          </a:bodyPr>
          <a:lstStyle>
            <a:lvl1pPr algn="l">
              <a:lnSpc>
                <a:spcPct val="80000"/>
              </a:lnSpc>
              <a:defRPr sz="4000" b="0" i="0" baseline="0">
                <a:solidFill>
                  <a:schemeClr val="accent1"/>
                </a:solidFill>
              </a:defRPr>
            </a:lvl1pPr>
          </a:lstStyle>
          <a:p>
            <a:r>
              <a:rPr lang="en-US"/>
              <a:t>Click to edit Master title style</a:t>
            </a:r>
            <a:endParaRPr/>
          </a:p>
        </p:txBody>
      </p:sp>
      <p:sp>
        <p:nvSpPr>
          <p:cNvPr id="4" name="Text Placeholder 3"/>
          <p:cNvSpPr>
            <a:spLocks noGrp="1"/>
          </p:cNvSpPr>
          <p:nvPr>
            <p:ph type="body" sz="half" idx="2"/>
          </p:nvPr>
        </p:nvSpPr>
        <p:spPr>
          <a:xfrm>
            <a:off x="1522413" y="2895599"/>
            <a:ext cx="4114800" cy="1752601"/>
          </a:xfrm>
        </p:spPr>
        <p:txBody>
          <a:bodyPr>
            <a:normAutofit/>
          </a:bodyPr>
          <a:lstStyle>
            <a:lvl1pPr marL="0" indent="0">
              <a:lnSpc>
                <a:spcPct val="90000"/>
              </a:lnSpc>
              <a:buNone/>
              <a:defRPr sz="20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cxnSp>
        <p:nvCxnSpPr>
          <p:cNvPr id="10" name="Straight Connector 9"/>
          <p:cNvCxnSpPr/>
          <p:nvPr/>
        </p:nvCxnSpPr>
        <p:spPr>
          <a:xfrm>
            <a:off x="1658936" y="2743200"/>
            <a:ext cx="3902076" cy="0"/>
          </a:xfrm>
          <a:prstGeom prst="line">
            <a:avLst/>
          </a:prstGeom>
          <a:ln w="12700">
            <a:solidFill>
              <a:schemeClr val="accent1"/>
            </a:solidFill>
            <a:miter lim="800000"/>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24917215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a:p>
        </p:txBody>
      </p:sp>
      <p:sp>
        <p:nvSpPr>
          <p:cNvPr id="4" name="Date Placeholder 3"/>
          <p:cNvSpPr>
            <a:spLocks noGrp="1"/>
          </p:cNvSpPr>
          <p:nvPr>
            <p:ph type="dt" sz="half" idx="10"/>
          </p:nvPr>
        </p:nvSpPr>
        <p:spPr/>
        <p:txBody>
          <a:bodyPr/>
          <a:lstStyle/>
          <a:p>
            <a:fld id="{03F41C87-7AD9-4845-A077-840E4A0F3F06}" type="datetimeFigureOut">
              <a:rPr lang="en-US"/>
              <a:t>9/2/2024</a:t>
            </a:fld>
            <a:endParaRPr/>
          </a:p>
        </p:txBody>
      </p:sp>
      <p:sp>
        <p:nvSpPr>
          <p:cNvPr id="5" name="Footer Placeholder 4"/>
          <p:cNvSpPr>
            <a:spLocks noGrp="1"/>
          </p:cNvSpPr>
          <p:nvPr>
            <p:ph type="ftr" sz="quarter" idx="11"/>
          </p:nvPr>
        </p:nvSpPr>
        <p:spPr/>
        <p:txBody>
          <a:bodyPr/>
          <a:lstStyle/>
          <a:p>
            <a:endParaRPr/>
          </a:p>
        </p:txBody>
      </p:sp>
      <p:sp>
        <p:nvSpPr>
          <p:cNvPr id="6" name="Slide Number Placeholder 5"/>
          <p:cNvSpPr>
            <a:spLocks noGrp="1"/>
          </p:cNvSpPr>
          <p:nvPr>
            <p:ph type="sldNum" sz="quarter" idx="12"/>
          </p:nvPr>
        </p:nvSpPr>
        <p:spPr/>
        <p:txBody>
          <a:bodyPr/>
          <a:lstStyle/>
          <a:p>
            <a:fld id="{2A013F82-EE5E-44EE-A61D-E31C6657F26F}" type="slidenum">
              <a:rPr/>
              <a:t>‹#›</a:t>
            </a:fld>
            <a:endParaRPr/>
          </a:p>
        </p:txBody>
      </p:sp>
    </p:spTree>
    <p:extLst>
      <p:ext uri="{BB962C8B-B14F-4D97-AF65-F5344CB8AC3E}">
        <p14:creationId xmlns:p14="http://schemas.microsoft.com/office/powerpoint/2010/main" val="46009531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9523412" y="646112"/>
            <a:ext cx="1828801" cy="5522913"/>
          </a:xfrm>
        </p:spPr>
        <p:txBody>
          <a:bodyPr vert="eaVert"/>
          <a:lstStyle/>
          <a:p>
            <a:r>
              <a:rPr lang="en-US"/>
              <a:t>Click to edit Master title style</a:t>
            </a:r>
            <a:endParaRPr/>
          </a:p>
        </p:txBody>
      </p:sp>
      <p:sp>
        <p:nvSpPr>
          <p:cNvPr id="3" name="Vertical Text Placeholder 2"/>
          <p:cNvSpPr>
            <a:spLocks noGrp="1"/>
          </p:cNvSpPr>
          <p:nvPr>
            <p:ph type="body" orient="vert" idx="1"/>
          </p:nvPr>
        </p:nvSpPr>
        <p:spPr>
          <a:xfrm>
            <a:off x="1522412" y="646112"/>
            <a:ext cx="7620000" cy="5522913"/>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a:p>
        </p:txBody>
      </p:sp>
      <p:sp>
        <p:nvSpPr>
          <p:cNvPr id="4" name="Date Placeholder 3"/>
          <p:cNvSpPr>
            <a:spLocks noGrp="1"/>
          </p:cNvSpPr>
          <p:nvPr>
            <p:ph type="dt" sz="half" idx="10"/>
          </p:nvPr>
        </p:nvSpPr>
        <p:spPr/>
        <p:txBody>
          <a:bodyPr/>
          <a:lstStyle/>
          <a:p>
            <a:fld id="{03F41C87-7AD9-4845-A077-840E4A0F3F06}" type="datetimeFigureOut">
              <a:rPr lang="en-US"/>
              <a:t>9/2/2024</a:t>
            </a:fld>
            <a:endParaRPr/>
          </a:p>
        </p:txBody>
      </p:sp>
      <p:sp>
        <p:nvSpPr>
          <p:cNvPr id="5" name="Footer Placeholder 4"/>
          <p:cNvSpPr>
            <a:spLocks noGrp="1"/>
          </p:cNvSpPr>
          <p:nvPr>
            <p:ph type="ftr" sz="quarter" idx="11"/>
          </p:nvPr>
        </p:nvSpPr>
        <p:spPr/>
        <p:txBody>
          <a:bodyPr/>
          <a:lstStyle/>
          <a:p>
            <a:endParaRPr/>
          </a:p>
        </p:txBody>
      </p:sp>
      <p:sp>
        <p:nvSpPr>
          <p:cNvPr id="6" name="Slide Number Placeholder 5"/>
          <p:cNvSpPr>
            <a:spLocks noGrp="1"/>
          </p:cNvSpPr>
          <p:nvPr>
            <p:ph type="sldNum" sz="quarter" idx="12"/>
          </p:nvPr>
        </p:nvSpPr>
        <p:spPr/>
        <p:txBody>
          <a:bodyPr/>
          <a:lstStyle/>
          <a:p>
            <a:fld id="{2A013F82-EE5E-44EE-A61D-E31C6657F26F}" type="slidenum">
              <a:rPr/>
              <a:t>‹#›</a:t>
            </a:fld>
            <a:endParaRPr/>
          </a:p>
        </p:txBody>
      </p:sp>
      <p:cxnSp>
        <p:nvCxnSpPr>
          <p:cNvPr id="7" name="Straight Connector 6"/>
          <p:cNvCxnSpPr/>
          <p:nvPr/>
        </p:nvCxnSpPr>
        <p:spPr>
          <a:xfrm>
            <a:off x="9371012" y="762000"/>
            <a:ext cx="0" cy="5334000"/>
          </a:xfrm>
          <a:prstGeom prst="line">
            <a:avLst/>
          </a:prstGeom>
          <a:ln w="12700">
            <a:solidFill>
              <a:schemeClr val="accent1"/>
            </a:solidFill>
            <a:miter lim="800000"/>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407903541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1522413" y="381000"/>
            <a:ext cx="9829799" cy="1219200"/>
          </a:xfrm>
          <a:prstGeom prst="rect">
            <a:avLst/>
          </a:prstGeom>
        </p:spPr>
        <p:txBody>
          <a:bodyPr vert="horz" lIns="91440" tIns="45720" rIns="91440" bIns="45720" rtlCol="0" anchor="b">
            <a:normAutofit/>
          </a:bodyPr>
          <a:lstStyle/>
          <a:p>
            <a:r>
              <a:rPr lang="en-US"/>
              <a:t>Click to edit Master title style</a:t>
            </a:r>
            <a:endParaRPr/>
          </a:p>
        </p:txBody>
      </p:sp>
      <p:sp>
        <p:nvSpPr>
          <p:cNvPr id="3" name="Text Placeholder 2"/>
          <p:cNvSpPr>
            <a:spLocks noGrp="1"/>
          </p:cNvSpPr>
          <p:nvPr>
            <p:ph type="body" idx="1"/>
          </p:nvPr>
        </p:nvSpPr>
        <p:spPr>
          <a:xfrm>
            <a:off x="1522413" y="1981200"/>
            <a:ext cx="9829799" cy="4187825"/>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a:p>
        </p:txBody>
      </p:sp>
      <p:sp>
        <p:nvSpPr>
          <p:cNvPr id="4" name="Date Placeholder 3"/>
          <p:cNvSpPr>
            <a:spLocks noGrp="1"/>
          </p:cNvSpPr>
          <p:nvPr>
            <p:ph type="dt" sz="half" idx="2"/>
          </p:nvPr>
        </p:nvSpPr>
        <p:spPr>
          <a:xfrm>
            <a:off x="8228011" y="6400800"/>
            <a:ext cx="1548659" cy="276228"/>
          </a:xfrm>
          <a:prstGeom prst="rect">
            <a:avLst/>
          </a:prstGeom>
        </p:spPr>
        <p:txBody>
          <a:bodyPr vert="horz" lIns="91440" tIns="45720" rIns="91440" bIns="45720" rtlCol="0" anchor="ctr"/>
          <a:lstStyle>
            <a:lvl1pPr algn="r">
              <a:defRPr sz="1000">
                <a:solidFill>
                  <a:schemeClr val="tx1"/>
                </a:solidFill>
              </a:defRPr>
            </a:lvl1pPr>
          </a:lstStyle>
          <a:p>
            <a:fld id="{03F41C87-7AD9-4845-A077-840E4A0F3F06}" type="datetimeFigureOut">
              <a:rPr lang="en-US"/>
              <a:pPr/>
              <a:t>9/2/2024</a:t>
            </a:fld>
            <a:endParaRPr/>
          </a:p>
        </p:txBody>
      </p:sp>
      <p:sp>
        <p:nvSpPr>
          <p:cNvPr id="5" name="Footer Placeholder 4"/>
          <p:cNvSpPr>
            <a:spLocks noGrp="1"/>
          </p:cNvSpPr>
          <p:nvPr>
            <p:ph type="ftr" sz="quarter" idx="3"/>
          </p:nvPr>
        </p:nvSpPr>
        <p:spPr>
          <a:xfrm>
            <a:off x="1522413" y="6400800"/>
            <a:ext cx="5954834" cy="276228"/>
          </a:xfrm>
          <a:prstGeom prst="rect">
            <a:avLst/>
          </a:prstGeom>
        </p:spPr>
        <p:txBody>
          <a:bodyPr vert="horz" lIns="91440" tIns="45720" rIns="91440" bIns="45720" rtlCol="0" anchor="ctr"/>
          <a:lstStyle>
            <a:lvl1pPr algn="l">
              <a:defRPr sz="1000">
                <a:solidFill>
                  <a:schemeClr val="tx1"/>
                </a:solidFill>
              </a:defRPr>
            </a:lvl1pPr>
          </a:lstStyle>
          <a:p>
            <a:endParaRPr/>
          </a:p>
        </p:txBody>
      </p:sp>
      <p:sp>
        <p:nvSpPr>
          <p:cNvPr id="6" name="Slide Number Placeholder 5"/>
          <p:cNvSpPr>
            <a:spLocks noGrp="1"/>
          </p:cNvSpPr>
          <p:nvPr>
            <p:ph type="sldNum" sz="quarter" idx="4"/>
          </p:nvPr>
        </p:nvSpPr>
        <p:spPr>
          <a:xfrm>
            <a:off x="10285411" y="6400800"/>
            <a:ext cx="1066802" cy="276228"/>
          </a:xfrm>
          <a:prstGeom prst="rect">
            <a:avLst/>
          </a:prstGeom>
        </p:spPr>
        <p:txBody>
          <a:bodyPr vert="horz" lIns="91440" tIns="45720" rIns="91440" bIns="45720" rtlCol="0" anchor="ctr"/>
          <a:lstStyle>
            <a:lvl1pPr algn="r">
              <a:defRPr sz="1000">
                <a:solidFill>
                  <a:schemeClr val="tx1"/>
                </a:solidFill>
              </a:defRPr>
            </a:lvl1pPr>
          </a:lstStyle>
          <a:p>
            <a:fld id="{2A013F82-EE5E-44EE-A61D-E31C6657F26F}" type="slidenum">
              <a:rPr/>
              <a:pPr/>
              <a:t>‹#›</a:t>
            </a:fld>
            <a:endParaRPr/>
          </a:p>
        </p:txBody>
      </p:sp>
      <p:pic>
        <p:nvPicPr>
          <p:cNvPr id="9" name="Picture 8"/>
          <p:cNvPicPr>
            <a:picLocks noChangeAspect="1"/>
          </p:cNvPicPr>
          <p:nvPr/>
        </p:nvPicPr>
        <p:blipFill rotWithShape="1">
          <a:blip r:embed="rId13" cstate="print">
            <a:extLst>
              <a:ext uri="{28A0092B-C50C-407E-A947-70E740481C1C}">
                <a14:useLocalDpi xmlns:a14="http://schemas.microsoft.com/office/drawing/2010/main" val="0"/>
              </a:ext>
            </a:extLst>
          </a:blip>
          <a:srcRect/>
          <a:stretch/>
        </p:blipFill>
        <p:spPr>
          <a:xfrm>
            <a:off x="1" y="0"/>
            <a:ext cx="1065213" cy="6858000"/>
          </a:xfrm>
          <a:prstGeom prst="rect">
            <a:avLst/>
          </a:prstGeom>
        </p:spPr>
      </p:pic>
      <p:sp>
        <p:nvSpPr>
          <p:cNvPr id="10" name="Rectangle 9"/>
          <p:cNvSpPr/>
          <p:nvPr/>
        </p:nvSpPr>
        <p:spPr>
          <a:xfrm>
            <a:off x="1" y="0"/>
            <a:ext cx="1065213" cy="6858000"/>
          </a:xfrm>
          <a:prstGeom prst="rect">
            <a:avLst/>
          </a:prstGeom>
          <a:gradFill flip="none" rotWithShape="1">
            <a:gsLst>
              <a:gs pos="75000">
                <a:schemeClr val="tx2">
                  <a:alpha val="0"/>
                </a:schemeClr>
              </a:gs>
              <a:gs pos="100000">
                <a:schemeClr val="tx2">
                  <a:alpha val="25000"/>
                </a:schemeClr>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spTree>
    <p:extLst>
      <p:ext uri="{BB962C8B-B14F-4D97-AF65-F5344CB8AC3E}">
        <p14:creationId xmlns:p14="http://schemas.microsoft.com/office/powerpoint/2010/main" val="1403059996"/>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xStyles>
    <p:titleStyle>
      <a:lvl1pPr algn="l" defTabSz="914400" rtl="0" eaLnBrk="1" latinLnBrk="0" hangingPunct="1">
        <a:lnSpc>
          <a:spcPct val="90000"/>
        </a:lnSpc>
        <a:spcBef>
          <a:spcPct val="0"/>
        </a:spcBef>
        <a:buNone/>
        <a:defRPr sz="3600" kern="1200">
          <a:solidFill>
            <a:schemeClr val="accent1"/>
          </a:solidFill>
          <a:latin typeface="+mj-lt"/>
          <a:ea typeface="+mj-ea"/>
          <a:cs typeface="+mj-cs"/>
        </a:defRPr>
      </a:lvl1pPr>
    </p:titleStyle>
    <p:bodyStyle>
      <a:lvl1pPr marL="223838" indent="-223838" algn="l" defTabSz="914400" rtl="0" eaLnBrk="1" latinLnBrk="0" hangingPunct="1">
        <a:lnSpc>
          <a:spcPct val="90000"/>
        </a:lnSpc>
        <a:spcBef>
          <a:spcPts val="1800"/>
        </a:spcBef>
        <a:buClr>
          <a:schemeClr val="tx1">
            <a:lumMod val="50000"/>
            <a:lumOff val="50000"/>
          </a:schemeClr>
        </a:buClr>
        <a:buSzPct val="80000"/>
        <a:buFont typeface="Arial" pitchFamily="34" charset="0"/>
        <a:buChar char="•"/>
        <a:defRPr sz="2400" kern="1200">
          <a:solidFill>
            <a:schemeClr val="tx1"/>
          </a:solidFill>
          <a:latin typeface="+mn-lt"/>
          <a:ea typeface="+mn-ea"/>
          <a:cs typeface="+mn-cs"/>
        </a:defRPr>
      </a:lvl1pPr>
      <a:lvl2pPr marL="511175" indent="-228600" algn="l" defTabSz="914400" rtl="0" eaLnBrk="1" latinLnBrk="0" hangingPunct="1">
        <a:lnSpc>
          <a:spcPct val="90000"/>
        </a:lnSpc>
        <a:spcBef>
          <a:spcPts val="1000"/>
        </a:spcBef>
        <a:buClr>
          <a:schemeClr val="tx1">
            <a:lumMod val="50000"/>
            <a:lumOff val="50000"/>
          </a:schemeClr>
        </a:buClr>
        <a:buSzPct val="80000"/>
        <a:buFont typeface="Arial" pitchFamily="34" charset="0"/>
        <a:buChar char="•"/>
        <a:defRPr sz="2000" kern="1200">
          <a:solidFill>
            <a:schemeClr val="tx1"/>
          </a:solidFill>
          <a:latin typeface="+mn-lt"/>
          <a:ea typeface="+mn-ea"/>
          <a:cs typeface="+mn-cs"/>
        </a:defRPr>
      </a:lvl2pPr>
      <a:lvl3pPr marL="685800" indent="-174625" algn="l" defTabSz="914400" rtl="0" eaLnBrk="1" latinLnBrk="0" hangingPunct="1">
        <a:lnSpc>
          <a:spcPct val="90000"/>
        </a:lnSpc>
        <a:spcBef>
          <a:spcPts val="600"/>
        </a:spcBef>
        <a:buClr>
          <a:schemeClr val="tx1">
            <a:lumMod val="50000"/>
            <a:lumOff val="50000"/>
          </a:schemeClr>
        </a:buClr>
        <a:buSzPct val="80000"/>
        <a:buFont typeface="Arial" pitchFamily="34" charset="0"/>
        <a:buChar char="•"/>
        <a:defRPr sz="1800" kern="1200">
          <a:solidFill>
            <a:schemeClr val="tx1"/>
          </a:solidFill>
          <a:latin typeface="+mn-lt"/>
          <a:ea typeface="+mn-ea"/>
          <a:cs typeface="+mn-cs"/>
        </a:defRPr>
      </a:lvl3pPr>
      <a:lvl4pPr marL="860425" indent="-174625" algn="l" defTabSz="914400" rtl="0" eaLnBrk="1" latinLnBrk="0" hangingPunct="1">
        <a:lnSpc>
          <a:spcPct val="90000"/>
        </a:lnSpc>
        <a:spcBef>
          <a:spcPts val="600"/>
        </a:spcBef>
        <a:buClr>
          <a:schemeClr val="tx1">
            <a:lumMod val="50000"/>
            <a:lumOff val="50000"/>
          </a:schemeClr>
        </a:buClr>
        <a:buSzPct val="80000"/>
        <a:buFont typeface="Arial" pitchFamily="34" charset="0"/>
        <a:buChar char="•"/>
        <a:defRPr sz="1600" kern="1200">
          <a:solidFill>
            <a:schemeClr val="tx1"/>
          </a:solidFill>
          <a:latin typeface="+mn-lt"/>
          <a:ea typeface="+mn-ea"/>
          <a:cs typeface="+mn-cs"/>
        </a:defRPr>
      </a:lvl4pPr>
      <a:lvl5pPr marL="1033463" indent="-173038" algn="l" defTabSz="914400" rtl="0" eaLnBrk="1" latinLnBrk="0" hangingPunct="1">
        <a:lnSpc>
          <a:spcPct val="90000"/>
        </a:lnSpc>
        <a:spcBef>
          <a:spcPts val="600"/>
        </a:spcBef>
        <a:buClr>
          <a:schemeClr val="tx1">
            <a:lumMod val="50000"/>
            <a:lumOff val="50000"/>
          </a:schemeClr>
        </a:buClr>
        <a:buSzPct val="80000"/>
        <a:buFont typeface="Arial" pitchFamily="34" charset="0"/>
        <a:buChar char="•"/>
        <a:defRPr sz="1600" kern="1200">
          <a:solidFill>
            <a:schemeClr val="tx1"/>
          </a:solidFill>
          <a:latin typeface="+mn-lt"/>
          <a:ea typeface="+mn-ea"/>
          <a:cs typeface="+mn-cs"/>
        </a:defRPr>
      </a:lvl5pPr>
      <a:lvl6pPr marL="1207008" indent="-173736" algn="l" defTabSz="914400" rtl="0" eaLnBrk="1" latinLnBrk="0" hangingPunct="1">
        <a:spcBef>
          <a:spcPts val="600"/>
        </a:spcBef>
        <a:buClr>
          <a:schemeClr val="tx1">
            <a:lumMod val="50000"/>
            <a:lumOff val="50000"/>
          </a:schemeClr>
        </a:buClr>
        <a:buSzPct val="80000"/>
        <a:buFont typeface="Arial" pitchFamily="34" charset="0"/>
        <a:buChar char="•"/>
        <a:defRPr sz="1600" kern="1200">
          <a:solidFill>
            <a:schemeClr val="tx1"/>
          </a:solidFill>
          <a:latin typeface="+mn-lt"/>
          <a:ea typeface="+mn-ea"/>
          <a:cs typeface="+mn-cs"/>
        </a:defRPr>
      </a:lvl6pPr>
      <a:lvl7pPr marL="1380744" indent="-173736" algn="l" defTabSz="914400" rtl="0" eaLnBrk="1" latinLnBrk="0" hangingPunct="1">
        <a:spcBef>
          <a:spcPts val="600"/>
        </a:spcBef>
        <a:buClr>
          <a:schemeClr val="tx1">
            <a:lumMod val="50000"/>
            <a:lumOff val="50000"/>
          </a:schemeClr>
        </a:buClr>
        <a:buSzPct val="80000"/>
        <a:buFont typeface="Arial" pitchFamily="34" charset="0"/>
        <a:buChar char="•"/>
        <a:defRPr sz="1600" kern="1200">
          <a:solidFill>
            <a:schemeClr val="tx1"/>
          </a:solidFill>
          <a:latin typeface="+mn-lt"/>
          <a:ea typeface="+mn-ea"/>
          <a:cs typeface="+mn-cs"/>
        </a:defRPr>
      </a:lvl7pPr>
      <a:lvl8pPr marL="1554480" indent="-173736" algn="l" defTabSz="914400" rtl="0" eaLnBrk="1" latinLnBrk="0" hangingPunct="1">
        <a:spcBef>
          <a:spcPts val="600"/>
        </a:spcBef>
        <a:buClr>
          <a:schemeClr val="tx1">
            <a:lumMod val="50000"/>
            <a:lumOff val="50000"/>
          </a:schemeClr>
        </a:buClr>
        <a:buSzPct val="80000"/>
        <a:buFont typeface="Arial" pitchFamily="34" charset="0"/>
        <a:buChar char="•"/>
        <a:defRPr sz="1600" kern="1200">
          <a:solidFill>
            <a:schemeClr val="tx1"/>
          </a:solidFill>
          <a:latin typeface="+mn-lt"/>
          <a:ea typeface="+mn-ea"/>
          <a:cs typeface="+mn-cs"/>
        </a:defRPr>
      </a:lvl8pPr>
      <a:lvl9pPr marL="1728216" indent="-173736" algn="l" defTabSz="914400" rtl="0" eaLnBrk="1" latinLnBrk="0" hangingPunct="1">
        <a:spcBef>
          <a:spcPts val="600"/>
        </a:spcBef>
        <a:buClr>
          <a:schemeClr val="tx1">
            <a:lumMod val="50000"/>
            <a:lumOff val="50000"/>
          </a:schemeClr>
        </a:buClr>
        <a:buSzPct val="80000"/>
        <a:buFont typeface="Arial" pitchFamily="34" charset="0"/>
        <a:buChar char="•"/>
        <a:defRPr sz="1600" kern="1200">
          <a:solidFill>
            <a:schemeClr val="tx1"/>
          </a:solidFill>
          <a:latin typeface="+mn-lt"/>
          <a:ea typeface="+mn-ea"/>
          <a:cs typeface="+mn-cs"/>
        </a:defRPr>
      </a:lvl9pPr>
    </p:bodyStyle>
    <p:otherStyle>
      <a:defPPr>
        <a:defRP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NUL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normAutofit fontScale="90000"/>
          </a:bodyPr>
          <a:lstStyle/>
          <a:p>
            <a:r>
              <a:rPr lang="en-US" dirty="0"/>
              <a:t>GE1202 Managing Your Personal Finance</a:t>
            </a:r>
          </a:p>
        </p:txBody>
      </p:sp>
      <p:sp>
        <p:nvSpPr>
          <p:cNvPr id="3" name="Subtitle 2"/>
          <p:cNvSpPr>
            <a:spLocks noGrp="1"/>
          </p:cNvSpPr>
          <p:nvPr>
            <p:ph type="subTitle" idx="1"/>
          </p:nvPr>
        </p:nvSpPr>
        <p:spPr/>
        <p:txBody>
          <a:bodyPr/>
          <a:lstStyle/>
          <a:p>
            <a:r>
              <a:rPr lang="en-US" dirty="0"/>
              <a:t>Lecture 5 </a:t>
            </a:r>
          </a:p>
          <a:p>
            <a:r>
              <a:rPr lang="en-GB" dirty="0"/>
              <a:t>Purchasing Homes</a:t>
            </a:r>
            <a:endParaRPr lang="en-US" dirty="0"/>
          </a:p>
        </p:txBody>
      </p:sp>
    </p:spTree>
    <p:extLst>
      <p:ext uri="{BB962C8B-B14F-4D97-AF65-F5344CB8AC3E}">
        <p14:creationId xmlns:p14="http://schemas.microsoft.com/office/powerpoint/2010/main" val="232011556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r>
              <a:rPr lang="en-GB" altLang="zh-HK" dirty="0"/>
              <a:t>HK Property Market</a:t>
            </a:r>
            <a:endParaRPr lang="zh-HK" altLang="en-US" dirty="0"/>
          </a:p>
        </p:txBody>
      </p:sp>
      <p:sp>
        <p:nvSpPr>
          <p:cNvPr id="3" name="內容版面配置區 2"/>
          <p:cNvSpPr>
            <a:spLocks noGrp="1"/>
          </p:cNvSpPr>
          <p:nvPr>
            <p:ph idx="1"/>
          </p:nvPr>
        </p:nvSpPr>
        <p:spPr>
          <a:xfrm>
            <a:off x="1522413" y="1981200"/>
            <a:ext cx="3814761" cy="4187825"/>
          </a:xfrm>
        </p:spPr>
        <p:txBody>
          <a:bodyPr>
            <a:normAutofit fontScale="92500"/>
          </a:bodyPr>
          <a:lstStyle/>
          <a:p>
            <a:r>
              <a:rPr lang="en-US" altLang="zh-HK" dirty="0"/>
              <a:t>In 1997, many homeowners in Hong Kong had </a:t>
            </a:r>
            <a:r>
              <a:rPr lang="en-US" altLang="zh-HK" b="1" dirty="0"/>
              <a:t>negative equity</a:t>
            </a:r>
          </a:p>
          <a:p>
            <a:pPr lvl="1"/>
            <a:r>
              <a:rPr lang="en-US" altLang="zh-HK" dirty="0"/>
              <a:t>Outstanding value of mortgage &gt; the current value of home</a:t>
            </a:r>
          </a:p>
          <a:p>
            <a:r>
              <a:rPr lang="en-US" altLang="zh-HK" dirty="0"/>
              <a:t>Home foreclosures</a:t>
            </a:r>
          </a:p>
          <a:p>
            <a:pPr lvl="1"/>
            <a:r>
              <a:rPr lang="en-US" altLang="zh-HK" dirty="0"/>
              <a:t>The process whereby lenders attempt to recover loan balances from borrowers who have quit making payments by forcing the sale of the home pledged as collateral</a:t>
            </a:r>
            <a:endParaRPr lang="zh-HK" altLang="en-US" dirty="0"/>
          </a:p>
        </p:txBody>
      </p:sp>
      <p:graphicFrame>
        <p:nvGraphicFramePr>
          <p:cNvPr id="4" name="圖表 3"/>
          <p:cNvGraphicFramePr>
            <a:graphicFrameLocks/>
          </p:cNvGraphicFramePr>
          <p:nvPr>
            <p:extLst>
              <p:ext uri="{D42A27DB-BD31-4B8C-83A1-F6EECF244321}">
                <p14:modId xmlns:p14="http://schemas.microsoft.com/office/powerpoint/2010/main" val="442030833"/>
              </p:ext>
            </p:extLst>
          </p:nvPr>
        </p:nvGraphicFramePr>
        <p:xfrm>
          <a:off x="5337174" y="1670050"/>
          <a:ext cx="6015038" cy="4810124"/>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28920911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
                                            <p:txEl>
                                              <p:pRg st="2" end="2"/>
                                            </p:txEl>
                                          </p:spTgt>
                                        </p:tgtEl>
                                        <p:attrNameLst>
                                          <p:attrName>style.visibility</p:attrName>
                                        </p:attrNameLst>
                                      </p:cBhvr>
                                      <p:to>
                                        <p:strVal val="visible"/>
                                      </p:to>
                                    </p:set>
                                    <p:animEffect transition="in" filter="fade">
                                      <p:cBhvr>
                                        <p:cTn id="7" dur="500"/>
                                        <p:tgtEl>
                                          <p:spTgt spid="3">
                                            <p:txEl>
                                              <p:pRg st="2" end="2"/>
                                            </p:txEl>
                                          </p:spTgt>
                                        </p:tgtEl>
                                      </p:cBhvr>
                                    </p:animEffect>
                                  </p:childTnLst>
                                </p:cTn>
                              </p:par>
                              <p:par>
                                <p:cTn id="8" presetID="10" presetClass="entr" presetSubtype="0" fill="hold" nodeType="withEffect">
                                  <p:stCondLst>
                                    <p:cond delay="0"/>
                                  </p:stCondLst>
                                  <p:childTnLst>
                                    <p:set>
                                      <p:cBhvr>
                                        <p:cTn id="9" dur="1" fill="hold">
                                          <p:stCondLst>
                                            <p:cond delay="0"/>
                                          </p:stCondLst>
                                        </p:cTn>
                                        <p:tgtEl>
                                          <p:spTgt spid="3">
                                            <p:txEl>
                                              <p:pRg st="3" end="3"/>
                                            </p:txEl>
                                          </p:spTgt>
                                        </p:tgtEl>
                                        <p:attrNameLst>
                                          <p:attrName>style.visibility</p:attrName>
                                        </p:attrNameLst>
                                      </p:cBhvr>
                                      <p:to>
                                        <p:strVal val="visible"/>
                                      </p:to>
                                    </p:set>
                                    <p:animEffect transition="in" filter="fade">
                                      <p:cBhvr>
                                        <p:cTn id="10" dur="500"/>
                                        <p:tgtEl>
                                          <p:spTgt spid="3">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r>
              <a:rPr lang="en-GB" altLang="zh-HK" dirty="0"/>
              <a:t>HK Property Market</a:t>
            </a:r>
            <a:endParaRPr lang="zh-HK" altLang="en-US" dirty="0"/>
          </a:p>
        </p:txBody>
      </p:sp>
      <p:sp>
        <p:nvSpPr>
          <p:cNvPr id="3" name="內容版面配置區 2"/>
          <p:cNvSpPr>
            <a:spLocks noGrp="1"/>
          </p:cNvSpPr>
          <p:nvPr>
            <p:ph idx="1"/>
          </p:nvPr>
        </p:nvSpPr>
        <p:spPr>
          <a:xfrm>
            <a:off x="1522413" y="1981200"/>
            <a:ext cx="4571999" cy="4187825"/>
          </a:xfrm>
        </p:spPr>
        <p:txBody>
          <a:bodyPr/>
          <a:lstStyle/>
          <a:p>
            <a:r>
              <a:rPr lang="en-GB" altLang="zh-HK" dirty="0"/>
              <a:t>The property price went down to the bottom in 2003 and rebounded quickly</a:t>
            </a:r>
          </a:p>
          <a:p>
            <a:r>
              <a:rPr lang="en-GB" altLang="zh-HK" dirty="0"/>
              <a:t>The long lasting low interest rate environment fuelled the property market, leading to a rocket rise since 2009.</a:t>
            </a:r>
          </a:p>
          <a:p>
            <a:endParaRPr lang="zh-HK" altLang="en-US" dirty="0"/>
          </a:p>
        </p:txBody>
      </p:sp>
      <p:pic>
        <p:nvPicPr>
          <p:cNvPr id="1026" name="Picture 2" descr="http://www.mreferral.com/images/mRate/2016/May/mRate.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094412" y="2286000"/>
            <a:ext cx="5453185" cy="3313685"/>
          </a:xfrm>
          <a:prstGeom prst="rect">
            <a:avLst/>
          </a:prstGeom>
          <a:noFill/>
          <a:extLst>
            <a:ext uri="{909E8E84-426E-40DD-AFC4-6F175D3DCCD1}">
              <a14:hiddenFill xmlns:a14="http://schemas.microsoft.com/office/drawing/2010/main">
                <a:solidFill>
                  <a:srgbClr val="FFFFFF"/>
                </a:solidFill>
              </a14:hiddenFill>
            </a:ext>
          </a:extLst>
        </p:spPr>
      </p:pic>
      <p:sp>
        <p:nvSpPr>
          <p:cNvPr id="4" name="文字方塊 3"/>
          <p:cNvSpPr txBox="1"/>
          <p:nvPr/>
        </p:nvSpPr>
        <p:spPr>
          <a:xfrm>
            <a:off x="7999412" y="2286000"/>
            <a:ext cx="2590800" cy="369332"/>
          </a:xfrm>
          <a:prstGeom prst="rect">
            <a:avLst/>
          </a:prstGeom>
          <a:noFill/>
        </p:spPr>
        <p:txBody>
          <a:bodyPr wrap="square" rtlCol="0">
            <a:spAutoFit/>
          </a:bodyPr>
          <a:lstStyle/>
          <a:p>
            <a:r>
              <a:rPr lang="en-GB" altLang="zh-HK" dirty="0"/>
              <a:t>Mortgage rate</a:t>
            </a:r>
            <a:endParaRPr lang="zh-HK" altLang="en-US" dirty="0"/>
          </a:p>
        </p:txBody>
      </p:sp>
    </p:spTree>
    <p:extLst>
      <p:ext uri="{BB962C8B-B14F-4D97-AF65-F5344CB8AC3E}">
        <p14:creationId xmlns:p14="http://schemas.microsoft.com/office/powerpoint/2010/main" val="33055334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animEffect transition="in" filter="fade">
                                      <p:cBhvr>
                                        <p:cTn id="7" dur="500"/>
                                        <p:tgtEl>
                                          <p:spTgt spid="3">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r>
              <a:rPr lang="en-GB" altLang="zh-HK" dirty="0"/>
              <a:t>Should You Buy Your Home?</a:t>
            </a:r>
            <a:endParaRPr lang="zh-HK" altLang="en-US" dirty="0"/>
          </a:p>
        </p:txBody>
      </p:sp>
      <p:sp>
        <p:nvSpPr>
          <p:cNvPr id="3" name="內容版面配置區 2"/>
          <p:cNvSpPr>
            <a:spLocks noGrp="1"/>
          </p:cNvSpPr>
          <p:nvPr>
            <p:ph idx="1"/>
          </p:nvPr>
        </p:nvSpPr>
        <p:spPr/>
        <p:txBody>
          <a:bodyPr/>
          <a:lstStyle/>
          <a:p>
            <a:r>
              <a:rPr lang="en-US" altLang="zh-HK" dirty="0"/>
              <a:t>Opportunity costs of homeownership</a:t>
            </a:r>
          </a:p>
          <a:p>
            <a:pPr lvl="1"/>
            <a:r>
              <a:rPr lang="en-US" altLang="zh-HK" dirty="0"/>
              <a:t>Closing Costs</a:t>
            </a:r>
          </a:p>
          <a:p>
            <a:pPr lvl="1"/>
            <a:r>
              <a:rPr lang="en-US" altLang="zh-HK" dirty="0"/>
              <a:t>Interest Charged on Mortgage Payments</a:t>
            </a:r>
          </a:p>
          <a:p>
            <a:pPr lvl="1"/>
            <a:r>
              <a:rPr lang="en-US" altLang="zh-HK" dirty="0"/>
              <a:t>Taxes </a:t>
            </a:r>
          </a:p>
          <a:p>
            <a:pPr lvl="1"/>
            <a:r>
              <a:rPr lang="en-US" altLang="zh-HK" dirty="0"/>
              <a:t>Insurance</a:t>
            </a:r>
          </a:p>
          <a:p>
            <a:pPr lvl="2"/>
            <a:r>
              <a:rPr lang="en-GB" altLang="zh-HK"/>
              <a:t>Fire insurance</a:t>
            </a:r>
            <a:endParaRPr lang="en-US" altLang="zh-HK"/>
          </a:p>
          <a:p>
            <a:pPr lvl="2"/>
            <a:r>
              <a:rPr lang="en-US" altLang="zh-HK" dirty="0"/>
              <a:t>Homeowner’s insurance</a:t>
            </a:r>
          </a:p>
          <a:p>
            <a:pPr lvl="1"/>
            <a:r>
              <a:rPr lang="en-US" altLang="zh-HK" dirty="0"/>
              <a:t>Maintenance </a:t>
            </a:r>
          </a:p>
          <a:p>
            <a:pPr lvl="1"/>
            <a:r>
              <a:rPr lang="en-US" altLang="zh-HK" dirty="0"/>
              <a:t>Lost of interest on Down Payment and Closing Costs</a:t>
            </a:r>
            <a:endParaRPr lang="zh-HK" altLang="en-US" dirty="0"/>
          </a:p>
        </p:txBody>
      </p:sp>
    </p:spTree>
    <p:extLst>
      <p:ext uri="{BB962C8B-B14F-4D97-AF65-F5344CB8AC3E}">
        <p14:creationId xmlns:p14="http://schemas.microsoft.com/office/powerpoint/2010/main" val="63892081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animEffect transition="in" filter="fade">
                                      <p:cBhvr>
                                        <p:cTn id="7" dur="500"/>
                                        <p:tgtEl>
                                          <p:spTgt spid="3">
                                            <p:txEl>
                                              <p:pRg st="1" end="1"/>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3">
                                            <p:txEl>
                                              <p:pRg st="2" end="2"/>
                                            </p:txEl>
                                          </p:spTgt>
                                        </p:tgtEl>
                                        <p:attrNameLst>
                                          <p:attrName>style.visibility</p:attrName>
                                        </p:attrNameLst>
                                      </p:cBhvr>
                                      <p:to>
                                        <p:strVal val="visible"/>
                                      </p:to>
                                    </p:set>
                                    <p:animEffect transition="in" filter="fade">
                                      <p:cBhvr>
                                        <p:cTn id="12" dur="500"/>
                                        <p:tgtEl>
                                          <p:spTgt spid="3">
                                            <p:txEl>
                                              <p:pRg st="2" end="2"/>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3">
                                            <p:txEl>
                                              <p:pRg st="3" end="3"/>
                                            </p:txEl>
                                          </p:spTgt>
                                        </p:tgtEl>
                                        <p:attrNameLst>
                                          <p:attrName>style.visibility</p:attrName>
                                        </p:attrNameLst>
                                      </p:cBhvr>
                                      <p:to>
                                        <p:strVal val="visible"/>
                                      </p:to>
                                    </p:set>
                                    <p:animEffect transition="in" filter="fade">
                                      <p:cBhvr>
                                        <p:cTn id="17" dur="500"/>
                                        <p:tgtEl>
                                          <p:spTgt spid="3">
                                            <p:txEl>
                                              <p:pRg st="3" end="3"/>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3">
                                            <p:txEl>
                                              <p:pRg st="4" end="4"/>
                                            </p:txEl>
                                          </p:spTgt>
                                        </p:tgtEl>
                                        <p:attrNameLst>
                                          <p:attrName>style.visibility</p:attrName>
                                        </p:attrNameLst>
                                      </p:cBhvr>
                                      <p:to>
                                        <p:strVal val="visible"/>
                                      </p:to>
                                    </p:set>
                                    <p:animEffect transition="in" filter="fade">
                                      <p:cBhvr>
                                        <p:cTn id="22" dur="500"/>
                                        <p:tgtEl>
                                          <p:spTgt spid="3">
                                            <p:txEl>
                                              <p:pRg st="4" end="4"/>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nodeType="clickEffect">
                                  <p:stCondLst>
                                    <p:cond delay="0"/>
                                  </p:stCondLst>
                                  <p:childTnLst>
                                    <p:set>
                                      <p:cBhvr>
                                        <p:cTn id="26" dur="1" fill="hold">
                                          <p:stCondLst>
                                            <p:cond delay="0"/>
                                          </p:stCondLst>
                                        </p:cTn>
                                        <p:tgtEl>
                                          <p:spTgt spid="3">
                                            <p:txEl>
                                              <p:pRg st="5" end="5"/>
                                            </p:txEl>
                                          </p:spTgt>
                                        </p:tgtEl>
                                        <p:attrNameLst>
                                          <p:attrName>style.visibility</p:attrName>
                                        </p:attrNameLst>
                                      </p:cBhvr>
                                      <p:to>
                                        <p:strVal val="visible"/>
                                      </p:to>
                                    </p:set>
                                    <p:animEffect transition="in" filter="fade">
                                      <p:cBhvr>
                                        <p:cTn id="27" dur="500"/>
                                        <p:tgtEl>
                                          <p:spTgt spid="3">
                                            <p:txEl>
                                              <p:pRg st="5" end="5"/>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nodeType="clickEffect">
                                  <p:stCondLst>
                                    <p:cond delay="0"/>
                                  </p:stCondLst>
                                  <p:childTnLst>
                                    <p:set>
                                      <p:cBhvr>
                                        <p:cTn id="31" dur="1" fill="hold">
                                          <p:stCondLst>
                                            <p:cond delay="0"/>
                                          </p:stCondLst>
                                        </p:cTn>
                                        <p:tgtEl>
                                          <p:spTgt spid="3">
                                            <p:txEl>
                                              <p:pRg st="6" end="6"/>
                                            </p:txEl>
                                          </p:spTgt>
                                        </p:tgtEl>
                                        <p:attrNameLst>
                                          <p:attrName>style.visibility</p:attrName>
                                        </p:attrNameLst>
                                      </p:cBhvr>
                                      <p:to>
                                        <p:strVal val="visible"/>
                                      </p:to>
                                    </p:set>
                                    <p:animEffect transition="in" filter="fade">
                                      <p:cBhvr>
                                        <p:cTn id="32" dur="500"/>
                                        <p:tgtEl>
                                          <p:spTgt spid="3">
                                            <p:txEl>
                                              <p:pRg st="6" end="6"/>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10" presetClass="entr" presetSubtype="0" fill="hold" nodeType="clickEffect">
                                  <p:stCondLst>
                                    <p:cond delay="0"/>
                                  </p:stCondLst>
                                  <p:childTnLst>
                                    <p:set>
                                      <p:cBhvr>
                                        <p:cTn id="36" dur="1" fill="hold">
                                          <p:stCondLst>
                                            <p:cond delay="0"/>
                                          </p:stCondLst>
                                        </p:cTn>
                                        <p:tgtEl>
                                          <p:spTgt spid="3">
                                            <p:txEl>
                                              <p:pRg st="7" end="7"/>
                                            </p:txEl>
                                          </p:spTgt>
                                        </p:tgtEl>
                                        <p:attrNameLst>
                                          <p:attrName>style.visibility</p:attrName>
                                        </p:attrNameLst>
                                      </p:cBhvr>
                                      <p:to>
                                        <p:strVal val="visible"/>
                                      </p:to>
                                    </p:set>
                                    <p:animEffect transition="in" filter="fade">
                                      <p:cBhvr>
                                        <p:cTn id="37" dur="500"/>
                                        <p:tgtEl>
                                          <p:spTgt spid="3">
                                            <p:txEl>
                                              <p:pRg st="7" end="7"/>
                                            </p:txEl>
                                          </p:spTgt>
                                        </p:tgtEl>
                                      </p:cBhvr>
                                    </p:animEffect>
                                  </p:childTnLst>
                                </p:cTn>
                              </p:par>
                            </p:childTnLst>
                          </p:cTn>
                        </p:par>
                      </p:childTnLst>
                    </p:cTn>
                  </p:par>
                  <p:par>
                    <p:cTn id="38" fill="hold">
                      <p:stCondLst>
                        <p:cond delay="indefinite"/>
                      </p:stCondLst>
                      <p:childTnLst>
                        <p:par>
                          <p:cTn id="39" fill="hold">
                            <p:stCondLst>
                              <p:cond delay="0"/>
                            </p:stCondLst>
                            <p:childTnLst>
                              <p:par>
                                <p:cTn id="40" presetID="10" presetClass="entr" presetSubtype="0" fill="hold" nodeType="clickEffect">
                                  <p:stCondLst>
                                    <p:cond delay="0"/>
                                  </p:stCondLst>
                                  <p:childTnLst>
                                    <p:set>
                                      <p:cBhvr>
                                        <p:cTn id="41" dur="1" fill="hold">
                                          <p:stCondLst>
                                            <p:cond delay="0"/>
                                          </p:stCondLst>
                                        </p:cTn>
                                        <p:tgtEl>
                                          <p:spTgt spid="3">
                                            <p:txEl>
                                              <p:pRg st="8" end="8"/>
                                            </p:txEl>
                                          </p:spTgt>
                                        </p:tgtEl>
                                        <p:attrNameLst>
                                          <p:attrName>style.visibility</p:attrName>
                                        </p:attrNameLst>
                                      </p:cBhvr>
                                      <p:to>
                                        <p:strVal val="visible"/>
                                      </p:to>
                                    </p:set>
                                    <p:animEffect transition="in" filter="fade">
                                      <p:cBhvr>
                                        <p:cTn id="42" dur="500"/>
                                        <p:tgtEl>
                                          <p:spTgt spid="3">
                                            <p:txEl>
                                              <p:pRg st="8" end="8"/>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zh-HK" dirty="0"/>
              <a:t>Closing Costs</a:t>
            </a:r>
            <a:endParaRPr lang="en-US" dirty="0"/>
          </a:p>
        </p:txBody>
      </p:sp>
      <p:sp>
        <p:nvSpPr>
          <p:cNvPr id="3" name="Content Placeholder 2"/>
          <p:cNvSpPr>
            <a:spLocks noGrp="1"/>
          </p:cNvSpPr>
          <p:nvPr>
            <p:ph idx="1"/>
          </p:nvPr>
        </p:nvSpPr>
        <p:spPr/>
        <p:txBody>
          <a:bodyPr>
            <a:normAutofit fontScale="92500" lnSpcReduction="10000"/>
          </a:bodyPr>
          <a:lstStyle/>
          <a:p>
            <a:r>
              <a:rPr lang="en-US" b="1" dirty="0"/>
              <a:t>Closing costs </a:t>
            </a:r>
            <a:r>
              <a:rPr lang="en-US" dirty="0"/>
              <a:t>are all expenses that borrowers ordinarily pay when a mortgage loan is closed and they receive title to the purchased property</a:t>
            </a:r>
          </a:p>
          <a:p>
            <a:pPr lvl="1"/>
            <a:r>
              <a:rPr lang="en-US" dirty="0"/>
              <a:t>Loan application and loan origination fees paid to the lender</a:t>
            </a:r>
          </a:p>
          <a:p>
            <a:pPr lvl="1"/>
            <a:r>
              <a:rPr lang="en-US" dirty="0"/>
              <a:t>Mortgage points</a:t>
            </a:r>
          </a:p>
          <a:p>
            <a:pPr lvl="1"/>
            <a:r>
              <a:rPr lang="en-US" dirty="0"/>
              <a:t>Insurance fees </a:t>
            </a:r>
          </a:p>
          <a:p>
            <a:pPr lvl="1"/>
            <a:r>
              <a:rPr lang="en-US" dirty="0"/>
              <a:t>Appraisal fees</a:t>
            </a:r>
          </a:p>
          <a:p>
            <a:pPr lvl="1"/>
            <a:r>
              <a:rPr lang="en-US" dirty="0"/>
              <a:t>Title check </a:t>
            </a:r>
          </a:p>
          <a:p>
            <a:pPr lvl="2"/>
            <a:r>
              <a:rPr lang="en-US" dirty="0"/>
              <a:t>The research of legal documents and courthouse record to verify the seller conveying title actually has the legal interest he or she claims and that the title is free of all liens and encumbrances </a:t>
            </a:r>
          </a:p>
          <a:p>
            <a:pPr lvl="1"/>
            <a:r>
              <a:rPr lang="en-US" dirty="0"/>
              <a:t>Attorneys’ fees</a:t>
            </a:r>
          </a:p>
          <a:p>
            <a:pPr lvl="1"/>
            <a:r>
              <a:rPr lang="en-US" dirty="0"/>
              <a:t>and other miscellaneous fees </a:t>
            </a:r>
          </a:p>
          <a:p>
            <a:pPr lvl="2"/>
            <a:r>
              <a:rPr lang="en-US" dirty="0"/>
              <a:t>Property agent commission – 1% of the property price</a:t>
            </a:r>
          </a:p>
        </p:txBody>
      </p:sp>
    </p:spTree>
    <p:extLst>
      <p:ext uri="{BB962C8B-B14F-4D97-AF65-F5344CB8AC3E}">
        <p14:creationId xmlns:p14="http://schemas.microsoft.com/office/powerpoint/2010/main" val="316986772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animEffect transition="in" filter="fade">
                                      <p:cBhvr>
                                        <p:cTn id="7" dur="500"/>
                                        <p:tgtEl>
                                          <p:spTgt spid="3">
                                            <p:txEl>
                                              <p:pRg st="1" end="1"/>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3">
                                            <p:txEl>
                                              <p:pRg st="2" end="2"/>
                                            </p:txEl>
                                          </p:spTgt>
                                        </p:tgtEl>
                                        <p:attrNameLst>
                                          <p:attrName>style.visibility</p:attrName>
                                        </p:attrNameLst>
                                      </p:cBhvr>
                                      <p:to>
                                        <p:strVal val="visible"/>
                                      </p:to>
                                    </p:set>
                                    <p:animEffect transition="in" filter="fade">
                                      <p:cBhvr>
                                        <p:cTn id="12" dur="500"/>
                                        <p:tgtEl>
                                          <p:spTgt spid="3">
                                            <p:txEl>
                                              <p:pRg st="2" end="2"/>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3">
                                            <p:txEl>
                                              <p:pRg st="3" end="3"/>
                                            </p:txEl>
                                          </p:spTgt>
                                        </p:tgtEl>
                                        <p:attrNameLst>
                                          <p:attrName>style.visibility</p:attrName>
                                        </p:attrNameLst>
                                      </p:cBhvr>
                                      <p:to>
                                        <p:strVal val="visible"/>
                                      </p:to>
                                    </p:set>
                                    <p:animEffect transition="in" filter="fade">
                                      <p:cBhvr>
                                        <p:cTn id="17" dur="500"/>
                                        <p:tgtEl>
                                          <p:spTgt spid="3">
                                            <p:txEl>
                                              <p:pRg st="3" end="3"/>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3">
                                            <p:txEl>
                                              <p:pRg st="4" end="4"/>
                                            </p:txEl>
                                          </p:spTgt>
                                        </p:tgtEl>
                                        <p:attrNameLst>
                                          <p:attrName>style.visibility</p:attrName>
                                        </p:attrNameLst>
                                      </p:cBhvr>
                                      <p:to>
                                        <p:strVal val="visible"/>
                                      </p:to>
                                    </p:set>
                                    <p:animEffect transition="in" filter="fade">
                                      <p:cBhvr>
                                        <p:cTn id="22" dur="500"/>
                                        <p:tgtEl>
                                          <p:spTgt spid="3">
                                            <p:txEl>
                                              <p:pRg st="4" end="4"/>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nodeType="clickEffect">
                                  <p:stCondLst>
                                    <p:cond delay="0"/>
                                  </p:stCondLst>
                                  <p:childTnLst>
                                    <p:set>
                                      <p:cBhvr>
                                        <p:cTn id="26" dur="1" fill="hold">
                                          <p:stCondLst>
                                            <p:cond delay="0"/>
                                          </p:stCondLst>
                                        </p:cTn>
                                        <p:tgtEl>
                                          <p:spTgt spid="3">
                                            <p:txEl>
                                              <p:pRg st="5" end="5"/>
                                            </p:txEl>
                                          </p:spTgt>
                                        </p:tgtEl>
                                        <p:attrNameLst>
                                          <p:attrName>style.visibility</p:attrName>
                                        </p:attrNameLst>
                                      </p:cBhvr>
                                      <p:to>
                                        <p:strVal val="visible"/>
                                      </p:to>
                                    </p:set>
                                    <p:animEffect transition="in" filter="fade">
                                      <p:cBhvr>
                                        <p:cTn id="27" dur="500"/>
                                        <p:tgtEl>
                                          <p:spTgt spid="3">
                                            <p:txEl>
                                              <p:pRg st="5" end="5"/>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nodeType="clickEffect">
                                  <p:stCondLst>
                                    <p:cond delay="0"/>
                                  </p:stCondLst>
                                  <p:childTnLst>
                                    <p:set>
                                      <p:cBhvr>
                                        <p:cTn id="31" dur="1" fill="hold">
                                          <p:stCondLst>
                                            <p:cond delay="0"/>
                                          </p:stCondLst>
                                        </p:cTn>
                                        <p:tgtEl>
                                          <p:spTgt spid="3">
                                            <p:txEl>
                                              <p:pRg st="6" end="6"/>
                                            </p:txEl>
                                          </p:spTgt>
                                        </p:tgtEl>
                                        <p:attrNameLst>
                                          <p:attrName>style.visibility</p:attrName>
                                        </p:attrNameLst>
                                      </p:cBhvr>
                                      <p:to>
                                        <p:strVal val="visible"/>
                                      </p:to>
                                    </p:set>
                                    <p:animEffect transition="in" filter="fade">
                                      <p:cBhvr>
                                        <p:cTn id="32" dur="500"/>
                                        <p:tgtEl>
                                          <p:spTgt spid="3">
                                            <p:txEl>
                                              <p:pRg st="6" end="6"/>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10" presetClass="entr" presetSubtype="0" fill="hold" nodeType="clickEffect">
                                  <p:stCondLst>
                                    <p:cond delay="0"/>
                                  </p:stCondLst>
                                  <p:childTnLst>
                                    <p:set>
                                      <p:cBhvr>
                                        <p:cTn id="36" dur="1" fill="hold">
                                          <p:stCondLst>
                                            <p:cond delay="0"/>
                                          </p:stCondLst>
                                        </p:cTn>
                                        <p:tgtEl>
                                          <p:spTgt spid="3">
                                            <p:txEl>
                                              <p:pRg st="7" end="7"/>
                                            </p:txEl>
                                          </p:spTgt>
                                        </p:tgtEl>
                                        <p:attrNameLst>
                                          <p:attrName>style.visibility</p:attrName>
                                        </p:attrNameLst>
                                      </p:cBhvr>
                                      <p:to>
                                        <p:strVal val="visible"/>
                                      </p:to>
                                    </p:set>
                                    <p:animEffect transition="in" filter="fade">
                                      <p:cBhvr>
                                        <p:cTn id="37" dur="500"/>
                                        <p:tgtEl>
                                          <p:spTgt spid="3">
                                            <p:txEl>
                                              <p:pRg st="7" end="7"/>
                                            </p:txEl>
                                          </p:spTgt>
                                        </p:tgtEl>
                                      </p:cBhvr>
                                    </p:animEffect>
                                  </p:childTnLst>
                                </p:cTn>
                              </p:par>
                            </p:childTnLst>
                          </p:cTn>
                        </p:par>
                      </p:childTnLst>
                    </p:cTn>
                  </p:par>
                  <p:par>
                    <p:cTn id="38" fill="hold">
                      <p:stCondLst>
                        <p:cond delay="indefinite"/>
                      </p:stCondLst>
                      <p:childTnLst>
                        <p:par>
                          <p:cTn id="39" fill="hold">
                            <p:stCondLst>
                              <p:cond delay="0"/>
                            </p:stCondLst>
                            <p:childTnLst>
                              <p:par>
                                <p:cTn id="40" presetID="10" presetClass="entr" presetSubtype="0" fill="hold" nodeType="clickEffect">
                                  <p:stCondLst>
                                    <p:cond delay="0"/>
                                  </p:stCondLst>
                                  <p:childTnLst>
                                    <p:set>
                                      <p:cBhvr>
                                        <p:cTn id="41" dur="1" fill="hold">
                                          <p:stCondLst>
                                            <p:cond delay="0"/>
                                          </p:stCondLst>
                                        </p:cTn>
                                        <p:tgtEl>
                                          <p:spTgt spid="3">
                                            <p:txEl>
                                              <p:pRg st="8" end="8"/>
                                            </p:txEl>
                                          </p:spTgt>
                                        </p:tgtEl>
                                        <p:attrNameLst>
                                          <p:attrName>style.visibility</p:attrName>
                                        </p:attrNameLst>
                                      </p:cBhvr>
                                      <p:to>
                                        <p:strVal val="visible"/>
                                      </p:to>
                                    </p:set>
                                    <p:animEffect transition="in" filter="fade">
                                      <p:cBhvr>
                                        <p:cTn id="42" dur="500"/>
                                        <p:tgtEl>
                                          <p:spTgt spid="3">
                                            <p:txEl>
                                              <p:pRg st="8" end="8"/>
                                            </p:txEl>
                                          </p:spTgt>
                                        </p:tgtEl>
                                      </p:cBhvr>
                                    </p:animEffect>
                                  </p:childTnLst>
                                </p:cTn>
                              </p:par>
                            </p:childTnLst>
                          </p:cTn>
                        </p:par>
                      </p:childTnLst>
                    </p:cTn>
                  </p:par>
                  <p:par>
                    <p:cTn id="43" fill="hold">
                      <p:stCondLst>
                        <p:cond delay="indefinite"/>
                      </p:stCondLst>
                      <p:childTnLst>
                        <p:par>
                          <p:cTn id="44" fill="hold">
                            <p:stCondLst>
                              <p:cond delay="0"/>
                            </p:stCondLst>
                            <p:childTnLst>
                              <p:par>
                                <p:cTn id="45" presetID="10" presetClass="entr" presetSubtype="0" fill="hold" nodeType="clickEffect">
                                  <p:stCondLst>
                                    <p:cond delay="0"/>
                                  </p:stCondLst>
                                  <p:childTnLst>
                                    <p:set>
                                      <p:cBhvr>
                                        <p:cTn id="46" dur="1" fill="hold">
                                          <p:stCondLst>
                                            <p:cond delay="0"/>
                                          </p:stCondLst>
                                        </p:cTn>
                                        <p:tgtEl>
                                          <p:spTgt spid="3">
                                            <p:txEl>
                                              <p:pRg st="9" end="9"/>
                                            </p:txEl>
                                          </p:spTgt>
                                        </p:tgtEl>
                                        <p:attrNameLst>
                                          <p:attrName>style.visibility</p:attrName>
                                        </p:attrNameLst>
                                      </p:cBhvr>
                                      <p:to>
                                        <p:strVal val="visible"/>
                                      </p:to>
                                    </p:set>
                                    <p:animEffect transition="in" filter="fade">
                                      <p:cBhvr>
                                        <p:cTn id="47" dur="500"/>
                                        <p:tgtEl>
                                          <p:spTgt spid="3">
                                            <p:txEl>
                                              <p:pRg st="9" end="9"/>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zh-HK" dirty="0"/>
              <a:t>Interest Charged on Mortgage Payments</a:t>
            </a:r>
            <a:endParaRPr lang="en-US" dirty="0"/>
          </a:p>
        </p:txBody>
      </p:sp>
      <p:sp>
        <p:nvSpPr>
          <p:cNvPr id="3" name="Content Placeholder 2"/>
          <p:cNvSpPr>
            <a:spLocks noGrp="1"/>
          </p:cNvSpPr>
          <p:nvPr>
            <p:ph idx="1"/>
          </p:nvPr>
        </p:nvSpPr>
        <p:spPr/>
        <p:txBody>
          <a:bodyPr>
            <a:normAutofit/>
          </a:bodyPr>
          <a:lstStyle/>
          <a:p>
            <a:r>
              <a:rPr lang="en-US" dirty="0"/>
              <a:t>Most of the people purchase their properties that make use of the mortgage services from the bank</a:t>
            </a:r>
          </a:p>
          <a:p>
            <a:r>
              <a:rPr lang="en-US" dirty="0"/>
              <a:t>Mortgage loan is secured on the borrower's property</a:t>
            </a:r>
          </a:p>
          <a:p>
            <a:r>
              <a:rPr lang="en-US" dirty="0"/>
              <a:t>According to the guideline issued by the Hong Kong Monetary Authority, banks have to comply with a 60% </a:t>
            </a:r>
            <a:r>
              <a:rPr lang="en-US" b="1" dirty="0"/>
              <a:t>loan-to-value</a:t>
            </a:r>
            <a:r>
              <a:rPr lang="en-US" dirty="0"/>
              <a:t> (LTV) requirement on owner-occupied residential mortgage lending for properties valued below HK$7 million</a:t>
            </a:r>
          </a:p>
          <a:p>
            <a:pPr lvl="1"/>
            <a:r>
              <a:rPr lang="en-US" dirty="0"/>
              <a:t>A </a:t>
            </a:r>
            <a:r>
              <a:rPr lang="en-US" b="1" dirty="0"/>
              <a:t>down payment </a:t>
            </a:r>
            <a:r>
              <a:rPr lang="en-US" dirty="0"/>
              <a:t>40% of the full purchase price </a:t>
            </a:r>
          </a:p>
          <a:p>
            <a:endParaRPr lang="en-US" dirty="0"/>
          </a:p>
          <a:p>
            <a:endParaRPr lang="en-US" dirty="0"/>
          </a:p>
        </p:txBody>
      </p:sp>
    </p:spTree>
    <p:extLst>
      <p:ext uri="{BB962C8B-B14F-4D97-AF65-F5344CB8AC3E}">
        <p14:creationId xmlns:p14="http://schemas.microsoft.com/office/powerpoint/2010/main" val="237266556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animEffect transition="in" filter="fade">
                                      <p:cBhvr>
                                        <p:cTn id="7" dur="500"/>
                                        <p:tgtEl>
                                          <p:spTgt spid="3">
                                            <p:txEl>
                                              <p:pRg st="1" end="1"/>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3">
                                            <p:txEl>
                                              <p:pRg st="2" end="2"/>
                                            </p:txEl>
                                          </p:spTgt>
                                        </p:tgtEl>
                                        <p:attrNameLst>
                                          <p:attrName>style.visibility</p:attrName>
                                        </p:attrNameLst>
                                      </p:cBhvr>
                                      <p:to>
                                        <p:strVal val="visible"/>
                                      </p:to>
                                    </p:set>
                                    <p:animEffect transition="in" filter="fade">
                                      <p:cBhvr>
                                        <p:cTn id="12" dur="500"/>
                                        <p:tgtEl>
                                          <p:spTgt spid="3">
                                            <p:txEl>
                                              <p:pRg st="2" end="2"/>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3">
                                            <p:txEl>
                                              <p:pRg st="3" end="3"/>
                                            </p:txEl>
                                          </p:spTgt>
                                        </p:tgtEl>
                                        <p:attrNameLst>
                                          <p:attrName>style.visibility</p:attrName>
                                        </p:attrNameLst>
                                      </p:cBhvr>
                                      <p:to>
                                        <p:strVal val="visible"/>
                                      </p:to>
                                    </p:set>
                                    <p:animEffect transition="in" filter="fade">
                                      <p:cBhvr>
                                        <p:cTn id="17" dur="500"/>
                                        <p:tgtEl>
                                          <p:spTgt spid="3">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zh-HK" dirty="0"/>
              <a:t>Interest Charged on Mortgage Payments</a:t>
            </a:r>
            <a:endParaRPr lang="en-US" dirty="0"/>
          </a:p>
        </p:txBody>
      </p:sp>
      <p:sp>
        <p:nvSpPr>
          <p:cNvPr id="3" name="Content Placeholder 2"/>
          <p:cNvSpPr>
            <a:spLocks noGrp="1"/>
          </p:cNvSpPr>
          <p:nvPr>
            <p:ph idx="1"/>
          </p:nvPr>
        </p:nvSpPr>
        <p:spPr/>
        <p:txBody>
          <a:bodyPr>
            <a:normAutofit lnSpcReduction="10000"/>
          </a:bodyPr>
          <a:lstStyle/>
          <a:p>
            <a:r>
              <a:rPr lang="en-US" dirty="0"/>
              <a:t>There are two types of mortgage</a:t>
            </a:r>
          </a:p>
          <a:p>
            <a:pPr marL="457200" indent="-457200">
              <a:buFont typeface="+mj-lt"/>
              <a:buAutoNum type="arabicPeriod"/>
            </a:pPr>
            <a:r>
              <a:rPr lang="en-US" b="1" dirty="0"/>
              <a:t>Fixed-Rate, Fixed Repayment Mortgage </a:t>
            </a:r>
            <a:endParaRPr lang="en-US" dirty="0"/>
          </a:p>
          <a:p>
            <a:pPr lvl="1"/>
            <a:r>
              <a:rPr lang="en-US" dirty="0"/>
              <a:t>Conventional </a:t>
            </a:r>
          </a:p>
          <a:p>
            <a:pPr lvl="1"/>
            <a:r>
              <a:rPr lang="en-US" dirty="0"/>
              <a:t>Both the rate of interest and the monthly mortgage payment are fixed over the full term of the loan </a:t>
            </a:r>
          </a:p>
          <a:p>
            <a:pPr lvl="1"/>
            <a:r>
              <a:rPr lang="en-US" dirty="0"/>
              <a:t>20-year, 25-year and 30-year </a:t>
            </a:r>
          </a:p>
          <a:p>
            <a:pPr marL="457200" indent="-457200">
              <a:buFont typeface="+mj-lt"/>
              <a:buAutoNum type="arabicPeriod"/>
            </a:pPr>
            <a:r>
              <a:rPr lang="en-US" b="1" dirty="0"/>
              <a:t>Adjusted-Rate Mortgage (ARM) </a:t>
            </a:r>
            <a:endParaRPr lang="en-US" dirty="0"/>
          </a:p>
          <a:p>
            <a:pPr lvl="1"/>
            <a:r>
              <a:rPr lang="en-US" dirty="0"/>
              <a:t>During the life of the loan the interest rate varies </a:t>
            </a:r>
          </a:p>
          <a:p>
            <a:pPr lvl="1"/>
            <a:r>
              <a:rPr lang="en-US" dirty="0"/>
              <a:t>Two commonly used ARM in Hong Kong</a:t>
            </a:r>
          </a:p>
          <a:p>
            <a:pPr lvl="2"/>
            <a:r>
              <a:rPr lang="en-US" dirty="0"/>
              <a:t>Prime-based Mortgage</a:t>
            </a:r>
          </a:p>
          <a:p>
            <a:pPr lvl="2"/>
            <a:r>
              <a:rPr lang="en-US" dirty="0"/>
              <a:t>HIBOR-based Mortgage</a:t>
            </a:r>
          </a:p>
        </p:txBody>
      </p:sp>
    </p:spTree>
    <p:extLst>
      <p:ext uri="{BB962C8B-B14F-4D97-AF65-F5344CB8AC3E}">
        <p14:creationId xmlns:p14="http://schemas.microsoft.com/office/powerpoint/2010/main" val="317009713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animEffect transition="in" filter="fade">
                                      <p:cBhvr>
                                        <p:cTn id="7" dur="500"/>
                                        <p:tgtEl>
                                          <p:spTgt spid="3">
                                            <p:txEl>
                                              <p:pRg st="1" end="1"/>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3">
                                            <p:txEl>
                                              <p:pRg st="2" end="2"/>
                                            </p:txEl>
                                          </p:spTgt>
                                        </p:tgtEl>
                                        <p:attrNameLst>
                                          <p:attrName>style.visibility</p:attrName>
                                        </p:attrNameLst>
                                      </p:cBhvr>
                                      <p:to>
                                        <p:strVal val="visible"/>
                                      </p:to>
                                    </p:set>
                                    <p:animEffect transition="in" filter="fade">
                                      <p:cBhvr>
                                        <p:cTn id="12" dur="500"/>
                                        <p:tgtEl>
                                          <p:spTgt spid="3">
                                            <p:txEl>
                                              <p:pRg st="2" end="2"/>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3">
                                            <p:txEl>
                                              <p:pRg st="3" end="3"/>
                                            </p:txEl>
                                          </p:spTgt>
                                        </p:tgtEl>
                                        <p:attrNameLst>
                                          <p:attrName>style.visibility</p:attrName>
                                        </p:attrNameLst>
                                      </p:cBhvr>
                                      <p:to>
                                        <p:strVal val="visible"/>
                                      </p:to>
                                    </p:set>
                                    <p:animEffect transition="in" filter="fade">
                                      <p:cBhvr>
                                        <p:cTn id="17" dur="500"/>
                                        <p:tgtEl>
                                          <p:spTgt spid="3">
                                            <p:txEl>
                                              <p:pRg st="3" end="3"/>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3">
                                            <p:txEl>
                                              <p:pRg st="4" end="4"/>
                                            </p:txEl>
                                          </p:spTgt>
                                        </p:tgtEl>
                                        <p:attrNameLst>
                                          <p:attrName>style.visibility</p:attrName>
                                        </p:attrNameLst>
                                      </p:cBhvr>
                                      <p:to>
                                        <p:strVal val="visible"/>
                                      </p:to>
                                    </p:set>
                                    <p:animEffect transition="in" filter="fade">
                                      <p:cBhvr>
                                        <p:cTn id="22" dur="500"/>
                                        <p:tgtEl>
                                          <p:spTgt spid="3">
                                            <p:txEl>
                                              <p:pRg st="4" end="4"/>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nodeType="clickEffect">
                                  <p:stCondLst>
                                    <p:cond delay="0"/>
                                  </p:stCondLst>
                                  <p:childTnLst>
                                    <p:set>
                                      <p:cBhvr>
                                        <p:cTn id="26" dur="1" fill="hold">
                                          <p:stCondLst>
                                            <p:cond delay="0"/>
                                          </p:stCondLst>
                                        </p:cTn>
                                        <p:tgtEl>
                                          <p:spTgt spid="3">
                                            <p:txEl>
                                              <p:pRg st="5" end="5"/>
                                            </p:txEl>
                                          </p:spTgt>
                                        </p:tgtEl>
                                        <p:attrNameLst>
                                          <p:attrName>style.visibility</p:attrName>
                                        </p:attrNameLst>
                                      </p:cBhvr>
                                      <p:to>
                                        <p:strVal val="visible"/>
                                      </p:to>
                                    </p:set>
                                    <p:animEffect transition="in" filter="fade">
                                      <p:cBhvr>
                                        <p:cTn id="27" dur="500"/>
                                        <p:tgtEl>
                                          <p:spTgt spid="3">
                                            <p:txEl>
                                              <p:pRg st="5" end="5"/>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nodeType="clickEffect">
                                  <p:stCondLst>
                                    <p:cond delay="0"/>
                                  </p:stCondLst>
                                  <p:childTnLst>
                                    <p:set>
                                      <p:cBhvr>
                                        <p:cTn id="31" dur="1" fill="hold">
                                          <p:stCondLst>
                                            <p:cond delay="0"/>
                                          </p:stCondLst>
                                        </p:cTn>
                                        <p:tgtEl>
                                          <p:spTgt spid="3">
                                            <p:txEl>
                                              <p:pRg st="6" end="6"/>
                                            </p:txEl>
                                          </p:spTgt>
                                        </p:tgtEl>
                                        <p:attrNameLst>
                                          <p:attrName>style.visibility</p:attrName>
                                        </p:attrNameLst>
                                      </p:cBhvr>
                                      <p:to>
                                        <p:strVal val="visible"/>
                                      </p:to>
                                    </p:set>
                                    <p:animEffect transition="in" filter="fade">
                                      <p:cBhvr>
                                        <p:cTn id="32" dur="500"/>
                                        <p:tgtEl>
                                          <p:spTgt spid="3">
                                            <p:txEl>
                                              <p:pRg st="6" end="6"/>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10" presetClass="entr" presetSubtype="0" fill="hold" nodeType="clickEffect">
                                  <p:stCondLst>
                                    <p:cond delay="0"/>
                                  </p:stCondLst>
                                  <p:childTnLst>
                                    <p:set>
                                      <p:cBhvr>
                                        <p:cTn id="36" dur="1" fill="hold">
                                          <p:stCondLst>
                                            <p:cond delay="0"/>
                                          </p:stCondLst>
                                        </p:cTn>
                                        <p:tgtEl>
                                          <p:spTgt spid="3">
                                            <p:txEl>
                                              <p:pRg st="7" end="7"/>
                                            </p:txEl>
                                          </p:spTgt>
                                        </p:tgtEl>
                                        <p:attrNameLst>
                                          <p:attrName>style.visibility</p:attrName>
                                        </p:attrNameLst>
                                      </p:cBhvr>
                                      <p:to>
                                        <p:strVal val="visible"/>
                                      </p:to>
                                    </p:set>
                                    <p:animEffect transition="in" filter="fade">
                                      <p:cBhvr>
                                        <p:cTn id="37" dur="500"/>
                                        <p:tgtEl>
                                          <p:spTgt spid="3">
                                            <p:txEl>
                                              <p:pRg st="7" end="7"/>
                                            </p:txEl>
                                          </p:spTgt>
                                        </p:tgtEl>
                                      </p:cBhvr>
                                    </p:animEffect>
                                  </p:childTnLst>
                                </p:cTn>
                              </p:par>
                            </p:childTnLst>
                          </p:cTn>
                        </p:par>
                      </p:childTnLst>
                    </p:cTn>
                  </p:par>
                  <p:par>
                    <p:cTn id="38" fill="hold">
                      <p:stCondLst>
                        <p:cond delay="indefinite"/>
                      </p:stCondLst>
                      <p:childTnLst>
                        <p:par>
                          <p:cTn id="39" fill="hold">
                            <p:stCondLst>
                              <p:cond delay="0"/>
                            </p:stCondLst>
                            <p:childTnLst>
                              <p:par>
                                <p:cTn id="40" presetID="10" presetClass="entr" presetSubtype="0" fill="hold" nodeType="clickEffect">
                                  <p:stCondLst>
                                    <p:cond delay="0"/>
                                  </p:stCondLst>
                                  <p:childTnLst>
                                    <p:set>
                                      <p:cBhvr>
                                        <p:cTn id="41" dur="1" fill="hold">
                                          <p:stCondLst>
                                            <p:cond delay="0"/>
                                          </p:stCondLst>
                                        </p:cTn>
                                        <p:tgtEl>
                                          <p:spTgt spid="3">
                                            <p:txEl>
                                              <p:pRg st="8" end="8"/>
                                            </p:txEl>
                                          </p:spTgt>
                                        </p:tgtEl>
                                        <p:attrNameLst>
                                          <p:attrName>style.visibility</p:attrName>
                                        </p:attrNameLst>
                                      </p:cBhvr>
                                      <p:to>
                                        <p:strVal val="visible"/>
                                      </p:to>
                                    </p:set>
                                    <p:animEffect transition="in" filter="fade">
                                      <p:cBhvr>
                                        <p:cTn id="42" dur="500"/>
                                        <p:tgtEl>
                                          <p:spTgt spid="3">
                                            <p:txEl>
                                              <p:pRg st="8" end="8"/>
                                            </p:txEl>
                                          </p:spTgt>
                                        </p:tgtEl>
                                      </p:cBhvr>
                                    </p:animEffect>
                                  </p:childTnLst>
                                </p:cTn>
                              </p:par>
                            </p:childTnLst>
                          </p:cTn>
                        </p:par>
                      </p:childTnLst>
                    </p:cTn>
                  </p:par>
                  <p:par>
                    <p:cTn id="43" fill="hold">
                      <p:stCondLst>
                        <p:cond delay="indefinite"/>
                      </p:stCondLst>
                      <p:childTnLst>
                        <p:par>
                          <p:cTn id="44" fill="hold">
                            <p:stCondLst>
                              <p:cond delay="0"/>
                            </p:stCondLst>
                            <p:childTnLst>
                              <p:par>
                                <p:cTn id="45" presetID="10" presetClass="entr" presetSubtype="0" fill="hold" nodeType="clickEffect">
                                  <p:stCondLst>
                                    <p:cond delay="0"/>
                                  </p:stCondLst>
                                  <p:childTnLst>
                                    <p:set>
                                      <p:cBhvr>
                                        <p:cTn id="46" dur="1" fill="hold">
                                          <p:stCondLst>
                                            <p:cond delay="0"/>
                                          </p:stCondLst>
                                        </p:cTn>
                                        <p:tgtEl>
                                          <p:spTgt spid="3">
                                            <p:txEl>
                                              <p:pRg st="9" end="9"/>
                                            </p:txEl>
                                          </p:spTgt>
                                        </p:tgtEl>
                                        <p:attrNameLst>
                                          <p:attrName>style.visibility</p:attrName>
                                        </p:attrNameLst>
                                      </p:cBhvr>
                                      <p:to>
                                        <p:strVal val="visible"/>
                                      </p:to>
                                    </p:set>
                                    <p:animEffect transition="in" filter="fade">
                                      <p:cBhvr>
                                        <p:cTn id="47" dur="500"/>
                                        <p:tgtEl>
                                          <p:spTgt spid="3">
                                            <p:txEl>
                                              <p:pRg st="9" end="9"/>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zh-HK" dirty="0"/>
              <a:t>Interest Charged on Mortgage Payments</a:t>
            </a:r>
            <a:endParaRPr lang="en-US" dirty="0"/>
          </a:p>
        </p:txBody>
      </p:sp>
      <p:sp>
        <p:nvSpPr>
          <p:cNvPr id="3" name="Content Placeholder 2"/>
          <p:cNvSpPr>
            <a:spLocks noGrp="1"/>
          </p:cNvSpPr>
          <p:nvPr>
            <p:ph idx="1"/>
          </p:nvPr>
        </p:nvSpPr>
        <p:spPr/>
        <p:txBody>
          <a:bodyPr/>
          <a:lstStyle/>
          <a:p>
            <a:r>
              <a:rPr lang="en-US" dirty="0"/>
              <a:t>Prime-based Mortgage</a:t>
            </a:r>
          </a:p>
          <a:p>
            <a:pPr lvl="1"/>
            <a:r>
              <a:rPr lang="en-US" altLang="zh-HK" b="1" dirty="0"/>
              <a:t>Prime rate</a:t>
            </a:r>
          </a:p>
          <a:p>
            <a:pPr lvl="2"/>
            <a:r>
              <a:rPr lang="en-US" altLang="zh-HK" dirty="0"/>
              <a:t>A reference interest rate used by banks lending to customers with good credit</a:t>
            </a:r>
          </a:p>
          <a:p>
            <a:pPr lvl="1"/>
            <a:r>
              <a:rPr lang="en-US" altLang="zh-HK" dirty="0"/>
              <a:t>Mortgage rate = Prime rate – spread</a:t>
            </a:r>
          </a:p>
          <a:p>
            <a:pPr lvl="2"/>
            <a:r>
              <a:rPr lang="en-US" altLang="zh-HK" dirty="0"/>
              <a:t> </a:t>
            </a:r>
            <a:r>
              <a:rPr lang="en-US" altLang="zh-HK" dirty="0" err="1"/>
              <a:t>eg</a:t>
            </a:r>
            <a:r>
              <a:rPr lang="en-US" altLang="zh-HK" dirty="0"/>
              <a:t>: 5.25% - 3.1% = 2.15%</a:t>
            </a:r>
          </a:p>
          <a:p>
            <a:pPr lvl="1"/>
            <a:r>
              <a:rPr lang="en-US" altLang="zh-HK" dirty="0"/>
              <a:t>The interest rate is relatively stable</a:t>
            </a:r>
          </a:p>
          <a:p>
            <a:pPr lvl="2"/>
            <a:r>
              <a:rPr lang="en-US" altLang="zh-HK" dirty="0"/>
              <a:t>Interest rate change when banks adjust the prime rate </a:t>
            </a:r>
          </a:p>
          <a:p>
            <a:endParaRPr lang="en-US" dirty="0"/>
          </a:p>
        </p:txBody>
      </p:sp>
    </p:spTree>
    <p:extLst>
      <p:ext uri="{BB962C8B-B14F-4D97-AF65-F5344CB8AC3E}">
        <p14:creationId xmlns:p14="http://schemas.microsoft.com/office/powerpoint/2010/main" val="233876178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animEffect transition="in" filter="fade">
                                      <p:cBhvr>
                                        <p:cTn id="7" dur="500"/>
                                        <p:tgtEl>
                                          <p:spTgt spid="3">
                                            <p:txEl>
                                              <p:pRg st="1" end="1"/>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3">
                                            <p:txEl>
                                              <p:pRg st="2" end="2"/>
                                            </p:txEl>
                                          </p:spTgt>
                                        </p:tgtEl>
                                        <p:attrNameLst>
                                          <p:attrName>style.visibility</p:attrName>
                                        </p:attrNameLst>
                                      </p:cBhvr>
                                      <p:to>
                                        <p:strVal val="visible"/>
                                      </p:to>
                                    </p:set>
                                    <p:animEffect transition="in" filter="fade">
                                      <p:cBhvr>
                                        <p:cTn id="12" dur="500"/>
                                        <p:tgtEl>
                                          <p:spTgt spid="3">
                                            <p:txEl>
                                              <p:pRg st="2" end="2"/>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3">
                                            <p:txEl>
                                              <p:pRg st="3" end="3"/>
                                            </p:txEl>
                                          </p:spTgt>
                                        </p:tgtEl>
                                        <p:attrNameLst>
                                          <p:attrName>style.visibility</p:attrName>
                                        </p:attrNameLst>
                                      </p:cBhvr>
                                      <p:to>
                                        <p:strVal val="visible"/>
                                      </p:to>
                                    </p:set>
                                    <p:animEffect transition="in" filter="fade">
                                      <p:cBhvr>
                                        <p:cTn id="17" dur="500"/>
                                        <p:tgtEl>
                                          <p:spTgt spid="3">
                                            <p:txEl>
                                              <p:pRg st="3" end="3"/>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3">
                                            <p:txEl>
                                              <p:pRg st="4" end="4"/>
                                            </p:txEl>
                                          </p:spTgt>
                                        </p:tgtEl>
                                        <p:attrNameLst>
                                          <p:attrName>style.visibility</p:attrName>
                                        </p:attrNameLst>
                                      </p:cBhvr>
                                      <p:to>
                                        <p:strVal val="visible"/>
                                      </p:to>
                                    </p:set>
                                    <p:animEffect transition="in" filter="fade">
                                      <p:cBhvr>
                                        <p:cTn id="22" dur="500"/>
                                        <p:tgtEl>
                                          <p:spTgt spid="3">
                                            <p:txEl>
                                              <p:pRg st="4" end="4"/>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nodeType="clickEffect">
                                  <p:stCondLst>
                                    <p:cond delay="0"/>
                                  </p:stCondLst>
                                  <p:childTnLst>
                                    <p:set>
                                      <p:cBhvr>
                                        <p:cTn id="26" dur="1" fill="hold">
                                          <p:stCondLst>
                                            <p:cond delay="0"/>
                                          </p:stCondLst>
                                        </p:cTn>
                                        <p:tgtEl>
                                          <p:spTgt spid="3">
                                            <p:txEl>
                                              <p:pRg st="5" end="5"/>
                                            </p:txEl>
                                          </p:spTgt>
                                        </p:tgtEl>
                                        <p:attrNameLst>
                                          <p:attrName>style.visibility</p:attrName>
                                        </p:attrNameLst>
                                      </p:cBhvr>
                                      <p:to>
                                        <p:strVal val="visible"/>
                                      </p:to>
                                    </p:set>
                                    <p:animEffect transition="in" filter="fade">
                                      <p:cBhvr>
                                        <p:cTn id="27" dur="500"/>
                                        <p:tgtEl>
                                          <p:spTgt spid="3">
                                            <p:txEl>
                                              <p:pRg st="5" end="5"/>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nodeType="clickEffect">
                                  <p:stCondLst>
                                    <p:cond delay="0"/>
                                  </p:stCondLst>
                                  <p:childTnLst>
                                    <p:set>
                                      <p:cBhvr>
                                        <p:cTn id="31" dur="1" fill="hold">
                                          <p:stCondLst>
                                            <p:cond delay="0"/>
                                          </p:stCondLst>
                                        </p:cTn>
                                        <p:tgtEl>
                                          <p:spTgt spid="3">
                                            <p:txEl>
                                              <p:pRg st="6" end="6"/>
                                            </p:txEl>
                                          </p:spTgt>
                                        </p:tgtEl>
                                        <p:attrNameLst>
                                          <p:attrName>style.visibility</p:attrName>
                                        </p:attrNameLst>
                                      </p:cBhvr>
                                      <p:to>
                                        <p:strVal val="visible"/>
                                      </p:to>
                                    </p:set>
                                    <p:animEffect transition="in" filter="fade">
                                      <p:cBhvr>
                                        <p:cTn id="32" dur="500"/>
                                        <p:tgtEl>
                                          <p:spTgt spid="3">
                                            <p:txEl>
                                              <p:pRg st="6" end="6"/>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zh-HK" dirty="0"/>
              <a:t>Interest Charged on Mortgage Payments</a:t>
            </a:r>
            <a:endParaRPr lang="en-US" dirty="0"/>
          </a:p>
        </p:txBody>
      </p:sp>
      <p:sp>
        <p:nvSpPr>
          <p:cNvPr id="3" name="Content Placeholder 2"/>
          <p:cNvSpPr>
            <a:spLocks noGrp="1"/>
          </p:cNvSpPr>
          <p:nvPr>
            <p:ph idx="1"/>
          </p:nvPr>
        </p:nvSpPr>
        <p:spPr>
          <a:xfrm>
            <a:off x="1522413" y="1981200"/>
            <a:ext cx="9829799" cy="4572000"/>
          </a:xfrm>
        </p:spPr>
        <p:txBody>
          <a:bodyPr>
            <a:normAutofit/>
          </a:bodyPr>
          <a:lstStyle/>
          <a:p>
            <a:r>
              <a:rPr lang="en-US" dirty="0"/>
              <a:t>How to find the interest charges on the loan?</a:t>
            </a:r>
          </a:p>
          <a:p>
            <a:r>
              <a:rPr lang="en-US" dirty="0"/>
              <a:t>Mortgage payment is made up partly of principal repayment on the loan and partly of interest charges on the loan.</a:t>
            </a:r>
          </a:p>
          <a:p>
            <a:r>
              <a:rPr lang="en-US" b="1" dirty="0"/>
              <a:t>Amortization table </a:t>
            </a:r>
            <a:r>
              <a:rPr lang="en-US" dirty="0"/>
              <a:t>is an method to identify how much of your repayment is used to repay the principal of the loan</a:t>
            </a:r>
          </a:p>
          <a:p>
            <a:pPr lvl="1"/>
            <a:r>
              <a:rPr lang="en-US" altLang="zh-HK" dirty="0"/>
              <a:t>Amortization is the paying off of debt with a fixed repayment schedule in regular installments over a period of time </a:t>
            </a:r>
          </a:p>
          <a:p>
            <a:r>
              <a:rPr lang="en-US" altLang="zh-HK" dirty="0"/>
              <a:t>Example</a:t>
            </a:r>
          </a:p>
          <a:p>
            <a:pPr lvl="1"/>
            <a:r>
              <a:rPr lang="en-US" altLang="zh-HK" dirty="0"/>
              <a:t>The property worth 3m and applied a 70% mortgage loan with 15 years. Assume prime rate = 5% and does not change in the whole  period</a:t>
            </a:r>
            <a:br>
              <a:rPr lang="en-US" altLang="zh-HK" dirty="0"/>
            </a:br>
            <a:endParaRPr lang="en-US" dirty="0"/>
          </a:p>
        </p:txBody>
      </p:sp>
    </p:spTree>
    <p:extLst>
      <p:ext uri="{BB962C8B-B14F-4D97-AF65-F5344CB8AC3E}">
        <p14:creationId xmlns:p14="http://schemas.microsoft.com/office/powerpoint/2010/main" val="143284502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animEffect transition="in" filter="fade">
                                      <p:cBhvr>
                                        <p:cTn id="7" dur="500"/>
                                        <p:tgtEl>
                                          <p:spTgt spid="3">
                                            <p:txEl>
                                              <p:pRg st="1" end="1"/>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3">
                                            <p:txEl>
                                              <p:pRg st="2" end="2"/>
                                            </p:txEl>
                                          </p:spTgt>
                                        </p:tgtEl>
                                        <p:attrNameLst>
                                          <p:attrName>style.visibility</p:attrName>
                                        </p:attrNameLst>
                                      </p:cBhvr>
                                      <p:to>
                                        <p:strVal val="visible"/>
                                      </p:to>
                                    </p:set>
                                    <p:animEffect transition="in" filter="fade">
                                      <p:cBhvr>
                                        <p:cTn id="12" dur="500"/>
                                        <p:tgtEl>
                                          <p:spTgt spid="3">
                                            <p:txEl>
                                              <p:pRg st="2" end="2"/>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3">
                                            <p:txEl>
                                              <p:pRg st="3" end="3"/>
                                            </p:txEl>
                                          </p:spTgt>
                                        </p:tgtEl>
                                        <p:attrNameLst>
                                          <p:attrName>style.visibility</p:attrName>
                                        </p:attrNameLst>
                                      </p:cBhvr>
                                      <p:to>
                                        <p:strVal val="visible"/>
                                      </p:to>
                                    </p:set>
                                    <p:animEffect transition="in" filter="fade">
                                      <p:cBhvr>
                                        <p:cTn id="17" dur="500"/>
                                        <p:tgtEl>
                                          <p:spTgt spid="3">
                                            <p:txEl>
                                              <p:pRg st="3" end="3"/>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3">
                                            <p:txEl>
                                              <p:pRg st="4" end="4"/>
                                            </p:txEl>
                                          </p:spTgt>
                                        </p:tgtEl>
                                        <p:attrNameLst>
                                          <p:attrName>style.visibility</p:attrName>
                                        </p:attrNameLst>
                                      </p:cBhvr>
                                      <p:to>
                                        <p:strVal val="visible"/>
                                      </p:to>
                                    </p:set>
                                    <p:animEffect transition="in" filter="fade">
                                      <p:cBhvr>
                                        <p:cTn id="22" dur="500"/>
                                        <p:tgtEl>
                                          <p:spTgt spid="3">
                                            <p:txEl>
                                              <p:pRg st="4" end="4"/>
                                            </p:txEl>
                                          </p:spTgt>
                                        </p:tgtEl>
                                      </p:cBhvr>
                                    </p:animEffect>
                                  </p:childTnLst>
                                </p:cTn>
                              </p:par>
                              <p:par>
                                <p:cTn id="23" presetID="10" presetClass="entr" presetSubtype="0" fill="hold" nodeType="withEffect">
                                  <p:stCondLst>
                                    <p:cond delay="0"/>
                                  </p:stCondLst>
                                  <p:childTnLst>
                                    <p:set>
                                      <p:cBhvr>
                                        <p:cTn id="24" dur="1" fill="hold">
                                          <p:stCondLst>
                                            <p:cond delay="0"/>
                                          </p:stCondLst>
                                        </p:cTn>
                                        <p:tgtEl>
                                          <p:spTgt spid="3">
                                            <p:txEl>
                                              <p:pRg st="5" end="5"/>
                                            </p:txEl>
                                          </p:spTgt>
                                        </p:tgtEl>
                                        <p:attrNameLst>
                                          <p:attrName>style.visibility</p:attrName>
                                        </p:attrNameLst>
                                      </p:cBhvr>
                                      <p:to>
                                        <p:strVal val="visible"/>
                                      </p:to>
                                    </p:set>
                                    <p:animEffect transition="in" filter="fade">
                                      <p:cBhvr>
                                        <p:cTn id="25" dur="500"/>
                                        <p:tgtEl>
                                          <p:spTgt spid="3">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r>
              <a:rPr lang="en-US" altLang="zh-HK" dirty="0"/>
              <a:t>Interest Charged on Mortgage Payments</a:t>
            </a:r>
            <a:endParaRPr lang="zh-HK" altLang="en-US" dirty="0"/>
          </a:p>
        </p:txBody>
      </p:sp>
      <p:sp>
        <p:nvSpPr>
          <p:cNvPr id="3" name="內容版面配置區 2"/>
          <p:cNvSpPr>
            <a:spLocks noGrp="1"/>
          </p:cNvSpPr>
          <p:nvPr>
            <p:ph idx="1"/>
          </p:nvPr>
        </p:nvSpPr>
        <p:spPr/>
        <p:txBody>
          <a:bodyPr/>
          <a:lstStyle/>
          <a:p>
            <a:r>
              <a:rPr lang="en-US" altLang="zh-HK" dirty="0"/>
              <a:t>Step 1: Find the monthly payment</a:t>
            </a:r>
          </a:p>
          <a:p>
            <a:endParaRPr lang="en-GB" altLang="zh-HK" dirty="0"/>
          </a:p>
          <a:p>
            <a:endParaRPr lang="en-GB" altLang="zh-HK" dirty="0"/>
          </a:p>
          <a:p>
            <a:r>
              <a:rPr lang="en-US" altLang="zh-HK" dirty="0"/>
              <a:t>L = 3m x 70% = 2.1m </a:t>
            </a:r>
          </a:p>
          <a:p>
            <a:r>
              <a:rPr lang="en-US" altLang="zh-HK" dirty="0"/>
              <a:t>r = 3%/12 = 0.25%</a:t>
            </a:r>
          </a:p>
          <a:p>
            <a:r>
              <a:rPr lang="en-US" altLang="zh-HK" dirty="0"/>
              <a:t>n = 15 x 12 = 180 months </a:t>
            </a:r>
          </a:p>
          <a:p>
            <a:r>
              <a:rPr lang="en-US" altLang="zh-HK" dirty="0"/>
              <a:t>P = $14502.2 per month </a:t>
            </a:r>
            <a:endParaRPr lang="zh-HK" altLang="en-US" dirty="0"/>
          </a:p>
        </p:txBody>
      </p:sp>
      <p:grpSp>
        <p:nvGrpSpPr>
          <p:cNvPr id="4" name="群組 5"/>
          <p:cNvGrpSpPr/>
          <p:nvPr/>
        </p:nvGrpSpPr>
        <p:grpSpPr>
          <a:xfrm>
            <a:off x="4875212" y="2438400"/>
            <a:ext cx="2590800" cy="1192508"/>
            <a:chOff x="4875212" y="4572000"/>
            <a:chExt cx="2895600" cy="905561"/>
          </a:xfrm>
        </p:grpSpPr>
        <p:sp>
          <p:nvSpPr>
            <p:cNvPr id="5" name="矩形 3"/>
            <p:cNvSpPr/>
            <p:nvPr/>
          </p:nvSpPr>
          <p:spPr>
            <a:xfrm>
              <a:off x="4875212" y="4572000"/>
              <a:ext cx="2895600" cy="762000"/>
            </a:xfrm>
            <a:prstGeom prst="rect">
              <a:avLst/>
            </a:prstGeom>
            <a:solidFill>
              <a:srgbClr val="FFFF99"/>
            </a:solidFill>
            <a:ln>
              <a:solidFill>
                <a:srgbClr val="FFFF9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HK" altLang="en-US"/>
            </a:p>
          </p:txBody>
        </p:sp>
        <mc:AlternateContent xmlns:mc="http://schemas.openxmlformats.org/markup-compatibility/2006" xmlns:a14="http://schemas.microsoft.com/office/drawing/2010/main">
          <mc:Choice Requires="a14">
            <p:sp>
              <p:nvSpPr>
                <p:cNvPr id="6" name="文字方塊 4"/>
                <p:cNvSpPr txBox="1"/>
                <p:nvPr/>
              </p:nvSpPr>
              <p:spPr>
                <a:xfrm>
                  <a:off x="4951412" y="4613145"/>
                  <a:ext cx="2743200" cy="864416"/>
                </a:xfrm>
                <a:prstGeom prst="rect">
                  <a:avLst/>
                </a:prstGeom>
                <a:noFill/>
              </p:spPr>
              <p:txBody>
                <a:bodyPr wrap="square" rtlCol="0">
                  <a:spAutoFit/>
                </a:bodyPr>
                <a:lstStyle/>
                <a:p>
                  <a:pPr/>
                  <a14:m>
                    <m:oMathPara xmlns:m="http://schemas.openxmlformats.org/officeDocument/2006/math">
                      <m:oMathParaPr>
                        <m:jc m:val="center"/>
                      </m:oMathParaPr>
                      <m:oMath xmlns:m="http://schemas.openxmlformats.org/officeDocument/2006/math">
                        <m:r>
                          <m:rPr>
                            <m:nor/>
                          </m:rPr>
                          <a:rPr lang="en-GB" sz="2400" smtClean="0"/>
                          <m:t>P</m:t>
                        </m:r>
                        <m:r>
                          <m:rPr>
                            <m:nor/>
                          </m:rPr>
                          <a:rPr lang="en-US" sz="2400" smtClean="0"/>
                          <m:t>=</m:t>
                        </m:r>
                        <m:f>
                          <m:fPr>
                            <m:ctrlPr>
                              <a:rPr lang="en-US" altLang="zh-HK" sz="2400" i="1" smtClean="0">
                                <a:latin typeface="Cambria Math" panose="02040503050406030204" pitchFamily="18" charset="0"/>
                              </a:rPr>
                            </m:ctrlPr>
                          </m:fPr>
                          <m:num>
                            <m:r>
                              <m:rPr>
                                <m:sty m:val="p"/>
                              </m:rPr>
                              <a:rPr lang="en-GB" altLang="zh-HK" sz="2400" b="0" i="0" smtClean="0">
                                <a:latin typeface="Cambria Math" panose="02040503050406030204" pitchFamily="18" charset="0"/>
                              </a:rPr>
                              <m:t>r</m:t>
                            </m:r>
                            <m:r>
                              <a:rPr lang="en-GB" altLang="zh-HK" sz="2400" b="0" i="1" smtClean="0">
                                <a:latin typeface="Cambria Math" panose="02040503050406030204" pitchFamily="18" charset="0"/>
                              </a:rPr>
                              <m:t>(</m:t>
                            </m:r>
                            <m:r>
                              <m:rPr>
                                <m:sty m:val="p"/>
                              </m:rPr>
                              <a:rPr lang="en-GB" altLang="zh-HK" sz="2400" b="0" i="0" smtClean="0">
                                <a:latin typeface="Cambria Math" panose="02040503050406030204" pitchFamily="18" charset="0"/>
                              </a:rPr>
                              <m:t>L</m:t>
                            </m:r>
                            <m:r>
                              <a:rPr lang="en-GB" altLang="zh-HK" sz="2400" b="0" i="1" smtClean="0">
                                <a:latin typeface="Cambria Math" panose="02040503050406030204" pitchFamily="18" charset="0"/>
                              </a:rPr>
                              <m:t>)</m:t>
                            </m:r>
                          </m:num>
                          <m:den>
                            <m:r>
                              <a:rPr lang="en-GB" altLang="zh-HK" sz="2400" b="0" i="1" smtClean="0">
                                <a:latin typeface="Cambria Math" panose="02040503050406030204" pitchFamily="18" charset="0"/>
                              </a:rPr>
                              <m:t>1−</m:t>
                            </m:r>
                            <m:sSup>
                              <m:sSupPr>
                                <m:ctrlPr>
                                  <a:rPr lang="en-GB" altLang="zh-HK" sz="2400" b="0" i="1" smtClean="0">
                                    <a:latin typeface="Cambria Math" panose="02040503050406030204" pitchFamily="18" charset="0"/>
                                  </a:rPr>
                                </m:ctrlPr>
                              </m:sSupPr>
                              <m:e>
                                <m:r>
                                  <a:rPr lang="en-GB" altLang="zh-HK" sz="2400">
                                    <a:latin typeface="Cambria Math" panose="02040503050406030204" pitchFamily="18" charset="0"/>
                                  </a:rPr>
                                  <m:t>(1+</m:t>
                                </m:r>
                                <m:r>
                                  <m:rPr>
                                    <m:sty m:val="p"/>
                                  </m:rPr>
                                  <a:rPr lang="en-GB" altLang="zh-HK" sz="2400">
                                    <a:latin typeface="Cambria Math" panose="02040503050406030204" pitchFamily="18" charset="0"/>
                                  </a:rPr>
                                  <m:t>r</m:t>
                                </m:r>
                                <m:r>
                                  <a:rPr lang="en-GB" altLang="zh-HK" sz="2400">
                                    <a:latin typeface="Cambria Math" panose="02040503050406030204" pitchFamily="18" charset="0"/>
                                  </a:rPr>
                                  <m:t>)</m:t>
                                </m:r>
                              </m:e>
                              <m:sup>
                                <m:r>
                                  <a:rPr lang="en-GB" altLang="zh-HK" sz="2400" b="0" i="1" smtClean="0">
                                    <a:latin typeface="Cambria Math" panose="02040503050406030204" pitchFamily="18" charset="0"/>
                                  </a:rPr>
                                  <m:t>−</m:t>
                                </m:r>
                                <m:r>
                                  <a:rPr lang="en-GB" altLang="zh-HK" sz="2400" b="0" i="1" smtClean="0">
                                    <a:latin typeface="Cambria Math" panose="02040503050406030204" pitchFamily="18" charset="0"/>
                                  </a:rPr>
                                  <m:t>𝑛</m:t>
                                </m:r>
                              </m:sup>
                            </m:sSup>
                          </m:den>
                        </m:f>
                      </m:oMath>
                    </m:oMathPara>
                  </a14:m>
                  <a:endParaRPr lang="zh-HK" altLang="en-US" sz="2400" baseline="30000" dirty="0"/>
                </a:p>
                <a:p>
                  <a:endParaRPr lang="zh-HK" altLang="en-US" dirty="0"/>
                </a:p>
              </p:txBody>
            </p:sp>
          </mc:Choice>
          <mc:Fallback xmlns="">
            <p:sp>
              <p:nvSpPr>
                <p:cNvPr id="6" name="文字方塊 4"/>
                <p:cNvSpPr txBox="1">
                  <a:spLocks noRot="1" noChangeAspect="1" noMove="1" noResize="1" noEditPoints="1" noAdjustHandles="1" noChangeArrowheads="1" noChangeShapeType="1" noTextEdit="1"/>
                </p:cNvSpPr>
                <p:nvPr/>
              </p:nvSpPr>
              <p:spPr>
                <a:xfrm>
                  <a:off x="4951412" y="4613145"/>
                  <a:ext cx="2743200" cy="864416"/>
                </a:xfrm>
                <a:prstGeom prst="rect">
                  <a:avLst/>
                </a:prstGeom>
                <a:blipFill>
                  <a:blip r:embed="rId2"/>
                  <a:stretch>
                    <a:fillRect/>
                  </a:stretch>
                </a:blipFill>
              </p:spPr>
              <p:txBody>
                <a:bodyPr/>
                <a:lstStyle/>
                <a:p>
                  <a:r>
                    <a:rPr lang="zh-HK" altLang="en-US">
                      <a:noFill/>
                    </a:rPr>
                    <a:t> </a:t>
                  </a:r>
                </a:p>
              </p:txBody>
            </p:sp>
          </mc:Fallback>
        </mc:AlternateContent>
      </p:grpSp>
    </p:spTree>
    <p:extLst>
      <p:ext uri="{BB962C8B-B14F-4D97-AF65-F5344CB8AC3E}">
        <p14:creationId xmlns:p14="http://schemas.microsoft.com/office/powerpoint/2010/main" val="290098043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500"/>
                                        <p:tgtEl>
                                          <p:spTgt spid="4"/>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3">
                                            <p:txEl>
                                              <p:pRg st="3" end="3"/>
                                            </p:txEl>
                                          </p:spTgt>
                                        </p:tgtEl>
                                        <p:attrNameLst>
                                          <p:attrName>style.visibility</p:attrName>
                                        </p:attrNameLst>
                                      </p:cBhvr>
                                      <p:to>
                                        <p:strVal val="visible"/>
                                      </p:to>
                                    </p:set>
                                    <p:animEffect transition="in" filter="fade">
                                      <p:cBhvr>
                                        <p:cTn id="12" dur="500"/>
                                        <p:tgtEl>
                                          <p:spTgt spid="3">
                                            <p:txEl>
                                              <p:pRg st="3" end="3"/>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3">
                                            <p:txEl>
                                              <p:pRg st="4" end="4"/>
                                            </p:txEl>
                                          </p:spTgt>
                                        </p:tgtEl>
                                        <p:attrNameLst>
                                          <p:attrName>style.visibility</p:attrName>
                                        </p:attrNameLst>
                                      </p:cBhvr>
                                      <p:to>
                                        <p:strVal val="visible"/>
                                      </p:to>
                                    </p:set>
                                    <p:animEffect transition="in" filter="fade">
                                      <p:cBhvr>
                                        <p:cTn id="17" dur="500"/>
                                        <p:tgtEl>
                                          <p:spTgt spid="3">
                                            <p:txEl>
                                              <p:pRg st="4" end="4"/>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3">
                                            <p:txEl>
                                              <p:pRg st="5" end="5"/>
                                            </p:txEl>
                                          </p:spTgt>
                                        </p:tgtEl>
                                        <p:attrNameLst>
                                          <p:attrName>style.visibility</p:attrName>
                                        </p:attrNameLst>
                                      </p:cBhvr>
                                      <p:to>
                                        <p:strVal val="visible"/>
                                      </p:to>
                                    </p:set>
                                    <p:animEffect transition="in" filter="fade">
                                      <p:cBhvr>
                                        <p:cTn id="22" dur="500"/>
                                        <p:tgtEl>
                                          <p:spTgt spid="3">
                                            <p:txEl>
                                              <p:pRg st="5" end="5"/>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nodeType="clickEffect">
                                  <p:stCondLst>
                                    <p:cond delay="0"/>
                                  </p:stCondLst>
                                  <p:childTnLst>
                                    <p:set>
                                      <p:cBhvr>
                                        <p:cTn id="26" dur="1" fill="hold">
                                          <p:stCondLst>
                                            <p:cond delay="0"/>
                                          </p:stCondLst>
                                        </p:cTn>
                                        <p:tgtEl>
                                          <p:spTgt spid="3">
                                            <p:txEl>
                                              <p:pRg st="6" end="6"/>
                                            </p:txEl>
                                          </p:spTgt>
                                        </p:tgtEl>
                                        <p:attrNameLst>
                                          <p:attrName>style.visibility</p:attrName>
                                        </p:attrNameLst>
                                      </p:cBhvr>
                                      <p:to>
                                        <p:strVal val="visible"/>
                                      </p:to>
                                    </p:set>
                                    <p:animEffect transition="in" filter="fade">
                                      <p:cBhvr>
                                        <p:cTn id="27" dur="500"/>
                                        <p:tgtEl>
                                          <p:spTgt spid="3">
                                            <p:txEl>
                                              <p:pRg st="6" end="6"/>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r>
              <a:rPr lang="en-US" altLang="zh-HK" dirty="0"/>
              <a:t>Interest Charged on Mortgage Payments</a:t>
            </a:r>
            <a:endParaRPr lang="zh-HK" altLang="en-US" dirty="0"/>
          </a:p>
        </p:txBody>
      </p:sp>
      <p:sp>
        <p:nvSpPr>
          <p:cNvPr id="3" name="內容版面配置區 2"/>
          <p:cNvSpPr>
            <a:spLocks noGrp="1"/>
          </p:cNvSpPr>
          <p:nvPr>
            <p:ph idx="1"/>
          </p:nvPr>
        </p:nvSpPr>
        <p:spPr/>
        <p:txBody>
          <a:bodyPr/>
          <a:lstStyle/>
          <a:p>
            <a:r>
              <a:rPr lang="en-US" altLang="zh-HK" dirty="0"/>
              <a:t>Step 2: Calculate your interest part for the 1</a:t>
            </a:r>
            <a:r>
              <a:rPr lang="en-US" altLang="zh-HK" baseline="30000" dirty="0"/>
              <a:t>st</a:t>
            </a:r>
            <a:r>
              <a:rPr lang="en-US" altLang="zh-HK" dirty="0"/>
              <a:t> month</a:t>
            </a:r>
          </a:p>
          <a:p>
            <a:pPr lvl="1"/>
            <a:r>
              <a:rPr lang="en-US" altLang="zh-HK" dirty="0"/>
              <a:t>2.1m x 0.25% = $5250</a:t>
            </a:r>
          </a:p>
          <a:p>
            <a:r>
              <a:rPr lang="en-US" altLang="zh-HK" dirty="0"/>
              <a:t>Step 3: Repayment – interest part for the 1</a:t>
            </a:r>
            <a:r>
              <a:rPr lang="en-US" altLang="zh-HK" baseline="30000" dirty="0"/>
              <a:t>st</a:t>
            </a:r>
            <a:r>
              <a:rPr lang="en-US" altLang="zh-HK" dirty="0"/>
              <a:t> month  = principal repayment for the 1</a:t>
            </a:r>
            <a:r>
              <a:rPr lang="en-US" altLang="zh-HK" baseline="30000" dirty="0"/>
              <a:t>st</a:t>
            </a:r>
            <a:r>
              <a:rPr lang="en-US" altLang="zh-HK" dirty="0"/>
              <a:t> month</a:t>
            </a:r>
          </a:p>
          <a:p>
            <a:pPr lvl="1"/>
            <a:r>
              <a:rPr lang="en-US" altLang="zh-HK" dirty="0"/>
              <a:t>$14502.2 - $5250 =$9252.2</a:t>
            </a:r>
          </a:p>
          <a:p>
            <a:r>
              <a:rPr lang="en-US" altLang="zh-HK" dirty="0"/>
              <a:t>Step 4: Your beginning outstanding balance – your principal repayment = Your ending outstanding balance.</a:t>
            </a:r>
          </a:p>
          <a:p>
            <a:pPr lvl="1"/>
            <a:r>
              <a:rPr lang="en-US" altLang="zh-HK" dirty="0"/>
              <a:t>$2,100,000 - $9252.2 = $2,090,747,8 </a:t>
            </a:r>
          </a:p>
          <a:p>
            <a:r>
              <a:rPr lang="en-US" altLang="zh-HK" dirty="0"/>
              <a:t>Step 5 repeat the step 2-4 for the subsequent month</a:t>
            </a:r>
            <a:endParaRPr lang="zh-HK" altLang="en-US" dirty="0"/>
          </a:p>
        </p:txBody>
      </p:sp>
    </p:spTree>
    <p:extLst>
      <p:ext uri="{BB962C8B-B14F-4D97-AF65-F5344CB8AC3E}">
        <p14:creationId xmlns:p14="http://schemas.microsoft.com/office/powerpoint/2010/main" val="283995456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fade">
                                      <p:cBhvr>
                                        <p:cTn id="12" dur="5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fade">
                                      <p:cBhvr>
                                        <p:cTn id="17" dur="500"/>
                                        <p:tgtEl>
                                          <p:spTgt spid="3">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3">
                                            <p:txEl>
                                              <p:pRg st="3" end="3"/>
                                            </p:txEl>
                                          </p:spTgt>
                                        </p:tgtEl>
                                        <p:attrNameLst>
                                          <p:attrName>style.visibility</p:attrName>
                                        </p:attrNameLst>
                                      </p:cBhvr>
                                      <p:to>
                                        <p:strVal val="visible"/>
                                      </p:to>
                                    </p:set>
                                    <p:animEffect transition="in" filter="fade">
                                      <p:cBhvr>
                                        <p:cTn id="22" dur="500"/>
                                        <p:tgtEl>
                                          <p:spTgt spid="3">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nodeType="clickEffect">
                                  <p:stCondLst>
                                    <p:cond delay="0"/>
                                  </p:stCondLst>
                                  <p:childTnLst>
                                    <p:set>
                                      <p:cBhvr>
                                        <p:cTn id="26" dur="1" fill="hold">
                                          <p:stCondLst>
                                            <p:cond delay="0"/>
                                          </p:stCondLst>
                                        </p:cTn>
                                        <p:tgtEl>
                                          <p:spTgt spid="3">
                                            <p:txEl>
                                              <p:pRg st="4" end="4"/>
                                            </p:txEl>
                                          </p:spTgt>
                                        </p:tgtEl>
                                        <p:attrNameLst>
                                          <p:attrName>style.visibility</p:attrName>
                                        </p:attrNameLst>
                                      </p:cBhvr>
                                      <p:to>
                                        <p:strVal val="visible"/>
                                      </p:to>
                                    </p:set>
                                    <p:animEffect transition="in" filter="fade">
                                      <p:cBhvr>
                                        <p:cTn id="27" dur="500"/>
                                        <p:tgtEl>
                                          <p:spTgt spid="3">
                                            <p:txEl>
                                              <p:pRg st="4" end="4"/>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nodeType="clickEffect">
                                  <p:stCondLst>
                                    <p:cond delay="0"/>
                                  </p:stCondLst>
                                  <p:childTnLst>
                                    <p:set>
                                      <p:cBhvr>
                                        <p:cTn id="31" dur="1" fill="hold">
                                          <p:stCondLst>
                                            <p:cond delay="0"/>
                                          </p:stCondLst>
                                        </p:cTn>
                                        <p:tgtEl>
                                          <p:spTgt spid="3">
                                            <p:txEl>
                                              <p:pRg st="5" end="5"/>
                                            </p:txEl>
                                          </p:spTgt>
                                        </p:tgtEl>
                                        <p:attrNameLst>
                                          <p:attrName>style.visibility</p:attrName>
                                        </p:attrNameLst>
                                      </p:cBhvr>
                                      <p:to>
                                        <p:strVal val="visible"/>
                                      </p:to>
                                    </p:set>
                                    <p:animEffect transition="in" filter="fade">
                                      <p:cBhvr>
                                        <p:cTn id="32" dur="500"/>
                                        <p:tgtEl>
                                          <p:spTgt spid="3">
                                            <p:txEl>
                                              <p:pRg st="5" end="5"/>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10" presetClass="entr" presetSubtype="0" fill="hold" nodeType="clickEffect">
                                  <p:stCondLst>
                                    <p:cond delay="0"/>
                                  </p:stCondLst>
                                  <p:childTnLst>
                                    <p:set>
                                      <p:cBhvr>
                                        <p:cTn id="36" dur="1" fill="hold">
                                          <p:stCondLst>
                                            <p:cond delay="0"/>
                                          </p:stCondLst>
                                        </p:cTn>
                                        <p:tgtEl>
                                          <p:spTgt spid="3">
                                            <p:txEl>
                                              <p:pRg st="6" end="6"/>
                                            </p:txEl>
                                          </p:spTgt>
                                        </p:tgtEl>
                                        <p:attrNameLst>
                                          <p:attrName>style.visibility</p:attrName>
                                        </p:attrNameLst>
                                      </p:cBhvr>
                                      <p:to>
                                        <p:strVal val="visible"/>
                                      </p:to>
                                    </p:set>
                                    <p:animEffect transition="in" filter="fade">
                                      <p:cBhvr>
                                        <p:cTn id="37" dur="500"/>
                                        <p:tgtEl>
                                          <p:spTgt spid="3">
                                            <p:txEl>
                                              <p:pRg st="6" end="6"/>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r>
              <a:rPr lang="en-US" altLang="zh-HK" dirty="0"/>
              <a:t>Interest Charged on Mortgage Payments</a:t>
            </a:r>
            <a:endParaRPr lang="zh-HK" altLang="en-US" dirty="0"/>
          </a:p>
        </p:txBody>
      </p:sp>
      <p:graphicFrame>
        <p:nvGraphicFramePr>
          <p:cNvPr id="5" name="內容版面配置區 4"/>
          <p:cNvGraphicFramePr>
            <a:graphicFrameLocks noGrp="1"/>
          </p:cNvGraphicFramePr>
          <p:nvPr>
            <p:ph idx="1"/>
            <p:extLst>
              <p:ext uri="{D42A27DB-BD31-4B8C-83A1-F6EECF244321}">
                <p14:modId xmlns:p14="http://schemas.microsoft.com/office/powerpoint/2010/main" val="3391564726"/>
              </p:ext>
            </p:extLst>
          </p:nvPr>
        </p:nvGraphicFramePr>
        <p:xfrm>
          <a:off x="1785936" y="2057400"/>
          <a:ext cx="9302751" cy="4010140"/>
        </p:xfrm>
        <a:graphic>
          <a:graphicData uri="http://schemas.openxmlformats.org/drawingml/2006/table">
            <a:tbl>
              <a:tblPr/>
              <a:tblGrid>
                <a:gridCol w="1414070">
                  <a:extLst>
                    <a:ext uri="{9D8B030D-6E8A-4147-A177-3AD203B41FA5}">
                      <a16:colId xmlns:a16="http://schemas.microsoft.com/office/drawing/2014/main" val="461272697"/>
                    </a:ext>
                  </a:extLst>
                </a:gridCol>
                <a:gridCol w="1911615">
                  <a:extLst>
                    <a:ext uri="{9D8B030D-6E8A-4147-A177-3AD203B41FA5}">
                      <a16:colId xmlns:a16="http://schemas.microsoft.com/office/drawing/2014/main" val="2799599086"/>
                    </a:ext>
                  </a:extLst>
                </a:gridCol>
                <a:gridCol w="1414070">
                  <a:extLst>
                    <a:ext uri="{9D8B030D-6E8A-4147-A177-3AD203B41FA5}">
                      <a16:colId xmlns:a16="http://schemas.microsoft.com/office/drawing/2014/main" val="3359013647"/>
                    </a:ext>
                  </a:extLst>
                </a:gridCol>
                <a:gridCol w="1414070">
                  <a:extLst>
                    <a:ext uri="{9D8B030D-6E8A-4147-A177-3AD203B41FA5}">
                      <a16:colId xmlns:a16="http://schemas.microsoft.com/office/drawing/2014/main" val="3560203833"/>
                    </a:ext>
                  </a:extLst>
                </a:gridCol>
                <a:gridCol w="1394431">
                  <a:extLst>
                    <a:ext uri="{9D8B030D-6E8A-4147-A177-3AD203B41FA5}">
                      <a16:colId xmlns:a16="http://schemas.microsoft.com/office/drawing/2014/main" val="1118848256"/>
                    </a:ext>
                  </a:extLst>
                </a:gridCol>
                <a:gridCol w="1754495">
                  <a:extLst>
                    <a:ext uri="{9D8B030D-6E8A-4147-A177-3AD203B41FA5}">
                      <a16:colId xmlns:a16="http://schemas.microsoft.com/office/drawing/2014/main" val="238697610"/>
                    </a:ext>
                  </a:extLst>
                </a:gridCol>
              </a:tblGrid>
              <a:tr h="1051646">
                <a:tc>
                  <a:txBody>
                    <a:bodyPr/>
                    <a:lstStyle/>
                    <a:p>
                      <a:pPr algn="ctr" fontAlgn="ctr"/>
                      <a:r>
                        <a:rPr lang="en-US" sz="2400" b="0" i="0" u="none" strike="noStrike" dirty="0">
                          <a:solidFill>
                            <a:srgbClr val="000000"/>
                          </a:solidFill>
                          <a:effectLst/>
                          <a:latin typeface="新細明體" panose="02020500000000000000" pitchFamily="18" charset="-120"/>
                          <a:ea typeface="新細明體" panose="02020500000000000000" pitchFamily="18" charset="-120"/>
                        </a:rPr>
                        <a:t>Month</a:t>
                      </a: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2400" b="0" i="0" u="none" strike="noStrike" dirty="0">
                          <a:solidFill>
                            <a:srgbClr val="000000"/>
                          </a:solidFill>
                          <a:effectLst/>
                          <a:latin typeface="新細明體" panose="02020500000000000000" pitchFamily="18" charset="-120"/>
                          <a:ea typeface="新細明體" panose="02020500000000000000" pitchFamily="18" charset="-120"/>
                        </a:rPr>
                        <a:t>Month Beginning balance (A) </a:t>
                      </a: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2400" b="0" i="0" u="none" strike="noStrike" dirty="0">
                          <a:solidFill>
                            <a:srgbClr val="000000"/>
                          </a:solidFill>
                          <a:effectLst/>
                          <a:latin typeface="新細明體" panose="02020500000000000000" pitchFamily="18" charset="-120"/>
                          <a:ea typeface="新細明體" panose="02020500000000000000" pitchFamily="18" charset="-120"/>
                        </a:rPr>
                        <a:t>Monthly payment (B) </a:t>
                      </a: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2400" b="0" i="0" u="none" strike="noStrike" dirty="0">
                          <a:solidFill>
                            <a:srgbClr val="000000"/>
                          </a:solidFill>
                          <a:effectLst/>
                          <a:latin typeface="新細明體" panose="02020500000000000000" pitchFamily="18" charset="-120"/>
                          <a:ea typeface="新細明體" panose="02020500000000000000" pitchFamily="18" charset="-120"/>
                        </a:rPr>
                        <a:t>Interest part (C) </a:t>
                      </a: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2400" b="0" i="0" u="none" strike="noStrike" dirty="0">
                          <a:solidFill>
                            <a:srgbClr val="000000"/>
                          </a:solidFill>
                          <a:effectLst/>
                          <a:latin typeface="新細明體" panose="02020500000000000000" pitchFamily="18" charset="-120"/>
                          <a:ea typeface="新細明體" panose="02020500000000000000" pitchFamily="18" charset="-120"/>
                        </a:rPr>
                        <a:t>Principal repayment (D) </a:t>
                      </a: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2400" b="0" i="0" u="none" strike="noStrike" dirty="0">
                          <a:solidFill>
                            <a:srgbClr val="000000"/>
                          </a:solidFill>
                          <a:effectLst/>
                          <a:latin typeface="新細明體" panose="02020500000000000000" pitchFamily="18" charset="-120"/>
                          <a:ea typeface="新細明體" panose="02020500000000000000" pitchFamily="18" charset="-120"/>
                        </a:rPr>
                        <a:t>Ending balance </a:t>
                      </a: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996820973"/>
                  </a:ext>
                </a:extLst>
              </a:tr>
              <a:tr h="1402195">
                <a:tc>
                  <a:txBody>
                    <a:bodyPr/>
                    <a:lstStyle/>
                    <a:p>
                      <a:pPr algn="ctr" fontAlgn="ctr"/>
                      <a:r>
                        <a:rPr lang="zh-HK" altLang="en-US" sz="2400" b="0" i="0" u="none" strike="noStrike" dirty="0">
                          <a:solidFill>
                            <a:srgbClr val="000000"/>
                          </a:solidFill>
                          <a:effectLst/>
                          <a:latin typeface="新細明體" panose="02020500000000000000" pitchFamily="18" charset="-120"/>
                          <a:ea typeface="新細明體" panose="02020500000000000000" pitchFamily="18" charset="-120"/>
                        </a:rPr>
                        <a:t>　</a:t>
                      </a: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2400" b="0" i="0" u="none" strike="noStrike" dirty="0">
                          <a:solidFill>
                            <a:srgbClr val="000000"/>
                          </a:solidFill>
                          <a:effectLst/>
                          <a:latin typeface="新細明體" panose="02020500000000000000" pitchFamily="18" charset="-120"/>
                          <a:ea typeface="新細明體" panose="02020500000000000000" pitchFamily="18" charset="-120"/>
                        </a:rPr>
                        <a:t>Equal to pervious ending balance </a:t>
                      </a: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2400" b="0" i="0" u="none" strike="noStrike" dirty="0">
                          <a:solidFill>
                            <a:srgbClr val="000000"/>
                          </a:solidFill>
                          <a:effectLst/>
                          <a:latin typeface="新細明體" panose="02020500000000000000" pitchFamily="18" charset="-120"/>
                          <a:ea typeface="新細明體" panose="02020500000000000000" pitchFamily="18" charset="-120"/>
                        </a:rPr>
                        <a:t>Compute with the equation </a:t>
                      </a: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pt-BR" sz="2400" b="0" i="0" u="none" strike="noStrike" dirty="0">
                          <a:solidFill>
                            <a:srgbClr val="000000"/>
                          </a:solidFill>
                          <a:effectLst/>
                          <a:latin typeface="新細明體" panose="02020500000000000000" pitchFamily="18" charset="-120"/>
                          <a:ea typeface="新細明體" panose="02020500000000000000" pitchFamily="18" charset="-120"/>
                        </a:rPr>
                        <a:t>Equal to  (A) X r </a:t>
                      </a: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2400" b="0" i="0" u="none" strike="noStrike" dirty="0">
                          <a:solidFill>
                            <a:srgbClr val="000000"/>
                          </a:solidFill>
                          <a:effectLst/>
                          <a:latin typeface="新細明體" panose="02020500000000000000" pitchFamily="18" charset="-120"/>
                          <a:ea typeface="新細明體" panose="02020500000000000000" pitchFamily="18" charset="-120"/>
                        </a:rPr>
                        <a:t>Equal to  (B) – (C) </a:t>
                      </a: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2400" b="0" i="0" u="none" strike="noStrike" dirty="0">
                          <a:solidFill>
                            <a:srgbClr val="000000"/>
                          </a:solidFill>
                          <a:effectLst/>
                          <a:latin typeface="新細明體" panose="02020500000000000000" pitchFamily="18" charset="-120"/>
                          <a:ea typeface="新細明體" panose="02020500000000000000" pitchFamily="18" charset="-120"/>
                        </a:rPr>
                        <a:t>Equal to        (A) – (D) </a:t>
                      </a: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4282761"/>
                  </a:ext>
                </a:extLst>
              </a:tr>
              <a:tr h="350549">
                <a:tc>
                  <a:txBody>
                    <a:bodyPr/>
                    <a:lstStyle/>
                    <a:p>
                      <a:pPr algn="ctr" fontAlgn="ctr"/>
                      <a:r>
                        <a:rPr lang="en-US" altLang="zh-HK" sz="2400" b="0" i="0" u="none" strike="noStrike" dirty="0">
                          <a:solidFill>
                            <a:srgbClr val="000000"/>
                          </a:solidFill>
                          <a:effectLst/>
                          <a:latin typeface="新細明體" panose="02020500000000000000" pitchFamily="18" charset="-120"/>
                          <a:ea typeface="新細明體" panose="02020500000000000000" pitchFamily="18" charset="-120"/>
                        </a:rPr>
                        <a:t>1</a:t>
                      </a: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6350" cap="flat" cmpd="sng" algn="ctr">
                      <a:solidFill>
                        <a:srgbClr val="000000"/>
                      </a:solidFill>
                      <a:prstDash val="solid"/>
                      <a:round/>
                      <a:headEnd type="none" w="med" len="med"/>
                      <a:tailEnd type="none" w="med" len="med"/>
                    </a:lnT>
                    <a:lnB>
                      <a:noFill/>
                    </a:lnB>
                  </a:tcPr>
                </a:tc>
                <a:tc>
                  <a:txBody>
                    <a:bodyPr/>
                    <a:lstStyle/>
                    <a:p>
                      <a:pPr algn="ctr" fontAlgn="ctr"/>
                      <a:r>
                        <a:rPr lang="en-US" altLang="zh-HK" sz="2400" b="0" i="0" u="none" strike="noStrike" dirty="0">
                          <a:solidFill>
                            <a:srgbClr val="000000"/>
                          </a:solidFill>
                          <a:effectLst/>
                          <a:latin typeface="新細明體" panose="02020500000000000000" pitchFamily="18" charset="-120"/>
                          <a:ea typeface="新細明體" panose="02020500000000000000" pitchFamily="18" charset="-120"/>
                        </a:rPr>
                        <a:t>2100000</a:t>
                      </a: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6350" cap="flat" cmpd="sng" algn="ctr">
                      <a:solidFill>
                        <a:srgbClr val="000000"/>
                      </a:solidFill>
                      <a:prstDash val="solid"/>
                      <a:round/>
                      <a:headEnd type="none" w="med" len="med"/>
                      <a:tailEnd type="none" w="med" len="med"/>
                    </a:lnT>
                    <a:lnB>
                      <a:noFill/>
                    </a:lnB>
                  </a:tcPr>
                </a:tc>
                <a:tc>
                  <a:txBody>
                    <a:bodyPr/>
                    <a:lstStyle/>
                    <a:p>
                      <a:pPr algn="ctr" fontAlgn="ctr"/>
                      <a:r>
                        <a:rPr lang="en-US" altLang="zh-HK" sz="2400" b="0" i="0" u="none" strike="noStrike" dirty="0">
                          <a:solidFill>
                            <a:srgbClr val="000000"/>
                          </a:solidFill>
                          <a:effectLst/>
                          <a:latin typeface="新細明體" panose="02020500000000000000" pitchFamily="18" charset="-120"/>
                          <a:ea typeface="新細明體" panose="02020500000000000000" pitchFamily="18" charset="-120"/>
                        </a:rPr>
                        <a:t>14502.21</a:t>
                      </a: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6350" cap="flat" cmpd="sng" algn="ctr">
                      <a:solidFill>
                        <a:srgbClr val="000000"/>
                      </a:solidFill>
                      <a:prstDash val="solid"/>
                      <a:round/>
                      <a:headEnd type="none" w="med" len="med"/>
                      <a:tailEnd type="none" w="med" len="med"/>
                    </a:lnT>
                    <a:lnB>
                      <a:noFill/>
                    </a:lnB>
                  </a:tcPr>
                </a:tc>
                <a:tc>
                  <a:txBody>
                    <a:bodyPr/>
                    <a:lstStyle/>
                    <a:p>
                      <a:pPr algn="ctr" fontAlgn="ctr"/>
                      <a:r>
                        <a:rPr lang="en-US" altLang="zh-HK" sz="2400" b="0" i="0" u="none" strike="noStrike" dirty="0">
                          <a:solidFill>
                            <a:srgbClr val="000000"/>
                          </a:solidFill>
                          <a:effectLst/>
                          <a:latin typeface="新細明體" panose="02020500000000000000" pitchFamily="18" charset="-120"/>
                          <a:ea typeface="新細明體" panose="02020500000000000000" pitchFamily="18" charset="-120"/>
                        </a:rPr>
                        <a:t>5250</a:t>
                      </a: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6350" cap="flat" cmpd="sng" algn="ctr">
                      <a:solidFill>
                        <a:srgbClr val="000000"/>
                      </a:solidFill>
                      <a:prstDash val="solid"/>
                      <a:round/>
                      <a:headEnd type="none" w="med" len="med"/>
                      <a:tailEnd type="none" w="med" len="med"/>
                    </a:lnT>
                    <a:lnB>
                      <a:noFill/>
                    </a:lnB>
                  </a:tcPr>
                </a:tc>
                <a:tc>
                  <a:txBody>
                    <a:bodyPr/>
                    <a:lstStyle/>
                    <a:p>
                      <a:pPr algn="ctr" fontAlgn="ctr"/>
                      <a:r>
                        <a:rPr lang="en-US" altLang="zh-HK" sz="2400" b="0" i="0" u="none" strike="noStrike" dirty="0">
                          <a:solidFill>
                            <a:srgbClr val="000000"/>
                          </a:solidFill>
                          <a:effectLst/>
                          <a:latin typeface="新細明體" panose="02020500000000000000" pitchFamily="18" charset="-120"/>
                          <a:ea typeface="新細明體" panose="02020500000000000000" pitchFamily="18" charset="-120"/>
                        </a:rPr>
                        <a:t>9252.2</a:t>
                      </a: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6350" cap="flat" cmpd="sng" algn="ctr">
                      <a:solidFill>
                        <a:srgbClr val="000000"/>
                      </a:solidFill>
                      <a:prstDash val="solid"/>
                      <a:round/>
                      <a:headEnd type="none" w="med" len="med"/>
                      <a:tailEnd type="none" w="med" len="med"/>
                    </a:lnT>
                    <a:lnB>
                      <a:noFill/>
                    </a:lnB>
                  </a:tcPr>
                </a:tc>
                <a:tc>
                  <a:txBody>
                    <a:bodyPr/>
                    <a:lstStyle/>
                    <a:p>
                      <a:pPr algn="ctr" fontAlgn="ctr"/>
                      <a:r>
                        <a:rPr lang="en-US" altLang="zh-HK" sz="2400" b="0" i="0" u="none" strike="noStrike" dirty="0">
                          <a:solidFill>
                            <a:srgbClr val="000000"/>
                          </a:solidFill>
                          <a:effectLst/>
                          <a:latin typeface="新細明體" panose="02020500000000000000" pitchFamily="18" charset="-120"/>
                          <a:ea typeface="新細明體" panose="02020500000000000000" pitchFamily="18" charset="-120"/>
                        </a:rPr>
                        <a:t>2090747.79</a:t>
                      </a: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6350" cap="flat" cmpd="sng" algn="ctr">
                      <a:solidFill>
                        <a:srgbClr val="000000"/>
                      </a:solidFill>
                      <a:prstDash val="solid"/>
                      <a:round/>
                      <a:headEnd type="none" w="med" len="med"/>
                      <a:tailEnd type="none" w="med" len="med"/>
                    </a:lnT>
                    <a:lnB>
                      <a:noFill/>
                    </a:lnB>
                  </a:tcPr>
                </a:tc>
                <a:extLst>
                  <a:ext uri="{0D108BD9-81ED-4DB2-BD59-A6C34878D82A}">
                    <a16:rowId xmlns:a16="http://schemas.microsoft.com/office/drawing/2014/main" val="446130732"/>
                  </a:ext>
                </a:extLst>
              </a:tr>
              <a:tr h="350549">
                <a:tc>
                  <a:txBody>
                    <a:bodyPr/>
                    <a:lstStyle/>
                    <a:p>
                      <a:pPr algn="ctr" fontAlgn="ctr"/>
                      <a:r>
                        <a:rPr lang="en-US" altLang="zh-HK" sz="2400" b="0" i="0" u="none" strike="noStrike" dirty="0">
                          <a:solidFill>
                            <a:srgbClr val="000000"/>
                          </a:solidFill>
                          <a:effectLst/>
                          <a:latin typeface="新細明體" panose="02020500000000000000" pitchFamily="18" charset="-120"/>
                          <a:ea typeface="新細明體" panose="02020500000000000000" pitchFamily="18" charset="-120"/>
                        </a:rPr>
                        <a:t>2</a:t>
                      </a: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a:noFill/>
                    </a:lnT>
                    <a:lnB>
                      <a:noFill/>
                    </a:lnB>
                  </a:tcPr>
                </a:tc>
                <a:tc>
                  <a:txBody>
                    <a:bodyPr/>
                    <a:lstStyle/>
                    <a:p>
                      <a:pPr algn="ctr" fontAlgn="ctr"/>
                      <a:r>
                        <a:rPr lang="en-US" altLang="zh-HK" sz="2400" b="0" i="0" u="none" strike="noStrike" dirty="0">
                          <a:solidFill>
                            <a:srgbClr val="000000"/>
                          </a:solidFill>
                          <a:effectLst/>
                          <a:latin typeface="新細明體" panose="02020500000000000000" pitchFamily="18" charset="-120"/>
                          <a:ea typeface="新細明體" panose="02020500000000000000" pitchFamily="18" charset="-120"/>
                        </a:rPr>
                        <a:t>2090747.79</a:t>
                      </a: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a:noFill/>
                    </a:lnT>
                    <a:lnB>
                      <a:noFill/>
                    </a:lnB>
                  </a:tcPr>
                </a:tc>
                <a:tc>
                  <a:txBody>
                    <a:bodyPr/>
                    <a:lstStyle/>
                    <a:p>
                      <a:pPr algn="ctr" fontAlgn="ctr"/>
                      <a:r>
                        <a:rPr lang="en-US" altLang="zh-HK" sz="2400" b="0" i="0" u="none" strike="noStrike" dirty="0">
                          <a:solidFill>
                            <a:srgbClr val="000000"/>
                          </a:solidFill>
                          <a:effectLst/>
                          <a:latin typeface="新細明體" panose="02020500000000000000" pitchFamily="18" charset="-120"/>
                          <a:ea typeface="新細明體" panose="02020500000000000000" pitchFamily="18" charset="-120"/>
                        </a:rPr>
                        <a:t>14502.21</a:t>
                      </a: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a:noFill/>
                    </a:lnT>
                    <a:lnB>
                      <a:noFill/>
                    </a:lnB>
                  </a:tcPr>
                </a:tc>
                <a:tc>
                  <a:txBody>
                    <a:bodyPr/>
                    <a:lstStyle/>
                    <a:p>
                      <a:pPr algn="ctr" fontAlgn="ctr"/>
                      <a:r>
                        <a:rPr lang="en-US" altLang="zh-HK" sz="2400" b="0" i="0" u="none" strike="noStrike" dirty="0">
                          <a:solidFill>
                            <a:srgbClr val="000000"/>
                          </a:solidFill>
                          <a:effectLst/>
                          <a:latin typeface="新細明體" panose="02020500000000000000" pitchFamily="18" charset="-120"/>
                          <a:ea typeface="新細明體" panose="02020500000000000000" pitchFamily="18" charset="-120"/>
                        </a:rPr>
                        <a:t>5226.87</a:t>
                      </a: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a:noFill/>
                    </a:lnT>
                    <a:lnB>
                      <a:noFill/>
                    </a:lnB>
                  </a:tcPr>
                </a:tc>
                <a:tc>
                  <a:txBody>
                    <a:bodyPr/>
                    <a:lstStyle/>
                    <a:p>
                      <a:pPr algn="ctr" fontAlgn="ctr"/>
                      <a:r>
                        <a:rPr lang="en-US" altLang="zh-HK" sz="2400" b="0" i="0" u="none" strike="noStrike" dirty="0">
                          <a:solidFill>
                            <a:srgbClr val="000000"/>
                          </a:solidFill>
                          <a:effectLst/>
                          <a:latin typeface="新細明體" panose="02020500000000000000" pitchFamily="18" charset="-120"/>
                          <a:ea typeface="新細明體" panose="02020500000000000000" pitchFamily="18" charset="-120"/>
                        </a:rPr>
                        <a:t>9275.3</a:t>
                      </a: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a:noFill/>
                    </a:lnT>
                    <a:lnB>
                      <a:noFill/>
                    </a:lnB>
                  </a:tcPr>
                </a:tc>
                <a:tc>
                  <a:txBody>
                    <a:bodyPr/>
                    <a:lstStyle/>
                    <a:p>
                      <a:pPr algn="ctr" fontAlgn="ctr"/>
                      <a:r>
                        <a:rPr lang="en-US" altLang="zh-HK" sz="2400" b="0" i="0" u="none" strike="noStrike" dirty="0">
                          <a:solidFill>
                            <a:srgbClr val="000000"/>
                          </a:solidFill>
                          <a:effectLst/>
                          <a:latin typeface="新細明體" panose="02020500000000000000" pitchFamily="18" charset="-120"/>
                          <a:ea typeface="新細明體" panose="02020500000000000000" pitchFamily="18" charset="-120"/>
                        </a:rPr>
                        <a:t>2081472.45</a:t>
                      </a: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a:noFill/>
                    </a:lnT>
                    <a:lnB>
                      <a:noFill/>
                    </a:lnB>
                  </a:tcPr>
                </a:tc>
                <a:extLst>
                  <a:ext uri="{0D108BD9-81ED-4DB2-BD59-A6C34878D82A}">
                    <a16:rowId xmlns:a16="http://schemas.microsoft.com/office/drawing/2014/main" val="3337741208"/>
                  </a:ext>
                </a:extLst>
              </a:tr>
              <a:tr h="350549">
                <a:tc>
                  <a:txBody>
                    <a:bodyPr/>
                    <a:lstStyle/>
                    <a:p>
                      <a:pPr algn="ctr" fontAlgn="ctr"/>
                      <a:r>
                        <a:rPr lang="en-US" altLang="zh-HK" sz="2400" b="0" i="0" u="none" strike="noStrike" dirty="0">
                          <a:solidFill>
                            <a:srgbClr val="000000"/>
                          </a:solidFill>
                          <a:effectLst/>
                          <a:latin typeface="新細明體" panose="02020500000000000000" pitchFamily="18" charset="-120"/>
                          <a:ea typeface="新細明體" panose="02020500000000000000" pitchFamily="18" charset="-120"/>
                        </a:rPr>
                        <a:t>3</a:t>
                      </a: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a:noFill/>
                    </a:lnT>
                    <a:lnB>
                      <a:noFill/>
                    </a:lnB>
                  </a:tcPr>
                </a:tc>
                <a:tc>
                  <a:txBody>
                    <a:bodyPr/>
                    <a:lstStyle/>
                    <a:p>
                      <a:pPr algn="ctr" fontAlgn="ctr"/>
                      <a:r>
                        <a:rPr lang="en-US" altLang="zh-HK" sz="2400" b="0" i="0" u="none" strike="noStrike">
                          <a:solidFill>
                            <a:srgbClr val="000000"/>
                          </a:solidFill>
                          <a:effectLst/>
                          <a:latin typeface="新細明體" panose="02020500000000000000" pitchFamily="18" charset="-120"/>
                          <a:ea typeface="新細明體" panose="02020500000000000000" pitchFamily="18" charset="-120"/>
                        </a:rPr>
                        <a:t>2081472.449</a:t>
                      </a: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a:noFill/>
                    </a:lnT>
                    <a:lnB>
                      <a:noFill/>
                    </a:lnB>
                  </a:tcPr>
                </a:tc>
                <a:tc>
                  <a:txBody>
                    <a:bodyPr/>
                    <a:lstStyle/>
                    <a:p>
                      <a:pPr algn="ctr" fontAlgn="ctr"/>
                      <a:r>
                        <a:rPr lang="en-US" altLang="zh-HK" sz="2400" b="0" i="0" u="none" strike="noStrike" dirty="0">
                          <a:solidFill>
                            <a:srgbClr val="000000"/>
                          </a:solidFill>
                          <a:effectLst/>
                          <a:latin typeface="新細明體" panose="02020500000000000000" pitchFamily="18" charset="-120"/>
                          <a:ea typeface="新細明體" panose="02020500000000000000" pitchFamily="18" charset="-120"/>
                        </a:rPr>
                        <a:t>14502.21</a:t>
                      </a: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a:noFill/>
                    </a:lnT>
                    <a:lnB>
                      <a:noFill/>
                    </a:lnB>
                  </a:tcPr>
                </a:tc>
                <a:tc>
                  <a:txBody>
                    <a:bodyPr/>
                    <a:lstStyle/>
                    <a:p>
                      <a:pPr algn="ctr" fontAlgn="ctr"/>
                      <a:r>
                        <a:rPr lang="en-US" altLang="zh-HK" sz="2400" b="0" i="0" u="none" strike="noStrike" dirty="0">
                          <a:solidFill>
                            <a:srgbClr val="000000"/>
                          </a:solidFill>
                          <a:effectLst/>
                          <a:latin typeface="新細明體" panose="02020500000000000000" pitchFamily="18" charset="-120"/>
                          <a:ea typeface="新細明體" panose="02020500000000000000" pitchFamily="18" charset="-120"/>
                        </a:rPr>
                        <a:t>5203.68</a:t>
                      </a: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a:noFill/>
                    </a:lnT>
                    <a:lnB>
                      <a:noFill/>
                    </a:lnB>
                  </a:tcPr>
                </a:tc>
                <a:tc>
                  <a:txBody>
                    <a:bodyPr/>
                    <a:lstStyle/>
                    <a:p>
                      <a:pPr algn="ctr" fontAlgn="ctr"/>
                      <a:r>
                        <a:rPr lang="en-US" altLang="zh-HK" sz="2400" b="0" i="0" u="none" strike="noStrike" dirty="0">
                          <a:solidFill>
                            <a:srgbClr val="000000"/>
                          </a:solidFill>
                          <a:effectLst/>
                          <a:latin typeface="新細明體" panose="02020500000000000000" pitchFamily="18" charset="-120"/>
                          <a:ea typeface="新細明體" panose="02020500000000000000" pitchFamily="18" charset="-120"/>
                        </a:rPr>
                        <a:t>9298.5</a:t>
                      </a: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a:noFill/>
                    </a:lnT>
                    <a:lnB>
                      <a:noFill/>
                    </a:lnB>
                  </a:tcPr>
                </a:tc>
                <a:tc>
                  <a:txBody>
                    <a:bodyPr/>
                    <a:lstStyle/>
                    <a:p>
                      <a:pPr algn="ctr" fontAlgn="ctr"/>
                      <a:r>
                        <a:rPr lang="en-US" altLang="zh-HK" sz="2400" b="0" i="0" u="none" strike="noStrike" dirty="0">
                          <a:solidFill>
                            <a:srgbClr val="000000"/>
                          </a:solidFill>
                          <a:effectLst/>
                          <a:latin typeface="新細明體" panose="02020500000000000000" pitchFamily="18" charset="-120"/>
                          <a:ea typeface="新細明體" panose="02020500000000000000" pitchFamily="18" charset="-120"/>
                        </a:rPr>
                        <a:t>2072173.92</a:t>
                      </a: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a:noFill/>
                    </a:lnT>
                    <a:lnB>
                      <a:noFill/>
                    </a:lnB>
                  </a:tcPr>
                </a:tc>
                <a:extLst>
                  <a:ext uri="{0D108BD9-81ED-4DB2-BD59-A6C34878D82A}">
                    <a16:rowId xmlns:a16="http://schemas.microsoft.com/office/drawing/2014/main" val="2537179777"/>
                  </a:ext>
                </a:extLst>
              </a:tr>
              <a:tr h="350549">
                <a:tc>
                  <a:txBody>
                    <a:bodyPr/>
                    <a:lstStyle/>
                    <a:p>
                      <a:pPr algn="ctr" fontAlgn="ctr"/>
                      <a:r>
                        <a:rPr lang="en-US" altLang="zh-HK" sz="2400" b="0" i="0" u="none" strike="noStrike" dirty="0">
                          <a:solidFill>
                            <a:srgbClr val="000000"/>
                          </a:solidFill>
                          <a:effectLst/>
                          <a:latin typeface="新細明體" panose="02020500000000000000" pitchFamily="18" charset="-120"/>
                          <a:ea typeface="新細明體" panose="02020500000000000000" pitchFamily="18" charset="-120"/>
                        </a:rPr>
                        <a:t>4</a:t>
                      </a: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a:noFill/>
                    </a:lnT>
                    <a:lnB w="12700" cap="flat" cmpd="sng" algn="ctr">
                      <a:solidFill>
                        <a:schemeClr val="tx1"/>
                      </a:solidFill>
                      <a:prstDash val="solid"/>
                      <a:round/>
                      <a:headEnd type="none" w="med" len="med"/>
                      <a:tailEnd type="none" w="med" len="med"/>
                    </a:lnB>
                  </a:tcPr>
                </a:tc>
                <a:tc>
                  <a:txBody>
                    <a:bodyPr/>
                    <a:lstStyle/>
                    <a:p>
                      <a:pPr algn="ctr" fontAlgn="ctr"/>
                      <a:r>
                        <a:rPr lang="en-US" altLang="zh-HK" sz="2400" b="0" i="0" u="none" strike="noStrike" dirty="0">
                          <a:solidFill>
                            <a:srgbClr val="000000"/>
                          </a:solidFill>
                          <a:effectLst/>
                          <a:latin typeface="新細明體" panose="02020500000000000000" pitchFamily="18" charset="-120"/>
                          <a:ea typeface="新細明體" panose="02020500000000000000" pitchFamily="18" charset="-120"/>
                        </a:rPr>
                        <a:t>2072173.921</a:t>
                      </a: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a:noFill/>
                    </a:lnT>
                    <a:lnB w="12700" cap="flat" cmpd="sng" algn="ctr">
                      <a:solidFill>
                        <a:schemeClr val="tx1"/>
                      </a:solidFill>
                      <a:prstDash val="solid"/>
                      <a:round/>
                      <a:headEnd type="none" w="med" len="med"/>
                      <a:tailEnd type="none" w="med" len="med"/>
                    </a:lnB>
                  </a:tcPr>
                </a:tc>
                <a:tc>
                  <a:txBody>
                    <a:bodyPr/>
                    <a:lstStyle/>
                    <a:p>
                      <a:pPr algn="ctr" fontAlgn="ctr"/>
                      <a:r>
                        <a:rPr lang="en-US" altLang="zh-HK" sz="2400" b="0" i="0" u="none" strike="noStrike" dirty="0">
                          <a:solidFill>
                            <a:srgbClr val="000000"/>
                          </a:solidFill>
                          <a:effectLst/>
                          <a:latin typeface="新細明體" panose="02020500000000000000" pitchFamily="18" charset="-120"/>
                          <a:ea typeface="新細明體" panose="02020500000000000000" pitchFamily="18" charset="-120"/>
                        </a:rPr>
                        <a:t>14502.21</a:t>
                      </a: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a:noFill/>
                    </a:lnT>
                    <a:lnB w="12700" cap="flat" cmpd="sng" algn="ctr">
                      <a:solidFill>
                        <a:schemeClr val="tx1"/>
                      </a:solidFill>
                      <a:prstDash val="solid"/>
                      <a:round/>
                      <a:headEnd type="none" w="med" len="med"/>
                      <a:tailEnd type="none" w="med" len="med"/>
                    </a:lnB>
                  </a:tcPr>
                </a:tc>
                <a:tc>
                  <a:txBody>
                    <a:bodyPr/>
                    <a:lstStyle/>
                    <a:p>
                      <a:pPr algn="ctr" fontAlgn="ctr"/>
                      <a:r>
                        <a:rPr lang="en-US" altLang="zh-HK" sz="2400" b="0" i="0" u="none" strike="noStrike" dirty="0">
                          <a:solidFill>
                            <a:srgbClr val="000000"/>
                          </a:solidFill>
                          <a:effectLst/>
                          <a:latin typeface="新細明體" panose="02020500000000000000" pitchFamily="18" charset="-120"/>
                          <a:ea typeface="新細明體" panose="02020500000000000000" pitchFamily="18" charset="-120"/>
                        </a:rPr>
                        <a:t>5180.43</a:t>
                      </a: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a:noFill/>
                    </a:lnT>
                    <a:lnB w="12700" cap="flat" cmpd="sng" algn="ctr">
                      <a:solidFill>
                        <a:schemeClr val="tx1"/>
                      </a:solidFill>
                      <a:prstDash val="solid"/>
                      <a:round/>
                      <a:headEnd type="none" w="med" len="med"/>
                      <a:tailEnd type="none" w="med" len="med"/>
                    </a:lnB>
                  </a:tcPr>
                </a:tc>
                <a:tc>
                  <a:txBody>
                    <a:bodyPr/>
                    <a:lstStyle/>
                    <a:p>
                      <a:pPr algn="ctr" fontAlgn="ctr"/>
                      <a:r>
                        <a:rPr lang="en-US" altLang="zh-HK" sz="2400" b="0" i="0" u="none" strike="noStrike" dirty="0">
                          <a:solidFill>
                            <a:srgbClr val="000000"/>
                          </a:solidFill>
                          <a:effectLst/>
                          <a:latin typeface="新細明體" panose="02020500000000000000" pitchFamily="18" charset="-120"/>
                          <a:ea typeface="新細明體" panose="02020500000000000000" pitchFamily="18" charset="-120"/>
                        </a:rPr>
                        <a:t>9321.8</a:t>
                      </a: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a:noFill/>
                    </a:lnT>
                    <a:lnB w="12700" cap="flat" cmpd="sng" algn="ctr">
                      <a:solidFill>
                        <a:schemeClr val="tx1"/>
                      </a:solidFill>
                      <a:prstDash val="solid"/>
                      <a:round/>
                      <a:headEnd type="none" w="med" len="med"/>
                      <a:tailEnd type="none" w="med" len="med"/>
                    </a:lnB>
                  </a:tcPr>
                </a:tc>
                <a:tc>
                  <a:txBody>
                    <a:bodyPr/>
                    <a:lstStyle/>
                    <a:p>
                      <a:pPr algn="ctr" fontAlgn="ctr"/>
                      <a:r>
                        <a:rPr lang="en-US" altLang="zh-HK" sz="2400" b="0" i="0" u="none" strike="noStrike" dirty="0">
                          <a:solidFill>
                            <a:srgbClr val="000000"/>
                          </a:solidFill>
                          <a:effectLst/>
                          <a:latin typeface="新細明體" panose="02020500000000000000" pitchFamily="18" charset="-120"/>
                          <a:ea typeface="新細明體" panose="02020500000000000000" pitchFamily="18" charset="-120"/>
                        </a:rPr>
                        <a:t>2062852.15</a:t>
                      </a: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a:noFill/>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490920655"/>
                  </a:ext>
                </a:extLst>
              </a:tr>
            </a:tbl>
          </a:graphicData>
        </a:graphic>
      </p:graphicFrame>
    </p:spTree>
    <p:extLst>
      <p:ext uri="{BB962C8B-B14F-4D97-AF65-F5344CB8AC3E}">
        <p14:creationId xmlns:p14="http://schemas.microsoft.com/office/powerpoint/2010/main" val="116659458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zh-HK" dirty="0"/>
              <a:t>Interest Charged on Mortgage Payments</a:t>
            </a:r>
            <a:endParaRPr lang="en-US" dirty="0"/>
          </a:p>
        </p:txBody>
      </p:sp>
      <p:sp>
        <p:nvSpPr>
          <p:cNvPr id="3" name="Content Placeholder 2"/>
          <p:cNvSpPr>
            <a:spLocks noGrp="1"/>
          </p:cNvSpPr>
          <p:nvPr>
            <p:ph idx="1"/>
          </p:nvPr>
        </p:nvSpPr>
        <p:spPr/>
        <p:txBody>
          <a:bodyPr>
            <a:normAutofit/>
          </a:bodyPr>
          <a:lstStyle/>
          <a:p>
            <a:r>
              <a:rPr lang="en-US" b="1" dirty="0"/>
              <a:t>Mortgage Insurance </a:t>
            </a:r>
            <a:r>
              <a:rPr lang="en-US" b="1" dirty="0" err="1"/>
              <a:t>Programme</a:t>
            </a:r>
            <a:r>
              <a:rPr lang="en-US" dirty="0"/>
              <a:t> (</a:t>
            </a:r>
            <a:r>
              <a:rPr lang="en-US" b="1" dirty="0"/>
              <a:t>MIP</a:t>
            </a:r>
            <a:r>
              <a:rPr lang="en-US" dirty="0"/>
              <a:t>)</a:t>
            </a:r>
          </a:p>
          <a:p>
            <a:pPr lvl="1"/>
            <a:r>
              <a:rPr lang="en-US" dirty="0"/>
              <a:t>Government financing </a:t>
            </a:r>
            <a:r>
              <a:rPr lang="en-US" dirty="0" err="1"/>
              <a:t>programme</a:t>
            </a:r>
            <a:r>
              <a:rPr lang="en-US" dirty="0"/>
              <a:t> </a:t>
            </a:r>
          </a:p>
          <a:p>
            <a:r>
              <a:rPr lang="en-US" dirty="0"/>
              <a:t>As long as an application meets the relevant eligibility criteria (e.g. the maximum property value and the maximum loan amount, etc.), the bank can provide a mortgage loan of up to 80% LTV ratio under the MIP</a:t>
            </a:r>
          </a:p>
          <a:p>
            <a:r>
              <a:rPr lang="en-US" dirty="0"/>
              <a:t>Lower down payment than conventional </a:t>
            </a:r>
          </a:p>
          <a:p>
            <a:pPr lvl="1"/>
            <a:r>
              <a:rPr lang="en-US" dirty="0"/>
              <a:t>20% down payment </a:t>
            </a:r>
          </a:p>
          <a:p>
            <a:endParaRPr lang="en-US" dirty="0"/>
          </a:p>
        </p:txBody>
      </p:sp>
      <p:pic>
        <p:nvPicPr>
          <p:cNvPr id="1026" name="Picture 2" descr="Logo of The Hong Kong Mortgage Corporation Limited"/>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542212" y="2057400"/>
            <a:ext cx="3735405" cy="70505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88616282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
                                            <p:txEl>
                                              <p:pRg st="2" end="2"/>
                                            </p:txEl>
                                          </p:spTgt>
                                        </p:tgtEl>
                                        <p:attrNameLst>
                                          <p:attrName>style.visibility</p:attrName>
                                        </p:attrNameLst>
                                      </p:cBhvr>
                                      <p:to>
                                        <p:strVal val="visible"/>
                                      </p:to>
                                    </p:set>
                                    <p:animEffect transition="in" filter="fade">
                                      <p:cBhvr>
                                        <p:cTn id="7" dur="500"/>
                                        <p:tgtEl>
                                          <p:spTgt spid="3">
                                            <p:txEl>
                                              <p:pRg st="2" end="2"/>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3">
                                            <p:txEl>
                                              <p:pRg st="3" end="3"/>
                                            </p:txEl>
                                          </p:spTgt>
                                        </p:tgtEl>
                                        <p:attrNameLst>
                                          <p:attrName>style.visibility</p:attrName>
                                        </p:attrNameLst>
                                      </p:cBhvr>
                                      <p:to>
                                        <p:strVal val="visible"/>
                                      </p:to>
                                    </p:set>
                                    <p:animEffect transition="in" filter="fade">
                                      <p:cBhvr>
                                        <p:cTn id="12" dur="500"/>
                                        <p:tgtEl>
                                          <p:spTgt spid="3">
                                            <p:txEl>
                                              <p:pRg st="3" end="3"/>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3">
                                            <p:txEl>
                                              <p:pRg st="4" end="4"/>
                                            </p:txEl>
                                          </p:spTgt>
                                        </p:tgtEl>
                                        <p:attrNameLst>
                                          <p:attrName>style.visibility</p:attrName>
                                        </p:attrNameLst>
                                      </p:cBhvr>
                                      <p:to>
                                        <p:strVal val="visible"/>
                                      </p:to>
                                    </p:set>
                                    <p:animEffect transition="in" filter="fade">
                                      <p:cBhvr>
                                        <p:cTn id="17" dur="500"/>
                                        <p:tgtEl>
                                          <p:spTgt spid="3">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zh-HK" dirty="0"/>
              <a:t>Interest Charged on Mortgage Payments</a:t>
            </a:r>
            <a:endParaRPr lang="en-US" dirty="0"/>
          </a:p>
        </p:txBody>
      </p:sp>
      <p:sp>
        <p:nvSpPr>
          <p:cNvPr id="3" name="Content Placeholder 2"/>
          <p:cNvSpPr>
            <a:spLocks noGrp="1"/>
          </p:cNvSpPr>
          <p:nvPr>
            <p:ph idx="1"/>
          </p:nvPr>
        </p:nvSpPr>
        <p:spPr/>
        <p:txBody>
          <a:bodyPr/>
          <a:lstStyle/>
          <a:p>
            <a:endParaRPr lang="en-US"/>
          </a:p>
        </p:txBody>
      </p:sp>
      <p:pic>
        <p:nvPicPr>
          <p:cNvPr id="4" name="Picture 3"/>
          <p:cNvPicPr>
            <a:picLocks noChangeAspect="1"/>
          </p:cNvPicPr>
          <p:nvPr/>
        </p:nvPicPr>
        <p:blipFill rotWithShape="1">
          <a:blip r:embed="rId2"/>
          <a:srcRect l="63519" t="19695" r="4279" b="33035"/>
          <a:stretch/>
        </p:blipFill>
        <p:spPr>
          <a:xfrm>
            <a:off x="2360612" y="1881391"/>
            <a:ext cx="7970520" cy="4387442"/>
          </a:xfrm>
          <a:prstGeom prst="rect">
            <a:avLst/>
          </a:prstGeom>
        </p:spPr>
      </p:pic>
    </p:spTree>
    <p:extLst>
      <p:ext uri="{BB962C8B-B14F-4D97-AF65-F5344CB8AC3E}">
        <p14:creationId xmlns:p14="http://schemas.microsoft.com/office/powerpoint/2010/main" val="222281255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zh-HK" dirty="0"/>
              <a:t>Interest Charged on Mortgage Payments</a:t>
            </a:r>
            <a:endParaRPr lang="en-US" dirty="0"/>
          </a:p>
        </p:txBody>
      </p:sp>
      <p:sp>
        <p:nvSpPr>
          <p:cNvPr id="3" name="Content Placeholder 2"/>
          <p:cNvSpPr>
            <a:spLocks noGrp="1"/>
          </p:cNvSpPr>
          <p:nvPr>
            <p:ph idx="1"/>
          </p:nvPr>
        </p:nvSpPr>
        <p:spPr/>
        <p:txBody>
          <a:bodyPr/>
          <a:lstStyle/>
          <a:p>
            <a:endParaRPr lang="en-US"/>
          </a:p>
        </p:txBody>
      </p:sp>
      <p:pic>
        <p:nvPicPr>
          <p:cNvPr id="4" name="Picture 3"/>
          <p:cNvPicPr>
            <a:picLocks noChangeAspect="1"/>
          </p:cNvPicPr>
          <p:nvPr/>
        </p:nvPicPr>
        <p:blipFill rotWithShape="1">
          <a:blip r:embed="rId2"/>
          <a:srcRect l="60135" t="26026" r="596" b="27928"/>
          <a:stretch/>
        </p:blipFill>
        <p:spPr>
          <a:xfrm>
            <a:off x="1370012" y="1812574"/>
            <a:ext cx="10290810" cy="4525075"/>
          </a:xfrm>
          <a:prstGeom prst="rect">
            <a:avLst/>
          </a:prstGeom>
        </p:spPr>
      </p:pic>
    </p:spTree>
    <p:extLst>
      <p:ext uri="{BB962C8B-B14F-4D97-AF65-F5344CB8AC3E}">
        <p14:creationId xmlns:p14="http://schemas.microsoft.com/office/powerpoint/2010/main" val="181447145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zh-HK" dirty="0"/>
              <a:t>Taxes </a:t>
            </a:r>
            <a:endParaRPr lang="en-US" dirty="0"/>
          </a:p>
        </p:txBody>
      </p:sp>
      <p:sp>
        <p:nvSpPr>
          <p:cNvPr id="3" name="Content Placeholder 2"/>
          <p:cNvSpPr>
            <a:spLocks noGrp="1"/>
          </p:cNvSpPr>
          <p:nvPr>
            <p:ph idx="1"/>
          </p:nvPr>
        </p:nvSpPr>
        <p:spPr>
          <a:xfrm>
            <a:off x="1522413" y="1981200"/>
            <a:ext cx="3200399" cy="4187825"/>
          </a:xfrm>
        </p:spPr>
        <p:txBody>
          <a:bodyPr/>
          <a:lstStyle/>
          <a:p>
            <a:r>
              <a:rPr lang="en-US" dirty="0"/>
              <a:t>With effect from 23 February 2013, unless specifically exempted or otherwise provided, stamp duty on sale or transfer of </a:t>
            </a:r>
            <a:r>
              <a:rPr lang="en-US" i="1" dirty="0"/>
              <a:t>immovable property </a:t>
            </a:r>
            <a:r>
              <a:rPr lang="en-US" dirty="0"/>
              <a:t>in Hong Kong is chargeable with ad valorem stamp duty (AVD) at higher rates</a:t>
            </a:r>
          </a:p>
        </p:txBody>
      </p:sp>
      <p:pic>
        <p:nvPicPr>
          <p:cNvPr id="4" name="Picture 3"/>
          <p:cNvPicPr>
            <a:picLocks noChangeAspect="1"/>
          </p:cNvPicPr>
          <p:nvPr/>
        </p:nvPicPr>
        <p:blipFill rotWithShape="1">
          <a:blip r:embed="rId2"/>
          <a:srcRect l="64999" t="36666" r="14057" b="24072"/>
          <a:stretch/>
        </p:blipFill>
        <p:spPr>
          <a:xfrm>
            <a:off x="4875212" y="1771713"/>
            <a:ext cx="6934200" cy="4874634"/>
          </a:xfrm>
          <a:prstGeom prst="rect">
            <a:avLst/>
          </a:prstGeom>
        </p:spPr>
      </p:pic>
    </p:spTree>
    <p:extLst>
      <p:ext uri="{BB962C8B-B14F-4D97-AF65-F5344CB8AC3E}">
        <p14:creationId xmlns:p14="http://schemas.microsoft.com/office/powerpoint/2010/main" val="428288713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r>
              <a:rPr lang="en-GB" altLang="zh-HK" dirty="0"/>
              <a:t>Alternative – Renting </a:t>
            </a:r>
            <a:endParaRPr lang="zh-HK" altLang="en-US" dirty="0"/>
          </a:p>
        </p:txBody>
      </p:sp>
      <p:sp>
        <p:nvSpPr>
          <p:cNvPr id="3" name="內容版面配置區 2"/>
          <p:cNvSpPr>
            <a:spLocks noGrp="1"/>
          </p:cNvSpPr>
          <p:nvPr>
            <p:ph idx="1"/>
          </p:nvPr>
        </p:nvSpPr>
        <p:spPr>
          <a:xfrm>
            <a:off x="1522413" y="1981200"/>
            <a:ext cx="9829799" cy="4648200"/>
          </a:xfrm>
        </p:spPr>
        <p:txBody>
          <a:bodyPr>
            <a:normAutofit/>
          </a:bodyPr>
          <a:lstStyle/>
          <a:p>
            <a:r>
              <a:rPr lang="en-US" altLang="zh-HK" dirty="0"/>
              <a:t>Advantages of renting</a:t>
            </a:r>
          </a:p>
          <a:p>
            <a:pPr lvl="1"/>
            <a:r>
              <a:rPr lang="en-US" altLang="zh-HK" dirty="0"/>
              <a:t>Easier to move</a:t>
            </a:r>
          </a:p>
          <a:p>
            <a:pPr lvl="1"/>
            <a:r>
              <a:rPr lang="en-US" altLang="zh-HK" dirty="0"/>
              <a:t>Fewer maintenance and repair responsibilities</a:t>
            </a:r>
          </a:p>
          <a:p>
            <a:pPr lvl="1"/>
            <a:r>
              <a:rPr lang="en-US" altLang="zh-HK" dirty="0"/>
              <a:t>Lower initial costs</a:t>
            </a:r>
          </a:p>
          <a:p>
            <a:r>
              <a:rPr lang="en-US" altLang="zh-HK" dirty="0"/>
              <a:t>Disadvantages of renting  </a:t>
            </a:r>
          </a:p>
          <a:p>
            <a:pPr lvl="1"/>
            <a:r>
              <a:rPr lang="en-US" altLang="zh-HK" dirty="0"/>
              <a:t>No tax benefits  </a:t>
            </a:r>
          </a:p>
          <a:p>
            <a:pPr lvl="1"/>
            <a:r>
              <a:rPr lang="en-US" altLang="zh-HK" dirty="0"/>
              <a:t>Limitations regarding remodeling  </a:t>
            </a:r>
          </a:p>
          <a:p>
            <a:pPr lvl="1"/>
            <a:r>
              <a:rPr lang="en-US" altLang="zh-HK" dirty="0"/>
              <a:t>Restrictions regarding pets and other activities  </a:t>
            </a:r>
          </a:p>
          <a:p>
            <a:pPr lvl="1"/>
            <a:r>
              <a:rPr lang="en-US" altLang="zh-HK" dirty="0"/>
              <a:t>Legal concerns of a lease  </a:t>
            </a:r>
          </a:p>
          <a:p>
            <a:pPr lvl="1"/>
            <a:r>
              <a:rPr lang="en-US" altLang="zh-HK" dirty="0"/>
              <a:t>Costs including a security deposit, utilities and renter’s insurance</a:t>
            </a:r>
          </a:p>
          <a:p>
            <a:pPr lvl="1"/>
            <a:r>
              <a:rPr lang="en-GB" altLang="zh-HK" dirty="0"/>
              <a:t>Not a permanent residence</a:t>
            </a:r>
            <a:endParaRPr lang="zh-HK" altLang="en-US" dirty="0"/>
          </a:p>
        </p:txBody>
      </p:sp>
    </p:spTree>
    <p:extLst>
      <p:ext uri="{BB962C8B-B14F-4D97-AF65-F5344CB8AC3E}">
        <p14:creationId xmlns:p14="http://schemas.microsoft.com/office/powerpoint/2010/main" val="187683080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animEffect transition="in" filter="fade">
                                      <p:cBhvr>
                                        <p:cTn id="7" dur="500"/>
                                        <p:tgtEl>
                                          <p:spTgt spid="3">
                                            <p:txEl>
                                              <p:pRg st="1" end="1"/>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3">
                                            <p:txEl>
                                              <p:pRg st="2" end="2"/>
                                            </p:txEl>
                                          </p:spTgt>
                                        </p:tgtEl>
                                        <p:attrNameLst>
                                          <p:attrName>style.visibility</p:attrName>
                                        </p:attrNameLst>
                                      </p:cBhvr>
                                      <p:to>
                                        <p:strVal val="visible"/>
                                      </p:to>
                                    </p:set>
                                    <p:animEffect transition="in" filter="fade">
                                      <p:cBhvr>
                                        <p:cTn id="12" dur="500"/>
                                        <p:tgtEl>
                                          <p:spTgt spid="3">
                                            <p:txEl>
                                              <p:pRg st="2" end="2"/>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3">
                                            <p:txEl>
                                              <p:pRg st="3" end="3"/>
                                            </p:txEl>
                                          </p:spTgt>
                                        </p:tgtEl>
                                        <p:attrNameLst>
                                          <p:attrName>style.visibility</p:attrName>
                                        </p:attrNameLst>
                                      </p:cBhvr>
                                      <p:to>
                                        <p:strVal val="visible"/>
                                      </p:to>
                                    </p:set>
                                    <p:animEffect transition="in" filter="fade">
                                      <p:cBhvr>
                                        <p:cTn id="17" dur="500"/>
                                        <p:tgtEl>
                                          <p:spTgt spid="3">
                                            <p:txEl>
                                              <p:pRg st="3" end="3"/>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3">
                                            <p:txEl>
                                              <p:pRg st="5" end="5"/>
                                            </p:txEl>
                                          </p:spTgt>
                                        </p:tgtEl>
                                        <p:attrNameLst>
                                          <p:attrName>style.visibility</p:attrName>
                                        </p:attrNameLst>
                                      </p:cBhvr>
                                      <p:to>
                                        <p:strVal val="visible"/>
                                      </p:to>
                                    </p:set>
                                    <p:animEffect transition="in" filter="fade">
                                      <p:cBhvr>
                                        <p:cTn id="22" dur="500"/>
                                        <p:tgtEl>
                                          <p:spTgt spid="3">
                                            <p:txEl>
                                              <p:pRg st="5" end="5"/>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nodeType="clickEffect">
                                  <p:stCondLst>
                                    <p:cond delay="0"/>
                                  </p:stCondLst>
                                  <p:childTnLst>
                                    <p:set>
                                      <p:cBhvr>
                                        <p:cTn id="26" dur="1" fill="hold">
                                          <p:stCondLst>
                                            <p:cond delay="0"/>
                                          </p:stCondLst>
                                        </p:cTn>
                                        <p:tgtEl>
                                          <p:spTgt spid="3">
                                            <p:txEl>
                                              <p:pRg st="6" end="6"/>
                                            </p:txEl>
                                          </p:spTgt>
                                        </p:tgtEl>
                                        <p:attrNameLst>
                                          <p:attrName>style.visibility</p:attrName>
                                        </p:attrNameLst>
                                      </p:cBhvr>
                                      <p:to>
                                        <p:strVal val="visible"/>
                                      </p:to>
                                    </p:set>
                                    <p:animEffect transition="in" filter="fade">
                                      <p:cBhvr>
                                        <p:cTn id="27" dur="500"/>
                                        <p:tgtEl>
                                          <p:spTgt spid="3">
                                            <p:txEl>
                                              <p:pRg st="6" end="6"/>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nodeType="clickEffect">
                                  <p:stCondLst>
                                    <p:cond delay="0"/>
                                  </p:stCondLst>
                                  <p:childTnLst>
                                    <p:set>
                                      <p:cBhvr>
                                        <p:cTn id="31" dur="1" fill="hold">
                                          <p:stCondLst>
                                            <p:cond delay="0"/>
                                          </p:stCondLst>
                                        </p:cTn>
                                        <p:tgtEl>
                                          <p:spTgt spid="3">
                                            <p:txEl>
                                              <p:pRg st="7" end="7"/>
                                            </p:txEl>
                                          </p:spTgt>
                                        </p:tgtEl>
                                        <p:attrNameLst>
                                          <p:attrName>style.visibility</p:attrName>
                                        </p:attrNameLst>
                                      </p:cBhvr>
                                      <p:to>
                                        <p:strVal val="visible"/>
                                      </p:to>
                                    </p:set>
                                    <p:animEffect transition="in" filter="fade">
                                      <p:cBhvr>
                                        <p:cTn id="32" dur="500"/>
                                        <p:tgtEl>
                                          <p:spTgt spid="3">
                                            <p:txEl>
                                              <p:pRg st="7" end="7"/>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10" presetClass="entr" presetSubtype="0" fill="hold" nodeType="clickEffect">
                                  <p:stCondLst>
                                    <p:cond delay="0"/>
                                  </p:stCondLst>
                                  <p:childTnLst>
                                    <p:set>
                                      <p:cBhvr>
                                        <p:cTn id="36" dur="1" fill="hold">
                                          <p:stCondLst>
                                            <p:cond delay="0"/>
                                          </p:stCondLst>
                                        </p:cTn>
                                        <p:tgtEl>
                                          <p:spTgt spid="3">
                                            <p:txEl>
                                              <p:pRg st="8" end="8"/>
                                            </p:txEl>
                                          </p:spTgt>
                                        </p:tgtEl>
                                        <p:attrNameLst>
                                          <p:attrName>style.visibility</p:attrName>
                                        </p:attrNameLst>
                                      </p:cBhvr>
                                      <p:to>
                                        <p:strVal val="visible"/>
                                      </p:to>
                                    </p:set>
                                    <p:animEffect transition="in" filter="fade">
                                      <p:cBhvr>
                                        <p:cTn id="37" dur="500"/>
                                        <p:tgtEl>
                                          <p:spTgt spid="3">
                                            <p:txEl>
                                              <p:pRg st="8" end="8"/>
                                            </p:txEl>
                                          </p:spTgt>
                                        </p:tgtEl>
                                      </p:cBhvr>
                                    </p:animEffect>
                                  </p:childTnLst>
                                </p:cTn>
                              </p:par>
                            </p:childTnLst>
                          </p:cTn>
                        </p:par>
                      </p:childTnLst>
                    </p:cTn>
                  </p:par>
                  <p:par>
                    <p:cTn id="38" fill="hold">
                      <p:stCondLst>
                        <p:cond delay="indefinite"/>
                      </p:stCondLst>
                      <p:childTnLst>
                        <p:par>
                          <p:cTn id="39" fill="hold">
                            <p:stCondLst>
                              <p:cond delay="0"/>
                            </p:stCondLst>
                            <p:childTnLst>
                              <p:par>
                                <p:cTn id="40" presetID="10" presetClass="entr" presetSubtype="0" fill="hold" nodeType="clickEffect">
                                  <p:stCondLst>
                                    <p:cond delay="0"/>
                                  </p:stCondLst>
                                  <p:childTnLst>
                                    <p:set>
                                      <p:cBhvr>
                                        <p:cTn id="41" dur="1" fill="hold">
                                          <p:stCondLst>
                                            <p:cond delay="0"/>
                                          </p:stCondLst>
                                        </p:cTn>
                                        <p:tgtEl>
                                          <p:spTgt spid="3">
                                            <p:txEl>
                                              <p:pRg st="9" end="9"/>
                                            </p:txEl>
                                          </p:spTgt>
                                        </p:tgtEl>
                                        <p:attrNameLst>
                                          <p:attrName>style.visibility</p:attrName>
                                        </p:attrNameLst>
                                      </p:cBhvr>
                                      <p:to>
                                        <p:strVal val="visible"/>
                                      </p:to>
                                    </p:set>
                                    <p:animEffect transition="in" filter="fade">
                                      <p:cBhvr>
                                        <p:cTn id="42" dur="500"/>
                                        <p:tgtEl>
                                          <p:spTgt spid="3">
                                            <p:txEl>
                                              <p:pRg st="9" end="9"/>
                                            </p:txEl>
                                          </p:spTgt>
                                        </p:tgtEl>
                                      </p:cBhvr>
                                    </p:animEffect>
                                  </p:childTnLst>
                                </p:cTn>
                              </p:par>
                            </p:childTnLst>
                          </p:cTn>
                        </p:par>
                      </p:childTnLst>
                    </p:cTn>
                  </p:par>
                  <p:par>
                    <p:cTn id="43" fill="hold">
                      <p:stCondLst>
                        <p:cond delay="indefinite"/>
                      </p:stCondLst>
                      <p:childTnLst>
                        <p:par>
                          <p:cTn id="44" fill="hold">
                            <p:stCondLst>
                              <p:cond delay="0"/>
                            </p:stCondLst>
                            <p:childTnLst>
                              <p:par>
                                <p:cTn id="45" presetID="10" presetClass="entr" presetSubtype="0" fill="hold" nodeType="clickEffect">
                                  <p:stCondLst>
                                    <p:cond delay="0"/>
                                  </p:stCondLst>
                                  <p:childTnLst>
                                    <p:set>
                                      <p:cBhvr>
                                        <p:cTn id="46" dur="1" fill="hold">
                                          <p:stCondLst>
                                            <p:cond delay="0"/>
                                          </p:stCondLst>
                                        </p:cTn>
                                        <p:tgtEl>
                                          <p:spTgt spid="3">
                                            <p:txEl>
                                              <p:pRg st="10" end="10"/>
                                            </p:txEl>
                                          </p:spTgt>
                                        </p:tgtEl>
                                        <p:attrNameLst>
                                          <p:attrName>style.visibility</p:attrName>
                                        </p:attrNameLst>
                                      </p:cBhvr>
                                      <p:to>
                                        <p:strVal val="visible"/>
                                      </p:to>
                                    </p:set>
                                    <p:animEffect transition="in" filter="fade">
                                      <p:cBhvr>
                                        <p:cTn id="47" dur="500"/>
                                        <p:tgtEl>
                                          <p:spTgt spid="3">
                                            <p:txEl>
                                              <p:pRg st="10" end="1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r>
              <a:rPr lang="en-US" altLang="zh-HK" dirty="0"/>
              <a:t>The Rental Contract (Lease Agreement)</a:t>
            </a:r>
            <a:endParaRPr lang="zh-HK" altLang="en-US" dirty="0"/>
          </a:p>
        </p:txBody>
      </p:sp>
      <p:sp>
        <p:nvSpPr>
          <p:cNvPr id="3" name="內容版面配置區 2"/>
          <p:cNvSpPr>
            <a:spLocks noGrp="1"/>
          </p:cNvSpPr>
          <p:nvPr>
            <p:ph idx="1"/>
          </p:nvPr>
        </p:nvSpPr>
        <p:spPr>
          <a:xfrm>
            <a:off x="1522413" y="1981200"/>
            <a:ext cx="9829799" cy="4572000"/>
          </a:xfrm>
        </p:spPr>
        <p:txBody>
          <a:bodyPr>
            <a:normAutofit fontScale="92500" lnSpcReduction="20000"/>
          </a:bodyPr>
          <a:lstStyle/>
          <a:p>
            <a:r>
              <a:rPr lang="en-US" altLang="zh-HK" dirty="0"/>
              <a:t>When you rent an apartment, duplex, house, or any other type of residence, you’ll be required to sign a rental contract or lease agreement</a:t>
            </a:r>
          </a:p>
          <a:p>
            <a:r>
              <a:rPr lang="en-US" altLang="zh-HK" dirty="0"/>
              <a:t>Contract Protects</a:t>
            </a:r>
          </a:p>
          <a:p>
            <a:pPr lvl="1"/>
            <a:r>
              <a:rPr lang="en-US" altLang="zh-HK" dirty="0"/>
              <a:t>Lessor/Landlord = Owner </a:t>
            </a:r>
          </a:p>
          <a:p>
            <a:pPr lvl="1"/>
            <a:r>
              <a:rPr lang="en-US" altLang="zh-HK" dirty="0"/>
              <a:t>Lessee/Tenant = One who leases  </a:t>
            </a:r>
          </a:p>
          <a:p>
            <a:r>
              <a:rPr lang="en-US" altLang="zh-HK" dirty="0"/>
              <a:t>Contract Specifies</a:t>
            </a:r>
          </a:p>
          <a:p>
            <a:pPr lvl="1"/>
            <a:r>
              <a:rPr lang="en-US" altLang="zh-HK" dirty="0"/>
              <a:t>Monthly rent and due date</a:t>
            </a:r>
          </a:p>
          <a:p>
            <a:pPr lvl="1"/>
            <a:r>
              <a:rPr lang="en-US" altLang="zh-HK" dirty="0"/>
              <a:t>Penalties for late payment</a:t>
            </a:r>
          </a:p>
          <a:p>
            <a:pPr lvl="1"/>
            <a:r>
              <a:rPr lang="en-US" altLang="zh-HK" dirty="0"/>
              <a:t>Length of lease agreement </a:t>
            </a:r>
          </a:p>
          <a:p>
            <a:pPr lvl="1"/>
            <a:r>
              <a:rPr lang="en-US" altLang="zh-HK" dirty="0"/>
              <a:t>Deposit requirement</a:t>
            </a:r>
          </a:p>
          <a:p>
            <a:pPr lvl="1"/>
            <a:r>
              <a:rPr lang="en-US" altLang="zh-HK" dirty="0"/>
              <a:t>Renewal options</a:t>
            </a:r>
          </a:p>
          <a:p>
            <a:pPr lvl="1"/>
            <a:r>
              <a:rPr lang="en-US" altLang="zh-HK" dirty="0"/>
              <a:t>Amount of security deposit</a:t>
            </a:r>
          </a:p>
          <a:p>
            <a:pPr lvl="1"/>
            <a:r>
              <a:rPr lang="en-US" altLang="zh-HK" dirty="0"/>
              <a:t>The right to sublet the unit </a:t>
            </a:r>
            <a:endParaRPr lang="zh-HK" altLang="en-US" dirty="0"/>
          </a:p>
        </p:txBody>
      </p:sp>
    </p:spTree>
    <p:extLst>
      <p:ext uri="{BB962C8B-B14F-4D97-AF65-F5344CB8AC3E}">
        <p14:creationId xmlns:p14="http://schemas.microsoft.com/office/powerpoint/2010/main" val="332156736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animEffect transition="in" filter="fade">
                                      <p:cBhvr>
                                        <p:cTn id="7" dur="500"/>
                                        <p:tgtEl>
                                          <p:spTgt spid="3">
                                            <p:txEl>
                                              <p:pRg st="1" end="1"/>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3">
                                            <p:txEl>
                                              <p:pRg st="2" end="2"/>
                                            </p:txEl>
                                          </p:spTgt>
                                        </p:tgtEl>
                                        <p:attrNameLst>
                                          <p:attrName>style.visibility</p:attrName>
                                        </p:attrNameLst>
                                      </p:cBhvr>
                                      <p:to>
                                        <p:strVal val="visible"/>
                                      </p:to>
                                    </p:set>
                                    <p:animEffect transition="in" filter="fade">
                                      <p:cBhvr>
                                        <p:cTn id="12" dur="500"/>
                                        <p:tgtEl>
                                          <p:spTgt spid="3">
                                            <p:txEl>
                                              <p:pRg st="2" end="2"/>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3">
                                            <p:txEl>
                                              <p:pRg st="3" end="3"/>
                                            </p:txEl>
                                          </p:spTgt>
                                        </p:tgtEl>
                                        <p:attrNameLst>
                                          <p:attrName>style.visibility</p:attrName>
                                        </p:attrNameLst>
                                      </p:cBhvr>
                                      <p:to>
                                        <p:strVal val="visible"/>
                                      </p:to>
                                    </p:set>
                                    <p:animEffect transition="in" filter="fade">
                                      <p:cBhvr>
                                        <p:cTn id="17" dur="500"/>
                                        <p:tgtEl>
                                          <p:spTgt spid="3">
                                            <p:txEl>
                                              <p:pRg st="3" end="3"/>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3">
                                            <p:txEl>
                                              <p:pRg st="4" end="4"/>
                                            </p:txEl>
                                          </p:spTgt>
                                        </p:tgtEl>
                                        <p:attrNameLst>
                                          <p:attrName>style.visibility</p:attrName>
                                        </p:attrNameLst>
                                      </p:cBhvr>
                                      <p:to>
                                        <p:strVal val="visible"/>
                                      </p:to>
                                    </p:set>
                                    <p:animEffect transition="in" filter="fade">
                                      <p:cBhvr>
                                        <p:cTn id="22" dur="500"/>
                                        <p:tgtEl>
                                          <p:spTgt spid="3">
                                            <p:txEl>
                                              <p:pRg st="4" end="4"/>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nodeType="clickEffect">
                                  <p:stCondLst>
                                    <p:cond delay="0"/>
                                  </p:stCondLst>
                                  <p:childTnLst>
                                    <p:set>
                                      <p:cBhvr>
                                        <p:cTn id="26" dur="1" fill="hold">
                                          <p:stCondLst>
                                            <p:cond delay="0"/>
                                          </p:stCondLst>
                                        </p:cTn>
                                        <p:tgtEl>
                                          <p:spTgt spid="3">
                                            <p:txEl>
                                              <p:pRg st="5" end="5"/>
                                            </p:txEl>
                                          </p:spTgt>
                                        </p:tgtEl>
                                        <p:attrNameLst>
                                          <p:attrName>style.visibility</p:attrName>
                                        </p:attrNameLst>
                                      </p:cBhvr>
                                      <p:to>
                                        <p:strVal val="visible"/>
                                      </p:to>
                                    </p:set>
                                    <p:animEffect transition="in" filter="fade">
                                      <p:cBhvr>
                                        <p:cTn id="27" dur="500"/>
                                        <p:tgtEl>
                                          <p:spTgt spid="3">
                                            <p:txEl>
                                              <p:pRg st="5" end="5"/>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nodeType="clickEffect">
                                  <p:stCondLst>
                                    <p:cond delay="0"/>
                                  </p:stCondLst>
                                  <p:childTnLst>
                                    <p:set>
                                      <p:cBhvr>
                                        <p:cTn id="31" dur="1" fill="hold">
                                          <p:stCondLst>
                                            <p:cond delay="0"/>
                                          </p:stCondLst>
                                        </p:cTn>
                                        <p:tgtEl>
                                          <p:spTgt spid="3">
                                            <p:txEl>
                                              <p:pRg st="6" end="6"/>
                                            </p:txEl>
                                          </p:spTgt>
                                        </p:tgtEl>
                                        <p:attrNameLst>
                                          <p:attrName>style.visibility</p:attrName>
                                        </p:attrNameLst>
                                      </p:cBhvr>
                                      <p:to>
                                        <p:strVal val="visible"/>
                                      </p:to>
                                    </p:set>
                                    <p:animEffect transition="in" filter="fade">
                                      <p:cBhvr>
                                        <p:cTn id="32" dur="500"/>
                                        <p:tgtEl>
                                          <p:spTgt spid="3">
                                            <p:txEl>
                                              <p:pRg st="6" end="6"/>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10" presetClass="entr" presetSubtype="0" fill="hold" nodeType="clickEffect">
                                  <p:stCondLst>
                                    <p:cond delay="0"/>
                                  </p:stCondLst>
                                  <p:childTnLst>
                                    <p:set>
                                      <p:cBhvr>
                                        <p:cTn id="36" dur="1" fill="hold">
                                          <p:stCondLst>
                                            <p:cond delay="0"/>
                                          </p:stCondLst>
                                        </p:cTn>
                                        <p:tgtEl>
                                          <p:spTgt spid="3">
                                            <p:txEl>
                                              <p:pRg st="7" end="7"/>
                                            </p:txEl>
                                          </p:spTgt>
                                        </p:tgtEl>
                                        <p:attrNameLst>
                                          <p:attrName>style.visibility</p:attrName>
                                        </p:attrNameLst>
                                      </p:cBhvr>
                                      <p:to>
                                        <p:strVal val="visible"/>
                                      </p:to>
                                    </p:set>
                                    <p:animEffect transition="in" filter="fade">
                                      <p:cBhvr>
                                        <p:cTn id="37" dur="500"/>
                                        <p:tgtEl>
                                          <p:spTgt spid="3">
                                            <p:txEl>
                                              <p:pRg st="7" end="7"/>
                                            </p:txEl>
                                          </p:spTgt>
                                        </p:tgtEl>
                                      </p:cBhvr>
                                    </p:animEffect>
                                  </p:childTnLst>
                                </p:cTn>
                              </p:par>
                            </p:childTnLst>
                          </p:cTn>
                        </p:par>
                      </p:childTnLst>
                    </p:cTn>
                  </p:par>
                  <p:par>
                    <p:cTn id="38" fill="hold">
                      <p:stCondLst>
                        <p:cond delay="indefinite"/>
                      </p:stCondLst>
                      <p:childTnLst>
                        <p:par>
                          <p:cTn id="39" fill="hold">
                            <p:stCondLst>
                              <p:cond delay="0"/>
                            </p:stCondLst>
                            <p:childTnLst>
                              <p:par>
                                <p:cTn id="40" presetID="10" presetClass="entr" presetSubtype="0" fill="hold" nodeType="clickEffect">
                                  <p:stCondLst>
                                    <p:cond delay="0"/>
                                  </p:stCondLst>
                                  <p:childTnLst>
                                    <p:set>
                                      <p:cBhvr>
                                        <p:cTn id="41" dur="1" fill="hold">
                                          <p:stCondLst>
                                            <p:cond delay="0"/>
                                          </p:stCondLst>
                                        </p:cTn>
                                        <p:tgtEl>
                                          <p:spTgt spid="3">
                                            <p:txEl>
                                              <p:pRg st="8" end="8"/>
                                            </p:txEl>
                                          </p:spTgt>
                                        </p:tgtEl>
                                        <p:attrNameLst>
                                          <p:attrName>style.visibility</p:attrName>
                                        </p:attrNameLst>
                                      </p:cBhvr>
                                      <p:to>
                                        <p:strVal val="visible"/>
                                      </p:to>
                                    </p:set>
                                    <p:animEffect transition="in" filter="fade">
                                      <p:cBhvr>
                                        <p:cTn id="42" dur="500"/>
                                        <p:tgtEl>
                                          <p:spTgt spid="3">
                                            <p:txEl>
                                              <p:pRg st="8" end="8"/>
                                            </p:txEl>
                                          </p:spTgt>
                                        </p:tgtEl>
                                      </p:cBhvr>
                                    </p:animEffect>
                                  </p:childTnLst>
                                </p:cTn>
                              </p:par>
                            </p:childTnLst>
                          </p:cTn>
                        </p:par>
                      </p:childTnLst>
                    </p:cTn>
                  </p:par>
                  <p:par>
                    <p:cTn id="43" fill="hold">
                      <p:stCondLst>
                        <p:cond delay="indefinite"/>
                      </p:stCondLst>
                      <p:childTnLst>
                        <p:par>
                          <p:cTn id="44" fill="hold">
                            <p:stCondLst>
                              <p:cond delay="0"/>
                            </p:stCondLst>
                            <p:childTnLst>
                              <p:par>
                                <p:cTn id="45" presetID="10" presetClass="entr" presetSubtype="0" fill="hold" nodeType="clickEffect">
                                  <p:stCondLst>
                                    <p:cond delay="0"/>
                                  </p:stCondLst>
                                  <p:childTnLst>
                                    <p:set>
                                      <p:cBhvr>
                                        <p:cTn id="46" dur="1" fill="hold">
                                          <p:stCondLst>
                                            <p:cond delay="0"/>
                                          </p:stCondLst>
                                        </p:cTn>
                                        <p:tgtEl>
                                          <p:spTgt spid="3">
                                            <p:txEl>
                                              <p:pRg st="9" end="9"/>
                                            </p:txEl>
                                          </p:spTgt>
                                        </p:tgtEl>
                                        <p:attrNameLst>
                                          <p:attrName>style.visibility</p:attrName>
                                        </p:attrNameLst>
                                      </p:cBhvr>
                                      <p:to>
                                        <p:strVal val="visible"/>
                                      </p:to>
                                    </p:set>
                                    <p:animEffect transition="in" filter="fade">
                                      <p:cBhvr>
                                        <p:cTn id="47" dur="500"/>
                                        <p:tgtEl>
                                          <p:spTgt spid="3">
                                            <p:txEl>
                                              <p:pRg st="9" end="9"/>
                                            </p:txEl>
                                          </p:spTgt>
                                        </p:tgtEl>
                                      </p:cBhvr>
                                    </p:animEffect>
                                  </p:childTnLst>
                                </p:cTn>
                              </p:par>
                            </p:childTnLst>
                          </p:cTn>
                        </p:par>
                      </p:childTnLst>
                    </p:cTn>
                  </p:par>
                  <p:par>
                    <p:cTn id="48" fill="hold">
                      <p:stCondLst>
                        <p:cond delay="indefinite"/>
                      </p:stCondLst>
                      <p:childTnLst>
                        <p:par>
                          <p:cTn id="49" fill="hold">
                            <p:stCondLst>
                              <p:cond delay="0"/>
                            </p:stCondLst>
                            <p:childTnLst>
                              <p:par>
                                <p:cTn id="50" presetID="10" presetClass="entr" presetSubtype="0" fill="hold" nodeType="clickEffect">
                                  <p:stCondLst>
                                    <p:cond delay="0"/>
                                  </p:stCondLst>
                                  <p:childTnLst>
                                    <p:set>
                                      <p:cBhvr>
                                        <p:cTn id="51" dur="1" fill="hold">
                                          <p:stCondLst>
                                            <p:cond delay="0"/>
                                          </p:stCondLst>
                                        </p:cTn>
                                        <p:tgtEl>
                                          <p:spTgt spid="3">
                                            <p:txEl>
                                              <p:pRg st="10" end="10"/>
                                            </p:txEl>
                                          </p:spTgt>
                                        </p:tgtEl>
                                        <p:attrNameLst>
                                          <p:attrName>style.visibility</p:attrName>
                                        </p:attrNameLst>
                                      </p:cBhvr>
                                      <p:to>
                                        <p:strVal val="visible"/>
                                      </p:to>
                                    </p:set>
                                    <p:animEffect transition="in" filter="fade">
                                      <p:cBhvr>
                                        <p:cTn id="52" dur="500"/>
                                        <p:tgtEl>
                                          <p:spTgt spid="3">
                                            <p:txEl>
                                              <p:pRg st="10" end="10"/>
                                            </p:txEl>
                                          </p:spTgt>
                                        </p:tgtEl>
                                      </p:cBhvr>
                                    </p:animEffect>
                                  </p:childTnLst>
                                </p:cTn>
                              </p:par>
                            </p:childTnLst>
                          </p:cTn>
                        </p:par>
                      </p:childTnLst>
                    </p:cTn>
                  </p:par>
                  <p:par>
                    <p:cTn id="53" fill="hold">
                      <p:stCondLst>
                        <p:cond delay="indefinite"/>
                      </p:stCondLst>
                      <p:childTnLst>
                        <p:par>
                          <p:cTn id="54" fill="hold">
                            <p:stCondLst>
                              <p:cond delay="0"/>
                            </p:stCondLst>
                            <p:childTnLst>
                              <p:par>
                                <p:cTn id="55" presetID="10" presetClass="entr" presetSubtype="0" fill="hold" nodeType="clickEffect">
                                  <p:stCondLst>
                                    <p:cond delay="0"/>
                                  </p:stCondLst>
                                  <p:childTnLst>
                                    <p:set>
                                      <p:cBhvr>
                                        <p:cTn id="56" dur="1" fill="hold">
                                          <p:stCondLst>
                                            <p:cond delay="0"/>
                                          </p:stCondLst>
                                        </p:cTn>
                                        <p:tgtEl>
                                          <p:spTgt spid="3">
                                            <p:txEl>
                                              <p:pRg st="11" end="11"/>
                                            </p:txEl>
                                          </p:spTgt>
                                        </p:tgtEl>
                                        <p:attrNameLst>
                                          <p:attrName>style.visibility</p:attrName>
                                        </p:attrNameLst>
                                      </p:cBhvr>
                                      <p:to>
                                        <p:strVal val="visible"/>
                                      </p:to>
                                    </p:set>
                                    <p:animEffect transition="in" filter="fade">
                                      <p:cBhvr>
                                        <p:cTn id="57" dur="500"/>
                                        <p:tgtEl>
                                          <p:spTgt spid="3">
                                            <p:txEl>
                                              <p:pRg st="11" end="1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r>
              <a:rPr lang="en-GB" altLang="zh-HK" dirty="0"/>
              <a:t>Buy? Rent?</a:t>
            </a:r>
            <a:endParaRPr lang="zh-HK" altLang="en-US" dirty="0"/>
          </a:p>
        </p:txBody>
      </p:sp>
      <p:sp>
        <p:nvSpPr>
          <p:cNvPr id="3" name="內容版面配置區 2"/>
          <p:cNvSpPr>
            <a:spLocks noGrp="1"/>
          </p:cNvSpPr>
          <p:nvPr>
            <p:ph idx="1"/>
          </p:nvPr>
        </p:nvSpPr>
        <p:spPr>
          <a:xfrm>
            <a:off x="1522413" y="1981200"/>
            <a:ext cx="3809999" cy="4187825"/>
          </a:xfrm>
        </p:spPr>
        <p:txBody>
          <a:bodyPr>
            <a:normAutofit fontScale="92500" lnSpcReduction="20000"/>
          </a:bodyPr>
          <a:lstStyle/>
          <a:p>
            <a:r>
              <a:rPr lang="en-US" altLang="zh-HK" dirty="0"/>
              <a:t>To choose the lowest-cost alternative, compare the cost of renting with the cost of buying</a:t>
            </a:r>
          </a:p>
          <a:p>
            <a:r>
              <a:rPr lang="en-GB" altLang="zh-HK" dirty="0"/>
              <a:t>Use different assumptions</a:t>
            </a:r>
          </a:p>
          <a:p>
            <a:pPr lvl="1"/>
            <a:r>
              <a:rPr lang="en-US" altLang="zh-HK" dirty="0"/>
              <a:t>Rent increases</a:t>
            </a:r>
          </a:p>
          <a:p>
            <a:pPr lvl="1"/>
            <a:r>
              <a:rPr lang="en-US" altLang="zh-HK" dirty="0"/>
              <a:t>Mortgage rates</a:t>
            </a:r>
          </a:p>
          <a:p>
            <a:pPr lvl="1"/>
            <a:r>
              <a:rPr lang="en-US" altLang="zh-HK" dirty="0"/>
              <a:t>Home appreciation rates</a:t>
            </a:r>
          </a:p>
          <a:p>
            <a:pPr lvl="1"/>
            <a:r>
              <a:rPr lang="en-US" altLang="zh-HK" dirty="0"/>
              <a:t>The rate of return that you can earn on the funds you could invest</a:t>
            </a:r>
          </a:p>
          <a:p>
            <a:r>
              <a:rPr lang="en-GB" altLang="zh-HK" dirty="0"/>
              <a:t>Need to consider non-monetary items </a:t>
            </a:r>
          </a:p>
        </p:txBody>
      </p:sp>
      <p:pic>
        <p:nvPicPr>
          <p:cNvPr id="4" name="圖片 3"/>
          <p:cNvPicPr>
            <a:picLocks noChangeAspect="1"/>
          </p:cNvPicPr>
          <p:nvPr/>
        </p:nvPicPr>
        <p:blipFill rotWithShape="1">
          <a:blip r:embed="rId2"/>
          <a:srcRect l="11677" t="24452" r="51392" b="15176"/>
          <a:stretch/>
        </p:blipFill>
        <p:spPr>
          <a:xfrm>
            <a:off x="5332412" y="533400"/>
            <a:ext cx="6629400" cy="6096000"/>
          </a:xfrm>
          <a:prstGeom prst="rect">
            <a:avLst/>
          </a:prstGeom>
        </p:spPr>
      </p:pic>
    </p:spTree>
    <p:extLst>
      <p:ext uri="{BB962C8B-B14F-4D97-AF65-F5344CB8AC3E}">
        <p14:creationId xmlns:p14="http://schemas.microsoft.com/office/powerpoint/2010/main" val="75349335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animEffect transition="in" filter="fade">
                                      <p:cBhvr>
                                        <p:cTn id="7" dur="500"/>
                                        <p:tgtEl>
                                          <p:spTgt spid="3">
                                            <p:txEl>
                                              <p:pRg st="1" end="1"/>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3">
                                            <p:txEl>
                                              <p:pRg st="2" end="2"/>
                                            </p:txEl>
                                          </p:spTgt>
                                        </p:tgtEl>
                                        <p:attrNameLst>
                                          <p:attrName>style.visibility</p:attrName>
                                        </p:attrNameLst>
                                      </p:cBhvr>
                                      <p:to>
                                        <p:strVal val="visible"/>
                                      </p:to>
                                    </p:set>
                                    <p:animEffect transition="in" filter="fade">
                                      <p:cBhvr>
                                        <p:cTn id="12" dur="500"/>
                                        <p:tgtEl>
                                          <p:spTgt spid="3">
                                            <p:txEl>
                                              <p:pRg st="2" end="2"/>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3">
                                            <p:txEl>
                                              <p:pRg st="3" end="3"/>
                                            </p:txEl>
                                          </p:spTgt>
                                        </p:tgtEl>
                                        <p:attrNameLst>
                                          <p:attrName>style.visibility</p:attrName>
                                        </p:attrNameLst>
                                      </p:cBhvr>
                                      <p:to>
                                        <p:strVal val="visible"/>
                                      </p:to>
                                    </p:set>
                                    <p:animEffect transition="in" filter="fade">
                                      <p:cBhvr>
                                        <p:cTn id="17" dur="500"/>
                                        <p:tgtEl>
                                          <p:spTgt spid="3">
                                            <p:txEl>
                                              <p:pRg st="3" end="3"/>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3">
                                            <p:txEl>
                                              <p:pRg st="4" end="4"/>
                                            </p:txEl>
                                          </p:spTgt>
                                        </p:tgtEl>
                                        <p:attrNameLst>
                                          <p:attrName>style.visibility</p:attrName>
                                        </p:attrNameLst>
                                      </p:cBhvr>
                                      <p:to>
                                        <p:strVal val="visible"/>
                                      </p:to>
                                    </p:set>
                                    <p:animEffect transition="in" filter="fade">
                                      <p:cBhvr>
                                        <p:cTn id="22" dur="500"/>
                                        <p:tgtEl>
                                          <p:spTgt spid="3">
                                            <p:txEl>
                                              <p:pRg st="4" end="4"/>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nodeType="clickEffect">
                                  <p:stCondLst>
                                    <p:cond delay="0"/>
                                  </p:stCondLst>
                                  <p:childTnLst>
                                    <p:set>
                                      <p:cBhvr>
                                        <p:cTn id="26" dur="1" fill="hold">
                                          <p:stCondLst>
                                            <p:cond delay="0"/>
                                          </p:stCondLst>
                                        </p:cTn>
                                        <p:tgtEl>
                                          <p:spTgt spid="3">
                                            <p:txEl>
                                              <p:pRg st="5" end="5"/>
                                            </p:txEl>
                                          </p:spTgt>
                                        </p:tgtEl>
                                        <p:attrNameLst>
                                          <p:attrName>style.visibility</p:attrName>
                                        </p:attrNameLst>
                                      </p:cBhvr>
                                      <p:to>
                                        <p:strVal val="visible"/>
                                      </p:to>
                                    </p:set>
                                    <p:animEffect transition="in" filter="fade">
                                      <p:cBhvr>
                                        <p:cTn id="27" dur="500"/>
                                        <p:tgtEl>
                                          <p:spTgt spid="3">
                                            <p:txEl>
                                              <p:pRg st="5" end="5"/>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nodeType="clickEffect">
                                  <p:stCondLst>
                                    <p:cond delay="0"/>
                                  </p:stCondLst>
                                  <p:childTnLst>
                                    <p:set>
                                      <p:cBhvr>
                                        <p:cTn id="31" dur="1" fill="hold">
                                          <p:stCondLst>
                                            <p:cond delay="0"/>
                                          </p:stCondLst>
                                        </p:cTn>
                                        <p:tgtEl>
                                          <p:spTgt spid="3">
                                            <p:txEl>
                                              <p:pRg st="6" end="6"/>
                                            </p:txEl>
                                          </p:spTgt>
                                        </p:tgtEl>
                                        <p:attrNameLst>
                                          <p:attrName>style.visibility</p:attrName>
                                        </p:attrNameLst>
                                      </p:cBhvr>
                                      <p:to>
                                        <p:strVal val="visible"/>
                                      </p:to>
                                    </p:set>
                                    <p:animEffect transition="in" filter="fade">
                                      <p:cBhvr>
                                        <p:cTn id="32" dur="500"/>
                                        <p:tgtEl>
                                          <p:spTgt spid="3">
                                            <p:txEl>
                                              <p:pRg st="6" end="6"/>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r>
              <a:rPr lang="en-GB" altLang="zh-HK" dirty="0"/>
              <a:t>Should You Buy Your Home?</a:t>
            </a:r>
            <a:endParaRPr lang="zh-HK" altLang="en-US" dirty="0"/>
          </a:p>
        </p:txBody>
      </p:sp>
      <p:sp>
        <p:nvSpPr>
          <p:cNvPr id="3" name="內容版面配置區 2"/>
          <p:cNvSpPr>
            <a:spLocks noGrp="1"/>
          </p:cNvSpPr>
          <p:nvPr>
            <p:ph idx="1"/>
          </p:nvPr>
        </p:nvSpPr>
        <p:spPr>
          <a:xfrm>
            <a:off x="1522413" y="1981200"/>
            <a:ext cx="9829799" cy="4648200"/>
          </a:xfrm>
        </p:spPr>
        <p:txBody>
          <a:bodyPr>
            <a:normAutofit/>
          </a:bodyPr>
          <a:lstStyle/>
          <a:p>
            <a:r>
              <a:rPr lang="en-US" altLang="zh-HK" dirty="0"/>
              <a:t>Benefits of Home Ownership  </a:t>
            </a:r>
          </a:p>
          <a:p>
            <a:pPr lvl="1"/>
            <a:r>
              <a:rPr lang="en-US" altLang="zh-HK" dirty="0"/>
              <a:t>Financial benefits</a:t>
            </a:r>
          </a:p>
          <a:p>
            <a:pPr lvl="2"/>
            <a:r>
              <a:rPr lang="en-US" altLang="zh-HK" dirty="0"/>
              <a:t>Deduct property taxes and mortgage interest</a:t>
            </a:r>
          </a:p>
          <a:p>
            <a:pPr lvl="2"/>
            <a:r>
              <a:rPr lang="en-US" altLang="zh-HK" dirty="0"/>
              <a:t>Potential increase in value of your home</a:t>
            </a:r>
          </a:p>
          <a:p>
            <a:pPr lvl="2"/>
            <a:r>
              <a:rPr lang="en-US" altLang="zh-HK" dirty="0"/>
              <a:t>Building equity in your home  </a:t>
            </a:r>
          </a:p>
          <a:p>
            <a:pPr lvl="1"/>
            <a:r>
              <a:rPr lang="en-US" altLang="zh-HK" dirty="0"/>
              <a:t>Psychological reward</a:t>
            </a:r>
          </a:p>
          <a:p>
            <a:pPr lvl="2"/>
            <a:r>
              <a:rPr lang="en-US" altLang="zh-HK" dirty="0"/>
              <a:t>Pride of ownership, feeling of permanence and sense of stability</a:t>
            </a:r>
          </a:p>
          <a:p>
            <a:pPr lvl="1"/>
            <a:r>
              <a:rPr lang="en-US" altLang="zh-HK" dirty="0"/>
              <a:t>Lifestyle flexibility</a:t>
            </a:r>
          </a:p>
          <a:p>
            <a:pPr lvl="2"/>
            <a:r>
              <a:rPr lang="en-US" altLang="zh-HK" dirty="0"/>
              <a:t>Privacy</a:t>
            </a:r>
          </a:p>
          <a:p>
            <a:pPr lvl="2"/>
            <a:r>
              <a:rPr lang="en-US" altLang="zh-HK" dirty="0"/>
              <a:t>The desire to personalize your home,</a:t>
            </a:r>
          </a:p>
          <a:p>
            <a:pPr lvl="1"/>
            <a:r>
              <a:rPr lang="en-GB" altLang="zh-HK" dirty="0"/>
              <a:t>Stability</a:t>
            </a:r>
            <a:endParaRPr lang="zh-HK" altLang="en-US" dirty="0"/>
          </a:p>
        </p:txBody>
      </p:sp>
    </p:spTree>
    <p:extLst>
      <p:ext uri="{BB962C8B-B14F-4D97-AF65-F5344CB8AC3E}">
        <p14:creationId xmlns:p14="http://schemas.microsoft.com/office/powerpoint/2010/main" val="114414731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animEffect transition="in" filter="fade">
                                      <p:cBhvr>
                                        <p:cTn id="7" dur="500"/>
                                        <p:tgtEl>
                                          <p:spTgt spid="3">
                                            <p:txEl>
                                              <p:pRg st="1" end="1"/>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3">
                                            <p:txEl>
                                              <p:pRg st="2" end="2"/>
                                            </p:txEl>
                                          </p:spTgt>
                                        </p:tgtEl>
                                        <p:attrNameLst>
                                          <p:attrName>style.visibility</p:attrName>
                                        </p:attrNameLst>
                                      </p:cBhvr>
                                      <p:to>
                                        <p:strVal val="visible"/>
                                      </p:to>
                                    </p:set>
                                    <p:animEffect transition="in" filter="fade">
                                      <p:cBhvr>
                                        <p:cTn id="12" dur="500"/>
                                        <p:tgtEl>
                                          <p:spTgt spid="3">
                                            <p:txEl>
                                              <p:pRg st="2" end="2"/>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3">
                                            <p:txEl>
                                              <p:pRg st="3" end="3"/>
                                            </p:txEl>
                                          </p:spTgt>
                                        </p:tgtEl>
                                        <p:attrNameLst>
                                          <p:attrName>style.visibility</p:attrName>
                                        </p:attrNameLst>
                                      </p:cBhvr>
                                      <p:to>
                                        <p:strVal val="visible"/>
                                      </p:to>
                                    </p:set>
                                    <p:animEffect transition="in" filter="fade">
                                      <p:cBhvr>
                                        <p:cTn id="17" dur="500"/>
                                        <p:tgtEl>
                                          <p:spTgt spid="3">
                                            <p:txEl>
                                              <p:pRg st="3" end="3"/>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3">
                                            <p:txEl>
                                              <p:pRg st="4" end="4"/>
                                            </p:txEl>
                                          </p:spTgt>
                                        </p:tgtEl>
                                        <p:attrNameLst>
                                          <p:attrName>style.visibility</p:attrName>
                                        </p:attrNameLst>
                                      </p:cBhvr>
                                      <p:to>
                                        <p:strVal val="visible"/>
                                      </p:to>
                                    </p:set>
                                    <p:animEffect transition="in" filter="fade">
                                      <p:cBhvr>
                                        <p:cTn id="22" dur="500"/>
                                        <p:tgtEl>
                                          <p:spTgt spid="3">
                                            <p:txEl>
                                              <p:pRg st="4" end="4"/>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nodeType="clickEffect">
                                  <p:stCondLst>
                                    <p:cond delay="0"/>
                                  </p:stCondLst>
                                  <p:childTnLst>
                                    <p:set>
                                      <p:cBhvr>
                                        <p:cTn id="26" dur="1" fill="hold">
                                          <p:stCondLst>
                                            <p:cond delay="0"/>
                                          </p:stCondLst>
                                        </p:cTn>
                                        <p:tgtEl>
                                          <p:spTgt spid="3">
                                            <p:txEl>
                                              <p:pRg st="5" end="5"/>
                                            </p:txEl>
                                          </p:spTgt>
                                        </p:tgtEl>
                                        <p:attrNameLst>
                                          <p:attrName>style.visibility</p:attrName>
                                        </p:attrNameLst>
                                      </p:cBhvr>
                                      <p:to>
                                        <p:strVal val="visible"/>
                                      </p:to>
                                    </p:set>
                                    <p:animEffect transition="in" filter="fade">
                                      <p:cBhvr>
                                        <p:cTn id="27" dur="500"/>
                                        <p:tgtEl>
                                          <p:spTgt spid="3">
                                            <p:txEl>
                                              <p:pRg st="5" end="5"/>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nodeType="clickEffect">
                                  <p:stCondLst>
                                    <p:cond delay="0"/>
                                  </p:stCondLst>
                                  <p:childTnLst>
                                    <p:set>
                                      <p:cBhvr>
                                        <p:cTn id="31" dur="1" fill="hold">
                                          <p:stCondLst>
                                            <p:cond delay="0"/>
                                          </p:stCondLst>
                                        </p:cTn>
                                        <p:tgtEl>
                                          <p:spTgt spid="3">
                                            <p:txEl>
                                              <p:pRg st="6" end="6"/>
                                            </p:txEl>
                                          </p:spTgt>
                                        </p:tgtEl>
                                        <p:attrNameLst>
                                          <p:attrName>style.visibility</p:attrName>
                                        </p:attrNameLst>
                                      </p:cBhvr>
                                      <p:to>
                                        <p:strVal val="visible"/>
                                      </p:to>
                                    </p:set>
                                    <p:animEffect transition="in" filter="fade">
                                      <p:cBhvr>
                                        <p:cTn id="32" dur="500"/>
                                        <p:tgtEl>
                                          <p:spTgt spid="3">
                                            <p:txEl>
                                              <p:pRg st="6" end="6"/>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10" presetClass="entr" presetSubtype="0" fill="hold" nodeType="clickEffect">
                                  <p:stCondLst>
                                    <p:cond delay="0"/>
                                  </p:stCondLst>
                                  <p:childTnLst>
                                    <p:set>
                                      <p:cBhvr>
                                        <p:cTn id="36" dur="1" fill="hold">
                                          <p:stCondLst>
                                            <p:cond delay="0"/>
                                          </p:stCondLst>
                                        </p:cTn>
                                        <p:tgtEl>
                                          <p:spTgt spid="3">
                                            <p:txEl>
                                              <p:pRg st="7" end="7"/>
                                            </p:txEl>
                                          </p:spTgt>
                                        </p:tgtEl>
                                        <p:attrNameLst>
                                          <p:attrName>style.visibility</p:attrName>
                                        </p:attrNameLst>
                                      </p:cBhvr>
                                      <p:to>
                                        <p:strVal val="visible"/>
                                      </p:to>
                                    </p:set>
                                    <p:animEffect transition="in" filter="fade">
                                      <p:cBhvr>
                                        <p:cTn id="37" dur="500"/>
                                        <p:tgtEl>
                                          <p:spTgt spid="3">
                                            <p:txEl>
                                              <p:pRg st="7" end="7"/>
                                            </p:txEl>
                                          </p:spTgt>
                                        </p:tgtEl>
                                      </p:cBhvr>
                                    </p:animEffect>
                                  </p:childTnLst>
                                </p:cTn>
                              </p:par>
                            </p:childTnLst>
                          </p:cTn>
                        </p:par>
                      </p:childTnLst>
                    </p:cTn>
                  </p:par>
                  <p:par>
                    <p:cTn id="38" fill="hold">
                      <p:stCondLst>
                        <p:cond delay="indefinite"/>
                      </p:stCondLst>
                      <p:childTnLst>
                        <p:par>
                          <p:cTn id="39" fill="hold">
                            <p:stCondLst>
                              <p:cond delay="0"/>
                            </p:stCondLst>
                            <p:childTnLst>
                              <p:par>
                                <p:cTn id="40" presetID="10" presetClass="entr" presetSubtype="0" fill="hold" nodeType="clickEffect">
                                  <p:stCondLst>
                                    <p:cond delay="0"/>
                                  </p:stCondLst>
                                  <p:childTnLst>
                                    <p:set>
                                      <p:cBhvr>
                                        <p:cTn id="41" dur="1" fill="hold">
                                          <p:stCondLst>
                                            <p:cond delay="0"/>
                                          </p:stCondLst>
                                        </p:cTn>
                                        <p:tgtEl>
                                          <p:spTgt spid="3">
                                            <p:txEl>
                                              <p:pRg st="8" end="8"/>
                                            </p:txEl>
                                          </p:spTgt>
                                        </p:tgtEl>
                                        <p:attrNameLst>
                                          <p:attrName>style.visibility</p:attrName>
                                        </p:attrNameLst>
                                      </p:cBhvr>
                                      <p:to>
                                        <p:strVal val="visible"/>
                                      </p:to>
                                    </p:set>
                                    <p:animEffect transition="in" filter="fade">
                                      <p:cBhvr>
                                        <p:cTn id="42" dur="500"/>
                                        <p:tgtEl>
                                          <p:spTgt spid="3">
                                            <p:txEl>
                                              <p:pRg st="8" end="8"/>
                                            </p:txEl>
                                          </p:spTgt>
                                        </p:tgtEl>
                                      </p:cBhvr>
                                    </p:animEffect>
                                  </p:childTnLst>
                                </p:cTn>
                              </p:par>
                            </p:childTnLst>
                          </p:cTn>
                        </p:par>
                      </p:childTnLst>
                    </p:cTn>
                  </p:par>
                  <p:par>
                    <p:cTn id="43" fill="hold">
                      <p:stCondLst>
                        <p:cond delay="indefinite"/>
                      </p:stCondLst>
                      <p:childTnLst>
                        <p:par>
                          <p:cTn id="44" fill="hold">
                            <p:stCondLst>
                              <p:cond delay="0"/>
                            </p:stCondLst>
                            <p:childTnLst>
                              <p:par>
                                <p:cTn id="45" presetID="10" presetClass="entr" presetSubtype="0" fill="hold" nodeType="clickEffect">
                                  <p:stCondLst>
                                    <p:cond delay="0"/>
                                  </p:stCondLst>
                                  <p:childTnLst>
                                    <p:set>
                                      <p:cBhvr>
                                        <p:cTn id="46" dur="1" fill="hold">
                                          <p:stCondLst>
                                            <p:cond delay="0"/>
                                          </p:stCondLst>
                                        </p:cTn>
                                        <p:tgtEl>
                                          <p:spTgt spid="3">
                                            <p:txEl>
                                              <p:pRg st="9" end="9"/>
                                            </p:txEl>
                                          </p:spTgt>
                                        </p:tgtEl>
                                        <p:attrNameLst>
                                          <p:attrName>style.visibility</p:attrName>
                                        </p:attrNameLst>
                                      </p:cBhvr>
                                      <p:to>
                                        <p:strVal val="visible"/>
                                      </p:to>
                                    </p:set>
                                    <p:animEffect transition="in" filter="fade">
                                      <p:cBhvr>
                                        <p:cTn id="47" dur="500"/>
                                        <p:tgtEl>
                                          <p:spTgt spid="3">
                                            <p:txEl>
                                              <p:pRg st="9" end="9"/>
                                            </p:txEl>
                                          </p:spTgt>
                                        </p:tgtEl>
                                      </p:cBhvr>
                                    </p:animEffect>
                                  </p:childTnLst>
                                </p:cTn>
                              </p:par>
                            </p:childTnLst>
                          </p:cTn>
                        </p:par>
                      </p:childTnLst>
                    </p:cTn>
                  </p:par>
                  <p:par>
                    <p:cTn id="48" fill="hold">
                      <p:stCondLst>
                        <p:cond delay="indefinite"/>
                      </p:stCondLst>
                      <p:childTnLst>
                        <p:par>
                          <p:cTn id="49" fill="hold">
                            <p:stCondLst>
                              <p:cond delay="0"/>
                            </p:stCondLst>
                            <p:childTnLst>
                              <p:par>
                                <p:cTn id="50" presetID="10" presetClass="entr" presetSubtype="0" fill="hold" nodeType="clickEffect">
                                  <p:stCondLst>
                                    <p:cond delay="0"/>
                                  </p:stCondLst>
                                  <p:childTnLst>
                                    <p:set>
                                      <p:cBhvr>
                                        <p:cTn id="51" dur="1" fill="hold">
                                          <p:stCondLst>
                                            <p:cond delay="0"/>
                                          </p:stCondLst>
                                        </p:cTn>
                                        <p:tgtEl>
                                          <p:spTgt spid="3">
                                            <p:txEl>
                                              <p:pRg st="10" end="10"/>
                                            </p:txEl>
                                          </p:spTgt>
                                        </p:tgtEl>
                                        <p:attrNameLst>
                                          <p:attrName>style.visibility</p:attrName>
                                        </p:attrNameLst>
                                      </p:cBhvr>
                                      <p:to>
                                        <p:strVal val="visible"/>
                                      </p:to>
                                    </p:set>
                                    <p:animEffect transition="in" filter="fade">
                                      <p:cBhvr>
                                        <p:cTn id="52" dur="500"/>
                                        <p:tgtEl>
                                          <p:spTgt spid="3">
                                            <p:txEl>
                                              <p:pRg st="10" end="1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r>
              <a:rPr lang="en-US" altLang="zh-HK" dirty="0"/>
              <a:t>Home Affordability </a:t>
            </a:r>
            <a:endParaRPr lang="zh-HK" altLang="en-US" dirty="0"/>
          </a:p>
        </p:txBody>
      </p:sp>
      <p:sp>
        <p:nvSpPr>
          <p:cNvPr id="3" name="內容版面配置區 2"/>
          <p:cNvSpPr>
            <a:spLocks noGrp="1"/>
          </p:cNvSpPr>
          <p:nvPr>
            <p:ph idx="1"/>
          </p:nvPr>
        </p:nvSpPr>
        <p:spPr/>
        <p:txBody>
          <a:bodyPr>
            <a:normAutofit/>
          </a:bodyPr>
          <a:lstStyle/>
          <a:p>
            <a:r>
              <a:rPr lang="en-US" altLang="zh-HK" dirty="0"/>
              <a:t>How large a monthly mortgage payment can you afford?</a:t>
            </a:r>
          </a:p>
          <a:p>
            <a:r>
              <a:rPr lang="en-US" altLang="zh-HK" dirty="0"/>
              <a:t>Traditional financial guidelines suggest </a:t>
            </a:r>
          </a:p>
          <a:p>
            <a:pPr lvl="1"/>
            <a:r>
              <a:rPr lang="en-US" altLang="zh-HK" dirty="0"/>
              <a:t>Spend no more than 25-33% of take-home pay on housing</a:t>
            </a:r>
          </a:p>
          <a:p>
            <a:r>
              <a:rPr lang="en-US" altLang="zh-HK" dirty="0"/>
              <a:t>Mortgage Calculator</a:t>
            </a:r>
          </a:p>
          <a:p>
            <a:pPr lvl="1"/>
            <a:r>
              <a:rPr lang="en-US" altLang="zh-HK" dirty="0"/>
              <a:t>http://www.gohome.com.hk/mortgage-calculator/en/ </a:t>
            </a:r>
          </a:p>
          <a:p>
            <a:r>
              <a:rPr lang="en-US" altLang="zh-HK" dirty="0"/>
              <a:t>Stress Testing</a:t>
            </a:r>
          </a:p>
          <a:p>
            <a:pPr lvl="1"/>
            <a:r>
              <a:rPr lang="en-US" altLang="zh-HK" dirty="0"/>
              <a:t>Banks must assume a mortgage rate increased of 300 basis points (3%) in stress-testing mortgage applicants’ repayment ability</a:t>
            </a:r>
          </a:p>
        </p:txBody>
      </p:sp>
    </p:spTree>
    <p:extLst>
      <p:ext uri="{BB962C8B-B14F-4D97-AF65-F5344CB8AC3E}">
        <p14:creationId xmlns:p14="http://schemas.microsoft.com/office/powerpoint/2010/main" val="165464961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animEffect transition="in" filter="fade">
                                      <p:cBhvr>
                                        <p:cTn id="7" dur="500"/>
                                        <p:tgtEl>
                                          <p:spTgt spid="3">
                                            <p:txEl>
                                              <p:pRg st="1" end="1"/>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3">
                                            <p:txEl>
                                              <p:pRg st="2" end="2"/>
                                            </p:txEl>
                                          </p:spTgt>
                                        </p:tgtEl>
                                        <p:attrNameLst>
                                          <p:attrName>style.visibility</p:attrName>
                                        </p:attrNameLst>
                                      </p:cBhvr>
                                      <p:to>
                                        <p:strVal val="visible"/>
                                      </p:to>
                                    </p:set>
                                    <p:animEffect transition="in" filter="fade">
                                      <p:cBhvr>
                                        <p:cTn id="12" dur="500"/>
                                        <p:tgtEl>
                                          <p:spTgt spid="3">
                                            <p:txEl>
                                              <p:pRg st="2" end="2"/>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3">
                                            <p:txEl>
                                              <p:pRg st="3" end="3"/>
                                            </p:txEl>
                                          </p:spTgt>
                                        </p:tgtEl>
                                        <p:attrNameLst>
                                          <p:attrName>style.visibility</p:attrName>
                                        </p:attrNameLst>
                                      </p:cBhvr>
                                      <p:to>
                                        <p:strVal val="visible"/>
                                      </p:to>
                                    </p:set>
                                    <p:animEffect transition="in" filter="fade">
                                      <p:cBhvr>
                                        <p:cTn id="17" dur="500"/>
                                        <p:tgtEl>
                                          <p:spTgt spid="3">
                                            <p:txEl>
                                              <p:pRg st="3" end="3"/>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3">
                                            <p:txEl>
                                              <p:pRg st="4" end="4"/>
                                            </p:txEl>
                                          </p:spTgt>
                                        </p:tgtEl>
                                        <p:attrNameLst>
                                          <p:attrName>style.visibility</p:attrName>
                                        </p:attrNameLst>
                                      </p:cBhvr>
                                      <p:to>
                                        <p:strVal val="visible"/>
                                      </p:to>
                                    </p:set>
                                    <p:animEffect transition="in" filter="fade">
                                      <p:cBhvr>
                                        <p:cTn id="22" dur="500"/>
                                        <p:tgtEl>
                                          <p:spTgt spid="3">
                                            <p:txEl>
                                              <p:pRg st="4" end="4"/>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nodeType="clickEffect">
                                  <p:stCondLst>
                                    <p:cond delay="0"/>
                                  </p:stCondLst>
                                  <p:childTnLst>
                                    <p:set>
                                      <p:cBhvr>
                                        <p:cTn id="26" dur="1" fill="hold">
                                          <p:stCondLst>
                                            <p:cond delay="0"/>
                                          </p:stCondLst>
                                        </p:cTn>
                                        <p:tgtEl>
                                          <p:spTgt spid="3">
                                            <p:txEl>
                                              <p:pRg st="5" end="5"/>
                                            </p:txEl>
                                          </p:spTgt>
                                        </p:tgtEl>
                                        <p:attrNameLst>
                                          <p:attrName>style.visibility</p:attrName>
                                        </p:attrNameLst>
                                      </p:cBhvr>
                                      <p:to>
                                        <p:strVal val="visible"/>
                                      </p:to>
                                    </p:set>
                                    <p:animEffect transition="in" filter="fade">
                                      <p:cBhvr>
                                        <p:cTn id="27" dur="500"/>
                                        <p:tgtEl>
                                          <p:spTgt spid="3">
                                            <p:txEl>
                                              <p:pRg st="5" end="5"/>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nodeType="clickEffect">
                                  <p:stCondLst>
                                    <p:cond delay="0"/>
                                  </p:stCondLst>
                                  <p:childTnLst>
                                    <p:set>
                                      <p:cBhvr>
                                        <p:cTn id="31" dur="1" fill="hold">
                                          <p:stCondLst>
                                            <p:cond delay="0"/>
                                          </p:stCondLst>
                                        </p:cTn>
                                        <p:tgtEl>
                                          <p:spTgt spid="3">
                                            <p:txEl>
                                              <p:pRg st="6" end="6"/>
                                            </p:txEl>
                                          </p:spTgt>
                                        </p:tgtEl>
                                        <p:attrNameLst>
                                          <p:attrName>style.visibility</p:attrName>
                                        </p:attrNameLst>
                                      </p:cBhvr>
                                      <p:to>
                                        <p:strVal val="visible"/>
                                      </p:to>
                                    </p:set>
                                    <p:animEffect transition="in" filter="fade">
                                      <p:cBhvr>
                                        <p:cTn id="32" dur="500"/>
                                        <p:tgtEl>
                                          <p:spTgt spid="3">
                                            <p:txEl>
                                              <p:pRg st="6" end="6"/>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r>
              <a:rPr lang="en-GB" altLang="zh-HK" dirty="0"/>
              <a:t>Home Buying Process</a:t>
            </a:r>
            <a:endParaRPr lang="zh-HK" altLang="en-US" dirty="0"/>
          </a:p>
        </p:txBody>
      </p:sp>
      <p:sp>
        <p:nvSpPr>
          <p:cNvPr id="3" name="內容版面配置區 2"/>
          <p:cNvSpPr>
            <a:spLocks noGrp="1"/>
          </p:cNvSpPr>
          <p:nvPr>
            <p:ph idx="1"/>
          </p:nvPr>
        </p:nvSpPr>
        <p:spPr>
          <a:xfrm>
            <a:off x="1522413" y="1981200"/>
            <a:ext cx="9829799" cy="4648200"/>
          </a:xfrm>
        </p:spPr>
        <p:txBody>
          <a:bodyPr>
            <a:normAutofit fontScale="92500" lnSpcReduction="10000"/>
          </a:bodyPr>
          <a:lstStyle/>
          <a:p>
            <a:pPr marL="452438" indent="-457200">
              <a:buFont typeface="+mj-lt"/>
              <a:buAutoNum type="arabicPeriod"/>
            </a:pPr>
            <a:r>
              <a:rPr lang="en-US" altLang="zh-HK" dirty="0"/>
              <a:t>Evaluate your homeownership needs</a:t>
            </a:r>
          </a:p>
          <a:p>
            <a:pPr lvl="1"/>
            <a:r>
              <a:rPr lang="en-GB" altLang="zh-HK" dirty="0"/>
              <a:t>Be </a:t>
            </a:r>
            <a:r>
              <a:rPr lang="en-GB" altLang="zh-HK" b="1" dirty="0"/>
              <a:t>rational</a:t>
            </a:r>
            <a:r>
              <a:rPr lang="en-GB" altLang="zh-HK" dirty="0"/>
              <a:t> when make a decision</a:t>
            </a:r>
          </a:p>
          <a:p>
            <a:pPr lvl="2"/>
            <a:r>
              <a:rPr lang="en-GB" altLang="zh-HK" dirty="0"/>
              <a:t>Benefit &gt; Cost</a:t>
            </a:r>
          </a:p>
          <a:p>
            <a:pPr marL="452438" indent="-457200">
              <a:buFont typeface="+mj-lt"/>
              <a:buAutoNum type="arabicPeriod"/>
            </a:pPr>
            <a:r>
              <a:rPr lang="en-GB" altLang="zh-HK" dirty="0"/>
              <a:t>Find a property to purchase</a:t>
            </a:r>
          </a:p>
          <a:p>
            <a:pPr lvl="1"/>
            <a:r>
              <a:rPr lang="en-US" altLang="zh-HK" dirty="0"/>
              <a:t>Selecting a Location</a:t>
            </a:r>
          </a:p>
          <a:p>
            <a:pPr lvl="2"/>
            <a:r>
              <a:rPr lang="en-US" altLang="zh-HK" dirty="0"/>
              <a:t>Be aware of zoning laws</a:t>
            </a:r>
          </a:p>
          <a:p>
            <a:pPr lvl="3"/>
            <a:r>
              <a:rPr lang="en-US" altLang="zh-HK" dirty="0"/>
              <a:t>The regulation of the use of real property by government</a:t>
            </a:r>
            <a:r>
              <a:rPr lang="en-US" altLang="zh-HK" u="sng" dirty="0"/>
              <a:t>,</a:t>
            </a:r>
            <a:r>
              <a:rPr lang="en-US" altLang="zh-HK" dirty="0"/>
              <a:t> restricts particular territory to residential, commercial, industrial, or other uses</a:t>
            </a:r>
          </a:p>
          <a:p>
            <a:pPr lvl="2"/>
            <a:r>
              <a:rPr lang="en-US" altLang="zh-HK" dirty="0"/>
              <a:t>Assess the school system if you have children.  </a:t>
            </a:r>
          </a:p>
          <a:p>
            <a:pPr lvl="1"/>
            <a:r>
              <a:rPr lang="en-US" altLang="zh-HK" dirty="0"/>
              <a:t>Using a real estate agent</a:t>
            </a:r>
          </a:p>
          <a:p>
            <a:pPr lvl="2"/>
            <a:r>
              <a:rPr lang="en-US" altLang="zh-HK" dirty="0"/>
              <a:t>They present your offer, negotiate the price, assist you in obtaining financing, and represent you at the closing  </a:t>
            </a:r>
          </a:p>
          <a:p>
            <a:pPr lvl="1"/>
            <a:r>
              <a:rPr lang="en-US" altLang="zh-HK" dirty="0"/>
              <a:t>Conduct a home inspection or hire an inspector  </a:t>
            </a:r>
          </a:p>
          <a:p>
            <a:pPr lvl="1"/>
            <a:r>
              <a:rPr lang="en-US" altLang="zh-HK" dirty="0"/>
              <a:t>Mortgage company may want an appraisal </a:t>
            </a:r>
            <a:endParaRPr lang="zh-HK" altLang="en-US" dirty="0"/>
          </a:p>
        </p:txBody>
      </p:sp>
    </p:spTree>
    <p:extLst>
      <p:ext uri="{BB962C8B-B14F-4D97-AF65-F5344CB8AC3E}">
        <p14:creationId xmlns:p14="http://schemas.microsoft.com/office/powerpoint/2010/main" val="181511068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fade">
                                      <p:cBhvr>
                                        <p:cTn id="12" dur="5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fade">
                                      <p:cBhvr>
                                        <p:cTn id="17" dur="500"/>
                                        <p:tgtEl>
                                          <p:spTgt spid="3">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3">
                                            <p:txEl>
                                              <p:pRg st="3" end="3"/>
                                            </p:txEl>
                                          </p:spTgt>
                                        </p:tgtEl>
                                        <p:attrNameLst>
                                          <p:attrName>style.visibility</p:attrName>
                                        </p:attrNameLst>
                                      </p:cBhvr>
                                      <p:to>
                                        <p:strVal val="visible"/>
                                      </p:to>
                                    </p:set>
                                    <p:animEffect transition="in" filter="fade">
                                      <p:cBhvr>
                                        <p:cTn id="22" dur="500"/>
                                        <p:tgtEl>
                                          <p:spTgt spid="3">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nodeType="clickEffect">
                                  <p:stCondLst>
                                    <p:cond delay="0"/>
                                  </p:stCondLst>
                                  <p:childTnLst>
                                    <p:set>
                                      <p:cBhvr>
                                        <p:cTn id="26" dur="1" fill="hold">
                                          <p:stCondLst>
                                            <p:cond delay="0"/>
                                          </p:stCondLst>
                                        </p:cTn>
                                        <p:tgtEl>
                                          <p:spTgt spid="3">
                                            <p:txEl>
                                              <p:pRg st="4" end="4"/>
                                            </p:txEl>
                                          </p:spTgt>
                                        </p:tgtEl>
                                        <p:attrNameLst>
                                          <p:attrName>style.visibility</p:attrName>
                                        </p:attrNameLst>
                                      </p:cBhvr>
                                      <p:to>
                                        <p:strVal val="visible"/>
                                      </p:to>
                                    </p:set>
                                    <p:animEffect transition="in" filter="fade">
                                      <p:cBhvr>
                                        <p:cTn id="27" dur="500"/>
                                        <p:tgtEl>
                                          <p:spTgt spid="3">
                                            <p:txEl>
                                              <p:pRg st="4" end="4"/>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nodeType="clickEffect">
                                  <p:stCondLst>
                                    <p:cond delay="0"/>
                                  </p:stCondLst>
                                  <p:childTnLst>
                                    <p:set>
                                      <p:cBhvr>
                                        <p:cTn id="31" dur="1" fill="hold">
                                          <p:stCondLst>
                                            <p:cond delay="0"/>
                                          </p:stCondLst>
                                        </p:cTn>
                                        <p:tgtEl>
                                          <p:spTgt spid="3">
                                            <p:txEl>
                                              <p:pRg st="5" end="5"/>
                                            </p:txEl>
                                          </p:spTgt>
                                        </p:tgtEl>
                                        <p:attrNameLst>
                                          <p:attrName>style.visibility</p:attrName>
                                        </p:attrNameLst>
                                      </p:cBhvr>
                                      <p:to>
                                        <p:strVal val="visible"/>
                                      </p:to>
                                    </p:set>
                                    <p:animEffect transition="in" filter="fade">
                                      <p:cBhvr>
                                        <p:cTn id="32" dur="500"/>
                                        <p:tgtEl>
                                          <p:spTgt spid="3">
                                            <p:txEl>
                                              <p:pRg st="5" end="5"/>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10" presetClass="entr" presetSubtype="0" fill="hold" nodeType="clickEffect">
                                  <p:stCondLst>
                                    <p:cond delay="0"/>
                                  </p:stCondLst>
                                  <p:childTnLst>
                                    <p:set>
                                      <p:cBhvr>
                                        <p:cTn id="36" dur="1" fill="hold">
                                          <p:stCondLst>
                                            <p:cond delay="0"/>
                                          </p:stCondLst>
                                        </p:cTn>
                                        <p:tgtEl>
                                          <p:spTgt spid="3">
                                            <p:txEl>
                                              <p:pRg st="6" end="6"/>
                                            </p:txEl>
                                          </p:spTgt>
                                        </p:tgtEl>
                                        <p:attrNameLst>
                                          <p:attrName>style.visibility</p:attrName>
                                        </p:attrNameLst>
                                      </p:cBhvr>
                                      <p:to>
                                        <p:strVal val="visible"/>
                                      </p:to>
                                    </p:set>
                                    <p:animEffect transition="in" filter="fade">
                                      <p:cBhvr>
                                        <p:cTn id="37" dur="500"/>
                                        <p:tgtEl>
                                          <p:spTgt spid="3">
                                            <p:txEl>
                                              <p:pRg st="6" end="6"/>
                                            </p:txEl>
                                          </p:spTgt>
                                        </p:tgtEl>
                                      </p:cBhvr>
                                    </p:animEffect>
                                  </p:childTnLst>
                                </p:cTn>
                              </p:par>
                            </p:childTnLst>
                          </p:cTn>
                        </p:par>
                      </p:childTnLst>
                    </p:cTn>
                  </p:par>
                  <p:par>
                    <p:cTn id="38" fill="hold">
                      <p:stCondLst>
                        <p:cond delay="indefinite"/>
                      </p:stCondLst>
                      <p:childTnLst>
                        <p:par>
                          <p:cTn id="39" fill="hold">
                            <p:stCondLst>
                              <p:cond delay="0"/>
                            </p:stCondLst>
                            <p:childTnLst>
                              <p:par>
                                <p:cTn id="40" presetID="10" presetClass="entr" presetSubtype="0" fill="hold" nodeType="clickEffect">
                                  <p:stCondLst>
                                    <p:cond delay="0"/>
                                  </p:stCondLst>
                                  <p:childTnLst>
                                    <p:set>
                                      <p:cBhvr>
                                        <p:cTn id="41" dur="1" fill="hold">
                                          <p:stCondLst>
                                            <p:cond delay="0"/>
                                          </p:stCondLst>
                                        </p:cTn>
                                        <p:tgtEl>
                                          <p:spTgt spid="3">
                                            <p:txEl>
                                              <p:pRg st="7" end="7"/>
                                            </p:txEl>
                                          </p:spTgt>
                                        </p:tgtEl>
                                        <p:attrNameLst>
                                          <p:attrName>style.visibility</p:attrName>
                                        </p:attrNameLst>
                                      </p:cBhvr>
                                      <p:to>
                                        <p:strVal val="visible"/>
                                      </p:to>
                                    </p:set>
                                    <p:animEffect transition="in" filter="fade">
                                      <p:cBhvr>
                                        <p:cTn id="42" dur="500"/>
                                        <p:tgtEl>
                                          <p:spTgt spid="3">
                                            <p:txEl>
                                              <p:pRg st="7" end="7"/>
                                            </p:txEl>
                                          </p:spTgt>
                                        </p:tgtEl>
                                      </p:cBhvr>
                                    </p:animEffect>
                                  </p:childTnLst>
                                </p:cTn>
                              </p:par>
                            </p:childTnLst>
                          </p:cTn>
                        </p:par>
                      </p:childTnLst>
                    </p:cTn>
                  </p:par>
                  <p:par>
                    <p:cTn id="43" fill="hold">
                      <p:stCondLst>
                        <p:cond delay="indefinite"/>
                      </p:stCondLst>
                      <p:childTnLst>
                        <p:par>
                          <p:cTn id="44" fill="hold">
                            <p:stCondLst>
                              <p:cond delay="0"/>
                            </p:stCondLst>
                            <p:childTnLst>
                              <p:par>
                                <p:cTn id="45" presetID="10" presetClass="entr" presetSubtype="0" fill="hold" nodeType="clickEffect">
                                  <p:stCondLst>
                                    <p:cond delay="0"/>
                                  </p:stCondLst>
                                  <p:childTnLst>
                                    <p:set>
                                      <p:cBhvr>
                                        <p:cTn id="46" dur="1" fill="hold">
                                          <p:stCondLst>
                                            <p:cond delay="0"/>
                                          </p:stCondLst>
                                        </p:cTn>
                                        <p:tgtEl>
                                          <p:spTgt spid="3">
                                            <p:txEl>
                                              <p:pRg st="8" end="8"/>
                                            </p:txEl>
                                          </p:spTgt>
                                        </p:tgtEl>
                                        <p:attrNameLst>
                                          <p:attrName>style.visibility</p:attrName>
                                        </p:attrNameLst>
                                      </p:cBhvr>
                                      <p:to>
                                        <p:strVal val="visible"/>
                                      </p:to>
                                    </p:set>
                                    <p:animEffect transition="in" filter="fade">
                                      <p:cBhvr>
                                        <p:cTn id="47" dur="500"/>
                                        <p:tgtEl>
                                          <p:spTgt spid="3">
                                            <p:txEl>
                                              <p:pRg st="8" end="8"/>
                                            </p:txEl>
                                          </p:spTgt>
                                        </p:tgtEl>
                                      </p:cBhvr>
                                    </p:animEffect>
                                  </p:childTnLst>
                                </p:cTn>
                              </p:par>
                            </p:childTnLst>
                          </p:cTn>
                        </p:par>
                      </p:childTnLst>
                    </p:cTn>
                  </p:par>
                  <p:par>
                    <p:cTn id="48" fill="hold">
                      <p:stCondLst>
                        <p:cond delay="indefinite"/>
                      </p:stCondLst>
                      <p:childTnLst>
                        <p:par>
                          <p:cTn id="49" fill="hold">
                            <p:stCondLst>
                              <p:cond delay="0"/>
                            </p:stCondLst>
                            <p:childTnLst>
                              <p:par>
                                <p:cTn id="50" presetID="10" presetClass="entr" presetSubtype="0" fill="hold" nodeType="clickEffect">
                                  <p:stCondLst>
                                    <p:cond delay="0"/>
                                  </p:stCondLst>
                                  <p:childTnLst>
                                    <p:set>
                                      <p:cBhvr>
                                        <p:cTn id="51" dur="1" fill="hold">
                                          <p:stCondLst>
                                            <p:cond delay="0"/>
                                          </p:stCondLst>
                                        </p:cTn>
                                        <p:tgtEl>
                                          <p:spTgt spid="3">
                                            <p:txEl>
                                              <p:pRg st="9" end="9"/>
                                            </p:txEl>
                                          </p:spTgt>
                                        </p:tgtEl>
                                        <p:attrNameLst>
                                          <p:attrName>style.visibility</p:attrName>
                                        </p:attrNameLst>
                                      </p:cBhvr>
                                      <p:to>
                                        <p:strVal val="visible"/>
                                      </p:to>
                                    </p:set>
                                    <p:animEffect transition="in" filter="fade">
                                      <p:cBhvr>
                                        <p:cTn id="52" dur="500"/>
                                        <p:tgtEl>
                                          <p:spTgt spid="3">
                                            <p:txEl>
                                              <p:pRg st="9" end="9"/>
                                            </p:txEl>
                                          </p:spTgt>
                                        </p:tgtEl>
                                      </p:cBhvr>
                                    </p:animEffect>
                                  </p:childTnLst>
                                </p:cTn>
                              </p:par>
                            </p:childTnLst>
                          </p:cTn>
                        </p:par>
                      </p:childTnLst>
                    </p:cTn>
                  </p:par>
                  <p:par>
                    <p:cTn id="53" fill="hold">
                      <p:stCondLst>
                        <p:cond delay="indefinite"/>
                      </p:stCondLst>
                      <p:childTnLst>
                        <p:par>
                          <p:cTn id="54" fill="hold">
                            <p:stCondLst>
                              <p:cond delay="0"/>
                            </p:stCondLst>
                            <p:childTnLst>
                              <p:par>
                                <p:cTn id="55" presetID="10" presetClass="entr" presetSubtype="0" fill="hold" nodeType="clickEffect">
                                  <p:stCondLst>
                                    <p:cond delay="0"/>
                                  </p:stCondLst>
                                  <p:childTnLst>
                                    <p:set>
                                      <p:cBhvr>
                                        <p:cTn id="56" dur="1" fill="hold">
                                          <p:stCondLst>
                                            <p:cond delay="0"/>
                                          </p:stCondLst>
                                        </p:cTn>
                                        <p:tgtEl>
                                          <p:spTgt spid="3">
                                            <p:txEl>
                                              <p:pRg st="10" end="10"/>
                                            </p:txEl>
                                          </p:spTgt>
                                        </p:tgtEl>
                                        <p:attrNameLst>
                                          <p:attrName>style.visibility</p:attrName>
                                        </p:attrNameLst>
                                      </p:cBhvr>
                                      <p:to>
                                        <p:strVal val="visible"/>
                                      </p:to>
                                    </p:set>
                                    <p:animEffect transition="in" filter="fade">
                                      <p:cBhvr>
                                        <p:cTn id="57" dur="500"/>
                                        <p:tgtEl>
                                          <p:spTgt spid="3">
                                            <p:txEl>
                                              <p:pRg st="10" end="10"/>
                                            </p:txEl>
                                          </p:spTgt>
                                        </p:tgtEl>
                                      </p:cBhvr>
                                    </p:animEffect>
                                  </p:childTnLst>
                                </p:cTn>
                              </p:par>
                            </p:childTnLst>
                          </p:cTn>
                        </p:par>
                      </p:childTnLst>
                    </p:cTn>
                  </p:par>
                  <p:par>
                    <p:cTn id="58" fill="hold">
                      <p:stCondLst>
                        <p:cond delay="indefinite"/>
                      </p:stCondLst>
                      <p:childTnLst>
                        <p:par>
                          <p:cTn id="59" fill="hold">
                            <p:stCondLst>
                              <p:cond delay="0"/>
                            </p:stCondLst>
                            <p:childTnLst>
                              <p:par>
                                <p:cTn id="60" presetID="10" presetClass="entr" presetSubtype="0" fill="hold" nodeType="clickEffect">
                                  <p:stCondLst>
                                    <p:cond delay="0"/>
                                  </p:stCondLst>
                                  <p:childTnLst>
                                    <p:set>
                                      <p:cBhvr>
                                        <p:cTn id="61" dur="1" fill="hold">
                                          <p:stCondLst>
                                            <p:cond delay="0"/>
                                          </p:stCondLst>
                                        </p:cTn>
                                        <p:tgtEl>
                                          <p:spTgt spid="3">
                                            <p:txEl>
                                              <p:pRg st="11" end="11"/>
                                            </p:txEl>
                                          </p:spTgt>
                                        </p:tgtEl>
                                        <p:attrNameLst>
                                          <p:attrName>style.visibility</p:attrName>
                                        </p:attrNameLst>
                                      </p:cBhvr>
                                      <p:to>
                                        <p:strVal val="visible"/>
                                      </p:to>
                                    </p:set>
                                    <p:animEffect transition="in" filter="fade">
                                      <p:cBhvr>
                                        <p:cTn id="62" dur="500"/>
                                        <p:tgtEl>
                                          <p:spTgt spid="3">
                                            <p:txEl>
                                              <p:pRg st="11" end="1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r>
              <a:rPr lang="en-US" altLang="zh-HK" dirty="0"/>
              <a:t>Home Buying Process</a:t>
            </a:r>
            <a:endParaRPr lang="zh-HK" altLang="en-US" dirty="0"/>
          </a:p>
        </p:txBody>
      </p:sp>
      <p:sp>
        <p:nvSpPr>
          <p:cNvPr id="3" name="內容版面配置區 2"/>
          <p:cNvSpPr>
            <a:spLocks noGrp="1"/>
          </p:cNvSpPr>
          <p:nvPr>
            <p:ph idx="1"/>
          </p:nvPr>
        </p:nvSpPr>
        <p:spPr>
          <a:xfrm>
            <a:off x="1522413" y="1981200"/>
            <a:ext cx="9829799" cy="4572000"/>
          </a:xfrm>
        </p:spPr>
        <p:txBody>
          <a:bodyPr/>
          <a:lstStyle/>
          <a:p>
            <a:pPr marL="457200" indent="-457200">
              <a:buFont typeface="+mj-lt"/>
              <a:buAutoNum type="arabicPeriod" startAt="3"/>
            </a:pPr>
            <a:r>
              <a:rPr lang="en-GB" altLang="zh-HK" dirty="0"/>
              <a:t>Pricing the property</a:t>
            </a:r>
          </a:p>
          <a:p>
            <a:pPr marL="544513" lvl="1" indent="-258763"/>
            <a:r>
              <a:rPr lang="en-GB" altLang="zh-HK" sz="2800" dirty="0"/>
              <a:t>Determine the home price </a:t>
            </a:r>
          </a:p>
          <a:p>
            <a:pPr marL="720725" lvl="2" indent="-260350"/>
            <a:r>
              <a:rPr lang="en-US" altLang="zh-HK" sz="2400" dirty="0"/>
              <a:t>Price is affected by whether it is a seller’s or a buyer’s market</a:t>
            </a:r>
          </a:p>
          <a:p>
            <a:pPr marL="720725" lvl="2" indent="-260350"/>
            <a:r>
              <a:rPr lang="en-GB" altLang="zh-HK" sz="2400" dirty="0"/>
              <a:t>Property valuation by mortgage firms</a:t>
            </a:r>
          </a:p>
          <a:p>
            <a:pPr marL="895350" lvl="3" indent="-260350"/>
            <a:r>
              <a:rPr lang="en-GB" altLang="zh-HK" sz="2000" dirty="0"/>
              <a:t>Upper limit = 5%  higher than the estimated value</a:t>
            </a:r>
          </a:p>
          <a:p>
            <a:pPr marL="546100" lvl="1" indent="-260350"/>
            <a:r>
              <a:rPr lang="en-GB" altLang="zh-HK" sz="2800" dirty="0"/>
              <a:t>Calculate the costs</a:t>
            </a:r>
          </a:p>
          <a:p>
            <a:pPr marL="720725" lvl="2" indent="-260350"/>
            <a:r>
              <a:rPr lang="en-US" altLang="zh-HK" sz="2400" dirty="0"/>
              <a:t>Determine the amount of the down payment  </a:t>
            </a:r>
          </a:p>
          <a:p>
            <a:pPr marL="895350" lvl="3" indent="-260350"/>
            <a:r>
              <a:rPr lang="en-US" altLang="zh-HK" sz="2000" dirty="0"/>
              <a:t>30% down payment  </a:t>
            </a:r>
          </a:p>
          <a:p>
            <a:pPr marL="720725" lvl="2" indent="-260350"/>
            <a:r>
              <a:rPr lang="en-US" altLang="zh-HK" sz="2400" dirty="0"/>
              <a:t>Investigate the rates, types, &amp; terms of mortgages </a:t>
            </a:r>
            <a:endParaRPr lang="en-GB" altLang="zh-HK" dirty="0"/>
          </a:p>
        </p:txBody>
      </p:sp>
    </p:spTree>
    <p:extLst>
      <p:ext uri="{BB962C8B-B14F-4D97-AF65-F5344CB8AC3E}">
        <p14:creationId xmlns:p14="http://schemas.microsoft.com/office/powerpoint/2010/main" val="173646468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fade">
                                      <p:cBhvr>
                                        <p:cTn id="12" dur="5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fade">
                                      <p:cBhvr>
                                        <p:cTn id="17" dur="500"/>
                                        <p:tgtEl>
                                          <p:spTgt spid="3">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3">
                                            <p:txEl>
                                              <p:pRg st="3" end="3"/>
                                            </p:txEl>
                                          </p:spTgt>
                                        </p:tgtEl>
                                        <p:attrNameLst>
                                          <p:attrName>style.visibility</p:attrName>
                                        </p:attrNameLst>
                                      </p:cBhvr>
                                      <p:to>
                                        <p:strVal val="visible"/>
                                      </p:to>
                                    </p:set>
                                    <p:animEffect transition="in" filter="fade">
                                      <p:cBhvr>
                                        <p:cTn id="22" dur="500"/>
                                        <p:tgtEl>
                                          <p:spTgt spid="3">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nodeType="clickEffect">
                                  <p:stCondLst>
                                    <p:cond delay="0"/>
                                  </p:stCondLst>
                                  <p:childTnLst>
                                    <p:set>
                                      <p:cBhvr>
                                        <p:cTn id="26" dur="1" fill="hold">
                                          <p:stCondLst>
                                            <p:cond delay="0"/>
                                          </p:stCondLst>
                                        </p:cTn>
                                        <p:tgtEl>
                                          <p:spTgt spid="3">
                                            <p:txEl>
                                              <p:pRg st="4" end="4"/>
                                            </p:txEl>
                                          </p:spTgt>
                                        </p:tgtEl>
                                        <p:attrNameLst>
                                          <p:attrName>style.visibility</p:attrName>
                                        </p:attrNameLst>
                                      </p:cBhvr>
                                      <p:to>
                                        <p:strVal val="visible"/>
                                      </p:to>
                                    </p:set>
                                    <p:animEffect transition="in" filter="fade">
                                      <p:cBhvr>
                                        <p:cTn id="27" dur="500"/>
                                        <p:tgtEl>
                                          <p:spTgt spid="3">
                                            <p:txEl>
                                              <p:pRg st="4" end="4"/>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nodeType="clickEffect">
                                  <p:stCondLst>
                                    <p:cond delay="0"/>
                                  </p:stCondLst>
                                  <p:childTnLst>
                                    <p:set>
                                      <p:cBhvr>
                                        <p:cTn id="31" dur="1" fill="hold">
                                          <p:stCondLst>
                                            <p:cond delay="0"/>
                                          </p:stCondLst>
                                        </p:cTn>
                                        <p:tgtEl>
                                          <p:spTgt spid="3">
                                            <p:txEl>
                                              <p:pRg st="5" end="5"/>
                                            </p:txEl>
                                          </p:spTgt>
                                        </p:tgtEl>
                                        <p:attrNameLst>
                                          <p:attrName>style.visibility</p:attrName>
                                        </p:attrNameLst>
                                      </p:cBhvr>
                                      <p:to>
                                        <p:strVal val="visible"/>
                                      </p:to>
                                    </p:set>
                                    <p:animEffect transition="in" filter="fade">
                                      <p:cBhvr>
                                        <p:cTn id="32" dur="500"/>
                                        <p:tgtEl>
                                          <p:spTgt spid="3">
                                            <p:txEl>
                                              <p:pRg st="5" end="5"/>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10" presetClass="entr" presetSubtype="0" fill="hold" nodeType="clickEffect">
                                  <p:stCondLst>
                                    <p:cond delay="0"/>
                                  </p:stCondLst>
                                  <p:childTnLst>
                                    <p:set>
                                      <p:cBhvr>
                                        <p:cTn id="36" dur="1" fill="hold">
                                          <p:stCondLst>
                                            <p:cond delay="0"/>
                                          </p:stCondLst>
                                        </p:cTn>
                                        <p:tgtEl>
                                          <p:spTgt spid="3">
                                            <p:txEl>
                                              <p:pRg st="6" end="6"/>
                                            </p:txEl>
                                          </p:spTgt>
                                        </p:tgtEl>
                                        <p:attrNameLst>
                                          <p:attrName>style.visibility</p:attrName>
                                        </p:attrNameLst>
                                      </p:cBhvr>
                                      <p:to>
                                        <p:strVal val="visible"/>
                                      </p:to>
                                    </p:set>
                                    <p:animEffect transition="in" filter="fade">
                                      <p:cBhvr>
                                        <p:cTn id="37" dur="500"/>
                                        <p:tgtEl>
                                          <p:spTgt spid="3">
                                            <p:txEl>
                                              <p:pRg st="6" end="6"/>
                                            </p:txEl>
                                          </p:spTgt>
                                        </p:tgtEl>
                                      </p:cBhvr>
                                    </p:animEffect>
                                  </p:childTnLst>
                                </p:cTn>
                              </p:par>
                            </p:childTnLst>
                          </p:cTn>
                        </p:par>
                      </p:childTnLst>
                    </p:cTn>
                  </p:par>
                  <p:par>
                    <p:cTn id="38" fill="hold">
                      <p:stCondLst>
                        <p:cond delay="indefinite"/>
                      </p:stCondLst>
                      <p:childTnLst>
                        <p:par>
                          <p:cTn id="39" fill="hold">
                            <p:stCondLst>
                              <p:cond delay="0"/>
                            </p:stCondLst>
                            <p:childTnLst>
                              <p:par>
                                <p:cTn id="40" presetID="10" presetClass="entr" presetSubtype="0" fill="hold" nodeType="clickEffect">
                                  <p:stCondLst>
                                    <p:cond delay="0"/>
                                  </p:stCondLst>
                                  <p:childTnLst>
                                    <p:set>
                                      <p:cBhvr>
                                        <p:cTn id="41" dur="1" fill="hold">
                                          <p:stCondLst>
                                            <p:cond delay="0"/>
                                          </p:stCondLst>
                                        </p:cTn>
                                        <p:tgtEl>
                                          <p:spTgt spid="3">
                                            <p:txEl>
                                              <p:pRg st="7" end="7"/>
                                            </p:txEl>
                                          </p:spTgt>
                                        </p:tgtEl>
                                        <p:attrNameLst>
                                          <p:attrName>style.visibility</p:attrName>
                                        </p:attrNameLst>
                                      </p:cBhvr>
                                      <p:to>
                                        <p:strVal val="visible"/>
                                      </p:to>
                                    </p:set>
                                    <p:animEffect transition="in" filter="fade">
                                      <p:cBhvr>
                                        <p:cTn id="42" dur="500"/>
                                        <p:tgtEl>
                                          <p:spTgt spid="3">
                                            <p:txEl>
                                              <p:pRg st="7" end="7"/>
                                            </p:txEl>
                                          </p:spTgt>
                                        </p:tgtEl>
                                      </p:cBhvr>
                                    </p:animEffect>
                                  </p:childTnLst>
                                </p:cTn>
                              </p:par>
                            </p:childTnLst>
                          </p:cTn>
                        </p:par>
                      </p:childTnLst>
                    </p:cTn>
                  </p:par>
                  <p:par>
                    <p:cTn id="43" fill="hold">
                      <p:stCondLst>
                        <p:cond delay="indefinite"/>
                      </p:stCondLst>
                      <p:childTnLst>
                        <p:par>
                          <p:cTn id="44" fill="hold">
                            <p:stCondLst>
                              <p:cond delay="0"/>
                            </p:stCondLst>
                            <p:childTnLst>
                              <p:par>
                                <p:cTn id="45" presetID="10" presetClass="entr" presetSubtype="0" fill="hold" nodeType="clickEffect">
                                  <p:stCondLst>
                                    <p:cond delay="0"/>
                                  </p:stCondLst>
                                  <p:childTnLst>
                                    <p:set>
                                      <p:cBhvr>
                                        <p:cTn id="46" dur="1" fill="hold">
                                          <p:stCondLst>
                                            <p:cond delay="0"/>
                                          </p:stCondLst>
                                        </p:cTn>
                                        <p:tgtEl>
                                          <p:spTgt spid="3">
                                            <p:txEl>
                                              <p:pRg st="8" end="8"/>
                                            </p:txEl>
                                          </p:spTgt>
                                        </p:tgtEl>
                                        <p:attrNameLst>
                                          <p:attrName>style.visibility</p:attrName>
                                        </p:attrNameLst>
                                      </p:cBhvr>
                                      <p:to>
                                        <p:strVal val="visible"/>
                                      </p:to>
                                    </p:set>
                                    <p:animEffect transition="in" filter="fade">
                                      <p:cBhvr>
                                        <p:cTn id="47" dur="500"/>
                                        <p:tgtEl>
                                          <p:spTgt spid="3">
                                            <p:txEl>
                                              <p:pRg st="8" end="8"/>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r>
              <a:rPr lang="en-US" altLang="zh-HK" dirty="0"/>
              <a:t>Home Buying Process</a:t>
            </a:r>
            <a:endParaRPr lang="zh-HK" altLang="en-US" dirty="0"/>
          </a:p>
        </p:txBody>
      </p:sp>
      <p:sp>
        <p:nvSpPr>
          <p:cNvPr id="3" name="內容版面配置區 2"/>
          <p:cNvSpPr>
            <a:spLocks noGrp="1"/>
          </p:cNvSpPr>
          <p:nvPr>
            <p:ph idx="1"/>
          </p:nvPr>
        </p:nvSpPr>
        <p:spPr/>
        <p:txBody>
          <a:bodyPr>
            <a:normAutofit lnSpcReduction="10000"/>
          </a:bodyPr>
          <a:lstStyle/>
          <a:p>
            <a:pPr marL="455613" indent="-457200">
              <a:buFont typeface="+mj-lt"/>
              <a:buAutoNum type="arabicPeriod" startAt="4"/>
            </a:pPr>
            <a:r>
              <a:rPr lang="en-US" altLang="zh-HK" dirty="0"/>
              <a:t>Negotiating the Purchase Price</a:t>
            </a:r>
          </a:p>
          <a:p>
            <a:pPr marL="546100" lvl="1" indent="-260350"/>
            <a:r>
              <a:rPr lang="en-US" altLang="zh-HK" dirty="0"/>
              <a:t>Counteroffers are common</a:t>
            </a:r>
          </a:p>
          <a:p>
            <a:pPr marL="546100" lvl="1" indent="-260350"/>
            <a:r>
              <a:rPr lang="en-US" altLang="zh-HK" dirty="0"/>
              <a:t>Earnest money </a:t>
            </a:r>
          </a:p>
          <a:p>
            <a:pPr marL="546100" lvl="1" indent="-260350"/>
            <a:r>
              <a:rPr lang="en-US" altLang="zh-HK" dirty="0"/>
              <a:t>Contingency clauses</a:t>
            </a:r>
          </a:p>
          <a:p>
            <a:pPr marL="720725" lvl="2" indent="-260350"/>
            <a:r>
              <a:rPr lang="en-US" altLang="zh-HK" dirty="0"/>
              <a:t>Buyer must be able to obtain financing</a:t>
            </a:r>
          </a:p>
          <a:p>
            <a:pPr marL="720725" lvl="2" indent="-260350"/>
            <a:r>
              <a:rPr lang="en-US" altLang="zh-HK" dirty="0"/>
              <a:t>Sale contingent on the sale of the buyer’s current home</a:t>
            </a:r>
          </a:p>
          <a:p>
            <a:pPr marL="455613" indent="-457200">
              <a:buFont typeface="+mj-lt"/>
              <a:buAutoNum type="arabicPeriod" startAt="5"/>
            </a:pPr>
            <a:r>
              <a:rPr lang="en-GB" altLang="zh-HK" dirty="0"/>
              <a:t>Obtain financing</a:t>
            </a:r>
          </a:p>
          <a:p>
            <a:pPr marL="544513" lvl="1" indent="-258763"/>
            <a:r>
              <a:rPr lang="en-US" altLang="zh-HK" dirty="0"/>
              <a:t>Apply for a mortgage and evaluate types of mortgages. </a:t>
            </a:r>
          </a:p>
          <a:p>
            <a:pPr marL="544513" lvl="1" indent="-258763"/>
            <a:r>
              <a:rPr lang="en-US" altLang="zh-HK" dirty="0"/>
              <a:t>Qualifying for a mortgage</a:t>
            </a:r>
          </a:p>
          <a:p>
            <a:pPr marL="719138" lvl="2" indent="-258763"/>
            <a:r>
              <a:rPr lang="en-US" altLang="zh-HK" dirty="0"/>
              <a:t>Includes your income, debts, credit history, down payment amount, length of the loan, and current mortgage rates</a:t>
            </a:r>
          </a:p>
          <a:p>
            <a:pPr marL="719138" lvl="2" indent="-258763"/>
            <a:r>
              <a:rPr lang="en-GB" altLang="zh-HK" dirty="0"/>
              <a:t>Guarantor </a:t>
            </a:r>
            <a:endParaRPr lang="en-US" altLang="zh-HK" dirty="0"/>
          </a:p>
          <a:p>
            <a:pPr marL="455613" indent="-457200">
              <a:buFont typeface="+mj-lt"/>
              <a:buAutoNum type="arabicPeriod" startAt="5"/>
            </a:pPr>
            <a:endParaRPr lang="zh-HK" altLang="en-US" dirty="0"/>
          </a:p>
          <a:p>
            <a:endParaRPr lang="zh-HK" altLang="en-US" dirty="0"/>
          </a:p>
        </p:txBody>
      </p:sp>
    </p:spTree>
    <p:extLst>
      <p:ext uri="{BB962C8B-B14F-4D97-AF65-F5344CB8AC3E}">
        <p14:creationId xmlns:p14="http://schemas.microsoft.com/office/powerpoint/2010/main" val="418055849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fade">
                                      <p:cBhvr>
                                        <p:cTn id="12" dur="5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fade">
                                      <p:cBhvr>
                                        <p:cTn id="17" dur="500"/>
                                        <p:tgtEl>
                                          <p:spTgt spid="3">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3">
                                            <p:txEl>
                                              <p:pRg st="3" end="3"/>
                                            </p:txEl>
                                          </p:spTgt>
                                        </p:tgtEl>
                                        <p:attrNameLst>
                                          <p:attrName>style.visibility</p:attrName>
                                        </p:attrNameLst>
                                      </p:cBhvr>
                                      <p:to>
                                        <p:strVal val="visible"/>
                                      </p:to>
                                    </p:set>
                                    <p:animEffect transition="in" filter="fade">
                                      <p:cBhvr>
                                        <p:cTn id="22" dur="500"/>
                                        <p:tgtEl>
                                          <p:spTgt spid="3">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nodeType="clickEffect">
                                  <p:stCondLst>
                                    <p:cond delay="0"/>
                                  </p:stCondLst>
                                  <p:childTnLst>
                                    <p:set>
                                      <p:cBhvr>
                                        <p:cTn id="26" dur="1" fill="hold">
                                          <p:stCondLst>
                                            <p:cond delay="0"/>
                                          </p:stCondLst>
                                        </p:cTn>
                                        <p:tgtEl>
                                          <p:spTgt spid="3">
                                            <p:txEl>
                                              <p:pRg st="4" end="4"/>
                                            </p:txEl>
                                          </p:spTgt>
                                        </p:tgtEl>
                                        <p:attrNameLst>
                                          <p:attrName>style.visibility</p:attrName>
                                        </p:attrNameLst>
                                      </p:cBhvr>
                                      <p:to>
                                        <p:strVal val="visible"/>
                                      </p:to>
                                    </p:set>
                                    <p:animEffect transition="in" filter="fade">
                                      <p:cBhvr>
                                        <p:cTn id="27" dur="500"/>
                                        <p:tgtEl>
                                          <p:spTgt spid="3">
                                            <p:txEl>
                                              <p:pRg st="4" end="4"/>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nodeType="clickEffect">
                                  <p:stCondLst>
                                    <p:cond delay="0"/>
                                  </p:stCondLst>
                                  <p:childTnLst>
                                    <p:set>
                                      <p:cBhvr>
                                        <p:cTn id="31" dur="1" fill="hold">
                                          <p:stCondLst>
                                            <p:cond delay="0"/>
                                          </p:stCondLst>
                                        </p:cTn>
                                        <p:tgtEl>
                                          <p:spTgt spid="3">
                                            <p:txEl>
                                              <p:pRg st="5" end="5"/>
                                            </p:txEl>
                                          </p:spTgt>
                                        </p:tgtEl>
                                        <p:attrNameLst>
                                          <p:attrName>style.visibility</p:attrName>
                                        </p:attrNameLst>
                                      </p:cBhvr>
                                      <p:to>
                                        <p:strVal val="visible"/>
                                      </p:to>
                                    </p:set>
                                    <p:animEffect transition="in" filter="fade">
                                      <p:cBhvr>
                                        <p:cTn id="32" dur="500"/>
                                        <p:tgtEl>
                                          <p:spTgt spid="3">
                                            <p:txEl>
                                              <p:pRg st="5" end="5"/>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10" presetClass="entr" presetSubtype="0" fill="hold" nodeType="clickEffect">
                                  <p:stCondLst>
                                    <p:cond delay="0"/>
                                  </p:stCondLst>
                                  <p:childTnLst>
                                    <p:set>
                                      <p:cBhvr>
                                        <p:cTn id="36" dur="1" fill="hold">
                                          <p:stCondLst>
                                            <p:cond delay="0"/>
                                          </p:stCondLst>
                                        </p:cTn>
                                        <p:tgtEl>
                                          <p:spTgt spid="3">
                                            <p:txEl>
                                              <p:pRg st="6" end="6"/>
                                            </p:txEl>
                                          </p:spTgt>
                                        </p:tgtEl>
                                        <p:attrNameLst>
                                          <p:attrName>style.visibility</p:attrName>
                                        </p:attrNameLst>
                                      </p:cBhvr>
                                      <p:to>
                                        <p:strVal val="visible"/>
                                      </p:to>
                                    </p:set>
                                    <p:animEffect transition="in" filter="fade">
                                      <p:cBhvr>
                                        <p:cTn id="37" dur="500"/>
                                        <p:tgtEl>
                                          <p:spTgt spid="3">
                                            <p:txEl>
                                              <p:pRg st="6" end="6"/>
                                            </p:txEl>
                                          </p:spTgt>
                                        </p:tgtEl>
                                      </p:cBhvr>
                                    </p:animEffect>
                                  </p:childTnLst>
                                </p:cTn>
                              </p:par>
                            </p:childTnLst>
                          </p:cTn>
                        </p:par>
                      </p:childTnLst>
                    </p:cTn>
                  </p:par>
                  <p:par>
                    <p:cTn id="38" fill="hold">
                      <p:stCondLst>
                        <p:cond delay="indefinite"/>
                      </p:stCondLst>
                      <p:childTnLst>
                        <p:par>
                          <p:cTn id="39" fill="hold">
                            <p:stCondLst>
                              <p:cond delay="0"/>
                            </p:stCondLst>
                            <p:childTnLst>
                              <p:par>
                                <p:cTn id="40" presetID="10" presetClass="entr" presetSubtype="0" fill="hold" nodeType="clickEffect">
                                  <p:stCondLst>
                                    <p:cond delay="0"/>
                                  </p:stCondLst>
                                  <p:childTnLst>
                                    <p:set>
                                      <p:cBhvr>
                                        <p:cTn id="41" dur="1" fill="hold">
                                          <p:stCondLst>
                                            <p:cond delay="0"/>
                                          </p:stCondLst>
                                        </p:cTn>
                                        <p:tgtEl>
                                          <p:spTgt spid="3">
                                            <p:txEl>
                                              <p:pRg st="7" end="7"/>
                                            </p:txEl>
                                          </p:spTgt>
                                        </p:tgtEl>
                                        <p:attrNameLst>
                                          <p:attrName>style.visibility</p:attrName>
                                        </p:attrNameLst>
                                      </p:cBhvr>
                                      <p:to>
                                        <p:strVal val="visible"/>
                                      </p:to>
                                    </p:set>
                                    <p:animEffect transition="in" filter="fade">
                                      <p:cBhvr>
                                        <p:cTn id="42" dur="500"/>
                                        <p:tgtEl>
                                          <p:spTgt spid="3">
                                            <p:txEl>
                                              <p:pRg st="7" end="7"/>
                                            </p:txEl>
                                          </p:spTgt>
                                        </p:tgtEl>
                                      </p:cBhvr>
                                    </p:animEffect>
                                  </p:childTnLst>
                                </p:cTn>
                              </p:par>
                            </p:childTnLst>
                          </p:cTn>
                        </p:par>
                      </p:childTnLst>
                    </p:cTn>
                  </p:par>
                  <p:par>
                    <p:cTn id="43" fill="hold">
                      <p:stCondLst>
                        <p:cond delay="indefinite"/>
                      </p:stCondLst>
                      <p:childTnLst>
                        <p:par>
                          <p:cTn id="44" fill="hold">
                            <p:stCondLst>
                              <p:cond delay="0"/>
                            </p:stCondLst>
                            <p:childTnLst>
                              <p:par>
                                <p:cTn id="45" presetID="10" presetClass="entr" presetSubtype="0" fill="hold" nodeType="clickEffect">
                                  <p:stCondLst>
                                    <p:cond delay="0"/>
                                  </p:stCondLst>
                                  <p:childTnLst>
                                    <p:set>
                                      <p:cBhvr>
                                        <p:cTn id="46" dur="1" fill="hold">
                                          <p:stCondLst>
                                            <p:cond delay="0"/>
                                          </p:stCondLst>
                                        </p:cTn>
                                        <p:tgtEl>
                                          <p:spTgt spid="3">
                                            <p:txEl>
                                              <p:pRg st="8" end="8"/>
                                            </p:txEl>
                                          </p:spTgt>
                                        </p:tgtEl>
                                        <p:attrNameLst>
                                          <p:attrName>style.visibility</p:attrName>
                                        </p:attrNameLst>
                                      </p:cBhvr>
                                      <p:to>
                                        <p:strVal val="visible"/>
                                      </p:to>
                                    </p:set>
                                    <p:animEffect transition="in" filter="fade">
                                      <p:cBhvr>
                                        <p:cTn id="47" dur="500"/>
                                        <p:tgtEl>
                                          <p:spTgt spid="3">
                                            <p:txEl>
                                              <p:pRg st="8" end="8"/>
                                            </p:txEl>
                                          </p:spTgt>
                                        </p:tgtEl>
                                      </p:cBhvr>
                                    </p:animEffect>
                                  </p:childTnLst>
                                </p:cTn>
                              </p:par>
                            </p:childTnLst>
                          </p:cTn>
                        </p:par>
                      </p:childTnLst>
                    </p:cTn>
                  </p:par>
                  <p:par>
                    <p:cTn id="48" fill="hold">
                      <p:stCondLst>
                        <p:cond delay="indefinite"/>
                      </p:stCondLst>
                      <p:childTnLst>
                        <p:par>
                          <p:cTn id="49" fill="hold">
                            <p:stCondLst>
                              <p:cond delay="0"/>
                            </p:stCondLst>
                            <p:childTnLst>
                              <p:par>
                                <p:cTn id="50" presetID="10" presetClass="entr" presetSubtype="0" fill="hold" nodeType="clickEffect">
                                  <p:stCondLst>
                                    <p:cond delay="0"/>
                                  </p:stCondLst>
                                  <p:childTnLst>
                                    <p:set>
                                      <p:cBhvr>
                                        <p:cTn id="51" dur="1" fill="hold">
                                          <p:stCondLst>
                                            <p:cond delay="0"/>
                                          </p:stCondLst>
                                        </p:cTn>
                                        <p:tgtEl>
                                          <p:spTgt spid="3">
                                            <p:txEl>
                                              <p:pRg st="9" end="9"/>
                                            </p:txEl>
                                          </p:spTgt>
                                        </p:tgtEl>
                                        <p:attrNameLst>
                                          <p:attrName>style.visibility</p:attrName>
                                        </p:attrNameLst>
                                      </p:cBhvr>
                                      <p:to>
                                        <p:strVal val="visible"/>
                                      </p:to>
                                    </p:set>
                                    <p:animEffect transition="in" filter="fade">
                                      <p:cBhvr>
                                        <p:cTn id="52" dur="500"/>
                                        <p:tgtEl>
                                          <p:spTgt spid="3">
                                            <p:txEl>
                                              <p:pRg st="9" end="9"/>
                                            </p:txEl>
                                          </p:spTgt>
                                        </p:tgtEl>
                                      </p:cBhvr>
                                    </p:animEffect>
                                  </p:childTnLst>
                                </p:cTn>
                              </p:par>
                            </p:childTnLst>
                          </p:cTn>
                        </p:par>
                      </p:childTnLst>
                    </p:cTn>
                  </p:par>
                  <p:par>
                    <p:cTn id="53" fill="hold">
                      <p:stCondLst>
                        <p:cond delay="indefinite"/>
                      </p:stCondLst>
                      <p:childTnLst>
                        <p:par>
                          <p:cTn id="54" fill="hold">
                            <p:stCondLst>
                              <p:cond delay="0"/>
                            </p:stCondLst>
                            <p:childTnLst>
                              <p:par>
                                <p:cTn id="55" presetID="10" presetClass="entr" presetSubtype="0" fill="hold" nodeType="clickEffect">
                                  <p:stCondLst>
                                    <p:cond delay="0"/>
                                  </p:stCondLst>
                                  <p:childTnLst>
                                    <p:set>
                                      <p:cBhvr>
                                        <p:cTn id="56" dur="1" fill="hold">
                                          <p:stCondLst>
                                            <p:cond delay="0"/>
                                          </p:stCondLst>
                                        </p:cTn>
                                        <p:tgtEl>
                                          <p:spTgt spid="3">
                                            <p:txEl>
                                              <p:pRg st="10" end="10"/>
                                            </p:txEl>
                                          </p:spTgt>
                                        </p:tgtEl>
                                        <p:attrNameLst>
                                          <p:attrName>style.visibility</p:attrName>
                                        </p:attrNameLst>
                                      </p:cBhvr>
                                      <p:to>
                                        <p:strVal val="visible"/>
                                      </p:to>
                                    </p:set>
                                    <p:animEffect transition="in" filter="fade">
                                      <p:cBhvr>
                                        <p:cTn id="57" dur="500"/>
                                        <p:tgtEl>
                                          <p:spTgt spid="3">
                                            <p:txEl>
                                              <p:pRg st="10" end="1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r>
              <a:rPr lang="en-US" altLang="zh-HK" dirty="0"/>
              <a:t>Home Buying Process</a:t>
            </a:r>
            <a:endParaRPr lang="zh-HK" altLang="en-US" dirty="0"/>
          </a:p>
        </p:txBody>
      </p:sp>
      <p:sp>
        <p:nvSpPr>
          <p:cNvPr id="3" name="內容版面配置區 2"/>
          <p:cNvSpPr>
            <a:spLocks noGrp="1"/>
          </p:cNvSpPr>
          <p:nvPr>
            <p:ph idx="1"/>
          </p:nvPr>
        </p:nvSpPr>
        <p:spPr/>
        <p:txBody>
          <a:bodyPr/>
          <a:lstStyle/>
          <a:p>
            <a:pPr marL="457200" indent="-457200">
              <a:buFont typeface="+mj-lt"/>
              <a:buAutoNum type="arabicPeriod" startAt="6"/>
            </a:pPr>
            <a:r>
              <a:rPr lang="en-GB" altLang="zh-HK" dirty="0"/>
              <a:t>Closing the transaction</a:t>
            </a:r>
          </a:p>
          <a:p>
            <a:pPr marL="744537" lvl="1" indent="-457200"/>
            <a:r>
              <a:rPr lang="en-US" altLang="zh-HK" dirty="0"/>
              <a:t>Documents signed; meeting of buyer, seller, and lender  </a:t>
            </a:r>
          </a:p>
          <a:p>
            <a:pPr marL="744537" lvl="1" indent="-457200"/>
            <a:r>
              <a:rPr lang="en-US" altLang="zh-HK" dirty="0"/>
              <a:t>Closing costs include: </a:t>
            </a:r>
          </a:p>
          <a:p>
            <a:pPr marL="744537" lvl="1" indent="-457200"/>
            <a:r>
              <a:rPr lang="en-US" altLang="zh-HK" dirty="0"/>
              <a:t>Title check</a:t>
            </a:r>
          </a:p>
          <a:p>
            <a:pPr marL="919162" lvl="2" indent="-457200"/>
            <a:r>
              <a:rPr lang="en-US" altLang="zh-HK" dirty="0"/>
              <a:t>The research of legal documents and courthouse record to verify the seller conveying title actually has the legal interest he or she claims and that the title is free of all liens and encumbrances</a:t>
            </a:r>
          </a:p>
          <a:p>
            <a:pPr marL="744537" lvl="1" indent="-457200"/>
            <a:r>
              <a:rPr lang="en-US" altLang="zh-HK" dirty="0"/>
              <a:t>Attorney’s and appraisers fees</a:t>
            </a:r>
          </a:p>
          <a:p>
            <a:pPr marL="744537" lvl="1" indent="-457200"/>
            <a:r>
              <a:rPr lang="en-US" altLang="zh-HK" dirty="0"/>
              <a:t>Property survey</a:t>
            </a:r>
          </a:p>
          <a:p>
            <a:pPr marL="744537" lvl="1" indent="-457200"/>
            <a:r>
              <a:rPr lang="en-US" altLang="zh-HK" dirty="0"/>
              <a:t>Stamp duty </a:t>
            </a:r>
          </a:p>
          <a:p>
            <a:pPr marL="744537" lvl="1" indent="-457200"/>
            <a:r>
              <a:rPr lang="en-US" altLang="zh-HK" dirty="0"/>
              <a:t>Real estate commission </a:t>
            </a:r>
            <a:endParaRPr lang="zh-HK" altLang="en-US" dirty="0"/>
          </a:p>
        </p:txBody>
      </p:sp>
    </p:spTree>
    <p:extLst>
      <p:ext uri="{BB962C8B-B14F-4D97-AF65-F5344CB8AC3E}">
        <p14:creationId xmlns:p14="http://schemas.microsoft.com/office/powerpoint/2010/main" val="11591468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fade">
                                      <p:cBhvr>
                                        <p:cTn id="12" dur="5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fade">
                                      <p:cBhvr>
                                        <p:cTn id="17" dur="500"/>
                                        <p:tgtEl>
                                          <p:spTgt spid="3">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3">
                                            <p:txEl>
                                              <p:pRg st="3" end="3"/>
                                            </p:txEl>
                                          </p:spTgt>
                                        </p:tgtEl>
                                        <p:attrNameLst>
                                          <p:attrName>style.visibility</p:attrName>
                                        </p:attrNameLst>
                                      </p:cBhvr>
                                      <p:to>
                                        <p:strVal val="visible"/>
                                      </p:to>
                                    </p:set>
                                    <p:animEffect transition="in" filter="fade">
                                      <p:cBhvr>
                                        <p:cTn id="22" dur="500"/>
                                        <p:tgtEl>
                                          <p:spTgt spid="3">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nodeType="clickEffect">
                                  <p:stCondLst>
                                    <p:cond delay="0"/>
                                  </p:stCondLst>
                                  <p:childTnLst>
                                    <p:set>
                                      <p:cBhvr>
                                        <p:cTn id="26" dur="1" fill="hold">
                                          <p:stCondLst>
                                            <p:cond delay="0"/>
                                          </p:stCondLst>
                                        </p:cTn>
                                        <p:tgtEl>
                                          <p:spTgt spid="3">
                                            <p:txEl>
                                              <p:pRg st="4" end="4"/>
                                            </p:txEl>
                                          </p:spTgt>
                                        </p:tgtEl>
                                        <p:attrNameLst>
                                          <p:attrName>style.visibility</p:attrName>
                                        </p:attrNameLst>
                                      </p:cBhvr>
                                      <p:to>
                                        <p:strVal val="visible"/>
                                      </p:to>
                                    </p:set>
                                    <p:animEffect transition="in" filter="fade">
                                      <p:cBhvr>
                                        <p:cTn id="27" dur="500"/>
                                        <p:tgtEl>
                                          <p:spTgt spid="3">
                                            <p:txEl>
                                              <p:pRg st="4" end="4"/>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nodeType="clickEffect">
                                  <p:stCondLst>
                                    <p:cond delay="0"/>
                                  </p:stCondLst>
                                  <p:childTnLst>
                                    <p:set>
                                      <p:cBhvr>
                                        <p:cTn id="31" dur="1" fill="hold">
                                          <p:stCondLst>
                                            <p:cond delay="0"/>
                                          </p:stCondLst>
                                        </p:cTn>
                                        <p:tgtEl>
                                          <p:spTgt spid="3">
                                            <p:txEl>
                                              <p:pRg st="5" end="5"/>
                                            </p:txEl>
                                          </p:spTgt>
                                        </p:tgtEl>
                                        <p:attrNameLst>
                                          <p:attrName>style.visibility</p:attrName>
                                        </p:attrNameLst>
                                      </p:cBhvr>
                                      <p:to>
                                        <p:strVal val="visible"/>
                                      </p:to>
                                    </p:set>
                                    <p:animEffect transition="in" filter="fade">
                                      <p:cBhvr>
                                        <p:cTn id="32" dur="500"/>
                                        <p:tgtEl>
                                          <p:spTgt spid="3">
                                            <p:txEl>
                                              <p:pRg st="5" end="5"/>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10" presetClass="entr" presetSubtype="0" fill="hold" nodeType="clickEffect">
                                  <p:stCondLst>
                                    <p:cond delay="0"/>
                                  </p:stCondLst>
                                  <p:childTnLst>
                                    <p:set>
                                      <p:cBhvr>
                                        <p:cTn id="36" dur="1" fill="hold">
                                          <p:stCondLst>
                                            <p:cond delay="0"/>
                                          </p:stCondLst>
                                        </p:cTn>
                                        <p:tgtEl>
                                          <p:spTgt spid="3">
                                            <p:txEl>
                                              <p:pRg st="6" end="6"/>
                                            </p:txEl>
                                          </p:spTgt>
                                        </p:tgtEl>
                                        <p:attrNameLst>
                                          <p:attrName>style.visibility</p:attrName>
                                        </p:attrNameLst>
                                      </p:cBhvr>
                                      <p:to>
                                        <p:strVal val="visible"/>
                                      </p:to>
                                    </p:set>
                                    <p:animEffect transition="in" filter="fade">
                                      <p:cBhvr>
                                        <p:cTn id="37" dur="500"/>
                                        <p:tgtEl>
                                          <p:spTgt spid="3">
                                            <p:txEl>
                                              <p:pRg st="6" end="6"/>
                                            </p:txEl>
                                          </p:spTgt>
                                        </p:tgtEl>
                                      </p:cBhvr>
                                    </p:animEffect>
                                  </p:childTnLst>
                                </p:cTn>
                              </p:par>
                            </p:childTnLst>
                          </p:cTn>
                        </p:par>
                      </p:childTnLst>
                    </p:cTn>
                  </p:par>
                  <p:par>
                    <p:cTn id="38" fill="hold">
                      <p:stCondLst>
                        <p:cond delay="indefinite"/>
                      </p:stCondLst>
                      <p:childTnLst>
                        <p:par>
                          <p:cTn id="39" fill="hold">
                            <p:stCondLst>
                              <p:cond delay="0"/>
                            </p:stCondLst>
                            <p:childTnLst>
                              <p:par>
                                <p:cTn id="40" presetID="10" presetClass="entr" presetSubtype="0" fill="hold" nodeType="clickEffect">
                                  <p:stCondLst>
                                    <p:cond delay="0"/>
                                  </p:stCondLst>
                                  <p:childTnLst>
                                    <p:set>
                                      <p:cBhvr>
                                        <p:cTn id="41" dur="1" fill="hold">
                                          <p:stCondLst>
                                            <p:cond delay="0"/>
                                          </p:stCondLst>
                                        </p:cTn>
                                        <p:tgtEl>
                                          <p:spTgt spid="3">
                                            <p:txEl>
                                              <p:pRg st="7" end="7"/>
                                            </p:txEl>
                                          </p:spTgt>
                                        </p:tgtEl>
                                        <p:attrNameLst>
                                          <p:attrName>style.visibility</p:attrName>
                                        </p:attrNameLst>
                                      </p:cBhvr>
                                      <p:to>
                                        <p:strVal val="visible"/>
                                      </p:to>
                                    </p:set>
                                    <p:animEffect transition="in" filter="fade">
                                      <p:cBhvr>
                                        <p:cTn id="42" dur="500"/>
                                        <p:tgtEl>
                                          <p:spTgt spid="3">
                                            <p:txEl>
                                              <p:pRg st="7" end="7"/>
                                            </p:txEl>
                                          </p:spTgt>
                                        </p:tgtEl>
                                      </p:cBhvr>
                                    </p:animEffect>
                                  </p:childTnLst>
                                </p:cTn>
                              </p:par>
                            </p:childTnLst>
                          </p:cTn>
                        </p:par>
                      </p:childTnLst>
                    </p:cTn>
                  </p:par>
                  <p:par>
                    <p:cTn id="43" fill="hold">
                      <p:stCondLst>
                        <p:cond delay="indefinite"/>
                      </p:stCondLst>
                      <p:childTnLst>
                        <p:par>
                          <p:cTn id="44" fill="hold">
                            <p:stCondLst>
                              <p:cond delay="0"/>
                            </p:stCondLst>
                            <p:childTnLst>
                              <p:par>
                                <p:cTn id="45" presetID="10" presetClass="entr" presetSubtype="0" fill="hold" nodeType="clickEffect">
                                  <p:stCondLst>
                                    <p:cond delay="0"/>
                                  </p:stCondLst>
                                  <p:childTnLst>
                                    <p:set>
                                      <p:cBhvr>
                                        <p:cTn id="46" dur="1" fill="hold">
                                          <p:stCondLst>
                                            <p:cond delay="0"/>
                                          </p:stCondLst>
                                        </p:cTn>
                                        <p:tgtEl>
                                          <p:spTgt spid="3">
                                            <p:txEl>
                                              <p:pRg st="8" end="8"/>
                                            </p:txEl>
                                          </p:spTgt>
                                        </p:tgtEl>
                                        <p:attrNameLst>
                                          <p:attrName>style.visibility</p:attrName>
                                        </p:attrNameLst>
                                      </p:cBhvr>
                                      <p:to>
                                        <p:strVal val="visible"/>
                                      </p:to>
                                    </p:set>
                                    <p:animEffect transition="in" filter="fade">
                                      <p:cBhvr>
                                        <p:cTn id="47" dur="500"/>
                                        <p:tgtEl>
                                          <p:spTgt spid="3">
                                            <p:txEl>
                                              <p:pRg st="8" end="8"/>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r>
              <a:rPr lang="en-GB" altLang="zh-HK" dirty="0"/>
              <a:t>How To Acquire a Mortgage</a:t>
            </a:r>
            <a:endParaRPr lang="zh-HK" altLang="en-US" dirty="0"/>
          </a:p>
        </p:txBody>
      </p:sp>
      <p:sp>
        <p:nvSpPr>
          <p:cNvPr id="3" name="內容版面配置區 2"/>
          <p:cNvSpPr>
            <a:spLocks noGrp="1"/>
          </p:cNvSpPr>
          <p:nvPr>
            <p:ph idx="1"/>
          </p:nvPr>
        </p:nvSpPr>
        <p:spPr/>
        <p:txBody>
          <a:bodyPr/>
          <a:lstStyle/>
          <a:p>
            <a:r>
              <a:rPr lang="en-GB" altLang="zh-HK" dirty="0"/>
              <a:t>There are in general Five steps to apply mortgage </a:t>
            </a:r>
            <a:endParaRPr lang="en-US" altLang="zh-HK" dirty="0"/>
          </a:p>
          <a:p>
            <a:pPr marL="457200" indent="-457200">
              <a:buFont typeface="+mj-lt"/>
              <a:buAutoNum type="arabicPeriod"/>
            </a:pPr>
            <a:r>
              <a:rPr lang="en-US" altLang="zh-HK" dirty="0"/>
              <a:t>Complete the application form and enclose the relevant documents</a:t>
            </a:r>
          </a:p>
          <a:p>
            <a:pPr marL="457200" indent="-457200">
              <a:buFont typeface="+mj-lt"/>
              <a:buAutoNum type="arabicPeriod"/>
            </a:pPr>
            <a:r>
              <a:rPr lang="en-US" altLang="zh-HK" dirty="0"/>
              <a:t>The bank will then arrange for a valuation of the property and determine the maximum loan amount based on the appraised property value and your repayment ability</a:t>
            </a:r>
          </a:p>
          <a:p>
            <a:pPr marL="457200" indent="-457200">
              <a:buFont typeface="+mj-lt"/>
              <a:buAutoNum type="arabicPeriod"/>
            </a:pPr>
            <a:r>
              <a:rPr lang="en-US" altLang="zh-HK" dirty="0"/>
              <a:t>Upon loan approval, the bank will:  </a:t>
            </a:r>
          </a:p>
          <a:p>
            <a:pPr marL="744537" lvl="1" indent="-457200"/>
            <a:r>
              <a:rPr lang="en-US" altLang="zh-HK" dirty="0"/>
              <a:t>Arrange for you to sign the Letter of Offer</a:t>
            </a:r>
          </a:p>
          <a:p>
            <a:pPr marL="744537" lvl="1" indent="-457200"/>
            <a:r>
              <a:rPr lang="en-US" altLang="zh-HK" dirty="0"/>
              <a:t>Notify the solicitor(s) to prepare the legal charge  </a:t>
            </a:r>
            <a:endParaRPr lang="zh-HK" altLang="en-US" dirty="0"/>
          </a:p>
        </p:txBody>
      </p:sp>
    </p:spTree>
    <p:extLst>
      <p:ext uri="{BB962C8B-B14F-4D97-AF65-F5344CB8AC3E}">
        <p14:creationId xmlns:p14="http://schemas.microsoft.com/office/powerpoint/2010/main" val="108747319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animEffect transition="in" filter="fade">
                                      <p:cBhvr>
                                        <p:cTn id="7" dur="500"/>
                                        <p:tgtEl>
                                          <p:spTgt spid="3">
                                            <p:txEl>
                                              <p:pRg st="1" end="1"/>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3">
                                            <p:txEl>
                                              <p:pRg st="2" end="2"/>
                                            </p:txEl>
                                          </p:spTgt>
                                        </p:tgtEl>
                                        <p:attrNameLst>
                                          <p:attrName>style.visibility</p:attrName>
                                        </p:attrNameLst>
                                      </p:cBhvr>
                                      <p:to>
                                        <p:strVal val="visible"/>
                                      </p:to>
                                    </p:set>
                                    <p:animEffect transition="in" filter="fade">
                                      <p:cBhvr>
                                        <p:cTn id="12" dur="500"/>
                                        <p:tgtEl>
                                          <p:spTgt spid="3">
                                            <p:txEl>
                                              <p:pRg st="2" end="2"/>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3">
                                            <p:txEl>
                                              <p:pRg st="3" end="3"/>
                                            </p:txEl>
                                          </p:spTgt>
                                        </p:tgtEl>
                                        <p:attrNameLst>
                                          <p:attrName>style.visibility</p:attrName>
                                        </p:attrNameLst>
                                      </p:cBhvr>
                                      <p:to>
                                        <p:strVal val="visible"/>
                                      </p:to>
                                    </p:set>
                                    <p:animEffect transition="in" filter="fade">
                                      <p:cBhvr>
                                        <p:cTn id="17" dur="500"/>
                                        <p:tgtEl>
                                          <p:spTgt spid="3">
                                            <p:txEl>
                                              <p:pRg st="3" end="3"/>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3">
                                            <p:txEl>
                                              <p:pRg st="4" end="4"/>
                                            </p:txEl>
                                          </p:spTgt>
                                        </p:tgtEl>
                                        <p:attrNameLst>
                                          <p:attrName>style.visibility</p:attrName>
                                        </p:attrNameLst>
                                      </p:cBhvr>
                                      <p:to>
                                        <p:strVal val="visible"/>
                                      </p:to>
                                    </p:set>
                                    <p:animEffect transition="in" filter="fade">
                                      <p:cBhvr>
                                        <p:cTn id="22" dur="500"/>
                                        <p:tgtEl>
                                          <p:spTgt spid="3">
                                            <p:txEl>
                                              <p:pRg st="4" end="4"/>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nodeType="clickEffect">
                                  <p:stCondLst>
                                    <p:cond delay="0"/>
                                  </p:stCondLst>
                                  <p:childTnLst>
                                    <p:set>
                                      <p:cBhvr>
                                        <p:cTn id="26" dur="1" fill="hold">
                                          <p:stCondLst>
                                            <p:cond delay="0"/>
                                          </p:stCondLst>
                                        </p:cTn>
                                        <p:tgtEl>
                                          <p:spTgt spid="3">
                                            <p:txEl>
                                              <p:pRg st="5" end="5"/>
                                            </p:txEl>
                                          </p:spTgt>
                                        </p:tgtEl>
                                        <p:attrNameLst>
                                          <p:attrName>style.visibility</p:attrName>
                                        </p:attrNameLst>
                                      </p:cBhvr>
                                      <p:to>
                                        <p:strVal val="visible"/>
                                      </p:to>
                                    </p:set>
                                    <p:animEffect transition="in" filter="fade">
                                      <p:cBhvr>
                                        <p:cTn id="27" dur="500"/>
                                        <p:tgtEl>
                                          <p:spTgt spid="3">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r>
              <a:rPr lang="en-GB" altLang="zh-HK" dirty="0"/>
              <a:t>How To Acquire a Mortgage</a:t>
            </a:r>
            <a:endParaRPr lang="zh-HK" altLang="en-US" dirty="0"/>
          </a:p>
        </p:txBody>
      </p:sp>
      <p:sp>
        <p:nvSpPr>
          <p:cNvPr id="3" name="內容版面配置區 2"/>
          <p:cNvSpPr>
            <a:spLocks noGrp="1"/>
          </p:cNvSpPr>
          <p:nvPr>
            <p:ph idx="1"/>
          </p:nvPr>
        </p:nvSpPr>
        <p:spPr/>
        <p:txBody>
          <a:bodyPr/>
          <a:lstStyle/>
          <a:p>
            <a:pPr marL="457200" indent="-457200">
              <a:buFont typeface="+mj-lt"/>
              <a:buAutoNum type="arabicPeriod" startAt="4"/>
            </a:pPr>
            <a:r>
              <a:rPr lang="en-US" altLang="zh-HK" dirty="0"/>
              <a:t>After all legal documents have been signed, the solicitor will notify the bank to disburse the mortgage amount to the seller via the solicitor and the transaction is then completed.  </a:t>
            </a:r>
          </a:p>
          <a:p>
            <a:pPr marL="457200" indent="-457200">
              <a:buFont typeface="+mj-lt"/>
              <a:buAutoNum type="arabicPeriod" startAt="4"/>
            </a:pPr>
            <a:r>
              <a:rPr lang="en-US" altLang="zh-HK" dirty="0"/>
              <a:t>Finally, the bank will send you a schedule of monthly mortgage repayment, detailing the principal and interest to be repaid and the outstanding balance of each month</a:t>
            </a:r>
            <a:endParaRPr lang="zh-HK" altLang="en-US" dirty="0"/>
          </a:p>
        </p:txBody>
      </p:sp>
    </p:spTree>
    <p:extLst>
      <p:ext uri="{BB962C8B-B14F-4D97-AF65-F5344CB8AC3E}">
        <p14:creationId xmlns:p14="http://schemas.microsoft.com/office/powerpoint/2010/main" val="97551913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fade">
                                      <p:cBhvr>
                                        <p:cTn id="12" dur="500"/>
                                        <p:tgtEl>
                                          <p:spTgt spid="3">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r>
              <a:rPr lang="en-US" altLang="zh-HK" dirty="0"/>
              <a:t>Sources of Mortgage Loans </a:t>
            </a:r>
            <a:endParaRPr lang="zh-HK" altLang="en-US" dirty="0"/>
          </a:p>
        </p:txBody>
      </p:sp>
      <p:sp>
        <p:nvSpPr>
          <p:cNvPr id="3" name="內容版面配置區 2"/>
          <p:cNvSpPr>
            <a:spLocks noGrp="1"/>
          </p:cNvSpPr>
          <p:nvPr>
            <p:ph idx="1"/>
          </p:nvPr>
        </p:nvSpPr>
        <p:spPr/>
        <p:txBody>
          <a:bodyPr/>
          <a:lstStyle/>
          <a:p>
            <a:r>
              <a:rPr lang="en-US" altLang="zh-HK" dirty="0"/>
              <a:t>Retail Bank  </a:t>
            </a:r>
          </a:p>
          <a:p>
            <a:r>
              <a:rPr lang="en-US" altLang="zh-HK" dirty="0"/>
              <a:t>Mortgage broker</a:t>
            </a:r>
          </a:p>
          <a:p>
            <a:pPr lvl="1"/>
            <a:r>
              <a:rPr lang="en-US" altLang="zh-HK" sz="2200" dirty="0"/>
              <a:t>A firm that solicits borrowers, originates primarily conventional loans, and places them with mortgage lenders, the broker merely takes loan applications and then finds lenders willing to grant the mortgage loans under the desired terms. </a:t>
            </a:r>
          </a:p>
          <a:p>
            <a:pPr lvl="1"/>
            <a:r>
              <a:rPr lang="en-US" altLang="zh-HK" sz="2200" dirty="0"/>
              <a:t>http://mreferral.com/index.php </a:t>
            </a:r>
            <a:endParaRPr lang="zh-HK" altLang="en-US" sz="2200" dirty="0"/>
          </a:p>
        </p:txBody>
      </p:sp>
    </p:spTree>
    <p:extLst>
      <p:ext uri="{BB962C8B-B14F-4D97-AF65-F5344CB8AC3E}">
        <p14:creationId xmlns:p14="http://schemas.microsoft.com/office/powerpoint/2010/main" val="418411054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animEffect transition="in" filter="fade">
                                      <p:cBhvr>
                                        <p:cTn id="7" dur="500"/>
                                        <p:tgtEl>
                                          <p:spTgt spid="3">
                                            <p:txEl>
                                              <p:pRg st="1" end="1"/>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3">
                                            <p:txEl>
                                              <p:pRg st="2" end="2"/>
                                            </p:txEl>
                                          </p:spTgt>
                                        </p:tgtEl>
                                        <p:attrNameLst>
                                          <p:attrName>style.visibility</p:attrName>
                                        </p:attrNameLst>
                                      </p:cBhvr>
                                      <p:to>
                                        <p:strVal val="visible"/>
                                      </p:to>
                                    </p:set>
                                    <p:animEffect transition="in" filter="fade">
                                      <p:cBhvr>
                                        <p:cTn id="12" dur="500"/>
                                        <p:tgtEl>
                                          <p:spTgt spid="3">
                                            <p:txEl>
                                              <p:pRg st="2" end="2"/>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3">
                                            <p:txEl>
                                              <p:pRg st="3" end="3"/>
                                            </p:txEl>
                                          </p:spTgt>
                                        </p:tgtEl>
                                        <p:attrNameLst>
                                          <p:attrName>style.visibility</p:attrName>
                                        </p:attrNameLst>
                                      </p:cBhvr>
                                      <p:to>
                                        <p:strVal val="visible"/>
                                      </p:to>
                                    </p:set>
                                    <p:animEffect transition="in" filter="fade">
                                      <p:cBhvr>
                                        <p:cTn id="17" dur="500"/>
                                        <p:tgtEl>
                                          <p:spTgt spid="3">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r>
              <a:rPr lang="en-US" altLang="zh-HK" dirty="0"/>
              <a:t>Mortgage Selection </a:t>
            </a:r>
            <a:endParaRPr lang="zh-HK" altLang="en-US" dirty="0"/>
          </a:p>
        </p:txBody>
      </p:sp>
      <p:sp>
        <p:nvSpPr>
          <p:cNvPr id="3" name="內容版面配置區 2"/>
          <p:cNvSpPr>
            <a:spLocks noGrp="1"/>
          </p:cNvSpPr>
          <p:nvPr>
            <p:ph idx="1"/>
          </p:nvPr>
        </p:nvSpPr>
        <p:spPr/>
        <p:txBody>
          <a:bodyPr/>
          <a:lstStyle/>
          <a:p>
            <a:r>
              <a:rPr lang="en-US" altLang="zh-HK" dirty="0"/>
              <a:t>When you see this situation in two banks </a:t>
            </a:r>
          </a:p>
          <a:p>
            <a:pPr lvl="1"/>
            <a:r>
              <a:rPr lang="en-US" altLang="zh-HK" dirty="0"/>
              <a:t>BANK A “prime – 2.8%”</a:t>
            </a:r>
          </a:p>
          <a:p>
            <a:pPr lvl="1"/>
            <a:r>
              <a:rPr lang="en-US" altLang="zh-HK" dirty="0"/>
              <a:t>BANK B “prime – 2.65%” </a:t>
            </a:r>
          </a:p>
          <a:p>
            <a:r>
              <a:rPr lang="en-US" altLang="zh-HK" dirty="0"/>
              <a:t>Is bank A more preferable? </a:t>
            </a:r>
          </a:p>
          <a:p>
            <a:r>
              <a:rPr lang="en-US" altLang="zh-HK" dirty="0"/>
              <a:t>There are some terms we need to consider</a:t>
            </a:r>
          </a:p>
          <a:p>
            <a:pPr lvl="1"/>
            <a:r>
              <a:rPr lang="en-US" altLang="zh-HK" dirty="0"/>
              <a:t>Mortgage amount </a:t>
            </a:r>
          </a:p>
          <a:p>
            <a:pPr lvl="1"/>
            <a:r>
              <a:rPr lang="en-US" altLang="zh-HK" dirty="0"/>
              <a:t>Cash reimbursement</a:t>
            </a:r>
          </a:p>
          <a:p>
            <a:pPr lvl="1"/>
            <a:r>
              <a:rPr lang="en-US" altLang="zh-HK" dirty="0"/>
              <a:t>Interest penalty period</a:t>
            </a:r>
          </a:p>
          <a:p>
            <a:pPr lvl="1"/>
            <a:endParaRPr lang="zh-HK" altLang="en-US" dirty="0"/>
          </a:p>
        </p:txBody>
      </p:sp>
    </p:spTree>
    <p:extLst>
      <p:ext uri="{BB962C8B-B14F-4D97-AF65-F5344CB8AC3E}">
        <p14:creationId xmlns:p14="http://schemas.microsoft.com/office/powerpoint/2010/main" val="160410885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animEffect transition="in" filter="fade">
                                      <p:cBhvr>
                                        <p:cTn id="7" dur="500"/>
                                        <p:tgtEl>
                                          <p:spTgt spid="3">
                                            <p:txEl>
                                              <p:pRg st="1" end="1"/>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3">
                                            <p:txEl>
                                              <p:pRg st="2" end="2"/>
                                            </p:txEl>
                                          </p:spTgt>
                                        </p:tgtEl>
                                        <p:attrNameLst>
                                          <p:attrName>style.visibility</p:attrName>
                                        </p:attrNameLst>
                                      </p:cBhvr>
                                      <p:to>
                                        <p:strVal val="visible"/>
                                      </p:to>
                                    </p:set>
                                    <p:animEffect transition="in" filter="fade">
                                      <p:cBhvr>
                                        <p:cTn id="12" dur="500"/>
                                        <p:tgtEl>
                                          <p:spTgt spid="3">
                                            <p:txEl>
                                              <p:pRg st="2" end="2"/>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3">
                                            <p:txEl>
                                              <p:pRg st="3" end="3"/>
                                            </p:txEl>
                                          </p:spTgt>
                                        </p:tgtEl>
                                        <p:attrNameLst>
                                          <p:attrName>style.visibility</p:attrName>
                                        </p:attrNameLst>
                                      </p:cBhvr>
                                      <p:to>
                                        <p:strVal val="visible"/>
                                      </p:to>
                                    </p:set>
                                    <p:animEffect transition="in" filter="fade">
                                      <p:cBhvr>
                                        <p:cTn id="17" dur="500"/>
                                        <p:tgtEl>
                                          <p:spTgt spid="3">
                                            <p:txEl>
                                              <p:pRg st="3" end="3"/>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3">
                                            <p:txEl>
                                              <p:pRg st="4" end="4"/>
                                            </p:txEl>
                                          </p:spTgt>
                                        </p:tgtEl>
                                        <p:attrNameLst>
                                          <p:attrName>style.visibility</p:attrName>
                                        </p:attrNameLst>
                                      </p:cBhvr>
                                      <p:to>
                                        <p:strVal val="visible"/>
                                      </p:to>
                                    </p:set>
                                    <p:animEffect transition="in" filter="fade">
                                      <p:cBhvr>
                                        <p:cTn id="22" dur="500"/>
                                        <p:tgtEl>
                                          <p:spTgt spid="3">
                                            <p:txEl>
                                              <p:pRg st="4" end="4"/>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nodeType="clickEffect">
                                  <p:stCondLst>
                                    <p:cond delay="0"/>
                                  </p:stCondLst>
                                  <p:childTnLst>
                                    <p:set>
                                      <p:cBhvr>
                                        <p:cTn id="26" dur="1" fill="hold">
                                          <p:stCondLst>
                                            <p:cond delay="0"/>
                                          </p:stCondLst>
                                        </p:cTn>
                                        <p:tgtEl>
                                          <p:spTgt spid="3">
                                            <p:txEl>
                                              <p:pRg st="5" end="5"/>
                                            </p:txEl>
                                          </p:spTgt>
                                        </p:tgtEl>
                                        <p:attrNameLst>
                                          <p:attrName>style.visibility</p:attrName>
                                        </p:attrNameLst>
                                      </p:cBhvr>
                                      <p:to>
                                        <p:strVal val="visible"/>
                                      </p:to>
                                    </p:set>
                                    <p:animEffect transition="in" filter="fade">
                                      <p:cBhvr>
                                        <p:cTn id="27" dur="500"/>
                                        <p:tgtEl>
                                          <p:spTgt spid="3">
                                            <p:txEl>
                                              <p:pRg st="5" end="5"/>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nodeType="clickEffect">
                                  <p:stCondLst>
                                    <p:cond delay="0"/>
                                  </p:stCondLst>
                                  <p:childTnLst>
                                    <p:set>
                                      <p:cBhvr>
                                        <p:cTn id="31" dur="1" fill="hold">
                                          <p:stCondLst>
                                            <p:cond delay="0"/>
                                          </p:stCondLst>
                                        </p:cTn>
                                        <p:tgtEl>
                                          <p:spTgt spid="3">
                                            <p:txEl>
                                              <p:pRg st="6" end="6"/>
                                            </p:txEl>
                                          </p:spTgt>
                                        </p:tgtEl>
                                        <p:attrNameLst>
                                          <p:attrName>style.visibility</p:attrName>
                                        </p:attrNameLst>
                                      </p:cBhvr>
                                      <p:to>
                                        <p:strVal val="visible"/>
                                      </p:to>
                                    </p:set>
                                    <p:animEffect transition="in" filter="fade">
                                      <p:cBhvr>
                                        <p:cTn id="32" dur="500"/>
                                        <p:tgtEl>
                                          <p:spTgt spid="3">
                                            <p:txEl>
                                              <p:pRg st="6" end="6"/>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10" presetClass="entr" presetSubtype="0" fill="hold" nodeType="clickEffect">
                                  <p:stCondLst>
                                    <p:cond delay="0"/>
                                  </p:stCondLst>
                                  <p:childTnLst>
                                    <p:set>
                                      <p:cBhvr>
                                        <p:cTn id="36" dur="1" fill="hold">
                                          <p:stCondLst>
                                            <p:cond delay="0"/>
                                          </p:stCondLst>
                                        </p:cTn>
                                        <p:tgtEl>
                                          <p:spTgt spid="3">
                                            <p:txEl>
                                              <p:pRg st="7" end="7"/>
                                            </p:txEl>
                                          </p:spTgt>
                                        </p:tgtEl>
                                        <p:attrNameLst>
                                          <p:attrName>style.visibility</p:attrName>
                                        </p:attrNameLst>
                                      </p:cBhvr>
                                      <p:to>
                                        <p:strVal val="visible"/>
                                      </p:to>
                                    </p:set>
                                    <p:animEffect transition="in" filter="fade">
                                      <p:cBhvr>
                                        <p:cTn id="37" dur="500"/>
                                        <p:tgtEl>
                                          <p:spTgt spid="3">
                                            <p:txEl>
                                              <p:pRg st="7" end="7"/>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r>
              <a:rPr lang="en-US" altLang="zh-HK" dirty="0"/>
              <a:t>When To Buy Your First Home? </a:t>
            </a:r>
            <a:endParaRPr lang="zh-HK" altLang="en-US" dirty="0"/>
          </a:p>
        </p:txBody>
      </p:sp>
      <p:sp>
        <p:nvSpPr>
          <p:cNvPr id="3" name="內容版面配置區 2"/>
          <p:cNvSpPr>
            <a:spLocks noGrp="1"/>
          </p:cNvSpPr>
          <p:nvPr>
            <p:ph idx="1"/>
          </p:nvPr>
        </p:nvSpPr>
        <p:spPr>
          <a:xfrm>
            <a:off x="1522413" y="1981200"/>
            <a:ext cx="9829799" cy="4648200"/>
          </a:xfrm>
        </p:spPr>
        <p:txBody>
          <a:bodyPr>
            <a:normAutofit/>
          </a:bodyPr>
          <a:lstStyle/>
          <a:p>
            <a:r>
              <a:rPr lang="en-US" altLang="zh-HK" dirty="0"/>
              <a:t>The timing of when to buy a first home depends on your </a:t>
            </a:r>
          </a:p>
          <a:p>
            <a:pPr lvl="1"/>
            <a:r>
              <a:rPr lang="en-US" altLang="zh-HK" dirty="0"/>
              <a:t>Current and expected income and expenses</a:t>
            </a:r>
          </a:p>
          <a:p>
            <a:pPr lvl="2"/>
            <a:r>
              <a:rPr lang="en-US" altLang="zh-HK" dirty="0"/>
              <a:t>Reliable income</a:t>
            </a:r>
          </a:p>
          <a:p>
            <a:pPr lvl="2"/>
            <a:r>
              <a:rPr lang="en-US" altLang="zh-HK" dirty="0"/>
              <a:t>Ability to make at least 10% down payment and to cover closing costs</a:t>
            </a:r>
          </a:p>
          <a:p>
            <a:pPr lvl="2"/>
            <a:r>
              <a:rPr lang="en-US" altLang="zh-HK" dirty="0"/>
              <a:t>Ability to finance home-maintenance and improvement projects</a:t>
            </a:r>
          </a:p>
          <a:p>
            <a:pPr lvl="2"/>
            <a:r>
              <a:rPr lang="en-US" altLang="zh-HK" dirty="0"/>
              <a:t>Adequate savings and a cash reserve sufficient to handle the loss of your job or another financial challenge for at least a few months</a:t>
            </a:r>
          </a:p>
          <a:p>
            <a:pPr lvl="1"/>
            <a:r>
              <a:rPr lang="en-US" altLang="zh-HK" dirty="0"/>
              <a:t>Credit history</a:t>
            </a:r>
          </a:p>
          <a:p>
            <a:pPr lvl="1"/>
            <a:r>
              <a:rPr lang="en-US" altLang="zh-HK" dirty="0"/>
              <a:t>Future plans</a:t>
            </a:r>
          </a:p>
          <a:p>
            <a:pPr lvl="2"/>
            <a:r>
              <a:rPr lang="en-US" altLang="zh-HK" dirty="0"/>
              <a:t>The desire to build equity and to be eligible for homeowner tax breaks and credits</a:t>
            </a:r>
          </a:p>
          <a:p>
            <a:pPr lvl="1"/>
            <a:r>
              <a:rPr lang="en-US" altLang="zh-HK" dirty="0"/>
              <a:t>Your preferred lifestyle</a:t>
            </a:r>
          </a:p>
          <a:p>
            <a:pPr lvl="2"/>
            <a:r>
              <a:rPr lang="en-US" altLang="zh-HK" dirty="0"/>
              <a:t>A plan to stay in your home for a least a few years </a:t>
            </a:r>
            <a:endParaRPr lang="zh-HK" altLang="en-US" dirty="0"/>
          </a:p>
        </p:txBody>
      </p:sp>
    </p:spTree>
    <p:extLst>
      <p:ext uri="{BB962C8B-B14F-4D97-AF65-F5344CB8AC3E}">
        <p14:creationId xmlns:p14="http://schemas.microsoft.com/office/powerpoint/2010/main" val="46556313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animEffect transition="in" filter="fade">
                                      <p:cBhvr>
                                        <p:cTn id="7" dur="500"/>
                                        <p:tgtEl>
                                          <p:spTgt spid="3">
                                            <p:txEl>
                                              <p:pRg st="1" end="1"/>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3">
                                            <p:txEl>
                                              <p:pRg st="2" end="2"/>
                                            </p:txEl>
                                          </p:spTgt>
                                        </p:tgtEl>
                                        <p:attrNameLst>
                                          <p:attrName>style.visibility</p:attrName>
                                        </p:attrNameLst>
                                      </p:cBhvr>
                                      <p:to>
                                        <p:strVal val="visible"/>
                                      </p:to>
                                    </p:set>
                                    <p:animEffect transition="in" filter="fade">
                                      <p:cBhvr>
                                        <p:cTn id="12" dur="500"/>
                                        <p:tgtEl>
                                          <p:spTgt spid="3">
                                            <p:txEl>
                                              <p:pRg st="2" end="2"/>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3">
                                            <p:txEl>
                                              <p:pRg st="3" end="3"/>
                                            </p:txEl>
                                          </p:spTgt>
                                        </p:tgtEl>
                                        <p:attrNameLst>
                                          <p:attrName>style.visibility</p:attrName>
                                        </p:attrNameLst>
                                      </p:cBhvr>
                                      <p:to>
                                        <p:strVal val="visible"/>
                                      </p:to>
                                    </p:set>
                                    <p:animEffect transition="in" filter="fade">
                                      <p:cBhvr>
                                        <p:cTn id="17" dur="500"/>
                                        <p:tgtEl>
                                          <p:spTgt spid="3">
                                            <p:txEl>
                                              <p:pRg st="3" end="3"/>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3">
                                            <p:txEl>
                                              <p:pRg st="4" end="4"/>
                                            </p:txEl>
                                          </p:spTgt>
                                        </p:tgtEl>
                                        <p:attrNameLst>
                                          <p:attrName>style.visibility</p:attrName>
                                        </p:attrNameLst>
                                      </p:cBhvr>
                                      <p:to>
                                        <p:strVal val="visible"/>
                                      </p:to>
                                    </p:set>
                                    <p:animEffect transition="in" filter="fade">
                                      <p:cBhvr>
                                        <p:cTn id="22" dur="500"/>
                                        <p:tgtEl>
                                          <p:spTgt spid="3">
                                            <p:txEl>
                                              <p:pRg st="4" end="4"/>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nodeType="clickEffect">
                                  <p:stCondLst>
                                    <p:cond delay="0"/>
                                  </p:stCondLst>
                                  <p:childTnLst>
                                    <p:set>
                                      <p:cBhvr>
                                        <p:cTn id="26" dur="1" fill="hold">
                                          <p:stCondLst>
                                            <p:cond delay="0"/>
                                          </p:stCondLst>
                                        </p:cTn>
                                        <p:tgtEl>
                                          <p:spTgt spid="3">
                                            <p:txEl>
                                              <p:pRg st="5" end="5"/>
                                            </p:txEl>
                                          </p:spTgt>
                                        </p:tgtEl>
                                        <p:attrNameLst>
                                          <p:attrName>style.visibility</p:attrName>
                                        </p:attrNameLst>
                                      </p:cBhvr>
                                      <p:to>
                                        <p:strVal val="visible"/>
                                      </p:to>
                                    </p:set>
                                    <p:animEffect transition="in" filter="fade">
                                      <p:cBhvr>
                                        <p:cTn id="27" dur="500"/>
                                        <p:tgtEl>
                                          <p:spTgt spid="3">
                                            <p:txEl>
                                              <p:pRg st="5" end="5"/>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nodeType="clickEffect">
                                  <p:stCondLst>
                                    <p:cond delay="0"/>
                                  </p:stCondLst>
                                  <p:childTnLst>
                                    <p:set>
                                      <p:cBhvr>
                                        <p:cTn id="31" dur="1" fill="hold">
                                          <p:stCondLst>
                                            <p:cond delay="0"/>
                                          </p:stCondLst>
                                        </p:cTn>
                                        <p:tgtEl>
                                          <p:spTgt spid="3">
                                            <p:txEl>
                                              <p:pRg st="6" end="6"/>
                                            </p:txEl>
                                          </p:spTgt>
                                        </p:tgtEl>
                                        <p:attrNameLst>
                                          <p:attrName>style.visibility</p:attrName>
                                        </p:attrNameLst>
                                      </p:cBhvr>
                                      <p:to>
                                        <p:strVal val="visible"/>
                                      </p:to>
                                    </p:set>
                                    <p:animEffect transition="in" filter="fade">
                                      <p:cBhvr>
                                        <p:cTn id="32" dur="500"/>
                                        <p:tgtEl>
                                          <p:spTgt spid="3">
                                            <p:txEl>
                                              <p:pRg st="6" end="6"/>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10" presetClass="entr" presetSubtype="0" fill="hold" nodeType="clickEffect">
                                  <p:stCondLst>
                                    <p:cond delay="0"/>
                                  </p:stCondLst>
                                  <p:childTnLst>
                                    <p:set>
                                      <p:cBhvr>
                                        <p:cTn id="36" dur="1" fill="hold">
                                          <p:stCondLst>
                                            <p:cond delay="0"/>
                                          </p:stCondLst>
                                        </p:cTn>
                                        <p:tgtEl>
                                          <p:spTgt spid="3">
                                            <p:txEl>
                                              <p:pRg st="7" end="7"/>
                                            </p:txEl>
                                          </p:spTgt>
                                        </p:tgtEl>
                                        <p:attrNameLst>
                                          <p:attrName>style.visibility</p:attrName>
                                        </p:attrNameLst>
                                      </p:cBhvr>
                                      <p:to>
                                        <p:strVal val="visible"/>
                                      </p:to>
                                    </p:set>
                                    <p:animEffect transition="in" filter="fade">
                                      <p:cBhvr>
                                        <p:cTn id="37" dur="500"/>
                                        <p:tgtEl>
                                          <p:spTgt spid="3">
                                            <p:txEl>
                                              <p:pRg st="7" end="7"/>
                                            </p:txEl>
                                          </p:spTgt>
                                        </p:tgtEl>
                                      </p:cBhvr>
                                    </p:animEffect>
                                  </p:childTnLst>
                                </p:cTn>
                              </p:par>
                            </p:childTnLst>
                          </p:cTn>
                        </p:par>
                      </p:childTnLst>
                    </p:cTn>
                  </p:par>
                  <p:par>
                    <p:cTn id="38" fill="hold">
                      <p:stCondLst>
                        <p:cond delay="indefinite"/>
                      </p:stCondLst>
                      <p:childTnLst>
                        <p:par>
                          <p:cTn id="39" fill="hold">
                            <p:stCondLst>
                              <p:cond delay="0"/>
                            </p:stCondLst>
                            <p:childTnLst>
                              <p:par>
                                <p:cTn id="40" presetID="10" presetClass="entr" presetSubtype="0" fill="hold" nodeType="clickEffect">
                                  <p:stCondLst>
                                    <p:cond delay="0"/>
                                  </p:stCondLst>
                                  <p:childTnLst>
                                    <p:set>
                                      <p:cBhvr>
                                        <p:cTn id="41" dur="1" fill="hold">
                                          <p:stCondLst>
                                            <p:cond delay="0"/>
                                          </p:stCondLst>
                                        </p:cTn>
                                        <p:tgtEl>
                                          <p:spTgt spid="3">
                                            <p:txEl>
                                              <p:pRg st="8" end="8"/>
                                            </p:txEl>
                                          </p:spTgt>
                                        </p:tgtEl>
                                        <p:attrNameLst>
                                          <p:attrName>style.visibility</p:attrName>
                                        </p:attrNameLst>
                                      </p:cBhvr>
                                      <p:to>
                                        <p:strVal val="visible"/>
                                      </p:to>
                                    </p:set>
                                    <p:animEffect transition="in" filter="fade">
                                      <p:cBhvr>
                                        <p:cTn id="42" dur="500"/>
                                        <p:tgtEl>
                                          <p:spTgt spid="3">
                                            <p:txEl>
                                              <p:pRg st="8" end="8"/>
                                            </p:txEl>
                                          </p:spTgt>
                                        </p:tgtEl>
                                      </p:cBhvr>
                                    </p:animEffect>
                                  </p:childTnLst>
                                </p:cTn>
                              </p:par>
                            </p:childTnLst>
                          </p:cTn>
                        </p:par>
                      </p:childTnLst>
                    </p:cTn>
                  </p:par>
                  <p:par>
                    <p:cTn id="43" fill="hold">
                      <p:stCondLst>
                        <p:cond delay="indefinite"/>
                      </p:stCondLst>
                      <p:childTnLst>
                        <p:par>
                          <p:cTn id="44" fill="hold">
                            <p:stCondLst>
                              <p:cond delay="0"/>
                            </p:stCondLst>
                            <p:childTnLst>
                              <p:par>
                                <p:cTn id="45" presetID="10" presetClass="entr" presetSubtype="0" fill="hold" nodeType="clickEffect">
                                  <p:stCondLst>
                                    <p:cond delay="0"/>
                                  </p:stCondLst>
                                  <p:childTnLst>
                                    <p:set>
                                      <p:cBhvr>
                                        <p:cTn id="46" dur="1" fill="hold">
                                          <p:stCondLst>
                                            <p:cond delay="0"/>
                                          </p:stCondLst>
                                        </p:cTn>
                                        <p:tgtEl>
                                          <p:spTgt spid="3">
                                            <p:txEl>
                                              <p:pRg st="9" end="9"/>
                                            </p:txEl>
                                          </p:spTgt>
                                        </p:tgtEl>
                                        <p:attrNameLst>
                                          <p:attrName>style.visibility</p:attrName>
                                        </p:attrNameLst>
                                      </p:cBhvr>
                                      <p:to>
                                        <p:strVal val="visible"/>
                                      </p:to>
                                    </p:set>
                                    <p:animEffect transition="in" filter="fade">
                                      <p:cBhvr>
                                        <p:cTn id="47" dur="500"/>
                                        <p:tgtEl>
                                          <p:spTgt spid="3">
                                            <p:txEl>
                                              <p:pRg st="9" end="9"/>
                                            </p:txEl>
                                          </p:spTgt>
                                        </p:tgtEl>
                                      </p:cBhvr>
                                    </p:animEffect>
                                  </p:childTnLst>
                                </p:cTn>
                              </p:par>
                            </p:childTnLst>
                          </p:cTn>
                        </p:par>
                      </p:childTnLst>
                    </p:cTn>
                  </p:par>
                  <p:par>
                    <p:cTn id="48" fill="hold">
                      <p:stCondLst>
                        <p:cond delay="indefinite"/>
                      </p:stCondLst>
                      <p:childTnLst>
                        <p:par>
                          <p:cTn id="49" fill="hold">
                            <p:stCondLst>
                              <p:cond delay="0"/>
                            </p:stCondLst>
                            <p:childTnLst>
                              <p:par>
                                <p:cTn id="50" presetID="10" presetClass="entr" presetSubtype="0" fill="hold" nodeType="clickEffect">
                                  <p:stCondLst>
                                    <p:cond delay="0"/>
                                  </p:stCondLst>
                                  <p:childTnLst>
                                    <p:set>
                                      <p:cBhvr>
                                        <p:cTn id="51" dur="1" fill="hold">
                                          <p:stCondLst>
                                            <p:cond delay="0"/>
                                          </p:stCondLst>
                                        </p:cTn>
                                        <p:tgtEl>
                                          <p:spTgt spid="3">
                                            <p:txEl>
                                              <p:pRg st="10" end="10"/>
                                            </p:txEl>
                                          </p:spTgt>
                                        </p:tgtEl>
                                        <p:attrNameLst>
                                          <p:attrName>style.visibility</p:attrName>
                                        </p:attrNameLst>
                                      </p:cBhvr>
                                      <p:to>
                                        <p:strVal val="visible"/>
                                      </p:to>
                                    </p:set>
                                    <p:animEffect transition="in" filter="fade">
                                      <p:cBhvr>
                                        <p:cTn id="52" dur="500"/>
                                        <p:tgtEl>
                                          <p:spTgt spid="3">
                                            <p:txEl>
                                              <p:pRg st="10" end="1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r>
              <a:rPr lang="en-US" altLang="zh-HK" dirty="0"/>
              <a:t>Effective Home-Buying Strategies </a:t>
            </a:r>
            <a:endParaRPr lang="zh-HK" altLang="en-US" dirty="0"/>
          </a:p>
        </p:txBody>
      </p:sp>
      <p:sp>
        <p:nvSpPr>
          <p:cNvPr id="3" name="內容版面配置區 2"/>
          <p:cNvSpPr>
            <a:spLocks noGrp="1"/>
          </p:cNvSpPr>
          <p:nvPr>
            <p:ph idx="1"/>
          </p:nvPr>
        </p:nvSpPr>
        <p:spPr/>
        <p:txBody>
          <a:bodyPr>
            <a:normAutofit fontScale="92500" lnSpcReduction="20000"/>
          </a:bodyPr>
          <a:lstStyle/>
          <a:p>
            <a:r>
              <a:rPr lang="en-US" altLang="zh-HK" dirty="0"/>
              <a:t>Don’t wipe out your savings </a:t>
            </a:r>
          </a:p>
          <a:p>
            <a:r>
              <a:rPr lang="en-US" altLang="zh-HK" dirty="0"/>
              <a:t>Pick the right neighborhood </a:t>
            </a:r>
          </a:p>
          <a:p>
            <a:r>
              <a:rPr lang="en-US" altLang="zh-HK" dirty="0"/>
              <a:t>Stay away from the most expensive home in the neighborhood</a:t>
            </a:r>
          </a:p>
          <a:p>
            <a:r>
              <a:rPr lang="en-US" altLang="zh-HK" dirty="0"/>
              <a:t>Interview your agent and ask hard questions</a:t>
            </a:r>
          </a:p>
          <a:p>
            <a:r>
              <a:rPr lang="en-US" altLang="zh-HK" dirty="0"/>
              <a:t>Rely on professional advice</a:t>
            </a:r>
          </a:p>
          <a:p>
            <a:r>
              <a:rPr lang="en-US" altLang="zh-HK" dirty="0"/>
              <a:t>Use traditional financing</a:t>
            </a:r>
          </a:p>
          <a:p>
            <a:r>
              <a:rPr lang="en-US" altLang="zh-HK" dirty="0"/>
              <a:t>Don’t change the financial picture before closing</a:t>
            </a:r>
          </a:p>
          <a:p>
            <a:r>
              <a:rPr lang="en-US" altLang="zh-HK" dirty="0"/>
              <a:t>Be sure to do the home inspection</a:t>
            </a:r>
          </a:p>
          <a:p>
            <a:r>
              <a:rPr lang="en-US" altLang="zh-HK" dirty="0"/>
              <a:t>Be careful about taking on additional debt after closing </a:t>
            </a:r>
            <a:endParaRPr lang="zh-HK" altLang="en-US" dirty="0"/>
          </a:p>
        </p:txBody>
      </p:sp>
    </p:spTree>
    <p:extLst>
      <p:ext uri="{BB962C8B-B14F-4D97-AF65-F5344CB8AC3E}">
        <p14:creationId xmlns:p14="http://schemas.microsoft.com/office/powerpoint/2010/main" val="330918226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fade">
                                      <p:cBhvr>
                                        <p:cTn id="12" dur="5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fade">
                                      <p:cBhvr>
                                        <p:cTn id="17" dur="500"/>
                                        <p:tgtEl>
                                          <p:spTgt spid="3">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3">
                                            <p:txEl>
                                              <p:pRg st="3" end="3"/>
                                            </p:txEl>
                                          </p:spTgt>
                                        </p:tgtEl>
                                        <p:attrNameLst>
                                          <p:attrName>style.visibility</p:attrName>
                                        </p:attrNameLst>
                                      </p:cBhvr>
                                      <p:to>
                                        <p:strVal val="visible"/>
                                      </p:to>
                                    </p:set>
                                    <p:animEffect transition="in" filter="fade">
                                      <p:cBhvr>
                                        <p:cTn id="22" dur="500"/>
                                        <p:tgtEl>
                                          <p:spTgt spid="3">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nodeType="clickEffect">
                                  <p:stCondLst>
                                    <p:cond delay="0"/>
                                  </p:stCondLst>
                                  <p:childTnLst>
                                    <p:set>
                                      <p:cBhvr>
                                        <p:cTn id="26" dur="1" fill="hold">
                                          <p:stCondLst>
                                            <p:cond delay="0"/>
                                          </p:stCondLst>
                                        </p:cTn>
                                        <p:tgtEl>
                                          <p:spTgt spid="3">
                                            <p:txEl>
                                              <p:pRg st="4" end="4"/>
                                            </p:txEl>
                                          </p:spTgt>
                                        </p:tgtEl>
                                        <p:attrNameLst>
                                          <p:attrName>style.visibility</p:attrName>
                                        </p:attrNameLst>
                                      </p:cBhvr>
                                      <p:to>
                                        <p:strVal val="visible"/>
                                      </p:to>
                                    </p:set>
                                    <p:animEffect transition="in" filter="fade">
                                      <p:cBhvr>
                                        <p:cTn id="27" dur="500"/>
                                        <p:tgtEl>
                                          <p:spTgt spid="3">
                                            <p:txEl>
                                              <p:pRg st="4" end="4"/>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nodeType="clickEffect">
                                  <p:stCondLst>
                                    <p:cond delay="0"/>
                                  </p:stCondLst>
                                  <p:childTnLst>
                                    <p:set>
                                      <p:cBhvr>
                                        <p:cTn id="31" dur="1" fill="hold">
                                          <p:stCondLst>
                                            <p:cond delay="0"/>
                                          </p:stCondLst>
                                        </p:cTn>
                                        <p:tgtEl>
                                          <p:spTgt spid="3">
                                            <p:txEl>
                                              <p:pRg st="5" end="5"/>
                                            </p:txEl>
                                          </p:spTgt>
                                        </p:tgtEl>
                                        <p:attrNameLst>
                                          <p:attrName>style.visibility</p:attrName>
                                        </p:attrNameLst>
                                      </p:cBhvr>
                                      <p:to>
                                        <p:strVal val="visible"/>
                                      </p:to>
                                    </p:set>
                                    <p:animEffect transition="in" filter="fade">
                                      <p:cBhvr>
                                        <p:cTn id="32" dur="500"/>
                                        <p:tgtEl>
                                          <p:spTgt spid="3">
                                            <p:txEl>
                                              <p:pRg st="5" end="5"/>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10" presetClass="entr" presetSubtype="0" fill="hold" nodeType="clickEffect">
                                  <p:stCondLst>
                                    <p:cond delay="0"/>
                                  </p:stCondLst>
                                  <p:childTnLst>
                                    <p:set>
                                      <p:cBhvr>
                                        <p:cTn id="36" dur="1" fill="hold">
                                          <p:stCondLst>
                                            <p:cond delay="0"/>
                                          </p:stCondLst>
                                        </p:cTn>
                                        <p:tgtEl>
                                          <p:spTgt spid="3">
                                            <p:txEl>
                                              <p:pRg st="6" end="6"/>
                                            </p:txEl>
                                          </p:spTgt>
                                        </p:tgtEl>
                                        <p:attrNameLst>
                                          <p:attrName>style.visibility</p:attrName>
                                        </p:attrNameLst>
                                      </p:cBhvr>
                                      <p:to>
                                        <p:strVal val="visible"/>
                                      </p:to>
                                    </p:set>
                                    <p:animEffect transition="in" filter="fade">
                                      <p:cBhvr>
                                        <p:cTn id="37" dur="500"/>
                                        <p:tgtEl>
                                          <p:spTgt spid="3">
                                            <p:txEl>
                                              <p:pRg st="6" end="6"/>
                                            </p:txEl>
                                          </p:spTgt>
                                        </p:tgtEl>
                                      </p:cBhvr>
                                    </p:animEffect>
                                  </p:childTnLst>
                                </p:cTn>
                              </p:par>
                            </p:childTnLst>
                          </p:cTn>
                        </p:par>
                      </p:childTnLst>
                    </p:cTn>
                  </p:par>
                  <p:par>
                    <p:cTn id="38" fill="hold">
                      <p:stCondLst>
                        <p:cond delay="indefinite"/>
                      </p:stCondLst>
                      <p:childTnLst>
                        <p:par>
                          <p:cTn id="39" fill="hold">
                            <p:stCondLst>
                              <p:cond delay="0"/>
                            </p:stCondLst>
                            <p:childTnLst>
                              <p:par>
                                <p:cTn id="40" presetID="10" presetClass="entr" presetSubtype="0" fill="hold" nodeType="clickEffect">
                                  <p:stCondLst>
                                    <p:cond delay="0"/>
                                  </p:stCondLst>
                                  <p:childTnLst>
                                    <p:set>
                                      <p:cBhvr>
                                        <p:cTn id="41" dur="1" fill="hold">
                                          <p:stCondLst>
                                            <p:cond delay="0"/>
                                          </p:stCondLst>
                                        </p:cTn>
                                        <p:tgtEl>
                                          <p:spTgt spid="3">
                                            <p:txEl>
                                              <p:pRg st="7" end="7"/>
                                            </p:txEl>
                                          </p:spTgt>
                                        </p:tgtEl>
                                        <p:attrNameLst>
                                          <p:attrName>style.visibility</p:attrName>
                                        </p:attrNameLst>
                                      </p:cBhvr>
                                      <p:to>
                                        <p:strVal val="visible"/>
                                      </p:to>
                                    </p:set>
                                    <p:animEffect transition="in" filter="fade">
                                      <p:cBhvr>
                                        <p:cTn id="42" dur="500"/>
                                        <p:tgtEl>
                                          <p:spTgt spid="3">
                                            <p:txEl>
                                              <p:pRg st="7" end="7"/>
                                            </p:txEl>
                                          </p:spTgt>
                                        </p:tgtEl>
                                      </p:cBhvr>
                                    </p:animEffect>
                                  </p:childTnLst>
                                </p:cTn>
                              </p:par>
                            </p:childTnLst>
                          </p:cTn>
                        </p:par>
                      </p:childTnLst>
                    </p:cTn>
                  </p:par>
                  <p:par>
                    <p:cTn id="43" fill="hold">
                      <p:stCondLst>
                        <p:cond delay="indefinite"/>
                      </p:stCondLst>
                      <p:childTnLst>
                        <p:par>
                          <p:cTn id="44" fill="hold">
                            <p:stCondLst>
                              <p:cond delay="0"/>
                            </p:stCondLst>
                            <p:childTnLst>
                              <p:par>
                                <p:cTn id="45" presetID="10" presetClass="entr" presetSubtype="0" fill="hold" nodeType="clickEffect">
                                  <p:stCondLst>
                                    <p:cond delay="0"/>
                                  </p:stCondLst>
                                  <p:childTnLst>
                                    <p:set>
                                      <p:cBhvr>
                                        <p:cTn id="46" dur="1" fill="hold">
                                          <p:stCondLst>
                                            <p:cond delay="0"/>
                                          </p:stCondLst>
                                        </p:cTn>
                                        <p:tgtEl>
                                          <p:spTgt spid="3">
                                            <p:txEl>
                                              <p:pRg st="8" end="8"/>
                                            </p:txEl>
                                          </p:spTgt>
                                        </p:tgtEl>
                                        <p:attrNameLst>
                                          <p:attrName>style.visibility</p:attrName>
                                        </p:attrNameLst>
                                      </p:cBhvr>
                                      <p:to>
                                        <p:strVal val="visible"/>
                                      </p:to>
                                    </p:set>
                                    <p:animEffect transition="in" filter="fade">
                                      <p:cBhvr>
                                        <p:cTn id="47" dur="500"/>
                                        <p:tgtEl>
                                          <p:spTgt spid="3">
                                            <p:txEl>
                                              <p:pRg st="8" end="8"/>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tags/tag1.xml><?xml version="1.0" encoding="utf-8"?>
<p:tagLst xmlns:a="http://schemas.openxmlformats.org/drawingml/2006/main" xmlns:r="http://schemas.openxmlformats.org/officeDocument/2006/relationships" xmlns:p="http://schemas.openxmlformats.org/presentationml/2006/main">
  <p:tag name="ARTICULATE_PRESENTER_VERSION" val="6"/>
  <p:tag name="ARTICULATE_PROJECT_OPEN" val="0"/>
</p:tagLst>
</file>

<file path=ppt/theme/theme1.xml><?xml version="1.0" encoding="utf-8"?>
<a:theme xmlns:a="http://schemas.openxmlformats.org/drawingml/2006/main" name="Currency Symbols 16x9">
  <a:themeElements>
    <a:clrScheme name="Currency Symbols">
      <a:dk1>
        <a:srgbClr val="303030"/>
      </a:dk1>
      <a:lt1>
        <a:sysClr val="window" lastClr="FFFFFF"/>
      </a:lt1>
      <a:dk2>
        <a:srgbClr val="000000"/>
      </a:dk2>
      <a:lt2>
        <a:srgbClr val="E8DEC9"/>
      </a:lt2>
      <a:accent1>
        <a:srgbClr val="F7C547"/>
      </a:accent1>
      <a:accent2>
        <a:srgbClr val="AB3C33"/>
      </a:accent2>
      <a:accent3>
        <a:srgbClr val="506084"/>
      </a:accent3>
      <a:accent4>
        <a:srgbClr val="599EA5"/>
      </a:accent4>
      <a:accent5>
        <a:srgbClr val="758F21"/>
      </a:accent5>
      <a:accent6>
        <a:srgbClr val="894A27"/>
      </a:accent6>
      <a:hlink>
        <a:srgbClr val="506084"/>
      </a:hlink>
      <a:folHlink>
        <a:srgbClr val="828282"/>
      </a:folHlink>
    </a:clrScheme>
    <a:fontScheme name="Currency Symbols">
      <a:majorFont>
        <a:latin typeface="Cambria"/>
        <a:ea typeface=""/>
        <a:cs typeface=""/>
        <a:font script="Jpan" typeface="ＭＳ 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mbria"/>
        <a:ea typeface=""/>
        <a:cs typeface=""/>
        <a:font script="Jpan" typeface="ＭＳ 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inorFont>
    </a:fontScheme>
    <a:fmtScheme name="Office">
      <a:fillStyleLst>
        <a:solidFill>
          <a:schemeClr val="phClr"/>
        </a:solidFill>
        <a:gradFill rotWithShape="1">
          <a:gsLst>
            <a:gs pos="0">
              <a:schemeClr val="phClr">
                <a:lumMod val="157000"/>
                <a:satMod val="101000"/>
              </a:schemeClr>
            </a:gs>
            <a:gs pos="50000">
              <a:schemeClr val="phClr">
                <a:lumMod val="137000"/>
                <a:satMod val="103000"/>
              </a:schemeClr>
            </a:gs>
            <a:gs pos="100000">
              <a:schemeClr val="phClr">
                <a:lumMod val="115000"/>
                <a:satMod val="109000"/>
              </a:schemeClr>
            </a:gs>
          </a:gsLst>
          <a:lin ang="5400000" scaled="0"/>
        </a:gradFill>
        <a:gradFill rotWithShape="1">
          <a:gsLst>
            <a:gs pos="0">
              <a:schemeClr val="phClr">
                <a:satMod val="103000"/>
                <a:lumMod val="118000"/>
              </a:schemeClr>
            </a:gs>
            <a:gs pos="50000">
              <a:schemeClr val="phClr">
                <a:satMod val="89000"/>
                <a:lumMod val="91000"/>
              </a:schemeClr>
            </a:gs>
            <a:gs pos="100000">
              <a:schemeClr val="phClr">
                <a:lumMod val="69000"/>
              </a:schemeClr>
            </a:gs>
          </a:gsLst>
          <a:lin ang="5400000" scaled="0"/>
        </a:gradFill>
      </a:fillStyleLst>
      <a:lnStyleLst>
        <a:ln w="6350" cap="flat" cmpd="sng" algn="ctr">
          <a:solidFill>
            <a:schemeClr val="phClr"/>
          </a:solidFill>
          <a:prstDash val="solid"/>
        </a:ln>
        <a:ln w="12700" cap="flat" cmpd="sng" algn="ctr">
          <a:solidFill>
            <a:schemeClr val="phClr"/>
          </a:solidFill>
          <a:prstDash val="solid"/>
        </a:ln>
        <a:ln w="19050" cap="flat" cmpd="sng" algn="ctr">
          <a:solidFill>
            <a:schemeClr val="phClr"/>
          </a:solidFill>
          <a:prstDash val="solid"/>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hade val="98000"/>
                <a:satMod val="150000"/>
                <a:lumMod val="102000"/>
              </a:schemeClr>
            </a:gs>
            <a:gs pos="50000">
              <a:schemeClr val="phClr">
                <a:tint val="98000"/>
                <a:shade val="90000"/>
                <a:satMod val="130000"/>
                <a:lumMod val="103000"/>
              </a:schemeClr>
            </a:gs>
            <a:gs pos="100000">
              <a:schemeClr val="phClr">
                <a:shade val="63000"/>
                <a:satMod val="120000"/>
              </a:schemeClr>
            </a:gs>
          </a:gsLst>
          <a:lin ang="5400000" scaled="0"/>
        </a:gradFill>
      </a:bgFillStyleLst>
    </a:fmtScheme>
  </a:themeElements>
  <a:objectDefaults>
    <a:lnDef>
      <a:spPr>
        <a:ln w="25400">
          <a:solidFill>
            <a:schemeClr val="tx1"/>
          </a:solidFill>
        </a:ln>
      </a:spPr>
      <a:bodyPr/>
      <a:lstStyle/>
      <a:style>
        <a:lnRef idx="1">
          <a:schemeClr val="accent1"/>
        </a:lnRef>
        <a:fillRef idx="0">
          <a:schemeClr val="accent1"/>
        </a:fillRef>
        <a:effectRef idx="0">
          <a:schemeClr val="accent1"/>
        </a:effectRef>
        <a:fontRef idx="minor">
          <a:schemeClr val="tx1"/>
        </a:fontRef>
      </a:style>
    </a:lnDef>
  </a:objectDefaults>
  <a:extraClrSchemeLst/>
</a:theme>
</file>

<file path=ppt/theme/theme2.xml><?xml version="1.0" encoding="utf-8"?>
<a:theme xmlns:a="http://schemas.openxmlformats.org/drawingml/2006/main" name="Office Theme">
  <a:themeElements>
    <a:clrScheme name="Currency Symbols">
      <a:dk1>
        <a:srgbClr val="303030"/>
      </a:dk1>
      <a:lt1>
        <a:sysClr val="window" lastClr="FFFFFF"/>
      </a:lt1>
      <a:dk2>
        <a:srgbClr val="000000"/>
      </a:dk2>
      <a:lt2>
        <a:srgbClr val="E8DEC9"/>
      </a:lt2>
      <a:accent1>
        <a:srgbClr val="F7C547"/>
      </a:accent1>
      <a:accent2>
        <a:srgbClr val="AB3C33"/>
      </a:accent2>
      <a:accent3>
        <a:srgbClr val="506084"/>
      </a:accent3>
      <a:accent4>
        <a:srgbClr val="599EA5"/>
      </a:accent4>
      <a:accent5>
        <a:srgbClr val="758F21"/>
      </a:accent5>
      <a:accent6>
        <a:srgbClr val="894A27"/>
      </a:accent6>
      <a:hlink>
        <a:srgbClr val="506084"/>
      </a:hlink>
      <a:folHlink>
        <a:srgbClr val="828282"/>
      </a:folHlink>
    </a:clrScheme>
    <a:fontScheme name="Currency Symbols">
      <a:majorFont>
        <a:latin typeface="Cambria"/>
        <a:ea typeface=""/>
        <a:cs typeface=""/>
        <a:font script="Jpan" typeface="ＭＳ 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mbria"/>
        <a:ea typeface=""/>
        <a:cs typeface=""/>
        <a:font script="Jpan" typeface="ＭＳ 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inorFont>
    </a:fontScheme>
    <a:fmtScheme name="Office">
      <a:fillStyleLst>
        <a:solidFill>
          <a:schemeClr val="phClr"/>
        </a:solidFill>
        <a:gradFill rotWithShape="1">
          <a:gsLst>
            <a:gs pos="0">
              <a:schemeClr val="phClr">
                <a:lumMod val="157000"/>
                <a:satMod val="101000"/>
              </a:schemeClr>
            </a:gs>
            <a:gs pos="50000">
              <a:schemeClr val="phClr">
                <a:lumMod val="137000"/>
                <a:satMod val="103000"/>
              </a:schemeClr>
            </a:gs>
            <a:gs pos="100000">
              <a:schemeClr val="phClr">
                <a:lumMod val="115000"/>
                <a:satMod val="109000"/>
              </a:schemeClr>
            </a:gs>
          </a:gsLst>
          <a:lin ang="5400000" scaled="0"/>
        </a:gradFill>
        <a:gradFill rotWithShape="1">
          <a:gsLst>
            <a:gs pos="0">
              <a:schemeClr val="phClr">
                <a:satMod val="103000"/>
                <a:lumMod val="118000"/>
              </a:schemeClr>
            </a:gs>
            <a:gs pos="50000">
              <a:schemeClr val="phClr">
                <a:satMod val="89000"/>
                <a:lumMod val="91000"/>
              </a:schemeClr>
            </a:gs>
            <a:gs pos="100000">
              <a:schemeClr val="phClr">
                <a:lumMod val="69000"/>
              </a:schemeClr>
            </a:gs>
          </a:gsLst>
          <a:lin ang="5400000" scaled="0"/>
        </a:gradFill>
      </a:fillStyleLst>
      <a:lnStyleLst>
        <a:ln w="6350" cap="flat" cmpd="sng" algn="ctr">
          <a:solidFill>
            <a:schemeClr val="phClr"/>
          </a:solidFill>
          <a:prstDash val="solid"/>
        </a:ln>
        <a:ln w="12700" cap="flat" cmpd="sng" algn="ctr">
          <a:solidFill>
            <a:schemeClr val="phClr"/>
          </a:solidFill>
          <a:prstDash val="solid"/>
        </a:ln>
        <a:ln w="19050" cap="flat" cmpd="sng" algn="ctr">
          <a:solidFill>
            <a:schemeClr val="phClr"/>
          </a:solidFill>
          <a:prstDash val="solid"/>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hade val="98000"/>
                <a:satMod val="150000"/>
                <a:lumMod val="102000"/>
              </a:schemeClr>
            </a:gs>
            <a:gs pos="50000">
              <a:schemeClr val="phClr">
                <a:tint val="98000"/>
                <a:shade val="90000"/>
                <a:satMod val="130000"/>
                <a:lumMod val="103000"/>
              </a:schemeClr>
            </a:gs>
            <a:gs pos="100000">
              <a:schemeClr val="phClr">
                <a:shade val="63000"/>
                <a:satMod val="120000"/>
              </a:schemeClr>
            </a:gs>
          </a:gsLst>
          <a:lin ang="5400000" scaled="0"/>
        </a:gradFill>
      </a:bgFillStyleLst>
    </a:fmtScheme>
  </a:themeElements>
  <a:objectDefaults/>
  <a:extraClrSchemeLst/>
</a:theme>
</file>

<file path=ppt/theme/theme3.xml><?xml version="1.0" encoding="utf-8"?>
<a:theme xmlns:a="http://schemas.openxmlformats.org/drawingml/2006/main" name="Office Theme">
  <a:themeElements>
    <a:clrScheme name="Currency Symbols">
      <a:dk1>
        <a:srgbClr val="303030"/>
      </a:dk1>
      <a:lt1>
        <a:sysClr val="window" lastClr="FFFFFF"/>
      </a:lt1>
      <a:dk2>
        <a:srgbClr val="000000"/>
      </a:dk2>
      <a:lt2>
        <a:srgbClr val="E8DEC9"/>
      </a:lt2>
      <a:accent1>
        <a:srgbClr val="F7C547"/>
      </a:accent1>
      <a:accent2>
        <a:srgbClr val="AB3C33"/>
      </a:accent2>
      <a:accent3>
        <a:srgbClr val="506084"/>
      </a:accent3>
      <a:accent4>
        <a:srgbClr val="599EA5"/>
      </a:accent4>
      <a:accent5>
        <a:srgbClr val="758F21"/>
      </a:accent5>
      <a:accent6>
        <a:srgbClr val="894A27"/>
      </a:accent6>
      <a:hlink>
        <a:srgbClr val="506084"/>
      </a:hlink>
      <a:folHlink>
        <a:srgbClr val="828282"/>
      </a:folHlink>
    </a:clrScheme>
    <a:fontScheme name="Currency Symbols">
      <a:majorFont>
        <a:latin typeface="Cambria"/>
        <a:ea typeface=""/>
        <a:cs typeface=""/>
        <a:font script="Jpan" typeface="ＭＳ 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mbria"/>
        <a:ea typeface=""/>
        <a:cs typeface=""/>
        <a:font script="Jpan" typeface="ＭＳ 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inorFont>
    </a:fontScheme>
    <a:fmtScheme name="Office">
      <a:fillStyleLst>
        <a:solidFill>
          <a:schemeClr val="phClr"/>
        </a:solidFill>
        <a:gradFill rotWithShape="1">
          <a:gsLst>
            <a:gs pos="0">
              <a:schemeClr val="phClr">
                <a:lumMod val="157000"/>
                <a:satMod val="101000"/>
              </a:schemeClr>
            </a:gs>
            <a:gs pos="50000">
              <a:schemeClr val="phClr">
                <a:lumMod val="137000"/>
                <a:satMod val="103000"/>
              </a:schemeClr>
            </a:gs>
            <a:gs pos="100000">
              <a:schemeClr val="phClr">
                <a:lumMod val="115000"/>
                <a:satMod val="109000"/>
              </a:schemeClr>
            </a:gs>
          </a:gsLst>
          <a:lin ang="5400000" scaled="0"/>
        </a:gradFill>
        <a:gradFill rotWithShape="1">
          <a:gsLst>
            <a:gs pos="0">
              <a:schemeClr val="phClr">
                <a:satMod val="103000"/>
                <a:lumMod val="118000"/>
              </a:schemeClr>
            </a:gs>
            <a:gs pos="50000">
              <a:schemeClr val="phClr">
                <a:satMod val="89000"/>
                <a:lumMod val="91000"/>
              </a:schemeClr>
            </a:gs>
            <a:gs pos="100000">
              <a:schemeClr val="phClr">
                <a:lumMod val="69000"/>
              </a:schemeClr>
            </a:gs>
          </a:gsLst>
          <a:lin ang="5400000" scaled="0"/>
        </a:gradFill>
      </a:fillStyleLst>
      <a:lnStyleLst>
        <a:ln w="6350" cap="flat" cmpd="sng" algn="ctr">
          <a:solidFill>
            <a:schemeClr val="phClr"/>
          </a:solidFill>
          <a:prstDash val="solid"/>
        </a:ln>
        <a:ln w="12700" cap="flat" cmpd="sng" algn="ctr">
          <a:solidFill>
            <a:schemeClr val="phClr"/>
          </a:solidFill>
          <a:prstDash val="solid"/>
        </a:ln>
        <a:ln w="19050" cap="flat" cmpd="sng" algn="ctr">
          <a:solidFill>
            <a:schemeClr val="phClr"/>
          </a:solidFill>
          <a:prstDash val="solid"/>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hade val="98000"/>
                <a:satMod val="150000"/>
                <a:lumMod val="102000"/>
              </a:schemeClr>
            </a:gs>
            <a:gs pos="50000">
              <a:schemeClr val="phClr">
                <a:tint val="98000"/>
                <a:shade val="90000"/>
                <a:satMod val="130000"/>
                <a:lumMod val="103000"/>
              </a:schemeClr>
            </a:gs>
            <a:gs pos="100000">
              <a:schemeClr val="phClr">
                <a:shade val="63000"/>
                <a:satMod val="120000"/>
              </a:schemeClr>
            </a:gs>
          </a:gsLst>
          <a:lin ang="5400000" scaled="0"/>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item1.xml><?xml version="1.0" encoding="utf-8"?>
<?mso-contentType ?>
<FormTemplates xmlns="http://schemas.microsoft.com/sharepoint/v3/contenttype/forms">
  <Display>DocumentLibraryForm</Display>
  <Edit>AssetEditForm</Edit>
  <New>DocumentLibraryForm</New>
</FormTemplates>
</file>

<file path=customXml/itemProps1.xml><?xml version="1.0" encoding="utf-8"?>
<ds:datastoreItem xmlns:ds="http://schemas.openxmlformats.org/officeDocument/2006/customXml" ds:itemID="{59CF527E-FFB0-4DB9-A7A4-39065878EDA6}">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emplate>Currency symbols presentation (widescreen)</Template>
  <TotalTime>0</TotalTime>
  <Words>1889</Words>
  <Application>Microsoft Office PowerPoint</Application>
  <PresentationFormat>自訂</PresentationFormat>
  <Paragraphs>273</Paragraphs>
  <Slides>31</Slides>
  <Notes>0</Notes>
  <HiddenSlides>0</HiddenSlides>
  <MMClips>0</MMClips>
  <ScaleCrop>false</ScaleCrop>
  <HeadingPairs>
    <vt:vector size="6" baseType="variant">
      <vt:variant>
        <vt:lpstr>使用字型</vt:lpstr>
      </vt:variant>
      <vt:variant>
        <vt:i4>4</vt:i4>
      </vt:variant>
      <vt:variant>
        <vt:lpstr>佈景主題</vt:lpstr>
      </vt:variant>
      <vt:variant>
        <vt:i4>1</vt:i4>
      </vt:variant>
      <vt:variant>
        <vt:lpstr>投影片標題</vt:lpstr>
      </vt:variant>
      <vt:variant>
        <vt:i4>31</vt:i4>
      </vt:variant>
    </vt:vector>
  </HeadingPairs>
  <TitlesOfParts>
    <vt:vector size="36" baseType="lpstr">
      <vt:lpstr>新細明體</vt:lpstr>
      <vt:lpstr>Arial</vt:lpstr>
      <vt:lpstr>Cambria</vt:lpstr>
      <vt:lpstr>Cambria Math</vt:lpstr>
      <vt:lpstr>Currency Symbols 16x9</vt:lpstr>
      <vt:lpstr>GE1202 Managing Your Personal Finance</vt:lpstr>
      <vt:lpstr>HK Property Market</vt:lpstr>
      <vt:lpstr>HK Property Market</vt:lpstr>
      <vt:lpstr>Should You Buy Your Home?</vt:lpstr>
      <vt:lpstr>Closing Costs</vt:lpstr>
      <vt:lpstr>Interest Charged on Mortgage Payments</vt:lpstr>
      <vt:lpstr>Interest Charged on Mortgage Payments</vt:lpstr>
      <vt:lpstr>Interest Charged on Mortgage Payments</vt:lpstr>
      <vt:lpstr>Interest Charged on Mortgage Payments</vt:lpstr>
      <vt:lpstr>Interest Charged on Mortgage Payments</vt:lpstr>
      <vt:lpstr>Interest Charged on Mortgage Payments</vt:lpstr>
      <vt:lpstr>Interest Charged on Mortgage Payments</vt:lpstr>
      <vt:lpstr>Interest Charged on Mortgage Payments</vt:lpstr>
      <vt:lpstr>Interest Charged on Mortgage Payments</vt:lpstr>
      <vt:lpstr>Interest Charged on Mortgage Payments</vt:lpstr>
      <vt:lpstr>Taxes </vt:lpstr>
      <vt:lpstr>Alternative – Renting </vt:lpstr>
      <vt:lpstr>The Rental Contract (Lease Agreement)</vt:lpstr>
      <vt:lpstr>Buy? Rent?</vt:lpstr>
      <vt:lpstr>Should You Buy Your Home?</vt:lpstr>
      <vt:lpstr>Home Affordability </vt:lpstr>
      <vt:lpstr>Home Buying Process</vt:lpstr>
      <vt:lpstr>Home Buying Process</vt:lpstr>
      <vt:lpstr>Home Buying Process</vt:lpstr>
      <vt:lpstr>Home Buying Process</vt:lpstr>
      <vt:lpstr>How To Acquire a Mortgage</vt:lpstr>
      <vt:lpstr>How To Acquire a Mortgage</vt:lpstr>
      <vt:lpstr>Sources of Mortgage Loans </vt:lpstr>
      <vt:lpstr>Mortgage Selection </vt:lpstr>
      <vt:lpstr>When To Buy Your First Home? </vt:lpstr>
      <vt:lpstr>Effective Home-Buying Strategies </vt:lpstr>
    </vt:vector>
  </TitlesOfParts>
  <Manager/>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
  <cp:keywords/>
  <cp:lastModifiedBy/>
  <cp:revision>1</cp:revision>
  <dcterms:created xsi:type="dcterms:W3CDTF">2016-05-30T03:53:03Z</dcterms:created>
  <dcterms:modified xsi:type="dcterms:W3CDTF">2024-09-02T06:26:09Z</dcterms:modified>
  <cp:version/>
</cp:coreProperties>
</file>

<file path=docProps/custom.xml><?xml version="1.0" encoding="utf-8"?>
<Properties xmlns="http://schemas.openxmlformats.org/officeDocument/2006/custom-properties" xmlns:vt="http://schemas.openxmlformats.org/officeDocument/2006/docPropsVTypes">
  <property fmtid="{D5CDD505-2E9C-101B-9397-08002B2CF9AE}" pid="2" name="_TemplateID">
    <vt:lpwstr>TC028952629991</vt:lpwstr>
  </property>
</Properties>
</file>