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0"/>
  </p:notesMasterIdLst>
  <p:sldIdLst>
    <p:sldId id="31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312" r:id="rId11"/>
    <p:sldId id="300" r:id="rId12"/>
    <p:sldId id="290" r:id="rId13"/>
    <p:sldId id="291" r:id="rId14"/>
    <p:sldId id="264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301" r:id="rId23"/>
    <p:sldId id="302" r:id="rId24"/>
    <p:sldId id="303" r:id="rId25"/>
    <p:sldId id="277" r:id="rId26"/>
    <p:sldId id="278" r:id="rId27"/>
    <p:sldId id="279" r:id="rId28"/>
    <p:sldId id="280" r:id="rId29"/>
    <p:sldId id="281" r:id="rId30"/>
    <p:sldId id="282" r:id="rId31"/>
    <p:sldId id="305" r:id="rId32"/>
    <p:sldId id="307" r:id="rId33"/>
    <p:sldId id="283" r:id="rId34"/>
    <p:sldId id="284" r:id="rId35"/>
    <p:sldId id="285" r:id="rId36"/>
    <p:sldId id="286" r:id="rId37"/>
    <p:sldId id="308" r:id="rId38"/>
    <p:sldId id="317" r:id="rId39"/>
    <p:sldId id="313" r:id="rId40"/>
    <p:sldId id="314" r:id="rId41"/>
    <p:sldId id="315" r:id="rId42"/>
    <p:sldId id="316" r:id="rId43"/>
    <p:sldId id="309" r:id="rId44"/>
    <p:sldId id="318" r:id="rId45"/>
    <p:sldId id="319" r:id="rId46"/>
    <p:sldId id="287" r:id="rId47"/>
    <p:sldId id="288" r:id="rId48"/>
    <p:sldId id="289" r:id="rId49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792" autoAdjust="0"/>
  </p:normalViewPr>
  <p:slideViewPr>
    <p:cSldViewPr snapToGrid="0">
      <p:cViewPr varScale="1">
        <p:scale>
          <a:sx n="67" d="100"/>
          <a:sy n="67" d="100"/>
        </p:scale>
        <p:origin x="12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9" name="Shape 9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5" name="Shape 10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6" name="Shape 11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4" name="Shape 12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0" name="Shape 13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6" name="Shape 13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2408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34808503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1527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3981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1" name="Shape 14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1" name="Shape 18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7" name="Shape 18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defRPr sz="1100"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2" name="Shape 19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defRPr sz="1100"/>
            </a:pP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424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4" name="Shape 21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algn="just">
              <a:lnSpc>
                <a:spcPct val="90000"/>
              </a:lnSpc>
              <a:defRPr sz="1100"/>
            </a:pPr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0" name="Shape 22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</a:pPr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5" name="Shape 22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0" name="Shape 23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5" name="Shape 23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1" name="Shape 24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6" name="Shape 24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0" name="Shape 25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algn="just">
              <a:lnSpc>
                <a:spcPct val="90000"/>
              </a:lnSpc>
            </a:pPr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016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7" name="Shape 25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buClr>
                <a:srgbClr val="000000"/>
              </a:buClr>
              <a:buSzPct val="100000"/>
              <a:buAutoNum type="arabicPeriod" startAt="2"/>
            </a:pPr>
            <a:endParaRPr lang="en-US" i="1" baseline="-25000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1" name="Shape 26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5" name="Shape 26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i="1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9" name="Shape 26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43010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3" name="Shape 27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defRPr sz="1000"/>
            </a:pPr>
            <a:endParaRPr sz="2000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8" name="Shape 27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284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</a:lvl1pPr>
            <a:lvl2pPr marL="0" indent="457200" algn="ctr">
              <a:buSzTx/>
              <a:buFontTx/>
              <a:buNone/>
            </a:lvl2pPr>
            <a:lvl3pPr marL="0" indent="914400" algn="ctr">
              <a:buSzTx/>
              <a:buFontTx/>
              <a:buNone/>
            </a:lvl3pPr>
            <a:lvl4pPr marL="0" indent="1371600" algn="ctr">
              <a:buSzTx/>
              <a:buFontTx/>
              <a:buNone/>
            </a:lvl4pPr>
            <a:lvl5pPr marL="0" indent="1828800" algn="ctr"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CC0EFE-24C4-A442-81EE-4B8DCB228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0168BAB-0E5D-2443-9D13-F91ADD30D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0E8368D-4116-FA4A-9FDC-4B0BA0D5F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7A44B-D402-C64C-959F-A92F6A6D97CD}" type="datetimeFigureOut">
              <a:rPr kumimoji="1" lang="zh-CN" altLang="en-US" smtClean="0"/>
              <a:t>2021/2/16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A1FDBBB-2B4E-6E4C-85A9-AD2037D30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EFD685F-6214-F340-ACC0-91AB36238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6918" y="6400413"/>
            <a:ext cx="279883" cy="276999"/>
          </a:xfrm>
        </p:spPr>
        <p:txBody>
          <a:bodyPr/>
          <a:lstStyle/>
          <a:p>
            <a:fld id="{AB68C7D6-7EA0-9948-82CF-35A0E7C6DA0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93071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13144" y="6406785"/>
            <a:ext cx="273657" cy="26425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0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FE704-7C28-4ADE-BA2F-7B8F51F46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After-class tutoring</a:t>
            </a:r>
            <a:endParaRPr lang="en-HK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9CBD33-61A1-4DB9-9A66-AC18D69E182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082646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900" b="1"/>
            </a:pPr>
            <a:r>
              <a:t>EE3211 Modelling Techniques</a:t>
            </a:r>
            <a:br/>
            <a:endParaRPr/>
          </a:p>
        </p:txBody>
      </p:sp>
      <p:sp>
        <p:nvSpPr>
          <p:cNvPr id="95" name="Subtitle 2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spcBef>
                <a:spcPts val="500"/>
              </a:spcBef>
              <a:defRPr sz="2400"/>
            </a:pPr>
            <a:r>
              <a:rPr lang="en-US" dirty="0"/>
              <a:t>Lecture 6</a:t>
            </a:r>
            <a:endParaRPr dirty="0"/>
          </a:p>
          <a:p>
            <a:pPr>
              <a:spcBef>
                <a:spcPts val="500"/>
              </a:spcBef>
              <a:defRPr sz="2400"/>
            </a:pPr>
            <a:r>
              <a:rPr dirty="0"/>
              <a:t>Regression and Correlation Methods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ubtitle 2"/>
          <p:cNvSpPr txBox="1">
            <a:spLocks noGrp="1"/>
          </p:cNvSpPr>
          <p:nvPr>
            <p:ph type="body" sz="quarter" idx="1"/>
          </p:nvPr>
        </p:nvSpPr>
        <p:spPr>
          <a:xfrm>
            <a:off x="533400" y="685800"/>
            <a:ext cx="7854950" cy="58674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0"/>
              </a:spcBef>
              <a:defRPr sz="2700" b="1"/>
            </a:pPr>
            <a:r>
              <a:rPr dirty="0"/>
              <a:t>Overview</a:t>
            </a:r>
          </a:p>
          <a:p>
            <a:pPr>
              <a:spcBef>
                <a:spcPts val="0"/>
              </a:spcBef>
              <a:defRPr sz="2700" b="1">
                <a:solidFill>
                  <a:srgbClr val="4DE1EA"/>
                </a:solidFill>
              </a:defRPr>
            </a:pPr>
            <a:endParaRPr dirty="0"/>
          </a:p>
          <a:p>
            <a:pPr algn="l">
              <a:spcBef>
                <a:spcPts val="0"/>
              </a:spcBef>
              <a:defRPr sz="2200"/>
            </a:pPr>
            <a:endParaRPr dirty="0"/>
          </a:p>
          <a:p>
            <a:pPr marL="457200" indent="-457200" algn="just">
              <a:spcBef>
                <a:spcPts val="0"/>
              </a:spcBef>
              <a:buClr>
                <a:srgbClr val="000000"/>
              </a:buClr>
              <a:buSzPct val="100000"/>
              <a:buAutoNum type="arabicPeriod"/>
              <a:defRPr sz="2200"/>
            </a:pPr>
            <a:r>
              <a:rPr dirty="0"/>
              <a:t>Methods of regression and correlation analysis</a:t>
            </a:r>
          </a:p>
          <a:p>
            <a:pPr algn="just">
              <a:spcBef>
                <a:spcPts val="0"/>
              </a:spcBef>
              <a:defRPr sz="2200"/>
            </a:pPr>
            <a:endParaRPr dirty="0"/>
          </a:p>
          <a:p>
            <a:pPr algn="just">
              <a:spcBef>
                <a:spcPts val="0"/>
              </a:spcBef>
              <a:defRPr sz="2200"/>
            </a:pPr>
            <a:r>
              <a:rPr dirty="0"/>
              <a:t>2.   Multiple-regression analysis</a:t>
            </a:r>
          </a:p>
          <a:p>
            <a:pPr marL="457200" indent="-457200" algn="just">
              <a:spcBef>
                <a:spcPts val="0"/>
              </a:spcBef>
              <a:buClr>
                <a:srgbClr val="000000"/>
              </a:buClr>
              <a:buSzPct val="100000"/>
              <a:buAutoNum type="arabicPeriod"/>
              <a:defRPr sz="2200"/>
            </a:pPr>
            <a:endParaRPr dirty="0"/>
          </a:p>
          <a:p>
            <a:pPr algn="just">
              <a:spcBef>
                <a:spcPts val="0"/>
              </a:spcBef>
              <a:defRPr sz="2200"/>
            </a:pPr>
            <a:r>
              <a:rPr dirty="0"/>
              <a:t>3.   Linear regression methods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ubtitle 2"/>
          <p:cNvSpPr txBox="1">
            <a:spLocks noGrp="1"/>
          </p:cNvSpPr>
          <p:nvPr>
            <p:ph type="body" sz="quarter" idx="1"/>
          </p:nvPr>
        </p:nvSpPr>
        <p:spPr>
          <a:xfrm>
            <a:off x="266700" y="4789696"/>
            <a:ext cx="8610600" cy="1905001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90000"/>
              </a:lnSpc>
              <a:spcBef>
                <a:spcPts val="500"/>
              </a:spcBef>
              <a:defRPr sz="2200" i="1"/>
            </a:pPr>
            <a:r>
              <a:rPr dirty="0"/>
              <a:t>x</a:t>
            </a:r>
            <a:r>
              <a:rPr i="0" dirty="0"/>
              <a:t> = estriol level</a:t>
            </a:r>
          </a:p>
          <a:p>
            <a:pPr algn="l">
              <a:lnSpc>
                <a:spcPct val="90000"/>
              </a:lnSpc>
              <a:spcBef>
                <a:spcPts val="500"/>
              </a:spcBef>
              <a:defRPr sz="2200" i="1"/>
            </a:pPr>
            <a:r>
              <a:rPr dirty="0"/>
              <a:t>y</a:t>
            </a:r>
            <a:r>
              <a:rPr i="0" dirty="0"/>
              <a:t> = birthweight</a:t>
            </a:r>
          </a:p>
          <a:p>
            <a:pPr marL="342900" indent="-342900" algn="l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dirty="0"/>
              <a:t>we can postulate a linear relationship between y and x: </a:t>
            </a:r>
            <a:endParaRPr lang="en-US" dirty="0"/>
          </a:p>
          <a:p>
            <a:pPr algn="l">
              <a:lnSpc>
                <a:spcPct val="90000"/>
              </a:lnSpc>
              <a:spcBef>
                <a:spcPts val="500"/>
              </a:spcBef>
              <a:buSzPct val="100000"/>
              <a:defRPr sz="2200"/>
            </a:pPr>
            <a:r>
              <a:rPr lang="en-US" dirty="0"/>
              <a:t>    </a:t>
            </a:r>
            <a:r>
              <a:rPr dirty="0"/>
              <a:t>E(</a:t>
            </a:r>
            <a:r>
              <a:rPr i="1" dirty="0" err="1"/>
              <a:t>y</a:t>
            </a:r>
            <a:r>
              <a:rPr dirty="0" err="1"/>
              <a:t>|</a:t>
            </a:r>
            <a:r>
              <a:rPr i="1" dirty="0" err="1"/>
              <a:t>x</a:t>
            </a:r>
            <a:r>
              <a:rPr dirty="0"/>
              <a:t>) =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a </a:t>
            </a:r>
            <a:r>
              <a:rPr dirty="0"/>
              <a:t>+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i="1" dirty="0"/>
              <a:t>x</a:t>
            </a:r>
          </a:p>
          <a:p>
            <a:pPr marL="342900" indent="-342900" algn="l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•"/>
              <a:defRPr sz="2200" i="1"/>
            </a:pPr>
            <a:r>
              <a:rPr dirty="0"/>
              <a:t>y</a:t>
            </a:r>
            <a:r>
              <a:rPr i="0" dirty="0"/>
              <a:t> = </a:t>
            </a:r>
            <a:r>
              <a:rPr i="0" dirty="0">
                <a:latin typeface="Symbol"/>
                <a:ea typeface="Symbol"/>
                <a:cs typeface="Symbol"/>
                <a:sym typeface="Symbol"/>
              </a:rPr>
              <a:t>a </a:t>
            </a:r>
            <a:r>
              <a:rPr i="0" dirty="0"/>
              <a:t>+ </a:t>
            </a:r>
            <a:r>
              <a:rPr i="0" dirty="0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dirty="0"/>
              <a:t>x</a:t>
            </a:r>
            <a:r>
              <a:rPr i="0" dirty="0"/>
              <a:t> : regression line; </a:t>
            </a:r>
            <a:r>
              <a:rPr i="0" dirty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i="0" dirty="0"/>
              <a:t>: intercept; </a:t>
            </a:r>
            <a:r>
              <a:rPr i="0" dirty="0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i="0" dirty="0"/>
              <a:t>: slope of the line</a:t>
            </a:r>
          </a:p>
        </p:txBody>
      </p:sp>
      <p:pic>
        <p:nvPicPr>
          <p:cNvPr id="102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1501347"/>
            <a:ext cx="5486400" cy="3189384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TextBox 1"/>
          <p:cNvSpPr txBox="1"/>
          <p:nvPr/>
        </p:nvSpPr>
        <p:spPr>
          <a:xfrm>
            <a:off x="454262" y="254113"/>
            <a:ext cx="8423038" cy="1148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200" u="sng"/>
            </a:pPr>
            <a:r>
              <a:rPr dirty="0"/>
              <a:t>Example</a:t>
            </a:r>
            <a:r>
              <a:rPr u="none" dirty="0"/>
              <a:t>: </a:t>
            </a:r>
            <a:r>
              <a:rPr sz="2400" u="none" dirty="0"/>
              <a:t>Some researchers (Greene and Touchstone)</a:t>
            </a:r>
          </a:p>
          <a:p>
            <a:pPr>
              <a:defRPr sz="2400"/>
            </a:pPr>
            <a:r>
              <a:rPr dirty="0"/>
              <a:t> conducted a study to relate birthweight and estriol (a female </a:t>
            </a:r>
          </a:p>
          <a:p>
            <a:pPr>
              <a:defRPr sz="2400"/>
            </a:pPr>
            <a:r>
              <a:rPr dirty="0"/>
              <a:t>hormone) level in pregnant women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ubtitle 2"/>
          <p:cNvSpPr txBox="1">
            <a:spLocks noGrp="1"/>
          </p:cNvSpPr>
          <p:nvPr>
            <p:ph type="body" sz="quarter" idx="1"/>
          </p:nvPr>
        </p:nvSpPr>
        <p:spPr>
          <a:xfrm>
            <a:off x="533400" y="4876800"/>
            <a:ext cx="7854950" cy="1600200"/>
          </a:xfrm>
          <a:prstGeom prst="rect">
            <a:avLst/>
          </a:prstGeom>
        </p:spPr>
        <p:txBody>
          <a:bodyPr/>
          <a:lstStyle/>
          <a:p>
            <a:pPr algn="l">
              <a:spcBef>
                <a:spcPts val="500"/>
              </a:spcBef>
              <a:defRPr sz="2200" i="1"/>
            </a:pPr>
            <a:r>
              <a:t>y</a:t>
            </a:r>
            <a:r>
              <a:rPr i="0"/>
              <a:t> = </a:t>
            </a:r>
            <a:r>
              <a:rPr i="0">
                <a:latin typeface="Symbol"/>
                <a:ea typeface="Symbol"/>
                <a:cs typeface="Symbol"/>
                <a:sym typeface="Symbol"/>
              </a:rPr>
              <a:t>a </a:t>
            </a:r>
            <a:r>
              <a:rPr i="0"/>
              <a:t>+ </a:t>
            </a:r>
            <a:r>
              <a:rPr i="0">
                <a:latin typeface="Symbol"/>
                <a:ea typeface="Symbol"/>
                <a:cs typeface="Symbol"/>
                <a:sym typeface="Symbol"/>
              </a:rPr>
              <a:t>b</a:t>
            </a:r>
            <a:r>
              <a:t>x</a:t>
            </a:r>
            <a:r>
              <a:rPr i="0"/>
              <a:t> : not expected to be true for every woman</a:t>
            </a:r>
          </a:p>
          <a:p>
            <a:pPr marL="342900" indent="-342900" algn="l">
              <a:spcBef>
                <a:spcPts val="500"/>
              </a:spcBef>
              <a:buSzPct val="100000"/>
              <a:buFont typeface="Arial"/>
              <a:buChar char="•"/>
              <a:defRPr sz="2200" i="1"/>
            </a:pPr>
            <a:r>
              <a:t>e: error term ~N(</a:t>
            </a:r>
            <a:r>
              <a:rPr i="0"/>
              <a:t>0, </a:t>
            </a:r>
            <a:r>
              <a:rPr i="0">
                <a:latin typeface="Symbol"/>
                <a:ea typeface="Symbol"/>
                <a:cs typeface="Symbol"/>
                <a:sym typeface="Symbol"/>
              </a:rPr>
              <a:t>s</a:t>
            </a:r>
            <a:r>
              <a:rPr i="0" baseline="30000"/>
              <a:t>2</a:t>
            </a:r>
            <a:r>
              <a:rPr i="0"/>
              <a:t>)</a:t>
            </a:r>
          </a:p>
          <a:p>
            <a:pPr marL="342900" indent="-342900" algn="l">
              <a:spcBef>
                <a:spcPts val="500"/>
              </a:spcBef>
              <a:buSzPct val="100000"/>
              <a:buFont typeface="Arial"/>
              <a:buChar char="•"/>
              <a:defRPr sz="2200" b="1"/>
            </a:pPr>
            <a:r>
              <a:t>Full regression line: </a:t>
            </a:r>
            <a:r>
              <a:rPr i="1"/>
              <a:t>y</a:t>
            </a:r>
            <a:r>
              <a:t> = </a:t>
            </a:r>
            <a:r>
              <a:rPr b="0">
                <a:latin typeface="Symbol"/>
                <a:ea typeface="Symbol"/>
                <a:cs typeface="Symbol"/>
                <a:sym typeface="Symbol"/>
              </a:rPr>
              <a:t>a </a:t>
            </a:r>
            <a:r>
              <a:t>+ </a:t>
            </a:r>
            <a:r>
              <a:rPr b="0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i="1"/>
              <a:t>x</a:t>
            </a:r>
            <a:r>
              <a:t> + </a:t>
            </a:r>
            <a:r>
              <a:rPr i="1"/>
              <a:t>e</a:t>
            </a:r>
          </a:p>
        </p:txBody>
      </p:sp>
      <p:pic>
        <p:nvPicPr>
          <p:cNvPr id="108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304800"/>
            <a:ext cx="6391275" cy="44386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ubtitle 2"/>
          <p:cNvSpPr txBox="1">
            <a:spLocks noGrp="1"/>
          </p:cNvSpPr>
          <p:nvPr>
            <p:ph type="body" sz="quarter" idx="1"/>
          </p:nvPr>
        </p:nvSpPr>
        <p:spPr>
          <a:xfrm>
            <a:off x="393700" y="114300"/>
            <a:ext cx="7854950" cy="5638800"/>
          </a:xfrm>
          <a:prstGeom prst="rect">
            <a:avLst/>
          </a:prstGeom>
        </p:spPr>
        <p:txBody>
          <a:bodyPr/>
          <a:lstStyle/>
          <a:p>
            <a:pPr algn="l">
              <a:spcBef>
                <a:spcPts val="500"/>
              </a:spcBef>
              <a:defRPr sz="2200"/>
            </a:pPr>
            <a:r>
              <a:rPr dirty="0"/>
              <a:t>Linear-regression equation: </a:t>
            </a:r>
            <a:r>
              <a:rPr i="1" dirty="0"/>
              <a:t>y</a:t>
            </a:r>
            <a:r>
              <a:rPr dirty="0"/>
              <a:t> =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a </a:t>
            </a:r>
            <a:r>
              <a:rPr dirty="0"/>
              <a:t>+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i="1" dirty="0"/>
              <a:t>x</a:t>
            </a:r>
            <a:r>
              <a:rPr dirty="0"/>
              <a:t> + </a:t>
            </a:r>
            <a:r>
              <a:rPr i="1" dirty="0"/>
              <a:t>e</a:t>
            </a:r>
          </a:p>
          <a:p>
            <a:pPr marL="342900" indent="-342900" algn="l">
              <a:spcBef>
                <a:spcPts val="500"/>
              </a:spcBef>
              <a:buSzPct val="100000"/>
              <a:buFont typeface="Arial"/>
              <a:buChar char="•"/>
              <a:defRPr sz="2200" i="1"/>
            </a:pPr>
            <a:r>
              <a:rPr dirty="0"/>
              <a:t>y</a:t>
            </a:r>
            <a:r>
              <a:rPr i="0" dirty="0"/>
              <a:t> : </a:t>
            </a:r>
            <a:r>
              <a:rPr b="1" i="0" dirty="0"/>
              <a:t>dependent variable</a:t>
            </a:r>
            <a:r>
              <a:rPr i="0" dirty="0"/>
              <a:t> </a:t>
            </a:r>
          </a:p>
          <a:p>
            <a:pPr marL="342900" indent="-342900" algn="l">
              <a:spcBef>
                <a:spcPts val="500"/>
              </a:spcBef>
              <a:buSzPct val="100000"/>
              <a:buFont typeface="Arial"/>
              <a:buChar char="•"/>
              <a:defRPr sz="2200" i="1"/>
            </a:pPr>
            <a:r>
              <a:rPr dirty="0"/>
              <a:t>x</a:t>
            </a:r>
            <a:r>
              <a:rPr i="0" dirty="0"/>
              <a:t> : </a:t>
            </a:r>
            <a:r>
              <a:rPr b="1" i="0" dirty="0"/>
              <a:t>independent variable</a:t>
            </a:r>
            <a:r>
              <a:rPr i="0" dirty="0"/>
              <a:t> (predict </a:t>
            </a:r>
            <a:r>
              <a:rPr dirty="0"/>
              <a:t>y</a:t>
            </a:r>
            <a:r>
              <a:rPr i="0" dirty="0"/>
              <a:t> as a function of </a:t>
            </a:r>
            <a:r>
              <a:rPr dirty="0"/>
              <a:t>x</a:t>
            </a:r>
            <a:r>
              <a:rPr i="0" dirty="0"/>
              <a:t>)</a:t>
            </a:r>
            <a:endParaRPr lang="en-US" i="0" dirty="0"/>
          </a:p>
        </p:txBody>
      </p:sp>
      <p:pic>
        <p:nvPicPr>
          <p:cNvPr id="113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162175"/>
            <a:ext cx="5076825" cy="4695825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TextBox 1"/>
          <p:cNvSpPr txBox="1"/>
          <p:nvPr/>
        </p:nvSpPr>
        <p:spPr>
          <a:xfrm>
            <a:off x="5381625" y="2237679"/>
            <a:ext cx="3870960" cy="44319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u="sng"/>
            </a:pPr>
            <a:r>
              <a:rPr dirty="0"/>
              <a:t>Interpretation of regression line:</a:t>
            </a:r>
            <a:endParaRPr lang="en-US" dirty="0"/>
          </a:p>
          <a:p>
            <a:pPr>
              <a:defRPr u="sng"/>
            </a:pPr>
            <a:endParaRPr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dirty="0"/>
              <a:t> For a women with estriol level x</a:t>
            </a:r>
            <a:r>
              <a:rPr lang="en-US" dirty="0"/>
              <a:t>:</a:t>
            </a:r>
            <a:endParaRPr dirty="0"/>
          </a:p>
          <a:p>
            <a:r>
              <a:rPr dirty="0"/>
              <a:t> her birthweight will be normally distributed with mean α+β*x and variance σ</a:t>
            </a:r>
            <a:r>
              <a:rPr baseline="30000" dirty="0"/>
              <a:t>2</a:t>
            </a:r>
            <a:endParaRPr lang="en-US" baseline="30000" dirty="0"/>
          </a:p>
          <a:p>
            <a:endParaRPr lang="en-US" baseline="30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σ</a:t>
            </a:r>
            <a:r>
              <a:rPr lang="el-GR" baseline="30000" dirty="0"/>
              <a:t>2</a:t>
            </a:r>
            <a:r>
              <a:rPr lang="en-US" dirty="0"/>
              <a:t> = 0:</a:t>
            </a:r>
          </a:p>
          <a:p>
            <a:r>
              <a:rPr lang="en-US" baseline="30000" dirty="0"/>
              <a:t>       </a:t>
            </a:r>
            <a:r>
              <a:rPr lang="en-US" dirty="0"/>
              <a:t>every point falls exactly on the</a:t>
            </a:r>
          </a:p>
          <a:p>
            <a:r>
              <a:rPr lang="en-US" baseline="30000" dirty="0"/>
              <a:t>       </a:t>
            </a:r>
            <a:r>
              <a:rPr lang="en-US" dirty="0"/>
              <a:t>regression line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Larger </a:t>
            </a:r>
            <a:r>
              <a:rPr lang="el-GR" dirty="0"/>
              <a:t>σ</a:t>
            </a:r>
            <a:r>
              <a:rPr lang="el-GR" baseline="30000" dirty="0"/>
              <a:t>2</a:t>
            </a:r>
            <a:r>
              <a:rPr lang="en-US" baseline="30000" dirty="0"/>
              <a:t> </a:t>
            </a:r>
            <a:r>
              <a:rPr lang="en-US" dirty="0"/>
              <a:t>: more scatter occurs about the regression 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ymbol"/>
                <a:ea typeface="Symbol"/>
                <a:cs typeface="Symbol"/>
                <a:sym typeface="Symbol"/>
              </a:rPr>
              <a:t>b &gt; 0: </a:t>
            </a:r>
            <a:r>
              <a:rPr lang="en-US" dirty="0">
                <a:latin typeface="Arial" panose="020B0604020202020204" pitchFamily="34" charset="0"/>
                <a:ea typeface="Symbol"/>
                <a:cs typeface="Arial" panose="020B0604020202020204" pitchFamily="34" charset="0"/>
                <a:sym typeface="Symbol"/>
              </a:rPr>
              <a:t>x increases </a:t>
            </a:r>
            <a:r>
              <a:rPr lang="en-US" dirty="0">
                <a:latin typeface="Arial" panose="020B0604020202020204" pitchFamily="34" charset="0"/>
                <a:ea typeface="Symbol"/>
                <a:cs typeface="Arial" panose="020B0604020202020204" pitchFamily="34" charset="0"/>
                <a:sym typeface="Wingdings" panose="05000000000000000000" pitchFamily="2" charset="2"/>
              </a:rPr>
              <a:t> expected value </a:t>
            </a:r>
            <a:r>
              <a:rPr lang="en-US" i="1" dirty="0"/>
              <a:t>y</a:t>
            </a:r>
            <a:r>
              <a:rPr lang="en-US" dirty="0"/>
              <a:t> = </a:t>
            </a:r>
            <a:r>
              <a:rPr lang="en-US" dirty="0">
                <a:latin typeface="Symbol"/>
                <a:ea typeface="Symbol"/>
                <a:cs typeface="Symbol"/>
                <a:sym typeface="Symbol"/>
              </a:rPr>
              <a:t>a </a:t>
            </a:r>
            <a:r>
              <a:rPr lang="en-US" dirty="0"/>
              <a:t>+ </a:t>
            </a:r>
            <a:r>
              <a:rPr lang="en-US" dirty="0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lang="en-US" i="1" dirty="0"/>
              <a:t>x</a:t>
            </a:r>
            <a:r>
              <a:rPr lang="en-US" dirty="0"/>
              <a:t> increases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FD0D78-1102-4B0A-969A-359144026DC3}"/>
              </a:ext>
            </a:extLst>
          </p:cNvPr>
          <p:cNvSpPr txBox="1"/>
          <p:nvPr/>
        </p:nvSpPr>
        <p:spPr>
          <a:xfrm>
            <a:off x="393700" y="1492250"/>
            <a:ext cx="688340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Birthweight: dependent variable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/>
              <a:t>Estriol level: independent variable (used to predict birthweight)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9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grpSp>
        <p:nvGrpSpPr>
          <p:cNvPr id="122" name="Group 3"/>
          <p:cNvGrpSpPr/>
          <p:nvPr/>
        </p:nvGrpSpPr>
        <p:grpSpPr>
          <a:xfrm>
            <a:off x="266700" y="846137"/>
            <a:ext cx="8610600" cy="5526089"/>
            <a:chOff x="0" y="0"/>
            <a:chExt cx="8610600" cy="5526087"/>
          </a:xfrm>
        </p:grpSpPr>
        <p:pic>
          <p:nvPicPr>
            <p:cNvPr id="120" name="Picture 4" descr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8610600" cy="55260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1" name="Rectangle 5"/>
            <p:cNvSpPr/>
            <p:nvPr/>
          </p:nvSpPr>
          <p:spPr>
            <a:xfrm>
              <a:off x="3062058" y="3686247"/>
              <a:ext cx="1197196" cy="35023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7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28" name="Picture 3" descr="Picture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42900"/>
            <a:ext cx="8229600" cy="6172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8497902" y="6406785"/>
            <a:ext cx="188898" cy="26425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CE3895-E6FA-4F25-90F7-18899A8225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587" y="171450"/>
            <a:ext cx="7915275" cy="45910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8B3BE1-3CF6-446F-9985-47F4399353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12" y="4762500"/>
            <a:ext cx="7943850" cy="14478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7658B86-4B1A-4B7C-84D9-0FDEDEF74773}"/>
              </a:ext>
            </a:extLst>
          </p:cNvPr>
          <p:cNvCxnSpPr>
            <a:cxnSpLocks/>
          </p:cNvCxnSpPr>
          <p:nvPr/>
        </p:nvCxnSpPr>
        <p:spPr>
          <a:xfrm>
            <a:off x="1019175" y="430685"/>
            <a:ext cx="2457450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A4D931-3AFF-4CF4-A704-D79C744D9D91}"/>
              </a:ext>
            </a:extLst>
          </p:cNvPr>
          <p:cNvCxnSpPr>
            <a:cxnSpLocks/>
          </p:cNvCxnSpPr>
          <p:nvPr/>
        </p:nvCxnSpPr>
        <p:spPr>
          <a:xfrm>
            <a:off x="1019175" y="1524000"/>
            <a:ext cx="2943225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B8648C3-E6DB-4533-B05D-50B2232C682A}"/>
              </a:ext>
            </a:extLst>
          </p:cNvPr>
          <p:cNvCxnSpPr>
            <a:cxnSpLocks/>
          </p:cNvCxnSpPr>
          <p:nvPr/>
        </p:nvCxnSpPr>
        <p:spPr>
          <a:xfrm>
            <a:off x="5257800" y="1514475"/>
            <a:ext cx="257175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0EB8DBB-FED5-41E5-835B-9AA996352175}"/>
              </a:ext>
            </a:extLst>
          </p:cNvPr>
          <p:cNvCxnSpPr>
            <a:cxnSpLocks/>
          </p:cNvCxnSpPr>
          <p:nvPr/>
        </p:nvCxnSpPr>
        <p:spPr>
          <a:xfrm>
            <a:off x="952500" y="2924175"/>
            <a:ext cx="2295525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B56512F-664D-416C-980A-1AC4F1F6282E}"/>
              </a:ext>
            </a:extLst>
          </p:cNvPr>
          <p:cNvCxnSpPr>
            <a:cxnSpLocks/>
          </p:cNvCxnSpPr>
          <p:nvPr/>
        </p:nvCxnSpPr>
        <p:spPr>
          <a:xfrm>
            <a:off x="1019175" y="3971925"/>
            <a:ext cx="2943225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980F94D-DC3B-4842-B581-649B20E7CB5F}"/>
              </a:ext>
            </a:extLst>
          </p:cNvPr>
          <p:cNvCxnSpPr>
            <a:cxnSpLocks/>
          </p:cNvCxnSpPr>
          <p:nvPr/>
        </p:nvCxnSpPr>
        <p:spPr>
          <a:xfrm>
            <a:off x="5238750" y="4000500"/>
            <a:ext cx="257175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A2B1CEB-C8F2-4356-B7EB-21EBE185313C}"/>
              </a:ext>
            </a:extLst>
          </p:cNvPr>
          <p:cNvCxnSpPr>
            <a:cxnSpLocks/>
          </p:cNvCxnSpPr>
          <p:nvPr/>
        </p:nvCxnSpPr>
        <p:spPr>
          <a:xfrm>
            <a:off x="438150" y="5353050"/>
            <a:ext cx="1662112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23B9BF-2AA2-42E7-8C1A-79EA747CAE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1" y="4489364"/>
            <a:ext cx="7591425" cy="20288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06E912-B695-4D77-ABBD-1070A3F0BD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411" y="179170"/>
            <a:ext cx="7877175" cy="36576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8DBB18B-E8BF-4634-B0FC-50722463A1BF}"/>
              </a:ext>
            </a:extLst>
          </p:cNvPr>
          <p:cNvCxnSpPr>
            <a:cxnSpLocks/>
          </p:cNvCxnSpPr>
          <p:nvPr/>
        </p:nvCxnSpPr>
        <p:spPr>
          <a:xfrm>
            <a:off x="1155099" y="443042"/>
            <a:ext cx="2514858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601E39C-48E5-4B30-8DDA-EF7FAC3A1AAF}"/>
              </a:ext>
            </a:extLst>
          </p:cNvPr>
          <p:cNvCxnSpPr>
            <a:cxnSpLocks/>
          </p:cNvCxnSpPr>
          <p:nvPr/>
        </p:nvCxnSpPr>
        <p:spPr>
          <a:xfrm>
            <a:off x="1146858" y="1571629"/>
            <a:ext cx="3103866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07F5D05-1749-43DA-A2BD-DF1024F49077}"/>
              </a:ext>
            </a:extLst>
          </p:cNvPr>
          <p:cNvCxnSpPr>
            <a:cxnSpLocks/>
          </p:cNvCxnSpPr>
          <p:nvPr/>
        </p:nvCxnSpPr>
        <p:spPr>
          <a:xfrm>
            <a:off x="2662876" y="2614236"/>
            <a:ext cx="257175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90670EF-6CF8-4365-ACC9-70A08FE39BC9}"/>
              </a:ext>
            </a:extLst>
          </p:cNvPr>
          <p:cNvCxnSpPr>
            <a:cxnSpLocks/>
          </p:cNvCxnSpPr>
          <p:nvPr/>
        </p:nvCxnSpPr>
        <p:spPr>
          <a:xfrm>
            <a:off x="4878612" y="6131287"/>
            <a:ext cx="2893788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1F99969-9CB7-4D09-A718-15603FA58A3F}"/>
              </a:ext>
            </a:extLst>
          </p:cNvPr>
          <p:cNvCxnSpPr>
            <a:cxnSpLocks/>
          </p:cNvCxnSpPr>
          <p:nvPr/>
        </p:nvCxnSpPr>
        <p:spPr>
          <a:xfrm>
            <a:off x="2312520" y="6382543"/>
            <a:ext cx="1258583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229477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B7EFE7-0BBB-5540-9CCC-FA6B69E8B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" altLang="zh-CN" sz="2100" dirty="0">
                <a:cs typeface="+mn-ea"/>
                <a:sym typeface="+mn-lt"/>
              </a:rPr>
              <a:t>Table 11.1 Sample data from the Greene-Touchstone study relating birthweight and estriol level in pregnant women near term </a:t>
            </a:r>
            <a:br>
              <a:rPr lang="en" altLang="zh-CN" sz="2100" dirty="0">
                <a:cs typeface="+mn-ea"/>
                <a:sym typeface="+mn-lt"/>
              </a:rPr>
            </a:br>
            <a:endParaRPr kumimoji="1" lang="zh-CN" altLang="en-US" sz="21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2612D8C-0E62-EC43-801A-2854FDEB5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118122"/>
            <a:ext cx="7886700" cy="3263504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en" altLang="zh-CN" dirty="0">
              <a:cs typeface="+mn-ea"/>
              <a:sym typeface="+mn-lt"/>
            </a:endParaRPr>
          </a:p>
          <a:p>
            <a:pPr>
              <a:spcBef>
                <a:spcPts val="0"/>
              </a:spcBef>
            </a:pPr>
            <a:endParaRPr kumimoji="1" lang="zh-CN" altLang="en-US" dirty="0">
              <a:cs typeface="+mn-ea"/>
              <a:sym typeface="+mn-lt"/>
            </a:endParaRPr>
          </a:p>
        </p:txBody>
      </p:sp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14211DA5-6DF4-5B47-BC0E-99B53F6D327D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3"/>
          <a:stretch>
            <a:fillRect/>
          </a:stretch>
        </p:blipFill>
        <p:spPr>
          <a:xfrm>
            <a:off x="1915297" y="1417639"/>
            <a:ext cx="5837238" cy="394335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10981F5D-7BDD-B948-8DE4-556CC53DFB6B}"/>
              </a:ext>
            </a:extLst>
          </p:cNvPr>
          <p:cNvSpPr/>
          <p:nvPr/>
        </p:nvSpPr>
        <p:spPr>
          <a:xfrm>
            <a:off x="292457" y="6180380"/>
            <a:ext cx="1010782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sz="1650" i="1" dirty="0">
                <a:cs typeface="+mn-ea"/>
                <a:sym typeface="+mn-lt"/>
              </a:rPr>
              <a:t>Source:</a:t>
            </a:r>
            <a:r>
              <a:rPr lang="en" altLang="zh-CN" sz="1650" dirty="0">
                <a:cs typeface="+mn-ea"/>
                <a:sym typeface="+mn-lt"/>
              </a:rPr>
              <a:t> Based on the </a:t>
            </a:r>
            <a:r>
              <a:rPr lang="en" altLang="zh-CN" sz="1650" i="1" dirty="0">
                <a:cs typeface="+mn-ea"/>
                <a:sym typeface="+mn-lt"/>
              </a:rPr>
              <a:t>American Journal of Obstetrics and Gynecology, 85</a:t>
            </a:r>
            <a:r>
              <a:rPr lang="en" altLang="zh-CN" sz="1650" dirty="0">
                <a:cs typeface="+mn-ea"/>
                <a:sym typeface="+mn-lt"/>
              </a:rPr>
              <a:t>(1), 1–9, 1963.</a:t>
            </a:r>
            <a:br>
              <a:rPr lang="en" altLang="zh-CN" sz="1050" dirty="0">
                <a:cs typeface="+mn-ea"/>
                <a:sym typeface="+mn-lt"/>
              </a:rPr>
            </a:br>
            <a:endParaRPr lang="en" altLang="zh-CN" sz="105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5895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BB7930-1CDE-6840-98E7-961D35630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5900"/>
            <a:ext cx="9144000" cy="994172"/>
          </a:xfrm>
        </p:spPr>
        <p:txBody>
          <a:bodyPr>
            <a:normAutofit fontScale="90000"/>
          </a:bodyPr>
          <a:lstStyle/>
          <a:p>
            <a:pPr algn="l"/>
            <a:r>
              <a:rPr kumimoji="1" lang="en-US" altLang="zh-CN" sz="2800" b="1" dirty="0">
                <a:latin typeface="+mn-lt"/>
                <a:ea typeface="+mn-ea"/>
                <a:cs typeface="+mn-ea"/>
                <a:sym typeface="+mn-lt"/>
              </a:rPr>
              <a:t>Example: </a:t>
            </a:r>
            <a:b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</a:br>
            <a:r>
              <a:rPr kumimoji="1" lang="en-US" altLang="zh-CN" sz="2700" dirty="0">
                <a:latin typeface="+mn-lt"/>
                <a:ea typeface="+mn-ea"/>
                <a:cs typeface="+mn-ea"/>
                <a:sym typeface="+mn-lt"/>
              </a:rPr>
              <a:t>Q: </a:t>
            </a:r>
            <a:r>
              <a:rPr lang="en" altLang="zh-CN" sz="2700" dirty="0">
                <a:latin typeface="Arial (正文)"/>
                <a:cs typeface="+mn-ea"/>
                <a:sym typeface="+mn-lt"/>
              </a:rPr>
              <a:t>Derive the estimated regression line for the data in Table 11.1. </a:t>
            </a:r>
            <a:br>
              <a:rPr lang="en" altLang="zh-CN" sz="3200" dirty="0">
                <a:latin typeface="Arial (正文)"/>
                <a:cs typeface="+mn-ea"/>
                <a:sym typeface="+mn-lt"/>
              </a:rPr>
            </a:br>
            <a:endParaRPr kumimoji="1" lang="zh-CN" altLang="en-US" sz="30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3D1EEF-80A3-4170-9476-F3C62CC01A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67036"/>
            <a:ext cx="9144000" cy="25355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D878A9-D75A-48F4-8FFA-A0B2997397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983037"/>
            <a:ext cx="9108994" cy="21129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C8869E-611D-4FA8-A2CC-E29C33723B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276" y="6296025"/>
            <a:ext cx="914400" cy="561975"/>
          </a:xfrm>
          <a:prstGeom prst="rect">
            <a:avLst/>
          </a:prstGeom>
        </p:spPr>
      </p:pic>
      <p:sp>
        <p:nvSpPr>
          <p:cNvPr id="5" name="Arrow: Up 4">
            <a:extLst>
              <a:ext uri="{FF2B5EF4-FFF2-40B4-BE49-F238E27FC236}">
                <a16:creationId xmlns:a16="http://schemas.microsoft.com/office/drawing/2014/main" id="{35CCFEB3-4B01-4ADD-8C4E-EE8B4BE96767}"/>
              </a:ext>
            </a:extLst>
          </p:cNvPr>
          <p:cNvSpPr/>
          <p:nvPr/>
        </p:nvSpPr>
        <p:spPr>
          <a:xfrm>
            <a:off x="531341" y="6120714"/>
            <a:ext cx="45719" cy="193589"/>
          </a:xfrm>
          <a:prstGeom prst="upArrow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HK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05F98B-298D-4349-AC7B-06D74F4BED9E}"/>
              </a:ext>
            </a:extLst>
          </p:cNvPr>
          <p:cNvSpPr txBox="1"/>
          <p:nvPr/>
        </p:nvSpPr>
        <p:spPr>
          <a:xfrm>
            <a:off x="2335427" y="5939138"/>
            <a:ext cx="348811" cy="36933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31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6FE672-B921-4BDD-9788-509D28E5B39A}"/>
              </a:ext>
            </a:extLst>
          </p:cNvPr>
          <p:cNvSpPr txBox="1"/>
          <p:nvPr/>
        </p:nvSpPr>
        <p:spPr>
          <a:xfrm>
            <a:off x="4442605" y="5940853"/>
            <a:ext cx="348811" cy="36933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297354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FD09C-17CF-4DCC-9A74-70FC514D4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85912777-C0C8-4730-8BC0-7DD37970FB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14882" b="15862"/>
          <a:stretch/>
        </p:blipFill>
        <p:spPr>
          <a:xfrm>
            <a:off x="506628" y="1005022"/>
            <a:ext cx="291967" cy="348027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3F6AD2-1028-40B2-838A-D7651198E45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14"/>
          <a:stretch/>
        </p:blipFill>
        <p:spPr>
          <a:xfrm>
            <a:off x="0" y="1851893"/>
            <a:ext cx="9144000" cy="24403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EF4C99C-E410-4B57-8F75-17816FC4AF1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" r="16058" b="-889"/>
          <a:stretch/>
        </p:blipFill>
        <p:spPr>
          <a:xfrm>
            <a:off x="506628" y="274638"/>
            <a:ext cx="271848" cy="3555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2093ACC-B5AB-418D-9A8F-BF2AF4EC3A0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785" t="19115" r="36324" b="42729"/>
          <a:stretch/>
        </p:blipFill>
        <p:spPr>
          <a:xfrm>
            <a:off x="827904" y="321278"/>
            <a:ext cx="247134" cy="3089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7361A17-BA01-4D97-A1D4-DFC055065C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9752" y="943668"/>
            <a:ext cx="1371600" cy="533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EAEFDB8-7BF8-42DF-8AFF-9B6E7280E79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785" t="19115" r="36324" b="42729"/>
          <a:stretch/>
        </p:blipFill>
        <p:spPr>
          <a:xfrm>
            <a:off x="832020" y="1005022"/>
            <a:ext cx="247134" cy="3089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854BDE-B4A2-4E3D-9A67-9CF6238CBC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4466" y="166667"/>
            <a:ext cx="2409825" cy="571500"/>
          </a:xfrm>
          <a:prstGeom prst="rect">
            <a:avLst/>
          </a:prstGeom>
        </p:spPr>
      </p:pic>
      <p:pic>
        <p:nvPicPr>
          <p:cNvPr id="14" name="Picture 2" descr="Picture 2">
            <a:extLst>
              <a:ext uri="{FF2B5EF4-FFF2-40B4-BE49-F238E27FC236}">
                <a16:creationId xmlns:a16="http://schemas.microsoft.com/office/drawing/2014/main" id="{B4331F8C-D385-4745-8E20-733028C1B86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29378" y="4440820"/>
            <a:ext cx="4158049" cy="241718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50878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ubtitle 2"/>
          <p:cNvSpPr txBox="1">
            <a:spLocks noGrp="1"/>
          </p:cNvSpPr>
          <p:nvPr>
            <p:ph type="body" sz="quarter" idx="1"/>
          </p:nvPr>
        </p:nvSpPr>
        <p:spPr>
          <a:xfrm>
            <a:off x="533400" y="4572000"/>
            <a:ext cx="7854950" cy="1752600"/>
          </a:xfrm>
          <a:prstGeom prst="rect">
            <a:avLst/>
          </a:prstGeom>
        </p:spPr>
        <p:txBody>
          <a:bodyPr/>
          <a:lstStyle/>
          <a:p>
            <a:pPr marL="342900" indent="-342900" algn="l"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>
                <a:latin typeface="Symbol"/>
                <a:ea typeface="Symbol"/>
                <a:cs typeface="Symbol"/>
                <a:sym typeface="Symbol"/>
              </a:rPr>
              <a:t>b </a:t>
            </a:r>
            <a:r>
              <a:t>= 0: no linear relationship between </a:t>
            </a:r>
            <a:r>
              <a:rPr i="1"/>
              <a:t>x</a:t>
            </a:r>
            <a:r>
              <a:t> and </a:t>
            </a:r>
            <a:r>
              <a:rPr i="1"/>
              <a:t>y </a:t>
            </a:r>
            <a:r>
              <a:t>(figure c)</a:t>
            </a:r>
          </a:p>
        </p:txBody>
      </p:sp>
      <p:pic>
        <p:nvPicPr>
          <p:cNvPr id="139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381000"/>
            <a:ext cx="5895975" cy="39909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ubtitle 2"/>
          <p:cNvSpPr txBox="1">
            <a:spLocks noGrp="1"/>
          </p:cNvSpPr>
          <p:nvPr>
            <p:ph type="body" sz="quarter" idx="1"/>
          </p:nvPr>
        </p:nvSpPr>
        <p:spPr>
          <a:xfrm>
            <a:off x="646110" y="1104900"/>
            <a:ext cx="8153400" cy="5791200"/>
          </a:xfrm>
          <a:prstGeom prst="rect">
            <a:avLst/>
          </a:prstGeom>
        </p:spPr>
        <p:txBody>
          <a:bodyPr/>
          <a:lstStyle/>
          <a:p>
            <a:pPr algn="l">
              <a:spcBef>
                <a:spcPts val="400"/>
              </a:spcBef>
              <a:defRPr sz="2000"/>
            </a:pPr>
            <a:r>
              <a:rPr dirty="0"/>
              <a:t>(</a:t>
            </a:r>
            <a:r>
              <a:rPr i="1" dirty="0" err="1"/>
              <a:t>x</a:t>
            </a:r>
            <a:r>
              <a:rPr i="1" baseline="-25000" dirty="0" err="1"/>
              <a:t>i</a:t>
            </a:r>
            <a:r>
              <a:rPr i="1" dirty="0" err="1"/>
              <a:t>,y</a:t>
            </a:r>
            <a:r>
              <a:rPr i="1" baseline="-25000" dirty="0" err="1"/>
              <a:t>i</a:t>
            </a:r>
            <a:r>
              <a:rPr dirty="0"/>
              <a:t>): regression line, y =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a </a:t>
            </a:r>
            <a:r>
              <a:rPr dirty="0"/>
              <a:t>+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i="1" dirty="0"/>
              <a:t>x</a:t>
            </a:r>
            <a:r>
              <a:rPr dirty="0"/>
              <a:t>.</a:t>
            </a:r>
          </a:p>
          <a:p>
            <a:pPr algn="l">
              <a:spcBef>
                <a:spcPts val="400"/>
              </a:spcBef>
              <a:defRPr sz="2000"/>
            </a:pPr>
            <a:r>
              <a:rPr dirty="0"/>
              <a:t>If</a:t>
            </a:r>
            <a:r>
              <a:rPr i="1" dirty="0"/>
              <a:t> y = a + bx</a:t>
            </a:r>
            <a:r>
              <a:rPr dirty="0"/>
              <a:t> is the estimated regression line and </a:t>
            </a:r>
          </a:p>
          <a:p>
            <a:pPr algn="l">
              <a:spcBef>
                <a:spcPts val="400"/>
              </a:spcBef>
              <a:defRPr sz="2000"/>
            </a:pPr>
            <a:r>
              <a:rPr dirty="0"/>
              <a:t>    = residual for the point (</a:t>
            </a:r>
            <a:r>
              <a:rPr i="1" dirty="0" err="1"/>
              <a:t>x</a:t>
            </a:r>
            <a:r>
              <a:rPr i="1" baseline="-25000" dirty="0" err="1"/>
              <a:t>i</a:t>
            </a:r>
            <a:r>
              <a:rPr i="1" dirty="0" err="1"/>
              <a:t>,y</a:t>
            </a:r>
            <a:r>
              <a:rPr i="1" baseline="-25000" dirty="0" err="1"/>
              <a:t>i</a:t>
            </a:r>
            <a:r>
              <a:rPr dirty="0"/>
              <a:t>) about the estimated regression line, then </a:t>
            </a:r>
          </a:p>
          <a:p>
            <a:pPr algn="l">
              <a:spcBef>
                <a:spcPts val="400"/>
              </a:spcBef>
              <a:defRPr sz="2000"/>
            </a:pPr>
            <a:r>
              <a:rPr dirty="0"/>
              <a:t>    = </a:t>
            </a:r>
            <a:r>
              <a:rPr i="1" dirty="0" err="1"/>
              <a:t>y</a:t>
            </a:r>
            <a:r>
              <a:rPr i="1" baseline="-25000" dirty="0" err="1"/>
              <a:t>i</a:t>
            </a:r>
            <a:r>
              <a:rPr dirty="0"/>
              <a:t> – (</a:t>
            </a:r>
            <a:r>
              <a:rPr i="1" dirty="0"/>
              <a:t>a + </a:t>
            </a:r>
            <a:r>
              <a:rPr i="1" dirty="0" err="1"/>
              <a:t>bx</a:t>
            </a:r>
            <a:r>
              <a:rPr i="1" baseline="-25000" dirty="0" err="1"/>
              <a:t>i</a:t>
            </a:r>
            <a:r>
              <a:rPr dirty="0"/>
              <a:t>) and </a:t>
            </a:r>
            <a:endParaRPr lang="en-US" dirty="0"/>
          </a:p>
          <a:p>
            <a:pPr algn="l">
              <a:spcBef>
                <a:spcPts val="400"/>
              </a:spcBef>
              <a:defRPr sz="2000"/>
            </a:pPr>
            <a:endParaRPr lang="en-US" dirty="0"/>
          </a:p>
          <a:p>
            <a:pPr algn="l">
              <a:spcBef>
                <a:spcPts val="400"/>
              </a:spcBef>
              <a:defRPr sz="2000"/>
            </a:pPr>
            <a:endParaRPr lang="en-US" dirty="0"/>
          </a:p>
          <a:p>
            <a:pPr algn="l">
              <a:spcBef>
                <a:spcPts val="400"/>
              </a:spcBef>
              <a:defRPr sz="2000"/>
            </a:pPr>
            <a:endParaRPr dirty="0"/>
          </a:p>
          <a:p>
            <a:pPr algn="l">
              <a:defRPr sz="2000"/>
            </a:pPr>
            <a:endParaRPr dirty="0"/>
          </a:p>
          <a:p>
            <a:pPr algn="l">
              <a:spcBef>
                <a:spcPts val="400"/>
              </a:spcBef>
              <a:defRPr sz="2000"/>
            </a:pPr>
            <a:r>
              <a:rPr dirty="0"/>
              <a:t>The </a:t>
            </a:r>
            <a:r>
              <a:rPr b="1" dirty="0"/>
              <a:t>Studentized residual</a:t>
            </a:r>
            <a:r>
              <a:rPr dirty="0"/>
              <a:t> corresponding to the point (</a:t>
            </a:r>
            <a:r>
              <a:rPr i="1" dirty="0" err="1"/>
              <a:t>x</a:t>
            </a:r>
            <a:r>
              <a:rPr i="1" baseline="-25000" dirty="0" err="1"/>
              <a:t>i</a:t>
            </a:r>
            <a:r>
              <a:rPr i="1" dirty="0" err="1"/>
              <a:t>,y</a:t>
            </a:r>
            <a:r>
              <a:rPr i="1" baseline="-25000" dirty="0" err="1"/>
              <a:t>i</a:t>
            </a:r>
            <a:r>
              <a:rPr dirty="0"/>
              <a:t>):</a:t>
            </a:r>
          </a:p>
          <a:p>
            <a:pPr algn="l">
              <a:defRPr sz="2000"/>
            </a:pPr>
            <a:endParaRPr dirty="0"/>
          </a:p>
          <a:p>
            <a:pPr algn="l">
              <a:spcBef>
                <a:spcPts val="400"/>
              </a:spcBef>
              <a:defRPr sz="2000"/>
            </a:pPr>
            <a:r>
              <a:rPr dirty="0"/>
              <a:t>Unequal residual variances:</a:t>
            </a:r>
          </a:p>
          <a:p>
            <a:pPr marL="342900" indent="-342900" algn="l">
              <a:spcBef>
                <a:spcPts val="400"/>
              </a:spcBef>
              <a:buSzPct val="100000"/>
              <a:buFont typeface="Arial"/>
              <a:buChar char="•"/>
              <a:defRPr sz="2000" b="1"/>
            </a:pPr>
            <a:r>
              <a:rPr dirty="0"/>
              <a:t>Variance-stabilizing transformation</a:t>
            </a:r>
            <a:r>
              <a:rPr b="0" dirty="0"/>
              <a:t>: transform y to a different scale</a:t>
            </a:r>
            <a:r>
              <a:rPr dirty="0"/>
              <a:t> </a:t>
            </a:r>
            <a:r>
              <a:rPr b="0" dirty="0"/>
              <a:t>e.g. ln and square-root</a:t>
            </a:r>
          </a:p>
        </p:txBody>
      </p:sp>
      <p:pic>
        <p:nvPicPr>
          <p:cNvPr id="176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311703"/>
            <a:ext cx="2314575" cy="685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Picture 5" descr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4373" y="4273943"/>
            <a:ext cx="696913" cy="381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Picture 5" descr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484" y="1803552"/>
            <a:ext cx="200026" cy="304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Picture 5" descr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484" y="2502203"/>
            <a:ext cx="200026" cy="3048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1EF87CE-740C-4795-B6CF-5BE601AEC495}"/>
              </a:ext>
            </a:extLst>
          </p:cNvPr>
          <p:cNvSpPr txBox="1"/>
          <p:nvPr/>
        </p:nvSpPr>
        <p:spPr>
          <a:xfrm>
            <a:off x="1771875" y="172994"/>
            <a:ext cx="5600250" cy="7540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algn="ctr"/>
            <a:r>
              <a:rPr lang="en-US" sz="2500" b="1" dirty="0"/>
              <a:t>Residuals and  fitted regression line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12730E-D8A8-4DA1-B9C3-92E4D91730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3323" y="2332902"/>
            <a:ext cx="3402168" cy="190546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0887" y="231905"/>
            <a:ext cx="5853113" cy="58785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Picture 5" descr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6306092"/>
            <a:ext cx="1962150" cy="2095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Picture 2" descr="Picture 2"/>
          <p:cNvPicPr>
            <a:picLocks noChangeAspect="1"/>
          </p:cNvPicPr>
          <p:nvPr/>
        </p:nvPicPr>
        <p:blipFill rotWithShape="1">
          <a:blip r:embed="rId5"/>
          <a:srcRect t="9061"/>
          <a:stretch/>
        </p:blipFill>
        <p:spPr>
          <a:xfrm>
            <a:off x="0" y="2397212"/>
            <a:ext cx="4230689" cy="1801684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7A5B041-66C2-4CCF-8977-57368CFEBC0C}"/>
                  </a:ext>
                </a:extLst>
              </p:cNvPr>
              <p:cNvSpPr txBox="1"/>
              <p:nvPr/>
            </p:nvSpPr>
            <p:spPr>
              <a:xfrm>
                <a:off x="393700" y="673100"/>
                <a:ext cx="3997246" cy="15104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285750" marR="0" indent="-28575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kumimoji="0" lang="en-US" sz="18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Arial"/>
                    <a:ea typeface="Arial"/>
                    <a:cs typeface="Arial"/>
                    <a:sym typeface="Arial"/>
                  </a:rPr>
                  <a:t>Compute residuals</a:t>
                </a:r>
                <a:r>
                  <a:rPr lang="en-US" dirty="0"/>
                  <a:t> about fitted </a:t>
                </a:r>
              </a:p>
              <a:p>
                <a:pPr marR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</a:pPr>
                <a:r>
                  <a:rPr kumimoji="0" lang="en-US" sz="18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Arial"/>
                    <a:ea typeface="Arial"/>
                    <a:cs typeface="Arial"/>
                    <a:sym typeface="Arial"/>
                  </a:rPr>
                  <a:t>     regression line</a:t>
                </a:r>
              </a:p>
              <a:p>
                <a:pPr marL="285750" marR="0" indent="-28575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lang="en-US" dirty="0"/>
                  <a:t>Construct a scatter plot of residuals</a:t>
                </a:r>
              </a:p>
              <a:p>
                <a:pPr marR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</a:pPr>
                <a:r>
                  <a:rPr kumimoji="0" lang="en-US" sz="18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Arial"/>
                    <a:ea typeface="Arial"/>
                    <a:cs typeface="Arial"/>
                    <a:sym typeface="Arial"/>
                  </a:rPr>
                  <a:t>     vs. estriol values (x) or predicted </a:t>
                </a:r>
              </a:p>
              <a:p>
                <a:pPr marR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</a:pPr>
                <a:r>
                  <a:rPr lang="en-US" dirty="0"/>
                  <a:t>     </a:t>
                </a:r>
                <a:r>
                  <a:rPr kumimoji="0" lang="en-US" sz="18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Arial"/>
                    <a:ea typeface="Arial"/>
                    <a:cs typeface="Arial"/>
                    <a:sym typeface="Arial"/>
                  </a:rPr>
                  <a:t>birthweights (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0" lang="en-US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accPr>
                      <m:e>
                        <m:r>
                          <a:rPr kumimoji="0" lang="en-US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𝑦</m:t>
                        </m:r>
                      </m:e>
                    </m:acc>
                  </m:oMath>
                </a14:m>
                <a:r>
                  <a:rPr kumimoji="0" lang="en-US" sz="18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Arial"/>
                    <a:ea typeface="Arial"/>
                    <a:cs typeface="Arial"/>
                    <a:sym typeface="Arial"/>
                  </a:rPr>
                  <a:t>)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7A5B041-66C2-4CCF-8977-57368CFEBC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700" y="673100"/>
                <a:ext cx="3997246" cy="1510476"/>
              </a:xfrm>
              <a:prstGeom prst="rect">
                <a:avLst/>
              </a:prstGeom>
              <a:blipFill>
                <a:blip r:embed="rId6"/>
                <a:stretch>
                  <a:fillRect l="-2137" t="-2016" r="-1832" b="-3226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0AD5819E-24AE-43B9-97AB-8749ABA0921A}"/>
              </a:ext>
            </a:extLst>
          </p:cNvPr>
          <p:cNvSpPr txBox="1"/>
          <p:nvPr/>
        </p:nvSpPr>
        <p:spPr>
          <a:xfrm>
            <a:off x="5092700" y="4254500"/>
            <a:ext cx="1220845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2 identical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1"/>
                </a:solidFill>
              </a:rPr>
              <a:t>data points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67458CF-5C8A-4CF5-9B99-285361CF8163}"/>
              </a:ext>
            </a:extLst>
          </p:cNvPr>
          <p:cNvCxnSpPr/>
          <p:nvPr/>
        </p:nvCxnSpPr>
        <p:spPr>
          <a:xfrm flipV="1">
            <a:off x="5562600" y="3937000"/>
            <a:ext cx="127000" cy="19050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62F5177-7537-4C06-8A68-12CB573550AC}"/>
              </a:ext>
            </a:extLst>
          </p:cNvPr>
          <p:cNvSpPr txBox="1"/>
          <p:nvPr/>
        </p:nvSpPr>
        <p:spPr>
          <a:xfrm>
            <a:off x="160257" y="4900829"/>
            <a:ext cx="4651271" cy="1200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Spread increases slightly as the predicted</a:t>
            </a:r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    birthweight increases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accent1"/>
                </a:solidFill>
              </a:rPr>
              <a:t>Data points with lowest predicted values</a:t>
            </a:r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    have residuals close to 0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223823B-FF4E-4BAE-BBB8-991F4CD630F9}"/>
              </a:ext>
            </a:extLst>
          </p:cNvPr>
          <p:cNvSpPr txBox="1"/>
          <p:nvPr/>
        </p:nvSpPr>
        <p:spPr>
          <a:xfrm>
            <a:off x="78302" y="5325072"/>
            <a:ext cx="8987395" cy="1200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/>
              <a:t>The two plots are similar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/>
              <a:t>Simplicity: keep the data in the original scale</a:t>
            </a:r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*Appropriate transformation is critical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Wingdings" panose="05000000000000000000" pitchFamily="2" charset="2"/>
              </a:rPr>
              <a:t> </a:t>
            </a:r>
            <a:r>
              <a:rPr lang="en-US" dirty="0">
                <a:sym typeface="Wingdings" panose="05000000000000000000" pitchFamily="2" charset="2"/>
              </a:rPr>
              <a:t>meeting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Wingdings" panose="05000000000000000000" pitchFamily="2" charset="2"/>
              </a:rPr>
              <a:t> linearity, equal-variance and normality </a:t>
            </a:r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ym typeface="Wingdings" panose="05000000000000000000" pitchFamily="2" charset="2"/>
              </a:rPr>
              <a:t> 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Wingdings" panose="05000000000000000000" pitchFamily="2" charset="2"/>
              </a:rPr>
              <a:t>assumptions (conflict between different assumptions e.g. equal-variance and linearity)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5B1D6E-F71E-4B83-BD1F-B6E9196253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914" y="306166"/>
            <a:ext cx="4357649" cy="46182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10725F-71D0-474D-A765-B5BE23518B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254" y="306166"/>
            <a:ext cx="4276832" cy="461826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ubtitle 2"/>
          <p:cNvSpPr txBox="1">
            <a:spLocks noGrp="1"/>
          </p:cNvSpPr>
          <p:nvPr>
            <p:ph type="body" sz="quarter" idx="1"/>
          </p:nvPr>
        </p:nvSpPr>
        <p:spPr>
          <a:xfrm>
            <a:off x="533400" y="762000"/>
            <a:ext cx="7854950" cy="5791200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Residual variance is proportional to average value of y: square-root transformation is useful</a:t>
            </a:r>
          </a:p>
          <a:p>
            <a:pPr marL="342900" indent="-342900" algn="just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Residual variance is proportional to the square of the average values : log transformation is useful </a:t>
            </a:r>
          </a:p>
          <a:p>
            <a:pPr algn="just">
              <a:defRPr sz="2000"/>
            </a:pPr>
            <a:endParaRPr dirty="0"/>
          </a:p>
          <a:p>
            <a:pPr algn="just">
              <a:spcBef>
                <a:spcPts val="400"/>
              </a:spcBef>
              <a:defRPr sz="2000" b="1" i="1"/>
            </a:pPr>
            <a:r>
              <a:rPr dirty="0"/>
              <a:t>Outliers</a:t>
            </a:r>
            <a:r>
              <a:rPr b="0" i="0" dirty="0"/>
              <a:t> and </a:t>
            </a:r>
            <a:r>
              <a:rPr dirty="0"/>
              <a:t>influential points</a:t>
            </a:r>
            <a:r>
              <a:rPr i="0" dirty="0"/>
              <a:t>: </a:t>
            </a:r>
            <a:r>
              <a:rPr b="0" i="0" dirty="0"/>
              <a:t>goodness-of-fit of a regression line </a:t>
            </a:r>
          </a:p>
          <a:p>
            <a:pPr marL="342900" indent="-342900" algn="just">
              <a:spcBef>
                <a:spcPts val="400"/>
              </a:spcBef>
              <a:buSzPct val="100000"/>
              <a:buFont typeface="Arial"/>
              <a:buChar char="•"/>
              <a:defRPr sz="2000" b="1"/>
            </a:pPr>
            <a:r>
              <a:rPr dirty="0"/>
              <a:t>Influential points</a:t>
            </a:r>
            <a:r>
              <a:rPr b="0" dirty="0"/>
              <a:t>: have an important influence on the coefficients of the fitted regression lines</a:t>
            </a:r>
          </a:p>
          <a:p>
            <a:pPr marL="342900" indent="-342900" algn="just">
              <a:spcBef>
                <a:spcPts val="400"/>
              </a:spcBef>
              <a:buSzPct val="100000"/>
              <a:buFont typeface="Arial"/>
              <a:buChar char="•"/>
              <a:defRPr sz="2000" b="1"/>
            </a:pPr>
            <a:r>
              <a:rPr dirty="0"/>
              <a:t>Outlier</a:t>
            </a:r>
            <a:r>
              <a:rPr b="0" dirty="0"/>
              <a:t> (</a:t>
            </a:r>
            <a:r>
              <a:rPr b="0" i="1" dirty="0" err="1"/>
              <a:t>x</a:t>
            </a:r>
            <a:r>
              <a:rPr b="0" i="1" baseline="-25000" dirty="0" err="1"/>
              <a:t>i</a:t>
            </a:r>
            <a:r>
              <a:rPr b="0" i="1" dirty="0" err="1"/>
              <a:t>,y</a:t>
            </a:r>
            <a:r>
              <a:rPr b="0" i="1" baseline="-25000" dirty="0" err="1"/>
              <a:t>i</a:t>
            </a:r>
            <a:r>
              <a:rPr b="0" dirty="0"/>
              <a:t>): may or may not be influential, depends on its location relative to the remaining sample points</a:t>
            </a:r>
          </a:p>
          <a:p>
            <a:pPr marL="342900" indent="-342900" algn="just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If |x</a:t>
            </a:r>
            <a:r>
              <a:rPr baseline="-25000" dirty="0"/>
              <a:t>i</a:t>
            </a:r>
            <a:r>
              <a:rPr dirty="0"/>
              <a:t> – x| is small: even a gross outlier will have a relatively small influence on the slope estimate, but important influence on the intercept estimate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8D31619-A22C-4028-904C-97A0E9CEECD3}"/>
              </a:ext>
            </a:extLst>
          </p:cNvPr>
          <p:cNvCxnSpPr/>
          <p:nvPr/>
        </p:nvCxnSpPr>
        <p:spPr>
          <a:xfrm>
            <a:off x="1676400" y="4238368"/>
            <a:ext cx="15240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Picture 6" descr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745" y="3795379"/>
            <a:ext cx="5710151" cy="28959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Picture 8" descr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740342"/>
            <a:ext cx="5660162" cy="2875004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TextBox 12"/>
          <p:cNvSpPr txBox="1"/>
          <p:nvPr/>
        </p:nvSpPr>
        <p:spPr>
          <a:xfrm>
            <a:off x="6446520" y="2057400"/>
            <a:ext cx="2123379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200"/>
            </a:lvl1pPr>
          </a:lstStyle>
          <a:p>
            <a:r>
              <a:t>Influential points</a:t>
            </a:r>
          </a:p>
        </p:txBody>
      </p:sp>
      <p:sp>
        <p:nvSpPr>
          <p:cNvPr id="202" name="TextBox 13"/>
          <p:cNvSpPr txBox="1"/>
          <p:nvPr/>
        </p:nvSpPr>
        <p:spPr>
          <a:xfrm>
            <a:off x="7050851" y="4812465"/>
            <a:ext cx="927061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200"/>
            </a:lvl1pPr>
          </a:lstStyle>
          <a:p>
            <a:r>
              <a:t>Outlier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ubtitle 2"/>
          <p:cNvSpPr txBox="1">
            <a:spLocks noGrp="1"/>
          </p:cNvSpPr>
          <p:nvPr>
            <p:ph type="body" sz="quarter" idx="1"/>
          </p:nvPr>
        </p:nvSpPr>
        <p:spPr>
          <a:xfrm>
            <a:off x="533400" y="457200"/>
            <a:ext cx="7854950" cy="60198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600"/>
              </a:spcBef>
              <a:defRPr sz="2700" b="1"/>
            </a:pPr>
            <a:r>
              <a:rPr dirty="0"/>
              <a:t>Correlation Coefficient</a:t>
            </a:r>
          </a:p>
          <a:p>
            <a:pPr algn="just">
              <a:spcBef>
                <a:spcPts val="400"/>
              </a:spcBef>
              <a:defRPr sz="2000" b="1"/>
            </a:pPr>
            <a:r>
              <a:rPr dirty="0"/>
              <a:t>Sample (Pearson) correlation coefficient (r) </a:t>
            </a:r>
            <a:r>
              <a:rPr b="0" dirty="0"/>
              <a:t>: </a:t>
            </a:r>
            <a:r>
              <a:rPr b="0" i="1" dirty="0" err="1"/>
              <a:t>L</a:t>
            </a:r>
            <a:r>
              <a:rPr b="0" i="1" baseline="-25000" dirty="0" err="1"/>
              <a:t>xy</a:t>
            </a:r>
            <a:r>
              <a:rPr b="0" i="1" dirty="0"/>
              <a:t>/√</a:t>
            </a:r>
            <a:r>
              <a:rPr b="0" i="1" dirty="0" err="1"/>
              <a:t>L</a:t>
            </a:r>
            <a:r>
              <a:rPr b="0" i="1" baseline="-25000" dirty="0" err="1"/>
              <a:t>xx</a:t>
            </a:r>
            <a:r>
              <a:rPr b="0" i="1" dirty="0" err="1"/>
              <a:t>L</a:t>
            </a:r>
            <a:r>
              <a:rPr b="0" i="1" baseline="-25000" dirty="0" err="1"/>
              <a:t>yy</a:t>
            </a:r>
            <a:r>
              <a:rPr b="0" i="1" baseline="-25000" dirty="0"/>
              <a:t>.</a:t>
            </a:r>
            <a:r>
              <a:rPr b="0" i="1" dirty="0"/>
              <a:t> </a:t>
            </a:r>
          </a:p>
          <a:p>
            <a:pPr marL="342900" indent="-342900" algn="just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not affected by changes in location or scale in either variable </a:t>
            </a:r>
          </a:p>
          <a:p>
            <a:pPr marL="342900" indent="-342900" algn="just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lie between -1 and +1</a:t>
            </a:r>
          </a:p>
          <a:p>
            <a:pPr marL="342900" indent="-342900" algn="just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useful for quantifying relationship between variables</a:t>
            </a:r>
          </a:p>
          <a:p>
            <a:pPr algn="just">
              <a:defRPr sz="2000"/>
            </a:pPr>
            <a:endParaRPr dirty="0"/>
          </a:p>
          <a:p>
            <a:pPr algn="l">
              <a:spcBef>
                <a:spcPts val="400"/>
              </a:spcBef>
              <a:defRPr sz="2000" u="sng"/>
            </a:pPr>
            <a:r>
              <a:rPr dirty="0"/>
              <a:t>Interpretation of the sample correlation coefficient</a:t>
            </a:r>
          </a:p>
          <a:p>
            <a:pPr marL="342900" indent="-342900" algn="just"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2000"/>
            </a:pPr>
            <a:r>
              <a:rPr dirty="0"/>
              <a:t> </a:t>
            </a:r>
            <a:r>
              <a:rPr b="1" dirty="0"/>
              <a:t>Correlation &gt; 0</a:t>
            </a:r>
            <a:r>
              <a:rPr dirty="0"/>
              <a:t>: variables are  positively correlated</a:t>
            </a:r>
          </a:p>
          <a:p>
            <a:pPr marL="342900" indent="-342900" algn="just"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2000"/>
            </a:pPr>
            <a:r>
              <a:rPr dirty="0"/>
              <a:t> </a:t>
            </a:r>
            <a:r>
              <a:rPr b="1" dirty="0"/>
              <a:t>Correlation &lt; 0</a:t>
            </a:r>
            <a:r>
              <a:rPr dirty="0"/>
              <a:t>: variables are negatively correlated</a:t>
            </a:r>
          </a:p>
          <a:p>
            <a:pPr marL="342900" indent="-342900" algn="just"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2000"/>
            </a:pPr>
            <a:r>
              <a:rPr dirty="0"/>
              <a:t> </a:t>
            </a:r>
            <a:r>
              <a:rPr b="1" dirty="0"/>
              <a:t>Correlation = 0</a:t>
            </a:r>
            <a:r>
              <a:rPr dirty="0"/>
              <a:t>: variables are uncorrelated</a:t>
            </a:r>
          </a:p>
          <a:p>
            <a:pPr algn="just">
              <a:buClr>
                <a:srgbClr val="000000"/>
              </a:buClr>
              <a:buSzPct val="100000"/>
              <a:buChar char="➢"/>
              <a:defRPr sz="2000"/>
            </a:pPr>
            <a:endParaRPr dirty="0"/>
          </a:p>
          <a:p>
            <a:pPr algn="just">
              <a:spcBef>
                <a:spcPts val="400"/>
              </a:spcBef>
              <a:defRPr sz="2000" b="1"/>
            </a:pPr>
            <a:r>
              <a:rPr dirty="0"/>
              <a:t>R command to obtain a correlation coefficient</a:t>
            </a:r>
          </a:p>
          <a:p>
            <a:pPr algn="just">
              <a:spcBef>
                <a:spcPts val="400"/>
              </a:spcBef>
              <a:defRPr sz="2000"/>
            </a:pPr>
            <a:r>
              <a:rPr dirty="0"/>
              <a:t>#use </a:t>
            </a:r>
            <a:r>
              <a:rPr dirty="0" err="1"/>
              <a:t>cor.test</a:t>
            </a:r>
            <a:r>
              <a:rPr dirty="0"/>
              <a:t> command</a:t>
            </a:r>
          </a:p>
          <a:p>
            <a:pPr algn="just">
              <a:spcBef>
                <a:spcPts val="400"/>
              </a:spcBef>
              <a:defRPr sz="2000"/>
            </a:pPr>
            <a:r>
              <a:rPr dirty="0"/>
              <a:t>&gt;a=</a:t>
            </a:r>
            <a:r>
              <a:rPr dirty="0" err="1"/>
              <a:t>cor.test</a:t>
            </a:r>
            <a:r>
              <a:rPr dirty="0"/>
              <a:t>(Birthweight, Estriol)</a:t>
            </a:r>
          </a:p>
          <a:p>
            <a:pPr algn="just">
              <a:spcBef>
                <a:spcPts val="400"/>
              </a:spcBef>
              <a:defRPr sz="2000"/>
            </a:pPr>
            <a:r>
              <a:rPr dirty="0"/>
              <a:t>#obtain the estimate</a:t>
            </a:r>
          </a:p>
          <a:p>
            <a:pPr algn="just">
              <a:spcBef>
                <a:spcPts val="400"/>
              </a:spcBef>
              <a:defRPr sz="2000"/>
            </a:pPr>
            <a:r>
              <a:rPr dirty="0"/>
              <a:t>&gt;</a:t>
            </a:r>
            <a:r>
              <a:rPr dirty="0" err="1"/>
              <a:t>a$estimate</a:t>
            </a:r>
            <a:endParaRPr dirty="0"/>
          </a:p>
        </p:txBody>
      </p:sp>
      <p:sp>
        <p:nvSpPr>
          <p:cNvPr id="205" name="Straight Connector 3"/>
          <p:cNvSpPr/>
          <p:nvPr/>
        </p:nvSpPr>
        <p:spPr>
          <a:xfrm>
            <a:off x="6553199" y="990600"/>
            <a:ext cx="457201" cy="1589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212" name="Group 4"/>
          <p:cNvGrpSpPr/>
          <p:nvPr/>
        </p:nvGrpSpPr>
        <p:grpSpPr>
          <a:xfrm>
            <a:off x="6362911" y="150069"/>
            <a:ext cx="2542449" cy="877602"/>
            <a:chOff x="0" y="37375"/>
            <a:chExt cx="2542448" cy="877600"/>
          </a:xfrm>
        </p:grpSpPr>
        <p:pic>
          <p:nvPicPr>
            <p:cNvPr id="206" name="Picture 5" descr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067" y="115678"/>
              <a:ext cx="198305" cy="2148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8" name="TextBox 7"/>
            <p:cNvSpPr txBox="1"/>
            <p:nvPr/>
          </p:nvSpPr>
          <p:spPr>
            <a:xfrm>
              <a:off x="231196" y="37375"/>
              <a:ext cx="237639" cy="350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r>
                <a:t>=</a:t>
              </a:r>
            </a:p>
          </p:txBody>
        </p:sp>
        <p:pic>
          <p:nvPicPr>
            <p:cNvPr id="209" name="Picture 8" descr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406707"/>
              <a:ext cx="242372" cy="27542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10" name="TextBox 9"/>
            <p:cNvSpPr txBox="1"/>
            <p:nvPr/>
          </p:nvSpPr>
          <p:spPr>
            <a:xfrm>
              <a:off x="231196" y="410227"/>
              <a:ext cx="237639" cy="350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r>
                <a:t>=</a:t>
              </a:r>
            </a:p>
          </p:txBody>
        </p:sp>
        <p:pic>
          <p:nvPicPr>
            <p:cNvPr id="211" name="Picture 10" descr="Picture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3142" y="397181"/>
              <a:ext cx="2159306" cy="5177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39B18A7-E2C0-4727-8C8F-652CBBB295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2412" y="116923"/>
            <a:ext cx="1345084" cy="37955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ubtitle 2"/>
          <p:cNvSpPr txBox="1">
            <a:spLocks noGrp="1"/>
          </p:cNvSpPr>
          <p:nvPr>
            <p:ph type="body" sz="quarter" idx="1"/>
          </p:nvPr>
        </p:nvSpPr>
        <p:spPr>
          <a:xfrm>
            <a:off x="533400" y="762000"/>
            <a:ext cx="7854950" cy="5791200"/>
          </a:xfrm>
          <a:prstGeom prst="rect">
            <a:avLst/>
          </a:prstGeom>
        </p:spPr>
        <p:txBody>
          <a:bodyPr/>
          <a:lstStyle/>
          <a:p>
            <a:pPr algn="just">
              <a:spcBef>
                <a:spcPts val="400"/>
              </a:spcBef>
              <a:defRPr sz="2000" b="1"/>
            </a:pPr>
            <a:r>
              <a:rPr dirty="0"/>
              <a:t>Correlation coefficient</a:t>
            </a:r>
            <a:r>
              <a:rPr b="0" dirty="0"/>
              <a:t>: a </a:t>
            </a:r>
            <a:r>
              <a:rPr b="0" i="1" dirty="0"/>
              <a:t>quantitative</a:t>
            </a:r>
            <a:r>
              <a:rPr b="0" dirty="0"/>
              <a:t> measure of the dependence between two variables</a:t>
            </a:r>
          </a:p>
          <a:p>
            <a:pPr marL="342900" indent="-342900" algn="just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closer |r| is to 1:  more closely related the variables are</a:t>
            </a:r>
          </a:p>
          <a:p>
            <a:pPr marL="342900" indent="-342900" algn="just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|r| = 1: one variable can be predicted exactly from the other</a:t>
            </a:r>
          </a:p>
          <a:p>
            <a:pPr algn="just">
              <a:defRPr sz="2000"/>
            </a:pPr>
            <a:endParaRPr dirty="0"/>
          </a:p>
          <a:p>
            <a:pPr marL="342900" indent="-342900" algn="just">
              <a:spcBef>
                <a:spcPts val="400"/>
              </a:spcBef>
              <a:buFont typeface="Arial" panose="020B0604020202020204" pitchFamily="34" charset="0"/>
              <a:buChar char="•"/>
              <a:defRPr sz="2000"/>
            </a:pPr>
            <a:r>
              <a:rPr dirty="0"/>
              <a:t>Interpret</a:t>
            </a:r>
            <a:r>
              <a:rPr lang="en-US" dirty="0"/>
              <a:t>ation of</a:t>
            </a:r>
            <a:r>
              <a:rPr dirty="0"/>
              <a:t> the sample correlation coefficient (r)</a:t>
            </a:r>
            <a:r>
              <a:rPr lang="en-US" dirty="0"/>
              <a:t>: </a:t>
            </a:r>
            <a:r>
              <a:rPr dirty="0"/>
              <a:t>degree of dependence is only correct if the variables </a:t>
            </a:r>
            <a:r>
              <a:rPr i="1" dirty="0"/>
              <a:t>x</a:t>
            </a:r>
            <a:r>
              <a:rPr dirty="0"/>
              <a:t> and </a:t>
            </a:r>
            <a:r>
              <a:rPr i="1" dirty="0"/>
              <a:t>y</a:t>
            </a:r>
            <a:r>
              <a:rPr dirty="0"/>
              <a:t> are </a:t>
            </a:r>
            <a:r>
              <a:rPr b="1" dirty="0"/>
              <a:t>normally distributed</a:t>
            </a:r>
          </a:p>
          <a:p>
            <a:pPr algn="just">
              <a:defRPr sz="2000"/>
            </a:pPr>
            <a:endParaRPr b="1" dirty="0"/>
          </a:p>
          <a:p>
            <a:pPr algn="just">
              <a:defRPr sz="2000"/>
            </a:pPr>
            <a:endParaRPr dirty="0"/>
          </a:p>
          <a:p>
            <a:pPr algn="just">
              <a:defRPr sz="2000"/>
            </a:pPr>
            <a:endParaRPr dirty="0"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8E7B0A-15B4-FD44-A3B6-EB8D86241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kumimoji="1" lang="en-US" altLang="zh-CN" sz="3000" b="1" dirty="0">
                <a:latin typeface="+mn-lt"/>
                <a:ea typeface="+mn-ea"/>
                <a:cs typeface="+mn-ea"/>
                <a:sym typeface="+mn-lt"/>
              </a:rPr>
              <a:t>Example on Correlation Coefficient</a:t>
            </a:r>
            <a:endParaRPr kumimoji="1" lang="zh-CN" altLang="en-US" sz="30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F9FD50-D124-2C44-B7CE-BFE5D0C76D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" altLang="zh-CN" dirty="0">
                <a:cs typeface="+mn-ea"/>
                <a:sym typeface="+mn-lt"/>
              </a:rPr>
              <a:t>FEV is related to both age and height.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" altLang="zh-CN" dirty="0"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" altLang="zh-CN" dirty="0">
                <a:cs typeface="+mn-ea"/>
                <a:sym typeface="+mn-lt"/>
              </a:rPr>
              <a:t>Focus: boys who are ages 10−15 and postulate a regression model of the form FEV = </a:t>
            </a:r>
            <a:r>
              <a:rPr lang="el-GR" altLang="zh-CN" dirty="0">
                <a:cs typeface="+mn-ea"/>
                <a:sym typeface="+mn-lt"/>
              </a:rPr>
              <a:t>α + β(</a:t>
            </a:r>
            <a:r>
              <a:rPr lang="en" altLang="zh-CN" dirty="0">
                <a:cs typeface="+mn-ea"/>
                <a:sym typeface="+mn-lt"/>
              </a:rPr>
              <a:t>height) + </a:t>
            </a:r>
            <a:r>
              <a:rPr lang="en" altLang="zh-CN" i="1" dirty="0">
                <a:cs typeface="+mn-ea"/>
                <a:sym typeface="+mn-lt"/>
              </a:rPr>
              <a:t>e</a:t>
            </a:r>
            <a:r>
              <a:rPr lang="en" altLang="zh-CN" dirty="0">
                <a:cs typeface="+mn-ea"/>
                <a:sym typeface="+mn-lt"/>
              </a:rPr>
              <a:t>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" altLang="zh-CN" dirty="0"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" altLang="zh-CN" dirty="0">
                <a:cs typeface="+mn-ea"/>
                <a:sym typeface="+mn-lt"/>
              </a:rPr>
              <a:t>Data were collected on FEV and height for 655 boys in this age group residing in Tecumseh, Michigan.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" altLang="zh-CN" dirty="0"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" altLang="zh-CN" dirty="0">
                <a:cs typeface="+mn-ea"/>
                <a:sym typeface="+mn-lt"/>
              </a:rPr>
              <a:t>Table 11.4 presents the mean FEV in liters for each of twelve 4-cm height groups. </a:t>
            </a:r>
            <a:endParaRPr kumimoji="1"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33593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1B7650-8ABB-CF44-A157-3D2A8A86E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499" y="274638"/>
            <a:ext cx="8849291" cy="1143001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en" altLang="zh-CN" sz="2500" u="sng" dirty="0">
                <a:latin typeface="+mn-lt"/>
                <a:ea typeface="+mn-ea"/>
                <a:cs typeface="+mn-ea"/>
                <a:sym typeface="+mn-lt"/>
              </a:rPr>
              <a:t>Table 11.4. Mean FEV by height group for boys ages 10−15 in Tecumseh, Michigan </a:t>
            </a:r>
            <a:endParaRPr kumimoji="1" lang="zh-CN" altLang="en-US" sz="2500" u="sng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30EAE971-281D-1F49-96BF-5E7F6D9EE3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6787" y="2172755"/>
            <a:ext cx="8330426" cy="3137433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EA9250EE-EAA9-3346-B14E-2A5E4EAAC268}"/>
              </a:ext>
            </a:extLst>
          </p:cNvPr>
          <p:cNvSpPr/>
          <p:nvPr/>
        </p:nvSpPr>
        <p:spPr>
          <a:xfrm>
            <a:off x="406787" y="5517528"/>
            <a:ext cx="8230138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sz="1650" baseline="30000" dirty="0" err="1">
                <a:cs typeface="+mn-ea"/>
                <a:sym typeface="+mn-lt"/>
              </a:rPr>
              <a:t>a</a:t>
            </a:r>
            <a:r>
              <a:rPr lang="en" altLang="zh-CN" sz="1650" dirty="0" err="1">
                <a:cs typeface="+mn-ea"/>
                <a:sym typeface="+mn-lt"/>
              </a:rPr>
              <a:t>The</a:t>
            </a:r>
            <a:r>
              <a:rPr lang="en" altLang="zh-CN" sz="1650" dirty="0">
                <a:cs typeface="+mn-ea"/>
                <a:sym typeface="+mn-lt"/>
              </a:rPr>
              <a:t> middle value of each 4-cm height group is given here. </a:t>
            </a:r>
          </a:p>
          <a:p>
            <a:r>
              <a:rPr lang="en" altLang="zh-CN" sz="1650" i="1" dirty="0">
                <a:cs typeface="+mn-ea"/>
                <a:sym typeface="+mn-lt"/>
              </a:rPr>
              <a:t>Source:</a:t>
            </a:r>
            <a:r>
              <a:rPr lang="en" altLang="zh-CN" sz="1650" dirty="0">
                <a:cs typeface="+mn-ea"/>
                <a:sym typeface="+mn-lt"/>
              </a:rPr>
              <a:t> Based on the </a:t>
            </a:r>
            <a:r>
              <a:rPr lang="en" altLang="zh-CN" sz="1650" i="1" dirty="0">
                <a:cs typeface="+mn-ea"/>
                <a:sym typeface="+mn-lt"/>
              </a:rPr>
              <a:t>American</a:t>
            </a:r>
            <a:r>
              <a:rPr lang="en" altLang="zh-CN" sz="1650" dirty="0">
                <a:cs typeface="+mn-ea"/>
                <a:sym typeface="+mn-lt"/>
              </a:rPr>
              <a:t> </a:t>
            </a:r>
            <a:r>
              <a:rPr lang="en" altLang="zh-CN" sz="1650" i="1" dirty="0">
                <a:cs typeface="+mn-ea"/>
                <a:sym typeface="+mn-lt"/>
              </a:rPr>
              <a:t>Review</a:t>
            </a:r>
            <a:r>
              <a:rPr lang="en" altLang="zh-CN" sz="1650" dirty="0">
                <a:cs typeface="+mn-ea"/>
                <a:sym typeface="+mn-lt"/>
              </a:rPr>
              <a:t> </a:t>
            </a:r>
            <a:r>
              <a:rPr lang="en" altLang="zh-CN" sz="1650" i="1" dirty="0">
                <a:cs typeface="+mn-ea"/>
                <a:sym typeface="+mn-lt"/>
              </a:rPr>
              <a:t>of</a:t>
            </a:r>
            <a:r>
              <a:rPr lang="en" altLang="zh-CN" sz="1650" dirty="0">
                <a:cs typeface="+mn-ea"/>
                <a:sym typeface="+mn-lt"/>
              </a:rPr>
              <a:t> </a:t>
            </a:r>
            <a:r>
              <a:rPr lang="en" altLang="zh-CN" sz="1650" i="1" dirty="0">
                <a:cs typeface="+mn-ea"/>
                <a:sym typeface="+mn-lt"/>
              </a:rPr>
              <a:t>Respiratory</a:t>
            </a:r>
            <a:r>
              <a:rPr lang="en" altLang="zh-CN" sz="1650" dirty="0">
                <a:cs typeface="+mn-ea"/>
                <a:sym typeface="+mn-lt"/>
              </a:rPr>
              <a:t> </a:t>
            </a:r>
            <a:r>
              <a:rPr lang="en" altLang="zh-CN" sz="1650" i="1" dirty="0">
                <a:cs typeface="+mn-ea"/>
                <a:sym typeface="+mn-lt"/>
              </a:rPr>
              <a:t>Disease</a:t>
            </a:r>
            <a:r>
              <a:rPr lang="en" altLang="zh-CN" sz="1650" dirty="0">
                <a:cs typeface="+mn-ea"/>
                <a:sym typeface="+mn-lt"/>
              </a:rPr>
              <a:t>, </a:t>
            </a:r>
            <a:r>
              <a:rPr lang="en" altLang="zh-CN" sz="1650" i="1" dirty="0">
                <a:cs typeface="+mn-ea"/>
                <a:sym typeface="+mn-lt"/>
              </a:rPr>
              <a:t>108</a:t>
            </a:r>
            <a:r>
              <a:rPr lang="en" altLang="zh-CN" sz="1650" dirty="0">
                <a:cs typeface="+mn-ea"/>
                <a:sym typeface="+mn-lt"/>
              </a:rPr>
              <a:t>, 258−272, 1973. </a:t>
            </a:r>
          </a:p>
        </p:txBody>
      </p:sp>
    </p:spTree>
    <p:extLst>
      <p:ext uri="{BB962C8B-B14F-4D97-AF65-F5344CB8AC3E}">
        <p14:creationId xmlns:p14="http://schemas.microsoft.com/office/powerpoint/2010/main" val="34479079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986A393-EEBF-C84D-ABDF-6ADF959AEBD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254000"/>
                <a:ext cx="8229600" cy="5872163"/>
              </a:xfrm>
            </p:spPr>
            <p:txBody>
              <a:bodyPr>
                <a:noAutofit/>
              </a:bodyPr>
              <a:lstStyle/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" altLang="zh-CN" sz="2000" b="1" dirty="0">
                    <a:latin typeface="Arial (正文)"/>
                    <a:cs typeface="+mn-ea"/>
                    <a:sym typeface="+mn-lt"/>
                  </a:rPr>
                  <a:t>Question: Compute the correlation coefficient between FEV and height for the pulmonary-function data in Example 11.15 (on p. 471). 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endParaRPr lang="en" altLang="zh-CN" sz="2000" dirty="0">
                  <a:latin typeface="Arial (正文)"/>
                  <a:cs typeface="+mn-ea"/>
                  <a:sym typeface="+mn-lt"/>
                </a:endParaRP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endParaRPr lang="en" altLang="zh-CN" sz="2000" dirty="0">
                  <a:latin typeface="Arial (正文)"/>
                  <a:cs typeface="+mn-ea"/>
                  <a:sym typeface="+mn-lt"/>
                </a:endParaRP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" altLang="zh-CN" sz="2000" b="1" dirty="0">
                    <a:latin typeface="Arial (正文)"/>
                    <a:cs typeface="+mn-ea"/>
                    <a:sym typeface="+mn-lt"/>
                  </a:rPr>
                  <a:t>Solution: </a:t>
                </a:r>
                <a:r>
                  <a:rPr lang="en" altLang="zh-CN" sz="2000" dirty="0">
                    <a:latin typeface="Arial (正文)"/>
                    <a:cs typeface="+mn-ea"/>
                    <a:sym typeface="+mn-lt"/>
                  </a:rPr>
                  <a:t>From table 11.4 (previous slide)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" altLang="zh-CN" sz="2000" dirty="0">
                    <a:latin typeface="Arial (正文)"/>
                    <a:cs typeface="+mn-ea"/>
                    <a:sym typeface="+mn-lt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" altLang="zh-CN" sz="200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𝐿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𝑥𝑦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=5156.20−</m:t>
                    </m:r>
                    <m:f>
                      <m:f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</m:ctrlPr>
                          </m:d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  <m:t>1872</m:t>
                            </m:r>
                          </m:e>
                        </m:d>
                        <m:d>
                          <m:d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</m:ctrlPr>
                          </m:d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  <m:t>32.3</m:t>
                            </m:r>
                          </m:e>
                        </m:d>
                      </m:num>
                      <m:den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12</m:t>
                        </m:r>
                      </m:den>
                    </m:f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=117.4</m:t>
                    </m:r>
                  </m:oMath>
                </a14:m>
                <a:endParaRPr lang="en-US" altLang="zh-CN" sz="2000" b="0" dirty="0">
                  <a:latin typeface="Arial (正文)"/>
                  <a:cs typeface="+mn-ea"/>
                  <a:sym typeface="+mn-lt"/>
                </a:endParaRP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" altLang="zh-CN" sz="2000" dirty="0">
                    <a:latin typeface="Arial (正文)"/>
                    <a:cs typeface="+mn-ea"/>
                    <a:sym typeface="+mn-lt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" altLang="zh-CN" sz="200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𝐿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𝑥𝑥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=294,320−</m:t>
                    </m:r>
                    <m:f>
                      <m:f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</m:ctrlPr>
                          </m:sSup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  <m:t>1872</m:t>
                            </m:r>
                          </m:e>
                          <m:sup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12</m:t>
                        </m:r>
                      </m:den>
                    </m:f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=2288</m:t>
                    </m:r>
                  </m:oMath>
                </a14:m>
                <a:endParaRPr lang="en" altLang="zh-CN" sz="2000" dirty="0">
                  <a:latin typeface="Arial (正文)"/>
                  <a:cs typeface="+mn-ea"/>
                  <a:sym typeface="+mn-lt"/>
                </a:endParaRP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" altLang="zh-CN" sz="2000" dirty="0">
                    <a:latin typeface="Arial (正文)"/>
                    <a:cs typeface="+mn-ea"/>
                    <a:sym typeface="+mn-lt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" altLang="zh-CN" sz="200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𝐿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𝑦𝑦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=93.11−</m:t>
                    </m:r>
                    <m:f>
                      <m:f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</m:ctrlPr>
                          </m:sSup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  <m:t>32.3</m:t>
                            </m:r>
                          </m:e>
                          <m:sup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12</m:t>
                        </m:r>
                      </m:den>
                    </m:f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=6.269</m:t>
                    </m:r>
                  </m:oMath>
                </a14:m>
                <a:endParaRPr lang="en-US" altLang="zh-CN" sz="2000" b="0" dirty="0">
                  <a:latin typeface="Arial (正文)"/>
                  <a:cs typeface="+mn-ea"/>
                  <a:sym typeface="+mn-lt"/>
                </a:endParaRP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endParaRPr lang="en" altLang="zh-CN" sz="2000" dirty="0">
                  <a:latin typeface="Arial (正文)"/>
                  <a:cs typeface="+mn-ea"/>
                  <a:sym typeface="+mn-lt"/>
                </a:endParaRP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So</m:t>
                    </m:r>
                    <m:r>
                      <a:rPr lang="en-US" altLang="zh-CN" sz="2000" b="0" i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, </m:t>
                    </m:r>
                    <m:sSub>
                      <m:sSubPr>
                        <m:ctrlPr>
                          <a:rPr lang="en" altLang="zh-CN" sz="200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𝐿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𝑥𝑦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=117.4</m:t>
                    </m:r>
                  </m:oMath>
                </a14:m>
                <a:r>
                  <a:rPr lang="en-US" altLang="zh-CN" sz="2000" i="1" dirty="0">
                    <a:latin typeface="Arial (正文)"/>
                    <a:cs typeface="+mn-ea"/>
                    <a:sym typeface="+mn-lt"/>
                  </a:rPr>
                  <a:t> </a:t>
                </a:r>
                <a:r>
                  <a:rPr lang="en-US" altLang="zh-CN" sz="2000" dirty="0">
                    <a:latin typeface="Arial (正文)"/>
                    <a:cs typeface="+mn-ea"/>
                    <a:sym typeface="+mn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" altLang="zh-CN" sz="200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𝐿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𝑥𝑥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=2288   </m:t>
                    </m:r>
                    <m:sSub>
                      <m:sSubPr>
                        <m:ctrlPr>
                          <a:rPr lang="en" altLang="zh-CN" sz="200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𝐿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𝑦𝑦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=6.269 </m:t>
                    </m:r>
                  </m:oMath>
                </a14:m>
                <a:endParaRPr lang="en" altLang="zh-CN" sz="2000" dirty="0">
                  <a:latin typeface="Arial (正文)"/>
                  <a:cs typeface="+mn-ea"/>
                  <a:sym typeface="+mn-lt"/>
                </a:endParaRP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" altLang="zh-CN" sz="2000" dirty="0">
                    <a:latin typeface="Arial (正文)"/>
                    <a:cs typeface="+mn-ea"/>
                    <a:sym typeface="+mn-lt"/>
                  </a:rPr>
                  <a:t>Therefore,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" altLang="zh-CN" sz="2000" i="1" dirty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r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=</m:t>
                    </m:r>
                    <m:f>
                      <m:fPr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fPr>
                      <m:num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117.4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  <m:t>2288(6.169)</m:t>
                            </m:r>
                          </m:e>
                        </m:rad>
                      </m:den>
                    </m:f>
                    <m:r>
                      <a:rPr lang="en-US" altLang="zh-CN" sz="2000" b="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=</m:t>
                    </m:r>
                    <m:f>
                      <m:fPr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fPr>
                      <m:num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117.4</m:t>
                        </m:r>
                      </m:num>
                      <m:den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118.81</m:t>
                        </m:r>
                      </m:den>
                    </m:f>
                    <m:r>
                      <a:rPr lang="en-US" altLang="zh-CN" sz="2000" b="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=0.988</m:t>
                    </m:r>
                  </m:oMath>
                </a14:m>
                <a:endParaRPr lang="en-US" altLang="zh-CN" sz="2000" b="0" dirty="0">
                  <a:latin typeface="Arial (正文)"/>
                  <a:cs typeface="+mn-ea"/>
                  <a:sym typeface="+mn-lt"/>
                </a:endParaRP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endParaRPr lang="en" altLang="zh-CN" sz="2000" dirty="0">
                  <a:latin typeface="Arial (正文)"/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</a:pPr>
                <a:r>
                  <a:rPr lang="en" altLang="zh-CN" sz="2000" dirty="0">
                    <a:latin typeface="Arial (正文)"/>
                    <a:cs typeface="+mn-ea"/>
                    <a:sym typeface="+mn-lt"/>
                  </a:rPr>
                  <a:t>Conclusion: a very strong positive correlation exists between FEV and height</a:t>
                </a:r>
                <a:endParaRPr lang="en-US" altLang="zh-CN" sz="2000" b="0" dirty="0">
                  <a:latin typeface="Arial (正文)"/>
                  <a:cs typeface="+mn-ea"/>
                  <a:sym typeface="+mn-lt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986A393-EEBF-C84D-ABDF-6ADF959AEBD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54000"/>
                <a:ext cx="8229600" cy="5872163"/>
              </a:xfrm>
              <a:blipFill>
                <a:blip r:embed="rId2"/>
                <a:stretch>
                  <a:fillRect l="-1333" t="-104" r="-2815" b="-44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">
            <a:extLst>
              <a:ext uri="{FF2B5EF4-FFF2-40B4-BE49-F238E27FC236}">
                <a16:creationId xmlns:a16="http://schemas.microsoft.com/office/drawing/2014/main" id="{FC8E0350-1452-4199-9838-F138B595CC36}"/>
              </a:ext>
            </a:extLst>
          </p:cNvPr>
          <p:cNvGrpSpPr/>
          <p:nvPr/>
        </p:nvGrpSpPr>
        <p:grpSpPr>
          <a:xfrm>
            <a:off x="5930425" y="2312480"/>
            <a:ext cx="2542449" cy="877602"/>
            <a:chOff x="0" y="37375"/>
            <a:chExt cx="2542448" cy="877600"/>
          </a:xfrm>
        </p:grpSpPr>
        <p:pic>
          <p:nvPicPr>
            <p:cNvPr id="5" name="Picture 5" descr="Picture 5">
              <a:extLst>
                <a:ext uri="{FF2B5EF4-FFF2-40B4-BE49-F238E27FC236}">
                  <a16:creationId xmlns:a16="http://schemas.microsoft.com/office/drawing/2014/main" id="{A4F71B5E-9BAE-4BCC-A231-35E7057F7F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067" y="115678"/>
              <a:ext cx="198305" cy="2148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3F443748-253E-4486-B1DF-976455ED62DC}"/>
                </a:ext>
              </a:extLst>
            </p:cNvPr>
            <p:cNvSpPr txBox="1"/>
            <p:nvPr/>
          </p:nvSpPr>
          <p:spPr>
            <a:xfrm>
              <a:off x="231196" y="37375"/>
              <a:ext cx="237639" cy="350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r>
                <a:t>=</a:t>
              </a:r>
            </a:p>
          </p:txBody>
        </p:sp>
        <p:pic>
          <p:nvPicPr>
            <p:cNvPr id="8" name="Picture 8" descr="Picture 8">
              <a:extLst>
                <a:ext uri="{FF2B5EF4-FFF2-40B4-BE49-F238E27FC236}">
                  <a16:creationId xmlns:a16="http://schemas.microsoft.com/office/drawing/2014/main" id="{9D977412-DF1F-41DA-A640-15E2A39E98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406707"/>
              <a:ext cx="242372" cy="27542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974F9EEC-7371-4506-81CF-D1C6CC0432B2}"/>
                </a:ext>
              </a:extLst>
            </p:cNvPr>
            <p:cNvSpPr txBox="1"/>
            <p:nvPr/>
          </p:nvSpPr>
          <p:spPr>
            <a:xfrm>
              <a:off x="231196" y="410227"/>
              <a:ext cx="237639" cy="350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r>
                <a:t>=</a:t>
              </a:r>
            </a:p>
          </p:txBody>
        </p:sp>
        <p:pic>
          <p:nvPicPr>
            <p:cNvPr id="10" name="Picture 10" descr="Picture 10">
              <a:extLst>
                <a:ext uri="{FF2B5EF4-FFF2-40B4-BE49-F238E27FC236}">
                  <a16:creationId xmlns:a16="http://schemas.microsoft.com/office/drawing/2014/main" id="{A4298B3A-F91C-4E5C-BC74-B1DD0C3923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3142" y="397181"/>
              <a:ext cx="2159306" cy="5177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A2A3A878-0848-4B13-B963-79B51B355B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9260" y="2281639"/>
            <a:ext cx="1345084" cy="3795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06668C-D4EB-4D69-91A5-DF16D4FEC162}"/>
              </a:ext>
            </a:extLst>
          </p:cNvPr>
          <p:cNvSpPr txBox="1"/>
          <p:nvPr/>
        </p:nvSpPr>
        <p:spPr>
          <a:xfrm>
            <a:off x="5974492" y="4613310"/>
            <a:ext cx="1469311" cy="369330"/>
          </a:xfrm>
          <a:prstGeom prst="rect">
            <a:avLst/>
          </a:prstGeom>
          <a:noFill/>
          <a:ln w="12700" cap="flat">
            <a:solidFill>
              <a:schemeClr val="accent1">
                <a:alpha val="99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r 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=</a:t>
            </a:r>
            <a:r>
              <a:rPr lang="en-US" b="0" dirty="0"/>
              <a:t> </a:t>
            </a:r>
            <a:r>
              <a:rPr lang="en-US" b="0" i="1" dirty="0" err="1"/>
              <a:t>L</a:t>
            </a:r>
            <a:r>
              <a:rPr lang="en-US" b="0" i="1" baseline="-25000" dirty="0" err="1"/>
              <a:t>xy</a:t>
            </a:r>
            <a:r>
              <a:rPr lang="en-US" b="0" i="1" dirty="0"/>
              <a:t>/√</a:t>
            </a:r>
            <a:r>
              <a:rPr lang="en-US" b="0" i="1" dirty="0" err="1"/>
              <a:t>L</a:t>
            </a:r>
            <a:r>
              <a:rPr lang="en-US" b="0" i="1" baseline="-25000" dirty="0" err="1"/>
              <a:t>xx</a:t>
            </a:r>
            <a:r>
              <a:rPr lang="en-US" b="0" i="1" dirty="0" err="1"/>
              <a:t>L</a:t>
            </a:r>
            <a:r>
              <a:rPr lang="en-US" b="0" i="1" baseline="-25000" dirty="0" err="1"/>
              <a:t>yy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94656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ubtitle 2"/>
          <p:cNvSpPr txBox="1">
            <a:spLocks noGrp="1"/>
          </p:cNvSpPr>
          <p:nvPr>
            <p:ph type="body" sz="quarter" idx="1"/>
          </p:nvPr>
        </p:nvSpPr>
        <p:spPr>
          <a:xfrm>
            <a:off x="533400" y="609600"/>
            <a:ext cx="8610600" cy="4495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defRPr sz="2700" b="1"/>
            </a:pPr>
            <a:r>
              <a:rPr dirty="0"/>
              <a:t>Multiple Regression</a:t>
            </a:r>
          </a:p>
          <a:p>
            <a:pPr>
              <a:lnSpc>
                <a:spcPct val="90000"/>
              </a:lnSpc>
              <a:defRPr sz="2700" b="1">
                <a:solidFill>
                  <a:srgbClr val="4DE1EA"/>
                </a:solidFill>
              </a:defRPr>
            </a:pPr>
            <a:endParaRPr dirty="0"/>
          </a:p>
          <a:p>
            <a:pPr marL="342900" indent="-342900" algn="l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Multiple regression analysis : examine relationship between each of the more than one independent variables (x</a:t>
            </a:r>
            <a:r>
              <a:rPr baseline="-25000" dirty="0"/>
              <a:t>1</a:t>
            </a:r>
            <a:r>
              <a:rPr dirty="0"/>
              <a:t>,…,</a:t>
            </a:r>
            <a:r>
              <a:rPr dirty="0" err="1"/>
              <a:t>x</a:t>
            </a:r>
            <a:r>
              <a:rPr baseline="-25000" dirty="0" err="1"/>
              <a:t>k</a:t>
            </a:r>
            <a:r>
              <a:rPr dirty="0"/>
              <a:t>) and the dependent variable (y) after taking into account the remaining independent variables</a:t>
            </a:r>
          </a:p>
          <a:p>
            <a:pPr algn="l">
              <a:lnSpc>
                <a:spcPct val="90000"/>
              </a:lnSpc>
              <a:defRPr sz="2000"/>
            </a:pPr>
            <a:endParaRPr dirty="0"/>
          </a:p>
          <a:p>
            <a:pPr marL="342900" indent="-342900" algn="l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Estimation of the regression equation: y =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a </a:t>
            </a:r>
            <a:r>
              <a:rPr dirty="0"/>
              <a:t>+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baseline="-25000" dirty="0"/>
              <a:t>1</a:t>
            </a:r>
            <a:r>
              <a:rPr i="1" dirty="0"/>
              <a:t>x</a:t>
            </a:r>
            <a:r>
              <a:rPr baseline="-25000" dirty="0"/>
              <a:t>1</a:t>
            </a:r>
            <a:r>
              <a:rPr dirty="0"/>
              <a:t> +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baseline="-25000" dirty="0"/>
              <a:t>2</a:t>
            </a:r>
            <a:r>
              <a:rPr i="1" dirty="0"/>
              <a:t>x</a:t>
            </a:r>
            <a:r>
              <a:rPr i="1" baseline="-25000" dirty="0"/>
              <a:t>2</a:t>
            </a:r>
            <a:r>
              <a:rPr dirty="0"/>
              <a:t> + </a:t>
            </a:r>
            <a:r>
              <a:rPr i="1" dirty="0"/>
              <a:t>e </a:t>
            </a:r>
            <a:endParaRPr lang="en-US" i="1" dirty="0"/>
          </a:p>
          <a:p>
            <a:pPr algn="l">
              <a:lnSpc>
                <a:spcPct val="90000"/>
              </a:lnSpc>
              <a:spcBef>
                <a:spcPts val="400"/>
              </a:spcBef>
              <a:buSzPct val="100000"/>
              <a:defRPr sz="2000"/>
            </a:pPr>
            <a:r>
              <a:rPr lang="en-US" i="1" dirty="0"/>
              <a:t>      </a:t>
            </a:r>
            <a:r>
              <a:rPr i="1" dirty="0"/>
              <a:t>e</a:t>
            </a:r>
            <a:r>
              <a:rPr dirty="0"/>
              <a:t> is an error</a:t>
            </a:r>
            <a:r>
              <a:rPr lang="en-US" dirty="0"/>
              <a:t>: </a:t>
            </a:r>
            <a:r>
              <a:rPr dirty="0"/>
              <a:t>normally distributed with mean 0 and variance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s</a:t>
            </a:r>
            <a:r>
              <a:rPr baseline="30000" dirty="0"/>
              <a:t>2 </a:t>
            </a:r>
            <a:endParaRPr lang="en-US" baseline="30000" dirty="0"/>
          </a:p>
          <a:p>
            <a:pPr algn="l">
              <a:lnSpc>
                <a:spcPct val="90000"/>
              </a:lnSpc>
              <a:spcBef>
                <a:spcPts val="400"/>
              </a:spcBef>
              <a:buSzPct val="100000"/>
              <a:defRPr sz="2000"/>
            </a:pPr>
            <a:r>
              <a:rPr lang="en-US" dirty="0"/>
              <a:t>     </a:t>
            </a:r>
            <a:r>
              <a:rPr dirty="0"/>
              <a:t>(y=SBP, x</a:t>
            </a:r>
            <a:r>
              <a:rPr baseline="-25000" dirty="0"/>
              <a:t>1</a:t>
            </a:r>
            <a:r>
              <a:rPr dirty="0"/>
              <a:t>=birthweight, x</a:t>
            </a:r>
            <a:r>
              <a:rPr baseline="-25000" dirty="0"/>
              <a:t>2</a:t>
            </a:r>
            <a:r>
              <a:rPr dirty="0"/>
              <a:t>= age in days)</a:t>
            </a:r>
          </a:p>
          <a:p>
            <a:pPr algn="l">
              <a:lnSpc>
                <a:spcPct val="90000"/>
              </a:lnSpc>
              <a:defRPr sz="2000" baseline="30000"/>
            </a:pPr>
            <a:endParaRPr dirty="0"/>
          </a:p>
          <a:p>
            <a:pPr marL="342900" indent="-342900" algn="l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If we have k independent variables x</a:t>
            </a:r>
            <a:r>
              <a:rPr baseline="-25000" dirty="0"/>
              <a:t>1</a:t>
            </a:r>
            <a:r>
              <a:rPr dirty="0"/>
              <a:t>,…, </a:t>
            </a:r>
            <a:r>
              <a:rPr dirty="0" err="1"/>
              <a:t>x</a:t>
            </a:r>
            <a:r>
              <a:rPr baseline="-25000" dirty="0" err="1"/>
              <a:t>k</a:t>
            </a:r>
            <a:r>
              <a:rPr dirty="0"/>
              <a:t> then a linear-regression model relating y to x</a:t>
            </a:r>
            <a:r>
              <a:rPr baseline="-25000" dirty="0"/>
              <a:t>1</a:t>
            </a:r>
            <a:r>
              <a:rPr dirty="0"/>
              <a:t>,…, </a:t>
            </a:r>
            <a:r>
              <a:rPr dirty="0" err="1"/>
              <a:t>x</a:t>
            </a:r>
            <a:r>
              <a:rPr baseline="-25000" dirty="0" err="1"/>
              <a:t>k</a:t>
            </a:r>
            <a:r>
              <a:rPr dirty="0"/>
              <a:t> : y =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a </a:t>
            </a:r>
            <a:r>
              <a:rPr dirty="0"/>
              <a:t>+ </a:t>
            </a:r>
            <a:r>
              <a:rPr lang="en-US" dirty="0"/>
              <a:t>     </a:t>
            </a:r>
            <a:r>
              <a:rPr dirty="0" err="1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i="1" baseline="-25000" dirty="0" err="1"/>
              <a:t>j</a:t>
            </a:r>
            <a:r>
              <a:rPr i="1" dirty="0" err="1"/>
              <a:t>x</a:t>
            </a:r>
            <a:r>
              <a:rPr i="1" baseline="-25000" dirty="0" err="1"/>
              <a:t>j</a:t>
            </a:r>
            <a:r>
              <a:rPr dirty="0"/>
              <a:t> + </a:t>
            </a:r>
            <a:r>
              <a:rPr i="1" dirty="0"/>
              <a:t>e</a:t>
            </a:r>
          </a:p>
        </p:txBody>
      </p:sp>
      <p:pic>
        <p:nvPicPr>
          <p:cNvPr id="223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302" y="4572000"/>
            <a:ext cx="204789" cy="533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000" b="1"/>
            </a:lvl1pPr>
          </a:lstStyle>
          <a:p>
            <a:r>
              <a:rPr dirty="0"/>
              <a:t>Example: Pediatrics Hypertension  </a:t>
            </a:r>
          </a:p>
        </p:txBody>
      </p:sp>
      <p:sp>
        <p:nvSpPr>
          <p:cNvPr id="228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228600" y="1600200"/>
            <a:ext cx="8839200" cy="452596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500"/>
              </a:spcBef>
              <a:defRPr sz="2200"/>
            </a:pPr>
            <a:r>
              <a:rPr dirty="0"/>
              <a:t>Investigate how the relationship between the blood-pressure levels of newborns and infants relate to subsequent adult blood pressure.</a:t>
            </a:r>
          </a:p>
          <a:p>
            <a:pPr marL="0" indent="0">
              <a:spcBef>
                <a:spcPts val="500"/>
              </a:spcBef>
              <a:buSzTx/>
              <a:buNone/>
              <a:defRPr sz="2200"/>
            </a:pPr>
            <a:r>
              <a:rPr dirty="0"/>
              <a:t> </a:t>
            </a:r>
          </a:p>
          <a:p>
            <a:pPr>
              <a:spcBef>
                <a:spcPts val="500"/>
              </a:spcBef>
              <a:defRPr sz="2200"/>
            </a:pPr>
            <a:r>
              <a:rPr lang="en-US" dirty="0"/>
              <a:t>Problem: </a:t>
            </a:r>
            <a:r>
              <a:rPr dirty="0"/>
              <a:t>blood pressure of a newborn is affected by several extraneous factors that make this relationship difficult to study.</a:t>
            </a:r>
          </a:p>
          <a:p>
            <a:pPr marL="0" indent="0">
              <a:buSzTx/>
              <a:buNone/>
              <a:defRPr sz="2200"/>
            </a:pPr>
            <a:endParaRPr dirty="0"/>
          </a:p>
          <a:p>
            <a:pPr>
              <a:spcBef>
                <a:spcPts val="500"/>
              </a:spcBef>
              <a:defRPr sz="2200"/>
            </a:pPr>
            <a:r>
              <a:rPr lang="en-US" dirty="0"/>
              <a:t>Newborn </a:t>
            </a:r>
            <a:r>
              <a:rPr dirty="0"/>
              <a:t>blood pressures are </a:t>
            </a:r>
            <a:r>
              <a:rPr lang="en-US" dirty="0"/>
              <a:t>influenced</a:t>
            </a:r>
            <a:r>
              <a:rPr dirty="0"/>
              <a:t> by:</a:t>
            </a:r>
          </a:p>
          <a:p>
            <a:pPr marL="228600" indent="-228600">
              <a:spcBef>
                <a:spcPts val="500"/>
              </a:spcBef>
              <a:buFontTx/>
              <a:buAutoNum type="arabicParenBoth"/>
              <a:defRPr sz="2200"/>
            </a:pPr>
            <a:r>
              <a:rPr dirty="0"/>
              <a:t>  Birthweight</a:t>
            </a:r>
          </a:p>
          <a:p>
            <a:pPr marL="0" indent="0">
              <a:spcBef>
                <a:spcPts val="500"/>
              </a:spcBef>
              <a:buSzTx/>
              <a:buNone/>
              <a:defRPr sz="2200"/>
            </a:pPr>
            <a:r>
              <a:rPr dirty="0"/>
              <a:t>(2)</a:t>
            </a:r>
            <a:r>
              <a:rPr lang="en-US" dirty="0"/>
              <a:t> </a:t>
            </a:r>
            <a:r>
              <a:rPr dirty="0"/>
              <a:t> the day of life on which blood pressure is measured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Picture 1" descr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799" y="3302327"/>
            <a:ext cx="4276726" cy="3460422"/>
          </a:xfrm>
          <a:prstGeom prst="rect">
            <a:avLst/>
          </a:prstGeom>
          <a:ln w="12700">
            <a:miter lim="400000"/>
          </a:ln>
        </p:spPr>
      </p:pic>
      <p:sp>
        <p:nvSpPr>
          <p:cNvPr id="233" name="TextBox 1"/>
          <p:cNvSpPr txBox="1"/>
          <p:nvPr/>
        </p:nvSpPr>
        <p:spPr>
          <a:xfrm>
            <a:off x="426719" y="457199"/>
            <a:ext cx="8671561" cy="2893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buSzPct val="100000"/>
              <a:buFont typeface="Arial" panose="020B0604020202020204" pitchFamily="34" charset="0"/>
              <a:buChar char="•"/>
              <a:defRPr sz="2000"/>
            </a:pPr>
            <a:r>
              <a:rPr lang="en-US" dirty="0"/>
              <a:t>I</a:t>
            </a:r>
            <a:r>
              <a:rPr dirty="0"/>
              <a:t>nfants</a:t>
            </a:r>
            <a:r>
              <a:rPr lang="en-US" dirty="0"/>
              <a:t>: </a:t>
            </a:r>
            <a:r>
              <a:rPr dirty="0"/>
              <a:t>weighed at the time of the blood-pressure</a:t>
            </a:r>
            <a:r>
              <a:rPr lang="en-US" dirty="0"/>
              <a:t> </a:t>
            </a:r>
            <a:r>
              <a:rPr dirty="0"/>
              <a:t>measurements</a:t>
            </a:r>
          </a:p>
          <a:p>
            <a:pPr marL="342900" indent="-342900">
              <a:buSzPct val="100000"/>
              <a:buFont typeface="Arial"/>
              <a:buChar char="•"/>
              <a:defRPr sz="2000"/>
            </a:pPr>
            <a:endParaRPr lang="en-US" dirty="0"/>
          </a:p>
          <a:p>
            <a:pPr marL="342900" indent="-342900">
              <a:buSzPct val="100000"/>
              <a:buFont typeface="Arial"/>
              <a:buChar char="•"/>
              <a:defRPr sz="2000"/>
            </a:pPr>
            <a:r>
              <a:rPr lang="en-US" dirty="0"/>
              <a:t>Expect: </a:t>
            </a:r>
            <a:r>
              <a:rPr dirty="0"/>
              <a:t>infants seen at 5 days of life would on average have a greater weight than those seen at 2 days of life</a:t>
            </a:r>
            <a:endParaRPr lang="en-US" dirty="0"/>
          </a:p>
          <a:p>
            <a:pPr marL="342900" indent="-342900">
              <a:buSzPct val="100000"/>
              <a:buFont typeface="Arial"/>
              <a:buChar char="•"/>
              <a:defRPr sz="2000"/>
            </a:pPr>
            <a:endParaRPr lang="en-US" dirty="0"/>
          </a:p>
          <a:p>
            <a:pPr marL="342900" indent="-342900">
              <a:buSzPct val="100000"/>
              <a:buFont typeface="Arial"/>
              <a:buChar char="•"/>
              <a:defRPr sz="2000"/>
            </a:pPr>
            <a:r>
              <a:rPr lang="en-US" dirty="0"/>
              <a:t>Dependent variable: SBP</a:t>
            </a:r>
          </a:p>
          <a:p>
            <a:pPr>
              <a:buSzPct val="100000"/>
              <a:defRPr sz="2000"/>
            </a:pPr>
            <a:endParaRPr dirty="0"/>
          </a:p>
          <a:p>
            <a:pPr marL="342900" indent="-342900">
              <a:buSzPct val="100000"/>
              <a:buFont typeface="Arial"/>
              <a:buChar char="•"/>
              <a:defRPr sz="2000"/>
            </a:pPr>
            <a:r>
              <a:rPr lang="en-US" dirty="0"/>
              <a:t>Independent variables: age and birthweight</a:t>
            </a:r>
            <a:endParaRPr dirty="0"/>
          </a:p>
          <a:p>
            <a:pPr>
              <a:defRPr sz="2200"/>
            </a:pPr>
            <a:endParaRPr dirty="0"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262" y="704850"/>
            <a:ext cx="6924676" cy="4762500"/>
          </a:xfrm>
          <a:prstGeom prst="rect">
            <a:avLst/>
          </a:prstGeom>
          <a:ln w="12700">
            <a:miter lim="400000"/>
          </a:ln>
        </p:spPr>
      </p:pic>
      <p:sp>
        <p:nvSpPr>
          <p:cNvPr id="238" name="TextBox 2"/>
          <p:cNvSpPr txBox="1"/>
          <p:nvPr/>
        </p:nvSpPr>
        <p:spPr>
          <a:xfrm>
            <a:off x="1129982" y="304800"/>
            <a:ext cx="6428345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/>
            </a:lvl1pPr>
          </a:lstStyle>
          <a:p>
            <a:r>
              <a:t>Estimates were obtained with SAS PROC REG program</a:t>
            </a:r>
          </a:p>
        </p:txBody>
      </p:sp>
      <p:sp>
        <p:nvSpPr>
          <p:cNvPr id="239" name="Rectangle 1"/>
          <p:cNvSpPr txBox="1"/>
          <p:nvPr/>
        </p:nvSpPr>
        <p:spPr>
          <a:xfrm>
            <a:off x="1036319" y="5497512"/>
            <a:ext cx="7512322" cy="1150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y=53.45+5.89x</a:t>
            </a:r>
            <a:r>
              <a:rPr sz="1100"/>
              <a:t>1</a:t>
            </a:r>
            <a:r>
              <a:t>+0.126x</a:t>
            </a:r>
            <a:r>
              <a:rPr sz="1000"/>
              <a:t>2</a:t>
            </a:r>
          </a:p>
          <a:p>
            <a:r>
              <a:t>For a newborn,  the average blood pressure increases by an estimated </a:t>
            </a:r>
          </a:p>
          <a:p>
            <a:r>
              <a:t>5.89 mm Hg per day of age, and 0.126 mm Hg per ounce of birthweight. 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ubtitle 2"/>
          <p:cNvSpPr txBox="1">
            <a:spLocks noGrp="1"/>
          </p:cNvSpPr>
          <p:nvPr>
            <p:ph type="body" sz="quarter" idx="1"/>
          </p:nvPr>
        </p:nvSpPr>
        <p:spPr>
          <a:xfrm>
            <a:off x="533400" y="533400"/>
            <a:ext cx="7854950" cy="63246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l">
              <a:spcBef>
                <a:spcPts val="400"/>
              </a:spcBef>
              <a:defRPr sz="2000"/>
            </a:pPr>
            <a:r>
              <a:rPr dirty="0"/>
              <a:t>Multiple-regression model:</a:t>
            </a:r>
          </a:p>
          <a:p>
            <a:pPr algn="l">
              <a:spcBef>
                <a:spcPts val="400"/>
              </a:spcBef>
              <a:defRPr sz="2000"/>
            </a:pPr>
            <a:r>
              <a:rPr dirty="0"/>
              <a:t>		y =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a </a:t>
            </a:r>
            <a:r>
              <a:rPr dirty="0"/>
              <a:t>+    </a:t>
            </a:r>
            <a:r>
              <a:rPr dirty="0" err="1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i="1" baseline="-25000" dirty="0" err="1"/>
              <a:t>j</a:t>
            </a:r>
            <a:r>
              <a:rPr i="1" dirty="0" err="1"/>
              <a:t>x</a:t>
            </a:r>
            <a:r>
              <a:rPr i="1" baseline="-25000" dirty="0" err="1"/>
              <a:t>j</a:t>
            </a:r>
            <a:r>
              <a:rPr dirty="0"/>
              <a:t> + </a:t>
            </a:r>
            <a:r>
              <a:rPr i="1" dirty="0"/>
              <a:t>e   </a:t>
            </a:r>
            <a:r>
              <a:rPr dirty="0"/>
              <a:t>where </a:t>
            </a:r>
            <a:r>
              <a:rPr i="1" dirty="0"/>
              <a:t>e</a:t>
            </a:r>
            <a:r>
              <a:rPr dirty="0"/>
              <a:t> ~N(0,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s</a:t>
            </a:r>
            <a:r>
              <a:rPr baseline="30000" dirty="0"/>
              <a:t>2 </a:t>
            </a:r>
            <a:r>
              <a:rPr dirty="0"/>
              <a:t>)</a:t>
            </a:r>
          </a:p>
          <a:p>
            <a:pPr algn="l">
              <a:spcBef>
                <a:spcPts val="400"/>
              </a:spcBef>
              <a:defRPr sz="2000"/>
            </a:pPr>
            <a:r>
              <a:rPr dirty="0" err="1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i="1" baseline="-25000" dirty="0" err="1"/>
              <a:t>j</a:t>
            </a:r>
            <a:r>
              <a:rPr dirty="0"/>
              <a:t>, </a:t>
            </a:r>
            <a:r>
              <a:rPr i="1" dirty="0"/>
              <a:t>j</a:t>
            </a:r>
            <a:r>
              <a:rPr dirty="0"/>
              <a:t> = 1, 2…,k </a:t>
            </a:r>
            <a:endParaRPr lang="en-US" dirty="0"/>
          </a:p>
          <a:p>
            <a:pPr algn="l">
              <a:spcBef>
                <a:spcPts val="400"/>
              </a:spcBef>
              <a:defRPr sz="2000"/>
            </a:pPr>
            <a:endParaRPr dirty="0"/>
          </a:p>
          <a:p>
            <a:pPr marL="342900" indent="-342900" algn="l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partial-regression coefficients</a:t>
            </a:r>
            <a:r>
              <a:rPr lang="en-US" dirty="0"/>
              <a:t>: </a:t>
            </a:r>
          </a:p>
          <a:p>
            <a:pPr lvl="1" indent="0" algn="l">
              <a:spcBef>
                <a:spcPts val="400"/>
              </a:spcBef>
              <a:buSzPct val="100000"/>
              <a:defRPr sz="2000"/>
            </a:pPr>
            <a:r>
              <a:rPr lang="en-US" dirty="0"/>
              <a:t>     - </a:t>
            </a:r>
            <a:r>
              <a:rPr dirty="0"/>
              <a:t>represents the average increase in </a:t>
            </a:r>
            <a:r>
              <a:rPr i="1" dirty="0"/>
              <a:t>y</a:t>
            </a:r>
            <a:r>
              <a:rPr dirty="0"/>
              <a:t> per unit increase in </a:t>
            </a:r>
            <a:r>
              <a:rPr i="1" dirty="0" err="1"/>
              <a:t>x</a:t>
            </a:r>
            <a:r>
              <a:rPr i="1" baseline="-25000" dirty="0" err="1"/>
              <a:t>j</a:t>
            </a:r>
            <a:r>
              <a:rPr dirty="0"/>
              <a:t>, with </a:t>
            </a:r>
            <a:endParaRPr lang="en-US" dirty="0"/>
          </a:p>
          <a:p>
            <a:pPr lvl="1" indent="0" algn="l">
              <a:spcBef>
                <a:spcPts val="400"/>
              </a:spcBef>
              <a:buSzPct val="100000"/>
              <a:defRPr sz="2000"/>
            </a:pPr>
            <a:r>
              <a:rPr lang="en-US" dirty="0"/>
              <a:t>        </a:t>
            </a:r>
            <a:r>
              <a:rPr dirty="0"/>
              <a:t>all other variables held constant (adjusting all other variables)</a:t>
            </a:r>
          </a:p>
          <a:p>
            <a:pPr algn="l">
              <a:spcBef>
                <a:spcPts val="400"/>
              </a:spcBef>
              <a:buSzPct val="100000"/>
              <a:defRPr sz="2000"/>
            </a:pPr>
            <a:r>
              <a:rPr lang="en-US" dirty="0"/>
              <a:t>     - </a:t>
            </a:r>
            <a:r>
              <a:rPr dirty="0"/>
              <a:t>estimated by the parameter </a:t>
            </a:r>
            <a:r>
              <a:rPr i="1" dirty="0" err="1"/>
              <a:t>b</a:t>
            </a:r>
            <a:r>
              <a:rPr i="1" baseline="-25000" dirty="0" err="1"/>
              <a:t>j</a:t>
            </a:r>
            <a:endParaRPr i="1" baseline="-25000" dirty="0"/>
          </a:p>
          <a:p>
            <a:pPr marL="342900" indent="-342900" algn="just">
              <a:buSzPct val="100000"/>
              <a:buFont typeface="Arial"/>
              <a:buChar char="•"/>
              <a:defRPr sz="2000"/>
            </a:pPr>
            <a:endParaRPr i="1" baseline="-25000" dirty="0"/>
          </a:p>
          <a:p>
            <a:pPr marL="342900" indent="-342900" algn="just"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2000"/>
            </a:pPr>
            <a:r>
              <a:rPr dirty="0"/>
              <a:t>Partial regression coefficients </a:t>
            </a:r>
            <a:r>
              <a:rPr lang="en-US" dirty="0"/>
              <a:t>vs.</a:t>
            </a:r>
            <a:r>
              <a:rPr dirty="0"/>
              <a:t> simple linear-regression coefficients </a:t>
            </a:r>
            <a:endParaRPr lang="en-US" dirty="0"/>
          </a:p>
          <a:p>
            <a:pPr marL="342900" indent="-342900" algn="just"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2000"/>
            </a:pPr>
            <a:endParaRPr lang="en-US" dirty="0"/>
          </a:p>
          <a:p>
            <a:pPr marL="342900" indent="-342900" algn="just"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2000"/>
            </a:pPr>
            <a:r>
              <a:rPr dirty="0"/>
              <a:t>Simple linear-regression coefficients</a:t>
            </a:r>
            <a:r>
              <a:rPr lang="en-US" dirty="0"/>
              <a:t>:</a:t>
            </a:r>
            <a:r>
              <a:rPr dirty="0"/>
              <a:t> average increase in y per unit increase in x (do not consider any other independent variables)</a:t>
            </a:r>
            <a:endParaRPr lang="en-US" dirty="0"/>
          </a:p>
          <a:p>
            <a:pPr algn="just">
              <a:spcBef>
                <a:spcPts val="400"/>
              </a:spcBef>
              <a:buClr>
                <a:srgbClr val="000000"/>
              </a:buClr>
              <a:buSzPct val="100000"/>
              <a:defRPr sz="2000"/>
            </a:pPr>
            <a:endParaRPr dirty="0"/>
          </a:p>
          <a:p>
            <a:pPr marL="342900" indent="-342900" algn="just"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2000"/>
            </a:pPr>
            <a:r>
              <a:rPr dirty="0"/>
              <a:t>Strong relationships among the independent variables in a multiple-regression model:  partial-regression coefficients and  simple linear-regression coefficients are different considerably</a:t>
            </a:r>
          </a:p>
        </p:txBody>
      </p:sp>
      <p:pic>
        <p:nvPicPr>
          <p:cNvPr id="244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7173" y="825843"/>
            <a:ext cx="204789" cy="533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ubtitle 2"/>
          <p:cNvSpPr txBox="1">
            <a:spLocks noGrp="1"/>
          </p:cNvSpPr>
          <p:nvPr>
            <p:ph type="body" sz="quarter" idx="1"/>
          </p:nvPr>
        </p:nvSpPr>
        <p:spPr>
          <a:xfrm>
            <a:off x="457200" y="1778000"/>
            <a:ext cx="7854950" cy="3886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just">
              <a:spcBef>
                <a:spcPts val="400"/>
              </a:spcBef>
              <a:defRPr sz="2000" b="1"/>
            </a:pPr>
            <a:r>
              <a:rPr dirty="0"/>
              <a:t>Standardized regression coefficient </a:t>
            </a:r>
            <a:r>
              <a:rPr b="0" dirty="0"/>
              <a:t>(</a:t>
            </a:r>
            <a:r>
              <a:rPr b="0" i="1" dirty="0"/>
              <a:t>b</a:t>
            </a:r>
            <a:r>
              <a:rPr b="0" i="1" baseline="-25000" dirty="0"/>
              <a:t>s</a:t>
            </a:r>
            <a:r>
              <a:rPr b="0" dirty="0"/>
              <a:t>) : </a:t>
            </a:r>
            <a:r>
              <a:rPr b="0" i="1" dirty="0"/>
              <a:t>b</a:t>
            </a:r>
            <a:r>
              <a:rPr b="0" dirty="0"/>
              <a:t> × (</a:t>
            </a:r>
            <a:r>
              <a:rPr b="0" i="1" dirty="0" err="1"/>
              <a:t>s</a:t>
            </a:r>
            <a:r>
              <a:rPr b="0" i="1" baseline="-25000" dirty="0" err="1"/>
              <a:t>x</a:t>
            </a:r>
            <a:r>
              <a:rPr b="0" dirty="0"/>
              <a:t>/</a:t>
            </a:r>
            <a:r>
              <a:rPr b="0" i="1" dirty="0" err="1"/>
              <a:t>s</a:t>
            </a:r>
            <a:r>
              <a:rPr b="0" i="1" baseline="-25000" dirty="0" err="1"/>
              <a:t>y</a:t>
            </a:r>
            <a:r>
              <a:rPr b="0" dirty="0"/>
              <a:t>)</a:t>
            </a:r>
            <a:endParaRPr lang="en-US" b="0" dirty="0"/>
          </a:p>
          <a:p>
            <a:pPr algn="just">
              <a:spcBef>
                <a:spcPts val="400"/>
              </a:spcBef>
              <a:defRPr sz="2000" b="1"/>
            </a:pPr>
            <a:endParaRPr b="0" dirty="0"/>
          </a:p>
          <a:p>
            <a:pPr marL="342900" indent="-342900" algn="just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represents the estimated average increase in </a:t>
            </a:r>
            <a:r>
              <a:rPr i="1" dirty="0"/>
              <a:t>y</a:t>
            </a:r>
            <a:r>
              <a:rPr dirty="0"/>
              <a:t> per standard deviation increase in </a:t>
            </a:r>
            <a:r>
              <a:rPr i="1" dirty="0"/>
              <a:t>x</a:t>
            </a:r>
            <a:r>
              <a:rPr dirty="0"/>
              <a:t>, after adjusting for all other variables in the model</a:t>
            </a:r>
          </a:p>
          <a:p>
            <a:pPr algn="just">
              <a:defRPr sz="2000"/>
            </a:pPr>
            <a:endParaRPr dirty="0"/>
          </a:p>
          <a:p>
            <a:pPr marL="342900" indent="-342900" algn="just"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2000"/>
            </a:pPr>
            <a:r>
              <a:rPr dirty="0"/>
              <a:t>useful measure for comparing the predictive value of several independent variables</a:t>
            </a:r>
            <a:endParaRPr lang="en-US" dirty="0"/>
          </a:p>
          <a:p>
            <a:pPr algn="just">
              <a:spcBef>
                <a:spcPts val="400"/>
              </a:spcBef>
              <a:buClr>
                <a:srgbClr val="000000"/>
              </a:buClr>
              <a:buSzPct val="100000"/>
              <a:defRPr sz="2000"/>
            </a:pPr>
            <a:endParaRPr dirty="0"/>
          </a:p>
          <a:p>
            <a:pPr marL="342900" indent="-342900" algn="just"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2000"/>
            </a:pPr>
            <a:r>
              <a:rPr dirty="0"/>
              <a:t>can control for differences in the units of measurement for different independent variables by expressing change in standard-deviation units of </a:t>
            </a:r>
            <a:r>
              <a:rPr i="1" dirty="0"/>
              <a:t>x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985FF6-7482-4DA4-9CBD-C443F83B15F3}"/>
              </a:ext>
            </a:extLst>
          </p:cNvPr>
          <p:cNvSpPr txBox="1"/>
          <p:nvPr/>
        </p:nvSpPr>
        <p:spPr>
          <a:xfrm>
            <a:off x="457200" y="264063"/>
            <a:ext cx="8686800" cy="1323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000" dirty="0"/>
              <a:t>ranking the independent variables according to their predictive relationship with the dependent variable y</a:t>
            </a:r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   - hard to rank based on magnitude of partial-regression coefficients</a:t>
            </a:r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000" dirty="0"/>
              <a:t>     </a:t>
            </a: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(different  units)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DEAF1C4-477B-4749-B532-CBDEB0DD7B4C}"/>
              </a:ext>
            </a:extLst>
          </p:cNvPr>
          <p:cNvSpPr txBox="1">
            <a:spLocks/>
          </p:cNvSpPr>
          <p:nvPr/>
        </p:nvSpPr>
        <p:spPr>
          <a:xfrm>
            <a:off x="279400" y="0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US" dirty="0"/>
              <a:t>Example: Pediatrics Hypertension  </a:t>
            </a: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6241A72F-52CD-4364-B3FE-962DEBDAE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2768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" altLang="zh-CN" sz="2500" b="1" dirty="0">
                <a:cs typeface="+mn-ea"/>
                <a:sym typeface="+mn-lt"/>
              </a:rPr>
              <a:t>Question: Calculate the predicted average SBP of a three-day-old baby with birthweight 8 lb (128 oz). </a:t>
            </a:r>
          </a:p>
          <a:p>
            <a:pPr marL="0" indent="0">
              <a:spcBef>
                <a:spcPts val="0"/>
              </a:spcBef>
              <a:buNone/>
            </a:pPr>
            <a:endParaRPr lang="en" altLang="zh-CN" sz="2500" dirty="0">
              <a:cs typeface="+mn-ea"/>
              <a:sym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" altLang="zh-CN" sz="2500" b="1" dirty="0">
                <a:cs typeface="+mn-ea"/>
                <a:sym typeface="+mn-lt"/>
              </a:rPr>
              <a:t>Solution: </a:t>
            </a:r>
            <a:r>
              <a:rPr lang="en" altLang="zh-CN" sz="2500" dirty="0">
                <a:cs typeface="+mn-ea"/>
                <a:sym typeface="+mn-lt"/>
              </a:rPr>
              <a:t>The average SBP is estimated by 53.45 + 5.89(3) + 0.126(128) = 87.2 mm Hg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" altLang="zh-CN" sz="2500" dirty="0">
                <a:cs typeface="+mn-ea"/>
                <a:sym typeface="+mn-lt"/>
              </a:rPr>
              <a:t>The regression coefficients in Table 11.9 are called </a:t>
            </a:r>
            <a:r>
              <a:rPr lang="en" altLang="zh-CN" sz="2500" i="1" dirty="0">
                <a:cs typeface="+mn-ea"/>
                <a:sym typeface="+mn-lt"/>
              </a:rPr>
              <a:t>partial-regression coefficients</a:t>
            </a:r>
            <a:r>
              <a:rPr lang="en" altLang="zh-CN" sz="2500" dirty="0">
                <a:cs typeface="+mn-ea"/>
                <a:sym typeface="+mn-lt"/>
              </a:rPr>
              <a:t>. </a:t>
            </a:r>
          </a:p>
          <a:p>
            <a:pPr>
              <a:spcBef>
                <a:spcPts val="0"/>
              </a:spcBef>
            </a:pPr>
            <a:endParaRPr kumimoji="1"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94183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DEAF1C4-477B-4749-B532-CBDEB0DD7B4C}"/>
              </a:ext>
            </a:extLst>
          </p:cNvPr>
          <p:cNvSpPr txBox="1">
            <a:spLocks/>
          </p:cNvSpPr>
          <p:nvPr/>
        </p:nvSpPr>
        <p:spPr>
          <a:xfrm>
            <a:off x="279400" y="0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US" dirty="0"/>
              <a:t>Example: Pediatrics Hypertension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内容占位符 2">
                <a:extLst>
                  <a:ext uri="{FF2B5EF4-FFF2-40B4-BE49-F238E27FC236}">
                    <a16:creationId xmlns:a16="http://schemas.microsoft.com/office/drawing/2014/main" id="{6241A72F-52CD-4364-B3FE-962DEBDAEA2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8200"/>
                <a:ext cx="8229600" cy="5791199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" altLang="zh-CN" sz="2500" b="1" dirty="0">
                    <a:cs typeface="+mn-ea"/>
                    <a:sym typeface="+mn-lt"/>
                  </a:rPr>
                  <a:t>Question: </a:t>
                </a:r>
                <a:r>
                  <a:rPr lang="en" altLang="zh-CN" sz="2400" b="1" dirty="0">
                    <a:cs typeface="+mn-ea"/>
                    <a:sym typeface="+mn-lt"/>
                  </a:rPr>
                  <a:t>Compute the standardized regression coefficients for age in days and birthweight using the data in Tables 11.8 and 11.9.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endParaRPr lang="en" altLang="zh-CN" sz="2500" dirty="0">
                  <a:cs typeface="+mn-ea"/>
                  <a:sym typeface="+mn-lt"/>
                </a:endParaRP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" altLang="zh-CN" sz="2400" b="1" dirty="0">
                    <a:cs typeface="+mn-ea"/>
                    <a:sym typeface="+mn-lt"/>
                  </a:rPr>
                  <a:t>Solution: </a:t>
                </a:r>
                <a:r>
                  <a:rPr lang="en" altLang="zh-CN" sz="2400" dirty="0">
                    <a:cs typeface="+mn-ea"/>
                    <a:sym typeface="+mn-lt"/>
                  </a:rPr>
                  <a:t>From Table 11.8,</a:t>
                </a:r>
                <a:r>
                  <a:rPr lang="en-US" altLang="zh-CN" sz="2400" b="0" dirty="0">
                    <a:cs typeface="+mn-ea"/>
                    <a:sym typeface="+mn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𝑠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𝑦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</m:t>
                    </m:r>
                  </m:oMath>
                </a14:m>
                <a:r>
                  <a:rPr lang="en" altLang="zh-CN" sz="2400" dirty="0">
                    <a:cs typeface="+mn-ea"/>
                    <a:sym typeface="+mn-lt"/>
                  </a:rPr>
                  <a:t>= 6.69,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𝑠</m:t>
                        </m:r>
                      </m:e>
                      <m:sub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  <m:t>1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" altLang="zh-CN" sz="2400" dirty="0">
                    <a:cs typeface="+mn-ea"/>
                    <a:sym typeface="+mn-lt"/>
                  </a:rPr>
                  <a:t> = 0.946,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𝑠</m:t>
                        </m:r>
                      </m:e>
                      <m:sub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" altLang="zh-CN" sz="2400" dirty="0">
                    <a:cs typeface="+mn-ea"/>
                    <a:sym typeface="+mn-lt"/>
                  </a:rPr>
                  <a:t> = 18.75. Therefore, </a:t>
                </a:r>
              </a:p>
              <a:p>
                <a:pPr marL="0" indent="0" algn="ctr">
                  <a:lnSpc>
                    <a:spcPct val="12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" altLang="zh-CN" sz="2400" i="1" dirty="0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bPr>
                      <m:e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𝑏</m:t>
                        </m:r>
                      </m:e>
                      <m:sub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" altLang="zh-CN" sz="2400" i="1" dirty="0">
                    <a:cs typeface="+mn-ea"/>
                    <a:sym typeface="+mn-lt"/>
                  </a:rPr>
                  <a:t> </a:t>
                </a:r>
                <a:r>
                  <a:rPr lang="en" altLang="zh-CN" sz="2400" dirty="0">
                    <a:cs typeface="+mn-ea"/>
                    <a:sym typeface="+mn-lt"/>
                  </a:rPr>
                  <a:t>(age in days) = 5.888 × 0.946/6.69 = 0.833 </a:t>
                </a:r>
              </a:p>
              <a:p>
                <a:pPr marL="0" indent="0" algn="ctr">
                  <a:lnSpc>
                    <a:spcPct val="12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" altLang="zh-CN" sz="2400" i="1" dirty="0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bPr>
                      <m:e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𝑏</m:t>
                        </m:r>
                      </m:e>
                      <m:sub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" altLang="zh-CN" sz="2400" dirty="0">
                    <a:cs typeface="+mn-ea"/>
                    <a:sym typeface="+mn-lt"/>
                  </a:rPr>
                  <a:t>(birthweight) = 0.1256 × 18.75/6.69 = 0.352 </a:t>
                </a:r>
              </a:p>
              <a:p>
                <a:pPr marL="0" indent="0" algn="ctr">
                  <a:lnSpc>
                    <a:spcPct val="120000"/>
                  </a:lnSpc>
                  <a:spcBef>
                    <a:spcPts val="0"/>
                  </a:spcBef>
                  <a:buNone/>
                </a:pPr>
                <a:endParaRPr lang="en" altLang="zh-CN" sz="2400" dirty="0"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</a:pPr>
                <a:r>
                  <a:rPr lang="en" altLang="zh-CN" sz="2400" dirty="0">
                    <a:cs typeface="+mn-ea"/>
                    <a:sym typeface="+mn-lt"/>
                  </a:rPr>
                  <a:t>The average increase in SBP is 0.833 standard-deviation units of blood pressure per standard-deviation increase in age, holding birthweight constant, and 0.352 standard-deviation units of blood pressure per standard-deviation increase in birthweight, holding age constant</a:t>
                </a: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</a:pPr>
                <a:endParaRPr lang="en" altLang="zh-CN" sz="2400" dirty="0"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</a:pPr>
                <a:r>
                  <a:rPr lang="en" altLang="zh-CN" sz="2400" dirty="0">
                    <a:cs typeface="+mn-ea"/>
                    <a:sym typeface="+mn-lt"/>
                  </a:rPr>
                  <a:t>Age: more important variable after controlling for both variables simultaneously in the multiple- regression model</a:t>
                </a:r>
              </a:p>
              <a:p>
                <a:pPr>
                  <a:spcBef>
                    <a:spcPts val="0"/>
                  </a:spcBef>
                </a:pPr>
                <a:endParaRPr kumimoji="1" lang="zh-CN" altLang="en-US" dirty="0">
                  <a:cs typeface="+mn-ea"/>
                  <a:sym typeface="+mn-lt"/>
                </a:endParaRPr>
              </a:p>
            </p:txBody>
          </p:sp>
        </mc:Choice>
        <mc:Fallback xmlns="">
          <p:sp>
            <p:nvSpPr>
              <p:cNvPr id="9" name="内容占位符 2">
                <a:extLst>
                  <a:ext uri="{FF2B5EF4-FFF2-40B4-BE49-F238E27FC236}">
                    <a16:creationId xmlns:a16="http://schemas.microsoft.com/office/drawing/2014/main" id="{6241A72F-52CD-4364-B3FE-962DEBDAEA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8200"/>
                <a:ext cx="8229600" cy="5791199"/>
              </a:xfrm>
              <a:blipFill>
                <a:blip r:embed="rId3"/>
                <a:stretch>
                  <a:fillRect l="-1630" t="-843" r="-1926" b="-2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3" descr="Picture 3">
            <a:extLst>
              <a:ext uri="{FF2B5EF4-FFF2-40B4-BE49-F238E27FC236}">
                <a16:creationId xmlns:a16="http://schemas.microsoft.com/office/drawing/2014/main" id="{1FA4D455-2DDC-48E9-A6F6-3ECF3AEDC3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7" t="43783" r="70189" b="4996"/>
          <a:stretch/>
        </p:blipFill>
        <p:spPr>
          <a:xfrm>
            <a:off x="7656862" y="2677560"/>
            <a:ext cx="1400641" cy="526361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3" descr="Picture 3">
            <a:extLst>
              <a:ext uri="{FF2B5EF4-FFF2-40B4-BE49-F238E27FC236}">
                <a16:creationId xmlns:a16="http://schemas.microsoft.com/office/drawing/2014/main" id="{CE70F6AB-83BA-4897-BC84-3DE94D1971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069" t="48154" r="37041" b="3748"/>
          <a:stretch/>
        </p:blipFill>
        <p:spPr>
          <a:xfrm>
            <a:off x="7683499" y="3359840"/>
            <a:ext cx="1374004" cy="52636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5660940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ubtitle 2"/>
          <p:cNvSpPr txBox="1">
            <a:spLocks noGrp="1"/>
          </p:cNvSpPr>
          <p:nvPr>
            <p:ph type="body" sz="quarter" idx="1"/>
          </p:nvPr>
        </p:nvSpPr>
        <p:spPr>
          <a:xfrm>
            <a:off x="533400" y="863599"/>
            <a:ext cx="8458200" cy="5732415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algn="l">
              <a:lnSpc>
                <a:spcPct val="90000"/>
              </a:lnSpc>
              <a:spcBef>
                <a:spcPts val="400"/>
              </a:spcBef>
              <a:defRPr sz="1800" i="1"/>
            </a:pPr>
            <a:r>
              <a:rPr sz="1800" dirty="0"/>
              <a:t>H</a:t>
            </a:r>
            <a:r>
              <a:rPr sz="1800" baseline="-25000" dirty="0"/>
              <a:t>0</a:t>
            </a:r>
            <a:r>
              <a:rPr sz="1800" i="0" dirty="0"/>
              <a:t>: </a:t>
            </a:r>
            <a:r>
              <a:rPr sz="1800" i="0" dirty="0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sz="1800" i="0" baseline="-25000" dirty="0"/>
              <a:t>1</a:t>
            </a:r>
            <a:r>
              <a:rPr sz="1800" i="0" dirty="0"/>
              <a:t> = </a:t>
            </a:r>
            <a:r>
              <a:rPr sz="1800" i="0" dirty="0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sz="1800" i="0" baseline="-25000" dirty="0"/>
              <a:t>2</a:t>
            </a:r>
            <a:r>
              <a:rPr sz="1800" i="0" dirty="0"/>
              <a:t> = …= </a:t>
            </a:r>
            <a:r>
              <a:rPr sz="1800" i="0" dirty="0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sz="1800" i="0" baseline="-25000" dirty="0"/>
              <a:t>k</a:t>
            </a:r>
            <a:r>
              <a:rPr sz="1800" i="0" dirty="0"/>
              <a:t> = 0 </a:t>
            </a:r>
            <a:endParaRPr sz="1800" dirty="0"/>
          </a:p>
          <a:p>
            <a:pPr algn="l">
              <a:lnSpc>
                <a:spcPct val="90000"/>
              </a:lnSpc>
              <a:spcBef>
                <a:spcPts val="400"/>
              </a:spcBef>
              <a:defRPr sz="1800"/>
            </a:pPr>
            <a:r>
              <a:rPr sz="1800" dirty="0"/>
              <a:t>vs. </a:t>
            </a:r>
            <a:r>
              <a:rPr sz="1800" i="1" dirty="0"/>
              <a:t>H</a:t>
            </a:r>
            <a:r>
              <a:rPr sz="1800" i="1" baseline="-25000" dirty="0"/>
              <a:t>1</a:t>
            </a:r>
            <a:r>
              <a:rPr sz="1800" dirty="0"/>
              <a:t>: at least one of the </a:t>
            </a:r>
            <a:r>
              <a:rPr sz="1800" dirty="0" err="1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sz="1800" baseline="-25000" dirty="0" err="1"/>
              <a:t>j</a:t>
            </a:r>
            <a:r>
              <a:rPr sz="1800" dirty="0">
                <a:latin typeface="Symbol"/>
                <a:ea typeface="Symbol"/>
                <a:cs typeface="Symbol"/>
                <a:sym typeface="Symbol"/>
              </a:rPr>
              <a:t> ¹ </a:t>
            </a:r>
            <a:r>
              <a:rPr sz="1800" dirty="0"/>
              <a:t>0 in multiple linear regression</a:t>
            </a:r>
          </a:p>
          <a:p>
            <a:pPr algn="l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buAutoNum type="arabicPeriod"/>
              <a:defRPr sz="1800"/>
            </a:pPr>
            <a:endParaRPr lang="en-US" sz="1800" dirty="0"/>
          </a:p>
          <a:p>
            <a:pPr algn="l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buAutoNum type="arabicPeriod"/>
              <a:defRPr sz="1800"/>
            </a:pPr>
            <a:r>
              <a:rPr sz="1800" dirty="0"/>
              <a:t>Estimate the regression parameters and compute Reg SS and Res SS using method of least squares</a:t>
            </a:r>
          </a:p>
          <a:p>
            <a:pPr algn="l"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AutoNum type="arabicPeriod"/>
              <a:defRPr sz="2000"/>
            </a:pPr>
            <a:endParaRPr sz="1800" dirty="0"/>
          </a:p>
          <a:p>
            <a:pPr algn="l"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AutoNum type="arabicPeriod" startAt="3"/>
              <a:defRPr sz="2000"/>
            </a:pPr>
            <a:endParaRPr sz="1800" dirty="0"/>
          </a:p>
          <a:p>
            <a:pPr algn="l"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AutoNum type="arabicPeriod" startAt="4"/>
              <a:defRPr sz="2000"/>
            </a:pPr>
            <a:endParaRPr sz="1800" dirty="0"/>
          </a:p>
          <a:p>
            <a:pPr algn="l">
              <a:lnSpc>
                <a:spcPct val="90000"/>
              </a:lnSpc>
              <a:spcBef>
                <a:spcPts val="400"/>
              </a:spcBef>
              <a:defRPr sz="1800" i="1"/>
            </a:pPr>
            <a:endParaRPr lang="en-US" sz="1800" dirty="0"/>
          </a:p>
          <a:p>
            <a:pPr algn="l">
              <a:lnSpc>
                <a:spcPct val="90000"/>
              </a:lnSpc>
              <a:spcBef>
                <a:spcPts val="400"/>
              </a:spcBef>
              <a:defRPr sz="1800" i="1"/>
            </a:pPr>
            <a:r>
              <a:rPr sz="1800" dirty="0" err="1"/>
              <a:t>xij</a:t>
            </a:r>
            <a:r>
              <a:rPr sz="1800" i="0" dirty="0"/>
              <a:t> = </a:t>
            </a:r>
            <a:r>
              <a:rPr sz="1800" dirty="0" err="1"/>
              <a:t>j</a:t>
            </a:r>
            <a:r>
              <a:rPr sz="1800" i="0" dirty="0" err="1"/>
              <a:t>th</a:t>
            </a:r>
            <a:r>
              <a:rPr sz="1800" i="0" dirty="0"/>
              <a:t> independent variable for the </a:t>
            </a:r>
            <a:r>
              <a:rPr sz="1800" dirty="0" err="1"/>
              <a:t>i</a:t>
            </a:r>
            <a:r>
              <a:rPr sz="1800" i="0" dirty="0" err="1"/>
              <a:t>th</a:t>
            </a:r>
            <a:r>
              <a:rPr sz="1800" i="0" dirty="0"/>
              <a:t> subject, </a:t>
            </a:r>
            <a:r>
              <a:rPr sz="1800" dirty="0"/>
              <a:t>j</a:t>
            </a:r>
            <a:r>
              <a:rPr sz="1800" i="0" dirty="0"/>
              <a:t> = 1,…,k; </a:t>
            </a:r>
            <a:r>
              <a:rPr sz="1800" dirty="0" err="1"/>
              <a:t>i</a:t>
            </a:r>
            <a:r>
              <a:rPr sz="1800" i="0" dirty="0"/>
              <a:t> = 1,…,n</a:t>
            </a:r>
            <a:endParaRPr lang="en-US" sz="1800" i="0" dirty="0"/>
          </a:p>
          <a:p>
            <a:pPr algn="l">
              <a:lnSpc>
                <a:spcPct val="90000"/>
              </a:lnSpc>
              <a:spcBef>
                <a:spcPts val="400"/>
              </a:spcBef>
              <a:defRPr sz="1800" i="1"/>
            </a:pPr>
            <a:endParaRPr sz="1800" dirty="0"/>
          </a:p>
          <a:p>
            <a:pPr algn="l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buAutoNum type="arabicPeriod" startAt="2"/>
              <a:defRPr sz="1800"/>
            </a:pPr>
            <a:r>
              <a:rPr sz="1800" dirty="0"/>
              <a:t>Compute Reg MS = Reg SS/k, Res MS = Res SS/(n-k-1)</a:t>
            </a:r>
            <a:endParaRPr lang="en-US" sz="1800" dirty="0"/>
          </a:p>
          <a:p>
            <a:pPr algn="l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buAutoNum type="arabicPeriod" startAt="2"/>
              <a:defRPr sz="1800"/>
            </a:pPr>
            <a:endParaRPr sz="1800" dirty="0"/>
          </a:p>
          <a:p>
            <a:pPr algn="l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buAutoNum type="arabicPeriod" startAt="2"/>
              <a:defRPr sz="1800"/>
            </a:pPr>
            <a:r>
              <a:rPr sz="1800" dirty="0"/>
              <a:t>Compute the test statistic </a:t>
            </a:r>
            <a:r>
              <a:rPr sz="1800" i="1" dirty="0"/>
              <a:t>F</a:t>
            </a:r>
            <a:r>
              <a:rPr sz="1800" dirty="0"/>
              <a:t> = Reg MS/Res MS following an </a:t>
            </a:r>
            <a:r>
              <a:rPr sz="1800" i="1" dirty="0"/>
              <a:t>F</a:t>
            </a:r>
            <a:r>
              <a:rPr sz="1800" i="1" baseline="-25000" dirty="0"/>
              <a:t>k,n-k,k-1</a:t>
            </a:r>
            <a:r>
              <a:rPr sz="1800" dirty="0"/>
              <a:t> distribution under </a:t>
            </a:r>
            <a:r>
              <a:rPr sz="1800" i="1" dirty="0"/>
              <a:t>H</a:t>
            </a:r>
            <a:r>
              <a:rPr sz="1800" i="1" baseline="-25000" dirty="0"/>
              <a:t>0</a:t>
            </a:r>
            <a:r>
              <a:rPr sz="1800" dirty="0"/>
              <a:t>.</a:t>
            </a:r>
            <a:endParaRPr lang="en-US" sz="1800" dirty="0"/>
          </a:p>
          <a:p>
            <a:pPr algn="l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buAutoNum type="arabicPeriod" startAt="2"/>
              <a:defRPr sz="1800"/>
            </a:pPr>
            <a:endParaRPr sz="1800" dirty="0"/>
          </a:p>
          <a:p>
            <a:pPr algn="l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buAutoNum type="arabicPeriod" startAt="2"/>
              <a:defRPr sz="1800"/>
            </a:pPr>
            <a:r>
              <a:rPr sz="1800" dirty="0"/>
              <a:t>For a level </a:t>
            </a:r>
            <a:r>
              <a:rPr sz="1800" dirty="0">
                <a:latin typeface="Symbol"/>
                <a:ea typeface="Symbol"/>
                <a:cs typeface="Symbol"/>
                <a:sym typeface="Symbol"/>
              </a:rPr>
              <a:t>a </a:t>
            </a:r>
            <a:r>
              <a:rPr sz="1800" dirty="0"/>
              <a:t>test:</a:t>
            </a:r>
          </a:p>
          <a:p>
            <a:pPr marL="342900" indent="-342900" algn="l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1800"/>
            </a:pPr>
            <a:r>
              <a:rPr sz="1800" dirty="0"/>
              <a:t>F &gt; </a:t>
            </a:r>
            <a:r>
              <a:rPr sz="1800" i="1" dirty="0"/>
              <a:t>F</a:t>
            </a:r>
            <a:r>
              <a:rPr sz="1800" i="1" baseline="-25000" dirty="0"/>
              <a:t>k,n-k-1,1-</a:t>
            </a:r>
            <a:r>
              <a:rPr sz="1800" baseline="-25000" dirty="0">
                <a:latin typeface="Symbol"/>
                <a:ea typeface="Symbol"/>
                <a:cs typeface="Symbol"/>
                <a:sym typeface="Symbol"/>
              </a:rPr>
              <a:t>a </a:t>
            </a:r>
            <a:r>
              <a:rPr sz="1800" dirty="0">
                <a:latin typeface="Wingdings"/>
                <a:ea typeface="Wingdings"/>
                <a:cs typeface="Wingdings"/>
                <a:sym typeface="Wingdings"/>
              </a:rPr>
              <a:t></a:t>
            </a:r>
            <a:r>
              <a:rPr sz="1800" i="1" baseline="-25000" dirty="0"/>
              <a:t> </a:t>
            </a:r>
            <a:r>
              <a:rPr sz="1800" dirty="0"/>
              <a:t>reject </a:t>
            </a:r>
            <a:r>
              <a:rPr sz="1800" i="1" dirty="0"/>
              <a:t>H</a:t>
            </a:r>
            <a:r>
              <a:rPr sz="1800" i="1" baseline="-25000" dirty="0"/>
              <a:t>0. </a:t>
            </a:r>
            <a:endParaRPr sz="1800" dirty="0"/>
          </a:p>
          <a:p>
            <a:pPr marL="342900" indent="-342900" algn="l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1800"/>
            </a:pPr>
            <a:r>
              <a:rPr sz="1800" dirty="0"/>
              <a:t>F ≤ </a:t>
            </a:r>
            <a:r>
              <a:rPr sz="1800" i="1" dirty="0"/>
              <a:t>F</a:t>
            </a:r>
            <a:r>
              <a:rPr sz="1800" i="1" baseline="-25000" dirty="0"/>
              <a:t>k,n-k-1,1-</a:t>
            </a:r>
            <a:r>
              <a:rPr sz="1800" baseline="-25000" dirty="0">
                <a:latin typeface="Symbol"/>
                <a:ea typeface="Symbol"/>
                <a:cs typeface="Symbol"/>
                <a:sym typeface="Symbol"/>
              </a:rPr>
              <a:t>a </a:t>
            </a:r>
            <a:r>
              <a:rPr sz="1800" dirty="0">
                <a:latin typeface="Wingdings"/>
                <a:ea typeface="Wingdings"/>
                <a:cs typeface="Wingdings"/>
                <a:sym typeface="Wingdings"/>
              </a:rPr>
              <a:t></a:t>
            </a:r>
            <a:r>
              <a:rPr sz="1800" dirty="0"/>
              <a:t> accept </a:t>
            </a:r>
            <a:r>
              <a:rPr sz="1800" i="1" dirty="0"/>
              <a:t>H</a:t>
            </a:r>
            <a:r>
              <a:rPr sz="1800" i="1" baseline="-25000" dirty="0"/>
              <a:t>0.</a:t>
            </a:r>
            <a:endParaRPr lang="en-US" sz="1800" i="1" baseline="-25000" dirty="0"/>
          </a:p>
          <a:p>
            <a:pPr marL="342900" indent="-342900" algn="l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1800"/>
            </a:pPr>
            <a:endParaRPr sz="1800" dirty="0"/>
          </a:p>
          <a:p>
            <a:pPr algn="l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defRPr sz="1800"/>
            </a:pPr>
            <a:r>
              <a:rPr lang="en-US" sz="1800" dirty="0"/>
              <a:t>5.</a:t>
            </a:r>
            <a:r>
              <a:rPr sz="1800" dirty="0"/>
              <a:t> Exact p-value : area to the right of F under an</a:t>
            </a:r>
            <a:r>
              <a:rPr sz="1800" i="1" dirty="0"/>
              <a:t> </a:t>
            </a:r>
            <a:r>
              <a:rPr sz="1800" dirty="0"/>
              <a:t>F &gt; </a:t>
            </a:r>
            <a:r>
              <a:rPr sz="1800" i="1" dirty="0"/>
              <a:t>F</a:t>
            </a:r>
            <a:r>
              <a:rPr sz="1800" i="1" baseline="-25000" dirty="0"/>
              <a:t>k,n-k-1</a:t>
            </a:r>
            <a:r>
              <a:rPr sz="1800" i="1" dirty="0"/>
              <a:t> distribution</a:t>
            </a:r>
            <a:endParaRPr sz="1800" dirty="0"/>
          </a:p>
          <a:p>
            <a:pPr algn="l">
              <a:lnSpc>
                <a:spcPct val="90000"/>
              </a:lnSpc>
              <a:spcBef>
                <a:spcPts val="400"/>
              </a:spcBef>
              <a:defRPr sz="1800" i="1"/>
            </a:pPr>
            <a:r>
              <a:rPr sz="1800" dirty="0"/>
              <a:t>    = </a:t>
            </a:r>
            <a:r>
              <a:rPr sz="1800" dirty="0" err="1"/>
              <a:t>Pr</a:t>
            </a:r>
            <a:r>
              <a:rPr sz="1800" dirty="0"/>
              <a:t>(F</a:t>
            </a:r>
            <a:r>
              <a:rPr sz="1800" baseline="-25000" dirty="0"/>
              <a:t>k,n-k-1</a:t>
            </a:r>
            <a:r>
              <a:rPr sz="1800" dirty="0"/>
              <a:t>  &gt;F)</a:t>
            </a:r>
          </a:p>
        </p:txBody>
      </p:sp>
      <p:pic>
        <p:nvPicPr>
          <p:cNvPr id="253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4701" y="1938654"/>
            <a:ext cx="1704976" cy="9810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4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134" y="2176779"/>
            <a:ext cx="1971676" cy="7429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5" name="Picture 2" descr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8290" y="1938654"/>
            <a:ext cx="2695576" cy="121920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3430CE4-4B94-48AD-B099-E09488122EFB}"/>
              </a:ext>
            </a:extLst>
          </p:cNvPr>
          <p:cNvSpPr txBox="1"/>
          <p:nvPr/>
        </p:nvSpPr>
        <p:spPr>
          <a:xfrm>
            <a:off x="2929243" y="261985"/>
            <a:ext cx="3285513" cy="7848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r>
              <a:rPr lang="en-US" sz="2700" b="1" dirty="0"/>
              <a:t>Hypothesis Testing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313" y="104775"/>
            <a:ext cx="5667376" cy="66484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ubtitle 2"/>
          <p:cNvSpPr txBox="1">
            <a:spLocks noGrp="1"/>
          </p:cNvSpPr>
          <p:nvPr>
            <p:ph type="body" sz="quarter" idx="1"/>
          </p:nvPr>
        </p:nvSpPr>
        <p:spPr>
          <a:xfrm>
            <a:off x="533400" y="762000"/>
            <a:ext cx="7854950" cy="5715000"/>
          </a:xfrm>
          <a:prstGeom prst="rect">
            <a:avLst/>
          </a:prstGeom>
        </p:spPr>
        <p:txBody>
          <a:bodyPr/>
          <a:lstStyle/>
          <a:p>
            <a:pPr algn="l">
              <a:spcBef>
                <a:spcPts val="500"/>
              </a:spcBef>
              <a:defRPr sz="2200" i="1"/>
            </a:pPr>
            <a:r>
              <a:rPr dirty="0"/>
              <a:t>t</a:t>
            </a:r>
            <a:r>
              <a:rPr i="0" dirty="0"/>
              <a:t> test for testing the hypothesis </a:t>
            </a:r>
            <a:r>
              <a:rPr dirty="0"/>
              <a:t>H</a:t>
            </a:r>
            <a:r>
              <a:rPr baseline="-25000" dirty="0"/>
              <a:t>0</a:t>
            </a:r>
            <a:r>
              <a:rPr i="0" dirty="0"/>
              <a:t>: </a:t>
            </a:r>
            <a:r>
              <a:rPr i="0" dirty="0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baseline="-25000" dirty="0"/>
              <a:t>l</a:t>
            </a:r>
            <a:r>
              <a:rPr i="0" dirty="0"/>
              <a:t> = 0, All other </a:t>
            </a:r>
            <a:r>
              <a:rPr i="0" dirty="0" err="1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baseline="-25000" dirty="0" err="1"/>
              <a:t>j</a:t>
            </a:r>
            <a:r>
              <a:rPr i="0" dirty="0">
                <a:latin typeface="Symbol"/>
                <a:ea typeface="Symbol"/>
                <a:cs typeface="Symbol"/>
                <a:sym typeface="Symbol"/>
              </a:rPr>
              <a:t> ¹ </a:t>
            </a:r>
            <a:r>
              <a:rPr i="0" dirty="0"/>
              <a:t>0 vs. </a:t>
            </a:r>
            <a:r>
              <a:rPr dirty="0"/>
              <a:t>H</a:t>
            </a:r>
            <a:r>
              <a:rPr baseline="-25000" dirty="0"/>
              <a:t>1</a:t>
            </a:r>
            <a:r>
              <a:rPr i="0" dirty="0"/>
              <a:t>: </a:t>
            </a:r>
            <a:r>
              <a:rPr i="0" dirty="0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baseline="-25000" dirty="0"/>
              <a:t>l</a:t>
            </a:r>
            <a:r>
              <a:rPr i="0" dirty="0">
                <a:latin typeface="Symbol"/>
                <a:ea typeface="Symbol"/>
                <a:cs typeface="Symbol"/>
                <a:sym typeface="Symbol"/>
              </a:rPr>
              <a:t> ¹ </a:t>
            </a:r>
            <a:r>
              <a:rPr i="0" dirty="0"/>
              <a:t>0 , all other </a:t>
            </a:r>
            <a:r>
              <a:rPr i="0" dirty="0" err="1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baseline="-25000" dirty="0" err="1"/>
              <a:t>j</a:t>
            </a:r>
            <a:r>
              <a:rPr i="0" dirty="0">
                <a:latin typeface="Symbol"/>
                <a:ea typeface="Symbol"/>
                <a:cs typeface="Symbol"/>
                <a:sym typeface="Symbol"/>
              </a:rPr>
              <a:t> ¹ </a:t>
            </a:r>
            <a:r>
              <a:rPr i="0" dirty="0"/>
              <a:t>0 in multiple linear regression</a:t>
            </a:r>
          </a:p>
          <a:p>
            <a:pPr algn="l">
              <a:defRPr sz="2200"/>
            </a:pPr>
            <a:endParaRPr i="0" dirty="0"/>
          </a:p>
          <a:p>
            <a:pPr algn="l">
              <a:spcBef>
                <a:spcPts val="500"/>
              </a:spcBef>
              <a:defRPr sz="2200"/>
            </a:pPr>
            <a:r>
              <a:rPr dirty="0"/>
              <a:t>Compute </a:t>
            </a:r>
            <a:r>
              <a:rPr i="1" dirty="0"/>
              <a:t>t </a:t>
            </a:r>
            <a:r>
              <a:rPr dirty="0"/>
              <a:t>= </a:t>
            </a:r>
            <a:r>
              <a:rPr i="1" dirty="0"/>
              <a:t>b</a:t>
            </a:r>
            <a:r>
              <a:rPr i="1" baseline="-25000" dirty="0"/>
              <a:t>l</a:t>
            </a:r>
            <a:r>
              <a:rPr dirty="0"/>
              <a:t>/</a:t>
            </a:r>
            <a:r>
              <a:rPr i="1" dirty="0"/>
              <a:t>se</a:t>
            </a:r>
            <a:r>
              <a:rPr dirty="0"/>
              <a:t>(</a:t>
            </a:r>
            <a:r>
              <a:rPr i="1" dirty="0"/>
              <a:t>b</a:t>
            </a:r>
            <a:r>
              <a:rPr i="1" baseline="-25000" dirty="0"/>
              <a:t>l</a:t>
            </a:r>
            <a:r>
              <a:rPr dirty="0"/>
              <a:t>) which should follow a </a:t>
            </a:r>
            <a:r>
              <a:rPr i="1" dirty="0"/>
              <a:t>t</a:t>
            </a:r>
            <a:r>
              <a:rPr dirty="0"/>
              <a:t> distribution with </a:t>
            </a:r>
            <a:r>
              <a:rPr i="1" dirty="0"/>
              <a:t>n</a:t>
            </a:r>
            <a:r>
              <a:rPr dirty="0"/>
              <a:t> – k -1 </a:t>
            </a:r>
            <a:r>
              <a:rPr i="1" dirty="0"/>
              <a:t>df</a:t>
            </a:r>
            <a:r>
              <a:rPr dirty="0"/>
              <a:t> under </a:t>
            </a:r>
            <a:r>
              <a:rPr i="1" dirty="0"/>
              <a:t>H</a:t>
            </a:r>
            <a:r>
              <a:rPr i="1" baseline="-25000" dirty="0"/>
              <a:t>0</a:t>
            </a:r>
            <a:r>
              <a:rPr dirty="0"/>
              <a:t>.</a:t>
            </a:r>
          </a:p>
          <a:p>
            <a:pPr marL="342900" indent="-342900" algn="l"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dirty="0"/>
              <a:t>If </a:t>
            </a:r>
            <a:r>
              <a:rPr i="1" dirty="0"/>
              <a:t>t &lt; t</a:t>
            </a:r>
            <a:r>
              <a:rPr i="1" baseline="-25000" dirty="0"/>
              <a:t>n-k-1,</a:t>
            </a:r>
            <a:r>
              <a:rPr baseline="-25000" dirty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i="1" baseline="-25000" dirty="0"/>
              <a:t>/2    </a:t>
            </a:r>
            <a:r>
              <a:rPr dirty="0"/>
              <a:t>or</a:t>
            </a:r>
            <a:r>
              <a:rPr i="1" baseline="-25000" dirty="0"/>
              <a:t> </a:t>
            </a:r>
            <a:r>
              <a:rPr i="1" dirty="0"/>
              <a:t>t &gt; t</a:t>
            </a:r>
            <a:r>
              <a:rPr i="1" baseline="-25000" dirty="0"/>
              <a:t>n-k-1,</a:t>
            </a:r>
            <a:r>
              <a:rPr baseline="-25000" dirty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i="1" baseline="-25000" dirty="0"/>
              <a:t>/2 </a:t>
            </a:r>
            <a:r>
              <a:rPr dirty="0"/>
              <a:t> </a:t>
            </a:r>
            <a:r>
              <a:rPr dirty="0">
                <a:latin typeface="Wingdings"/>
                <a:ea typeface="Wingdings"/>
                <a:cs typeface="Wingdings"/>
                <a:sym typeface="Wingdings"/>
              </a:rPr>
              <a:t></a:t>
            </a:r>
            <a:r>
              <a:rPr dirty="0"/>
              <a:t> reject </a:t>
            </a:r>
            <a:r>
              <a:rPr i="1" dirty="0"/>
              <a:t>H</a:t>
            </a:r>
            <a:r>
              <a:rPr i="1" baseline="-25000" dirty="0"/>
              <a:t>0</a:t>
            </a:r>
          </a:p>
          <a:p>
            <a:pPr marL="342900" indent="-342900" algn="l"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dirty="0"/>
              <a:t>If </a:t>
            </a:r>
            <a:r>
              <a:rPr i="1" dirty="0"/>
              <a:t>t</a:t>
            </a:r>
            <a:r>
              <a:rPr i="1" baseline="-25000" dirty="0"/>
              <a:t>n-k-1,</a:t>
            </a:r>
            <a:r>
              <a:rPr baseline="-25000" dirty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i="1" baseline="-25000" dirty="0"/>
              <a:t>/2 </a:t>
            </a:r>
            <a:r>
              <a:rPr dirty="0"/>
              <a:t>≤ </a:t>
            </a:r>
            <a:r>
              <a:rPr i="1" dirty="0"/>
              <a:t>t ≤ t</a:t>
            </a:r>
            <a:r>
              <a:rPr i="1" baseline="-25000" dirty="0"/>
              <a:t>n-k-1,1-</a:t>
            </a:r>
            <a:r>
              <a:rPr baseline="-25000" dirty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i="1" baseline="-25000" dirty="0"/>
              <a:t>/2  </a:t>
            </a:r>
            <a:r>
              <a:rPr dirty="0">
                <a:latin typeface="Wingdings"/>
                <a:ea typeface="Wingdings"/>
                <a:cs typeface="Wingdings"/>
                <a:sym typeface="Wingdings"/>
              </a:rPr>
              <a:t></a:t>
            </a:r>
            <a:r>
              <a:rPr i="1" baseline="-25000" dirty="0"/>
              <a:t> </a:t>
            </a:r>
            <a:r>
              <a:rPr dirty="0"/>
              <a:t>accept </a:t>
            </a:r>
            <a:r>
              <a:rPr i="1" dirty="0"/>
              <a:t>H</a:t>
            </a:r>
            <a:r>
              <a:rPr i="1" baseline="-25000" dirty="0"/>
              <a:t>0</a:t>
            </a:r>
          </a:p>
          <a:p>
            <a:pPr algn="l">
              <a:defRPr sz="2200"/>
            </a:pPr>
            <a:endParaRPr i="1" baseline="-25000" dirty="0"/>
          </a:p>
          <a:p>
            <a:pPr algn="l">
              <a:spcBef>
                <a:spcPts val="500"/>
              </a:spcBef>
              <a:defRPr sz="2200"/>
            </a:pPr>
            <a:r>
              <a:rPr dirty="0"/>
              <a:t>The exact </a:t>
            </a:r>
            <a:r>
              <a:rPr i="1" dirty="0"/>
              <a:t>p</a:t>
            </a:r>
            <a:r>
              <a:rPr dirty="0"/>
              <a:t>-value :</a:t>
            </a:r>
          </a:p>
          <a:p>
            <a:pPr marL="342900" indent="-342900" algn="l">
              <a:spcBef>
                <a:spcPts val="500"/>
              </a:spcBef>
              <a:buSzPct val="100000"/>
              <a:buFont typeface="Arial"/>
              <a:buChar char="•"/>
              <a:defRPr sz="2200" i="1"/>
            </a:pPr>
            <a:r>
              <a:rPr dirty="0"/>
              <a:t> t </a:t>
            </a:r>
            <a:r>
              <a:rPr i="0" dirty="0">
                <a:latin typeface="Symbol"/>
                <a:ea typeface="Symbol"/>
                <a:cs typeface="Symbol"/>
                <a:sym typeface="Symbol"/>
              </a:rPr>
              <a:t>³ </a:t>
            </a:r>
            <a:r>
              <a:rPr dirty="0"/>
              <a:t>0: </a:t>
            </a:r>
            <a:r>
              <a:rPr i="0" dirty="0"/>
              <a:t>2 × </a:t>
            </a:r>
            <a:r>
              <a:rPr dirty="0" err="1"/>
              <a:t>Pr</a:t>
            </a:r>
            <a:r>
              <a:rPr i="0" dirty="0"/>
              <a:t>(</a:t>
            </a:r>
            <a:r>
              <a:rPr dirty="0"/>
              <a:t>t</a:t>
            </a:r>
            <a:r>
              <a:rPr baseline="-25000" dirty="0"/>
              <a:t>n-k-1</a:t>
            </a:r>
            <a:r>
              <a:rPr dirty="0"/>
              <a:t> &gt; t)</a:t>
            </a:r>
          </a:p>
          <a:p>
            <a:pPr marL="342900" indent="-342900" algn="l">
              <a:spcBef>
                <a:spcPts val="500"/>
              </a:spcBef>
              <a:buSzPct val="100000"/>
              <a:buFont typeface="Arial"/>
              <a:buChar char="•"/>
              <a:defRPr sz="2200" i="1"/>
            </a:pPr>
            <a:r>
              <a:rPr dirty="0"/>
              <a:t> </a:t>
            </a:r>
            <a:r>
              <a:rPr i="0" dirty="0"/>
              <a:t> </a:t>
            </a:r>
            <a:r>
              <a:rPr dirty="0"/>
              <a:t>t &lt; 0: </a:t>
            </a:r>
            <a:r>
              <a:rPr i="0" dirty="0"/>
              <a:t>2 × </a:t>
            </a:r>
            <a:r>
              <a:rPr dirty="0" err="1"/>
              <a:t>Pr</a:t>
            </a:r>
            <a:r>
              <a:rPr i="0" dirty="0"/>
              <a:t>(</a:t>
            </a:r>
            <a:r>
              <a:rPr dirty="0"/>
              <a:t>t</a:t>
            </a:r>
            <a:r>
              <a:rPr baseline="-25000" dirty="0"/>
              <a:t>n-k-1</a:t>
            </a:r>
            <a:r>
              <a:rPr dirty="0"/>
              <a:t> ≤ t) </a:t>
            </a: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Picture 1" descr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812" y="700087"/>
            <a:ext cx="6810376" cy="54578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DEAF1C4-477B-4749-B532-CBDEB0DD7B4C}"/>
              </a:ext>
            </a:extLst>
          </p:cNvPr>
          <p:cNvSpPr txBox="1">
            <a:spLocks/>
          </p:cNvSpPr>
          <p:nvPr/>
        </p:nvSpPr>
        <p:spPr>
          <a:xfrm>
            <a:off x="279400" y="0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US" dirty="0"/>
              <a:t>Example: Pediatrics Hypertension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内容占位符 2">
                <a:extLst>
                  <a:ext uri="{FF2B5EF4-FFF2-40B4-BE49-F238E27FC236}">
                    <a16:creationId xmlns:a16="http://schemas.microsoft.com/office/drawing/2014/main" id="{6241A72F-52CD-4364-B3FE-962DEBDAEA2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1"/>
                <a:ext cx="8229600" cy="711200"/>
              </a:xfrm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0"/>
                  </a:spcBef>
                  <a:buNone/>
                </a:pPr>
                <a:r>
                  <a:rPr lang="en" altLang="zh-CN" sz="2000" b="1" dirty="0">
                    <a:cs typeface="+mn-ea"/>
                    <a:sym typeface="+mn-lt"/>
                  </a:rPr>
                  <a:t>Question: </a:t>
                </a:r>
                <a:r>
                  <a:rPr lang="en" altLang="zh-CN" sz="2000" b="1" dirty="0">
                    <a:latin typeface="Arial (正文)"/>
                    <a:cs typeface="+mn-ea"/>
                    <a:sym typeface="+mn-lt"/>
                  </a:rPr>
                  <a:t>Test the hypothesis </a:t>
                </a:r>
                <a14:m>
                  <m:oMath xmlns:m="http://schemas.openxmlformats.org/officeDocument/2006/math">
                    <m:r>
                      <a:rPr lang="en" altLang="zh-CN" sz="2000" b="1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𝑯</m:t>
                    </m:r>
                    <m:r>
                      <a:rPr lang="en" altLang="zh-CN" sz="2000" b="1" i="1" baseline="-25000" dirty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𝟎</m:t>
                    </m:r>
                    <m:r>
                      <a:rPr lang="en" altLang="zh-CN" sz="2000" b="1" i="1" dirty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: </m:t>
                    </m:r>
                    <m:r>
                      <a:rPr lang="en" altLang="zh-CN" sz="2000" b="1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𝜷</m:t>
                    </m:r>
                    <m:r>
                      <a:rPr lang="en" altLang="zh-CN" sz="2000" b="1" i="1" baseline="-25000" dirty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𝟏</m:t>
                    </m:r>
                    <m:r>
                      <a:rPr lang="en" altLang="zh-CN" sz="2000" b="1" i="1" dirty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=</m:t>
                    </m:r>
                    <m:r>
                      <a:rPr lang="en" altLang="zh-CN" sz="2000" b="1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𝜷</m:t>
                    </m:r>
                    <m:r>
                      <a:rPr lang="en" altLang="zh-CN" sz="2000" b="1" i="1" baseline="-25000" dirty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𝟐</m:t>
                    </m:r>
                    <m:r>
                      <a:rPr lang="en" altLang="zh-CN" sz="2000" b="1" i="1" dirty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=</m:t>
                    </m:r>
                    <m:r>
                      <a:rPr lang="en-US" altLang="zh-CN" sz="2000" b="1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𝟎</m:t>
                    </m:r>
                    <m:r>
                      <a:rPr lang="en" altLang="zh-CN" sz="2000" b="1" i="1" dirty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</m:t>
                    </m:r>
                    <m:r>
                      <a:rPr lang="en" altLang="zh-CN" sz="2000" b="1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𝒗𝒔</m:t>
                    </m:r>
                    <m:r>
                      <a:rPr lang="en" altLang="zh-CN" sz="2000" b="1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. </m:t>
                    </m:r>
                    <m:r>
                      <a:rPr lang="en" altLang="zh-CN" sz="2000" b="1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𝑯</m:t>
                    </m:r>
                    <m:r>
                      <a:rPr lang="en" altLang="zh-CN" sz="2000" b="1" i="1" baseline="-25000" dirty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𝟏</m:t>
                    </m:r>
                    <m:r>
                      <a:rPr lang="en" altLang="zh-CN" sz="2000" b="1" i="1" dirty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:</m:t>
                    </m:r>
                    <m:r>
                      <a:rPr lang="en-US" altLang="zh-CN" sz="2000" b="1" i="0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𝐞𝐢𝐭𝐡𝐞𝐫</m:t>
                    </m:r>
                    <m:r>
                      <a:rPr lang="en-US" altLang="zh-CN" sz="2000" b="1" i="0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</m:t>
                    </m:r>
                    <m:r>
                      <a:rPr lang="en" altLang="zh-CN" sz="2000" b="1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𝜷</m:t>
                    </m:r>
                    <m:r>
                      <a:rPr lang="en" altLang="zh-CN" sz="2000" b="1" i="1" baseline="-25000" dirty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𝟏</m:t>
                    </m:r>
                    <m:r>
                      <a:rPr lang="en" altLang="zh-CN" sz="2000" b="1" i="1" dirty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</m:t>
                    </m:r>
                    <m:r>
                      <a:rPr lang="en" altLang="zh-CN" sz="2000" b="1" i="1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≠</m:t>
                    </m:r>
                    <m:r>
                      <a:rPr lang="en-US" altLang="zh-CN" sz="2000" b="1" i="1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𝟎</m:t>
                    </m:r>
                    <m:r>
                      <a:rPr lang="en-US" altLang="zh-CN" sz="2000" b="1" i="1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</m:t>
                    </m:r>
                    <m:r>
                      <a:rPr lang="en-US" altLang="zh-CN" sz="2000" b="1" i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𝐨𝐫</m:t>
                    </m:r>
                    <m:r>
                      <a:rPr lang="en-US" altLang="zh-CN" sz="2000" b="1" i="1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</m:t>
                    </m:r>
                    <m:r>
                      <a:rPr lang="en" altLang="zh-CN" sz="2000" b="1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𝜷</m:t>
                    </m:r>
                    <m:r>
                      <a:rPr lang="en" altLang="zh-CN" sz="2000" b="1" i="1" baseline="-25000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𝟐</m:t>
                    </m:r>
                    <m:r>
                      <a:rPr lang="en-US" altLang="zh-CN" sz="2000" b="1" i="1" baseline="-25000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</m:t>
                    </m:r>
                    <m:r>
                      <a:rPr lang="en" altLang="zh-CN" sz="2000" b="1" i="1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≠ </m:t>
                    </m:r>
                  </m:oMath>
                </a14:m>
                <a:r>
                  <a:rPr lang="el-GR" altLang="zh-CN" sz="2000" b="1" dirty="0">
                    <a:latin typeface="Arial (正文)"/>
                    <a:cs typeface="+mn-ea"/>
                    <a:sym typeface="+mn-lt"/>
                  </a:rPr>
                  <a:t>0 </a:t>
                </a:r>
                <a:r>
                  <a:rPr lang="en" altLang="zh-CN" sz="2000" b="1" dirty="0">
                    <a:latin typeface="Arial (正文)"/>
                    <a:cs typeface="+mn-ea"/>
                    <a:sym typeface="+mn-lt"/>
                  </a:rPr>
                  <a:t>using the data in Tables 11.8 and 11.9. </a:t>
                </a:r>
                <a:endParaRPr lang="en" altLang="zh-CN" sz="2000" b="1" dirty="0">
                  <a:cs typeface="+mn-ea"/>
                  <a:sym typeface="+mn-lt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en" altLang="zh-CN" dirty="0">
                  <a:cs typeface="+mn-ea"/>
                  <a:sym typeface="+mn-lt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kumimoji="1" lang="zh-CN" altLang="en-US" dirty="0">
                  <a:cs typeface="+mn-ea"/>
                  <a:sym typeface="+mn-lt"/>
                </a:endParaRPr>
              </a:p>
            </p:txBody>
          </p:sp>
        </mc:Choice>
        <mc:Fallback xmlns="">
          <p:sp>
            <p:nvSpPr>
              <p:cNvPr id="9" name="内容占位符 2">
                <a:extLst>
                  <a:ext uri="{FF2B5EF4-FFF2-40B4-BE49-F238E27FC236}">
                    <a16:creationId xmlns:a16="http://schemas.microsoft.com/office/drawing/2014/main" id="{6241A72F-52CD-4364-B3FE-962DEBDAEA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1"/>
                <a:ext cx="8229600" cy="711200"/>
              </a:xfrm>
              <a:blipFill>
                <a:blip r:embed="rId2"/>
                <a:stretch>
                  <a:fillRect l="-1333" t="-4310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1CA0555-D65F-47E2-BD2D-0E9B97D66CDB}"/>
                  </a:ext>
                </a:extLst>
              </p:cNvPr>
              <p:cNvSpPr txBox="1"/>
              <p:nvPr/>
            </p:nvSpPr>
            <p:spPr>
              <a:xfrm>
                <a:off x="457200" y="2286002"/>
                <a:ext cx="8407400" cy="455406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" altLang="zh-CN" sz="2000" b="1" dirty="0">
                    <a:latin typeface="Arial (正文)"/>
                    <a:cs typeface="+mn-ea"/>
                    <a:sym typeface="+mn-lt"/>
                  </a:rPr>
                  <a:t>Solution: </a:t>
                </a:r>
                <a:r>
                  <a:rPr lang="en" altLang="zh-CN" sz="2000" dirty="0">
                    <a:latin typeface="Arial (正文)"/>
                    <a:cs typeface="+mn-ea"/>
                    <a:sym typeface="+mn-lt"/>
                  </a:rPr>
                  <a:t>Refer to Table 11.9 and note that 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" altLang="zh-CN" sz="2000" dirty="0">
                    <a:latin typeface="Arial (正文)"/>
                    <a:cs typeface="+mn-ea"/>
                    <a:sym typeface="+mn-lt"/>
                  </a:rPr>
                  <a:t>  Reg SS = 590.98 (called Model SS) 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" altLang="zh-CN" sz="2000" dirty="0">
                    <a:latin typeface="Arial (正文)"/>
                    <a:cs typeface="+mn-ea"/>
                    <a:sym typeface="+mn-lt"/>
                  </a:rPr>
                  <a:t>  Reg MS = 590.98/2 = 295.49 (called Model MS) 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" altLang="zh-CN" sz="2000" dirty="0">
                    <a:latin typeface="Arial (正文)"/>
                    <a:cs typeface="+mn-ea"/>
                    <a:sym typeface="+mn-lt"/>
                  </a:rPr>
                  <a:t>  Res SS = 79.9558 (called Error SS)</a:t>
                </a:r>
                <a:br>
                  <a:rPr lang="en" altLang="zh-CN" sz="2000" dirty="0">
                    <a:latin typeface="Arial (正文)"/>
                    <a:cs typeface="+mn-ea"/>
                    <a:sym typeface="+mn-lt"/>
                  </a:rPr>
                </a:br>
                <a:r>
                  <a:rPr lang="en" altLang="zh-CN" sz="2000" dirty="0">
                    <a:latin typeface="Arial (正文)"/>
                    <a:cs typeface="+mn-ea"/>
                    <a:sym typeface="+mn-lt"/>
                  </a:rPr>
                  <a:t>  Res MS = 79.9558/13 = 6.150 (called Error MS)</a:t>
                </a:r>
                <a:br>
                  <a:rPr lang="en" altLang="zh-CN" sz="2000" dirty="0">
                    <a:latin typeface="Arial (正文)"/>
                    <a:cs typeface="+mn-ea"/>
                    <a:sym typeface="+mn-lt"/>
                  </a:rPr>
                </a:br>
                <a:r>
                  <a:rPr lang="en" altLang="zh-CN" sz="2000" dirty="0">
                    <a:latin typeface="Arial (正文)"/>
                    <a:cs typeface="+mn-ea"/>
                    <a:sym typeface="+mn-lt"/>
                  </a:rPr>
                  <a:t>  F = Reg MS/Res MS = 48.05 </a:t>
                </a:r>
                <a14:m>
                  <m:oMath xmlns:m="http://schemas.openxmlformats.org/officeDocument/2006/math"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~</m:t>
                    </m:r>
                    <m:sSub>
                      <m:sSubPr>
                        <m:ctrlPr>
                          <a:rPr lang="en" altLang="zh-CN" sz="2000" i="1" dirty="0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bPr>
                      <m:e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𝐹</m:t>
                        </m:r>
                      </m:e>
                      <m:sub>
                        <m:r>
                          <a:rPr lang="en" altLang="zh-CN" sz="2000" i="1" dirty="0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2,13</m:t>
                        </m:r>
                      </m:sub>
                    </m:sSub>
                  </m:oMath>
                </a14:m>
                <a:r>
                  <a:rPr lang="en" altLang="zh-CN" sz="2000" dirty="0">
                    <a:latin typeface="Arial (正文)"/>
                    <a:cs typeface="+mn-ea"/>
                    <a:sym typeface="+mn-lt"/>
                  </a:rPr>
                  <a:t> under </a:t>
                </a:r>
                <a14:m>
                  <m:oMath xmlns:m="http://schemas.openxmlformats.org/officeDocument/2006/math"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𝐻</m:t>
                    </m:r>
                    <m:r>
                      <a:rPr lang="en" altLang="zh-CN" sz="2000" i="1" baseline="-25000" dirty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0</m:t>
                    </m:r>
                    <m:r>
                      <a:rPr lang="en" altLang="zh-CN" sz="2000" i="1" dirty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</m:t>
                    </m:r>
                  </m:oMath>
                </a14:m>
                <a:endParaRPr lang="en" altLang="zh-CN" sz="2000" dirty="0">
                  <a:latin typeface="Arial (正文)"/>
                  <a:cs typeface="+mn-ea"/>
                  <a:sym typeface="+mn-lt"/>
                </a:endParaRP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endParaRPr lang="en" altLang="zh-CN" sz="2000" dirty="0">
                  <a:latin typeface="Arial (正文)"/>
                  <a:cs typeface="+mn-ea"/>
                  <a:sym typeface="+mn-lt"/>
                </a:endParaRP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" altLang="zh-CN" sz="2000" dirty="0">
                    <a:latin typeface="Arial (正文)"/>
                    <a:cs typeface="+mn-ea"/>
                    <a:sym typeface="+mn-lt"/>
                  </a:rPr>
                  <a:t>Using R, the </a:t>
                </a:r>
                <a14:m>
                  <m:oMath xmlns:m="http://schemas.openxmlformats.org/officeDocument/2006/math"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𝑝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−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𝑣𝑎𝑙𝑢𝑒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=</m:t>
                    </m:r>
                    <m:func>
                      <m:funcPr>
                        <m:ctrlPr>
                          <a:rPr lang="en" altLang="zh-CN" sz="2000" i="1" dirty="0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" altLang="zh-CN" sz="2000" i="0" dirty="0" err="1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Pr</m:t>
                        </m:r>
                      </m:fName>
                      <m:e>
                        <m:d>
                          <m:dPr>
                            <m:ctrlPr>
                              <a:rPr lang="en" altLang="zh-CN" sz="2000" i="1" dirty="0"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" altLang="zh-CN" sz="2000" i="1" dirty="0" smtClean="0">
                                    <a:latin typeface="Cambria Math" panose="02040503050406030204" pitchFamily="18" charset="0"/>
                                    <a:cs typeface="+mn-ea"/>
                                    <a:sym typeface="+mn-lt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b="0" i="1" dirty="0" smtClean="0">
                                    <a:latin typeface="Cambria Math" panose="02040503050406030204" pitchFamily="18" charset="0"/>
                                    <a:cs typeface="+mn-ea"/>
                                    <a:sym typeface="+mn-lt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en" altLang="zh-CN" sz="2000" i="1" dirty="0" smtClean="0">
                                    <a:latin typeface="Cambria Math" panose="02040503050406030204" pitchFamily="18" charset="0"/>
                                    <a:cs typeface="+mn-ea"/>
                                    <a:sym typeface="+mn-lt"/>
                                  </a:rPr>
                                  <m:t>2,13</m:t>
                                </m:r>
                              </m:sub>
                            </m:sSub>
                            <m:r>
                              <a:rPr lang="en" altLang="zh-CN" sz="2000" i="1" dirty="0"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  <m:t> &gt; 48.</m:t>
                            </m:r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  <m:t>05</m:t>
                            </m:r>
                          </m:e>
                        </m:d>
                      </m:e>
                    </m:func>
                    <m:r>
                      <a:rPr lang="en" altLang="zh-CN" sz="2000" i="1" dirty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= 1 − </m:t>
                    </m:r>
                    <m:r>
                      <a:rPr lang="en" altLang="zh-CN" sz="2000" i="1" dirty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𝑝𝑓</m:t>
                    </m:r>
                    <m:d>
                      <m:dPr>
                        <m:ctrlPr>
                          <a:rPr lang="en" altLang="zh-CN" sz="2000" i="1" dirty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dPr>
                      <m:e>
                        <m:r>
                          <a:rPr lang="en" altLang="zh-CN" sz="2000" i="1" dirty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48.0</m:t>
                        </m:r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5</m:t>
                        </m:r>
                        <m:r>
                          <a:rPr lang="en" altLang="zh-CN" sz="2000" i="1" dirty="0"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, 2, 13</m:t>
                        </m:r>
                      </m:e>
                    </m:d>
                    <m:r>
                      <a:rPr lang="en-US" altLang="zh-CN" sz="2000" b="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&lt;0.01</m:t>
                    </m:r>
                    <m:r>
                      <a:rPr lang="en" altLang="zh-CN" sz="2000" i="1" dirty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</m:t>
                    </m:r>
                  </m:oMath>
                </a14:m>
                <a:endParaRPr lang="en" altLang="zh-CN" sz="2000" dirty="0">
                  <a:latin typeface="Arial (正文)"/>
                  <a:cs typeface="+mn-ea"/>
                  <a:sym typeface="+mn-lt"/>
                </a:endParaRP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endParaRPr lang="en" altLang="zh-CN" sz="2000" dirty="0">
                  <a:latin typeface="Arial (正文)"/>
                  <a:cs typeface="+mn-ea"/>
                  <a:sym typeface="+mn-lt"/>
                </a:endParaRPr>
              </a:p>
              <a:p>
                <a:pPr marL="342900" indent="-342900">
                  <a:lnSpc>
                    <a:spcPct val="12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r>
                  <a:rPr lang="en" altLang="zh-CN" sz="2000" dirty="0">
                    <a:latin typeface="Arial (正文)"/>
                    <a:cs typeface="+mn-ea"/>
                    <a:sym typeface="+mn-lt"/>
                  </a:rPr>
                  <a:t>Conclusion: the two variables, when considered together, are significant predictors of blood pressure.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1CA0555-D65F-47E2-BD2D-0E9B97D66C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2286002"/>
                <a:ext cx="8407400" cy="4554067"/>
              </a:xfrm>
              <a:prstGeom prst="rect">
                <a:avLst/>
              </a:prstGeom>
              <a:blipFill>
                <a:blip r:embed="rId3"/>
                <a:stretch>
                  <a:fillRect l="-725" b="-147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4" descr="Picture 4">
            <a:extLst>
              <a:ext uri="{FF2B5EF4-FFF2-40B4-BE49-F238E27FC236}">
                <a16:creationId xmlns:a16="http://schemas.microsoft.com/office/drawing/2014/main" id="{D1488443-E3E1-4772-A7DE-8A33B0DC72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5124" y="1854201"/>
            <a:ext cx="1971676" cy="742951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390DB9E-8720-47CD-8CD6-F16B1146428C}"/>
              </a:ext>
            </a:extLst>
          </p:cNvPr>
          <p:cNvSpPr txBox="1"/>
          <p:nvPr/>
        </p:nvSpPr>
        <p:spPr>
          <a:xfrm>
            <a:off x="6299200" y="2736565"/>
            <a:ext cx="2565400" cy="584775"/>
          </a:xfrm>
          <a:prstGeom prst="rect">
            <a:avLst/>
          </a:prstGeom>
          <a:noFill/>
          <a:ln w="12700" cap="flat">
            <a:solidFill>
              <a:srgbClr val="92D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nn-NO" sz="1600" dirty="0">
                <a:solidFill>
                  <a:schemeClr val="accent1">
                    <a:lumMod val="50000"/>
                  </a:schemeClr>
                </a:solidFill>
              </a:rPr>
              <a:t>Reg MS = Reg SS/k</a:t>
            </a:r>
          </a:p>
          <a:p>
            <a:r>
              <a:rPr lang="nn-NO" sz="1600" dirty="0">
                <a:solidFill>
                  <a:schemeClr val="accent1">
                    <a:lumMod val="50000"/>
                  </a:schemeClr>
                </a:solidFill>
              </a:rPr>
              <a:t>Res MS = Res SS/(n-k-1)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9515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BBF13-A3D0-4406-AEFC-FBAF9676A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9982E-7BD0-4679-8AE2-CB1B29E81A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1" descr="Picture 1">
            <a:extLst>
              <a:ext uri="{FF2B5EF4-FFF2-40B4-BE49-F238E27FC236}">
                <a16:creationId xmlns:a16="http://schemas.microsoft.com/office/drawing/2014/main" id="{33EB35B7-528E-4BE0-BE95-1BD652AB1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172" y="1275819"/>
            <a:ext cx="4276726" cy="346042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744688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A3ACC-665E-4C4D-9CB2-EC4F70B7D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1B654F-D4F2-4F97-B630-F2E73EE876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054968ED-7F75-4C2D-B485-378E236ED8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5" t="7387" b="23333"/>
          <a:stretch/>
        </p:blipFill>
        <p:spPr>
          <a:xfrm>
            <a:off x="1668162" y="0"/>
            <a:ext cx="5523470" cy="678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69674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74EA8-21C6-4A1A-AEEB-6B20B2F64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6FD4C2-AA35-4FAA-88BF-B48B2FDBB2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A paper with writing on it&#10;&#10;Description automatically generated with low confidence">
            <a:extLst>
              <a:ext uri="{FF2B5EF4-FFF2-40B4-BE49-F238E27FC236}">
                <a16:creationId xmlns:a16="http://schemas.microsoft.com/office/drawing/2014/main" id="{DBE24812-F2C5-461F-88F0-2FD62433A0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49" t="17818" r="4157" b="14074"/>
          <a:stretch/>
        </p:blipFill>
        <p:spPr>
          <a:xfrm>
            <a:off x="1668163" y="160637"/>
            <a:ext cx="5263978" cy="648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830017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D70B2-A021-4A3B-A810-DFC4CAD14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23F7C4-8F58-4C0A-B735-D7F4144A37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5022C8C6-B819-4A80-BCD2-B7B49DF45C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56" r="2890" b="14775"/>
          <a:stretch/>
        </p:blipFill>
        <p:spPr>
          <a:xfrm>
            <a:off x="2013931" y="148281"/>
            <a:ext cx="5227128" cy="6641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732510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0209D-2B47-489D-B569-155D3652B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66FD5B-8271-4FA8-80E0-6AC22EF6E0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E8C8BC81-5594-42A6-A0DA-4F072C9E62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" t="14954" r="1929" b="10672"/>
          <a:stretch/>
        </p:blipFill>
        <p:spPr>
          <a:xfrm>
            <a:off x="2051221" y="274638"/>
            <a:ext cx="4843849" cy="657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96321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DEAF1C4-477B-4749-B532-CBDEB0DD7B4C}"/>
              </a:ext>
            </a:extLst>
          </p:cNvPr>
          <p:cNvSpPr txBox="1">
            <a:spLocks/>
          </p:cNvSpPr>
          <p:nvPr/>
        </p:nvSpPr>
        <p:spPr>
          <a:xfrm>
            <a:off x="279400" y="0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US" dirty="0"/>
              <a:t>Example: Pediatrics Hypertension  </a:t>
            </a: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6241A72F-52CD-4364-B3FE-962DEBDAE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711200"/>
          </a:xfrm>
        </p:spPr>
        <p:txBody>
          <a:bodyPr>
            <a:normAutofit fontScale="925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" altLang="zh-CN" sz="2000" b="1" dirty="0">
                <a:cs typeface="+mn-ea"/>
                <a:sym typeface="+mn-lt"/>
              </a:rPr>
              <a:t>Question: </a:t>
            </a:r>
            <a:r>
              <a:rPr lang="en" altLang="zh-CN" sz="2000" b="1" dirty="0">
                <a:latin typeface="Arial (正文)"/>
                <a:cs typeface="+mn-ea"/>
                <a:sym typeface="+mn-lt"/>
              </a:rPr>
              <a:t>Test for the independent contributions of age and birthweight in predicting SBP in infants, using the output in Table 11.9 .</a:t>
            </a:r>
            <a:endParaRPr lang="en" altLang="zh-CN" sz="2000" b="1" dirty="0">
              <a:cs typeface="+mn-ea"/>
              <a:sym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" altLang="zh-CN" dirty="0">
              <a:cs typeface="+mn-ea"/>
              <a:sym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kumimoji="1" lang="zh-CN" altLang="en-US" dirty="0"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1CA0555-D65F-47E2-BD2D-0E9B97D66CDB}"/>
                  </a:ext>
                </a:extLst>
              </p:cNvPr>
              <p:cNvSpPr txBox="1"/>
              <p:nvPr/>
            </p:nvSpPr>
            <p:spPr>
              <a:xfrm>
                <a:off x="457200" y="2286002"/>
                <a:ext cx="8407400" cy="347787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" altLang="zh-CN" sz="2000" b="1" dirty="0">
                    <a:latin typeface="Arial (正文)"/>
                    <a:cs typeface="+mn-ea"/>
                    <a:sym typeface="+mn-lt"/>
                  </a:rPr>
                  <a:t>Solution: </a:t>
                </a:r>
                <a:r>
                  <a:rPr lang="en" altLang="zh-CN" sz="2000" dirty="0">
                    <a:latin typeface="Arial (正文)"/>
                    <a:cs typeface="+mn-ea"/>
                    <a:sym typeface="+mn-lt"/>
                  </a:rPr>
                  <a:t>From Table 11.9,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" altLang="zh-CN" sz="2000" dirty="0">
                  <a:latin typeface="Arial (正文)"/>
                  <a:cs typeface="+mn-ea"/>
                  <a:sym typeface="+mn-lt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" altLang="zh-CN" sz="2000" dirty="0">
                    <a:latin typeface="Arial (正文)"/>
                    <a:cs typeface="+mn-ea"/>
                    <a:sym typeface="+mn-lt"/>
                  </a:rPr>
                  <a:t> 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" altLang="zh-CN" sz="2000" i="1" dirty="0">
                    <a:latin typeface="Arial (正文)"/>
                    <a:cs typeface="+mn-ea"/>
                    <a:sym typeface="+mn-lt"/>
                  </a:rPr>
                  <a:t>  </a:t>
                </a:r>
                <a14:m>
                  <m:oMath xmlns:m="http://schemas.openxmlformats.org/officeDocument/2006/math"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𝑏</m:t>
                    </m:r>
                    <m:r>
                      <a:rPr lang="en" altLang="zh-CN" sz="2000" i="1" baseline="-25000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1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= 5.888 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                                                        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𝑠𝑒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(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𝑏</m:t>
                    </m:r>
                    <m:r>
                      <a:rPr lang="en" altLang="zh-CN" sz="2000" i="1" baseline="-25000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1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) = 0.6802 </m:t>
                    </m:r>
                  </m:oMath>
                </a14:m>
                <a:endParaRPr lang="en" altLang="zh-CN" sz="2000" dirty="0">
                  <a:latin typeface="Arial (正文)"/>
                  <a:cs typeface="+mn-ea"/>
                  <a:sym typeface="+mn-lt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" altLang="zh-CN" sz="2000" i="1" dirty="0">
                    <a:latin typeface="Arial (正文)"/>
                    <a:cs typeface="+mn-ea"/>
                    <a:sym typeface="+mn-lt"/>
                  </a:rPr>
                  <a:t>  </a:t>
                </a:r>
                <a14:m>
                  <m:oMath xmlns:m="http://schemas.openxmlformats.org/officeDocument/2006/math"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𝑡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(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𝑎𝑔𝑒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)=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𝑏</m:t>
                    </m:r>
                    <m:r>
                      <a:rPr lang="en" altLang="zh-CN" sz="2000" i="1" baseline="-25000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1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/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𝑠𝑒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(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𝑏</m:t>
                    </m:r>
                    <m:r>
                      <a:rPr lang="en" altLang="zh-CN" sz="2000" i="1" baseline="-25000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1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)=8.66 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                        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𝑝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=2×</m:t>
                    </m:r>
                    <m:r>
                      <m:rPr>
                        <m:sty m:val="p"/>
                      </m:rP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Pr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(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𝑡</m:t>
                    </m:r>
                    <m:r>
                      <a:rPr lang="en" altLang="zh-CN" sz="2000" i="1" baseline="-25000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13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&gt;8.66)&lt;0.001 </m:t>
                    </m:r>
                  </m:oMath>
                </a14:m>
                <a:endParaRPr lang="en" altLang="zh-CN" sz="2000" dirty="0">
                  <a:latin typeface="Arial (正文)"/>
                  <a:cs typeface="+mn-ea"/>
                  <a:sym typeface="+mn-lt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" altLang="zh-CN" sz="2000" i="1" dirty="0" smtClean="0"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  </m:t>
                      </m:r>
                      <m:r>
                        <a:rPr lang="en" altLang="zh-CN" sz="2000" i="1" dirty="0" smtClean="0"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𝑏</m:t>
                      </m:r>
                      <m:r>
                        <a:rPr lang="en" altLang="zh-CN" sz="2000" i="1" baseline="-25000" dirty="0" smtClean="0"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2</m:t>
                      </m:r>
                      <m:r>
                        <a:rPr lang="en" altLang="zh-CN" sz="2000" i="1" dirty="0" smtClean="0"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 = 0.1256 </m:t>
                      </m:r>
                      <m:r>
                        <a:rPr lang="en-US" altLang="zh-CN" sz="2000" b="0" i="1" dirty="0" smtClean="0"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                                                       </m:t>
                      </m:r>
                      <m:r>
                        <a:rPr lang="en" altLang="zh-CN" sz="2000" i="1" dirty="0" smtClean="0"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𝑠𝑒</m:t>
                      </m:r>
                      <m:r>
                        <a:rPr lang="en" altLang="zh-CN" sz="2000" i="1" dirty="0" smtClean="0"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(</m:t>
                      </m:r>
                      <m:r>
                        <a:rPr lang="en" altLang="zh-CN" sz="2000" i="1" dirty="0" smtClean="0"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𝑏</m:t>
                      </m:r>
                      <m:r>
                        <a:rPr lang="en" altLang="zh-CN" sz="2000" i="1" baseline="-25000" dirty="0" smtClean="0"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2</m:t>
                      </m:r>
                      <m:r>
                        <a:rPr lang="en" altLang="zh-CN" sz="2000" i="1" dirty="0" smtClean="0"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 ) = 0.0343 </m:t>
                      </m:r>
                    </m:oMath>
                  </m:oMathPara>
                </a14:m>
                <a:endParaRPr lang="en" altLang="zh-CN" sz="2000" dirty="0">
                  <a:latin typeface="Arial (正文)"/>
                  <a:cs typeface="+mn-ea"/>
                  <a:sym typeface="+mn-lt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" altLang="zh-CN" sz="2000" i="1" dirty="0">
                    <a:latin typeface="Arial (正文)"/>
                    <a:cs typeface="+mn-ea"/>
                    <a:sym typeface="+mn-lt"/>
                  </a:rPr>
                  <a:t>  </a:t>
                </a:r>
                <a14:m>
                  <m:oMath xmlns:m="http://schemas.openxmlformats.org/officeDocument/2006/math"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𝑡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(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𝑏𝑖𝑟𝑡h𝑤𝑒𝑖𝑔h𝑡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) = 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𝑏</m:t>
                    </m:r>
                    <m:r>
                      <a:rPr lang="en" altLang="zh-CN" sz="2000" i="1" baseline="-25000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2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/ 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𝑠𝑒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(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𝑏</m:t>
                    </m:r>
                    <m:r>
                      <a:rPr lang="en" altLang="zh-CN" sz="2000" i="1" baseline="-25000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2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) = 3.66 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 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𝑝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=2×</m:t>
                    </m:r>
                    <m:r>
                      <m:rPr>
                        <m:sty m:val="p"/>
                      </m:rP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Pr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(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𝑡</m:t>
                    </m:r>
                    <m:r>
                      <a:rPr lang="en" altLang="zh-CN" sz="2000" i="1" baseline="-25000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13</m:t>
                    </m:r>
                    <m:r>
                      <a:rPr lang="en" altLang="zh-CN" sz="2000" i="1" dirty="0" smtClean="0"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&gt;3.66)=0.003 </m:t>
                    </m:r>
                  </m:oMath>
                </a14:m>
                <a:endParaRPr lang="en" altLang="zh-CN" sz="2000" dirty="0">
                  <a:latin typeface="Arial (正文)"/>
                  <a:cs typeface="+mn-ea"/>
                  <a:sym typeface="+mn-lt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" altLang="zh-CN" sz="2000" dirty="0">
                  <a:latin typeface="Arial (正文)"/>
                  <a:cs typeface="+mn-ea"/>
                  <a:sym typeface="+mn-lt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" altLang="zh-CN" sz="2000" dirty="0">
                  <a:latin typeface="Arial (正文)"/>
                  <a:cs typeface="+mn-ea"/>
                  <a:sym typeface="+mn-lt"/>
                </a:endParaRPr>
              </a:p>
              <a:p>
                <a:pPr marL="342900" indent="-3429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r>
                  <a:rPr lang="en" altLang="zh-CN" sz="2000" dirty="0">
                    <a:latin typeface="Arial (正文)"/>
                    <a:cs typeface="+mn-ea"/>
                    <a:sym typeface="+mn-lt"/>
                  </a:rPr>
                  <a:t>Conclusion: both age and birthweight have highly significant associations with SBP, even after controlling for the other variable.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1CA0555-D65F-47E2-BD2D-0E9B97D66C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2286002"/>
                <a:ext cx="8407400" cy="3477875"/>
              </a:xfrm>
              <a:prstGeom prst="rect">
                <a:avLst/>
              </a:prstGeom>
              <a:blipFill>
                <a:blip r:embed="rId3"/>
                <a:stretch>
                  <a:fillRect l="-725" t="-701" b="-227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613DB777-F277-47EE-AF91-276615CAEA99}"/>
              </a:ext>
            </a:extLst>
          </p:cNvPr>
          <p:cNvSpPr txBox="1"/>
          <p:nvPr/>
        </p:nvSpPr>
        <p:spPr>
          <a:xfrm>
            <a:off x="586243" y="2719174"/>
            <a:ext cx="1204815" cy="369330"/>
          </a:xfrm>
          <a:prstGeom prst="rect">
            <a:avLst/>
          </a:prstGeom>
          <a:noFill/>
          <a:ln w="12700" cap="flat">
            <a:solidFill>
              <a:schemeClr val="accen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i="1" dirty="0"/>
              <a:t>t </a:t>
            </a:r>
            <a:r>
              <a:rPr lang="en-US" dirty="0"/>
              <a:t>= </a:t>
            </a:r>
            <a:r>
              <a:rPr lang="en-US" i="1" dirty="0"/>
              <a:t>b</a:t>
            </a:r>
            <a:r>
              <a:rPr lang="en-US" i="1" baseline="-25000" dirty="0"/>
              <a:t>l</a:t>
            </a:r>
            <a:r>
              <a:rPr lang="en-US" dirty="0"/>
              <a:t>/</a:t>
            </a:r>
            <a:r>
              <a:rPr lang="en-US" i="1" dirty="0"/>
              <a:t>se</a:t>
            </a:r>
            <a:r>
              <a:rPr lang="en-US" dirty="0"/>
              <a:t>(</a:t>
            </a:r>
            <a:r>
              <a:rPr lang="en-US" i="1" dirty="0"/>
              <a:t>b</a:t>
            </a:r>
            <a:r>
              <a:rPr lang="en-US" i="1" baseline="-25000" dirty="0"/>
              <a:t>l</a:t>
            </a:r>
            <a:r>
              <a:rPr lang="en-US" dirty="0"/>
              <a:t>)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AB0F81-1D95-45FE-B869-63D14C55ADAF}"/>
              </a:ext>
            </a:extLst>
          </p:cNvPr>
          <p:cNvSpPr txBox="1"/>
          <p:nvPr/>
        </p:nvSpPr>
        <p:spPr>
          <a:xfrm>
            <a:off x="5782962" y="4473145"/>
            <a:ext cx="1849222" cy="369330"/>
          </a:xfrm>
          <a:prstGeom prst="rect">
            <a:avLst/>
          </a:prstGeom>
          <a:noFill/>
          <a:ln w="12700" cap="flat">
            <a:solidFill>
              <a:schemeClr val="accen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2*(1-pt(3.66, 13))</a:t>
            </a:r>
          </a:p>
        </p:txBody>
      </p:sp>
    </p:spTree>
    <p:extLst>
      <p:ext uri="{BB962C8B-B14F-4D97-AF65-F5344CB8AC3E}">
        <p14:creationId xmlns:p14="http://schemas.microsoft.com/office/powerpoint/2010/main" val="31179032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6C599-F309-4712-A021-97EEF2A65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Picture 2">
            <a:extLst>
              <a:ext uri="{FF2B5EF4-FFF2-40B4-BE49-F238E27FC236}">
                <a16:creationId xmlns:a16="http://schemas.microsoft.com/office/drawing/2014/main" id="{60CFF4F7-FD0C-4CE9-9E25-26FDDB47AF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9203" y="932936"/>
            <a:ext cx="6580750" cy="452596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33826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6718F-CE59-4F8C-BC05-123E7317D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EFC21-BB7B-43AF-BEAC-65E8FB44A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62D9DA-9467-48C3-A8C1-150967B44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5454" y="32452"/>
            <a:ext cx="6544208" cy="68255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7E81F2A-4D6E-4376-AAC5-1F1DFF62F611}"/>
              </a:ext>
            </a:extLst>
          </p:cNvPr>
          <p:cNvSpPr/>
          <p:nvPr/>
        </p:nvSpPr>
        <p:spPr>
          <a:xfrm>
            <a:off x="1556951" y="2953265"/>
            <a:ext cx="6067168" cy="172994"/>
          </a:xfrm>
          <a:prstGeom prst="rect">
            <a:avLst/>
          </a:prstGeom>
          <a:noFill/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030089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ubtitle 2"/>
          <p:cNvSpPr txBox="1">
            <a:spLocks noGrp="1"/>
          </p:cNvSpPr>
          <p:nvPr>
            <p:ph type="body" sz="quarter" idx="1"/>
          </p:nvPr>
        </p:nvSpPr>
        <p:spPr>
          <a:xfrm>
            <a:off x="533400" y="762000"/>
            <a:ext cx="7854950" cy="5638800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90000"/>
              </a:lnSpc>
              <a:spcBef>
                <a:spcPts val="400"/>
              </a:spcBef>
              <a:defRPr sz="2000" b="1"/>
            </a:pPr>
            <a:r>
              <a:rPr dirty="0"/>
              <a:t>Spearman rank-correlation coefficient (</a:t>
            </a:r>
            <a:r>
              <a:rPr dirty="0" err="1"/>
              <a:t>r</a:t>
            </a:r>
            <a:r>
              <a:rPr baseline="-25000" dirty="0" err="1"/>
              <a:t>s</a:t>
            </a:r>
            <a:r>
              <a:rPr dirty="0"/>
              <a:t>):</a:t>
            </a:r>
            <a:r>
              <a:rPr b="0" dirty="0"/>
              <a:t> ordinary correlation coefficient based on ranks</a:t>
            </a:r>
          </a:p>
          <a:p>
            <a:pPr marL="342900" indent="-342900" algn="l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 </a:t>
            </a:r>
            <a:r>
              <a:rPr dirty="0" err="1"/>
              <a:t>r</a:t>
            </a:r>
            <a:r>
              <a:rPr baseline="-25000" dirty="0" err="1"/>
              <a:t>s</a:t>
            </a:r>
            <a:r>
              <a:rPr dirty="0"/>
              <a:t> = </a:t>
            </a:r>
            <a:r>
              <a:rPr dirty="0" err="1"/>
              <a:t>L</a:t>
            </a:r>
            <a:r>
              <a:rPr baseline="-25000" dirty="0" err="1"/>
              <a:t>xy</a:t>
            </a:r>
            <a:r>
              <a:rPr dirty="0"/>
              <a:t>/ √</a:t>
            </a:r>
            <a:r>
              <a:rPr i="1" dirty="0" err="1"/>
              <a:t>L</a:t>
            </a:r>
            <a:r>
              <a:rPr i="1" baseline="-25000" dirty="0" err="1"/>
              <a:t>xx</a:t>
            </a:r>
            <a:r>
              <a:rPr dirty="0"/>
              <a:t> × </a:t>
            </a:r>
            <a:r>
              <a:rPr i="1" dirty="0" err="1"/>
              <a:t>L</a:t>
            </a:r>
            <a:r>
              <a:rPr i="1" baseline="-25000" dirty="0" err="1"/>
              <a:t>xy</a:t>
            </a:r>
            <a:r>
              <a:rPr i="1" baseline="-25000" dirty="0"/>
              <a:t> </a:t>
            </a:r>
          </a:p>
          <a:p>
            <a:pPr marL="342900" indent="-342900" algn="l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t>L’s are computed from the</a:t>
            </a:r>
            <a:r>
              <a:rPr lang="en-US"/>
              <a:t> rank</a:t>
            </a:r>
            <a:r>
              <a:t> (not actual score)</a:t>
            </a:r>
          </a:p>
          <a:p>
            <a:pPr algn="l">
              <a:lnSpc>
                <a:spcPct val="90000"/>
              </a:lnSpc>
              <a:defRPr sz="2000"/>
            </a:pPr>
            <a:endParaRPr dirty="0"/>
          </a:p>
          <a:p>
            <a:pPr algn="l">
              <a:lnSpc>
                <a:spcPct val="90000"/>
              </a:lnSpc>
              <a:spcBef>
                <a:spcPts val="400"/>
              </a:spcBef>
              <a:defRPr sz="2000" u="sng"/>
            </a:pPr>
            <a:r>
              <a:rPr dirty="0"/>
              <a:t>t test for Spearman Rank Correlation</a:t>
            </a:r>
          </a:p>
          <a:p>
            <a:pPr marL="342900" indent="-342900" algn="l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2000"/>
            </a:pPr>
            <a:r>
              <a:rPr dirty="0"/>
              <a:t>H</a:t>
            </a:r>
            <a:r>
              <a:rPr sz="1100" dirty="0"/>
              <a:t>0</a:t>
            </a:r>
            <a:r>
              <a:rPr dirty="0"/>
              <a:t>: no correlation </a:t>
            </a:r>
          </a:p>
          <a:p>
            <a:pPr marL="800100" lvl="1" indent="-342900" algn="l">
              <a:lnSpc>
                <a:spcPct val="90000"/>
              </a:lnSpc>
              <a:spcBef>
                <a:spcPts val="300"/>
              </a:spcBef>
              <a:buClr>
                <a:srgbClr val="000000"/>
              </a:buClr>
              <a:buSzPct val="100000"/>
              <a:buFont typeface="Courier New"/>
              <a:buChar char="o"/>
              <a:defRPr sz="1600"/>
            </a:pPr>
            <a:r>
              <a:rPr dirty="0"/>
              <a:t>test statistic </a:t>
            </a:r>
            <a:r>
              <a:rPr i="1" dirty="0" err="1"/>
              <a:t>t</a:t>
            </a:r>
            <a:r>
              <a:rPr i="1" baseline="-25000" dirty="0" err="1"/>
              <a:t>s</a:t>
            </a:r>
            <a:r>
              <a:rPr dirty="0"/>
              <a:t> = </a:t>
            </a:r>
            <a:r>
              <a:rPr i="1" dirty="0" err="1"/>
              <a:t>r</a:t>
            </a:r>
            <a:r>
              <a:rPr i="1" baseline="-25000" dirty="0" err="1"/>
              <a:t>s</a:t>
            </a:r>
            <a:r>
              <a:rPr dirty="0"/>
              <a:t>(√n -2)/ √1-</a:t>
            </a:r>
            <a:r>
              <a:rPr i="1" dirty="0"/>
              <a:t>r</a:t>
            </a:r>
            <a:r>
              <a:rPr i="1" baseline="-25000" dirty="0"/>
              <a:t>s</a:t>
            </a:r>
            <a:r>
              <a:rPr baseline="30000" dirty="0"/>
              <a:t>2 </a:t>
            </a:r>
            <a:r>
              <a:rPr dirty="0"/>
              <a:t>follows a t distribution with n-2 degrees of freedom.</a:t>
            </a:r>
            <a:endParaRPr sz="2800" dirty="0">
              <a:solidFill>
                <a:srgbClr val="888888"/>
              </a:solidFill>
            </a:endParaRPr>
          </a:p>
          <a:p>
            <a:pPr marL="342900" indent="-342900" algn="l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2000"/>
            </a:pPr>
            <a:r>
              <a:rPr dirty="0"/>
              <a:t>For a two-sided level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a </a:t>
            </a:r>
            <a:r>
              <a:rPr dirty="0"/>
              <a:t>test:</a:t>
            </a:r>
          </a:p>
          <a:p>
            <a:pPr marL="800100" lvl="1" indent="-342900" algn="l">
              <a:lnSpc>
                <a:spcPct val="90000"/>
              </a:lnSpc>
              <a:spcBef>
                <a:spcPts val="300"/>
              </a:spcBef>
              <a:buClr>
                <a:srgbClr val="000000"/>
              </a:buClr>
              <a:buSzPct val="100000"/>
              <a:buFont typeface="Courier New"/>
              <a:buChar char="o"/>
              <a:defRPr sz="1600"/>
            </a:pPr>
            <a:r>
              <a:rPr dirty="0"/>
              <a:t>if </a:t>
            </a:r>
            <a:r>
              <a:rPr i="1" dirty="0" err="1"/>
              <a:t>t</a:t>
            </a:r>
            <a:r>
              <a:rPr i="1" baseline="-25000" dirty="0" err="1"/>
              <a:t>s</a:t>
            </a:r>
            <a:r>
              <a:rPr i="1" dirty="0"/>
              <a:t> &gt; t</a:t>
            </a:r>
            <a:r>
              <a:rPr i="1" baseline="-25000" dirty="0"/>
              <a:t>n-2,1-</a:t>
            </a:r>
            <a:r>
              <a:rPr baseline="-25000" dirty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i="1" baseline="-25000" dirty="0"/>
              <a:t>/2    </a:t>
            </a:r>
            <a:r>
              <a:rPr dirty="0"/>
              <a:t> or </a:t>
            </a:r>
            <a:r>
              <a:rPr i="1" dirty="0" err="1"/>
              <a:t>t</a:t>
            </a:r>
            <a:r>
              <a:rPr i="1" baseline="-25000" dirty="0" err="1"/>
              <a:t>s</a:t>
            </a:r>
            <a:r>
              <a:rPr i="1" dirty="0"/>
              <a:t> &lt; t</a:t>
            </a:r>
            <a:r>
              <a:rPr i="1" baseline="-25000" dirty="0"/>
              <a:t>n-2,</a:t>
            </a:r>
            <a:r>
              <a:rPr baseline="-25000" dirty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i="1" baseline="-25000" dirty="0"/>
              <a:t>/2</a:t>
            </a:r>
            <a:r>
              <a:rPr i="1" dirty="0"/>
              <a:t> = -t</a:t>
            </a:r>
            <a:r>
              <a:rPr i="1" baseline="-25000" dirty="0"/>
              <a:t>n-2,1-</a:t>
            </a:r>
            <a:r>
              <a:rPr baseline="-25000" dirty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i="1" baseline="-25000" dirty="0"/>
              <a:t>/2 </a:t>
            </a:r>
            <a:r>
              <a:rPr dirty="0"/>
              <a:t>then reject </a:t>
            </a:r>
            <a:r>
              <a:rPr i="1" dirty="0"/>
              <a:t>H</a:t>
            </a:r>
            <a:r>
              <a:rPr i="1" baseline="-25000" dirty="0"/>
              <a:t>0</a:t>
            </a:r>
          </a:p>
          <a:p>
            <a:pPr marL="800100" lvl="1" indent="-342900" algn="l">
              <a:lnSpc>
                <a:spcPct val="90000"/>
              </a:lnSpc>
              <a:spcBef>
                <a:spcPts val="300"/>
              </a:spcBef>
              <a:buClr>
                <a:srgbClr val="000000"/>
              </a:buClr>
              <a:buSzPct val="100000"/>
              <a:buFont typeface="Courier New"/>
              <a:buChar char="o"/>
              <a:defRPr sz="1600"/>
            </a:pPr>
            <a:r>
              <a:rPr dirty="0"/>
              <a:t>otherwise, accept </a:t>
            </a:r>
            <a:r>
              <a:rPr i="1" dirty="0"/>
              <a:t>H</a:t>
            </a:r>
            <a:r>
              <a:rPr i="1" baseline="-25000" dirty="0"/>
              <a:t>0</a:t>
            </a:r>
            <a:r>
              <a:rPr dirty="0"/>
              <a:t>.</a:t>
            </a:r>
            <a:endParaRPr sz="2800" dirty="0">
              <a:solidFill>
                <a:srgbClr val="888888"/>
              </a:solidFill>
            </a:endParaRPr>
          </a:p>
          <a:p>
            <a:pPr marL="342900" indent="-342900" algn="l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2000"/>
            </a:pPr>
            <a:r>
              <a:rPr dirty="0"/>
              <a:t>The exact p-value :</a:t>
            </a:r>
          </a:p>
          <a:p>
            <a:pPr marL="342900" lvl="1" indent="114300" algn="l">
              <a:lnSpc>
                <a:spcPct val="90000"/>
              </a:lnSpc>
              <a:spcBef>
                <a:spcPts val="400"/>
              </a:spcBef>
              <a:defRPr sz="1800" i="1"/>
            </a:pPr>
            <a:r>
              <a:rPr dirty="0" err="1"/>
              <a:t>t</a:t>
            </a:r>
            <a:r>
              <a:rPr baseline="-25000" dirty="0" err="1"/>
              <a:t>s</a:t>
            </a:r>
            <a:r>
              <a:rPr i="0" dirty="0"/>
              <a:t> &lt; 0 : p = 2 × (area to the left of </a:t>
            </a:r>
            <a:r>
              <a:rPr dirty="0" err="1"/>
              <a:t>t</a:t>
            </a:r>
            <a:r>
              <a:rPr baseline="-25000" dirty="0" err="1"/>
              <a:t>s</a:t>
            </a:r>
            <a:r>
              <a:rPr i="0" dirty="0"/>
              <a:t> under a </a:t>
            </a:r>
            <a:r>
              <a:rPr dirty="0"/>
              <a:t>t</a:t>
            </a:r>
            <a:r>
              <a:rPr baseline="-25000" dirty="0"/>
              <a:t>n-2</a:t>
            </a:r>
            <a:r>
              <a:rPr i="0" dirty="0"/>
              <a:t> distribution) </a:t>
            </a:r>
            <a:endParaRPr sz="2800" dirty="0">
              <a:solidFill>
                <a:srgbClr val="888888"/>
              </a:solidFill>
            </a:endParaRPr>
          </a:p>
          <a:p>
            <a:pPr marL="342900" lvl="1" indent="114300" algn="l">
              <a:lnSpc>
                <a:spcPct val="90000"/>
              </a:lnSpc>
              <a:spcBef>
                <a:spcPts val="400"/>
              </a:spcBef>
              <a:defRPr sz="1800" i="1"/>
            </a:pPr>
            <a:r>
              <a:rPr dirty="0" err="1"/>
              <a:t>t</a:t>
            </a:r>
            <a:r>
              <a:rPr baseline="-25000" dirty="0" err="1"/>
              <a:t>s</a:t>
            </a:r>
            <a:r>
              <a:rPr i="0" dirty="0">
                <a:latin typeface="Symbol"/>
                <a:ea typeface="Symbol"/>
                <a:cs typeface="Symbol"/>
                <a:sym typeface="Symbol"/>
              </a:rPr>
              <a:t> ³ </a:t>
            </a:r>
            <a:r>
              <a:rPr i="0" dirty="0"/>
              <a:t>0: p = 2 × (area to the right of </a:t>
            </a:r>
            <a:r>
              <a:rPr dirty="0" err="1"/>
              <a:t>t</a:t>
            </a:r>
            <a:r>
              <a:rPr baseline="-25000" dirty="0" err="1"/>
              <a:t>s</a:t>
            </a:r>
            <a:r>
              <a:rPr i="0" dirty="0"/>
              <a:t> under a </a:t>
            </a:r>
            <a:r>
              <a:rPr dirty="0"/>
              <a:t>t</a:t>
            </a:r>
            <a:r>
              <a:rPr baseline="-25000" dirty="0"/>
              <a:t>n-2</a:t>
            </a:r>
            <a:r>
              <a:rPr i="0" dirty="0"/>
              <a:t> distribution)</a:t>
            </a:r>
            <a:endParaRPr sz="2800" dirty="0">
              <a:solidFill>
                <a:srgbClr val="888888"/>
              </a:solidFill>
            </a:endParaRPr>
          </a:p>
          <a:p>
            <a:pPr marL="342900" lvl="1" indent="114300" algn="l">
              <a:lnSpc>
                <a:spcPct val="90000"/>
              </a:lnSpc>
              <a:spcBef>
                <a:spcPts val="600"/>
              </a:spcBef>
              <a:defRPr sz="1800"/>
            </a:pPr>
            <a:endParaRPr sz="2800" dirty="0">
              <a:solidFill>
                <a:srgbClr val="888888"/>
              </a:solidFill>
            </a:endParaRPr>
          </a:p>
          <a:p>
            <a:pPr marL="342900" lvl="1" indent="114300" algn="l">
              <a:lnSpc>
                <a:spcPct val="90000"/>
              </a:lnSpc>
              <a:spcBef>
                <a:spcPts val="400"/>
              </a:spcBef>
              <a:defRPr sz="1800"/>
            </a:pPr>
            <a:r>
              <a:rPr dirty="0"/>
              <a:t>*</a:t>
            </a:r>
            <a:r>
              <a:rPr sz="2000" dirty="0"/>
              <a:t>This test is valid only if </a:t>
            </a:r>
            <a:r>
              <a:rPr sz="2000" b="1" dirty="0"/>
              <a:t>n </a:t>
            </a:r>
            <a:r>
              <a:rPr sz="2000" dirty="0">
                <a:latin typeface="Symbol"/>
                <a:ea typeface="Symbol"/>
                <a:cs typeface="Symbol"/>
                <a:sym typeface="Symbol"/>
              </a:rPr>
              <a:t>³ </a:t>
            </a:r>
            <a:r>
              <a:rPr sz="2000" b="1" dirty="0"/>
              <a:t>10</a:t>
            </a:r>
          </a:p>
        </p:txBody>
      </p:sp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228600"/>
            <a:ext cx="3905250" cy="32289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76" name="Picture 3" descr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3505200"/>
            <a:ext cx="7639050" cy="312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ubtitle 2"/>
          <p:cNvSpPr txBox="1">
            <a:spLocks noGrp="1"/>
          </p:cNvSpPr>
          <p:nvPr>
            <p:ph type="body" sz="quarter" idx="1"/>
          </p:nvPr>
        </p:nvSpPr>
        <p:spPr>
          <a:xfrm>
            <a:off x="644525" y="914400"/>
            <a:ext cx="7854950" cy="59436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l">
              <a:lnSpc>
                <a:spcPct val="80000"/>
              </a:lnSpc>
              <a:spcBef>
                <a:spcPts val="500"/>
              </a:spcBef>
              <a:buClr>
                <a:srgbClr val="000000"/>
              </a:buClr>
              <a:buSzPct val="100000"/>
              <a:buAutoNum type="arabicPeriod"/>
              <a:defRPr sz="2200"/>
            </a:pPr>
            <a:r>
              <a:rPr dirty="0"/>
              <a:t>Statistical inference methods for investigating the relationship between two or more variables</a:t>
            </a:r>
            <a:endParaRPr lang="en-US" dirty="0"/>
          </a:p>
          <a:p>
            <a:pPr algn="l">
              <a:lnSpc>
                <a:spcPct val="80000"/>
              </a:lnSpc>
              <a:spcBef>
                <a:spcPts val="500"/>
              </a:spcBef>
              <a:buClr>
                <a:srgbClr val="000000"/>
              </a:buClr>
              <a:buSzPct val="100000"/>
              <a:buAutoNum type="arabicPeriod"/>
              <a:defRPr sz="2200"/>
            </a:pPr>
            <a:endParaRPr sz="2900" dirty="0"/>
          </a:p>
          <a:p>
            <a:pPr algn="l">
              <a:lnSpc>
                <a:spcPct val="80000"/>
              </a:lnSpc>
              <a:spcBef>
                <a:spcPts val="500"/>
              </a:spcBef>
              <a:buClr>
                <a:srgbClr val="000000"/>
              </a:buClr>
              <a:buSzPct val="100000"/>
              <a:buAutoNum type="arabicPeriod"/>
              <a:defRPr sz="2200"/>
            </a:pPr>
            <a:r>
              <a:rPr dirty="0"/>
              <a:t>If only two variables, both of which are continuous, are being studied, and we wish to predict one variable (the dependent variable) as a function of the other variable (the independent variable) then </a:t>
            </a:r>
            <a:r>
              <a:rPr b="1" dirty="0"/>
              <a:t>simple linear regression analysis </a:t>
            </a:r>
            <a:r>
              <a:rPr dirty="0"/>
              <a:t>is used.</a:t>
            </a:r>
            <a:endParaRPr lang="en-US" dirty="0"/>
          </a:p>
          <a:p>
            <a:pPr algn="l">
              <a:lnSpc>
                <a:spcPct val="80000"/>
              </a:lnSpc>
              <a:spcBef>
                <a:spcPts val="500"/>
              </a:spcBef>
              <a:buClr>
                <a:srgbClr val="000000"/>
              </a:buClr>
              <a:buSzPct val="100000"/>
              <a:buAutoNum type="arabicPeriod"/>
              <a:defRPr sz="2200"/>
            </a:pPr>
            <a:endParaRPr sz="2900" dirty="0"/>
          </a:p>
          <a:p>
            <a:pPr algn="l">
              <a:lnSpc>
                <a:spcPct val="80000"/>
              </a:lnSpc>
              <a:spcBef>
                <a:spcPts val="500"/>
              </a:spcBef>
              <a:buClr>
                <a:srgbClr val="000000"/>
              </a:buClr>
              <a:buSzPct val="100000"/>
              <a:buAutoNum type="arabicPeriod"/>
              <a:defRPr sz="2200" b="1"/>
            </a:pPr>
            <a:r>
              <a:rPr dirty="0"/>
              <a:t>Pearson correlation methods</a:t>
            </a:r>
            <a:r>
              <a:rPr b="0" dirty="0"/>
              <a:t> are used to determine the association between two normally distributed variables without distinguishing between dependent and independent variables.</a:t>
            </a:r>
            <a:endParaRPr lang="en-US" b="0" dirty="0"/>
          </a:p>
          <a:p>
            <a:pPr algn="l">
              <a:lnSpc>
                <a:spcPct val="80000"/>
              </a:lnSpc>
              <a:spcBef>
                <a:spcPts val="500"/>
              </a:spcBef>
              <a:buClr>
                <a:srgbClr val="000000"/>
              </a:buClr>
              <a:buSzPct val="100000"/>
              <a:buAutoNum type="arabicPeriod"/>
              <a:defRPr sz="2200" b="1"/>
            </a:pPr>
            <a:endParaRPr sz="2900" dirty="0"/>
          </a:p>
          <a:p>
            <a:pPr algn="l">
              <a:lnSpc>
                <a:spcPct val="80000"/>
              </a:lnSpc>
              <a:spcBef>
                <a:spcPts val="500"/>
              </a:spcBef>
              <a:buClr>
                <a:srgbClr val="000000"/>
              </a:buClr>
              <a:buSzPct val="100000"/>
              <a:buAutoNum type="arabicPeriod"/>
              <a:defRPr sz="2200" b="1"/>
            </a:pPr>
            <a:r>
              <a:rPr dirty="0"/>
              <a:t>Rank correlation</a:t>
            </a:r>
            <a:r>
              <a:rPr b="0" dirty="0"/>
              <a:t> may be used if both variables are continuous but not normally distributed or are ordinal variables.</a:t>
            </a:r>
            <a:endParaRPr lang="en-US" b="0" dirty="0"/>
          </a:p>
          <a:p>
            <a:pPr algn="l">
              <a:lnSpc>
                <a:spcPct val="80000"/>
              </a:lnSpc>
              <a:spcBef>
                <a:spcPts val="500"/>
              </a:spcBef>
              <a:buClr>
                <a:srgbClr val="000000"/>
              </a:buClr>
              <a:buSzPct val="100000"/>
              <a:buAutoNum type="arabicPeriod"/>
              <a:defRPr sz="2200" b="1"/>
            </a:pPr>
            <a:endParaRPr sz="2900" dirty="0"/>
          </a:p>
          <a:p>
            <a:pPr algn="l">
              <a:lnSpc>
                <a:spcPct val="80000"/>
              </a:lnSpc>
              <a:spcBef>
                <a:spcPts val="500"/>
              </a:spcBef>
              <a:buClr>
                <a:srgbClr val="000000"/>
              </a:buClr>
              <a:buSzPct val="100000"/>
              <a:buAutoNum type="arabicPeriod"/>
              <a:defRPr sz="2200" b="1"/>
            </a:pPr>
            <a:r>
              <a:rPr dirty="0"/>
              <a:t>Multiple regression methods </a:t>
            </a:r>
            <a:r>
              <a:rPr b="0" dirty="0"/>
              <a:t>may be used to predict the value of one variable (the dependent variable which is normally distributed) as a function of several independent variables.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0104FB-9E9B-463C-A147-B21E27C9DFA6}"/>
              </a:ext>
            </a:extLst>
          </p:cNvPr>
          <p:cNvSpPr txBox="1"/>
          <p:nvPr/>
        </p:nvSpPr>
        <p:spPr>
          <a:xfrm>
            <a:off x="3556000" y="266700"/>
            <a:ext cx="1669686" cy="7848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r>
              <a:rPr lang="en-US" sz="2700" b="1" dirty="0"/>
              <a:t>Summary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Modeling_Theme">
  <a:themeElements>
    <a:clrScheme name="Modeling_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Modeling_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Modeling_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Modeling_Theme">
  <a:themeElements>
    <a:clrScheme name="Modeling_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Modeling_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Modeling_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10583</TotalTime>
  <Words>2543</Words>
  <PresentationFormat>On-screen Show (4:3)</PresentationFormat>
  <Paragraphs>282</Paragraphs>
  <Slides>48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7" baseType="lpstr">
      <vt:lpstr>Arial (正文)</vt:lpstr>
      <vt:lpstr>Arial</vt:lpstr>
      <vt:lpstr>Calibri</vt:lpstr>
      <vt:lpstr>Cambria Math</vt:lpstr>
      <vt:lpstr>Courier New</vt:lpstr>
      <vt:lpstr>Helvetica</vt:lpstr>
      <vt:lpstr>Symbol</vt:lpstr>
      <vt:lpstr>Wingdings</vt:lpstr>
      <vt:lpstr>Modeling_Theme</vt:lpstr>
      <vt:lpstr>After-class tutoring</vt:lpstr>
      <vt:lpstr>EE3211 Modelling Techniques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Table 11.1 Sample data from the Greene-Touchstone study relating birthweight and estriol level in pregnant women near term  </vt:lpstr>
      <vt:lpstr>Example:  Q: Derive the estimated regression line for the data in Table 11.1.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on Correlation Coefficient</vt:lpstr>
      <vt:lpstr>Table 11.4. Mean FEV by height group for boys ages 10−15 in Tecumseh, Michigan </vt:lpstr>
      <vt:lpstr>PowerPoint Presentation</vt:lpstr>
      <vt:lpstr>PowerPoint Presentation</vt:lpstr>
      <vt:lpstr>Example: Pediatrics Hypertension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2021-02-16T06:34:05Z</dcterms:modified>
</cp:coreProperties>
</file>