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3"/>
  </p:notesMasterIdLst>
  <p:sldIdLst>
    <p:sldId id="269" r:id="rId2"/>
    <p:sldId id="256" r:id="rId3"/>
    <p:sldId id="258" r:id="rId4"/>
    <p:sldId id="259" r:id="rId5"/>
    <p:sldId id="260" r:id="rId6"/>
    <p:sldId id="265" r:id="rId7"/>
    <p:sldId id="268" r:id="rId8"/>
    <p:sldId id="307" r:id="rId9"/>
    <p:sldId id="308" r:id="rId10"/>
    <p:sldId id="262" r:id="rId11"/>
    <p:sldId id="263" r:id="rId12"/>
    <p:sldId id="270" r:id="rId13"/>
    <p:sldId id="282" r:id="rId14"/>
    <p:sldId id="264" r:id="rId15"/>
    <p:sldId id="284" r:id="rId16"/>
    <p:sldId id="271" r:id="rId17"/>
    <p:sldId id="286" r:id="rId18"/>
    <p:sldId id="305" r:id="rId19"/>
    <p:sldId id="304" r:id="rId20"/>
    <p:sldId id="306" r:id="rId21"/>
    <p:sldId id="274"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74" autoAdjust="0"/>
  </p:normalViewPr>
  <p:slideViewPr>
    <p:cSldViewPr snapToGrid="0">
      <p:cViewPr varScale="1">
        <p:scale>
          <a:sx n="142" d="100"/>
          <a:sy n="142" d="100"/>
        </p:scale>
        <p:origin x="71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https://www.youtube.com/watch?v=54m2_udmtdU</a:t>
            </a:r>
            <a:endParaRPr b="1"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SLIDES_API1743913874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SLIDES_API1743913874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SLIDES_API1743913874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SLIDES_API1743913874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Source: GREEN CITY TIMES</a:t>
            </a:r>
            <a:endParaRPr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SLIDES_API1743913874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SLIDES_API1743913874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Source: </a:t>
            </a:r>
            <a:r>
              <a:rPr lang="en-US" b="1" dirty="0" err="1"/>
              <a:t>PowerLine</a:t>
            </a:r>
            <a:r>
              <a:rPr lang="en-US" b="1" dirty="0"/>
              <a:t> Company</a:t>
            </a:r>
            <a:endParaRPr b="1"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Source: https://neroelectronics.com/</a:t>
            </a:r>
          </a:p>
        </p:txBody>
      </p:sp>
    </p:spTree>
    <p:extLst>
      <p:ext uri="{BB962C8B-B14F-4D97-AF65-F5344CB8AC3E}">
        <p14:creationId xmlns:p14="http://schemas.microsoft.com/office/powerpoint/2010/main" val="1856028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dirty="0"/>
              <a:t>Source: </a:t>
            </a:r>
            <a:r>
              <a:rPr lang="en-US" b="1" i="0" dirty="0">
                <a:solidFill>
                  <a:srgbClr val="000000"/>
                </a:solidFill>
                <a:effectLst/>
                <a:latin typeface="Arial" panose="020B0604020202020204" pitchFamily="34" charset="0"/>
              </a:rPr>
              <a:t>Design and Development of an IoT Smart Meter with Load Control for Home Energy Management Systems, </a:t>
            </a:r>
            <a:r>
              <a:rPr lang="en-US" b="1" i="1" dirty="0">
                <a:solidFill>
                  <a:srgbClr val="222222"/>
                </a:solidFill>
                <a:effectLst/>
                <a:latin typeface="Arial" panose="020B0604020202020204" pitchFamily="34" charset="0"/>
              </a:rPr>
              <a:t>Sensors</a:t>
            </a:r>
            <a:r>
              <a:rPr lang="en-US" b="1" i="0" dirty="0">
                <a:solidFill>
                  <a:srgbClr val="222222"/>
                </a:solidFill>
                <a:effectLst/>
                <a:latin typeface="Arial" panose="020B0604020202020204" pitchFamily="34" charset="0"/>
              </a:rPr>
              <a:t> 2022, </a:t>
            </a:r>
            <a:r>
              <a:rPr lang="en-US" b="1" i="1" dirty="0">
                <a:solidFill>
                  <a:srgbClr val="222222"/>
                </a:solidFill>
                <a:effectLst/>
                <a:latin typeface="Arial" panose="020B0604020202020204" pitchFamily="34" charset="0"/>
              </a:rPr>
              <a:t>22</a:t>
            </a:r>
            <a:r>
              <a:rPr lang="en-US" b="1" i="0" dirty="0">
                <a:solidFill>
                  <a:srgbClr val="222222"/>
                </a:solidFill>
                <a:effectLst/>
                <a:latin typeface="Arial" panose="020B0604020202020204" pitchFamily="34" charset="0"/>
              </a:rPr>
              <a:t>(19)</a:t>
            </a:r>
            <a:endParaRPr lang="en-US" b="1" i="0" dirty="0">
              <a:solidFill>
                <a:srgbClr val="000000"/>
              </a:solidFill>
              <a:effectLst/>
              <a:latin typeface="Arial" panose="020B0604020202020204" pitchFamily="34" charset="0"/>
            </a:endParaRPr>
          </a:p>
          <a:p>
            <a:pPr marL="158750" indent="0">
              <a:buNone/>
            </a:pPr>
            <a:endParaRPr lang="en-US" dirty="0"/>
          </a:p>
        </p:txBody>
      </p:sp>
    </p:spTree>
    <p:extLst>
      <p:ext uri="{BB962C8B-B14F-4D97-AF65-F5344CB8AC3E}">
        <p14:creationId xmlns:p14="http://schemas.microsoft.com/office/powerpoint/2010/main" val="3485214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SLIDES_API1743913874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SLIDES_API1743913874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a:buNone/>
            </a:pPr>
            <a:r>
              <a:rPr lang="en-US" b="1" i="0" dirty="0">
                <a:solidFill>
                  <a:srgbClr val="131314"/>
                </a:solidFill>
                <a:effectLst/>
                <a:latin typeface="var(--sn-fonts-heading)"/>
              </a:rPr>
              <a:t>Issues and Challenges of Existing Electricity Pre-Paid Smart Metering Systems: A Review</a:t>
            </a:r>
          </a:p>
          <a:p>
            <a:pPr marL="158750" indent="0" algn="l">
              <a:buNone/>
            </a:pPr>
            <a:r>
              <a:rPr lang="en-US" b="0" i="0" dirty="0">
                <a:solidFill>
                  <a:srgbClr val="131314"/>
                </a:solidFill>
                <a:effectLst/>
                <a:latin typeface="__Inter_e6130b"/>
              </a:rPr>
              <a:t>January 2017 Science Technology and Development· 36(1):44-52</a:t>
            </a: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SLIDES_API1743913874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SLIDES_API1743913874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Source: SMS Company</a:t>
            </a:r>
            <a:endParaRPr b="1"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1D2C83-FB07-432C-877E-7C2CC6790744}" type="slidenum">
              <a:rPr lang="en-US" smtClean="0"/>
              <a:t>16</a:t>
            </a:fld>
            <a:endParaRPr lang="en-US"/>
          </a:p>
        </p:txBody>
      </p:sp>
    </p:spTree>
    <p:extLst>
      <p:ext uri="{BB962C8B-B14F-4D97-AF65-F5344CB8AC3E}">
        <p14:creationId xmlns:p14="http://schemas.microsoft.com/office/powerpoint/2010/main" val="2653972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Source: </a:t>
            </a:r>
            <a:r>
              <a:rPr lang="en-US" b="1" dirty="0" err="1"/>
              <a:t>DFRobot</a:t>
            </a:r>
            <a:r>
              <a:rPr lang="en-US" b="1" dirty="0"/>
              <a:t> Company</a:t>
            </a:r>
          </a:p>
        </p:txBody>
      </p:sp>
      <p:sp>
        <p:nvSpPr>
          <p:cNvPr id="4" name="Slide Number Placeholder 3"/>
          <p:cNvSpPr>
            <a:spLocks noGrp="1"/>
          </p:cNvSpPr>
          <p:nvPr>
            <p:ph type="sldNum" sz="quarter" idx="10"/>
          </p:nvPr>
        </p:nvSpPr>
        <p:spPr/>
        <p:txBody>
          <a:bodyPr/>
          <a:lstStyle/>
          <a:p>
            <a:fld id="{521D2C83-FB07-432C-877E-7C2CC6790744}" type="slidenum">
              <a:rPr lang="en-US" smtClean="0"/>
              <a:t>17</a:t>
            </a:fld>
            <a:endParaRPr lang="en-US"/>
          </a:p>
        </p:txBody>
      </p:sp>
    </p:spTree>
    <p:extLst>
      <p:ext uri="{BB962C8B-B14F-4D97-AF65-F5344CB8AC3E}">
        <p14:creationId xmlns:p14="http://schemas.microsoft.com/office/powerpoint/2010/main" val="678395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i="0" u="none" strike="noStrike" dirty="0">
                <a:solidFill>
                  <a:srgbClr val="000000"/>
                </a:solidFill>
                <a:effectLst/>
                <a:latin typeface="Open Sans" panose="020B0604020202020204" pitchFamily="34" charset="0"/>
              </a:rPr>
              <a:t>Source: fresh-energy-systems.com</a:t>
            </a:r>
            <a:endParaRPr lang="en-US" dirty="0"/>
          </a:p>
        </p:txBody>
      </p:sp>
      <p:sp>
        <p:nvSpPr>
          <p:cNvPr id="4" name="Slide Number Placeholder 3"/>
          <p:cNvSpPr>
            <a:spLocks noGrp="1"/>
          </p:cNvSpPr>
          <p:nvPr>
            <p:ph type="sldNum" sz="quarter" idx="10"/>
          </p:nvPr>
        </p:nvSpPr>
        <p:spPr/>
        <p:txBody>
          <a:bodyPr/>
          <a:lstStyle/>
          <a:p>
            <a:fld id="{521D2C83-FB07-432C-877E-7C2CC6790744}" type="slidenum">
              <a:rPr lang="en-US" smtClean="0"/>
              <a:t>18</a:t>
            </a:fld>
            <a:endParaRPr lang="en-US"/>
          </a:p>
        </p:txBody>
      </p:sp>
    </p:spTree>
    <p:extLst>
      <p:ext uri="{BB962C8B-B14F-4D97-AF65-F5344CB8AC3E}">
        <p14:creationId xmlns:p14="http://schemas.microsoft.com/office/powerpoint/2010/main" val="3314293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Source: </a:t>
            </a:r>
            <a:r>
              <a:rPr lang="en-US" b="1" i="0" dirty="0">
                <a:solidFill>
                  <a:srgbClr val="333333"/>
                </a:solidFill>
                <a:effectLst/>
                <a:latin typeface="Arial" panose="020B0604020202020204" pitchFamily="34" charset="0"/>
              </a:rPr>
              <a:t>Ivy Metering Company</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1D2C83-FB07-432C-877E-7C2CC67907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4029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F8CB92-1EFA-4693-9B40-F11AE22E19F3}" type="datetimeFigureOut">
              <a:rPr lang="en-US" smtClean="0"/>
              <a:t>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F0B8-316B-4DED-9057-D10A6DE2A39D}" type="slidenum">
              <a:rPr lang="en-US" smtClean="0"/>
              <a:t>‹#›</a:t>
            </a:fld>
            <a:endParaRPr lang="en-US"/>
          </a:p>
        </p:txBody>
      </p:sp>
    </p:spTree>
    <p:extLst>
      <p:ext uri="{BB962C8B-B14F-4D97-AF65-F5344CB8AC3E}">
        <p14:creationId xmlns:p14="http://schemas.microsoft.com/office/powerpoint/2010/main" val="139329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zh-HK"/>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6.png"/><Relationship Id="rId18" Type="http://schemas.microsoft.com/office/2007/relationships/hdphoto" Target="../media/hdphoto3.wdp"/><Relationship Id="rId3" Type="http://schemas.openxmlformats.org/officeDocument/2006/relationships/image" Target="../media/image19.png"/><Relationship Id="rId7" Type="http://schemas.openxmlformats.org/officeDocument/2006/relationships/image" Target="../media/image17.jpe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9.xml"/><Relationship Id="rId16" Type="http://schemas.openxmlformats.org/officeDocument/2006/relationships/image" Target="../media/image29.png"/><Relationship Id="rId1" Type="http://schemas.openxmlformats.org/officeDocument/2006/relationships/slideLayout" Target="../slideLayouts/slideLayout11.xml"/><Relationship Id="rId6" Type="http://schemas.openxmlformats.org/officeDocument/2006/relationships/image" Target="../media/image21.png"/><Relationship Id="rId11" Type="http://schemas.microsoft.com/office/2007/relationships/hdphoto" Target="../media/hdphoto2.wdp"/><Relationship Id="rId5" Type="http://schemas.openxmlformats.org/officeDocument/2006/relationships/image" Target="../media/image20.png"/><Relationship Id="rId15" Type="http://schemas.openxmlformats.org/officeDocument/2006/relationships/image" Target="../media/image28.jpeg"/><Relationship Id="rId10" Type="http://schemas.openxmlformats.org/officeDocument/2006/relationships/image" Target="../media/image24.png"/><Relationship Id="rId19" Type="http://schemas.openxmlformats.org/officeDocument/2006/relationships/image" Target="../media/image31.png"/><Relationship Id="rId4" Type="http://schemas.microsoft.com/office/2007/relationships/hdphoto" Target="../media/hdphoto1.wdp"/><Relationship Id="rId9" Type="http://schemas.openxmlformats.org/officeDocument/2006/relationships/image" Target="../media/image23.png"/><Relationship Id="rId14" Type="http://schemas.openxmlformats.org/officeDocument/2006/relationships/image" Target="../media/image27.jpeg"/></Relationships>
</file>

<file path=ppt/slides/_rels/slide17.xml.rels><?xml version="1.0" encoding="UTF-8" standalone="yes"?>
<Relationships xmlns="http://schemas.openxmlformats.org/package/2006/relationships"><Relationship Id="rId8" Type="http://schemas.openxmlformats.org/officeDocument/2006/relationships/hyperlink" Target="https://freepngimg.com/png/67211-bin-recycling-baskets-paper-green-rubbish-recycle" TargetMode="External"/><Relationship Id="rId3" Type="http://schemas.openxmlformats.org/officeDocument/2006/relationships/image" Target="../media/image17.jpe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microsoft.com/office/2007/relationships/hdphoto" Target="../media/hdphoto1.wdp"/><Relationship Id="rId5" Type="http://schemas.openxmlformats.org/officeDocument/2006/relationships/image" Target="../media/image19.png"/><Relationship Id="rId10" Type="http://schemas.openxmlformats.org/officeDocument/2006/relationships/image" Target="../media/image35.png"/><Relationship Id="rId4" Type="http://schemas.openxmlformats.org/officeDocument/2006/relationships/image" Target="../media/image32.jpg"/><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9.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7.jpeg"/><Relationship Id="rId11" Type="http://schemas.openxmlformats.org/officeDocument/2006/relationships/image" Target="../media/image39.png"/><Relationship Id="rId5" Type="http://schemas.openxmlformats.org/officeDocument/2006/relationships/image" Target="../media/image20.png"/><Relationship Id="rId10" Type="http://schemas.openxmlformats.org/officeDocument/2006/relationships/image" Target="../media/image38.png"/><Relationship Id="rId4" Type="http://schemas.microsoft.com/office/2007/relationships/hdphoto" Target="../media/hdphoto1.wdp"/><Relationship Id="rId9"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7.jpe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hyperlink" Target="https://www.projectmanager.com/academy/how-to-make-a-project-proposal" TargetMode="External"/><Relationship Id="rId2" Type="http://schemas.openxmlformats.org/officeDocument/2006/relationships/image" Target="../media/image17.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chemeClr val="accent6">
                    <a:lumMod val="50000"/>
                  </a:schemeClr>
                </a:solidFill>
              </a:rPr>
              <a:t>EE3070 Project Design</a:t>
            </a:r>
          </a:p>
        </p:txBody>
      </p:sp>
      <p:sp>
        <p:nvSpPr>
          <p:cNvPr id="3" name="Subtitle 2"/>
          <p:cNvSpPr>
            <a:spLocks noGrp="1"/>
          </p:cNvSpPr>
          <p:nvPr>
            <p:ph type="subTitle" idx="1"/>
          </p:nvPr>
        </p:nvSpPr>
        <p:spPr>
          <a:xfrm>
            <a:off x="1604287" y="3090148"/>
            <a:ext cx="5940000" cy="1241822"/>
          </a:xfrm>
        </p:spPr>
        <p:txBody>
          <a:bodyPr>
            <a:normAutofit/>
          </a:bodyPr>
          <a:lstStyle/>
          <a:p>
            <a:r>
              <a:rPr lang="en-US" sz="3000" b="1" dirty="0">
                <a:solidFill>
                  <a:schemeClr val="accent6">
                    <a:lumMod val="50000"/>
                  </a:schemeClr>
                </a:solidFill>
              </a:rPr>
              <a:t>Main Theme: Smart Electricity Meters</a:t>
            </a:r>
          </a:p>
        </p:txBody>
      </p:sp>
      <p:pic>
        <p:nvPicPr>
          <p:cNvPr id="4" name="Picture 2" descr="Welcome to Lin Dai's HomeP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2" t="17453" r="26018" b="15621"/>
          <a:stretch/>
        </p:blipFill>
        <p:spPr bwMode="auto">
          <a:xfrm>
            <a:off x="7039379" y="224353"/>
            <a:ext cx="1923242" cy="548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718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BE996172-33E9-4209-9D66-6C980DCF5B9A}"/>
              </a:ext>
            </a:extLst>
          </p:cNvPr>
          <p:cNvPicPr>
            <a:picLocks noChangeAspect="1"/>
          </p:cNvPicPr>
          <p:nvPr/>
        </p:nvPicPr>
        <p:blipFill>
          <a:blip r:embed="rId3"/>
          <a:stretch>
            <a:fillRect/>
          </a:stretch>
        </p:blipFill>
        <p:spPr>
          <a:xfrm>
            <a:off x="0" y="0"/>
            <a:ext cx="9144000" cy="51434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title="What Are Smart Electricity Meters?"/>
          <p:cNvSpPr txBox="1"/>
          <p:nvPr/>
        </p:nvSpPr>
        <p:spPr>
          <a:xfrm>
            <a:off x="1933787" y="319466"/>
            <a:ext cx="7210213" cy="5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zh-HK" sz="3200" b="1" dirty="0">
                <a:solidFill>
                  <a:schemeClr val="dk2"/>
                </a:solidFill>
              </a:rPr>
              <a:t>What Are Smart Electricity Meters?</a:t>
            </a:r>
            <a:endParaRPr sz="3200" b="1" dirty="0">
              <a:solidFill>
                <a:schemeClr val="dk2"/>
              </a:solidFill>
            </a:endParaRPr>
          </a:p>
        </p:txBody>
      </p:sp>
      <p:sp>
        <p:nvSpPr>
          <p:cNvPr id="66" name="Google Shape;66;p15"/>
          <p:cNvSpPr txBox="1"/>
          <p:nvPr/>
        </p:nvSpPr>
        <p:spPr>
          <a:xfrm>
            <a:off x="2936196" y="1484343"/>
            <a:ext cx="5855546" cy="2571900"/>
          </a:xfrm>
          <a:prstGeom prst="rect">
            <a:avLst/>
          </a:prstGeom>
          <a:noFill/>
          <a:ln>
            <a:noFill/>
          </a:ln>
        </p:spPr>
        <p:txBody>
          <a:bodyPr spcFirstLastPara="1" wrap="square" lIns="91425" tIns="91425" rIns="91425" bIns="91425" anchor="t" anchorCtr="0">
            <a:noAutofit/>
          </a:bodyPr>
          <a:lstStyle/>
          <a:p>
            <a:pPr marL="342900" lvl="0" indent="-342900" rtl="0">
              <a:spcBef>
                <a:spcPts val="0"/>
              </a:spcBef>
              <a:spcAft>
                <a:spcPts val="0"/>
              </a:spcAft>
              <a:buFont typeface="Arial" panose="020B0604020202020204" pitchFamily="34" charset="0"/>
              <a:buChar char="•"/>
            </a:pPr>
            <a:r>
              <a:rPr lang="zh-HK" sz="2400" dirty="0">
                <a:solidFill>
                  <a:schemeClr val="dk2"/>
                </a:solidFill>
              </a:rPr>
              <a:t>Smart electricity meters are</a:t>
            </a:r>
            <a:r>
              <a:rPr lang="en-US" altLang="zh-HK" sz="2400" dirty="0">
                <a:solidFill>
                  <a:schemeClr val="dk2"/>
                </a:solidFill>
              </a:rPr>
              <a:t> </a:t>
            </a:r>
            <a:r>
              <a:rPr lang="zh-HK" sz="2400" dirty="0">
                <a:solidFill>
                  <a:schemeClr val="dk2"/>
                </a:solidFill>
              </a:rPr>
              <a:t>advanced devices that record electricity consumption at frequent intervals and transmit the data to utility providers.</a:t>
            </a:r>
            <a:endParaRPr lang="en-US" altLang="zh-HK" sz="2400" dirty="0">
              <a:solidFill>
                <a:schemeClr val="dk2"/>
              </a:solidFill>
            </a:endParaRPr>
          </a:p>
          <a:p>
            <a:pPr marL="342900" lvl="0" indent="-342900" rtl="0">
              <a:spcBef>
                <a:spcPts val="0"/>
              </a:spcBef>
              <a:spcAft>
                <a:spcPts val="0"/>
              </a:spcAft>
              <a:buFont typeface="Arial" panose="020B0604020202020204" pitchFamily="34" charset="0"/>
              <a:buChar char="•"/>
            </a:pPr>
            <a:endParaRPr lang="en-US" altLang="zh-HK" sz="2400" dirty="0">
              <a:solidFill>
                <a:schemeClr val="dk2"/>
              </a:solidFill>
            </a:endParaRPr>
          </a:p>
          <a:p>
            <a:pPr marL="342900" lvl="0" indent="-342900" rtl="0">
              <a:spcBef>
                <a:spcPts val="0"/>
              </a:spcBef>
              <a:spcAft>
                <a:spcPts val="0"/>
              </a:spcAft>
              <a:buFont typeface="Arial" panose="020B0604020202020204" pitchFamily="34" charset="0"/>
              <a:buChar char="•"/>
            </a:pPr>
            <a:r>
              <a:rPr lang="zh-HK" sz="2400" dirty="0">
                <a:solidFill>
                  <a:schemeClr val="dk2"/>
                </a:solidFill>
              </a:rPr>
              <a:t>These meters eliminate the need for manual meter readings and provide real-time data to both users and utilities.</a:t>
            </a:r>
            <a:endParaRPr sz="2400" dirty="0">
              <a:solidFill>
                <a:schemeClr val="dk2"/>
              </a:solidFill>
            </a:endParaRPr>
          </a:p>
        </p:txBody>
      </p:sp>
      <p:pic>
        <p:nvPicPr>
          <p:cNvPr id="3" name="Picture 2">
            <a:extLst>
              <a:ext uri="{FF2B5EF4-FFF2-40B4-BE49-F238E27FC236}">
                <a16:creationId xmlns:a16="http://schemas.microsoft.com/office/drawing/2014/main" id="{2A294A68-B906-441F-B0F4-1BA95E69DB1F}"/>
              </a:ext>
            </a:extLst>
          </p:cNvPr>
          <p:cNvPicPr>
            <a:picLocks noChangeAspect="1"/>
          </p:cNvPicPr>
          <p:nvPr/>
        </p:nvPicPr>
        <p:blipFill>
          <a:blip r:embed="rId3"/>
          <a:stretch>
            <a:fillRect/>
          </a:stretch>
        </p:blipFill>
        <p:spPr>
          <a:xfrm>
            <a:off x="149015" y="2770293"/>
            <a:ext cx="2433365" cy="1778433"/>
          </a:xfrm>
          <a:prstGeom prst="rect">
            <a:avLst/>
          </a:prstGeom>
        </p:spPr>
      </p:pic>
      <p:pic>
        <p:nvPicPr>
          <p:cNvPr id="5" name="Picture 4">
            <a:extLst>
              <a:ext uri="{FF2B5EF4-FFF2-40B4-BE49-F238E27FC236}">
                <a16:creationId xmlns:a16="http://schemas.microsoft.com/office/drawing/2014/main" id="{50EDA0B6-5DEF-4A94-84A5-0DD62278BDDC}"/>
              </a:ext>
            </a:extLst>
          </p:cNvPr>
          <p:cNvPicPr>
            <a:picLocks noChangeAspect="1"/>
          </p:cNvPicPr>
          <p:nvPr/>
        </p:nvPicPr>
        <p:blipFill>
          <a:blip r:embed="rId4"/>
          <a:stretch>
            <a:fillRect/>
          </a:stretch>
        </p:blipFill>
        <p:spPr>
          <a:xfrm>
            <a:off x="623167" y="1533399"/>
            <a:ext cx="1485059" cy="113317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title="How Smart Meters Work"/>
          <p:cNvSpPr txBox="1"/>
          <p:nvPr/>
        </p:nvSpPr>
        <p:spPr>
          <a:xfrm>
            <a:off x="571500" y="571500"/>
            <a:ext cx="34290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2400" b="1" dirty="0">
                <a:solidFill>
                  <a:schemeClr val="dk2"/>
                </a:solidFill>
              </a:rPr>
              <a:t>How Smart Meters Work</a:t>
            </a:r>
            <a:endParaRPr sz="2400" b="1" dirty="0">
              <a:solidFill>
                <a:schemeClr val="dk2"/>
              </a:solidFill>
            </a:endParaRPr>
          </a:p>
        </p:txBody>
      </p:sp>
      <p:sp>
        <p:nvSpPr>
          <p:cNvPr id="72" name="Google Shape;72;p16"/>
          <p:cNvSpPr txBox="1"/>
          <p:nvPr/>
        </p:nvSpPr>
        <p:spPr>
          <a:xfrm>
            <a:off x="571500" y="1428750"/>
            <a:ext cx="3429000" cy="257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solidFill>
                  <a:schemeClr val="dk2"/>
                </a:solidFill>
              </a:rPr>
              <a:t>Smart meters use wireless technology to send electric consumption data securely to the electricity provider. This information helps in accurate billing and better energy management.</a:t>
            </a:r>
            <a:endParaRPr sz="1800">
              <a:solidFill>
                <a:schemeClr val="dk2"/>
              </a:solidFill>
            </a:endParaRPr>
          </a:p>
        </p:txBody>
      </p:sp>
      <p:pic>
        <p:nvPicPr>
          <p:cNvPr id="3" name="Picture 2">
            <a:extLst>
              <a:ext uri="{FF2B5EF4-FFF2-40B4-BE49-F238E27FC236}">
                <a16:creationId xmlns:a16="http://schemas.microsoft.com/office/drawing/2014/main" id="{1A8301D0-00F7-42CC-A00E-CE47E2C74D3D}"/>
              </a:ext>
            </a:extLst>
          </p:cNvPr>
          <p:cNvPicPr>
            <a:picLocks noChangeAspect="1"/>
          </p:cNvPicPr>
          <p:nvPr/>
        </p:nvPicPr>
        <p:blipFill>
          <a:blip r:embed="rId3"/>
          <a:stretch>
            <a:fillRect/>
          </a:stretch>
        </p:blipFill>
        <p:spPr>
          <a:xfrm>
            <a:off x="4064132" y="342901"/>
            <a:ext cx="5130264" cy="43366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title="Key Features of Smart Meters"/>
          <p:cNvSpPr txBox="1"/>
          <p:nvPr/>
        </p:nvSpPr>
        <p:spPr>
          <a:xfrm>
            <a:off x="5143500" y="571500"/>
            <a:ext cx="34290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2400" b="1" dirty="0">
                <a:solidFill>
                  <a:schemeClr val="dk2"/>
                </a:solidFill>
              </a:rPr>
              <a:t>Key Features of Smart Meters</a:t>
            </a:r>
            <a:endParaRPr sz="2400" b="1" dirty="0">
              <a:solidFill>
                <a:schemeClr val="dk2"/>
              </a:solidFill>
            </a:endParaRPr>
          </a:p>
        </p:txBody>
      </p:sp>
      <p:sp>
        <p:nvSpPr>
          <p:cNvPr id="79" name="Google Shape;79;p17"/>
          <p:cNvSpPr txBox="1"/>
          <p:nvPr/>
        </p:nvSpPr>
        <p:spPr>
          <a:xfrm>
            <a:off x="5143500" y="1428750"/>
            <a:ext cx="3429000" cy="257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dirty="0">
                <a:solidFill>
                  <a:schemeClr val="dk2"/>
                </a:solidFill>
              </a:rPr>
              <a:t>Smart meters provide real-time tracking, detailed energy usage statistics, and support for remote monitoring</a:t>
            </a:r>
            <a:r>
              <a:rPr lang="en-US" altLang="zh-HK" sz="1800" dirty="0">
                <a:solidFill>
                  <a:schemeClr val="dk2"/>
                </a:solidFill>
              </a:rPr>
              <a:t> and diagnosis</a:t>
            </a:r>
            <a:r>
              <a:rPr lang="zh-HK" sz="1800" dirty="0">
                <a:solidFill>
                  <a:schemeClr val="dk2"/>
                </a:solidFill>
              </a:rPr>
              <a:t>, helping users make data-driven decisions about energy consumption</a:t>
            </a:r>
            <a:r>
              <a:rPr lang="en-US" altLang="zh-HK" sz="1800" dirty="0">
                <a:solidFill>
                  <a:schemeClr val="dk2"/>
                </a:solidFill>
              </a:rPr>
              <a:t>, etc..</a:t>
            </a:r>
            <a:endParaRPr sz="1800" dirty="0">
              <a:solidFill>
                <a:schemeClr val="dk2"/>
              </a:solidFill>
            </a:endParaRPr>
          </a:p>
        </p:txBody>
      </p:sp>
      <p:pic>
        <p:nvPicPr>
          <p:cNvPr id="3" name="Picture 2">
            <a:extLst>
              <a:ext uri="{FF2B5EF4-FFF2-40B4-BE49-F238E27FC236}">
                <a16:creationId xmlns:a16="http://schemas.microsoft.com/office/drawing/2014/main" id="{5738E678-30FF-4929-849F-1667820EB9D0}"/>
              </a:ext>
            </a:extLst>
          </p:cNvPr>
          <p:cNvPicPr>
            <a:picLocks noChangeAspect="1"/>
          </p:cNvPicPr>
          <p:nvPr/>
        </p:nvPicPr>
        <p:blipFill>
          <a:blip r:embed="rId3"/>
          <a:stretch>
            <a:fillRect/>
          </a:stretch>
        </p:blipFill>
        <p:spPr>
          <a:xfrm>
            <a:off x="62098" y="0"/>
            <a:ext cx="4509901"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F5140D-8F11-4E0C-8E9F-FCB164FDA46B}"/>
              </a:ext>
            </a:extLst>
          </p:cNvPr>
          <p:cNvPicPr>
            <a:picLocks noChangeAspect="1"/>
          </p:cNvPicPr>
          <p:nvPr/>
        </p:nvPicPr>
        <p:blipFill>
          <a:blip r:embed="rId3"/>
          <a:stretch>
            <a:fillRect/>
          </a:stretch>
        </p:blipFill>
        <p:spPr>
          <a:xfrm>
            <a:off x="303952" y="174201"/>
            <a:ext cx="8685645" cy="4777105"/>
          </a:xfrm>
          <a:prstGeom prst="rect">
            <a:avLst/>
          </a:prstGeom>
        </p:spPr>
      </p:pic>
    </p:spTree>
    <p:extLst>
      <p:ext uri="{BB962C8B-B14F-4D97-AF65-F5344CB8AC3E}">
        <p14:creationId xmlns:p14="http://schemas.microsoft.com/office/powerpoint/2010/main" val="3100520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FB4018-2064-4974-9B6E-810E5D9F9EEF}"/>
              </a:ext>
            </a:extLst>
          </p:cNvPr>
          <p:cNvPicPr>
            <a:picLocks noChangeAspect="1"/>
          </p:cNvPicPr>
          <p:nvPr/>
        </p:nvPicPr>
        <p:blipFill>
          <a:blip r:embed="rId3"/>
          <a:stretch>
            <a:fillRect/>
          </a:stretch>
        </p:blipFill>
        <p:spPr>
          <a:xfrm>
            <a:off x="1879417" y="1912619"/>
            <a:ext cx="5510010" cy="3230881"/>
          </a:xfrm>
          <a:prstGeom prst="rect">
            <a:avLst/>
          </a:prstGeom>
        </p:spPr>
      </p:pic>
      <p:sp>
        <p:nvSpPr>
          <p:cNvPr id="4" name="TextBox 3">
            <a:extLst>
              <a:ext uri="{FF2B5EF4-FFF2-40B4-BE49-F238E27FC236}">
                <a16:creationId xmlns:a16="http://schemas.microsoft.com/office/drawing/2014/main" id="{ED5B65ED-EB75-4891-B4B2-4F6AD914E2C3}"/>
              </a:ext>
            </a:extLst>
          </p:cNvPr>
          <p:cNvSpPr txBox="1"/>
          <p:nvPr/>
        </p:nvSpPr>
        <p:spPr>
          <a:xfrm>
            <a:off x="3285067" y="4344256"/>
            <a:ext cx="5486400" cy="369332"/>
          </a:xfrm>
          <a:prstGeom prst="rect">
            <a:avLst/>
          </a:prstGeom>
          <a:noFill/>
        </p:spPr>
        <p:txBody>
          <a:bodyPr wrap="square">
            <a:spAutoFit/>
          </a:bodyPr>
          <a:lstStyle/>
          <a:p>
            <a:pPr algn="l"/>
            <a:r>
              <a:rPr lang="en-US" sz="1800" b="1" i="0" dirty="0">
                <a:solidFill>
                  <a:srgbClr val="000000"/>
                </a:solidFill>
                <a:effectLst/>
                <a:latin typeface="Arial" panose="020B0604020202020204" pitchFamily="34" charset="0"/>
              </a:rPr>
              <a:t> </a:t>
            </a:r>
          </a:p>
        </p:txBody>
      </p:sp>
      <p:sp>
        <p:nvSpPr>
          <p:cNvPr id="6" name="TextBox 5">
            <a:extLst>
              <a:ext uri="{FF2B5EF4-FFF2-40B4-BE49-F238E27FC236}">
                <a16:creationId xmlns:a16="http://schemas.microsoft.com/office/drawing/2014/main" id="{77C3FCEF-3102-40F1-BA73-E0CD6632E2EC}"/>
              </a:ext>
            </a:extLst>
          </p:cNvPr>
          <p:cNvSpPr txBox="1"/>
          <p:nvPr/>
        </p:nvSpPr>
        <p:spPr>
          <a:xfrm>
            <a:off x="352213" y="243841"/>
            <a:ext cx="8615680" cy="1200329"/>
          </a:xfrm>
          <a:prstGeom prst="rect">
            <a:avLst/>
          </a:prstGeom>
          <a:noFill/>
        </p:spPr>
        <p:txBody>
          <a:bodyPr wrap="square" rtlCol="0">
            <a:spAutoFit/>
          </a:bodyPr>
          <a:lstStyle/>
          <a:p>
            <a:r>
              <a:rPr lang="en-US" sz="1800" dirty="0"/>
              <a:t>Smart meters play a key role in integrating renewable energy sources into the grid by providing real-time data on energy generation and consumption. It is vital for managing the variability of energy supplies from different renewable resources, ensuring efficient grid balancing, and supporting demand response programs.</a:t>
            </a:r>
          </a:p>
        </p:txBody>
      </p:sp>
    </p:spTree>
    <p:extLst>
      <p:ext uri="{BB962C8B-B14F-4D97-AF65-F5344CB8AC3E}">
        <p14:creationId xmlns:p14="http://schemas.microsoft.com/office/powerpoint/2010/main" val="882930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092467-DAF0-43A3-A5C7-3690BA4387C6}"/>
              </a:ext>
            </a:extLst>
          </p:cNvPr>
          <p:cNvSpPr txBox="1"/>
          <p:nvPr/>
        </p:nvSpPr>
        <p:spPr>
          <a:xfrm>
            <a:off x="352213" y="243841"/>
            <a:ext cx="8615680" cy="923330"/>
          </a:xfrm>
          <a:prstGeom prst="rect">
            <a:avLst/>
          </a:prstGeom>
          <a:noFill/>
        </p:spPr>
        <p:txBody>
          <a:bodyPr wrap="square" rtlCol="0">
            <a:spAutoFit/>
          </a:bodyPr>
          <a:lstStyle/>
          <a:p>
            <a:r>
              <a:rPr lang="en-US" sz="1800" dirty="0"/>
              <a:t>In 2021, the Transport Department launched new on-street smart parking meters with innovative applications of parking vacancy sensors, </a:t>
            </a:r>
            <a:r>
              <a:rPr lang="en-US" sz="1800" dirty="0" err="1"/>
              <a:t>eInk</a:t>
            </a:r>
            <a:r>
              <a:rPr lang="en-US" sz="1800" dirty="0"/>
              <a:t> display, solar energy, onsite payment with smart cards, and remote payment with smartphone app.</a:t>
            </a:r>
          </a:p>
        </p:txBody>
      </p:sp>
      <p:pic>
        <p:nvPicPr>
          <p:cNvPr id="6" name="Picture 5">
            <a:extLst>
              <a:ext uri="{FF2B5EF4-FFF2-40B4-BE49-F238E27FC236}">
                <a16:creationId xmlns:a16="http://schemas.microsoft.com/office/drawing/2014/main" id="{2EE4979A-22BA-4D6B-B13C-48225001AA73}"/>
              </a:ext>
            </a:extLst>
          </p:cNvPr>
          <p:cNvPicPr>
            <a:picLocks noChangeAspect="1"/>
          </p:cNvPicPr>
          <p:nvPr/>
        </p:nvPicPr>
        <p:blipFill>
          <a:blip r:embed="rId2"/>
          <a:stretch>
            <a:fillRect/>
          </a:stretch>
        </p:blipFill>
        <p:spPr>
          <a:xfrm>
            <a:off x="1689197" y="1496538"/>
            <a:ext cx="5973356" cy="3403121"/>
          </a:xfrm>
          <a:prstGeom prst="rect">
            <a:avLst/>
          </a:prstGeom>
        </p:spPr>
      </p:pic>
      <p:sp>
        <p:nvSpPr>
          <p:cNvPr id="7" name="TextBox 6">
            <a:extLst>
              <a:ext uri="{FF2B5EF4-FFF2-40B4-BE49-F238E27FC236}">
                <a16:creationId xmlns:a16="http://schemas.microsoft.com/office/drawing/2014/main" id="{4B169C92-790C-4122-87FD-8E61BAC7BF0A}"/>
              </a:ext>
            </a:extLst>
          </p:cNvPr>
          <p:cNvSpPr txBox="1"/>
          <p:nvPr/>
        </p:nvSpPr>
        <p:spPr>
          <a:xfrm>
            <a:off x="414119" y="4846189"/>
            <a:ext cx="1197764" cy="215444"/>
          </a:xfrm>
          <a:prstGeom prst="rect">
            <a:avLst/>
          </a:prstGeom>
          <a:noFill/>
        </p:spPr>
        <p:txBody>
          <a:bodyPr wrap="none" rtlCol="0">
            <a:spAutoFit/>
          </a:bodyPr>
          <a:lstStyle/>
          <a:p>
            <a:r>
              <a:rPr lang="en-US" sz="800" dirty="0"/>
              <a:t>https://www.3rgit.com/</a:t>
            </a:r>
          </a:p>
        </p:txBody>
      </p:sp>
    </p:spTree>
    <p:extLst>
      <p:ext uri="{BB962C8B-B14F-4D97-AF65-F5344CB8AC3E}">
        <p14:creationId xmlns:p14="http://schemas.microsoft.com/office/powerpoint/2010/main" val="191536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C921F9-BC98-490A-A678-FCDA100E47D9}"/>
              </a:ext>
            </a:extLst>
          </p:cNvPr>
          <p:cNvSpPr txBox="1"/>
          <p:nvPr/>
        </p:nvSpPr>
        <p:spPr>
          <a:xfrm>
            <a:off x="158051" y="4791937"/>
            <a:ext cx="4245073" cy="215444"/>
          </a:xfrm>
          <a:prstGeom prst="rect">
            <a:avLst/>
          </a:prstGeom>
          <a:noFill/>
        </p:spPr>
        <p:txBody>
          <a:bodyPr wrap="none" rtlCol="0">
            <a:spAutoFit/>
          </a:bodyPr>
          <a:lstStyle/>
          <a:p>
            <a:r>
              <a:rPr lang="en-US" sz="800" dirty="0"/>
              <a:t>https://www.3rgit.com/Solutions/Solution/Smart_Parking_Meter_Solution__%E2%91%A0</a:t>
            </a:r>
          </a:p>
        </p:txBody>
      </p:sp>
      <p:sp>
        <p:nvSpPr>
          <p:cNvPr id="3" name="TextBox 2">
            <a:extLst>
              <a:ext uri="{FF2B5EF4-FFF2-40B4-BE49-F238E27FC236}">
                <a16:creationId xmlns:a16="http://schemas.microsoft.com/office/drawing/2014/main" id="{A22007CB-1A0F-49B6-B80E-C0E7D3C4A3D6}"/>
              </a:ext>
            </a:extLst>
          </p:cNvPr>
          <p:cNvSpPr txBox="1"/>
          <p:nvPr/>
        </p:nvSpPr>
        <p:spPr>
          <a:xfrm>
            <a:off x="352213" y="243841"/>
            <a:ext cx="8615680" cy="369332"/>
          </a:xfrm>
          <a:prstGeom prst="rect">
            <a:avLst/>
          </a:prstGeom>
          <a:noFill/>
        </p:spPr>
        <p:txBody>
          <a:bodyPr wrap="square" rtlCol="0">
            <a:spAutoFit/>
          </a:bodyPr>
          <a:lstStyle/>
          <a:p>
            <a:r>
              <a:rPr lang="en-US" sz="1800" dirty="0"/>
              <a:t>Illustration of the technology</a:t>
            </a:r>
          </a:p>
        </p:txBody>
      </p:sp>
      <p:pic>
        <p:nvPicPr>
          <p:cNvPr id="5" name="Picture 4">
            <a:extLst>
              <a:ext uri="{FF2B5EF4-FFF2-40B4-BE49-F238E27FC236}">
                <a16:creationId xmlns:a16="http://schemas.microsoft.com/office/drawing/2014/main" id="{D6574A20-439F-41B4-94E8-061488832EB6}"/>
              </a:ext>
            </a:extLst>
          </p:cNvPr>
          <p:cNvPicPr>
            <a:picLocks noChangeAspect="1"/>
          </p:cNvPicPr>
          <p:nvPr/>
        </p:nvPicPr>
        <p:blipFill>
          <a:blip r:embed="rId2"/>
          <a:stretch>
            <a:fillRect/>
          </a:stretch>
        </p:blipFill>
        <p:spPr>
          <a:xfrm>
            <a:off x="441325" y="2010283"/>
            <a:ext cx="3341008" cy="1786003"/>
          </a:xfrm>
          <a:prstGeom prst="rect">
            <a:avLst/>
          </a:prstGeom>
        </p:spPr>
      </p:pic>
      <p:pic>
        <p:nvPicPr>
          <p:cNvPr id="7" name="Picture 6">
            <a:extLst>
              <a:ext uri="{FF2B5EF4-FFF2-40B4-BE49-F238E27FC236}">
                <a16:creationId xmlns:a16="http://schemas.microsoft.com/office/drawing/2014/main" id="{BFA132CB-53FD-4EF5-A9A4-16B6F010E8E3}"/>
              </a:ext>
            </a:extLst>
          </p:cNvPr>
          <p:cNvPicPr>
            <a:picLocks noChangeAspect="1"/>
          </p:cNvPicPr>
          <p:nvPr/>
        </p:nvPicPr>
        <p:blipFill>
          <a:blip r:embed="rId3"/>
          <a:stretch>
            <a:fillRect/>
          </a:stretch>
        </p:blipFill>
        <p:spPr>
          <a:xfrm>
            <a:off x="6213446" y="341613"/>
            <a:ext cx="498199" cy="974007"/>
          </a:xfrm>
          <a:prstGeom prst="rect">
            <a:avLst/>
          </a:prstGeom>
        </p:spPr>
      </p:pic>
      <p:sp>
        <p:nvSpPr>
          <p:cNvPr id="8" name="TextBox 7">
            <a:extLst>
              <a:ext uri="{FF2B5EF4-FFF2-40B4-BE49-F238E27FC236}">
                <a16:creationId xmlns:a16="http://schemas.microsoft.com/office/drawing/2014/main" id="{13E3459F-7F42-4F61-9CBB-978881CD7A99}"/>
              </a:ext>
            </a:extLst>
          </p:cNvPr>
          <p:cNvSpPr txBox="1"/>
          <p:nvPr/>
        </p:nvSpPr>
        <p:spPr>
          <a:xfrm>
            <a:off x="5744463" y="1249352"/>
            <a:ext cx="1468672" cy="215444"/>
          </a:xfrm>
          <a:prstGeom prst="rect">
            <a:avLst/>
          </a:prstGeom>
          <a:noFill/>
        </p:spPr>
        <p:txBody>
          <a:bodyPr wrap="none" rtlCol="0">
            <a:spAutoFit/>
          </a:bodyPr>
          <a:lstStyle/>
          <a:p>
            <a:r>
              <a:rPr lang="en-US" sz="800" dirty="0"/>
              <a:t>Central servers as the cloud</a:t>
            </a:r>
          </a:p>
        </p:txBody>
      </p:sp>
      <p:cxnSp>
        <p:nvCxnSpPr>
          <p:cNvPr id="10" name="Straight Arrow Connector 9">
            <a:extLst>
              <a:ext uri="{FF2B5EF4-FFF2-40B4-BE49-F238E27FC236}">
                <a16:creationId xmlns:a16="http://schemas.microsoft.com/office/drawing/2014/main" id="{20C10A88-6658-48C1-9551-1B1EC3750E81}"/>
              </a:ext>
            </a:extLst>
          </p:cNvPr>
          <p:cNvCxnSpPr>
            <a:cxnSpLocks/>
          </p:cNvCxnSpPr>
          <p:nvPr/>
        </p:nvCxnSpPr>
        <p:spPr>
          <a:xfrm flipV="1">
            <a:off x="3396820" y="1430905"/>
            <a:ext cx="2482867" cy="122435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CF41781-32AC-44C6-B507-733F4A01809E}"/>
              </a:ext>
            </a:extLst>
          </p:cNvPr>
          <p:cNvSpPr txBox="1"/>
          <p:nvPr/>
        </p:nvSpPr>
        <p:spPr>
          <a:xfrm>
            <a:off x="1979137" y="830740"/>
            <a:ext cx="3018156" cy="1200329"/>
          </a:xfrm>
          <a:prstGeom prst="rect">
            <a:avLst/>
          </a:prstGeom>
          <a:noFill/>
        </p:spPr>
        <p:txBody>
          <a:bodyPr wrap="square" rtlCol="0">
            <a:spAutoFit/>
          </a:bodyPr>
          <a:lstStyle/>
          <a:p>
            <a:r>
              <a:rPr lang="en-US" sz="1200" dirty="0"/>
              <a:t>Data such as the meter location,</a:t>
            </a:r>
          </a:p>
          <a:p>
            <a:r>
              <a:rPr lang="en-US" sz="1200" dirty="0"/>
              <a:t>parking time and payment information, parking attendance, and even the health status including the battery conditions and tamper alert are transmitted to the cloud by 4G telemetry</a:t>
            </a:r>
          </a:p>
        </p:txBody>
      </p:sp>
      <p:cxnSp>
        <p:nvCxnSpPr>
          <p:cNvPr id="18" name="Straight Arrow Connector 17">
            <a:extLst>
              <a:ext uri="{FF2B5EF4-FFF2-40B4-BE49-F238E27FC236}">
                <a16:creationId xmlns:a16="http://schemas.microsoft.com/office/drawing/2014/main" id="{A19B9AA9-8040-40E1-A9B7-DCF11AFC1B71}"/>
              </a:ext>
            </a:extLst>
          </p:cNvPr>
          <p:cNvCxnSpPr>
            <a:cxnSpLocks/>
            <a:endCxn id="8" idx="2"/>
          </p:cNvCxnSpPr>
          <p:nvPr/>
        </p:nvCxnSpPr>
        <p:spPr>
          <a:xfrm flipH="1" flipV="1">
            <a:off x="6478799" y="1464796"/>
            <a:ext cx="291418" cy="9512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DD751D4-6241-4C85-9965-5D2AF34082F7}"/>
              </a:ext>
            </a:extLst>
          </p:cNvPr>
          <p:cNvSpPr txBox="1"/>
          <p:nvPr/>
        </p:nvSpPr>
        <p:spPr>
          <a:xfrm>
            <a:off x="5363993" y="3796286"/>
            <a:ext cx="3018156" cy="830997"/>
          </a:xfrm>
          <a:prstGeom prst="rect">
            <a:avLst/>
          </a:prstGeom>
          <a:noFill/>
        </p:spPr>
        <p:txBody>
          <a:bodyPr wrap="square" rtlCol="0">
            <a:spAutoFit/>
          </a:bodyPr>
          <a:lstStyle/>
          <a:p>
            <a:r>
              <a:rPr lang="en-US" sz="1200" dirty="0"/>
              <a:t>Motorists may choose to pay remotely by a smartphone app and learn real-time occupancy information of metered parking spaces</a:t>
            </a:r>
          </a:p>
        </p:txBody>
      </p:sp>
      <p:pic>
        <p:nvPicPr>
          <p:cNvPr id="24" name="Picture 23">
            <a:extLst>
              <a:ext uri="{FF2B5EF4-FFF2-40B4-BE49-F238E27FC236}">
                <a16:creationId xmlns:a16="http://schemas.microsoft.com/office/drawing/2014/main" id="{8BA5DE82-B6A6-4C39-BDB4-86D0DEAE5A3F}"/>
              </a:ext>
            </a:extLst>
          </p:cNvPr>
          <p:cNvPicPr>
            <a:picLocks noChangeAspect="1"/>
          </p:cNvPicPr>
          <p:nvPr/>
        </p:nvPicPr>
        <p:blipFill>
          <a:blip r:embed="rId4"/>
          <a:stretch>
            <a:fillRect/>
          </a:stretch>
        </p:blipFill>
        <p:spPr>
          <a:xfrm>
            <a:off x="5041141" y="2518114"/>
            <a:ext cx="3341008" cy="1321859"/>
          </a:xfrm>
          <a:prstGeom prst="rect">
            <a:avLst/>
          </a:prstGeom>
        </p:spPr>
      </p:pic>
      <p:sp>
        <p:nvSpPr>
          <p:cNvPr id="26" name="TextBox 25">
            <a:extLst>
              <a:ext uri="{FF2B5EF4-FFF2-40B4-BE49-F238E27FC236}">
                <a16:creationId xmlns:a16="http://schemas.microsoft.com/office/drawing/2014/main" id="{906026AD-CBB6-44A4-B0C5-BB651634A5E3}"/>
              </a:ext>
            </a:extLst>
          </p:cNvPr>
          <p:cNvSpPr txBox="1"/>
          <p:nvPr/>
        </p:nvSpPr>
        <p:spPr>
          <a:xfrm>
            <a:off x="6753963" y="1502451"/>
            <a:ext cx="2223979" cy="1015663"/>
          </a:xfrm>
          <a:prstGeom prst="rect">
            <a:avLst/>
          </a:prstGeom>
          <a:noFill/>
        </p:spPr>
        <p:txBody>
          <a:bodyPr wrap="square" rtlCol="0">
            <a:spAutoFit/>
          </a:bodyPr>
          <a:lstStyle/>
          <a:p>
            <a:r>
              <a:rPr lang="en-US" sz="1200" dirty="0"/>
              <a:t>Payment information uploaded to the cloud and parking vacant on-street downloaded to motorists’ smartphone</a:t>
            </a:r>
          </a:p>
        </p:txBody>
      </p:sp>
    </p:spTree>
    <p:extLst>
      <p:ext uri="{BB962C8B-B14F-4D97-AF65-F5344CB8AC3E}">
        <p14:creationId xmlns:p14="http://schemas.microsoft.com/office/powerpoint/2010/main" val="1362556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title="Benefits for Utility Providers"/>
          <p:cNvSpPr txBox="1"/>
          <p:nvPr/>
        </p:nvSpPr>
        <p:spPr>
          <a:xfrm>
            <a:off x="571500" y="571500"/>
            <a:ext cx="34290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2400" b="1" dirty="0">
                <a:solidFill>
                  <a:schemeClr val="dk2"/>
                </a:solidFill>
              </a:rPr>
              <a:t>Benefits for Utility Providers</a:t>
            </a:r>
            <a:endParaRPr sz="2400" b="1" dirty="0">
              <a:solidFill>
                <a:schemeClr val="dk2"/>
              </a:solidFill>
            </a:endParaRPr>
          </a:p>
        </p:txBody>
      </p:sp>
      <p:sp>
        <p:nvSpPr>
          <p:cNvPr id="92" name="Google Shape;92;p19"/>
          <p:cNvSpPr txBox="1"/>
          <p:nvPr/>
        </p:nvSpPr>
        <p:spPr>
          <a:xfrm>
            <a:off x="571500" y="1428750"/>
            <a:ext cx="3429000" cy="257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solidFill>
                  <a:schemeClr val="dk2"/>
                </a:solidFill>
              </a:rPr>
              <a:t>Utilities benefit from operational savings, reduced energy theft, and better load forecasting, which improves overall grid reliability and reduces outages.</a:t>
            </a:r>
            <a:endParaRPr sz="1800">
              <a:solidFill>
                <a:schemeClr val="dk2"/>
              </a:solidFill>
            </a:endParaRPr>
          </a:p>
        </p:txBody>
      </p:sp>
      <p:pic>
        <p:nvPicPr>
          <p:cNvPr id="93" name="Google Shape;93;p19"/>
          <p:cNvPicPr preferRelativeResize="0"/>
          <p:nvPr/>
        </p:nvPicPr>
        <p:blipFill rotWithShape="1">
          <a:blip r:embed="rId3">
            <a:alphaModFix/>
          </a:blip>
          <a:srcRect l="11114" r="11106"/>
          <a:stretch/>
        </p:blipFill>
        <p:spPr>
          <a:xfrm>
            <a:off x="5057930" y="133488"/>
            <a:ext cx="4025999" cy="2793755"/>
          </a:xfrm>
          <a:prstGeom prst="rect">
            <a:avLst/>
          </a:prstGeom>
          <a:noFill/>
          <a:ln>
            <a:noFill/>
          </a:ln>
        </p:spPr>
      </p:pic>
      <p:pic>
        <p:nvPicPr>
          <p:cNvPr id="3" name="Picture 2">
            <a:extLst>
              <a:ext uri="{FF2B5EF4-FFF2-40B4-BE49-F238E27FC236}">
                <a16:creationId xmlns:a16="http://schemas.microsoft.com/office/drawing/2014/main" id="{76008228-2EC2-4164-B761-21C90D2BD9CA}"/>
              </a:ext>
            </a:extLst>
          </p:cNvPr>
          <p:cNvPicPr>
            <a:picLocks noChangeAspect="1"/>
          </p:cNvPicPr>
          <p:nvPr/>
        </p:nvPicPr>
        <p:blipFill>
          <a:blip r:embed="rId4"/>
          <a:stretch>
            <a:fillRect/>
          </a:stretch>
        </p:blipFill>
        <p:spPr>
          <a:xfrm>
            <a:off x="5057931" y="2927244"/>
            <a:ext cx="4025999" cy="214681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0" title="Future of Smart Electricity Meters"/>
          <p:cNvSpPr txBox="1"/>
          <p:nvPr/>
        </p:nvSpPr>
        <p:spPr>
          <a:xfrm>
            <a:off x="1774613" y="0"/>
            <a:ext cx="6188287"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2400" b="1" dirty="0">
                <a:solidFill>
                  <a:schemeClr val="dk2"/>
                </a:solidFill>
              </a:rPr>
              <a:t>Future of Smart Electricity Meters</a:t>
            </a:r>
            <a:endParaRPr sz="2400" b="1" dirty="0">
              <a:solidFill>
                <a:schemeClr val="dk2"/>
              </a:solidFill>
            </a:endParaRPr>
          </a:p>
        </p:txBody>
      </p:sp>
      <p:sp>
        <p:nvSpPr>
          <p:cNvPr id="99" name="Google Shape;99;p20"/>
          <p:cNvSpPr txBox="1"/>
          <p:nvPr/>
        </p:nvSpPr>
        <p:spPr>
          <a:xfrm>
            <a:off x="203202" y="4118715"/>
            <a:ext cx="9089812" cy="94947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dirty="0">
                <a:solidFill>
                  <a:schemeClr val="dk2"/>
                </a:solidFill>
              </a:rPr>
              <a:t>Smart meters will incorporate artificial intelligence (AI) in the future, making them even more intelligent and efficient. With AI, smart meters could learn your energy usage habits and adjust your energy usage accordingly, further reducing your energy bills.</a:t>
            </a:r>
            <a:endParaRPr sz="1600" b="1" dirty="0">
              <a:solidFill>
                <a:schemeClr val="dk2"/>
              </a:solidFill>
            </a:endParaRPr>
          </a:p>
        </p:txBody>
      </p:sp>
      <p:pic>
        <p:nvPicPr>
          <p:cNvPr id="2" name="Picture 1">
            <a:extLst>
              <a:ext uri="{FF2B5EF4-FFF2-40B4-BE49-F238E27FC236}">
                <a16:creationId xmlns:a16="http://schemas.microsoft.com/office/drawing/2014/main" id="{975608DE-F1F0-47F5-AB84-137AB00EBB60}"/>
              </a:ext>
            </a:extLst>
          </p:cNvPr>
          <p:cNvPicPr>
            <a:picLocks noChangeAspect="1"/>
          </p:cNvPicPr>
          <p:nvPr/>
        </p:nvPicPr>
        <p:blipFill>
          <a:blip r:embed="rId3"/>
          <a:stretch>
            <a:fillRect/>
          </a:stretch>
        </p:blipFill>
        <p:spPr>
          <a:xfrm>
            <a:off x="1288310" y="571500"/>
            <a:ext cx="5950278" cy="33440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9680931-34E0-4E4B-BD7B-1AE41D1CABB4}"/>
              </a:ext>
            </a:extLst>
          </p:cNvPr>
          <p:cNvSpPr>
            <a:spLocks noGrp="1"/>
          </p:cNvSpPr>
          <p:nvPr>
            <p:ph type="title"/>
          </p:nvPr>
        </p:nvSpPr>
        <p:spPr>
          <a:xfrm>
            <a:off x="385658" y="278558"/>
            <a:ext cx="8368376" cy="591883"/>
          </a:xfrm>
        </p:spPr>
        <p:txBody>
          <a:bodyPr>
            <a:normAutofit fontScale="90000"/>
          </a:bodyPr>
          <a:lstStyle/>
          <a:p>
            <a:r>
              <a:rPr lang="en-US" sz="2800" b="1" dirty="0">
                <a:latin typeface="Arial" panose="020B0604020202020204" pitchFamily="34" charset="0"/>
                <a:ea typeface="Arial" panose="020B0604020202020204" pitchFamily="34" charset="0"/>
              </a:rPr>
              <a:t>P</a:t>
            </a:r>
            <a:r>
              <a:rPr lang="en-US" sz="2800" b="1" dirty="0">
                <a:effectLst/>
                <a:latin typeface="Arial" panose="020B0604020202020204" pitchFamily="34" charset="0"/>
                <a:ea typeface="Arial" panose="020B0604020202020204" pitchFamily="34" charset="0"/>
              </a:rPr>
              <a:t>urpose and Aim of the Design </a:t>
            </a:r>
            <a:r>
              <a:rPr lang="en-US" sz="2800" b="1" dirty="0">
                <a:latin typeface="Arial" panose="020B0604020202020204" pitchFamily="34" charset="0"/>
                <a:ea typeface="Arial" panose="020B0604020202020204" pitchFamily="34" charset="0"/>
              </a:rPr>
              <a:t>P</a:t>
            </a:r>
            <a:r>
              <a:rPr lang="en-US" sz="2800" b="1" dirty="0">
                <a:effectLst/>
                <a:latin typeface="Arial" panose="020B0604020202020204" pitchFamily="34" charset="0"/>
                <a:ea typeface="Arial" panose="020B0604020202020204" pitchFamily="34" charset="0"/>
              </a:rPr>
              <a:t>roject </a:t>
            </a:r>
            <a:endParaRPr lang="en-US" sz="2800" b="1" dirty="0"/>
          </a:p>
        </p:txBody>
      </p:sp>
      <p:sp>
        <p:nvSpPr>
          <p:cNvPr id="10" name="Text Placeholder 9">
            <a:extLst>
              <a:ext uri="{FF2B5EF4-FFF2-40B4-BE49-F238E27FC236}">
                <a16:creationId xmlns:a16="http://schemas.microsoft.com/office/drawing/2014/main" id="{46AB6387-2C6B-49FA-8096-4BC92542DA86}"/>
              </a:ext>
            </a:extLst>
          </p:cNvPr>
          <p:cNvSpPr>
            <a:spLocks noGrp="1"/>
          </p:cNvSpPr>
          <p:nvPr>
            <p:ph type="body" idx="1"/>
          </p:nvPr>
        </p:nvSpPr>
        <p:spPr>
          <a:xfrm>
            <a:off x="311700" y="1163171"/>
            <a:ext cx="8059094" cy="3778623"/>
          </a:xfrm>
        </p:spPr>
        <p:txBody>
          <a:bodyPr>
            <a:normAutofit lnSpcReduction="10000"/>
          </a:bodyPr>
          <a:lstStyle/>
          <a:p>
            <a:r>
              <a:rPr lang="en-US" sz="1600" b="1" dirty="0">
                <a:effectLst/>
                <a:latin typeface="Arial" panose="020B0604020202020204" pitchFamily="34" charset="0"/>
                <a:ea typeface="Arial" panose="020B0604020202020204" pitchFamily="34" charset="0"/>
              </a:rPr>
              <a:t>The purpose of the design project is to design and build a smart meter which goes well beyond the elementary functions of a traditional electricity meter. </a:t>
            </a:r>
          </a:p>
          <a:p>
            <a:r>
              <a:rPr lang="en-US" sz="1600" b="1" dirty="0">
                <a:effectLst/>
                <a:latin typeface="Arial" panose="020B0604020202020204" pitchFamily="34" charset="0"/>
                <a:ea typeface="Arial" panose="020B0604020202020204" pitchFamily="34" charset="0"/>
              </a:rPr>
              <a:t>Smart meters can provide support for remote monitoring and diagnostics, dynamic pricing, tamper notification, consumption analysis, and more smart functions.</a:t>
            </a:r>
          </a:p>
          <a:p>
            <a:r>
              <a:rPr lang="en-US" sz="1600" b="1" dirty="0">
                <a:effectLst/>
                <a:latin typeface="Arial" panose="020B0604020202020204" pitchFamily="34" charset="0"/>
                <a:ea typeface="Arial" panose="020B0604020202020204" pitchFamily="34" charset="0"/>
              </a:rPr>
              <a:t>Above all smart features, the distinguishing quality of a smart meter is to allow bi-directional communication between the electricity company and consumers. This is the key that opens the door to all other "smart" functions and the benefits thereof. </a:t>
            </a:r>
          </a:p>
          <a:p>
            <a:r>
              <a:rPr lang="en-US" sz="1600" b="1" dirty="0">
                <a:effectLst/>
                <a:latin typeface="Arial" panose="020B0604020202020204" pitchFamily="34" charset="0"/>
                <a:ea typeface="Arial" panose="020B0604020202020204" pitchFamily="34" charset="0"/>
              </a:rPr>
              <a:t>Students are encouraged to use AI as a critical tool for implementing dynamic pricing strategies, enabling companies to adjust prices in real-time based on market demand, consumer behavior, and other external factors.</a:t>
            </a:r>
            <a:endParaRPr lang="en-US" sz="1600" b="1" dirty="0"/>
          </a:p>
        </p:txBody>
      </p:sp>
    </p:spTree>
    <p:extLst>
      <p:ext uri="{BB962C8B-B14F-4D97-AF65-F5344CB8AC3E}">
        <p14:creationId xmlns:p14="http://schemas.microsoft.com/office/powerpoint/2010/main" val="2909722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150" y="4800981"/>
            <a:ext cx="6286500" cy="253916"/>
          </a:xfrm>
          <a:prstGeom prst="rect">
            <a:avLst/>
          </a:prstGeom>
        </p:spPr>
        <p:txBody>
          <a:bodyPr wrap="square">
            <a:spAutoFit/>
          </a:bodyPr>
          <a:lstStyle/>
          <a:p>
            <a:r>
              <a:rPr lang="en-US" sz="1050" dirty="0"/>
              <a:t>https://accendoreliability.com/simplified-project-management-part-2/</a:t>
            </a:r>
          </a:p>
        </p:txBody>
      </p:sp>
      <p:pic>
        <p:nvPicPr>
          <p:cNvPr id="1028" name="Picture 4" descr="https://accendoreliability.com/wp-content/uploads/2019/01/SimplifiedProjectManagementBasic-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898" y="1285016"/>
            <a:ext cx="8520121" cy="188929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7151" y="4505319"/>
            <a:ext cx="5336381" cy="253916"/>
          </a:xfrm>
          <a:prstGeom prst="rect">
            <a:avLst/>
          </a:prstGeom>
        </p:spPr>
        <p:txBody>
          <a:bodyPr wrap="square">
            <a:spAutoFit/>
          </a:bodyPr>
          <a:lstStyle/>
          <a:p>
            <a:r>
              <a:rPr lang="en-US" sz="1050" dirty="0"/>
              <a:t>https://accendoreliability.com/simplified-project-management-part-1/</a:t>
            </a:r>
          </a:p>
        </p:txBody>
      </p:sp>
      <p:sp>
        <p:nvSpPr>
          <p:cNvPr id="7"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b="1" dirty="0"/>
              <a:t>Project Management</a:t>
            </a:r>
            <a:endParaRPr lang="en-US" sz="2250" b="1" dirty="0">
              <a:latin typeface="+mn-lt"/>
            </a:endParaRPr>
          </a:p>
        </p:txBody>
      </p:sp>
      <p:pic>
        <p:nvPicPr>
          <p:cNvPr id="8" name="Picture 2" descr="Welcome to Lin Dai's HomeP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027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068" y="664156"/>
            <a:ext cx="8130007" cy="3800687"/>
          </a:xfrm>
        </p:spPr>
        <p:txBody>
          <a:bodyPr>
            <a:normAutofit/>
          </a:bodyPr>
          <a:lstStyle/>
          <a:p>
            <a:pPr marL="0" indent="0">
              <a:buNone/>
            </a:pPr>
            <a:r>
              <a:rPr lang="en-US" b="1" dirty="0">
                <a:solidFill>
                  <a:schemeClr val="accent6">
                    <a:lumMod val="50000"/>
                  </a:schemeClr>
                </a:solidFill>
              </a:rPr>
              <a:t>Define Phase</a:t>
            </a:r>
          </a:p>
          <a:p>
            <a:r>
              <a:rPr lang="en-US" dirty="0"/>
              <a:t>What smart ideas that you are designing in your smart electricity meter?</a:t>
            </a:r>
          </a:p>
          <a:p>
            <a:r>
              <a:rPr lang="en-US" dirty="0"/>
              <a:t>How can your idea enhance features of smart electricity meter?</a:t>
            </a:r>
          </a:p>
          <a:p>
            <a:r>
              <a:rPr lang="en-US" dirty="0"/>
              <a:t>What is your design implementation?</a:t>
            </a:r>
          </a:p>
          <a:p>
            <a:pPr marL="0" indent="0">
              <a:buNone/>
            </a:pPr>
            <a:endParaRPr lang="en-US" dirty="0"/>
          </a:p>
          <a:p>
            <a:endParaRPr lang="en-US" dirty="0"/>
          </a:p>
          <a:p>
            <a:pPr marL="0" indent="0">
              <a:buNone/>
            </a:pPr>
            <a:r>
              <a:rPr lang="en-US" b="1" dirty="0">
                <a:solidFill>
                  <a:schemeClr val="accent6">
                    <a:lumMod val="50000"/>
                  </a:schemeClr>
                </a:solidFill>
              </a:rPr>
              <a:t>Plan</a:t>
            </a:r>
          </a:p>
          <a:p>
            <a:r>
              <a:rPr lang="en-US" dirty="0"/>
              <a:t>How can the design platform fit your design? </a:t>
            </a:r>
          </a:p>
          <a:p>
            <a:r>
              <a:rPr lang="en-US" dirty="0"/>
              <a:t>What are needed to further advance your design?</a:t>
            </a:r>
          </a:p>
          <a:p>
            <a:r>
              <a:rPr lang="en-US" dirty="0"/>
              <a:t>What the team needs to do? Can it be completed within the timeframe?</a:t>
            </a:r>
          </a:p>
          <a:p>
            <a:r>
              <a:rPr lang="en-US" dirty="0"/>
              <a:t>What are the risks?</a:t>
            </a:r>
          </a:p>
          <a:p>
            <a:pPr marL="0" indent="0">
              <a:buNone/>
            </a:pPr>
            <a:endParaRPr lang="en-US" dirty="0"/>
          </a:p>
        </p:txBody>
      </p:sp>
      <p:sp>
        <p:nvSpPr>
          <p:cNvPr id="5"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b="1" dirty="0"/>
              <a:t>Questions to Ask</a:t>
            </a:r>
            <a:endParaRPr lang="en-US" sz="2250" b="1" dirty="0">
              <a:latin typeface="+mn-lt"/>
            </a:endParaRPr>
          </a:p>
        </p:txBody>
      </p:sp>
      <p:pic>
        <p:nvPicPr>
          <p:cNvPr id="6" name="Picture 2" descr="Welcome to Lin Dai's HomeP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12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388" y="506233"/>
            <a:ext cx="7886700" cy="439880"/>
          </a:xfrm>
        </p:spPr>
        <p:txBody>
          <a:bodyPr>
            <a:noAutofit/>
          </a:bodyPr>
          <a:lstStyle/>
          <a:p>
            <a:r>
              <a:rPr lang="en-US" sz="3000" b="1" dirty="0">
                <a:solidFill>
                  <a:srgbClr val="C00000"/>
                </a:solidFill>
              </a:rPr>
              <a:t>Plan</a:t>
            </a:r>
          </a:p>
        </p:txBody>
      </p:sp>
      <p:sp>
        <p:nvSpPr>
          <p:cNvPr id="3" name="Content Placeholder 2"/>
          <p:cNvSpPr>
            <a:spLocks noGrp="1"/>
          </p:cNvSpPr>
          <p:nvPr>
            <p:ph idx="1"/>
          </p:nvPr>
        </p:nvSpPr>
        <p:spPr>
          <a:xfrm>
            <a:off x="363388" y="1019849"/>
            <a:ext cx="7886700" cy="3263504"/>
          </a:xfrm>
        </p:spPr>
        <p:txBody>
          <a:bodyPr>
            <a:normAutofit/>
          </a:bodyPr>
          <a:lstStyle/>
          <a:p>
            <a:r>
              <a:rPr lang="en-US" dirty="0"/>
              <a:t>How will the team perform the project?</a:t>
            </a:r>
          </a:p>
          <a:p>
            <a:r>
              <a:rPr lang="en-US" dirty="0"/>
              <a:t>What will each member do (actions and deliverables)?</a:t>
            </a:r>
          </a:p>
          <a:p>
            <a:r>
              <a:rPr lang="en-US" dirty="0"/>
              <a:t>Schedule and milestones (Gantt Chart)?</a:t>
            </a:r>
          </a:p>
          <a:p>
            <a:r>
              <a:rPr lang="en-US" dirty="0"/>
              <a:t>Any risk?</a:t>
            </a:r>
          </a:p>
          <a:p>
            <a:pPr marL="0" indent="0">
              <a:buNone/>
            </a:pPr>
            <a:endParaRPr lang="en-US" dirty="0"/>
          </a:p>
          <a:p>
            <a:pPr marL="0" indent="0">
              <a:buNone/>
            </a:pPr>
            <a:endParaRPr lang="en-US" dirty="0"/>
          </a:p>
        </p:txBody>
      </p:sp>
      <p:sp>
        <p:nvSpPr>
          <p:cNvPr id="4"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b="1" dirty="0"/>
              <a:t>Project Management</a:t>
            </a:r>
            <a:endParaRPr lang="en-US" sz="2250" b="1" dirty="0">
              <a:latin typeface="+mn-lt"/>
            </a:endParaRPr>
          </a:p>
        </p:txBody>
      </p:sp>
      <p:pic>
        <p:nvPicPr>
          <p:cNvPr id="5" name="Picture 2" descr="Welcome to Lin Dai's HomeP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3"/>
          <a:stretch>
            <a:fillRect/>
          </a:stretch>
        </p:blipFill>
        <p:spPr>
          <a:xfrm>
            <a:off x="3643751" y="2504952"/>
            <a:ext cx="5388644" cy="2638548"/>
          </a:xfrm>
          <a:prstGeom prst="rect">
            <a:avLst/>
          </a:prstGeom>
        </p:spPr>
      </p:pic>
      <p:sp>
        <p:nvSpPr>
          <p:cNvPr id="7" name="Rectangle 6"/>
          <p:cNvSpPr/>
          <p:nvPr/>
        </p:nvSpPr>
        <p:spPr>
          <a:xfrm>
            <a:off x="6680622" y="2227953"/>
            <a:ext cx="1592103" cy="253916"/>
          </a:xfrm>
          <a:prstGeom prst="rect">
            <a:avLst/>
          </a:prstGeom>
        </p:spPr>
        <p:txBody>
          <a:bodyPr wrap="none">
            <a:spAutoFit/>
          </a:bodyPr>
          <a:lstStyle/>
          <a:p>
            <a:r>
              <a:rPr lang="en-US" sz="1050" dirty="0"/>
              <a:t>Example of Gantt Chart</a:t>
            </a:r>
          </a:p>
        </p:txBody>
      </p:sp>
      <p:sp>
        <p:nvSpPr>
          <p:cNvPr id="6" name="TextBox 5"/>
          <p:cNvSpPr txBox="1"/>
          <p:nvPr/>
        </p:nvSpPr>
        <p:spPr>
          <a:xfrm>
            <a:off x="2023499" y="4866501"/>
            <a:ext cx="1487908" cy="253916"/>
          </a:xfrm>
          <a:prstGeom prst="rect">
            <a:avLst/>
          </a:prstGeom>
          <a:noFill/>
        </p:spPr>
        <p:txBody>
          <a:bodyPr wrap="none" rtlCol="0">
            <a:spAutoFit/>
          </a:bodyPr>
          <a:lstStyle/>
          <a:p>
            <a:r>
              <a:rPr lang="en-US" sz="1050" dirty="0"/>
              <a:t>Tools: Excel or others</a:t>
            </a:r>
          </a:p>
        </p:txBody>
      </p:sp>
    </p:spTree>
    <p:extLst>
      <p:ext uri="{BB962C8B-B14F-4D97-AF65-F5344CB8AC3E}">
        <p14:creationId xmlns:p14="http://schemas.microsoft.com/office/powerpoint/2010/main" val="16622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https://store-cdn.arduino.cc/usa/catalog/product/cache/1/image/500x375/f8876a31b63532bbba4e781c30024a0a/a/0/a000067_front_3.jpg"/>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17743" b="18198"/>
          <a:stretch/>
        </p:blipFill>
        <p:spPr bwMode="auto">
          <a:xfrm>
            <a:off x="3355372" y="2709413"/>
            <a:ext cx="2334101" cy="1122521"/>
          </a:xfrm>
          <a:prstGeom prst="rect">
            <a:avLst/>
          </a:prstGeom>
          <a:noFill/>
          <a:ln>
            <a:noFill/>
          </a:ln>
          <a:extLst>
            <a:ext uri="{53640926-AAD7-44D8-BBD7-CCE9431645EC}">
              <a14:shadowObscured xmlns:a14="http://schemas.microsoft.com/office/drawing/2010/main"/>
            </a:ext>
          </a:extLst>
        </p:spPr>
      </p:pic>
      <p:sp>
        <p:nvSpPr>
          <p:cNvPr id="11" name="Rounded Rectangle 10"/>
          <p:cNvSpPr/>
          <p:nvPr/>
        </p:nvSpPr>
        <p:spPr>
          <a:xfrm>
            <a:off x="3416090" y="2505575"/>
            <a:ext cx="2336086" cy="1397605"/>
          </a:xfrm>
          <a:prstGeom prst="roundRect">
            <a:avLst/>
          </a:prstGeom>
          <a:noFill/>
          <a:ln w="28575">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grpSp>
        <p:nvGrpSpPr>
          <p:cNvPr id="44" name="Group 43"/>
          <p:cNvGrpSpPr/>
          <p:nvPr/>
        </p:nvGrpSpPr>
        <p:grpSpPr>
          <a:xfrm>
            <a:off x="5799149" y="2709412"/>
            <a:ext cx="1659563" cy="1170684"/>
            <a:chOff x="7732199" y="3612550"/>
            <a:chExt cx="2212750" cy="1560912"/>
          </a:xfrm>
        </p:grpSpPr>
        <p:pic>
          <p:nvPicPr>
            <p:cNvPr id="5" name="Picture 4"/>
            <p:cNvPicPr>
              <a:picLocks noChangeAspect="1"/>
            </p:cNvPicPr>
            <p:nvPr/>
          </p:nvPicPr>
          <p:blipFill>
            <a:blip r:embed="rId5"/>
            <a:stretch>
              <a:fillRect/>
            </a:stretch>
          </p:blipFill>
          <p:spPr>
            <a:xfrm>
              <a:off x="8876933" y="3750958"/>
              <a:ext cx="921781" cy="1008878"/>
            </a:xfrm>
            <a:prstGeom prst="rect">
              <a:avLst/>
            </a:prstGeom>
          </p:spPr>
        </p:pic>
        <p:sp>
          <p:nvSpPr>
            <p:cNvPr id="12" name="Rounded Rectangle 11"/>
            <p:cNvSpPr/>
            <p:nvPr/>
          </p:nvSpPr>
          <p:spPr>
            <a:xfrm>
              <a:off x="8730697" y="3612550"/>
              <a:ext cx="1214252" cy="1179847"/>
            </a:xfrm>
            <a:prstGeom prst="roundRect">
              <a:avLst/>
            </a:prstGeom>
            <a:noFill/>
            <a:ln w="28575">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sp>
          <p:nvSpPr>
            <p:cNvPr id="15" name="Left-Right Arrow 14"/>
            <p:cNvSpPr/>
            <p:nvPr/>
          </p:nvSpPr>
          <p:spPr>
            <a:xfrm>
              <a:off x="7732199" y="4212706"/>
              <a:ext cx="613814" cy="317903"/>
            </a:xfrm>
            <a:prstGeom prst="leftRightArrow">
              <a:avLst>
                <a:gd name="adj1" fmla="val 34693"/>
                <a:gd name="adj2" fmla="val 40433"/>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                           </a:t>
              </a:r>
            </a:p>
          </p:txBody>
        </p:sp>
        <p:sp>
          <p:nvSpPr>
            <p:cNvPr id="14" name="TextBox 13"/>
            <p:cNvSpPr txBox="1"/>
            <p:nvPr/>
          </p:nvSpPr>
          <p:spPr>
            <a:xfrm>
              <a:off x="8730697" y="4834907"/>
              <a:ext cx="1186649" cy="338555"/>
            </a:xfrm>
            <a:prstGeom prst="rect">
              <a:avLst/>
            </a:prstGeom>
            <a:noFill/>
          </p:spPr>
          <p:txBody>
            <a:bodyPr wrap="none" rtlCol="0">
              <a:spAutoFit/>
            </a:bodyPr>
            <a:lstStyle/>
            <a:p>
              <a:r>
                <a:rPr lang="en-US" sz="1050" dirty="0" err="1">
                  <a:solidFill>
                    <a:schemeClr val="accent6">
                      <a:lumMod val="50000"/>
                    </a:schemeClr>
                  </a:solidFill>
                </a:rPr>
                <a:t>Wifi</a:t>
              </a:r>
              <a:r>
                <a:rPr lang="en-US" sz="1050" dirty="0">
                  <a:solidFill>
                    <a:schemeClr val="accent6">
                      <a:lumMod val="50000"/>
                    </a:schemeClr>
                  </a:solidFill>
                </a:rPr>
                <a:t> module</a:t>
              </a:r>
            </a:p>
          </p:txBody>
        </p:sp>
      </p:grpSp>
      <p:sp>
        <p:nvSpPr>
          <p:cNvPr id="19" name="TextBox 18"/>
          <p:cNvSpPr txBox="1"/>
          <p:nvPr/>
        </p:nvSpPr>
        <p:spPr>
          <a:xfrm>
            <a:off x="4011707" y="3996575"/>
            <a:ext cx="1183337" cy="253916"/>
          </a:xfrm>
          <a:prstGeom prst="rect">
            <a:avLst/>
          </a:prstGeom>
          <a:noFill/>
        </p:spPr>
        <p:txBody>
          <a:bodyPr wrap="none" rtlCol="0">
            <a:spAutoFit/>
          </a:bodyPr>
          <a:lstStyle/>
          <a:p>
            <a:r>
              <a:rPr lang="en-US" sz="1050" dirty="0">
                <a:solidFill>
                  <a:schemeClr val="accent6">
                    <a:lumMod val="50000"/>
                  </a:schemeClr>
                </a:solidFill>
              </a:rPr>
              <a:t>Micro-controllers</a:t>
            </a:r>
          </a:p>
        </p:txBody>
      </p:sp>
      <p:cxnSp>
        <p:nvCxnSpPr>
          <p:cNvPr id="18" name="Straight Connector 17"/>
          <p:cNvCxnSpPr/>
          <p:nvPr/>
        </p:nvCxnSpPr>
        <p:spPr>
          <a:xfrm>
            <a:off x="3164617" y="1019303"/>
            <a:ext cx="13580" cy="4000649"/>
          </a:xfrm>
          <a:prstGeom prst="line">
            <a:avLst/>
          </a:prstGeom>
          <a:ln w="28575">
            <a:solidFill>
              <a:schemeClr val="accent1">
                <a:alpha val="58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995933" y="958784"/>
            <a:ext cx="13580" cy="4000649"/>
          </a:xfrm>
          <a:prstGeom prst="line">
            <a:avLst/>
          </a:prstGeom>
          <a:ln w="28575">
            <a:solidFill>
              <a:schemeClr val="accent1">
                <a:alpha val="58000"/>
              </a:schemeClr>
            </a:solidFill>
            <a:prstDash val="lgDashDotDot"/>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378817" y="650878"/>
            <a:ext cx="2617422" cy="2063573"/>
            <a:chOff x="8505089" y="867837"/>
            <a:chExt cx="3489896" cy="2751430"/>
          </a:xfrm>
        </p:grpSpPr>
        <p:pic>
          <p:nvPicPr>
            <p:cNvPr id="1028" name="Picture 4" descr="6 Best Cloud Computing Service Providers | by SM | Mediu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05089" y="867837"/>
              <a:ext cx="3489896" cy="1845283"/>
            </a:xfrm>
            <a:prstGeom prst="rect">
              <a:avLst/>
            </a:prstGeom>
            <a:noFill/>
            <a:extLst>
              <a:ext uri="{909E8E84-426E-40DD-AFC4-6F175D3DCCD1}">
                <a14:hiddenFill xmlns:a14="http://schemas.microsoft.com/office/drawing/2010/main">
                  <a:solidFill>
                    <a:srgbClr val="FFFFFF"/>
                  </a:solidFill>
                </a14:hiddenFill>
              </a:ext>
            </a:extLst>
          </p:spPr>
        </p:pic>
        <p:sp>
          <p:nvSpPr>
            <p:cNvPr id="9" name="Left-Right Arrow 8"/>
            <p:cNvSpPr/>
            <p:nvPr/>
          </p:nvSpPr>
          <p:spPr>
            <a:xfrm rot="18430881">
              <a:off x="9262789" y="2992186"/>
              <a:ext cx="963856" cy="290305"/>
            </a:xfrm>
            <a:prstGeom prst="leftRightArrow">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TextBox 22"/>
            <p:cNvSpPr txBox="1"/>
            <p:nvPr/>
          </p:nvSpPr>
          <p:spPr>
            <a:xfrm>
              <a:off x="10067924" y="2671913"/>
              <a:ext cx="1338401" cy="338555"/>
            </a:xfrm>
            <a:prstGeom prst="rect">
              <a:avLst/>
            </a:prstGeom>
            <a:noFill/>
          </p:spPr>
          <p:txBody>
            <a:bodyPr wrap="none" rtlCol="0">
              <a:spAutoFit/>
            </a:bodyPr>
            <a:lstStyle/>
            <a:p>
              <a:r>
                <a:rPr lang="en-US" sz="1050" dirty="0">
                  <a:solidFill>
                    <a:schemeClr val="accent6">
                      <a:lumMod val="50000"/>
                    </a:schemeClr>
                  </a:solidFill>
                </a:rPr>
                <a:t>Cloud service</a:t>
              </a:r>
            </a:p>
          </p:txBody>
        </p:sp>
      </p:grpSp>
      <p:sp>
        <p:nvSpPr>
          <p:cNvPr id="26"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b="1" dirty="0"/>
              <a:t>General System Architecture of Smart Meters</a:t>
            </a:r>
            <a:endParaRPr lang="en-US" sz="2250" b="1" dirty="0">
              <a:latin typeface="+mn-lt"/>
            </a:endParaRPr>
          </a:p>
        </p:txBody>
      </p:sp>
      <p:pic>
        <p:nvPicPr>
          <p:cNvPr id="27" name="Picture 2" descr="Welcome to Lin Dai's HomePag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Group 47"/>
          <p:cNvGrpSpPr/>
          <p:nvPr/>
        </p:nvGrpSpPr>
        <p:grpSpPr>
          <a:xfrm>
            <a:off x="330637" y="1720261"/>
            <a:ext cx="3016580" cy="2106043"/>
            <a:chOff x="440849" y="2293682"/>
            <a:chExt cx="4022107" cy="2808057"/>
          </a:xfrm>
        </p:grpSpPr>
        <p:pic>
          <p:nvPicPr>
            <p:cNvPr id="6" name="Picture 5"/>
            <p:cNvPicPr>
              <a:picLocks noChangeAspect="1"/>
            </p:cNvPicPr>
            <p:nvPr/>
          </p:nvPicPr>
          <p:blipFill>
            <a:blip r:embed="rId8"/>
            <a:stretch>
              <a:fillRect/>
            </a:stretch>
          </p:blipFill>
          <p:spPr>
            <a:xfrm>
              <a:off x="618875" y="2473961"/>
              <a:ext cx="2125617" cy="843587"/>
            </a:xfrm>
            <a:prstGeom prst="rect">
              <a:avLst/>
            </a:prstGeom>
          </p:spPr>
        </p:pic>
        <p:pic>
          <p:nvPicPr>
            <p:cNvPr id="8" name="Picture 7"/>
            <p:cNvPicPr>
              <a:picLocks noChangeAspect="1"/>
            </p:cNvPicPr>
            <p:nvPr/>
          </p:nvPicPr>
          <p:blipFill rotWithShape="1">
            <a:blip r:embed="rId9"/>
            <a:srcRect t="9951" r="9235"/>
            <a:stretch/>
          </p:blipFill>
          <p:spPr>
            <a:xfrm>
              <a:off x="2081143" y="3473659"/>
              <a:ext cx="1056078" cy="1158379"/>
            </a:xfrm>
            <a:prstGeom prst="rect">
              <a:avLst/>
            </a:prstGeom>
          </p:spPr>
        </p:pic>
        <p:sp>
          <p:nvSpPr>
            <p:cNvPr id="10" name="Rounded Rectangle 9"/>
            <p:cNvSpPr/>
            <p:nvPr/>
          </p:nvSpPr>
          <p:spPr>
            <a:xfrm>
              <a:off x="440849" y="2293682"/>
              <a:ext cx="3072457" cy="2422609"/>
            </a:xfrm>
            <a:prstGeom prst="roundRect">
              <a:avLst/>
            </a:prstGeom>
            <a:noFill/>
            <a:ln w="28575">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sp>
          <p:nvSpPr>
            <p:cNvPr id="17" name="Right Arrow 16"/>
            <p:cNvSpPr/>
            <p:nvPr/>
          </p:nvSpPr>
          <p:spPr>
            <a:xfrm rot="12619414">
              <a:off x="3590517" y="3777121"/>
              <a:ext cx="872439" cy="262550"/>
            </a:xfrm>
            <a:prstGeom prst="rightArrow">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TextBox 20"/>
            <p:cNvSpPr txBox="1"/>
            <p:nvPr/>
          </p:nvSpPr>
          <p:spPr>
            <a:xfrm>
              <a:off x="1629430" y="4763184"/>
              <a:ext cx="928032" cy="338555"/>
            </a:xfrm>
            <a:prstGeom prst="rect">
              <a:avLst/>
            </a:prstGeom>
            <a:noFill/>
          </p:spPr>
          <p:txBody>
            <a:bodyPr wrap="none" rtlCol="0">
              <a:spAutoFit/>
            </a:bodyPr>
            <a:lstStyle/>
            <a:p>
              <a:r>
                <a:rPr lang="en-US" sz="1050" dirty="0">
                  <a:solidFill>
                    <a:schemeClr val="accent6">
                      <a:lumMod val="50000"/>
                    </a:schemeClr>
                  </a:solidFill>
                </a:rPr>
                <a:t>Displays</a:t>
              </a:r>
            </a:p>
          </p:txBody>
        </p:sp>
        <p:pic>
          <p:nvPicPr>
            <p:cNvPr id="32" name="Picture 2" descr="5 1000pcs DC5V Diffused Round hat RGB LED with WS2811 5mm F5 8mm F8 pixels  Arduino led chips RGB full color addressable LEDs|rgb led|neo pixelled rgb  - AliExpress"/>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11933" y="3570590"/>
              <a:ext cx="985288" cy="9852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6" name="Group 45"/>
          <p:cNvGrpSpPr/>
          <p:nvPr/>
        </p:nvGrpSpPr>
        <p:grpSpPr>
          <a:xfrm>
            <a:off x="3829431" y="837442"/>
            <a:ext cx="2674029" cy="1231253"/>
            <a:chOff x="5105908" y="1116589"/>
            <a:chExt cx="3565372" cy="1641671"/>
          </a:xfrm>
        </p:grpSpPr>
        <p:pic>
          <p:nvPicPr>
            <p:cNvPr id="2" name="Picture 2" descr="Computer, Notebook, Laptop, Cartoon, Free, Portable, - Netbook Clipart (640x514), Png Download"/>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05908" y="1116589"/>
              <a:ext cx="2044104" cy="1641671"/>
            </a:xfrm>
            <a:prstGeom prst="rect">
              <a:avLst/>
            </a:prstGeom>
            <a:noFill/>
            <a:extLst>
              <a:ext uri="{909E8E84-426E-40DD-AFC4-6F175D3DCCD1}">
                <a14:hiddenFill xmlns:a14="http://schemas.microsoft.com/office/drawing/2010/main">
                  <a:solidFill>
                    <a:srgbClr val="FFFFFF"/>
                  </a:solidFill>
                </a14:hiddenFill>
              </a:ext>
            </a:extLst>
          </p:spPr>
        </p:pic>
        <p:sp>
          <p:nvSpPr>
            <p:cNvPr id="33" name="Left-Right Arrow 32"/>
            <p:cNvSpPr/>
            <p:nvPr/>
          </p:nvSpPr>
          <p:spPr>
            <a:xfrm rot="607342">
              <a:off x="6953531" y="1626695"/>
              <a:ext cx="1717749" cy="290305"/>
            </a:xfrm>
            <a:prstGeom prst="leftRightArrow">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43" name="Group 42"/>
          <p:cNvGrpSpPr/>
          <p:nvPr/>
        </p:nvGrpSpPr>
        <p:grpSpPr>
          <a:xfrm>
            <a:off x="5766130" y="3872256"/>
            <a:ext cx="3097208" cy="1124612"/>
            <a:chOff x="7688174" y="5163009"/>
            <a:chExt cx="4129610" cy="1499483"/>
          </a:xfrm>
        </p:grpSpPr>
        <p:sp>
          <p:nvSpPr>
            <p:cNvPr id="34" name="Rounded Rectangle 33"/>
            <p:cNvSpPr/>
            <p:nvPr/>
          </p:nvSpPr>
          <p:spPr>
            <a:xfrm>
              <a:off x="8521233" y="5545144"/>
              <a:ext cx="3296551" cy="780725"/>
            </a:xfrm>
            <a:prstGeom prst="roundRect">
              <a:avLst/>
            </a:prstGeom>
            <a:noFill/>
            <a:ln w="28575">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sp>
          <p:nvSpPr>
            <p:cNvPr id="35" name="Left-Right Arrow 34"/>
            <p:cNvSpPr/>
            <p:nvPr/>
          </p:nvSpPr>
          <p:spPr>
            <a:xfrm rot="2175304">
              <a:off x="7688174" y="5163009"/>
              <a:ext cx="795639" cy="317903"/>
            </a:xfrm>
            <a:prstGeom prst="leftRightArrow">
              <a:avLst>
                <a:gd name="adj1" fmla="val 34693"/>
                <a:gd name="adj2" fmla="val 40433"/>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TextBox 35"/>
            <p:cNvSpPr txBox="1"/>
            <p:nvPr/>
          </p:nvSpPr>
          <p:spPr>
            <a:xfrm>
              <a:off x="8607723" y="6323937"/>
              <a:ext cx="2928580" cy="338555"/>
            </a:xfrm>
            <a:prstGeom prst="rect">
              <a:avLst/>
            </a:prstGeom>
            <a:noFill/>
          </p:spPr>
          <p:txBody>
            <a:bodyPr wrap="none" rtlCol="0">
              <a:spAutoFit/>
            </a:bodyPr>
            <a:lstStyle/>
            <a:p>
              <a:r>
                <a:rPr lang="en-US" sz="1050" dirty="0">
                  <a:solidFill>
                    <a:schemeClr val="accent6">
                      <a:lumMod val="50000"/>
                    </a:schemeClr>
                  </a:solidFill>
                </a:rPr>
                <a:t>Wireless communication modules</a:t>
              </a:r>
            </a:p>
          </p:txBody>
        </p:sp>
        <p:pic>
          <p:nvPicPr>
            <p:cNvPr id="2054" name="Picture 6" descr="ZigBee logo - Connected Magazine"/>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14813" b="18924"/>
            <a:stretch/>
          </p:blipFill>
          <p:spPr bwMode="auto">
            <a:xfrm>
              <a:off x="8607723" y="5654524"/>
              <a:ext cx="1395953" cy="56078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藍牙=藍色的牙齒？取名的由來竟是為了致敬「這位」國王| 智選Blo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5655" t="27268" r="4671" b="33516"/>
            <a:stretch/>
          </p:blipFill>
          <p:spPr bwMode="auto">
            <a:xfrm>
              <a:off x="10224438" y="5784588"/>
              <a:ext cx="1399303" cy="3438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9" name="Group 48"/>
          <p:cNvGrpSpPr/>
          <p:nvPr/>
        </p:nvGrpSpPr>
        <p:grpSpPr>
          <a:xfrm>
            <a:off x="331023" y="650878"/>
            <a:ext cx="3454692" cy="1332149"/>
            <a:chOff x="440849" y="790963"/>
            <a:chExt cx="4606256" cy="1776198"/>
          </a:xfrm>
        </p:grpSpPr>
        <p:pic>
          <p:nvPicPr>
            <p:cNvPr id="3" name="Picture 4" descr="5V relay - HardComp"/>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3748" t="12625" r="11921" b="11840"/>
            <a:stretch/>
          </p:blipFill>
          <p:spPr bwMode="auto">
            <a:xfrm>
              <a:off x="2277547" y="862978"/>
              <a:ext cx="1204390" cy="749186"/>
            </a:xfrm>
            <a:prstGeom prst="rect">
              <a:avLst/>
            </a:prstGeom>
            <a:noFill/>
            <a:extLst>
              <a:ext uri="{909E8E84-426E-40DD-AFC4-6F175D3DCCD1}">
                <a14:hiddenFill xmlns:a14="http://schemas.microsoft.com/office/drawing/2010/main">
                  <a:solidFill>
                    <a:srgbClr val="FFFFFF"/>
                  </a:solidFill>
                </a14:hiddenFill>
              </a:ext>
            </a:extLst>
          </p:spPr>
        </p:pic>
        <p:sp>
          <p:nvSpPr>
            <p:cNvPr id="29" name="Right Arrow 28"/>
            <p:cNvSpPr/>
            <p:nvPr/>
          </p:nvSpPr>
          <p:spPr>
            <a:xfrm rot="13424072">
              <a:off x="2827400" y="2379784"/>
              <a:ext cx="2219705" cy="187377"/>
            </a:xfrm>
            <a:prstGeom prst="rightArrow">
              <a:avLst>
                <a:gd name="adj1" fmla="val 64515"/>
                <a:gd name="adj2" fmla="val 50000"/>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0" name="Rounded Rectangle 29"/>
            <p:cNvSpPr/>
            <p:nvPr/>
          </p:nvSpPr>
          <p:spPr>
            <a:xfrm>
              <a:off x="2124808" y="790963"/>
              <a:ext cx="1530344" cy="831231"/>
            </a:xfrm>
            <a:prstGeom prst="roundRect">
              <a:avLst/>
            </a:prstGeom>
            <a:noFill/>
            <a:ln w="28575">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sp>
          <p:nvSpPr>
            <p:cNvPr id="31" name="TextBox 30"/>
            <p:cNvSpPr txBox="1"/>
            <p:nvPr/>
          </p:nvSpPr>
          <p:spPr>
            <a:xfrm>
              <a:off x="2124930" y="1622193"/>
              <a:ext cx="797655" cy="338555"/>
            </a:xfrm>
            <a:prstGeom prst="rect">
              <a:avLst/>
            </a:prstGeom>
            <a:noFill/>
          </p:spPr>
          <p:txBody>
            <a:bodyPr wrap="none" rtlCol="0">
              <a:spAutoFit/>
            </a:bodyPr>
            <a:lstStyle/>
            <a:p>
              <a:r>
                <a:rPr lang="en-US" sz="1050" dirty="0">
                  <a:solidFill>
                    <a:schemeClr val="accent6">
                      <a:lumMod val="50000"/>
                    </a:schemeClr>
                  </a:solidFill>
                </a:rPr>
                <a:t>Relays</a:t>
              </a:r>
            </a:p>
          </p:txBody>
        </p:sp>
        <p:sp>
          <p:nvSpPr>
            <p:cNvPr id="38" name="Right Arrow 37"/>
            <p:cNvSpPr/>
            <p:nvPr/>
          </p:nvSpPr>
          <p:spPr>
            <a:xfrm rot="10800000">
              <a:off x="1579848" y="1051614"/>
              <a:ext cx="451496" cy="288929"/>
            </a:xfrm>
            <a:prstGeom prst="rightArrow">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extBox 3"/>
            <p:cNvSpPr txBox="1"/>
            <p:nvPr/>
          </p:nvSpPr>
          <p:spPr>
            <a:xfrm>
              <a:off x="440849" y="989739"/>
              <a:ext cx="1039175" cy="338555"/>
            </a:xfrm>
            <a:prstGeom prst="rect">
              <a:avLst/>
            </a:prstGeom>
            <a:noFill/>
          </p:spPr>
          <p:txBody>
            <a:bodyPr wrap="none" rtlCol="0">
              <a:spAutoFit/>
            </a:bodyPr>
            <a:lstStyle/>
            <a:p>
              <a:r>
                <a:rPr lang="en-US" sz="1050" dirty="0">
                  <a:solidFill>
                    <a:schemeClr val="accent6">
                      <a:lumMod val="50000"/>
                    </a:schemeClr>
                  </a:solidFill>
                </a:rPr>
                <a:t>Appliance</a:t>
              </a:r>
            </a:p>
          </p:txBody>
        </p:sp>
      </p:grpSp>
      <p:grpSp>
        <p:nvGrpSpPr>
          <p:cNvPr id="59" name="Group 58"/>
          <p:cNvGrpSpPr/>
          <p:nvPr/>
        </p:nvGrpSpPr>
        <p:grpSpPr>
          <a:xfrm>
            <a:off x="57065" y="3801609"/>
            <a:ext cx="3223409" cy="1363138"/>
            <a:chOff x="76087" y="5068812"/>
            <a:chExt cx="4297878" cy="1817518"/>
          </a:xfrm>
        </p:grpSpPr>
        <p:pic>
          <p:nvPicPr>
            <p:cNvPr id="60" name="Picture 2" descr="Sensor - Wikipedia"/>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44362" y="5599934"/>
              <a:ext cx="1090202" cy="931627"/>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Group 60"/>
            <p:cNvGrpSpPr/>
            <p:nvPr/>
          </p:nvGrpSpPr>
          <p:grpSpPr>
            <a:xfrm>
              <a:off x="76087" y="5068812"/>
              <a:ext cx="4297878" cy="1817518"/>
              <a:chOff x="76087" y="5068812"/>
              <a:chExt cx="4297878" cy="1817518"/>
            </a:xfrm>
          </p:grpSpPr>
          <p:sp>
            <p:nvSpPr>
              <p:cNvPr id="63" name="Rounded Rectangle 62"/>
              <p:cNvSpPr/>
              <p:nvPr/>
            </p:nvSpPr>
            <p:spPr>
              <a:xfrm>
                <a:off x="76087" y="5470651"/>
                <a:ext cx="3790310" cy="1092416"/>
              </a:xfrm>
              <a:prstGeom prst="roundRect">
                <a:avLst/>
              </a:prstGeom>
              <a:noFill/>
              <a:ln w="28575">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sp>
            <p:nvSpPr>
              <p:cNvPr id="64" name="Right Arrow 63"/>
              <p:cNvSpPr/>
              <p:nvPr/>
            </p:nvSpPr>
            <p:spPr>
              <a:xfrm rot="18679064">
                <a:off x="3840851" y="5339376"/>
                <a:ext cx="803677" cy="262550"/>
              </a:xfrm>
              <a:prstGeom prst="rightArrow">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5" name="TextBox 64"/>
              <p:cNvSpPr txBox="1"/>
              <p:nvPr/>
            </p:nvSpPr>
            <p:spPr>
              <a:xfrm>
                <a:off x="1678577" y="6547775"/>
                <a:ext cx="906659" cy="338555"/>
              </a:xfrm>
              <a:prstGeom prst="rect">
                <a:avLst/>
              </a:prstGeom>
              <a:noFill/>
            </p:spPr>
            <p:txBody>
              <a:bodyPr wrap="none" rtlCol="0">
                <a:spAutoFit/>
              </a:bodyPr>
              <a:lstStyle/>
              <a:p>
                <a:r>
                  <a:rPr lang="en-US" sz="1050" dirty="0">
                    <a:solidFill>
                      <a:schemeClr val="accent6">
                        <a:lumMod val="50000"/>
                      </a:schemeClr>
                    </a:solidFill>
                  </a:rPr>
                  <a:t>Sensors</a:t>
                </a:r>
              </a:p>
            </p:txBody>
          </p:sp>
        </p:grpSp>
        <p:pic>
          <p:nvPicPr>
            <p:cNvPr id="62" name="Picture 61"/>
            <p:cNvPicPr/>
            <p:nvPr/>
          </p:nvPicPr>
          <p:blipFill>
            <a:blip r:embed="rId17">
              <a:extLst>
                <a:ext uri="{BEBA8EAE-BF5A-486C-A8C5-ECC9F3942E4B}">
                  <a14:imgProps xmlns:a14="http://schemas.microsoft.com/office/drawing/2010/main">
                    <a14:imgLayer r:embed="rId18">
                      <a14:imgEffect>
                        <a14:sharpenSoften amount="25000"/>
                      </a14:imgEffect>
                      <a14:imgEffect>
                        <a14:brightnessContrast bright="40000" contrast="20000"/>
                      </a14:imgEffect>
                    </a14:imgLayer>
                  </a14:imgProps>
                </a:ext>
              </a:extLst>
            </a:blip>
            <a:stretch>
              <a:fillRect/>
            </a:stretch>
          </p:blipFill>
          <p:spPr>
            <a:xfrm>
              <a:off x="1323757" y="5640025"/>
              <a:ext cx="2429330" cy="816673"/>
            </a:xfrm>
            <a:prstGeom prst="rect">
              <a:avLst/>
            </a:prstGeom>
          </p:spPr>
        </p:pic>
      </p:grpSp>
      <p:sp>
        <p:nvSpPr>
          <p:cNvPr id="13" name="TextBox 12">
            <a:extLst>
              <a:ext uri="{FF2B5EF4-FFF2-40B4-BE49-F238E27FC236}">
                <a16:creationId xmlns:a16="http://schemas.microsoft.com/office/drawing/2014/main" id="{5227247B-002D-4948-B3A9-0238478B0871}"/>
              </a:ext>
            </a:extLst>
          </p:cNvPr>
          <p:cNvSpPr txBox="1"/>
          <p:nvPr/>
        </p:nvSpPr>
        <p:spPr>
          <a:xfrm>
            <a:off x="1708547" y="704889"/>
            <a:ext cx="831655" cy="534242"/>
          </a:xfrm>
          <a:prstGeom prst="rect">
            <a:avLst/>
          </a:prstGeom>
          <a:solidFill>
            <a:schemeClr val="bg1"/>
          </a:solidFill>
        </p:spPr>
        <p:txBody>
          <a:bodyPr wrap="square" rtlCol="0">
            <a:spAutoFit/>
          </a:bodyPr>
          <a:lstStyle/>
          <a:p>
            <a:endParaRPr lang="en-US" dirty="0"/>
          </a:p>
        </p:txBody>
      </p:sp>
      <p:pic>
        <p:nvPicPr>
          <p:cNvPr id="20" name="Picture 19">
            <a:extLst>
              <a:ext uri="{FF2B5EF4-FFF2-40B4-BE49-F238E27FC236}">
                <a16:creationId xmlns:a16="http://schemas.microsoft.com/office/drawing/2014/main" id="{0DEAE13D-9556-4702-AD93-42EEE778403A}"/>
              </a:ext>
            </a:extLst>
          </p:cNvPr>
          <p:cNvPicPr>
            <a:picLocks noChangeAspect="1"/>
          </p:cNvPicPr>
          <p:nvPr/>
        </p:nvPicPr>
        <p:blipFill>
          <a:blip r:embed="rId19"/>
          <a:stretch>
            <a:fillRect/>
          </a:stretch>
        </p:blipFill>
        <p:spPr>
          <a:xfrm>
            <a:off x="1706980" y="624540"/>
            <a:ext cx="869350" cy="674317"/>
          </a:xfrm>
          <a:prstGeom prst="rect">
            <a:avLst/>
          </a:prstGeom>
        </p:spPr>
      </p:pic>
      <p:sp>
        <p:nvSpPr>
          <p:cNvPr id="22" name="Rectangle 21">
            <a:extLst>
              <a:ext uri="{FF2B5EF4-FFF2-40B4-BE49-F238E27FC236}">
                <a16:creationId xmlns:a16="http://schemas.microsoft.com/office/drawing/2014/main" id="{903CE0A1-C74E-42D7-8D8D-6E5AE5217FEB}"/>
              </a:ext>
            </a:extLst>
          </p:cNvPr>
          <p:cNvSpPr/>
          <p:nvPr/>
        </p:nvSpPr>
        <p:spPr>
          <a:xfrm>
            <a:off x="330637" y="799960"/>
            <a:ext cx="724724" cy="253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869EBC8-2782-447E-AA1B-177BE96F3104}"/>
              </a:ext>
            </a:extLst>
          </p:cNvPr>
          <p:cNvSpPr txBox="1"/>
          <p:nvPr/>
        </p:nvSpPr>
        <p:spPr>
          <a:xfrm>
            <a:off x="201706" y="704889"/>
            <a:ext cx="916987" cy="403615"/>
          </a:xfrm>
          <a:prstGeom prst="rect">
            <a:avLst/>
          </a:prstGeom>
          <a:solidFill>
            <a:schemeClr val="bg1"/>
          </a:solidFill>
        </p:spPr>
        <p:txBody>
          <a:bodyPr wrap="square" rtlCol="0">
            <a:spAutoFit/>
          </a:bodyPr>
          <a:lstStyle/>
          <a:p>
            <a:endParaRPr lang="en-US" dirty="0"/>
          </a:p>
        </p:txBody>
      </p:sp>
      <p:sp>
        <p:nvSpPr>
          <p:cNvPr id="39" name="TextBox 38">
            <a:extLst>
              <a:ext uri="{FF2B5EF4-FFF2-40B4-BE49-F238E27FC236}">
                <a16:creationId xmlns:a16="http://schemas.microsoft.com/office/drawing/2014/main" id="{8850C675-B6A8-4570-BE9B-BDE4D6D87170}"/>
              </a:ext>
            </a:extLst>
          </p:cNvPr>
          <p:cNvSpPr txBox="1"/>
          <p:nvPr/>
        </p:nvSpPr>
        <p:spPr>
          <a:xfrm>
            <a:off x="1593992" y="1298857"/>
            <a:ext cx="554317" cy="307777"/>
          </a:xfrm>
          <a:prstGeom prst="rect">
            <a:avLst/>
          </a:prstGeom>
          <a:solidFill>
            <a:schemeClr val="bg1"/>
          </a:solidFill>
        </p:spPr>
        <p:txBody>
          <a:bodyPr wrap="square" rtlCol="0">
            <a:spAutoFit/>
          </a:bodyPr>
          <a:lstStyle/>
          <a:p>
            <a:endParaRPr lang="en-US" dirty="0"/>
          </a:p>
        </p:txBody>
      </p:sp>
      <p:sp>
        <p:nvSpPr>
          <p:cNvPr id="40" name="TextBox 39">
            <a:extLst>
              <a:ext uri="{FF2B5EF4-FFF2-40B4-BE49-F238E27FC236}">
                <a16:creationId xmlns:a16="http://schemas.microsoft.com/office/drawing/2014/main" id="{608E961D-337A-4B40-B939-C476AA38281F}"/>
              </a:ext>
            </a:extLst>
          </p:cNvPr>
          <p:cNvSpPr txBox="1"/>
          <p:nvPr/>
        </p:nvSpPr>
        <p:spPr>
          <a:xfrm>
            <a:off x="1222073" y="1298857"/>
            <a:ext cx="1300041" cy="246221"/>
          </a:xfrm>
          <a:prstGeom prst="rect">
            <a:avLst/>
          </a:prstGeom>
          <a:noFill/>
        </p:spPr>
        <p:txBody>
          <a:bodyPr wrap="square" rtlCol="0">
            <a:spAutoFit/>
          </a:bodyPr>
          <a:lstStyle/>
          <a:p>
            <a:r>
              <a:rPr lang="en-US" sz="1000" dirty="0">
                <a:solidFill>
                  <a:srgbClr val="92D050"/>
                </a:solidFill>
              </a:rPr>
              <a:t>Digital Wattmeter</a:t>
            </a:r>
          </a:p>
        </p:txBody>
      </p:sp>
      <p:sp>
        <p:nvSpPr>
          <p:cNvPr id="41" name="TextBox 40">
            <a:extLst>
              <a:ext uri="{FF2B5EF4-FFF2-40B4-BE49-F238E27FC236}">
                <a16:creationId xmlns:a16="http://schemas.microsoft.com/office/drawing/2014/main" id="{351AE39E-068B-4029-8D01-7C00FC23A7D0}"/>
              </a:ext>
            </a:extLst>
          </p:cNvPr>
          <p:cNvSpPr txBox="1"/>
          <p:nvPr/>
        </p:nvSpPr>
        <p:spPr>
          <a:xfrm>
            <a:off x="-52783" y="718423"/>
            <a:ext cx="1758980" cy="553998"/>
          </a:xfrm>
          <a:prstGeom prst="rect">
            <a:avLst/>
          </a:prstGeom>
          <a:noFill/>
        </p:spPr>
        <p:txBody>
          <a:bodyPr wrap="square" rtlCol="0">
            <a:spAutoFit/>
          </a:bodyPr>
          <a:lstStyle/>
          <a:p>
            <a:r>
              <a:rPr lang="en-US" sz="1000" dirty="0">
                <a:solidFill>
                  <a:srgbClr val="92D050"/>
                </a:solidFill>
              </a:rPr>
              <a:t>Electric appliance</a:t>
            </a:r>
          </a:p>
          <a:p>
            <a:endParaRPr lang="en-US" sz="1000" dirty="0">
              <a:solidFill>
                <a:srgbClr val="92D050"/>
              </a:solidFill>
            </a:endParaRPr>
          </a:p>
          <a:p>
            <a:r>
              <a:rPr lang="en-US" sz="1000" dirty="0">
                <a:solidFill>
                  <a:srgbClr val="92D050"/>
                </a:solidFill>
              </a:rPr>
              <a:t>Renewable energy source</a:t>
            </a:r>
          </a:p>
        </p:txBody>
      </p:sp>
    </p:spTree>
    <p:extLst>
      <p:ext uri="{BB962C8B-B14F-4D97-AF65-F5344CB8AC3E}">
        <p14:creationId xmlns:p14="http://schemas.microsoft.com/office/powerpoint/2010/main" val="80426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294" y="552646"/>
            <a:ext cx="7886700" cy="565966"/>
          </a:xfrm>
        </p:spPr>
        <p:txBody>
          <a:bodyPr>
            <a:normAutofit fontScale="90000"/>
          </a:bodyPr>
          <a:lstStyle/>
          <a:p>
            <a:r>
              <a:rPr lang="en-US" sz="3000" b="1" dirty="0">
                <a:solidFill>
                  <a:srgbClr val="C00000"/>
                </a:solidFill>
              </a:rPr>
              <a:t>Example 1:  Electric Fan &amp; LED Display</a:t>
            </a:r>
          </a:p>
        </p:txBody>
      </p:sp>
      <p:sp>
        <p:nvSpPr>
          <p:cNvPr id="8"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lnSpc>
                <a:spcPct val="100000"/>
              </a:lnSpc>
              <a:buClrTx/>
              <a:defRPr/>
            </a:pPr>
            <a:r>
              <a:rPr lang="en-US" sz="2400" b="1" dirty="0">
                <a:solidFill>
                  <a:prstClr val="black"/>
                </a:solidFill>
                <a:latin typeface="Calibri Light" panose="020F0302020204030204"/>
              </a:rPr>
              <a:t>Examples</a:t>
            </a:r>
            <a:endParaRPr lang="en-US" sz="2250" b="1" dirty="0">
              <a:solidFill>
                <a:prstClr val="black"/>
              </a:solidFill>
              <a:latin typeface="Calibri" panose="020F0502020204030204"/>
            </a:endParaRPr>
          </a:p>
        </p:txBody>
      </p:sp>
      <p:pic>
        <p:nvPicPr>
          <p:cNvPr id="9" name="Picture 2" descr="Welcome to Lin Dai's HomeP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7161409" y="3546336"/>
            <a:ext cx="1472834" cy="1091515"/>
            <a:chOff x="8928852" y="4127988"/>
            <a:chExt cx="1963779" cy="1455354"/>
          </a:xfrm>
        </p:grpSpPr>
        <p:grpSp>
          <p:nvGrpSpPr>
            <p:cNvPr id="17" name="Group 16"/>
            <p:cNvGrpSpPr/>
            <p:nvPr/>
          </p:nvGrpSpPr>
          <p:grpSpPr>
            <a:xfrm>
              <a:off x="8928852" y="4127988"/>
              <a:ext cx="1800000" cy="1451927"/>
              <a:chOff x="9556890" y="3908786"/>
              <a:chExt cx="1800000" cy="1451927"/>
            </a:xfrm>
          </p:grpSpPr>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8844" t="11533" r="16217" b="11774"/>
              <a:stretch/>
            </p:blipFill>
            <p:spPr>
              <a:xfrm>
                <a:off x="9556890" y="3908786"/>
                <a:ext cx="1800000" cy="1451927"/>
              </a:xfrm>
              <a:prstGeom prst="rect">
                <a:avLst/>
              </a:prstGeom>
            </p:spPr>
          </p:pic>
          <p:sp>
            <p:nvSpPr>
              <p:cNvPr id="20" name="TextBox 19"/>
              <p:cNvSpPr txBox="1"/>
              <p:nvPr/>
            </p:nvSpPr>
            <p:spPr>
              <a:xfrm>
                <a:off x="10169509" y="4210198"/>
                <a:ext cx="805093" cy="400109"/>
              </a:xfrm>
              <a:prstGeom prst="rect">
                <a:avLst/>
              </a:prstGeom>
              <a:noFill/>
            </p:spPr>
            <p:txBody>
              <a:bodyPr wrap="none" rtlCol="0">
                <a:spAutoFit/>
              </a:bodyPr>
              <a:lstStyle/>
              <a:p>
                <a:pPr defTabSz="685800">
                  <a:buClrTx/>
                  <a:defRPr/>
                </a:pPr>
                <a:r>
                  <a:rPr lang="en-US" sz="1350" kern="1200" dirty="0">
                    <a:solidFill>
                      <a:prstClr val="white"/>
                    </a:solidFill>
                    <a:latin typeface="Calibri" panose="020F0502020204030204"/>
                    <a:ea typeface="+mn-ea"/>
                    <a:cs typeface="+mn-cs"/>
                  </a:rPr>
                  <a:t>status</a:t>
                </a:r>
              </a:p>
            </p:txBody>
          </p:sp>
        </p:grpSp>
        <p:sp>
          <p:nvSpPr>
            <p:cNvPr id="18" name="TextBox 17"/>
            <p:cNvSpPr txBox="1"/>
            <p:nvPr/>
          </p:nvSpPr>
          <p:spPr>
            <a:xfrm>
              <a:off x="10646323" y="5275566"/>
              <a:ext cx="246308" cy="307776"/>
            </a:xfrm>
            <a:prstGeom prst="rect">
              <a:avLst/>
            </a:prstGeom>
            <a:noFill/>
          </p:spPr>
          <p:txBody>
            <a:bodyPr wrap="none" rtlCol="0">
              <a:spAutoFit/>
            </a:bodyPr>
            <a:lstStyle/>
            <a:p>
              <a:pPr defTabSz="685800">
                <a:buClrTx/>
                <a:defRPr/>
              </a:pPr>
              <a:endParaRPr lang="en-US" sz="900" kern="1200" dirty="0">
                <a:solidFill>
                  <a:prstClr val="black"/>
                </a:solidFill>
                <a:latin typeface="Calibri" panose="020F0502020204030204"/>
                <a:ea typeface="+mn-ea"/>
                <a:cs typeface="+mn-cs"/>
              </a:endParaRPr>
            </a:p>
          </p:txBody>
        </p:sp>
      </p:grpSp>
      <p:sp>
        <p:nvSpPr>
          <p:cNvPr id="24" name="Left-Right Arrow Callout 23"/>
          <p:cNvSpPr/>
          <p:nvPr/>
        </p:nvSpPr>
        <p:spPr>
          <a:xfrm>
            <a:off x="3118072" y="1662017"/>
            <a:ext cx="1620000" cy="540000"/>
          </a:xfrm>
          <a:prstGeom prst="leftRightArrowCallout">
            <a:avLst/>
          </a:prstGeom>
          <a:solidFill>
            <a:schemeClr val="accent6">
              <a:lumMod val="40000"/>
              <a:lumOff val="6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accent6">
                    <a:lumMod val="50000"/>
                  </a:schemeClr>
                </a:solidFill>
              </a:rPr>
              <a:t>Current</a:t>
            </a:r>
          </a:p>
        </p:txBody>
      </p:sp>
      <p:sp>
        <p:nvSpPr>
          <p:cNvPr id="29" name="Left-Right Arrow Callout 28"/>
          <p:cNvSpPr/>
          <p:nvPr/>
        </p:nvSpPr>
        <p:spPr>
          <a:xfrm>
            <a:off x="3130612" y="2782401"/>
            <a:ext cx="1620000" cy="540000"/>
          </a:xfrm>
          <a:prstGeom prst="leftRightArrowCallout">
            <a:avLst/>
          </a:prstGeom>
          <a:solidFill>
            <a:schemeClr val="accent6">
              <a:lumMod val="40000"/>
              <a:lumOff val="6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accent6">
                    <a:lumMod val="50000"/>
                  </a:schemeClr>
                </a:solidFill>
              </a:rPr>
              <a:t>Voltage</a:t>
            </a:r>
          </a:p>
        </p:txBody>
      </p:sp>
      <p:sp>
        <p:nvSpPr>
          <p:cNvPr id="26" name="Cloud 25"/>
          <p:cNvSpPr/>
          <p:nvPr/>
        </p:nvSpPr>
        <p:spPr>
          <a:xfrm>
            <a:off x="6639175" y="754724"/>
            <a:ext cx="2160000" cy="1350000"/>
          </a:xfrm>
          <a:prstGeom prst="cloud">
            <a:avLst/>
          </a:prstGeom>
          <a:solidFill>
            <a:schemeClr val="accent6">
              <a:lumMod val="20000"/>
              <a:lumOff val="8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accent6">
                    <a:lumMod val="50000"/>
                  </a:schemeClr>
                </a:solidFill>
              </a:rPr>
              <a:t>CLOUD</a:t>
            </a:r>
          </a:p>
        </p:txBody>
      </p:sp>
      <p:pic>
        <p:nvPicPr>
          <p:cNvPr id="27" name="Picture 26" descr="https://store-cdn.arduino.cc/usa/catalog/product/cache/1/image/500x375/f8876a31b63532bbba4e781c30024a0a/a/0/a000067_front_3.jpg"/>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17743" b="18198"/>
          <a:stretch/>
        </p:blipFill>
        <p:spPr bwMode="auto">
          <a:xfrm>
            <a:off x="4750612" y="2447897"/>
            <a:ext cx="2334101" cy="1122521"/>
          </a:xfrm>
          <a:prstGeom prst="rect">
            <a:avLst/>
          </a:prstGeom>
          <a:noFill/>
          <a:ln>
            <a:noFill/>
          </a:ln>
          <a:extLst>
            <a:ext uri="{53640926-AAD7-44D8-BBD7-CCE9431645EC}">
              <a14:shadowObscured xmlns:a14="http://schemas.microsoft.com/office/drawing/2010/main"/>
            </a:ext>
          </a:extLst>
        </p:spPr>
      </p:pic>
      <p:sp>
        <p:nvSpPr>
          <p:cNvPr id="28" name="Left-Right Arrow Callout 28">
            <a:extLst>
              <a:ext uri="{FF2B5EF4-FFF2-40B4-BE49-F238E27FC236}">
                <a16:creationId xmlns:a16="http://schemas.microsoft.com/office/drawing/2014/main" id="{9EF0C83C-A920-452D-8D67-9F9FF121B491}"/>
              </a:ext>
            </a:extLst>
          </p:cNvPr>
          <p:cNvSpPr/>
          <p:nvPr/>
        </p:nvSpPr>
        <p:spPr>
          <a:xfrm>
            <a:off x="3165387" y="3857742"/>
            <a:ext cx="1620000" cy="540000"/>
          </a:xfrm>
          <a:prstGeom prst="leftRightArrowCallout">
            <a:avLst/>
          </a:prstGeom>
          <a:solidFill>
            <a:schemeClr val="accent6">
              <a:lumMod val="40000"/>
              <a:lumOff val="6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accent6">
                    <a:lumMod val="50000"/>
                  </a:schemeClr>
                </a:solidFill>
              </a:rPr>
              <a:t>Power Consume</a:t>
            </a:r>
          </a:p>
        </p:txBody>
      </p:sp>
      <p:pic>
        <p:nvPicPr>
          <p:cNvPr id="6" name="Picture 5">
            <a:extLst>
              <a:ext uri="{FF2B5EF4-FFF2-40B4-BE49-F238E27FC236}">
                <a16:creationId xmlns:a16="http://schemas.microsoft.com/office/drawing/2014/main" id="{CA4154C4-2BC2-4305-BBF2-F77BBA189BE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27346" y="1429724"/>
            <a:ext cx="1874666" cy="2615315"/>
          </a:xfrm>
          <a:prstGeom prst="rect">
            <a:avLst/>
          </a:prstGeom>
        </p:spPr>
      </p:pic>
      <p:sp>
        <p:nvSpPr>
          <p:cNvPr id="11" name="Arrow: Up-Down 10">
            <a:extLst>
              <a:ext uri="{FF2B5EF4-FFF2-40B4-BE49-F238E27FC236}">
                <a16:creationId xmlns:a16="http://schemas.microsoft.com/office/drawing/2014/main" id="{0B785DEE-2DB5-4E19-AC4A-2DD4B14C798C}"/>
              </a:ext>
            </a:extLst>
          </p:cNvPr>
          <p:cNvSpPr/>
          <p:nvPr/>
        </p:nvSpPr>
        <p:spPr>
          <a:xfrm>
            <a:off x="7836410" y="2394488"/>
            <a:ext cx="342900" cy="1028700"/>
          </a:xfrm>
          <a:prstGeom prst="upDownArrow">
            <a:avLst/>
          </a:prstGeom>
          <a:solidFill>
            <a:schemeClr val="accent6">
              <a:lumMod val="40000"/>
              <a:lumOff val="6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Arrow: Up-Down 32">
            <a:extLst>
              <a:ext uri="{FF2B5EF4-FFF2-40B4-BE49-F238E27FC236}">
                <a16:creationId xmlns:a16="http://schemas.microsoft.com/office/drawing/2014/main" id="{ED4F506A-A515-45AB-AA50-2C1EB817A0CF}"/>
              </a:ext>
            </a:extLst>
          </p:cNvPr>
          <p:cNvSpPr/>
          <p:nvPr/>
        </p:nvSpPr>
        <p:spPr>
          <a:xfrm rot="2700000">
            <a:off x="6197966" y="1761824"/>
            <a:ext cx="342900" cy="685800"/>
          </a:xfrm>
          <a:prstGeom prst="upDownArrow">
            <a:avLst/>
          </a:prstGeom>
          <a:solidFill>
            <a:schemeClr val="accent6">
              <a:lumMod val="40000"/>
              <a:lumOff val="6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Box 2">
            <a:extLst>
              <a:ext uri="{FF2B5EF4-FFF2-40B4-BE49-F238E27FC236}">
                <a16:creationId xmlns:a16="http://schemas.microsoft.com/office/drawing/2014/main" id="{F76A310F-07BE-449D-98F4-9AC58FEF6CDA}"/>
              </a:ext>
            </a:extLst>
          </p:cNvPr>
          <p:cNvSpPr txBox="1"/>
          <p:nvPr/>
        </p:nvSpPr>
        <p:spPr>
          <a:xfrm>
            <a:off x="255494" y="1324535"/>
            <a:ext cx="2081293" cy="2978524"/>
          </a:xfrm>
          <a:prstGeom prst="rect">
            <a:avLst/>
          </a:prstGeom>
          <a:solidFill>
            <a:schemeClr val="bg1"/>
          </a:solidFill>
        </p:spPr>
        <p:txBody>
          <a:bodyPr wrap="square" rtlCol="0">
            <a:spAutoFit/>
          </a:bodyPr>
          <a:lstStyle/>
          <a:p>
            <a:endParaRPr lang="en-US" dirty="0"/>
          </a:p>
        </p:txBody>
      </p:sp>
      <p:pic>
        <p:nvPicPr>
          <p:cNvPr id="4" name="Picture 3">
            <a:extLst>
              <a:ext uri="{FF2B5EF4-FFF2-40B4-BE49-F238E27FC236}">
                <a16:creationId xmlns:a16="http://schemas.microsoft.com/office/drawing/2014/main" id="{CA00F0A3-A880-4753-8A95-B1A231E23A78}"/>
              </a:ext>
            </a:extLst>
          </p:cNvPr>
          <p:cNvPicPr>
            <a:picLocks noChangeAspect="1"/>
          </p:cNvPicPr>
          <p:nvPr/>
        </p:nvPicPr>
        <p:blipFill>
          <a:blip r:embed="rId9"/>
          <a:stretch>
            <a:fillRect/>
          </a:stretch>
        </p:blipFill>
        <p:spPr>
          <a:xfrm>
            <a:off x="-12463" y="1130549"/>
            <a:ext cx="3000296" cy="2001620"/>
          </a:xfrm>
          <a:prstGeom prst="rect">
            <a:avLst/>
          </a:prstGeom>
        </p:spPr>
      </p:pic>
      <p:pic>
        <p:nvPicPr>
          <p:cNvPr id="5" name="Picture 4">
            <a:extLst>
              <a:ext uri="{FF2B5EF4-FFF2-40B4-BE49-F238E27FC236}">
                <a16:creationId xmlns:a16="http://schemas.microsoft.com/office/drawing/2014/main" id="{B20F90E9-B196-4744-90A9-EAD8EC296D9F}"/>
              </a:ext>
            </a:extLst>
          </p:cNvPr>
          <p:cNvPicPr>
            <a:picLocks noChangeAspect="1"/>
          </p:cNvPicPr>
          <p:nvPr/>
        </p:nvPicPr>
        <p:blipFill>
          <a:blip r:embed="rId10"/>
          <a:stretch>
            <a:fillRect/>
          </a:stretch>
        </p:blipFill>
        <p:spPr>
          <a:xfrm>
            <a:off x="4589" y="3198959"/>
            <a:ext cx="2983244" cy="1857567"/>
          </a:xfrm>
          <a:prstGeom prst="rect">
            <a:avLst/>
          </a:prstGeom>
        </p:spPr>
      </p:pic>
    </p:spTree>
    <p:extLst>
      <p:ext uri="{BB962C8B-B14F-4D97-AF65-F5344CB8AC3E}">
        <p14:creationId xmlns:p14="http://schemas.microsoft.com/office/powerpoint/2010/main" val="275193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animBg="1"/>
      <p:bldP spid="26" grpId="0" animBg="1"/>
      <p:bldP spid="28" grpId="0" animBg="1"/>
      <p:bldP spid="11" grpId="0" animBg="1"/>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https://store-cdn.arduino.cc/usa/catalog/product/cache/1/image/500x375/f8876a31b63532bbba4e781c30024a0a/a/0/a000067_front_3.jpg"/>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17743" b="18198"/>
          <a:stretch/>
        </p:blipFill>
        <p:spPr bwMode="auto">
          <a:xfrm>
            <a:off x="4346072" y="3300848"/>
            <a:ext cx="2334101" cy="1122521"/>
          </a:xfrm>
          <a:prstGeom prst="rect">
            <a:avLst/>
          </a:prstGeom>
          <a:noFill/>
          <a:ln>
            <a:noFill/>
          </a:ln>
          <a:extLst>
            <a:ext uri="{53640926-AAD7-44D8-BBD7-CCE9431645EC}">
              <a14:shadowObscured xmlns:a14="http://schemas.microsoft.com/office/drawing/2010/main"/>
            </a:ext>
          </a:extLst>
        </p:spPr>
      </p:pic>
      <p:sp>
        <p:nvSpPr>
          <p:cNvPr id="11" name="Rounded Rectangle 10"/>
          <p:cNvSpPr/>
          <p:nvPr/>
        </p:nvSpPr>
        <p:spPr>
          <a:xfrm>
            <a:off x="4344087" y="3111584"/>
            <a:ext cx="2336086" cy="1397605"/>
          </a:xfrm>
          <a:prstGeom prst="roundRect">
            <a:avLst/>
          </a:prstGeom>
          <a:noFill/>
          <a:ln w="28575">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grpSp>
        <p:nvGrpSpPr>
          <p:cNvPr id="44" name="Group 43"/>
          <p:cNvGrpSpPr/>
          <p:nvPr/>
        </p:nvGrpSpPr>
        <p:grpSpPr>
          <a:xfrm>
            <a:off x="6866353" y="3245316"/>
            <a:ext cx="1420760" cy="1064687"/>
            <a:chOff x="7732199" y="3612550"/>
            <a:chExt cx="2212750" cy="1560912"/>
          </a:xfrm>
        </p:grpSpPr>
        <p:pic>
          <p:nvPicPr>
            <p:cNvPr id="5" name="Picture 4"/>
            <p:cNvPicPr>
              <a:picLocks noChangeAspect="1"/>
            </p:cNvPicPr>
            <p:nvPr/>
          </p:nvPicPr>
          <p:blipFill>
            <a:blip r:embed="rId5"/>
            <a:stretch>
              <a:fillRect/>
            </a:stretch>
          </p:blipFill>
          <p:spPr>
            <a:xfrm>
              <a:off x="8876933" y="3750958"/>
              <a:ext cx="921781" cy="1008878"/>
            </a:xfrm>
            <a:prstGeom prst="rect">
              <a:avLst/>
            </a:prstGeom>
          </p:spPr>
        </p:pic>
        <p:sp>
          <p:nvSpPr>
            <p:cNvPr id="12" name="Rounded Rectangle 11"/>
            <p:cNvSpPr/>
            <p:nvPr/>
          </p:nvSpPr>
          <p:spPr>
            <a:xfrm>
              <a:off x="8730697" y="3612550"/>
              <a:ext cx="1214252" cy="1179847"/>
            </a:xfrm>
            <a:prstGeom prst="roundRect">
              <a:avLst/>
            </a:prstGeom>
            <a:noFill/>
            <a:ln w="28575">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sp>
          <p:nvSpPr>
            <p:cNvPr id="15" name="Left-Right Arrow 14"/>
            <p:cNvSpPr/>
            <p:nvPr/>
          </p:nvSpPr>
          <p:spPr>
            <a:xfrm>
              <a:off x="7732199" y="4212706"/>
              <a:ext cx="613814" cy="317903"/>
            </a:xfrm>
            <a:prstGeom prst="leftRightArrow">
              <a:avLst>
                <a:gd name="adj1" fmla="val 34693"/>
                <a:gd name="adj2" fmla="val 40433"/>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                           </a:t>
              </a:r>
            </a:p>
          </p:txBody>
        </p:sp>
        <p:sp>
          <p:nvSpPr>
            <p:cNvPr id="14" name="TextBox 13"/>
            <p:cNvSpPr txBox="1"/>
            <p:nvPr/>
          </p:nvSpPr>
          <p:spPr>
            <a:xfrm>
              <a:off x="8730697" y="4834907"/>
              <a:ext cx="1186649" cy="338555"/>
            </a:xfrm>
            <a:prstGeom prst="rect">
              <a:avLst/>
            </a:prstGeom>
            <a:noFill/>
          </p:spPr>
          <p:txBody>
            <a:bodyPr wrap="none" rtlCol="0">
              <a:spAutoFit/>
            </a:bodyPr>
            <a:lstStyle/>
            <a:p>
              <a:r>
                <a:rPr lang="en-US" sz="1050" dirty="0" err="1">
                  <a:solidFill>
                    <a:schemeClr val="accent6">
                      <a:lumMod val="50000"/>
                    </a:schemeClr>
                  </a:solidFill>
                </a:rPr>
                <a:t>Wifi</a:t>
              </a:r>
              <a:r>
                <a:rPr lang="en-US" sz="1050" dirty="0">
                  <a:solidFill>
                    <a:schemeClr val="accent6">
                      <a:lumMod val="50000"/>
                    </a:schemeClr>
                  </a:solidFill>
                </a:rPr>
                <a:t> module</a:t>
              </a:r>
            </a:p>
          </p:txBody>
        </p:sp>
      </p:grpSp>
      <p:sp>
        <p:nvSpPr>
          <p:cNvPr id="19" name="TextBox 18"/>
          <p:cNvSpPr txBox="1"/>
          <p:nvPr/>
        </p:nvSpPr>
        <p:spPr>
          <a:xfrm>
            <a:off x="4836480" y="4739149"/>
            <a:ext cx="1183337" cy="253916"/>
          </a:xfrm>
          <a:prstGeom prst="rect">
            <a:avLst/>
          </a:prstGeom>
          <a:noFill/>
        </p:spPr>
        <p:txBody>
          <a:bodyPr wrap="none" rtlCol="0">
            <a:spAutoFit/>
          </a:bodyPr>
          <a:lstStyle/>
          <a:p>
            <a:r>
              <a:rPr lang="en-US" sz="1050" dirty="0">
                <a:solidFill>
                  <a:schemeClr val="accent6">
                    <a:lumMod val="50000"/>
                  </a:schemeClr>
                </a:solidFill>
              </a:rPr>
              <a:t>Micro-controllers</a:t>
            </a:r>
          </a:p>
        </p:txBody>
      </p:sp>
      <p:sp>
        <p:nvSpPr>
          <p:cNvPr id="26"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0" normalizeH="0" baseline="0" noProof="0">
                <a:ln>
                  <a:noFill/>
                </a:ln>
                <a:solidFill>
                  <a:prstClr val="black"/>
                </a:solidFill>
                <a:effectLst/>
                <a:uLnTx/>
                <a:uFillTx/>
                <a:latin typeface="Calibri Light" panose="020F0302020204030204"/>
                <a:cs typeface="Arial"/>
                <a:sym typeface="Arial"/>
              </a:rPr>
              <a:t>Examples</a:t>
            </a:r>
            <a:endParaRPr kumimoji="0" lang="en-US" sz="2250" b="1" i="0" u="none" strike="noStrike" kern="0" cap="none" spc="0" normalizeH="0" baseline="0" noProof="0" dirty="0">
              <a:ln>
                <a:noFill/>
              </a:ln>
              <a:solidFill>
                <a:prstClr val="black"/>
              </a:solidFill>
              <a:effectLst/>
              <a:uLnTx/>
              <a:uFillTx/>
              <a:latin typeface="Calibri" panose="020F0502020204030204"/>
              <a:cs typeface="Arial"/>
              <a:sym typeface="Arial"/>
            </a:endParaRPr>
          </a:p>
        </p:txBody>
      </p:sp>
      <p:pic>
        <p:nvPicPr>
          <p:cNvPr id="27" name="Picture 2" descr="Welcome to Lin Dai's HomePag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 45"/>
          <p:cNvGrpSpPr/>
          <p:nvPr/>
        </p:nvGrpSpPr>
        <p:grpSpPr>
          <a:xfrm>
            <a:off x="4356485" y="992890"/>
            <a:ext cx="2027585" cy="1023365"/>
            <a:chOff x="5105908" y="1116589"/>
            <a:chExt cx="3565372" cy="1641671"/>
          </a:xfrm>
        </p:grpSpPr>
        <p:pic>
          <p:nvPicPr>
            <p:cNvPr id="2" name="Picture 2" descr="Computer, Notebook, Laptop, Cartoon, Free, Portable, - Netbook Clipart (640x514), Png Downloa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05908" y="1116589"/>
              <a:ext cx="2044104" cy="1641671"/>
            </a:xfrm>
            <a:prstGeom prst="rect">
              <a:avLst/>
            </a:prstGeom>
            <a:noFill/>
            <a:extLst>
              <a:ext uri="{909E8E84-426E-40DD-AFC4-6F175D3DCCD1}">
                <a14:hiddenFill xmlns:a14="http://schemas.microsoft.com/office/drawing/2010/main">
                  <a:solidFill>
                    <a:srgbClr val="FFFFFF"/>
                  </a:solidFill>
                </a14:hiddenFill>
              </a:ext>
            </a:extLst>
          </p:spPr>
        </p:pic>
        <p:sp>
          <p:nvSpPr>
            <p:cNvPr id="33" name="Left-Right Arrow 32"/>
            <p:cNvSpPr/>
            <p:nvPr/>
          </p:nvSpPr>
          <p:spPr>
            <a:xfrm rot="607342">
              <a:off x="6953531" y="1626695"/>
              <a:ext cx="1717749" cy="290305"/>
            </a:xfrm>
            <a:prstGeom prst="leftRightArrow">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13" name="TextBox 12">
            <a:extLst>
              <a:ext uri="{FF2B5EF4-FFF2-40B4-BE49-F238E27FC236}">
                <a16:creationId xmlns:a16="http://schemas.microsoft.com/office/drawing/2014/main" id="{5227247B-002D-4948-B3A9-0238478B0871}"/>
              </a:ext>
            </a:extLst>
          </p:cNvPr>
          <p:cNvSpPr txBox="1"/>
          <p:nvPr/>
        </p:nvSpPr>
        <p:spPr>
          <a:xfrm>
            <a:off x="1708547" y="704889"/>
            <a:ext cx="831655" cy="534242"/>
          </a:xfrm>
          <a:prstGeom prst="rect">
            <a:avLst/>
          </a:prstGeom>
          <a:solidFill>
            <a:schemeClr val="bg1"/>
          </a:solidFill>
        </p:spPr>
        <p:txBody>
          <a:bodyPr wrap="square" rtlCol="0">
            <a:spAutoFit/>
          </a:bodyPr>
          <a:lstStyle/>
          <a:p>
            <a:endParaRPr lang="en-US" dirty="0"/>
          </a:p>
        </p:txBody>
      </p:sp>
      <p:sp>
        <p:nvSpPr>
          <p:cNvPr id="25" name="TextBox 24">
            <a:extLst>
              <a:ext uri="{FF2B5EF4-FFF2-40B4-BE49-F238E27FC236}">
                <a16:creationId xmlns:a16="http://schemas.microsoft.com/office/drawing/2014/main" id="{6869EBC8-2782-447E-AA1B-177BE96F3104}"/>
              </a:ext>
            </a:extLst>
          </p:cNvPr>
          <p:cNvSpPr txBox="1"/>
          <p:nvPr/>
        </p:nvSpPr>
        <p:spPr>
          <a:xfrm>
            <a:off x="48484" y="385728"/>
            <a:ext cx="8927428" cy="400110"/>
          </a:xfrm>
          <a:prstGeom prst="rect">
            <a:avLst/>
          </a:prstGeom>
          <a:solidFill>
            <a:schemeClr val="bg1"/>
          </a:solidFill>
        </p:spPr>
        <p:txBody>
          <a:bodyPr wrap="square" rtlCol="0">
            <a:spAutoFit/>
          </a:bodyPr>
          <a:lstStyle/>
          <a:p>
            <a:r>
              <a:rPr lang="en-US" sz="2000" b="1" dirty="0">
                <a:solidFill>
                  <a:srgbClr val="C00000"/>
                </a:solidFill>
              </a:rPr>
              <a:t>Example 2: Solar Energy Generation, Consumption and Export Control</a:t>
            </a:r>
          </a:p>
        </p:txBody>
      </p:sp>
      <p:pic>
        <p:nvPicPr>
          <p:cNvPr id="7" name="Picture 6">
            <a:extLst>
              <a:ext uri="{FF2B5EF4-FFF2-40B4-BE49-F238E27FC236}">
                <a16:creationId xmlns:a16="http://schemas.microsoft.com/office/drawing/2014/main" id="{7F91E642-CB00-48C1-818B-B6E1ED88655C}"/>
              </a:ext>
            </a:extLst>
          </p:cNvPr>
          <p:cNvPicPr>
            <a:picLocks noChangeAspect="1"/>
          </p:cNvPicPr>
          <p:nvPr/>
        </p:nvPicPr>
        <p:blipFill>
          <a:blip r:embed="rId8"/>
          <a:stretch>
            <a:fillRect/>
          </a:stretch>
        </p:blipFill>
        <p:spPr>
          <a:xfrm>
            <a:off x="11529" y="1529948"/>
            <a:ext cx="4172932" cy="2442924"/>
          </a:xfrm>
          <a:prstGeom prst="rect">
            <a:avLst/>
          </a:prstGeom>
        </p:spPr>
      </p:pic>
      <p:pic>
        <p:nvPicPr>
          <p:cNvPr id="50" name="Picture 49">
            <a:extLst>
              <a:ext uri="{FF2B5EF4-FFF2-40B4-BE49-F238E27FC236}">
                <a16:creationId xmlns:a16="http://schemas.microsoft.com/office/drawing/2014/main" id="{0093F332-0142-4DF1-B977-1119D4360586}"/>
              </a:ext>
            </a:extLst>
          </p:cNvPr>
          <p:cNvPicPr>
            <a:picLocks noChangeAspect="1"/>
          </p:cNvPicPr>
          <p:nvPr/>
        </p:nvPicPr>
        <p:blipFill>
          <a:blip r:embed="rId9"/>
          <a:stretch>
            <a:fillRect/>
          </a:stretch>
        </p:blipFill>
        <p:spPr>
          <a:xfrm rot="1826152">
            <a:off x="3812238" y="3177332"/>
            <a:ext cx="482748" cy="337342"/>
          </a:xfrm>
          <a:prstGeom prst="rect">
            <a:avLst/>
          </a:prstGeom>
        </p:spPr>
      </p:pic>
      <p:pic>
        <p:nvPicPr>
          <p:cNvPr id="53" name="Picture 52">
            <a:extLst>
              <a:ext uri="{FF2B5EF4-FFF2-40B4-BE49-F238E27FC236}">
                <a16:creationId xmlns:a16="http://schemas.microsoft.com/office/drawing/2014/main" id="{F95053B0-403F-4B8B-AB21-36BFF9D38209}"/>
              </a:ext>
            </a:extLst>
          </p:cNvPr>
          <p:cNvPicPr>
            <a:picLocks noChangeAspect="1"/>
          </p:cNvPicPr>
          <p:nvPr/>
        </p:nvPicPr>
        <p:blipFill>
          <a:blip r:embed="rId10"/>
          <a:stretch>
            <a:fillRect/>
          </a:stretch>
        </p:blipFill>
        <p:spPr>
          <a:xfrm rot="5400000">
            <a:off x="7594182" y="2602999"/>
            <a:ext cx="487722" cy="335309"/>
          </a:xfrm>
          <a:prstGeom prst="rect">
            <a:avLst/>
          </a:prstGeom>
        </p:spPr>
      </p:pic>
      <p:sp>
        <p:nvSpPr>
          <p:cNvPr id="54" name="TextBox 53">
            <a:extLst>
              <a:ext uri="{FF2B5EF4-FFF2-40B4-BE49-F238E27FC236}">
                <a16:creationId xmlns:a16="http://schemas.microsoft.com/office/drawing/2014/main" id="{D1FAF12F-7F74-4D17-A6E1-6BDEED3A9E90}"/>
              </a:ext>
            </a:extLst>
          </p:cNvPr>
          <p:cNvSpPr txBox="1"/>
          <p:nvPr/>
        </p:nvSpPr>
        <p:spPr>
          <a:xfrm>
            <a:off x="6947438" y="2348490"/>
            <a:ext cx="761922" cy="731455"/>
          </a:xfrm>
          <a:prstGeom prst="rect">
            <a:avLst/>
          </a:prstGeom>
          <a:solidFill>
            <a:schemeClr val="bg1"/>
          </a:solidFill>
        </p:spPr>
        <p:txBody>
          <a:bodyPr wrap="square" rtlCol="0">
            <a:spAutoFit/>
          </a:bodyPr>
          <a:lstStyle/>
          <a:p>
            <a:endParaRPr lang="en-US" dirty="0"/>
          </a:p>
        </p:txBody>
      </p:sp>
      <p:sp>
        <p:nvSpPr>
          <p:cNvPr id="67" name="TextBox 66">
            <a:extLst>
              <a:ext uri="{FF2B5EF4-FFF2-40B4-BE49-F238E27FC236}">
                <a16:creationId xmlns:a16="http://schemas.microsoft.com/office/drawing/2014/main" id="{7AE1FA7E-985E-4E89-A1D9-FF0E95F7F928}"/>
              </a:ext>
            </a:extLst>
          </p:cNvPr>
          <p:cNvSpPr txBox="1"/>
          <p:nvPr/>
        </p:nvSpPr>
        <p:spPr>
          <a:xfrm>
            <a:off x="3643472" y="2751410"/>
            <a:ext cx="819455" cy="230832"/>
          </a:xfrm>
          <a:prstGeom prst="rect">
            <a:avLst/>
          </a:prstGeom>
          <a:noFill/>
        </p:spPr>
        <p:txBody>
          <a:bodyPr wrap="none" rtlCol="0">
            <a:spAutoFit/>
          </a:bodyPr>
          <a:lstStyle/>
          <a:p>
            <a:r>
              <a:rPr lang="en-US" sz="900" dirty="0">
                <a:solidFill>
                  <a:schemeClr val="tx1"/>
                </a:solidFill>
              </a:rPr>
              <a:t>Smart meter</a:t>
            </a:r>
          </a:p>
        </p:txBody>
      </p:sp>
      <p:pic>
        <p:nvPicPr>
          <p:cNvPr id="69" name="Picture 68">
            <a:extLst>
              <a:ext uri="{FF2B5EF4-FFF2-40B4-BE49-F238E27FC236}">
                <a16:creationId xmlns:a16="http://schemas.microsoft.com/office/drawing/2014/main" id="{D5B27861-02AB-40B6-8A06-C0D5608EA9CD}"/>
              </a:ext>
            </a:extLst>
          </p:cNvPr>
          <p:cNvPicPr>
            <a:picLocks noChangeAspect="1"/>
          </p:cNvPicPr>
          <p:nvPr/>
        </p:nvPicPr>
        <p:blipFill>
          <a:blip r:embed="rId11"/>
          <a:stretch>
            <a:fillRect/>
          </a:stretch>
        </p:blipFill>
        <p:spPr>
          <a:xfrm>
            <a:off x="6407836" y="857020"/>
            <a:ext cx="2750642" cy="1738253"/>
          </a:xfrm>
          <a:prstGeom prst="rect">
            <a:avLst/>
          </a:prstGeom>
        </p:spPr>
      </p:pic>
    </p:spTree>
    <p:extLst>
      <p:ext uri="{BB962C8B-B14F-4D97-AF65-F5344CB8AC3E}">
        <p14:creationId xmlns:p14="http://schemas.microsoft.com/office/powerpoint/2010/main" val="280358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8560"/>
            <a:ext cx="7886700" cy="565966"/>
          </a:xfrm>
        </p:spPr>
        <p:txBody>
          <a:bodyPr>
            <a:normAutofit fontScale="90000"/>
          </a:bodyPr>
          <a:lstStyle/>
          <a:p>
            <a:r>
              <a:rPr lang="en-US" sz="3000" b="1" dirty="0">
                <a:solidFill>
                  <a:srgbClr val="C00000"/>
                </a:solidFill>
              </a:rPr>
              <a:t>Example 3: Dynamic Price Charging</a:t>
            </a:r>
          </a:p>
        </p:txBody>
      </p:sp>
      <p:sp>
        <p:nvSpPr>
          <p:cNvPr id="8"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lnSpc>
                <a:spcPct val="100000"/>
              </a:lnSpc>
              <a:buClrTx/>
              <a:defRPr/>
            </a:pPr>
            <a:r>
              <a:rPr lang="en-US" sz="2400" b="1" dirty="0">
                <a:solidFill>
                  <a:prstClr val="black"/>
                </a:solidFill>
                <a:latin typeface="Calibri Light" panose="020F0302020204030204"/>
              </a:rPr>
              <a:t>Examples</a:t>
            </a:r>
            <a:endParaRPr lang="en-US" sz="2250" b="1" dirty="0">
              <a:solidFill>
                <a:prstClr val="black"/>
              </a:solidFill>
              <a:latin typeface="Calibri" panose="020F0502020204030204"/>
            </a:endParaRPr>
          </a:p>
        </p:txBody>
      </p:sp>
      <p:pic>
        <p:nvPicPr>
          <p:cNvPr id="9" name="Picture 2" descr="Welcome to Lin Dai's HomeP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7161409" y="3546336"/>
            <a:ext cx="1601009" cy="1091515"/>
            <a:chOff x="8928852" y="4127988"/>
            <a:chExt cx="2134679" cy="1455354"/>
          </a:xfrm>
        </p:grpSpPr>
        <p:grpSp>
          <p:nvGrpSpPr>
            <p:cNvPr id="17" name="Group 16"/>
            <p:cNvGrpSpPr/>
            <p:nvPr/>
          </p:nvGrpSpPr>
          <p:grpSpPr>
            <a:xfrm>
              <a:off x="8928852" y="4127988"/>
              <a:ext cx="1800000" cy="1451927"/>
              <a:chOff x="9556890" y="3908786"/>
              <a:chExt cx="1800000" cy="1451927"/>
            </a:xfrm>
          </p:grpSpPr>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8844" t="11533" r="16217" b="11774"/>
              <a:stretch/>
            </p:blipFill>
            <p:spPr>
              <a:xfrm>
                <a:off x="9556890" y="3908786"/>
                <a:ext cx="1800000" cy="1451927"/>
              </a:xfrm>
              <a:prstGeom prst="rect">
                <a:avLst/>
              </a:prstGeom>
            </p:spPr>
          </p:pic>
          <p:sp>
            <p:nvSpPr>
              <p:cNvPr id="20" name="TextBox 19"/>
              <p:cNvSpPr txBox="1"/>
              <p:nvPr/>
            </p:nvSpPr>
            <p:spPr>
              <a:xfrm>
                <a:off x="10169509" y="4210198"/>
                <a:ext cx="805093" cy="400109"/>
              </a:xfrm>
              <a:prstGeom prst="rect">
                <a:avLst/>
              </a:prstGeom>
              <a:noFill/>
            </p:spPr>
            <p:txBody>
              <a:bodyPr wrap="none" rtlCol="0">
                <a:spAutoFit/>
              </a:bodyPr>
              <a:lstStyle/>
              <a:p>
                <a:pPr defTabSz="685800">
                  <a:buClrTx/>
                  <a:defRPr/>
                </a:pPr>
                <a:r>
                  <a:rPr lang="en-US" sz="1350" kern="1200" dirty="0">
                    <a:solidFill>
                      <a:prstClr val="white"/>
                    </a:solidFill>
                    <a:latin typeface="Calibri" panose="020F0502020204030204"/>
                    <a:ea typeface="+mn-ea"/>
                    <a:cs typeface="+mn-cs"/>
                  </a:rPr>
                  <a:t>status</a:t>
                </a:r>
              </a:p>
            </p:txBody>
          </p:sp>
        </p:grpSp>
        <p:sp>
          <p:nvSpPr>
            <p:cNvPr id="18" name="TextBox 17"/>
            <p:cNvSpPr txBox="1"/>
            <p:nvPr/>
          </p:nvSpPr>
          <p:spPr>
            <a:xfrm>
              <a:off x="10646323" y="5275566"/>
              <a:ext cx="417208" cy="307776"/>
            </a:xfrm>
            <a:prstGeom prst="rect">
              <a:avLst/>
            </a:prstGeom>
            <a:noFill/>
          </p:spPr>
          <p:txBody>
            <a:bodyPr wrap="none" rtlCol="0">
              <a:spAutoFit/>
            </a:bodyPr>
            <a:lstStyle/>
            <a:p>
              <a:pPr defTabSz="685800">
                <a:buClrTx/>
                <a:defRPr/>
              </a:pPr>
              <a:r>
                <a:rPr lang="en-US" sz="900" kern="1200" dirty="0">
                  <a:solidFill>
                    <a:prstClr val="black"/>
                  </a:solidFill>
                  <a:latin typeface="Calibri" panose="020F0502020204030204"/>
                  <a:ea typeface="+mn-ea"/>
                  <a:cs typeface="+mn-cs"/>
                </a:rPr>
                <a:t>[1]</a:t>
              </a:r>
            </a:p>
          </p:txBody>
        </p:sp>
      </p:grpSp>
      <p:sp>
        <p:nvSpPr>
          <p:cNvPr id="26" name="Cloud 25"/>
          <p:cNvSpPr/>
          <p:nvPr/>
        </p:nvSpPr>
        <p:spPr>
          <a:xfrm>
            <a:off x="6927860" y="822736"/>
            <a:ext cx="2160000" cy="1350000"/>
          </a:xfrm>
          <a:prstGeom prst="cloud">
            <a:avLst/>
          </a:prstGeom>
          <a:solidFill>
            <a:schemeClr val="accent6">
              <a:lumMod val="20000"/>
              <a:lumOff val="8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800" kern="1200" dirty="0">
                <a:solidFill>
                  <a:srgbClr val="70AD47">
                    <a:lumMod val="50000"/>
                  </a:srgbClr>
                </a:solidFill>
                <a:latin typeface="Calibri" panose="020F0502020204030204"/>
              </a:rPr>
              <a:t>CLOUD</a:t>
            </a:r>
          </a:p>
        </p:txBody>
      </p:sp>
      <p:pic>
        <p:nvPicPr>
          <p:cNvPr id="27" name="Picture 26" descr="https://store-cdn.arduino.cc/usa/catalog/product/cache/1/image/500x375/f8876a31b63532bbba4e781c30024a0a/a/0/a000067_front_3.jpg"/>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17743" b="18198"/>
          <a:stretch/>
        </p:blipFill>
        <p:spPr bwMode="auto">
          <a:xfrm>
            <a:off x="4130644" y="1017600"/>
            <a:ext cx="2334101" cy="1122521"/>
          </a:xfrm>
          <a:prstGeom prst="rect">
            <a:avLst/>
          </a:prstGeom>
          <a:noFill/>
          <a:ln>
            <a:noFill/>
          </a:ln>
          <a:extLst>
            <a:ext uri="{53640926-AAD7-44D8-BBD7-CCE9431645EC}">
              <a14:shadowObscured xmlns:a14="http://schemas.microsoft.com/office/drawing/2010/main"/>
            </a:ext>
          </a:extLst>
        </p:spPr>
      </p:pic>
      <p:sp>
        <p:nvSpPr>
          <p:cNvPr id="11" name="Arrow: Up-Down 10">
            <a:extLst>
              <a:ext uri="{FF2B5EF4-FFF2-40B4-BE49-F238E27FC236}">
                <a16:creationId xmlns:a16="http://schemas.microsoft.com/office/drawing/2014/main" id="{0B785DEE-2DB5-4E19-AC4A-2DD4B14C798C}"/>
              </a:ext>
            </a:extLst>
          </p:cNvPr>
          <p:cNvSpPr/>
          <p:nvPr/>
        </p:nvSpPr>
        <p:spPr>
          <a:xfrm>
            <a:off x="7836410" y="2394488"/>
            <a:ext cx="342900" cy="1028700"/>
          </a:xfrm>
          <a:prstGeom prst="upDownArrow">
            <a:avLst/>
          </a:prstGeom>
          <a:solidFill>
            <a:schemeClr val="accent6">
              <a:lumMod val="40000"/>
              <a:lumOff val="6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33" name="Arrow: Up-Down 32">
            <a:extLst>
              <a:ext uri="{FF2B5EF4-FFF2-40B4-BE49-F238E27FC236}">
                <a16:creationId xmlns:a16="http://schemas.microsoft.com/office/drawing/2014/main" id="{ED4F506A-A515-45AB-AA50-2C1EB817A0CF}"/>
              </a:ext>
            </a:extLst>
          </p:cNvPr>
          <p:cNvSpPr/>
          <p:nvPr/>
        </p:nvSpPr>
        <p:spPr>
          <a:xfrm rot="5400000">
            <a:off x="6482090" y="1311980"/>
            <a:ext cx="342900" cy="548640"/>
          </a:xfrm>
          <a:prstGeom prst="upDownArrow">
            <a:avLst/>
          </a:prstGeom>
          <a:solidFill>
            <a:schemeClr val="accent6">
              <a:lumMod val="40000"/>
              <a:lumOff val="6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grpSp>
        <p:nvGrpSpPr>
          <p:cNvPr id="14" name="Group 13">
            <a:extLst>
              <a:ext uri="{FF2B5EF4-FFF2-40B4-BE49-F238E27FC236}">
                <a16:creationId xmlns:a16="http://schemas.microsoft.com/office/drawing/2014/main" id="{BFF83BF9-6A6F-4DA3-8E21-C063000646C5}"/>
              </a:ext>
            </a:extLst>
          </p:cNvPr>
          <p:cNvGrpSpPr/>
          <p:nvPr/>
        </p:nvGrpSpPr>
        <p:grpSpPr>
          <a:xfrm>
            <a:off x="1087260" y="1244835"/>
            <a:ext cx="3150209" cy="976333"/>
            <a:chOff x="1162994" y="2465088"/>
            <a:chExt cx="3544510" cy="968723"/>
          </a:xfrm>
          <a:solidFill>
            <a:schemeClr val="accent6">
              <a:lumMod val="40000"/>
              <a:lumOff val="60000"/>
            </a:schemeClr>
          </a:solidFill>
        </p:grpSpPr>
        <p:sp>
          <p:nvSpPr>
            <p:cNvPr id="31" name="Left-Right Arrow Callout 23">
              <a:extLst>
                <a:ext uri="{FF2B5EF4-FFF2-40B4-BE49-F238E27FC236}">
                  <a16:creationId xmlns:a16="http://schemas.microsoft.com/office/drawing/2014/main" id="{76ED0AFE-EC41-4CD2-ACFD-9D7C4F642F48}"/>
                </a:ext>
              </a:extLst>
            </p:cNvPr>
            <p:cNvSpPr/>
            <p:nvPr/>
          </p:nvSpPr>
          <p:spPr>
            <a:xfrm>
              <a:off x="1919537" y="2465088"/>
              <a:ext cx="2787967" cy="720000"/>
            </a:xfrm>
            <a:custGeom>
              <a:avLst/>
              <a:gdLst>
                <a:gd name="connsiteX0" fmla="*/ 0 w 2160000"/>
                <a:gd name="connsiteY0" fmla="*/ 360000 h 720000"/>
                <a:gd name="connsiteX1" fmla="*/ 180000 w 2160000"/>
                <a:gd name="connsiteY1" fmla="*/ 180000 h 720000"/>
                <a:gd name="connsiteX2" fmla="*/ 180000 w 2160000"/>
                <a:gd name="connsiteY2" fmla="*/ 270000 h 720000"/>
                <a:gd name="connsiteX3" fmla="*/ 560272 w 2160000"/>
                <a:gd name="connsiteY3" fmla="*/ 270000 h 720000"/>
                <a:gd name="connsiteX4" fmla="*/ 560272 w 2160000"/>
                <a:gd name="connsiteY4" fmla="*/ 0 h 720000"/>
                <a:gd name="connsiteX5" fmla="*/ 1599728 w 2160000"/>
                <a:gd name="connsiteY5" fmla="*/ 0 h 720000"/>
                <a:gd name="connsiteX6" fmla="*/ 1599728 w 2160000"/>
                <a:gd name="connsiteY6" fmla="*/ 270000 h 720000"/>
                <a:gd name="connsiteX7" fmla="*/ 1980000 w 2160000"/>
                <a:gd name="connsiteY7" fmla="*/ 270000 h 720000"/>
                <a:gd name="connsiteX8" fmla="*/ 1980000 w 2160000"/>
                <a:gd name="connsiteY8" fmla="*/ 180000 h 720000"/>
                <a:gd name="connsiteX9" fmla="*/ 2160000 w 2160000"/>
                <a:gd name="connsiteY9" fmla="*/ 360000 h 720000"/>
                <a:gd name="connsiteX10" fmla="*/ 1980000 w 2160000"/>
                <a:gd name="connsiteY10" fmla="*/ 540000 h 720000"/>
                <a:gd name="connsiteX11" fmla="*/ 1980000 w 2160000"/>
                <a:gd name="connsiteY11" fmla="*/ 450000 h 720000"/>
                <a:gd name="connsiteX12" fmla="*/ 1599728 w 2160000"/>
                <a:gd name="connsiteY12" fmla="*/ 450000 h 720000"/>
                <a:gd name="connsiteX13" fmla="*/ 1599728 w 2160000"/>
                <a:gd name="connsiteY13" fmla="*/ 720000 h 720000"/>
                <a:gd name="connsiteX14" fmla="*/ 560272 w 2160000"/>
                <a:gd name="connsiteY14" fmla="*/ 720000 h 720000"/>
                <a:gd name="connsiteX15" fmla="*/ 560272 w 2160000"/>
                <a:gd name="connsiteY15" fmla="*/ 450000 h 720000"/>
                <a:gd name="connsiteX16" fmla="*/ 180000 w 2160000"/>
                <a:gd name="connsiteY16" fmla="*/ 450000 h 720000"/>
                <a:gd name="connsiteX17" fmla="*/ 180000 w 2160000"/>
                <a:gd name="connsiteY17" fmla="*/ 540000 h 720000"/>
                <a:gd name="connsiteX18" fmla="*/ 0 w 2160000"/>
                <a:gd name="connsiteY18" fmla="*/ 360000 h 720000"/>
                <a:gd name="connsiteX0" fmla="*/ 0 w 2160000"/>
                <a:gd name="connsiteY0" fmla="*/ 360000 h 720000"/>
                <a:gd name="connsiteX1" fmla="*/ 180000 w 2160000"/>
                <a:gd name="connsiteY1" fmla="*/ 180000 h 720000"/>
                <a:gd name="connsiteX2" fmla="*/ 180000 w 2160000"/>
                <a:gd name="connsiteY2" fmla="*/ 270000 h 720000"/>
                <a:gd name="connsiteX3" fmla="*/ 560272 w 2160000"/>
                <a:gd name="connsiteY3" fmla="*/ 270000 h 720000"/>
                <a:gd name="connsiteX4" fmla="*/ 560272 w 2160000"/>
                <a:gd name="connsiteY4" fmla="*/ 0 h 720000"/>
                <a:gd name="connsiteX5" fmla="*/ 1599728 w 2160000"/>
                <a:gd name="connsiteY5" fmla="*/ 0 h 720000"/>
                <a:gd name="connsiteX6" fmla="*/ 1599728 w 2160000"/>
                <a:gd name="connsiteY6" fmla="*/ 270000 h 720000"/>
                <a:gd name="connsiteX7" fmla="*/ 1980000 w 2160000"/>
                <a:gd name="connsiteY7" fmla="*/ 270000 h 720000"/>
                <a:gd name="connsiteX8" fmla="*/ 1980000 w 2160000"/>
                <a:gd name="connsiteY8" fmla="*/ 180000 h 720000"/>
                <a:gd name="connsiteX9" fmla="*/ 2160000 w 2160000"/>
                <a:gd name="connsiteY9" fmla="*/ 360000 h 720000"/>
                <a:gd name="connsiteX10" fmla="*/ 1980000 w 2160000"/>
                <a:gd name="connsiteY10" fmla="*/ 540000 h 720000"/>
                <a:gd name="connsiteX11" fmla="*/ 1980000 w 2160000"/>
                <a:gd name="connsiteY11" fmla="*/ 450000 h 720000"/>
                <a:gd name="connsiteX12" fmla="*/ 1599728 w 2160000"/>
                <a:gd name="connsiteY12" fmla="*/ 450000 h 720000"/>
                <a:gd name="connsiteX13" fmla="*/ 1599728 w 2160000"/>
                <a:gd name="connsiteY13" fmla="*/ 720000 h 720000"/>
                <a:gd name="connsiteX14" fmla="*/ 560272 w 2160000"/>
                <a:gd name="connsiteY14" fmla="*/ 720000 h 720000"/>
                <a:gd name="connsiteX15" fmla="*/ 560272 w 2160000"/>
                <a:gd name="connsiteY15" fmla="*/ 450000 h 720000"/>
                <a:gd name="connsiteX16" fmla="*/ 180000 w 2160000"/>
                <a:gd name="connsiteY16" fmla="*/ 450000 h 720000"/>
                <a:gd name="connsiteX17" fmla="*/ 180000 w 2160000"/>
                <a:gd name="connsiteY17" fmla="*/ 540000 h 720000"/>
                <a:gd name="connsiteX18" fmla="*/ 91440 w 2160000"/>
                <a:gd name="connsiteY18" fmla="*/ 451440 h 720000"/>
                <a:gd name="connsiteX0" fmla="*/ 0 w 2160000"/>
                <a:gd name="connsiteY0" fmla="*/ 360000 h 720000"/>
                <a:gd name="connsiteX1" fmla="*/ 180000 w 2160000"/>
                <a:gd name="connsiteY1" fmla="*/ 180000 h 720000"/>
                <a:gd name="connsiteX2" fmla="*/ 180000 w 2160000"/>
                <a:gd name="connsiteY2" fmla="*/ 270000 h 720000"/>
                <a:gd name="connsiteX3" fmla="*/ 560272 w 2160000"/>
                <a:gd name="connsiteY3" fmla="*/ 270000 h 720000"/>
                <a:gd name="connsiteX4" fmla="*/ 560272 w 2160000"/>
                <a:gd name="connsiteY4" fmla="*/ 0 h 720000"/>
                <a:gd name="connsiteX5" fmla="*/ 1599728 w 2160000"/>
                <a:gd name="connsiteY5" fmla="*/ 0 h 720000"/>
                <a:gd name="connsiteX6" fmla="*/ 1599728 w 2160000"/>
                <a:gd name="connsiteY6" fmla="*/ 270000 h 720000"/>
                <a:gd name="connsiteX7" fmla="*/ 1980000 w 2160000"/>
                <a:gd name="connsiteY7" fmla="*/ 270000 h 720000"/>
                <a:gd name="connsiteX8" fmla="*/ 1980000 w 2160000"/>
                <a:gd name="connsiteY8" fmla="*/ 180000 h 720000"/>
                <a:gd name="connsiteX9" fmla="*/ 2160000 w 2160000"/>
                <a:gd name="connsiteY9" fmla="*/ 360000 h 720000"/>
                <a:gd name="connsiteX10" fmla="*/ 1980000 w 2160000"/>
                <a:gd name="connsiteY10" fmla="*/ 540000 h 720000"/>
                <a:gd name="connsiteX11" fmla="*/ 1980000 w 2160000"/>
                <a:gd name="connsiteY11" fmla="*/ 450000 h 720000"/>
                <a:gd name="connsiteX12" fmla="*/ 1599728 w 2160000"/>
                <a:gd name="connsiteY12" fmla="*/ 450000 h 720000"/>
                <a:gd name="connsiteX13" fmla="*/ 1599728 w 2160000"/>
                <a:gd name="connsiteY13" fmla="*/ 720000 h 720000"/>
                <a:gd name="connsiteX14" fmla="*/ 560272 w 2160000"/>
                <a:gd name="connsiteY14" fmla="*/ 720000 h 720000"/>
                <a:gd name="connsiteX15" fmla="*/ 560272 w 2160000"/>
                <a:gd name="connsiteY15" fmla="*/ 450000 h 720000"/>
                <a:gd name="connsiteX16" fmla="*/ 180000 w 2160000"/>
                <a:gd name="connsiteY16" fmla="*/ 450000 h 720000"/>
                <a:gd name="connsiteX17" fmla="*/ 180000 w 2160000"/>
                <a:gd name="connsiteY17" fmla="*/ 540000 h 720000"/>
                <a:gd name="connsiteX0" fmla="*/ 0 w 1980000"/>
                <a:gd name="connsiteY0" fmla="*/ 180000 h 720000"/>
                <a:gd name="connsiteX1" fmla="*/ 0 w 1980000"/>
                <a:gd name="connsiteY1" fmla="*/ 270000 h 720000"/>
                <a:gd name="connsiteX2" fmla="*/ 380272 w 1980000"/>
                <a:gd name="connsiteY2" fmla="*/ 270000 h 720000"/>
                <a:gd name="connsiteX3" fmla="*/ 380272 w 1980000"/>
                <a:gd name="connsiteY3" fmla="*/ 0 h 720000"/>
                <a:gd name="connsiteX4" fmla="*/ 1419728 w 1980000"/>
                <a:gd name="connsiteY4" fmla="*/ 0 h 720000"/>
                <a:gd name="connsiteX5" fmla="*/ 1419728 w 1980000"/>
                <a:gd name="connsiteY5" fmla="*/ 270000 h 720000"/>
                <a:gd name="connsiteX6" fmla="*/ 1800000 w 1980000"/>
                <a:gd name="connsiteY6" fmla="*/ 270000 h 720000"/>
                <a:gd name="connsiteX7" fmla="*/ 1800000 w 1980000"/>
                <a:gd name="connsiteY7" fmla="*/ 180000 h 720000"/>
                <a:gd name="connsiteX8" fmla="*/ 1980000 w 1980000"/>
                <a:gd name="connsiteY8" fmla="*/ 360000 h 720000"/>
                <a:gd name="connsiteX9" fmla="*/ 1800000 w 1980000"/>
                <a:gd name="connsiteY9" fmla="*/ 540000 h 720000"/>
                <a:gd name="connsiteX10" fmla="*/ 1800000 w 1980000"/>
                <a:gd name="connsiteY10" fmla="*/ 450000 h 720000"/>
                <a:gd name="connsiteX11" fmla="*/ 1419728 w 1980000"/>
                <a:gd name="connsiteY11" fmla="*/ 450000 h 720000"/>
                <a:gd name="connsiteX12" fmla="*/ 1419728 w 1980000"/>
                <a:gd name="connsiteY12" fmla="*/ 720000 h 720000"/>
                <a:gd name="connsiteX13" fmla="*/ 380272 w 1980000"/>
                <a:gd name="connsiteY13" fmla="*/ 720000 h 720000"/>
                <a:gd name="connsiteX14" fmla="*/ 380272 w 1980000"/>
                <a:gd name="connsiteY14" fmla="*/ 450000 h 720000"/>
                <a:gd name="connsiteX15" fmla="*/ 0 w 1980000"/>
                <a:gd name="connsiteY15" fmla="*/ 450000 h 720000"/>
                <a:gd name="connsiteX16" fmla="*/ 0 w 1980000"/>
                <a:gd name="connsiteY16" fmla="*/ 540000 h 720000"/>
                <a:gd name="connsiteX0" fmla="*/ 0 w 1980000"/>
                <a:gd name="connsiteY0" fmla="*/ 270000 h 720000"/>
                <a:gd name="connsiteX1" fmla="*/ 380272 w 1980000"/>
                <a:gd name="connsiteY1" fmla="*/ 270000 h 720000"/>
                <a:gd name="connsiteX2" fmla="*/ 380272 w 1980000"/>
                <a:gd name="connsiteY2" fmla="*/ 0 h 720000"/>
                <a:gd name="connsiteX3" fmla="*/ 1419728 w 1980000"/>
                <a:gd name="connsiteY3" fmla="*/ 0 h 720000"/>
                <a:gd name="connsiteX4" fmla="*/ 1419728 w 1980000"/>
                <a:gd name="connsiteY4" fmla="*/ 270000 h 720000"/>
                <a:gd name="connsiteX5" fmla="*/ 1800000 w 1980000"/>
                <a:gd name="connsiteY5" fmla="*/ 270000 h 720000"/>
                <a:gd name="connsiteX6" fmla="*/ 1800000 w 1980000"/>
                <a:gd name="connsiteY6" fmla="*/ 180000 h 720000"/>
                <a:gd name="connsiteX7" fmla="*/ 1980000 w 1980000"/>
                <a:gd name="connsiteY7" fmla="*/ 360000 h 720000"/>
                <a:gd name="connsiteX8" fmla="*/ 1800000 w 1980000"/>
                <a:gd name="connsiteY8" fmla="*/ 540000 h 720000"/>
                <a:gd name="connsiteX9" fmla="*/ 1800000 w 1980000"/>
                <a:gd name="connsiteY9" fmla="*/ 450000 h 720000"/>
                <a:gd name="connsiteX10" fmla="*/ 1419728 w 1980000"/>
                <a:gd name="connsiteY10" fmla="*/ 450000 h 720000"/>
                <a:gd name="connsiteX11" fmla="*/ 1419728 w 1980000"/>
                <a:gd name="connsiteY11" fmla="*/ 720000 h 720000"/>
                <a:gd name="connsiteX12" fmla="*/ 380272 w 1980000"/>
                <a:gd name="connsiteY12" fmla="*/ 720000 h 720000"/>
                <a:gd name="connsiteX13" fmla="*/ 380272 w 1980000"/>
                <a:gd name="connsiteY13" fmla="*/ 450000 h 720000"/>
                <a:gd name="connsiteX14" fmla="*/ 0 w 1980000"/>
                <a:gd name="connsiteY14" fmla="*/ 450000 h 720000"/>
                <a:gd name="connsiteX15" fmla="*/ 0 w 1980000"/>
                <a:gd name="connsiteY15" fmla="*/ 540000 h 720000"/>
                <a:gd name="connsiteX0" fmla="*/ 282575 w 2262575"/>
                <a:gd name="connsiteY0" fmla="*/ 270000 h 720000"/>
                <a:gd name="connsiteX1" fmla="*/ 662847 w 2262575"/>
                <a:gd name="connsiteY1" fmla="*/ 270000 h 720000"/>
                <a:gd name="connsiteX2" fmla="*/ 662847 w 2262575"/>
                <a:gd name="connsiteY2" fmla="*/ 0 h 720000"/>
                <a:gd name="connsiteX3" fmla="*/ 1702303 w 2262575"/>
                <a:gd name="connsiteY3" fmla="*/ 0 h 720000"/>
                <a:gd name="connsiteX4" fmla="*/ 1702303 w 2262575"/>
                <a:gd name="connsiteY4" fmla="*/ 270000 h 720000"/>
                <a:gd name="connsiteX5" fmla="*/ 2082575 w 2262575"/>
                <a:gd name="connsiteY5" fmla="*/ 270000 h 720000"/>
                <a:gd name="connsiteX6" fmla="*/ 2082575 w 2262575"/>
                <a:gd name="connsiteY6" fmla="*/ 180000 h 720000"/>
                <a:gd name="connsiteX7" fmla="*/ 2262575 w 2262575"/>
                <a:gd name="connsiteY7" fmla="*/ 360000 h 720000"/>
                <a:gd name="connsiteX8" fmla="*/ 2082575 w 2262575"/>
                <a:gd name="connsiteY8" fmla="*/ 540000 h 720000"/>
                <a:gd name="connsiteX9" fmla="*/ 2082575 w 2262575"/>
                <a:gd name="connsiteY9" fmla="*/ 450000 h 720000"/>
                <a:gd name="connsiteX10" fmla="*/ 1702303 w 2262575"/>
                <a:gd name="connsiteY10" fmla="*/ 450000 h 720000"/>
                <a:gd name="connsiteX11" fmla="*/ 1702303 w 2262575"/>
                <a:gd name="connsiteY11" fmla="*/ 720000 h 720000"/>
                <a:gd name="connsiteX12" fmla="*/ 662847 w 2262575"/>
                <a:gd name="connsiteY12" fmla="*/ 720000 h 720000"/>
                <a:gd name="connsiteX13" fmla="*/ 662847 w 2262575"/>
                <a:gd name="connsiteY13" fmla="*/ 450000 h 720000"/>
                <a:gd name="connsiteX14" fmla="*/ 282575 w 2262575"/>
                <a:gd name="connsiteY14" fmla="*/ 450000 h 720000"/>
                <a:gd name="connsiteX15" fmla="*/ 0 w 2262575"/>
                <a:gd name="connsiteY15" fmla="*/ 311400 h 720000"/>
                <a:gd name="connsiteX0" fmla="*/ 3175 w 1983175"/>
                <a:gd name="connsiteY0" fmla="*/ 270000 h 720000"/>
                <a:gd name="connsiteX1" fmla="*/ 383447 w 1983175"/>
                <a:gd name="connsiteY1" fmla="*/ 270000 h 720000"/>
                <a:gd name="connsiteX2" fmla="*/ 383447 w 1983175"/>
                <a:gd name="connsiteY2" fmla="*/ 0 h 720000"/>
                <a:gd name="connsiteX3" fmla="*/ 1422903 w 1983175"/>
                <a:gd name="connsiteY3" fmla="*/ 0 h 720000"/>
                <a:gd name="connsiteX4" fmla="*/ 1422903 w 1983175"/>
                <a:gd name="connsiteY4" fmla="*/ 270000 h 720000"/>
                <a:gd name="connsiteX5" fmla="*/ 1803175 w 1983175"/>
                <a:gd name="connsiteY5" fmla="*/ 270000 h 720000"/>
                <a:gd name="connsiteX6" fmla="*/ 1803175 w 1983175"/>
                <a:gd name="connsiteY6" fmla="*/ 180000 h 720000"/>
                <a:gd name="connsiteX7" fmla="*/ 1983175 w 1983175"/>
                <a:gd name="connsiteY7" fmla="*/ 360000 h 720000"/>
                <a:gd name="connsiteX8" fmla="*/ 1803175 w 1983175"/>
                <a:gd name="connsiteY8" fmla="*/ 540000 h 720000"/>
                <a:gd name="connsiteX9" fmla="*/ 1803175 w 1983175"/>
                <a:gd name="connsiteY9" fmla="*/ 450000 h 720000"/>
                <a:gd name="connsiteX10" fmla="*/ 1422903 w 1983175"/>
                <a:gd name="connsiteY10" fmla="*/ 450000 h 720000"/>
                <a:gd name="connsiteX11" fmla="*/ 1422903 w 1983175"/>
                <a:gd name="connsiteY11" fmla="*/ 720000 h 720000"/>
                <a:gd name="connsiteX12" fmla="*/ 383447 w 1983175"/>
                <a:gd name="connsiteY12" fmla="*/ 720000 h 720000"/>
                <a:gd name="connsiteX13" fmla="*/ 383447 w 1983175"/>
                <a:gd name="connsiteY13" fmla="*/ 450000 h 720000"/>
                <a:gd name="connsiteX14" fmla="*/ 3175 w 1983175"/>
                <a:gd name="connsiteY14" fmla="*/ 450000 h 720000"/>
                <a:gd name="connsiteX15" fmla="*/ 0 w 1983175"/>
                <a:gd name="connsiteY15" fmla="*/ 279650 h 720000"/>
                <a:gd name="connsiteX0" fmla="*/ 3175 w 1983175"/>
                <a:gd name="connsiteY0" fmla="*/ 270000 h 720000"/>
                <a:gd name="connsiteX1" fmla="*/ 383447 w 1983175"/>
                <a:gd name="connsiteY1" fmla="*/ 270000 h 720000"/>
                <a:gd name="connsiteX2" fmla="*/ 383447 w 1983175"/>
                <a:gd name="connsiteY2" fmla="*/ 0 h 720000"/>
                <a:gd name="connsiteX3" fmla="*/ 1422903 w 1983175"/>
                <a:gd name="connsiteY3" fmla="*/ 0 h 720000"/>
                <a:gd name="connsiteX4" fmla="*/ 1422903 w 1983175"/>
                <a:gd name="connsiteY4" fmla="*/ 270000 h 720000"/>
                <a:gd name="connsiteX5" fmla="*/ 1803175 w 1983175"/>
                <a:gd name="connsiteY5" fmla="*/ 270000 h 720000"/>
                <a:gd name="connsiteX6" fmla="*/ 1803175 w 1983175"/>
                <a:gd name="connsiteY6" fmla="*/ 180000 h 720000"/>
                <a:gd name="connsiteX7" fmla="*/ 1983175 w 1983175"/>
                <a:gd name="connsiteY7" fmla="*/ 360000 h 720000"/>
                <a:gd name="connsiteX8" fmla="*/ 1803175 w 1983175"/>
                <a:gd name="connsiteY8" fmla="*/ 540000 h 720000"/>
                <a:gd name="connsiteX9" fmla="*/ 1803175 w 1983175"/>
                <a:gd name="connsiteY9" fmla="*/ 450000 h 720000"/>
                <a:gd name="connsiteX10" fmla="*/ 1422903 w 1983175"/>
                <a:gd name="connsiteY10" fmla="*/ 450000 h 720000"/>
                <a:gd name="connsiteX11" fmla="*/ 1422903 w 1983175"/>
                <a:gd name="connsiteY11" fmla="*/ 720000 h 720000"/>
                <a:gd name="connsiteX12" fmla="*/ 383447 w 1983175"/>
                <a:gd name="connsiteY12" fmla="*/ 720000 h 720000"/>
                <a:gd name="connsiteX13" fmla="*/ 383447 w 1983175"/>
                <a:gd name="connsiteY13" fmla="*/ 450000 h 720000"/>
                <a:gd name="connsiteX14" fmla="*/ 3175 w 1983175"/>
                <a:gd name="connsiteY14" fmla="*/ 450000 h 720000"/>
                <a:gd name="connsiteX15" fmla="*/ 0 w 1983175"/>
                <a:gd name="connsiteY15" fmla="*/ 276475 h 720000"/>
                <a:gd name="connsiteX0" fmla="*/ 3175 w 1983175"/>
                <a:gd name="connsiteY0" fmla="*/ 270000 h 720000"/>
                <a:gd name="connsiteX1" fmla="*/ 383447 w 1983175"/>
                <a:gd name="connsiteY1" fmla="*/ 270000 h 720000"/>
                <a:gd name="connsiteX2" fmla="*/ 383447 w 1983175"/>
                <a:gd name="connsiteY2" fmla="*/ 0 h 720000"/>
                <a:gd name="connsiteX3" fmla="*/ 1422903 w 1983175"/>
                <a:gd name="connsiteY3" fmla="*/ 0 h 720000"/>
                <a:gd name="connsiteX4" fmla="*/ 1422903 w 1983175"/>
                <a:gd name="connsiteY4" fmla="*/ 270000 h 720000"/>
                <a:gd name="connsiteX5" fmla="*/ 1803175 w 1983175"/>
                <a:gd name="connsiteY5" fmla="*/ 270000 h 720000"/>
                <a:gd name="connsiteX6" fmla="*/ 1803175 w 1983175"/>
                <a:gd name="connsiteY6" fmla="*/ 180000 h 720000"/>
                <a:gd name="connsiteX7" fmla="*/ 1983175 w 1983175"/>
                <a:gd name="connsiteY7" fmla="*/ 360000 h 720000"/>
                <a:gd name="connsiteX8" fmla="*/ 1803175 w 1983175"/>
                <a:gd name="connsiteY8" fmla="*/ 540000 h 720000"/>
                <a:gd name="connsiteX9" fmla="*/ 1803175 w 1983175"/>
                <a:gd name="connsiteY9" fmla="*/ 450000 h 720000"/>
                <a:gd name="connsiteX10" fmla="*/ 1422903 w 1983175"/>
                <a:gd name="connsiteY10" fmla="*/ 450000 h 720000"/>
                <a:gd name="connsiteX11" fmla="*/ 1422903 w 1983175"/>
                <a:gd name="connsiteY11" fmla="*/ 720000 h 720000"/>
                <a:gd name="connsiteX12" fmla="*/ 383447 w 1983175"/>
                <a:gd name="connsiteY12" fmla="*/ 720000 h 720000"/>
                <a:gd name="connsiteX13" fmla="*/ 383447 w 1983175"/>
                <a:gd name="connsiteY13" fmla="*/ 450000 h 720000"/>
                <a:gd name="connsiteX14" fmla="*/ 3175 w 1983175"/>
                <a:gd name="connsiteY14" fmla="*/ 450000 h 720000"/>
                <a:gd name="connsiteX15" fmla="*/ 0 w 1983175"/>
                <a:gd name="connsiteY15" fmla="*/ 276475 h 720000"/>
                <a:gd name="connsiteX16" fmla="*/ 3175 w 1983175"/>
                <a:gd name="connsiteY16" fmla="*/ 27000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83175" h="720000">
                  <a:moveTo>
                    <a:pt x="3175" y="270000"/>
                  </a:moveTo>
                  <a:lnTo>
                    <a:pt x="383447" y="270000"/>
                  </a:lnTo>
                  <a:lnTo>
                    <a:pt x="383447" y="0"/>
                  </a:lnTo>
                  <a:lnTo>
                    <a:pt x="1422903" y="0"/>
                  </a:lnTo>
                  <a:lnTo>
                    <a:pt x="1422903" y="270000"/>
                  </a:lnTo>
                  <a:lnTo>
                    <a:pt x="1803175" y="270000"/>
                  </a:lnTo>
                  <a:lnTo>
                    <a:pt x="1803175" y="180000"/>
                  </a:lnTo>
                  <a:lnTo>
                    <a:pt x="1983175" y="360000"/>
                  </a:lnTo>
                  <a:lnTo>
                    <a:pt x="1803175" y="540000"/>
                  </a:lnTo>
                  <a:lnTo>
                    <a:pt x="1803175" y="450000"/>
                  </a:lnTo>
                  <a:lnTo>
                    <a:pt x="1422903" y="450000"/>
                  </a:lnTo>
                  <a:lnTo>
                    <a:pt x="1422903" y="720000"/>
                  </a:lnTo>
                  <a:lnTo>
                    <a:pt x="383447" y="720000"/>
                  </a:lnTo>
                  <a:lnTo>
                    <a:pt x="383447" y="450000"/>
                  </a:lnTo>
                  <a:lnTo>
                    <a:pt x="3175" y="450000"/>
                  </a:lnTo>
                  <a:cubicBezTo>
                    <a:pt x="2117" y="393217"/>
                    <a:pt x="1058" y="333258"/>
                    <a:pt x="0" y="276475"/>
                  </a:cubicBezTo>
                  <a:lnTo>
                    <a:pt x="3175" y="270000"/>
                  </a:lnTo>
                  <a:close/>
                </a:path>
              </a:pathLst>
            </a:custGeom>
            <a:grp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b="1" kern="1200" dirty="0">
                <a:solidFill>
                  <a:schemeClr val="accent6">
                    <a:lumMod val="50000"/>
                  </a:schemeClr>
                </a:solidFill>
                <a:latin typeface="Calibri" panose="020F0502020204030204"/>
              </a:endParaRPr>
            </a:p>
          </p:txBody>
        </p:sp>
        <p:sp>
          <p:nvSpPr>
            <p:cNvPr id="32" name="Arrow: Bent 31">
              <a:extLst>
                <a:ext uri="{FF2B5EF4-FFF2-40B4-BE49-F238E27FC236}">
                  <a16:creationId xmlns:a16="http://schemas.microsoft.com/office/drawing/2014/main" id="{92016EDC-72C2-4007-8FE3-0E47A0D71948}"/>
                </a:ext>
              </a:extLst>
            </p:cNvPr>
            <p:cNvSpPr/>
            <p:nvPr/>
          </p:nvSpPr>
          <p:spPr>
            <a:xfrm rot="5400000" flipV="1">
              <a:off x="1189244" y="2710966"/>
              <a:ext cx="696595" cy="749096"/>
            </a:xfrm>
            <a:prstGeom prst="bentArrow">
              <a:avLst>
                <a:gd name="adj1" fmla="val 25937"/>
                <a:gd name="adj2" fmla="val 25000"/>
                <a:gd name="adj3" fmla="val 25000"/>
                <a:gd name="adj4" fmla="val 43750"/>
              </a:avLst>
            </a:prstGeom>
            <a:grp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accent6">
                    <a:lumMod val="50000"/>
                  </a:schemeClr>
                </a:solidFill>
              </a:endParaRPr>
            </a:p>
          </p:txBody>
        </p:sp>
      </p:grpSp>
      <p:sp>
        <p:nvSpPr>
          <p:cNvPr id="28" name="TextBox 27">
            <a:extLst>
              <a:ext uri="{FF2B5EF4-FFF2-40B4-BE49-F238E27FC236}">
                <a16:creationId xmlns:a16="http://schemas.microsoft.com/office/drawing/2014/main" id="{486CFAD2-78C2-4C79-93EB-20BA9B25EB89}"/>
              </a:ext>
            </a:extLst>
          </p:cNvPr>
          <p:cNvSpPr txBox="1"/>
          <p:nvPr/>
        </p:nvSpPr>
        <p:spPr>
          <a:xfrm>
            <a:off x="7393184" y="4869656"/>
            <a:ext cx="1556836" cy="253916"/>
          </a:xfrm>
          <a:prstGeom prst="rect">
            <a:avLst/>
          </a:prstGeom>
          <a:noFill/>
        </p:spPr>
        <p:txBody>
          <a:bodyPr wrap="none" rtlCol="0">
            <a:spAutoFit/>
          </a:bodyPr>
          <a:lstStyle/>
          <a:p>
            <a:r>
              <a:rPr lang="en-US" sz="1050" dirty="0"/>
              <a:t>Wastereduction.gov.hk</a:t>
            </a:r>
          </a:p>
        </p:txBody>
      </p:sp>
      <p:pic>
        <p:nvPicPr>
          <p:cNvPr id="5" name="Picture 4">
            <a:extLst>
              <a:ext uri="{FF2B5EF4-FFF2-40B4-BE49-F238E27FC236}">
                <a16:creationId xmlns:a16="http://schemas.microsoft.com/office/drawing/2014/main" id="{69BDBEBF-1858-418A-A2C4-8DD76C7DAA0D}"/>
              </a:ext>
            </a:extLst>
          </p:cNvPr>
          <p:cNvPicPr>
            <a:picLocks noChangeAspect="1"/>
          </p:cNvPicPr>
          <p:nvPr/>
        </p:nvPicPr>
        <p:blipFill>
          <a:blip r:embed="rId7"/>
          <a:stretch>
            <a:fillRect/>
          </a:stretch>
        </p:blipFill>
        <p:spPr>
          <a:xfrm>
            <a:off x="76957" y="2244981"/>
            <a:ext cx="5152336" cy="2892178"/>
          </a:xfrm>
          <a:prstGeom prst="rect">
            <a:avLst/>
          </a:prstGeom>
        </p:spPr>
      </p:pic>
      <p:sp>
        <p:nvSpPr>
          <p:cNvPr id="6" name="TextBox 5">
            <a:extLst>
              <a:ext uri="{FF2B5EF4-FFF2-40B4-BE49-F238E27FC236}">
                <a16:creationId xmlns:a16="http://schemas.microsoft.com/office/drawing/2014/main" id="{762086EA-CD80-4B22-A7D5-8D0A910E75D5}"/>
              </a:ext>
            </a:extLst>
          </p:cNvPr>
          <p:cNvSpPr txBox="1"/>
          <p:nvPr/>
        </p:nvSpPr>
        <p:spPr>
          <a:xfrm>
            <a:off x="3547562" y="2659914"/>
            <a:ext cx="1163171" cy="253916"/>
          </a:xfrm>
          <a:prstGeom prst="rect">
            <a:avLst/>
          </a:prstGeom>
          <a:noFill/>
        </p:spPr>
        <p:txBody>
          <a:bodyPr wrap="square" rtlCol="0">
            <a:spAutoFit/>
          </a:bodyPr>
          <a:lstStyle/>
          <a:p>
            <a:r>
              <a:rPr lang="en-US" sz="1050" dirty="0"/>
              <a:t>Smart Meter</a:t>
            </a:r>
          </a:p>
        </p:txBody>
      </p:sp>
      <p:sp>
        <p:nvSpPr>
          <p:cNvPr id="4" name="TextBox 3">
            <a:extLst>
              <a:ext uri="{FF2B5EF4-FFF2-40B4-BE49-F238E27FC236}">
                <a16:creationId xmlns:a16="http://schemas.microsoft.com/office/drawing/2014/main" id="{2F1D3EDC-DD89-4D7F-801B-DFE53B065C6D}"/>
              </a:ext>
            </a:extLst>
          </p:cNvPr>
          <p:cNvSpPr txBox="1"/>
          <p:nvPr/>
        </p:nvSpPr>
        <p:spPr>
          <a:xfrm>
            <a:off x="2216140" y="1330664"/>
            <a:ext cx="1452283" cy="553998"/>
          </a:xfrm>
          <a:prstGeom prst="rect">
            <a:avLst/>
          </a:prstGeom>
          <a:noFill/>
        </p:spPr>
        <p:txBody>
          <a:bodyPr wrap="square" rtlCol="0">
            <a:spAutoFit/>
          </a:bodyPr>
          <a:lstStyle/>
          <a:p>
            <a:r>
              <a:rPr lang="en-US" sz="1000" dirty="0"/>
              <a:t>Energy consumption</a:t>
            </a:r>
          </a:p>
          <a:p>
            <a:r>
              <a:rPr lang="en-US" sz="1000" dirty="0"/>
              <a:t>Car flow number</a:t>
            </a:r>
          </a:p>
          <a:p>
            <a:r>
              <a:rPr lang="en-US" sz="1000" dirty="0"/>
              <a:t>Peak Hour</a:t>
            </a:r>
          </a:p>
        </p:txBody>
      </p:sp>
      <p:pic>
        <p:nvPicPr>
          <p:cNvPr id="10" name="Picture 9">
            <a:extLst>
              <a:ext uri="{FF2B5EF4-FFF2-40B4-BE49-F238E27FC236}">
                <a16:creationId xmlns:a16="http://schemas.microsoft.com/office/drawing/2014/main" id="{0174D916-C0CF-4806-B6AA-0F7EDEAC0B4E}"/>
              </a:ext>
            </a:extLst>
          </p:cNvPr>
          <p:cNvPicPr>
            <a:picLocks noChangeAspect="1"/>
          </p:cNvPicPr>
          <p:nvPr/>
        </p:nvPicPr>
        <p:blipFill>
          <a:blip r:embed="rId8"/>
          <a:stretch>
            <a:fillRect/>
          </a:stretch>
        </p:blipFill>
        <p:spPr>
          <a:xfrm>
            <a:off x="4770769" y="2140121"/>
            <a:ext cx="1195153" cy="1715266"/>
          </a:xfrm>
          <a:prstGeom prst="rect">
            <a:avLst/>
          </a:prstGeom>
        </p:spPr>
      </p:pic>
    </p:spTree>
    <p:extLst>
      <p:ext uri="{BB962C8B-B14F-4D97-AF65-F5344CB8AC3E}">
        <p14:creationId xmlns:p14="http://schemas.microsoft.com/office/powerpoint/2010/main" val="330270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1" grpId="0" animBg="1"/>
      <p:bldP spid="3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0226" y="583850"/>
            <a:ext cx="8283548" cy="4199315"/>
          </a:xfrm>
        </p:spPr>
        <p:txBody>
          <a:bodyPr>
            <a:normAutofit/>
          </a:bodyPr>
          <a:lstStyle/>
          <a:p>
            <a:pPr marL="0" indent="0">
              <a:buNone/>
            </a:pPr>
            <a:r>
              <a:rPr lang="en-US" sz="2000" dirty="0"/>
              <a:t>The project proposal and outcome are to be</a:t>
            </a:r>
          </a:p>
          <a:p>
            <a:pPr marL="0" indent="0">
              <a:buNone/>
            </a:pPr>
            <a:endParaRPr lang="en-US" sz="2000" dirty="0">
              <a:solidFill>
                <a:srgbClr val="FF0000"/>
              </a:solidFill>
            </a:endParaRPr>
          </a:p>
          <a:p>
            <a:r>
              <a:rPr lang="en-US" sz="2000" dirty="0">
                <a:solidFill>
                  <a:srgbClr val="FF0000"/>
                </a:solidFill>
              </a:rPr>
              <a:t>Creative/Innovative (solution to a problem)</a:t>
            </a:r>
          </a:p>
          <a:p>
            <a:r>
              <a:rPr lang="en-US" sz="2000" dirty="0">
                <a:solidFill>
                  <a:srgbClr val="FF0000"/>
                </a:solidFill>
              </a:rPr>
              <a:t>Practical</a:t>
            </a:r>
            <a:r>
              <a:rPr lang="en-US" sz="2000" dirty="0">
                <a:solidFill>
                  <a:srgbClr val="0070C0"/>
                </a:solidFill>
              </a:rPr>
              <a:t> and </a:t>
            </a:r>
            <a:r>
              <a:rPr lang="en-US" sz="2000" dirty="0">
                <a:solidFill>
                  <a:srgbClr val="FF0000"/>
                </a:solidFill>
              </a:rPr>
              <a:t>Effective Solutions</a:t>
            </a:r>
          </a:p>
          <a:p>
            <a:r>
              <a:rPr lang="en-US" sz="2000" dirty="0">
                <a:solidFill>
                  <a:srgbClr val="FF0000"/>
                </a:solidFill>
              </a:rPr>
              <a:t>Attractive </a:t>
            </a:r>
            <a:r>
              <a:rPr lang="en-US" sz="2000" dirty="0">
                <a:solidFill>
                  <a:srgbClr val="0070C0"/>
                </a:solidFill>
              </a:rPr>
              <a:t>Outputs</a:t>
            </a:r>
          </a:p>
          <a:p>
            <a:r>
              <a:rPr lang="en-US" sz="2000" dirty="0">
                <a:solidFill>
                  <a:srgbClr val="0070C0"/>
                </a:solidFill>
              </a:rPr>
              <a:t>Demonstrates </a:t>
            </a:r>
            <a:r>
              <a:rPr lang="en-US" sz="2000" dirty="0">
                <a:solidFill>
                  <a:srgbClr val="FF0000"/>
                </a:solidFill>
              </a:rPr>
              <a:t>solid and advanced </a:t>
            </a:r>
            <a:r>
              <a:rPr lang="en-US" sz="2000" dirty="0">
                <a:solidFill>
                  <a:srgbClr val="0070C0"/>
                </a:solidFill>
              </a:rPr>
              <a:t>(in UG level) </a:t>
            </a:r>
            <a:r>
              <a:rPr lang="en-US" sz="2000" dirty="0">
                <a:solidFill>
                  <a:srgbClr val="FF0000"/>
                </a:solidFill>
              </a:rPr>
              <a:t>technical contents</a:t>
            </a:r>
          </a:p>
          <a:p>
            <a:pPr lvl="1"/>
            <a:r>
              <a:rPr lang="en-US" sz="1600" dirty="0">
                <a:solidFill>
                  <a:srgbClr val="0070C0"/>
                </a:solidFill>
              </a:rPr>
              <a:t>Multiple and interdependent functions </a:t>
            </a:r>
          </a:p>
          <a:p>
            <a:pPr lvl="1"/>
            <a:r>
              <a:rPr lang="en-US" sz="1600" dirty="0">
                <a:solidFill>
                  <a:srgbClr val="0070C0"/>
                </a:solidFill>
              </a:rPr>
              <a:t>User-machine OR machine-machine communications</a:t>
            </a:r>
          </a:p>
          <a:p>
            <a:pPr lvl="1"/>
            <a:r>
              <a:rPr lang="en-US" sz="1600" dirty="0">
                <a:solidFill>
                  <a:srgbClr val="FF0000"/>
                </a:solidFill>
              </a:rPr>
              <a:t>…</a:t>
            </a:r>
          </a:p>
        </p:txBody>
      </p:sp>
      <p:sp>
        <p:nvSpPr>
          <p:cNvPr id="5"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b="1" dirty="0"/>
              <a:t>Key To Success</a:t>
            </a:r>
            <a:endParaRPr lang="en-US" sz="2250" b="1" dirty="0">
              <a:latin typeface="+mn-lt"/>
            </a:endParaRPr>
          </a:p>
        </p:txBody>
      </p:sp>
      <p:pic>
        <p:nvPicPr>
          <p:cNvPr id="6" name="Picture 2" descr="Welcome to Lin Dai's HomeP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8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918" y="504020"/>
            <a:ext cx="7886700" cy="489594"/>
          </a:xfrm>
        </p:spPr>
        <p:txBody>
          <a:bodyPr>
            <a:normAutofit fontScale="90000"/>
          </a:bodyPr>
          <a:lstStyle/>
          <a:p>
            <a:r>
              <a:rPr lang="en-US" sz="3000" b="1" dirty="0">
                <a:solidFill>
                  <a:srgbClr val="C00000"/>
                </a:solidFill>
              </a:rPr>
              <a:t>Proposal Writing</a:t>
            </a:r>
          </a:p>
        </p:txBody>
      </p:sp>
      <p:sp>
        <p:nvSpPr>
          <p:cNvPr id="3" name="Content Placeholder 2"/>
          <p:cNvSpPr>
            <a:spLocks noGrp="1"/>
          </p:cNvSpPr>
          <p:nvPr>
            <p:ph idx="1"/>
          </p:nvPr>
        </p:nvSpPr>
        <p:spPr>
          <a:xfrm>
            <a:off x="498866" y="1065137"/>
            <a:ext cx="7886700" cy="3263504"/>
          </a:xfrm>
        </p:spPr>
        <p:txBody>
          <a:bodyPr/>
          <a:lstStyle/>
          <a:p>
            <a:r>
              <a:rPr lang="en-US" dirty="0"/>
              <a:t>A project proposal outlines your project’s core value proposition</a:t>
            </a:r>
          </a:p>
          <a:p>
            <a:r>
              <a:rPr lang="en-US" dirty="0"/>
              <a:t>What is novel in your proposition</a:t>
            </a:r>
          </a:p>
          <a:p>
            <a:r>
              <a:rPr lang="en-US" dirty="0"/>
              <a:t>Be creative</a:t>
            </a:r>
          </a:p>
          <a:p>
            <a:r>
              <a:rPr lang="en-US" dirty="0"/>
              <a:t>That will summarize what you have in Define and Plan Phase</a:t>
            </a:r>
          </a:p>
          <a:p>
            <a:r>
              <a:rPr lang="en-US" dirty="0"/>
              <a:t>A template will be given in CANVAS</a:t>
            </a:r>
          </a:p>
        </p:txBody>
      </p:sp>
      <p:sp>
        <p:nvSpPr>
          <p:cNvPr id="4" name="Title 1"/>
          <p:cNvSpPr txBox="1">
            <a:spLocks/>
          </p:cNvSpPr>
          <p:nvPr/>
        </p:nvSpPr>
        <p:spPr>
          <a:xfrm>
            <a:off x="0" y="0"/>
            <a:ext cx="9144000" cy="432496"/>
          </a:xfrm>
          <a:prstGeom prst="rect">
            <a:avLst/>
          </a:prstGeom>
          <a:solidFill>
            <a:schemeClr val="accent4">
              <a:lumMod val="20000"/>
              <a:lumOff val="80000"/>
            </a:schemeClr>
          </a:solidFill>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b="1" dirty="0"/>
              <a:t>Project Management</a:t>
            </a:r>
            <a:endParaRPr lang="en-US" sz="2250" b="1" dirty="0">
              <a:latin typeface="+mn-lt"/>
            </a:endParaRPr>
          </a:p>
        </p:txBody>
      </p:sp>
      <p:pic>
        <p:nvPicPr>
          <p:cNvPr id="5" name="Picture 2" descr="Welcome to Lin Dai's HomeP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82" t="17453" r="26018" b="15621"/>
          <a:stretch/>
        </p:blipFill>
        <p:spPr bwMode="auto">
          <a:xfrm>
            <a:off x="7627132" y="0"/>
            <a:ext cx="1516868" cy="4324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4787661"/>
            <a:ext cx="4685898" cy="415498"/>
          </a:xfrm>
          <a:prstGeom prst="rect">
            <a:avLst/>
          </a:prstGeom>
          <a:noFill/>
        </p:spPr>
        <p:txBody>
          <a:bodyPr wrap="none" rtlCol="0">
            <a:spAutoFit/>
          </a:bodyPr>
          <a:lstStyle/>
          <a:p>
            <a:r>
              <a:rPr lang="en-US" sz="1050" dirty="0">
                <a:hlinkClick r:id="rId3"/>
              </a:rPr>
              <a:t>https://www.projectmanager.com/academy/how-to-make-a-project-proposal</a:t>
            </a:r>
            <a:endParaRPr lang="en-US" sz="1050" dirty="0"/>
          </a:p>
          <a:p>
            <a:endParaRPr lang="en-US" sz="1050" dirty="0"/>
          </a:p>
        </p:txBody>
      </p:sp>
    </p:spTree>
    <p:extLst>
      <p:ext uri="{BB962C8B-B14F-4D97-AF65-F5344CB8AC3E}">
        <p14:creationId xmlns:p14="http://schemas.microsoft.com/office/powerpoint/2010/main" val="262655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TotalTime>
  <Words>1612</Words>
  <Application>Microsoft Office PowerPoint</Application>
  <PresentationFormat>On-screen Show (16:9)</PresentationFormat>
  <Paragraphs>123</Paragraphs>
  <Slides>21</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__Inter_e6130b</vt:lpstr>
      <vt:lpstr>Arial</vt:lpstr>
      <vt:lpstr>Calibri</vt:lpstr>
      <vt:lpstr>Calibri Light</vt:lpstr>
      <vt:lpstr>Open Sans</vt:lpstr>
      <vt:lpstr>var(--sn-fonts-heading)</vt:lpstr>
      <vt:lpstr>Simple Light</vt:lpstr>
      <vt:lpstr>EE3070 Project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Purpose and Aim of the Design Project </vt:lpstr>
      <vt:lpstr>PowerPoint Presentation</vt:lpstr>
      <vt:lpstr>PowerPoint Presentation</vt:lpstr>
      <vt:lpstr>Plan</vt:lpstr>
      <vt:lpstr>PowerPoint Presentation</vt:lpstr>
      <vt:lpstr>Example 1:  Electric Fan &amp; LED Display</vt:lpstr>
      <vt:lpstr>PowerPoint Presentation</vt:lpstr>
      <vt:lpstr>Example 3: Dynamic Price Charging</vt:lpstr>
      <vt:lpstr>PowerPoint Presentation</vt:lpstr>
      <vt:lpstr>Proposal Writing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 LEUNG Kam Wai</dc:creator>
  <cp:lastModifiedBy>K T NG</cp:lastModifiedBy>
  <cp:revision>51</cp:revision>
  <dcterms:modified xsi:type="dcterms:W3CDTF">2025-01-06T06:20:36Z</dcterms:modified>
</cp:coreProperties>
</file>