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6" r:id="rId3"/>
    <p:sldId id="279" r:id="rId4"/>
    <p:sldId id="273" r:id="rId5"/>
    <p:sldId id="276" r:id="rId6"/>
    <p:sldId id="274" r:id="rId7"/>
    <p:sldId id="275" r:id="rId8"/>
    <p:sldId id="277" r:id="rId9"/>
    <p:sldId id="278" r:id="rId10"/>
    <p:sldId id="280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E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0" d="100"/>
          <a:sy n="60" d="100"/>
        </p:scale>
        <p:origin x="72" y="13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>
  <p:cSld name="标题幻灯片"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2051" name="标题 2050"/>
          <p:cNvSpPr>
            <a:spLocks noGrp="1"/>
          </p:cNvSpPr>
          <p:nvPr>
            <p:ph type="ctrTitle" hasCustomPrompt="1"/>
          </p:nvPr>
        </p:nvSpPr>
        <p:spPr>
          <a:xfrm>
            <a:off x="2063751" y="1701800"/>
            <a:ext cx="9211733" cy="108267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ctr"/>
          <a:lstStyle>
            <a:lvl1pPr lvl="0" algn="r">
              <a:defRPr kern="1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2052" name="副标题 2051"/>
          <p:cNvSpPr>
            <a:spLocks noGrp="1"/>
          </p:cNvSpPr>
          <p:nvPr>
            <p:ph type="subTitle" idx="1" hasCustomPrompt="1"/>
          </p:nvPr>
        </p:nvSpPr>
        <p:spPr>
          <a:xfrm>
            <a:off x="2063751" y="2927350"/>
            <a:ext cx="9218083" cy="175260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t"/>
          <a:lstStyle>
            <a:lvl1pPr marL="0" lvl="0" indent="0" algn="r">
              <a:buNone/>
              <a:defRPr kern="1200">
                <a:solidFill>
                  <a:schemeClr val="tx1"/>
                </a:solidFill>
              </a:defRPr>
            </a:lvl1pPr>
            <a:lvl2pPr marL="457200" lvl="1" indent="-457200" algn="ctr">
              <a:buNone/>
              <a:defRPr kern="1200">
                <a:solidFill>
                  <a:schemeClr val="tx1"/>
                </a:solidFill>
              </a:defRPr>
            </a:lvl2pPr>
            <a:lvl3pPr marL="914400" lvl="2" indent="-914400" algn="ctr">
              <a:buNone/>
              <a:defRPr kern="1200">
                <a:solidFill>
                  <a:schemeClr val="tx1"/>
                </a:solidFill>
              </a:defRPr>
            </a:lvl3pPr>
            <a:lvl4pPr marL="1371600" lvl="3" indent="-1371600" algn="ctr">
              <a:buNone/>
              <a:defRPr kern="1200">
                <a:solidFill>
                  <a:schemeClr val="tx1"/>
                </a:solidFill>
              </a:defRPr>
            </a:lvl4pPr>
            <a:lvl5pPr marL="1828800" lvl="4" indent="-1828800" algn="ctr">
              <a:buNone/>
              <a:defRPr kern="1200">
                <a:solidFill>
                  <a:schemeClr val="tx1"/>
                </a:solidFill>
              </a:defRPr>
            </a:lvl5pPr>
          </a:lstStyle>
          <a:p>
            <a:pPr lvl="0"/>
            <a:r>
              <a:rPr lang="zh-CN" altLang="en-US"/>
              <a:t>单击此处编辑母版副标题样式</a:t>
            </a:r>
          </a:p>
        </p:txBody>
      </p:sp>
      <p:sp>
        <p:nvSpPr>
          <p:cNvPr id="2053" name="日期占位符 2052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t"/>
          <a:lstStyle/>
          <a:p>
            <a:endParaRPr lang="zh-CN" altLang="en-US" dirty="0"/>
          </a:p>
        </p:txBody>
      </p:sp>
      <p:sp>
        <p:nvSpPr>
          <p:cNvPr id="2054" name="页脚占位符 2053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t"/>
          <a:lstStyle/>
          <a:p>
            <a:endParaRPr lang="zh-CN" altLang="en-US"/>
          </a:p>
        </p:txBody>
      </p:sp>
      <p:sp>
        <p:nvSpPr>
          <p:cNvPr id="2055" name="灯片编号占位符 2054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t"/>
          <a:lstStyle/>
          <a:p>
            <a:fld id="{9A0DB2DC-4C9A-4742-B13C-FB6460FD3503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609600" y="1174750"/>
            <a:ext cx="5376672" cy="49530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205728" y="1174750"/>
            <a:ext cx="5376672" cy="49530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2017/10/20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2017/10/20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2017/10/20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2017/10/20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2017/10/20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2017/10/20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8839200" y="190500"/>
            <a:ext cx="2743200" cy="593725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609600" y="190500"/>
            <a:ext cx="8070573" cy="59372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-10583" y="0"/>
            <a:ext cx="12202583" cy="6858000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1027" name="标题 1026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82613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ctr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8" name="文本占位符 1027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9" name="日期占位符 1028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>
              <a:defRPr sz="1400"/>
            </a:lvl1pPr>
          </a:lstStyle>
          <a:p>
            <a:fld id="{D997B5FA-0921-464F-AAE1-844C04324D75}" type="datetimeFigureOut">
              <a:rPr lang="zh-CN" altLang="en-US" smtClean="0"/>
              <a:t>2017/10/20</a:t>
            </a:fld>
            <a:endParaRPr lang="zh-CN" altLang="en-US"/>
          </a:p>
        </p:txBody>
      </p:sp>
      <p:sp>
        <p:nvSpPr>
          <p:cNvPr id="1030" name="页脚占位符 1029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algn="ctr">
              <a:defRPr sz="1400"/>
            </a:lvl1pPr>
          </a:lstStyle>
          <a:p>
            <a:endParaRPr lang="zh-CN" altLang="en-US"/>
          </a:p>
        </p:txBody>
      </p:sp>
      <p:sp>
        <p:nvSpPr>
          <p:cNvPr id="1031" name="灯片编号占位符 1030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algn="r">
              <a:defRPr sz="1400"/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None/>
        <a:defRPr sz="36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asm.us/" TargetMode="External"/><Relationship Id="rId2" Type="http://schemas.openxmlformats.org/officeDocument/2006/relationships/hyperlink" Target="http://www.activestate.com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400" dirty="0" smtClean="0">
                <a:solidFill>
                  <a:srgbClr val="002060"/>
                </a:solidFill>
                <a:latin typeface="Tekton Pro Cond" pitchFamily="34" charset="0"/>
              </a:rPr>
              <a:t>EE 4215</a:t>
            </a:r>
            <a:br>
              <a:rPr lang="en-US" sz="4400" dirty="0" smtClean="0">
                <a:solidFill>
                  <a:srgbClr val="002060"/>
                </a:solidFill>
                <a:latin typeface="Tekton Pro Cond" pitchFamily="34" charset="0"/>
              </a:rPr>
            </a:br>
            <a:r>
              <a:rPr lang="x-none" sz="4400" dirty="0" smtClean="0">
                <a:solidFill>
                  <a:srgbClr val="002060"/>
                </a:solidFill>
                <a:latin typeface="Tekton Pro Cond" pitchFamily="34" charset="0"/>
              </a:rPr>
              <a:t>OpenSSL</a:t>
            </a:r>
            <a:endParaRPr lang="x-none" sz="4400" dirty="0">
              <a:solidFill>
                <a:srgbClr val="002060"/>
              </a:solidFill>
              <a:latin typeface="Tekton Pro Cond" pitchFamily="34" charset="0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4864735" y="3241675"/>
            <a:ext cx="6400800" cy="2438400"/>
          </a:xfrm>
        </p:spPr>
        <p:txBody>
          <a:bodyPr>
            <a:normAutofit/>
          </a:bodyPr>
          <a:lstStyle/>
          <a:p>
            <a:r>
              <a:rPr lang="en-US" altLang="zh-CN" sz="2000" dirty="0" smtClean="0">
                <a:latin typeface="Comic Sans MS" pitchFamily="66" charset="0"/>
              </a:rPr>
              <a:t>Jack Xu</a:t>
            </a:r>
            <a:endParaRPr lang="en-US" altLang="zh-CN" sz="2000" dirty="0">
              <a:latin typeface="Comic Sans MS" pitchFamily="66" charset="0"/>
            </a:endParaRPr>
          </a:p>
          <a:p>
            <a:r>
              <a:rPr lang="en-US" altLang="zh-CN" sz="2000" dirty="0">
                <a:latin typeface="Comic Sans MS" pitchFamily="66" charset="0"/>
              </a:rPr>
              <a:t>Department of EE,</a:t>
            </a:r>
          </a:p>
          <a:p>
            <a:r>
              <a:rPr lang="en-US" altLang="zh-CN" sz="2000" dirty="0">
                <a:latin typeface="Comic Sans MS" pitchFamily="66" charset="0"/>
              </a:rPr>
              <a:t>City University of Hong Kong</a:t>
            </a:r>
          </a:p>
          <a:p>
            <a:endParaRPr lang="zh-CN" alt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339725"/>
            <a:ext cx="10972800" cy="582613"/>
          </a:xfrm>
        </p:spPr>
        <p:txBody>
          <a:bodyPr>
            <a:normAutofit fontScale="90000"/>
          </a:bodyPr>
          <a:lstStyle/>
          <a:p>
            <a:r>
              <a:rPr lang="en-US" altLang="en-US" sz="4000" dirty="0" smtClean="0">
                <a:latin typeface="Tekton Pro Cond" pitchFamily="34" charset="0"/>
              </a:rPr>
              <a:t>Introduction</a:t>
            </a:r>
            <a:endParaRPr lang="x-none" altLang="en-US" sz="4000" dirty="0">
              <a:latin typeface="Tekton Pro Cond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sz="2400" dirty="0"/>
              <a:t>OpenSSL is a robust, commercial-grade, and full-featured toolkit for the Transport Layer Security (TLS) and Secure Sockets Layer (SSL) protocols. It is also a general-purpose cryptography library</a:t>
            </a:r>
            <a:r>
              <a:rPr lang="en-US" altLang="zh-CN" sz="2400" dirty="0" smtClean="0"/>
              <a:t>.</a:t>
            </a:r>
          </a:p>
          <a:p>
            <a:pPr marL="0" indent="0">
              <a:buNone/>
            </a:pPr>
            <a:endParaRPr lang="en-US" altLang="zh-CN" sz="2400" dirty="0"/>
          </a:p>
          <a:p>
            <a:pPr marL="0" indent="0">
              <a:buNone/>
            </a:pPr>
            <a:r>
              <a:rPr lang="en-US" altLang="zh-CN" sz="2400" dirty="0" smtClean="0"/>
              <a:t>OpenSSL provide an interactive environment, command line tools</a:t>
            </a:r>
            <a:r>
              <a:rPr lang="en-US" altLang="zh-CN" sz="2400" dirty="0"/>
              <a:t> </a:t>
            </a:r>
            <a:r>
              <a:rPr lang="en-US" altLang="zh-CN" sz="2400" dirty="0" smtClean="0"/>
              <a:t>and a set of API.</a:t>
            </a:r>
          </a:p>
          <a:p>
            <a:pPr marL="0" indent="0">
              <a:buNone/>
            </a:pPr>
            <a:endParaRPr lang="en-US" altLang="zh-CN" sz="2400" dirty="0"/>
          </a:p>
          <a:p>
            <a:pPr marL="0" indent="0">
              <a:buNone/>
            </a:pPr>
            <a:r>
              <a:rPr lang="en-US" altLang="zh-CN" sz="2400" dirty="0" smtClean="0"/>
              <a:t>It is widely used in security teaching and researching.</a:t>
            </a:r>
          </a:p>
          <a:p>
            <a:pPr marL="0" indent="0">
              <a:buNone/>
            </a:pPr>
            <a:r>
              <a:rPr lang="en-US" altLang="zh-CN" sz="2400" dirty="0" smtClean="0"/>
              <a:t> </a:t>
            </a:r>
          </a:p>
          <a:p>
            <a:pPr marL="0" indent="0">
              <a:buNone/>
            </a:pPr>
            <a:endParaRPr lang="en-US" altLang="zh-CN" sz="2400" dirty="0"/>
          </a:p>
          <a:p>
            <a:pPr marL="0" indent="0">
              <a:buNone/>
            </a:pPr>
            <a:endParaRPr lang="zh-CN" altLang="en-US" sz="2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664158"/>
            <a:ext cx="2073526" cy="207352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529" y="4664158"/>
            <a:ext cx="1627718" cy="207352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664158"/>
            <a:ext cx="1655509" cy="207352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484973" y="4975655"/>
            <a:ext cx="21088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…</a:t>
            </a:r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339725"/>
            <a:ext cx="10972800" cy="582613"/>
          </a:xfrm>
        </p:spPr>
        <p:txBody>
          <a:bodyPr>
            <a:normAutofit fontScale="90000"/>
          </a:bodyPr>
          <a:lstStyle/>
          <a:p>
            <a:r>
              <a:rPr lang="x-none" altLang="en-US" sz="4000" dirty="0" smtClean="0">
                <a:latin typeface="Tekton Pro Cond" pitchFamily="34" charset="0"/>
              </a:rPr>
              <a:t>Installation</a:t>
            </a:r>
            <a:r>
              <a:rPr lang="en-US" altLang="en-US" sz="4000" dirty="0" smtClean="0">
                <a:latin typeface="Tekton Pro Cond" pitchFamily="34" charset="0"/>
              </a:rPr>
              <a:t> (Windows)</a:t>
            </a:r>
            <a:endParaRPr lang="x-none" altLang="en-US" sz="4000" dirty="0">
              <a:latin typeface="Tekton Pro Cond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sz="2400" dirty="0" smtClean="0"/>
              <a:t>Environment: Windows 10, visual studio 2013</a:t>
            </a:r>
          </a:p>
          <a:p>
            <a:pPr marL="0" indent="0">
              <a:buNone/>
            </a:pPr>
            <a:r>
              <a:rPr lang="en-US" altLang="zh-CN" sz="2400" dirty="0" smtClean="0"/>
              <a:t>OpenSSL version: 1.1.0</a:t>
            </a:r>
          </a:p>
          <a:p>
            <a:pPr marL="0" indent="0">
              <a:buNone/>
            </a:pPr>
            <a:endParaRPr lang="en-US" altLang="zh-CN" sz="2400" dirty="0"/>
          </a:p>
          <a:p>
            <a:pPr marL="0" indent="0">
              <a:buNone/>
            </a:pPr>
            <a:r>
              <a:rPr lang="en-US" altLang="zh-CN" sz="2400" dirty="0" smtClean="0"/>
              <a:t>Requisites: </a:t>
            </a:r>
          </a:p>
          <a:p>
            <a:pPr marL="0" indent="0">
              <a:buNone/>
            </a:pPr>
            <a:r>
              <a:rPr lang="en-US" altLang="zh-CN" sz="2400" dirty="0" smtClean="0"/>
              <a:t>(1) Perl: Install </a:t>
            </a:r>
            <a:r>
              <a:rPr lang="en-US" altLang="zh-CN" sz="2400" dirty="0" err="1" smtClean="0"/>
              <a:t>ActivePerl</a:t>
            </a:r>
            <a:r>
              <a:rPr lang="en-US" altLang="zh-CN" sz="2400" dirty="0" smtClean="0"/>
              <a:t> in Windows: </a:t>
            </a:r>
            <a:r>
              <a:rPr lang="en-US" altLang="zh-CN" sz="2400" dirty="0">
                <a:hlinkClick r:id="rId2"/>
              </a:rPr>
              <a:t>http://www.activestate.com</a:t>
            </a:r>
            <a:r>
              <a:rPr lang="en-US" altLang="zh-CN" sz="2400" dirty="0" smtClean="0">
                <a:hlinkClick r:id="rId2"/>
              </a:rPr>
              <a:t>/</a:t>
            </a:r>
            <a:endParaRPr lang="en-US" altLang="zh-CN" sz="2400" dirty="0" smtClean="0"/>
          </a:p>
          <a:p>
            <a:pPr marL="0" indent="0">
              <a:buNone/>
            </a:pPr>
            <a:r>
              <a:rPr lang="en-US" altLang="zh-CN" sz="2400" dirty="0" smtClean="0"/>
              <a:t>(2) C++ compiler &amp; </a:t>
            </a:r>
            <a:r>
              <a:rPr lang="en-US" altLang="zh-CN" sz="2400" dirty="0" err="1" smtClean="0"/>
              <a:t>nmake</a:t>
            </a:r>
            <a:r>
              <a:rPr lang="en-US" altLang="zh-CN" sz="2400" dirty="0" smtClean="0"/>
              <a:t> tool: Install Visual Studio </a:t>
            </a:r>
          </a:p>
          <a:p>
            <a:pPr marL="0" indent="0">
              <a:buNone/>
            </a:pPr>
            <a:r>
              <a:rPr lang="en-US" altLang="zh-CN" sz="2400" dirty="0" smtClean="0"/>
              <a:t>(3) </a:t>
            </a:r>
            <a:r>
              <a:rPr lang="en-US" altLang="zh-CN" sz="2400" dirty="0" err="1" smtClean="0"/>
              <a:t>Netwide</a:t>
            </a:r>
            <a:r>
              <a:rPr lang="en-US" altLang="zh-CN" sz="2400" dirty="0" smtClean="0"/>
              <a:t> </a:t>
            </a:r>
            <a:r>
              <a:rPr lang="en-US" altLang="zh-CN" sz="2400" dirty="0"/>
              <a:t>Assembler (NASM): </a:t>
            </a:r>
            <a:r>
              <a:rPr lang="en-US" altLang="zh-CN" sz="2400" dirty="0">
                <a:hlinkClick r:id="rId3"/>
              </a:rPr>
              <a:t>http://</a:t>
            </a:r>
            <a:r>
              <a:rPr lang="en-US" altLang="zh-CN" sz="2400" dirty="0" smtClean="0">
                <a:hlinkClick r:id="rId3"/>
              </a:rPr>
              <a:t>www.nasm.us</a:t>
            </a:r>
            <a:r>
              <a:rPr lang="en-US" altLang="zh-CN" sz="2400" dirty="0" smtClean="0"/>
              <a:t> </a:t>
            </a:r>
          </a:p>
          <a:p>
            <a:pPr marL="0" indent="0">
              <a:buNone/>
            </a:pPr>
            <a:r>
              <a:rPr lang="en-US" altLang="zh-CN" sz="2400" dirty="0"/>
              <a:t>	</a:t>
            </a:r>
            <a:r>
              <a:rPr lang="en-US" altLang="zh-CN" sz="2400" dirty="0" smtClean="0"/>
              <a:t>(Remember to modify environment variable PATH)</a:t>
            </a:r>
          </a:p>
          <a:p>
            <a:pPr marL="0" indent="0">
              <a:buNone/>
            </a:pP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030462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339725"/>
            <a:ext cx="10972800" cy="582613"/>
          </a:xfrm>
        </p:spPr>
        <p:txBody>
          <a:bodyPr>
            <a:normAutofit fontScale="90000"/>
          </a:bodyPr>
          <a:lstStyle/>
          <a:p>
            <a:r>
              <a:rPr lang="x-none" altLang="en-US" sz="4000" dirty="0">
                <a:latin typeface="Tekton Pro Cond" pitchFamily="34" charset="0"/>
              </a:rPr>
              <a:t>Installation</a:t>
            </a:r>
            <a:r>
              <a:rPr lang="en-US" altLang="en-US" sz="4000" dirty="0">
                <a:latin typeface="Tekton Pro Cond" pitchFamily="34" charset="0"/>
              </a:rPr>
              <a:t> (Windows)</a:t>
            </a:r>
            <a:endParaRPr lang="x-none" altLang="en-US" sz="4000" dirty="0">
              <a:latin typeface="Tekton Pro Cond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sz="2400" dirty="0"/>
              <a:t>Run </a:t>
            </a:r>
            <a:r>
              <a:rPr lang="en-US" altLang="zh-CN" sz="2400" dirty="0" smtClean="0"/>
              <a:t>VsDevCmd.bat as Administrator</a:t>
            </a:r>
          </a:p>
          <a:p>
            <a:pPr marL="0" indent="0">
              <a:buNone/>
            </a:pPr>
            <a:r>
              <a:rPr lang="en-US" altLang="zh-CN" sz="2400" dirty="0" smtClean="0"/>
              <a:t>~/Common7/Tools/Shortcuts</a:t>
            </a:r>
          </a:p>
          <a:p>
            <a:pPr marL="0" indent="0">
              <a:buNone/>
            </a:pPr>
            <a:endParaRPr lang="en-US" altLang="zh-CN" sz="2400" dirty="0"/>
          </a:p>
          <a:p>
            <a:pPr marL="0" indent="0">
              <a:buNone/>
            </a:pPr>
            <a:r>
              <a:rPr lang="en-US" altLang="zh-CN" sz="2400" dirty="0" smtClean="0"/>
              <a:t>$ </a:t>
            </a:r>
            <a:r>
              <a:rPr lang="en-US" altLang="zh-CN" sz="2400" dirty="0" err="1" smtClean="0"/>
              <a:t>perl</a:t>
            </a:r>
            <a:r>
              <a:rPr lang="en-US" altLang="zh-CN" sz="2400" dirty="0" smtClean="0"/>
              <a:t> configure WIN-32</a:t>
            </a:r>
          </a:p>
          <a:p>
            <a:pPr marL="0" indent="0">
              <a:buNone/>
            </a:pPr>
            <a:r>
              <a:rPr lang="en-US" altLang="zh-CN" sz="2400" dirty="0" smtClean="0"/>
              <a:t>$ </a:t>
            </a:r>
            <a:r>
              <a:rPr lang="en-US" altLang="zh-CN" sz="2400" dirty="0" err="1" smtClean="0"/>
              <a:t>nmake</a:t>
            </a:r>
            <a:endParaRPr lang="en-US" altLang="zh-CN" sz="2400" dirty="0" smtClean="0"/>
          </a:p>
          <a:p>
            <a:pPr marL="0" indent="0">
              <a:buNone/>
            </a:pPr>
            <a:r>
              <a:rPr lang="en-US" altLang="zh-CN" sz="2400" dirty="0" smtClean="0"/>
              <a:t>$ </a:t>
            </a:r>
            <a:r>
              <a:rPr lang="en-US" altLang="zh-CN" sz="2400" dirty="0" err="1" smtClean="0"/>
              <a:t>nmake</a:t>
            </a:r>
            <a:r>
              <a:rPr lang="en-US" altLang="zh-CN" sz="2400" dirty="0" smtClean="0"/>
              <a:t> test </a:t>
            </a:r>
          </a:p>
          <a:p>
            <a:pPr marL="0" indent="0">
              <a:buNone/>
            </a:pPr>
            <a:r>
              <a:rPr lang="en-US" altLang="zh-CN" sz="2400" dirty="0" smtClean="0"/>
              <a:t>$ </a:t>
            </a:r>
            <a:r>
              <a:rPr lang="en-US" altLang="zh-CN" sz="2400" dirty="0" err="1" smtClean="0"/>
              <a:t>nmake</a:t>
            </a:r>
            <a:r>
              <a:rPr lang="en-US" altLang="zh-CN" sz="2400" dirty="0" smtClean="0"/>
              <a:t> install</a:t>
            </a:r>
          </a:p>
          <a:p>
            <a:pPr marL="0" indent="0">
              <a:buNone/>
            </a:pPr>
            <a:endParaRPr lang="en-US" altLang="zh-CN" sz="2400" dirty="0"/>
          </a:p>
          <a:p>
            <a:pPr marL="0" indent="0">
              <a:buNone/>
            </a:pPr>
            <a:r>
              <a:rPr lang="en-US" altLang="zh-CN" sz="2400" dirty="0"/>
              <a:t>D</a:t>
            </a:r>
            <a:r>
              <a:rPr lang="en-US" altLang="zh-CN" sz="2400" dirty="0" smtClean="0"/>
              <a:t>efault </a:t>
            </a:r>
            <a:r>
              <a:rPr lang="en-US" altLang="zh-CN" sz="2400" dirty="0"/>
              <a:t>install location: </a:t>
            </a:r>
            <a:r>
              <a:rPr lang="en-US" altLang="zh-CN" sz="2400" dirty="0" smtClean="0"/>
              <a:t>C</a:t>
            </a:r>
            <a:r>
              <a:rPr lang="en-US" altLang="zh-CN" sz="2400" dirty="0"/>
              <a:t>:\Program Files (x86)\</a:t>
            </a:r>
            <a:r>
              <a:rPr lang="en-US" altLang="zh-CN" sz="2400" dirty="0" smtClean="0"/>
              <a:t>OpenSSL</a:t>
            </a:r>
          </a:p>
          <a:p>
            <a:pPr marL="0" indent="0">
              <a:buNone/>
            </a:pPr>
            <a:r>
              <a:rPr lang="en-US" altLang="zh-CN" sz="2400" dirty="0" smtClean="0"/>
              <a:t>Add the location to PATH </a:t>
            </a:r>
            <a:r>
              <a:rPr lang="en-US" altLang="zh-CN" sz="2400" dirty="0"/>
              <a:t>v</a:t>
            </a:r>
            <a:r>
              <a:rPr lang="en-US" altLang="zh-CN" sz="2400" dirty="0" smtClean="0"/>
              <a:t>ariable</a:t>
            </a:r>
            <a:endParaRPr lang="zh-CN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339725"/>
            <a:ext cx="10972800" cy="582613"/>
          </a:xfrm>
        </p:spPr>
        <p:txBody>
          <a:bodyPr>
            <a:normAutofit fontScale="90000"/>
          </a:bodyPr>
          <a:lstStyle/>
          <a:p>
            <a:r>
              <a:rPr lang="x-none" altLang="en-US" sz="4000" dirty="0">
                <a:latin typeface="Tekton Pro Cond" pitchFamily="34" charset="0"/>
              </a:rPr>
              <a:t>Installation</a:t>
            </a:r>
            <a:r>
              <a:rPr lang="en-US" altLang="en-US" sz="4000" dirty="0">
                <a:latin typeface="Tekton Pro Cond" pitchFamily="34" charset="0"/>
              </a:rPr>
              <a:t> (Windows)</a:t>
            </a:r>
            <a:endParaRPr lang="x-none" altLang="en-US" sz="4000" dirty="0">
              <a:latin typeface="Tekton Pro Cond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sz="2400" dirty="0" smtClean="0"/>
              <a:t>OpenSSL Version: 1.0.2 (Long Term Support)</a:t>
            </a:r>
          </a:p>
          <a:p>
            <a:pPr marL="0" indent="0">
              <a:buNone/>
            </a:pPr>
            <a:endParaRPr lang="en-US" altLang="zh-CN" sz="2400" dirty="0"/>
          </a:p>
          <a:p>
            <a:pPr marL="0" indent="0">
              <a:buNone/>
            </a:pPr>
            <a:r>
              <a:rPr lang="en-US" altLang="zh-CN" sz="2400" dirty="0" smtClean="0"/>
              <a:t>$ </a:t>
            </a:r>
            <a:r>
              <a:rPr lang="en-US" altLang="zh-CN" sz="2400" dirty="0" err="1" smtClean="0"/>
              <a:t>perl</a:t>
            </a:r>
            <a:r>
              <a:rPr lang="en-US" altLang="zh-CN" sz="2400" dirty="0" smtClean="0"/>
              <a:t> configure WIN-32 –prefix=$(Installation path)</a:t>
            </a:r>
          </a:p>
          <a:p>
            <a:pPr marL="0" indent="0">
              <a:buNone/>
            </a:pPr>
            <a:r>
              <a:rPr lang="en-US" altLang="zh-CN" sz="2400" dirty="0" smtClean="0"/>
              <a:t>$ </a:t>
            </a:r>
            <a:r>
              <a:rPr lang="en-US" altLang="zh-CN" sz="2400" dirty="0" err="1" smtClean="0"/>
              <a:t>ms</a:t>
            </a:r>
            <a:r>
              <a:rPr lang="en-US" altLang="zh-CN" sz="2400" dirty="0" smtClean="0"/>
              <a:t>\</a:t>
            </a:r>
            <a:r>
              <a:rPr lang="en-US" altLang="zh-CN" sz="2400" dirty="0" err="1" smtClean="0"/>
              <a:t>do_nasm</a:t>
            </a:r>
            <a:endParaRPr lang="en-US" altLang="zh-CN" sz="2400" dirty="0" smtClean="0"/>
          </a:p>
          <a:p>
            <a:pPr marL="0" indent="0">
              <a:buNone/>
            </a:pPr>
            <a:r>
              <a:rPr lang="en-US" altLang="zh-CN" sz="2400" dirty="0" smtClean="0"/>
              <a:t>$ </a:t>
            </a:r>
            <a:r>
              <a:rPr lang="en-US" altLang="zh-CN" sz="2400" dirty="0" err="1" smtClean="0"/>
              <a:t>nmake</a:t>
            </a:r>
            <a:r>
              <a:rPr lang="en-US" altLang="zh-CN" sz="2400" dirty="0" smtClean="0"/>
              <a:t> –f </a:t>
            </a:r>
            <a:r>
              <a:rPr lang="en-US" altLang="zh-CN" sz="2400" dirty="0" err="1" smtClean="0"/>
              <a:t>ms</a:t>
            </a:r>
            <a:r>
              <a:rPr lang="en-US" altLang="zh-CN" sz="2400" dirty="0" smtClean="0"/>
              <a:t>\ntdll.mak</a:t>
            </a:r>
          </a:p>
          <a:p>
            <a:pPr marL="0" indent="0">
              <a:buNone/>
            </a:pPr>
            <a:r>
              <a:rPr lang="en-US" altLang="zh-CN" sz="2400" dirty="0" smtClean="0"/>
              <a:t>$ </a:t>
            </a:r>
            <a:r>
              <a:rPr lang="en-US" altLang="zh-CN" sz="2400" dirty="0" err="1" smtClean="0"/>
              <a:t>nmake</a:t>
            </a:r>
            <a:r>
              <a:rPr lang="en-US" altLang="zh-CN" sz="2400" dirty="0"/>
              <a:t> –f </a:t>
            </a:r>
            <a:r>
              <a:rPr lang="en-US" altLang="zh-CN" sz="2400" dirty="0" err="1" smtClean="0"/>
              <a:t>ms</a:t>
            </a:r>
            <a:r>
              <a:rPr lang="en-US" altLang="zh-CN" sz="2400" dirty="0" smtClean="0"/>
              <a:t>\ntdll.mak test</a:t>
            </a:r>
          </a:p>
          <a:p>
            <a:pPr marL="0" indent="0">
              <a:buNone/>
            </a:pPr>
            <a:r>
              <a:rPr lang="en-US" altLang="zh-CN" sz="2400" dirty="0" smtClean="0"/>
              <a:t>$ </a:t>
            </a:r>
            <a:r>
              <a:rPr lang="en-US" altLang="zh-CN" sz="2400" dirty="0" err="1"/>
              <a:t>nmake</a:t>
            </a:r>
            <a:r>
              <a:rPr lang="en-US" altLang="zh-CN" sz="2400" dirty="0"/>
              <a:t> –f </a:t>
            </a:r>
            <a:r>
              <a:rPr lang="en-US" altLang="zh-CN" sz="2400" dirty="0" err="1"/>
              <a:t>ms</a:t>
            </a:r>
            <a:r>
              <a:rPr lang="en-US" altLang="zh-CN" sz="2400" dirty="0"/>
              <a:t>\ntdll.mak </a:t>
            </a:r>
            <a:r>
              <a:rPr lang="en-US" altLang="zh-CN" sz="2400" dirty="0" smtClean="0"/>
              <a:t>install</a:t>
            </a:r>
            <a:endParaRPr lang="en-US" altLang="zh-CN" sz="2400" dirty="0"/>
          </a:p>
        </p:txBody>
      </p:sp>
    </p:spTree>
    <p:extLst>
      <p:ext uri="{BB962C8B-B14F-4D97-AF65-F5344CB8AC3E}">
        <p14:creationId xmlns:p14="http://schemas.microsoft.com/office/powerpoint/2010/main" val="1603583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339725"/>
            <a:ext cx="10972800" cy="582613"/>
          </a:xfrm>
        </p:spPr>
        <p:txBody>
          <a:bodyPr>
            <a:normAutofit fontScale="90000"/>
          </a:bodyPr>
          <a:lstStyle/>
          <a:p>
            <a:r>
              <a:rPr lang="x-none" altLang="en-US" sz="4000" dirty="0">
                <a:latin typeface="Tekton Pro Cond" pitchFamily="34" charset="0"/>
              </a:rPr>
              <a:t>Installation</a:t>
            </a:r>
            <a:r>
              <a:rPr lang="en-US" altLang="en-US" sz="4000" dirty="0">
                <a:latin typeface="Tekton Pro Cond" pitchFamily="34" charset="0"/>
              </a:rPr>
              <a:t> </a:t>
            </a:r>
            <a:r>
              <a:rPr lang="en-US" altLang="en-US" sz="4000" dirty="0" smtClean="0">
                <a:latin typeface="Tekton Pro Cond" pitchFamily="34" charset="0"/>
              </a:rPr>
              <a:t>(Linux, OS X)</a:t>
            </a:r>
            <a:endParaRPr lang="x-none" altLang="en-US" sz="4000" dirty="0">
              <a:latin typeface="Tekton Pro Cond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sz="2400" dirty="0" smtClean="0"/>
              <a:t>Open SSL Version: 1.1.0</a:t>
            </a:r>
          </a:p>
          <a:p>
            <a:pPr marL="0" indent="0">
              <a:buNone/>
            </a:pPr>
            <a:endParaRPr lang="en-US" altLang="zh-CN" sz="2400" dirty="0"/>
          </a:p>
          <a:p>
            <a:pPr marL="0" indent="0">
              <a:buNone/>
            </a:pPr>
            <a:r>
              <a:rPr lang="en-US" altLang="zh-CN" sz="2400" dirty="0" smtClean="0"/>
              <a:t>Tested on Ubuntu and Mac OS.</a:t>
            </a:r>
          </a:p>
          <a:p>
            <a:pPr marL="0" indent="0">
              <a:buNone/>
            </a:pPr>
            <a:endParaRPr lang="en-US" altLang="zh-CN" sz="2400" dirty="0"/>
          </a:p>
          <a:p>
            <a:pPr marL="0" indent="0">
              <a:buNone/>
            </a:pPr>
            <a:r>
              <a:rPr lang="en-US" altLang="zh-CN" sz="2400" dirty="0" smtClean="0"/>
              <a:t>$ ./</a:t>
            </a:r>
            <a:r>
              <a:rPr lang="en-US" altLang="zh-CN" sz="2400" dirty="0" err="1" smtClean="0"/>
              <a:t>config</a:t>
            </a:r>
            <a:endParaRPr lang="en-US" altLang="zh-CN" sz="2400" dirty="0" smtClean="0"/>
          </a:p>
          <a:p>
            <a:pPr marL="0" indent="0">
              <a:buNone/>
            </a:pPr>
            <a:r>
              <a:rPr lang="en-US" altLang="zh-CN" sz="2400" dirty="0" smtClean="0"/>
              <a:t>$ make</a:t>
            </a:r>
          </a:p>
          <a:p>
            <a:pPr marL="0" indent="0">
              <a:buNone/>
            </a:pPr>
            <a:r>
              <a:rPr lang="en-US" altLang="zh-CN" sz="2400" dirty="0" smtClean="0"/>
              <a:t>$ make test</a:t>
            </a:r>
          </a:p>
          <a:p>
            <a:pPr marL="0" indent="0">
              <a:buNone/>
            </a:pPr>
            <a:r>
              <a:rPr lang="en-US" altLang="zh-CN" sz="2400" dirty="0" smtClean="0"/>
              <a:t>$ </a:t>
            </a:r>
            <a:r>
              <a:rPr lang="en-US" altLang="zh-CN" sz="2400" dirty="0" err="1" smtClean="0"/>
              <a:t>sudo</a:t>
            </a:r>
            <a:r>
              <a:rPr lang="en-US" altLang="zh-CN" sz="2400" dirty="0" smtClean="0"/>
              <a:t> make install (need root permission)</a:t>
            </a:r>
            <a:endParaRPr lang="zh-CN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339725"/>
            <a:ext cx="10972800" cy="582613"/>
          </a:xfrm>
        </p:spPr>
        <p:txBody>
          <a:bodyPr>
            <a:normAutofit fontScale="90000"/>
          </a:bodyPr>
          <a:lstStyle/>
          <a:p>
            <a:r>
              <a:rPr lang="en-US" altLang="en-US" sz="4000" dirty="0" smtClean="0">
                <a:latin typeface="Tekton Pro Cond" pitchFamily="34" charset="0"/>
              </a:rPr>
              <a:t>Symmetric Cryptosystem</a:t>
            </a:r>
            <a:endParaRPr lang="x-none" altLang="en-US" sz="4000" dirty="0">
              <a:latin typeface="Tekton Pro Cond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0" y="1174750"/>
            <a:ext cx="12192000" cy="49530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altLang="zh-CN" sz="2400" dirty="0" smtClean="0"/>
              <a:t>Command:</a:t>
            </a:r>
            <a:endParaRPr lang="en-US" altLang="zh-CN" sz="2400" dirty="0"/>
          </a:p>
          <a:p>
            <a:pPr marL="0" indent="0">
              <a:buNone/>
            </a:pPr>
            <a:r>
              <a:rPr lang="en-US" altLang="zh-CN" sz="2800" dirty="0" smtClean="0"/>
              <a:t>    </a:t>
            </a:r>
            <a:r>
              <a:rPr lang="en-US" altLang="zh-CN" sz="2800" dirty="0" err="1" smtClean="0"/>
              <a:t>openssl</a:t>
            </a:r>
            <a:r>
              <a:rPr lang="en-US" altLang="zh-CN" sz="2800" dirty="0" smtClean="0"/>
              <a:t> </a:t>
            </a:r>
            <a:r>
              <a:rPr lang="en-US" altLang="zh-CN" sz="2800" dirty="0" err="1" smtClean="0"/>
              <a:t>enc</a:t>
            </a:r>
            <a:r>
              <a:rPr lang="en-US" altLang="zh-CN" sz="2800" dirty="0"/>
              <a:t> </a:t>
            </a:r>
            <a:r>
              <a:rPr lang="en-US" altLang="zh-CN" sz="2800" dirty="0" smtClean="0"/>
              <a:t>-</a:t>
            </a:r>
            <a:r>
              <a:rPr lang="en-US" altLang="zh-CN" sz="2800" dirty="0" err="1" smtClean="0"/>
              <a:t>ciphername</a:t>
            </a:r>
            <a:r>
              <a:rPr lang="en-US" altLang="zh-CN" sz="2800" dirty="0" smtClean="0"/>
              <a:t> –{</a:t>
            </a:r>
            <a:r>
              <a:rPr lang="en-US" altLang="zh-CN" sz="2800" dirty="0" err="1" smtClean="0"/>
              <a:t>d|e</a:t>
            </a:r>
            <a:r>
              <a:rPr lang="en-US" altLang="zh-CN" sz="2800" dirty="0" smtClean="0"/>
              <a:t>} [-a] –in &lt;file&gt; -out &lt;file&gt;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zh-CN" sz="24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2400" dirty="0" smtClean="0"/>
              <a:t>Example: (Assignment 1)</a:t>
            </a:r>
          </a:p>
          <a:p>
            <a:pPr marL="0" indent="0">
              <a:buNone/>
            </a:pPr>
            <a:r>
              <a:rPr lang="en-US" altLang="zh-CN" sz="2400" dirty="0" smtClean="0"/>
              <a:t>    Using DES to decrypt </a:t>
            </a:r>
          </a:p>
          <a:p>
            <a:pPr marL="0" indent="0">
              <a:buNone/>
            </a:pPr>
            <a:r>
              <a:rPr lang="en-US" altLang="zh-CN" sz="2400" b="1" dirty="0" smtClean="0"/>
              <a:t>    U2FsdGVkX18ztmw81FTK/c+jAf8xtcZdIpesuV2PLDM=</a:t>
            </a:r>
            <a:endParaRPr lang="en-US" altLang="zh-CN" sz="2400" dirty="0" smtClean="0"/>
          </a:p>
          <a:p>
            <a:pPr marL="0" indent="0">
              <a:buNone/>
            </a:pPr>
            <a:r>
              <a:rPr lang="en-US" altLang="zh-CN" sz="2800" dirty="0" smtClean="0"/>
              <a:t>    </a:t>
            </a:r>
            <a:r>
              <a:rPr lang="en-US" altLang="zh-CN" sz="2800" dirty="0" err="1" smtClean="0"/>
              <a:t>openssl</a:t>
            </a:r>
            <a:r>
              <a:rPr lang="en-US" altLang="zh-CN" sz="2800" dirty="0" smtClean="0"/>
              <a:t> </a:t>
            </a:r>
            <a:r>
              <a:rPr lang="en-US" altLang="zh-CN" sz="2800" dirty="0" err="1" smtClean="0"/>
              <a:t>enc</a:t>
            </a:r>
            <a:r>
              <a:rPr lang="en-US" altLang="zh-CN" sz="2800" dirty="0" smtClean="0"/>
              <a:t> -des –d –a –in cipher.txt –out plaintext.txt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zh-CN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2400" dirty="0"/>
              <a:t>Example: Using AES to encrypt </a:t>
            </a:r>
            <a:r>
              <a:rPr lang="en-US" altLang="zh-CN" sz="2400" i="1" dirty="0"/>
              <a:t>hello world</a:t>
            </a:r>
            <a:r>
              <a:rPr lang="en-US" altLang="zh-CN" sz="2400" dirty="0"/>
              <a:t>, key is </a:t>
            </a:r>
            <a:r>
              <a:rPr lang="en-US" altLang="zh-CN" sz="2400" i="1" dirty="0"/>
              <a:t>pass</a:t>
            </a:r>
          </a:p>
          <a:p>
            <a:pPr marL="0" indent="0">
              <a:buNone/>
            </a:pPr>
            <a:r>
              <a:rPr lang="en-US" altLang="zh-CN" sz="2800" dirty="0" smtClean="0"/>
              <a:t>    </a:t>
            </a:r>
            <a:r>
              <a:rPr lang="en-US" altLang="zh-CN" sz="2800" dirty="0" err="1" smtClean="0"/>
              <a:t>openssl</a:t>
            </a:r>
            <a:r>
              <a:rPr lang="en-US" altLang="zh-CN" sz="2800" dirty="0" smtClean="0"/>
              <a:t> </a:t>
            </a:r>
            <a:r>
              <a:rPr lang="en-US" altLang="zh-CN" sz="2800" dirty="0" err="1"/>
              <a:t>enc</a:t>
            </a:r>
            <a:r>
              <a:rPr lang="en-US" altLang="zh-CN" sz="2800" dirty="0"/>
              <a:t> –aes-128-cbc –e –a –in plaintext.txt –out cipher.txt</a:t>
            </a:r>
          </a:p>
          <a:p>
            <a:pPr marL="0" indent="0">
              <a:buNone/>
            </a:pPr>
            <a:endParaRPr lang="en-US" altLang="zh-CN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339725"/>
            <a:ext cx="10972800" cy="582613"/>
          </a:xfrm>
        </p:spPr>
        <p:txBody>
          <a:bodyPr>
            <a:normAutofit fontScale="90000"/>
          </a:bodyPr>
          <a:lstStyle/>
          <a:p>
            <a:r>
              <a:rPr lang="en-US" altLang="en-US" sz="4000" dirty="0">
                <a:latin typeface="Tekton Pro Cond" pitchFamily="34" charset="0"/>
              </a:rPr>
              <a:t>Asymmetric </a:t>
            </a:r>
            <a:r>
              <a:rPr lang="en-US" altLang="en-US" sz="4000" dirty="0" smtClean="0">
                <a:latin typeface="Tekton Pro Cond" pitchFamily="34" charset="0"/>
              </a:rPr>
              <a:t>Cryptosystem</a:t>
            </a:r>
            <a:endParaRPr lang="x-none" altLang="en-US" sz="4000" dirty="0">
              <a:latin typeface="Tekton Pro Cond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" y="1174750"/>
            <a:ext cx="12191999" cy="5683250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800" dirty="0" smtClean="0"/>
              <a:t>RSA:</a:t>
            </a:r>
          </a:p>
          <a:p>
            <a:r>
              <a:rPr lang="en-US" altLang="zh-CN" sz="2400" dirty="0" smtClean="0"/>
              <a:t>Generate Key: </a:t>
            </a:r>
          </a:p>
          <a:p>
            <a:pPr marL="0" indent="0">
              <a:buNone/>
            </a:pPr>
            <a:r>
              <a:rPr lang="en-US" altLang="zh-CN" sz="2400" dirty="0"/>
              <a:t> </a:t>
            </a:r>
            <a:r>
              <a:rPr lang="en-US" altLang="zh-CN" sz="2400" dirty="0" smtClean="0"/>
              <a:t>   </a:t>
            </a:r>
            <a:r>
              <a:rPr lang="en-US" altLang="zh-CN" sz="2800" dirty="0" err="1" smtClean="0"/>
              <a:t>openssl</a:t>
            </a:r>
            <a:r>
              <a:rPr lang="en-US" altLang="zh-CN" sz="2800" dirty="0" smtClean="0"/>
              <a:t> </a:t>
            </a:r>
            <a:r>
              <a:rPr lang="en-US" altLang="zh-CN" sz="2800" dirty="0" err="1" smtClean="0"/>
              <a:t>genrsa</a:t>
            </a:r>
            <a:r>
              <a:rPr lang="en-US" altLang="zh-CN" sz="2800" dirty="0" smtClean="0"/>
              <a:t> –out </a:t>
            </a:r>
            <a:r>
              <a:rPr lang="en-US" altLang="zh-CN" sz="2800" dirty="0" err="1" smtClean="0"/>
              <a:t>key.pem</a:t>
            </a:r>
            <a:r>
              <a:rPr lang="en-US" altLang="zh-CN" sz="2800" dirty="0" smtClean="0"/>
              <a:t> 1024</a:t>
            </a:r>
            <a:r>
              <a:rPr lang="en-US" altLang="zh-CN" sz="2800" dirty="0"/>
              <a:t>	</a:t>
            </a:r>
            <a:endParaRPr lang="en-US" altLang="zh-CN" sz="2800" dirty="0" smtClean="0"/>
          </a:p>
          <a:p>
            <a:r>
              <a:rPr lang="en-US" altLang="zh-CN" sz="2400" dirty="0" smtClean="0"/>
              <a:t>The key file is private key (cannot public)</a:t>
            </a:r>
          </a:p>
          <a:p>
            <a:r>
              <a:rPr lang="en-US" altLang="zh-CN" sz="2400" dirty="0" smtClean="0"/>
              <a:t>Generate public key: </a:t>
            </a:r>
          </a:p>
          <a:p>
            <a:pPr marL="0" indent="0">
              <a:buNone/>
            </a:pPr>
            <a:r>
              <a:rPr lang="en-US" altLang="zh-CN" sz="2400" dirty="0" smtClean="0"/>
              <a:t>    </a:t>
            </a:r>
            <a:r>
              <a:rPr lang="en-US" altLang="zh-CN" sz="2800" dirty="0" err="1" smtClean="0"/>
              <a:t>openssl</a:t>
            </a:r>
            <a:r>
              <a:rPr lang="en-US" altLang="zh-CN" sz="2800" dirty="0" smtClean="0"/>
              <a:t> </a:t>
            </a:r>
            <a:r>
              <a:rPr lang="en-US" altLang="zh-CN" sz="2800" dirty="0" err="1" smtClean="0"/>
              <a:t>rsa</a:t>
            </a:r>
            <a:r>
              <a:rPr lang="en-US" altLang="zh-CN" sz="2800" dirty="0" smtClean="0"/>
              <a:t> –in </a:t>
            </a:r>
            <a:r>
              <a:rPr lang="en-US" altLang="zh-CN" sz="2800" dirty="0" err="1" smtClean="0"/>
              <a:t>key.pem</a:t>
            </a:r>
            <a:r>
              <a:rPr lang="en-US" altLang="zh-CN" sz="2800" dirty="0" smtClean="0"/>
              <a:t> –</a:t>
            </a:r>
            <a:r>
              <a:rPr lang="en-US" altLang="zh-CN" sz="2800" dirty="0" err="1" smtClean="0"/>
              <a:t>pubout</a:t>
            </a:r>
            <a:r>
              <a:rPr lang="en-US" altLang="zh-CN" sz="2800" dirty="0" smtClean="0"/>
              <a:t> –out </a:t>
            </a:r>
            <a:r>
              <a:rPr lang="en-US" altLang="zh-CN" sz="2800" dirty="0" err="1" smtClean="0"/>
              <a:t>pubkey.pem</a:t>
            </a:r>
            <a:endParaRPr lang="en-US" altLang="zh-CN" sz="2800" dirty="0" smtClean="0"/>
          </a:p>
          <a:p>
            <a:r>
              <a:rPr lang="en-US" altLang="zh-CN" sz="2400" dirty="0" smtClean="0"/>
              <a:t>Encrypt file:</a:t>
            </a:r>
          </a:p>
          <a:p>
            <a:pPr marL="0" indent="0">
              <a:buNone/>
            </a:pPr>
            <a:r>
              <a:rPr lang="en-US" altLang="zh-CN" sz="2400" dirty="0"/>
              <a:t> </a:t>
            </a:r>
            <a:r>
              <a:rPr lang="en-US" altLang="zh-CN" sz="2400" dirty="0" smtClean="0"/>
              <a:t>   </a:t>
            </a:r>
            <a:r>
              <a:rPr lang="en-US" altLang="zh-CN" sz="2800" dirty="0" err="1" smtClean="0"/>
              <a:t>openssl</a:t>
            </a:r>
            <a:r>
              <a:rPr lang="en-US" altLang="zh-CN" sz="2800" dirty="0" smtClean="0"/>
              <a:t> </a:t>
            </a:r>
            <a:r>
              <a:rPr lang="en-US" altLang="zh-CN" sz="2800" dirty="0" err="1" smtClean="0"/>
              <a:t>rsautl</a:t>
            </a:r>
            <a:r>
              <a:rPr lang="en-US" altLang="zh-CN" sz="2800" dirty="0" smtClean="0"/>
              <a:t> –encrypt –in hello –</a:t>
            </a:r>
            <a:r>
              <a:rPr lang="en-US" altLang="zh-CN" sz="2800" dirty="0" err="1" smtClean="0"/>
              <a:t>inkey</a:t>
            </a:r>
            <a:r>
              <a:rPr lang="en-US" altLang="zh-CN" sz="2800" dirty="0" smtClean="0"/>
              <a:t> </a:t>
            </a:r>
            <a:r>
              <a:rPr lang="en-US" altLang="zh-CN" sz="2800" dirty="0" err="1" smtClean="0"/>
              <a:t>pubkey.pem</a:t>
            </a:r>
            <a:r>
              <a:rPr lang="en-US" altLang="zh-CN" sz="2800" dirty="0" smtClean="0"/>
              <a:t> –</a:t>
            </a:r>
            <a:r>
              <a:rPr lang="en-US" altLang="zh-CN" sz="2800" dirty="0" err="1"/>
              <a:t>pubin</a:t>
            </a:r>
            <a:r>
              <a:rPr lang="en-US" altLang="zh-CN" sz="2800" dirty="0"/>
              <a:t> </a:t>
            </a:r>
            <a:r>
              <a:rPr lang="en-US" altLang="zh-CN" sz="2800" dirty="0" smtClean="0"/>
              <a:t>–out </a:t>
            </a:r>
            <a:r>
              <a:rPr lang="en-US" altLang="zh-CN" sz="2800" dirty="0" err="1" smtClean="0"/>
              <a:t>hello.en</a:t>
            </a:r>
            <a:endParaRPr lang="en-US" altLang="zh-CN" sz="2800" dirty="0" smtClean="0"/>
          </a:p>
          <a:p>
            <a:r>
              <a:rPr lang="en-US" altLang="zh-CN" sz="2400" dirty="0" smtClean="0"/>
              <a:t>Decrypt file:</a:t>
            </a:r>
          </a:p>
          <a:p>
            <a:pPr marL="0" indent="0">
              <a:buNone/>
            </a:pPr>
            <a:r>
              <a:rPr lang="en-US" altLang="zh-CN" sz="2400" dirty="0"/>
              <a:t> </a:t>
            </a:r>
            <a:r>
              <a:rPr lang="en-US" altLang="zh-CN" sz="2400" dirty="0" smtClean="0"/>
              <a:t>   </a:t>
            </a:r>
            <a:r>
              <a:rPr lang="en-US" altLang="zh-CN" sz="2800" dirty="0" err="1" smtClean="0"/>
              <a:t>openssl</a:t>
            </a:r>
            <a:r>
              <a:rPr lang="en-US" altLang="zh-CN" sz="2800" dirty="0" smtClean="0"/>
              <a:t> </a:t>
            </a:r>
            <a:r>
              <a:rPr lang="en-US" altLang="zh-CN" sz="2800" dirty="0" err="1" smtClean="0"/>
              <a:t>rsautl</a:t>
            </a:r>
            <a:r>
              <a:rPr lang="en-US" altLang="zh-CN" sz="2800" dirty="0" smtClean="0"/>
              <a:t> –decrypt –in </a:t>
            </a:r>
            <a:r>
              <a:rPr lang="en-US" altLang="zh-CN" sz="2800" dirty="0" err="1" smtClean="0"/>
              <a:t>hello.en</a:t>
            </a:r>
            <a:r>
              <a:rPr lang="en-US" altLang="zh-CN" sz="2800" dirty="0" smtClean="0"/>
              <a:t> –</a:t>
            </a:r>
            <a:r>
              <a:rPr lang="en-US" altLang="zh-CN" sz="2800" dirty="0" err="1" smtClean="0"/>
              <a:t>inkey</a:t>
            </a:r>
            <a:r>
              <a:rPr lang="en-US" altLang="zh-CN" sz="2800" dirty="0" smtClean="0"/>
              <a:t> </a:t>
            </a:r>
            <a:r>
              <a:rPr lang="en-US" altLang="zh-CN" sz="2800" dirty="0" err="1" smtClean="0"/>
              <a:t>key.pem</a:t>
            </a:r>
            <a:r>
              <a:rPr lang="en-US" altLang="zh-CN" sz="2800" dirty="0" smtClean="0"/>
              <a:t> </a:t>
            </a:r>
            <a:r>
              <a:rPr lang="en-US" altLang="zh-CN" sz="2800" dirty="0"/>
              <a:t>–</a:t>
            </a:r>
            <a:r>
              <a:rPr lang="en-US" altLang="zh-CN" sz="2800" dirty="0" smtClean="0"/>
              <a:t>out hello.de</a:t>
            </a:r>
          </a:p>
          <a:p>
            <a:r>
              <a:rPr lang="en-US" altLang="zh-CN" sz="2400" dirty="0" smtClean="0"/>
              <a:t>Universal command:</a:t>
            </a:r>
          </a:p>
          <a:p>
            <a:pPr marL="0" indent="0">
              <a:buNone/>
            </a:pPr>
            <a:r>
              <a:rPr lang="en-US" altLang="zh-CN" sz="2400" dirty="0"/>
              <a:t> </a:t>
            </a:r>
            <a:r>
              <a:rPr lang="en-US" altLang="zh-CN" sz="2400" dirty="0" smtClean="0"/>
              <a:t>   </a:t>
            </a:r>
            <a:r>
              <a:rPr lang="en-US" altLang="zh-CN" sz="2800" dirty="0" err="1" smtClean="0"/>
              <a:t>openssl</a:t>
            </a:r>
            <a:r>
              <a:rPr lang="en-US" altLang="zh-CN" sz="2800" dirty="0" smtClean="0"/>
              <a:t> </a:t>
            </a:r>
            <a:r>
              <a:rPr lang="en-US" altLang="zh-CN" sz="2800" dirty="0" err="1" smtClean="0"/>
              <a:t>pkeyutl</a:t>
            </a:r>
            <a:endParaRPr lang="en-US" altLang="zh-CN" sz="2800" dirty="0"/>
          </a:p>
        </p:txBody>
      </p:sp>
    </p:spTree>
    <p:extLst>
      <p:ext uri="{BB962C8B-B14F-4D97-AF65-F5344CB8AC3E}">
        <p14:creationId xmlns:p14="http://schemas.microsoft.com/office/powerpoint/2010/main" val="3654110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339725"/>
            <a:ext cx="10972800" cy="582613"/>
          </a:xfrm>
        </p:spPr>
        <p:txBody>
          <a:bodyPr>
            <a:normAutofit fontScale="90000"/>
          </a:bodyPr>
          <a:lstStyle/>
          <a:p>
            <a:r>
              <a:rPr lang="en-US" altLang="en-US" sz="4000" dirty="0">
                <a:latin typeface="Tekton Pro Cond" pitchFamily="34" charset="0"/>
              </a:rPr>
              <a:t>Asymmetric </a:t>
            </a:r>
            <a:r>
              <a:rPr lang="en-US" altLang="en-US" sz="4000" dirty="0" smtClean="0">
                <a:latin typeface="Tekton Pro Cond" pitchFamily="34" charset="0"/>
              </a:rPr>
              <a:t>Cryptosystem</a:t>
            </a:r>
            <a:endParaRPr lang="x-none" altLang="en-US" sz="4000" dirty="0">
              <a:latin typeface="Tekton Pro Cond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0" y="1254960"/>
            <a:ext cx="12191999" cy="4953000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800" dirty="0" smtClean="0"/>
              <a:t>ECC:</a:t>
            </a:r>
          </a:p>
          <a:p>
            <a:r>
              <a:rPr lang="en-US" altLang="zh-CN" sz="2400" dirty="0" smtClean="0"/>
              <a:t>List all </a:t>
            </a:r>
            <a:r>
              <a:rPr lang="en-US" altLang="zh-CN" sz="2400" dirty="0"/>
              <a:t>built-in </a:t>
            </a:r>
            <a:r>
              <a:rPr lang="en-US" altLang="zh-CN" sz="2400" dirty="0" smtClean="0"/>
              <a:t>curves:</a:t>
            </a:r>
          </a:p>
          <a:p>
            <a:pPr marL="0" indent="0">
              <a:buNone/>
            </a:pPr>
            <a:r>
              <a:rPr lang="en-US" altLang="zh-CN" sz="2400" dirty="0"/>
              <a:t> </a:t>
            </a:r>
            <a:r>
              <a:rPr lang="en-US" altLang="zh-CN" sz="2400" dirty="0" smtClean="0"/>
              <a:t>   </a:t>
            </a:r>
            <a:r>
              <a:rPr lang="en-US" altLang="zh-CN" sz="2800" dirty="0" err="1" smtClean="0"/>
              <a:t>openssl</a:t>
            </a:r>
            <a:r>
              <a:rPr lang="en-US" altLang="zh-CN" sz="2800" dirty="0" smtClean="0"/>
              <a:t> </a:t>
            </a:r>
            <a:r>
              <a:rPr lang="en-US" altLang="zh-CN" sz="2800" dirty="0" err="1" smtClean="0"/>
              <a:t>ecparam</a:t>
            </a:r>
            <a:r>
              <a:rPr lang="en-US" altLang="zh-CN" sz="2800" dirty="0" smtClean="0"/>
              <a:t> –</a:t>
            </a:r>
            <a:r>
              <a:rPr lang="en-US" altLang="zh-CN" sz="2800" dirty="0" err="1" smtClean="0"/>
              <a:t>list_curves</a:t>
            </a:r>
            <a:endParaRPr lang="en-US" altLang="zh-CN" sz="2800" dirty="0" smtClean="0"/>
          </a:p>
          <a:p>
            <a:r>
              <a:rPr lang="en-US" altLang="zh-CN" sz="2400" dirty="0" smtClean="0"/>
              <a:t>Generate Key for a certain curve:</a:t>
            </a:r>
          </a:p>
          <a:p>
            <a:pPr marL="0" indent="0">
              <a:buNone/>
            </a:pPr>
            <a:r>
              <a:rPr lang="en-US" altLang="zh-CN" sz="2400" dirty="0" smtClean="0"/>
              <a:t>    </a:t>
            </a:r>
            <a:r>
              <a:rPr lang="en-US" altLang="zh-CN" sz="2800" dirty="0" err="1" smtClean="0"/>
              <a:t>openssl</a:t>
            </a:r>
            <a:r>
              <a:rPr lang="en-US" altLang="zh-CN" sz="2800" dirty="0" smtClean="0"/>
              <a:t> </a:t>
            </a:r>
            <a:r>
              <a:rPr lang="en-US" altLang="zh-CN" sz="2800" dirty="0" err="1" smtClean="0"/>
              <a:t>ecparam</a:t>
            </a:r>
            <a:r>
              <a:rPr lang="en-US" altLang="zh-CN" sz="2800" dirty="0" smtClean="0"/>
              <a:t> -name secp256k1 –</a:t>
            </a:r>
            <a:r>
              <a:rPr lang="en-US" altLang="zh-CN" sz="2800" dirty="0" err="1" smtClean="0"/>
              <a:t>genkey</a:t>
            </a:r>
            <a:r>
              <a:rPr lang="en-US" altLang="zh-CN" sz="2800" dirty="0" smtClean="0"/>
              <a:t> –</a:t>
            </a:r>
            <a:r>
              <a:rPr lang="en-US" altLang="zh-CN" sz="2800" dirty="0" err="1" smtClean="0"/>
              <a:t>noout</a:t>
            </a:r>
            <a:r>
              <a:rPr lang="en-US" altLang="zh-CN" sz="2800" dirty="0" smtClean="0"/>
              <a:t> –out </a:t>
            </a:r>
            <a:r>
              <a:rPr lang="en-US" altLang="zh-CN" sz="2800" dirty="0" err="1" smtClean="0"/>
              <a:t>eckey.pem</a:t>
            </a:r>
            <a:endParaRPr lang="en-US" altLang="zh-CN" sz="2800" dirty="0" smtClean="0"/>
          </a:p>
          <a:p>
            <a:r>
              <a:rPr lang="en-US" altLang="zh-CN" sz="2400" dirty="0" smtClean="0"/>
              <a:t>Generate public key: </a:t>
            </a:r>
          </a:p>
          <a:p>
            <a:pPr marL="0" indent="0">
              <a:buNone/>
            </a:pPr>
            <a:r>
              <a:rPr lang="en-US" altLang="zh-CN" sz="2400" dirty="0" smtClean="0"/>
              <a:t>    </a:t>
            </a:r>
            <a:r>
              <a:rPr lang="en-US" altLang="zh-CN" sz="2800" dirty="0" err="1" smtClean="0"/>
              <a:t>openssl</a:t>
            </a:r>
            <a:r>
              <a:rPr lang="en-US" altLang="zh-CN" sz="2800" dirty="0" smtClean="0"/>
              <a:t> </a:t>
            </a:r>
            <a:r>
              <a:rPr lang="en-US" altLang="zh-CN" sz="2800" dirty="0" err="1" smtClean="0"/>
              <a:t>ec</a:t>
            </a:r>
            <a:r>
              <a:rPr lang="en-US" altLang="zh-CN" sz="2800" dirty="0" smtClean="0"/>
              <a:t> –in </a:t>
            </a:r>
            <a:r>
              <a:rPr lang="en-US" altLang="zh-CN" sz="2800" dirty="0" err="1" smtClean="0"/>
              <a:t>eckey.pem</a:t>
            </a:r>
            <a:r>
              <a:rPr lang="en-US" altLang="zh-CN" sz="2800" dirty="0" smtClean="0"/>
              <a:t> –</a:t>
            </a:r>
            <a:r>
              <a:rPr lang="en-US" altLang="zh-CN" sz="2800" dirty="0" err="1" smtClean="0"/>
              <a:t>pubout</a:t>
            </a:r>
            <a:r>
              <a:rPr lang="en-US" altLang="zh-CN" sz="2800" dirty="0" smtClean="0"/>
              <a:t> –out </a:t>
            </a:r>
            <a:r>
              <a:rPr lang="en-US" altLang="zh-CN" sz="2800" dirty="0" err="1" smtClean="0"/>
              <a:t>ecpubkey.pem</a:t>
            </a:r>
            <a:endParaRPr lang="en-US" altLang="zh-CN" sz="2800" dirty="0" smtClean="0"/>
          </a:p>
          <a:p>
            <a:r>
              <a:rPr lang="en-US" altLang="zh-CN" sz="2400" dirty="0" smtClean="0"/>
              <a:t>Sign a file:</a:t>
            </a:r>
          </a:p>
          <a:p>
            <a:pPr marL="0" indent="0">
              <a:buNone/>
            </a:pPr>
            <a:r>
              <a:rPr lang="en-US" altLang="zh-CN" sz="2800" dirty="0" smtClean="0"/>
              <a:t>    </a:t>
            </a:r>
            <a:r>
              <a:rPr lang="en-US" altLang="zh-CN" sz="2800" dirty="0" err="1" smtClean="0"/>
              <a:t>openssl</a:t>
            </a:r>
            <a:r>
              <a:rPr lang="en-US" altLang="zh-CN" sz="2800" dirty="0" smtClean="0"/>
              <a:t> </a:t>
            </a:r>
            <a:r>
              <a:rPr lang="en-US" altLang="zh-CN" sz="2800" dirty="0" err="1" smtClean="0"/>
              <a:t>pkeyutl</a:t>
            </a:r>
            <a:r>
              <a:rPr lang="en-US" altLang="zh-CN" sz="2800" dirty="0" smtClean="0"/>
              <a:t> –sign –in hello –</a:t>
            </a:r>
            <a:r>
              <a:rPr lang="en-US" altLang="zh-CN" sz="2800" dirty="0" err="1" smtClean="0"/>
              <a:t>inkey</a:t>
            </a:r>
            <a:r>
              <a:rPr lang="en-US" altLang="zh-CN" sz="2800" dirty="0" smtClean="0"/>
              <a:t> </a:t>
            </a:r>
            <a:r>
              <a:rPr lang="en-US" altLang="zh-CN" sz="2800" dirty="0" err="1" smtClean="0"/>
              <a:t>eckey.pem</a:t>
            </a:r>
            <a:r>
              <a:rPr lang="en-US" altLang="zh-CN" sz="2800" dirty="0" smtClean="0"/>
              <a:t> –out </a:t>
            </a:r>
            <a:r>
              <a:rPr lang="en-US" altLang="zh-CN" sz="2800" dirty="0" err="1" smtClean="0"/>
              <a:t>hello.sig</a:t>
            </a:r>
            <a:endParaRPr lang="en-US" altLang="zh-CN" sz="2800" dirty="0" smtClean="0"/>
          </a:p>
          <a:p>
            <a:r>
              <a:rPr lang="en-US" altLang="zh-CN" sz="2400" dirty="0" smtClean="0"/>
              <a:t>Verify</a:t>
            </a:r>
          </a:p>
          <a:p>
            <a:pPr marL="0" indent="0">
              <a:buNone/>
            </a:pPr>
            <a:r>
              <a:rPr lang="en-US" altLang="zh-CN" sz="2400" dirty="0" smtClean="0"/>
              <a:t>    </a:t>
            </a:r>
            <a:r>
              <a:rPr lang="en-US" altLang="zh-CN" sz="2400" dirty="0" err="1" smtClean="0"/>
              <a:t>openssl</a:t>
            </a:r>
            <a:r>
              <a:rPr lang="en-US" altLang="zh-CN" sz="2400" dirty="0" smtClean="0"/>
              <a:t> </a:t>
            </a:r>
            <a:r>
              <a:rPr lang="en-US" altLang="zh-CN" sz="2400" dirty="0" err="1" smtClean="0"/>
              <a:t>pkeyutl</a:t>
            </a:r>
            <a:r>
              <a:rPr lang="en-US" altLang="zh-CN" sz="2400" dirty="0" smtClean="0"/>
              <a:t> –verify –in hello –</a:t>
            </a:r>
            <a:r>
              <a:rPr lang="en-US" altLang="zh-CN" sz="2400" dirty="0" err="1" smtClean="0"/>
              <a:t>sigfile</a:t>
            </a:r>
            <a:r>
              <a:rPr lang="en-US" altLang="zh-CN" sz="2400" dirty="0" smtClean="0"/>
              <a:t> </a:t>
            </a:r>
            <a:r>
              <a:rPr lang="en-US" altLang="zh-CN" sz="2400" dirty="0" err="1" smtClean="0"/>
              <a:t>hello.sig</a:t>
            </a:r>
            <a:r>
              <a:rPr lang="en-US" altLang="zh-CN" sz="2400" dirty="0" smtClean="0"/>
              <a:t> –</a:t>
            </a:r>
            <a:r>
              <a:rPr lang="en-US" altLang="zh-CN" sz="2400" dirty="0" err="1" smtClean="0"/>
              <a:t>pubin</a:t>
            </a:r>
            <a:r>
              <a:rPr lang="en-US" altLang="zh-CN" sz="2400" dirty="0" smtClean="0"/>
              <a:t> –</a:t>
            </a:r>
            <a:r>
              <a:rPr lang="en-US" altLang="zh-CN" sz="2400" dirty="0" err="1" smtClean="0"/>
              <a:t>inkey</a:t>
            </a:r>
            <a:r>
              <a:rPr lang="en-US" altLang="zh-CN" sz="2400" dirty="0" smtClean="0"/>
              <a:t> </a:t>
            </a:r>
            <a:r>
              <a:rPr lang="en-US" altLang="zh-CN" sz="2400" dirty="0" err="1"/>
              <a:t>ecpubkey.pem</a:t>
            </a:r>
            <a:endParaRPr lang="en-US" altLang="zh-CN" sz="2400" dirty="0" smtClean="0"/>
          </a:p>
        </p:txBody>
      </p:sp>
    </p:spTree>
    <p:extLst>
      <p:ext uri="{BB962C8B-B14F-4D97-AF65-F5344CB8AC3E}">
        <p14:creationId xmlns:p14="http://schemas.microsoft.com/office/powerpoint/2010/main" val="3443937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339725"/>
            <a:ext cx="10972800" cy="582613"/>
          </a:xfrm>
        </p:spPr>
        <p:txBody>
          <a:bodyPr>
            <a:normAutofit fontScale="90000"/>
          </a:bodyPr>
          <a:lstStyle/>
          <a:p>
            <a:r>
              <a:rPr lang="en-US" altLang="en-US" sz="4000" dirty="0" smtClean="0">
                <a:latin typeface="Tekton Pro Cond" pitchFamily="34" charset="0"/>
              </a:rPr>
              <a:t>References</a:t>
            </a:r>
            <a:endParaRPr lang="x-none" altLang="en-US" sz="4000" dirty="0">
              <a:latin typeface="Tekton Pro Cond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1" y="1254960"/>
            <a:ext cx="10972800" cy="4953000"/>
          </a:xfrm>
        </p:spPr>
        <p:txBody>
          <a:bodyPr/>
          <a:lstStyle/>
          <a:p>
            <a:pPr marL="0" indent="0">
              <a:buNone/>
            </a:pPr>
            <a:endParaRPr lang="en-US" altLang="zh-CN" sz="2400" dirty="0" smtClean="0"/>
          </a:p>
          <a:p>
            <a:pPr marL="0" indent="0">
              <a:buNone/>
            </a:pPr>
            <a:r>
              <a:rPr lang="en-US" altLang="zh-CN" sz="2400" dirty="0" smtClean="0"/>
              <a:t>OpenSSL </a:t>
            </a:r>
            <a:r>
              <a:rPr lang="en-US" altLang="zh-CN" sz="2400" dirty="0"/>
              <a:t>Doc: https://www.openssl.org/docs/</a:t>
            </a:r>
            <a:endParaRPr lang="en-US" altLang="zh-CN" sz="2400" dirty="0" smtClean="0"/>
          </a:p>
          <a:p>
            <a:pPr marL="0" indent="0">
              <a:buNone/>
            </a:pPr>
            <a:r>
              <a:rPr lang="en-US" altLang="zh-CN" sz="2400" dirty="0"/>
              <a:t>OpenSSL Wiki: https://wiki.openssl.org/index.php/Main_Page</a:t>
            </a:r>
            <a:endParaRPr lang="en-US" altLang="zh-CN" sz="2400" dirty="0" smtClean="0"/>
          </a:p>
        </p:txBody>
      </p:sp>
    </p:spTree>
    <p:extLst>
      <p:ext uri="{BB962C8B-B14F-4D97-AF65-F5344CB8AC3E}">
        <p14:creationId xmlns:p14="http://schemas.microsoft.com/office/powerpoint/2010/main" val="2618967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齿轮传动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5F5F5F"/>
      </a:accent1>
      <a:accent2>
        <a:srgbClr val="969696"/>
      </a:accent2>
      <a:accent3>
        <a:srgbClr val="FFFFFF"/>
      </a:accent3>
      <a:accent4>
        <a:srgbClr val="000000"/>
      </a:accent4>
      <a:accent5>
        <a:srgbClr val="B7B7B7"/>
      </a:accent5>
      <a:accent6>
        <a:srgbClr val="868686"/>
      </a:accent6>
      <a:hlink>
        <a:srgbClr val="CC3300"/>
      </a:hlink>
      <a:folHlink>
        <a:srgbClr val="9966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5F5F5F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B7B7B7"/>
        </a:accent5>
        <a:accent6>
          <a:srgbClr val="868686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490</TotalTime>
  <Words>443</Words>
  <Application>Microsoft Office PowerPoint</Application>
  <PresentationFormat>Widescreen</PresentationFormat>
  <Paragraphs>89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宋体</vt:lpstr>
      <vt:lpstr>Arial</vt:lpstr>
      <vt:lpstr>Comic Sans MS</vt:lpstr>
      <vt:lpstr>Tekton Pro Cond</vt:lpstr>
      <vt:lpstr>齿轮传动</vt:lpstr>
      <vt:lpstr>EE 4215 OpenSSL</vt:lpstr>
      <vt:lpstr>Introduction</vt:lpstr>
      <vt:lpstr>Installation (Windows)</vt:lpstr>
      <vt:lpstr>Installation (Windows)</vt:lpstr>
      <vt:lpstr>Installation (Windows)</vt:lpstr>
      <vt:lpstr>Installation (Linux, OS X)</vt:lpstr>
      <vt:lpstr>Symmetric Cryptosystem</vt:lpstr>
      <vt:lpstr>Asymmetric Cryptosystem</vt:lpstr>
      <vt:lpstr>Asymmetric Cryptosystem</vt:lpstr>
      <vt:lpstr>References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OpenSSL</dc:title>
  <dc:creator>LHCan</dc:creator>
  <cp:lastModifiedBy>Xu Zhe</cp:lastModifiedBy>
  <cp:revision>61</cp:revision>
  <dcterms:created xsi:type="dcterms:W3CDTF">2017-10-19T05:50:05Z</dcterms:created>
  <dcterms:modified xsi:type="dcterms:W3CDTF">2017-10-20T04:42:38Z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1033-10.1.0.5707</vt:lpwstr>
  </property>
</Properties>
</file>