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5"/>
  </p:notesMasterIdLst>
  <p:handoutMasterIdLst>
    <p:handoutMasterId r:id="rId16"/>
  </p:handoutMasterIdLst>
  <p:sldIdLst>
    <p:sldId id="318" r:id="rId3"/>
    <p:sldId id="319" r:id="rId4"/>
    <p:sldId id="322" r:id="rId5"/>
    <p:sldId id="323" r:id="rId6"/>
    <p:sldId id="324" r:id="rId7"/>
    <p:sldId id="325" r:id="rId8"/>
    <p:sldId id="320" r:id="rId9"/>
    <p:sldId id="326" r:id="rId10"/>
    <p:sldId id="328" r:id="rId11"/>
    <p:sldId id="327" r:id="rId12"/>
    <p:sldId id="321" r:id="rId13"/>
    <p:sldId id="329" r:id="rId14"/>
  </p:sldIdLst>
  <p:sldSz cx="12188825"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152">
          <p15:clr>
            <a:srgbClr val="A4A3A4"/>
          </p15:clr>
        </p15:guide>
        <p15:guide id="4" orient="horz" pos="1018">
          <p15:clr>
            <a:srgbClr val="A4A3A4"/>
          </p15:clr>
        </p15:guide>
        <p15:guide id="5" orient="horz" pos="3886">
          <p15:clr>
            <a:srgbClr val="A4A3A4"/>
          </p15:clr>
        </p15:guide>
        <p15:guide id="6" orient="horz" pos="2928">
          <p15:clr>
            <a:srgbClr val="A4A3A4"/>
          </p15:clr>
        </p15:guide>
        <p15:guide id="7" orient="horz" pos="3072">
          <p15:clr>
            <a:srgbClr val="A4A3A4"/>
          </p15:clr>
        </p15:guide>
        <p15:guide id="8" orient="horz" pos="407">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AC5"/>
    <a:srgbClr val="A5AFFF"/>
    <a:srgbClr val="FFEDA8"/>
    <a:srgbClr val="F6FFA4"/>
    <a:srgbClr val="FFF8AB"/>
    <a:srgbClr val="0ABEB5"/>
    <a:srgbClr val="E05F2C"/>
    <a:srgbClr val="828282"/>
    <a:srgbClr val="8086FC"/>
    <a:srgbClr val="6E90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29" autoAdjust="0"/>
  </p:normalViewPr>
  <p:slideViewPr>
    <p:cSldViewPr showGuides="1">
      <p:cViewPr varScale="1">
        <p:scale>
          <a:sx n="112" d="100"/>
          <a:sy n="112" d="100"/>
        </p:scale>
        <p:origin x="378" y="96"/>
      </p:cViewPr>
      <p:guideLst>
        <p:guide orient="horz" pos="2160"/>
        <p:guide orient="horz" pos="4030"/>
        <p:guide orient="horz" pos="1152"/>
        <p:guide orient="horz" pos="1018"/>
        <p:guide orient="horz" pos="3886"/>
        <p:guide orient="horz" pos="2928"/>
        <p:guide orient="horz" pos="3072"/>
        <p:guide orient="horz" pos="407"/>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6" d="100"/>
          <a:sy n="66" d="100"/>
        </p:scale>
        <p:origin x="285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gs" Target="tags/tag1.xml"/><Relationship Id="rId2" Type="http://schemas.openxmlformats.org/officeDocument/2006/relationships/slideMaster" Target="slideMasters/slideMaster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69AFDC-7658-4951-B0FF-52DFF2A93C0A}" type="datetimeFigureOut">
              <a:rPr lang="en-US" smtClean="0"/>
              <a:t>9/9/2022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8ED99B-9732-49FC-9C16-B56FEB1B1092}" type="slidenum">
              <a:rPr lang="en-US" smtClean="0"/>
              <a:t>‹#›</a:t>
            </a:fld>
            <a:endParaRPr lang="en-US"/>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smtClean="0"/>
              <a:t>9/9/2022</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lang="en-US" smtClean="0"/>
              <a:t>‹#›</a:t>
            </a:fld>
            <a:endParaRPr lang="en-US"/>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923213" y="0"/>
            <a:ext cx="4265612" cy="6858000"/>
          </a:xfrm>
          <a:prstGeom prst="rect">
            <a:avLst/>
          </a:prstGeom>
        </p:spPr>
      </p:pic>
      <p:sp>
        <p:nvSpPr>
          <p:cNvPr id="2" name="Title 1"/>
          <p:cNvSpPr>
            <a:spLocks noGrp="1"/>
          </p:cNvSpPr>
          <p:nvPr>
            <p:ph type="ctrTitle"/>
          </p:nvPr>
        </p:nvSpPr>
        <p:spPr>
          <a:xfrm>
            <a:off x="1520824" y="1600200"/>
            <a:ext cx="5945188" cy="30480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520825" y="4898572"/>
            <a:ext cx="5945187" cy="1270453"/>
          </a:xfrm>
        </p:spPr>
        <p:txBody>
          <a:bodyPr>
            <a:noAutofit/>
          </a:bodyPr>
          <a:lstStyle>
            <a:lvl1pPr marL="0" indent="0" algn="l">
              <a:spcBef>
                <a:spcPts val="0"/>
              </a:spcBef>
              <a:buNone/>
              <a:defRPr sz="2800" cap="none"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cxnSp>
        <p:nvCxnSpPr>
          <p:cNvPr id="6" name="Straight Connector 5"/>
          <p:cNvCxnSpPr/>
          <p:nvPr/>
        </p:nvCxnSpPr>
        <p:spPr>
          <a:xfrm>
            <a:off x="1658936" y="4782971"/>
            <a:ext cx="56546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923213" y="0"/>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9/9/2022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cxnSp>
        <p:nvCxnSpPr>
          <p:cNvPr id="7" name="Straight Connector 6"/>
          <p:cNvCxnSpPr/>
          <p:nvPr/>
        </p:nvCxnSpPr>
        <p:spPr>
          <a:xfrm>
            <a:off x="1658936" y="1709058"/>
            <a:ext cx="9617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1123611" y="0"/>
            <a:ext cx="1065213" cy="6858000"/>
          </a:xfrm>
          <a:prstGeom prst="rect">
            <a:avLst/>
          </a:prstGeom>
        </p:spPr>
      </p:pic>
      <p:sp>
        <p:nvSpPr>
          <p:cNvPr id="12" name="Rectangle 11"/>
          <p:cNvSpPr/>
          <p:nvPr/>
        </p:nvSpPr>
        <p:spPr>
          <a:xfrm>
            <a:off x="11123612" y="10886"/>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522410" y="2237096"/>
            <a:ext cx="8229601" cy="2411103"/>
          </a:xfrm>
        </p:spPr>
        <p:txBody>
          <a:bodyPr anchor="b">
            <a:normAutofit/>
          </a:bodyPr>
          <a:lstStyle>
            <a:lvl1pPr algn="l">
              <a:lnSpc>
                <a:spcPct val="80000"/>
              </a:lnSpc>
              <a:defRPr sz="4800" b="0" cap="none" baseline="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1522412" y="4876800"/>
            <a:ext cx="8229601" cy="1292225"/>
          </a:xfrm>
        </p:spPr>
        <p:txBody>
          <a:bodyPr anchor="t">
            <a:normAutofit/>
          </a:bodyPr>
          <a:lstStyle>
            <a:lvl1pPr marL="0" indent="0">
              <a:spcBef>
                <a:spcPts val="0"/>
              </a:spcBef>
              <a:buNone/>
              <a:defRPr sz="2800" cap="none"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F41C87-7AD9-4845-A077-840E4A0F3F06}" type="datetimeFigureOut">
              <a:rPr lang="en-US"/>
              <a:t>9/9/2022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cxnSp>
        <p:nvCxnSpPr>
          <p:cNvPr id="9" name="Straight Connector 8"/>
          <p:cNvCxnSpPr/>
          <p:nvPr/>
        </p:nvCxnSpPr>
        <p:spPr>
          <a:xfrm>
            <a:off x="1658936" y="4782971"/>
            <a:ext cx="80168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a:lstStyle/>
          <a:p>
            <a:r>
              <a:rPr lang="en-US"/>
              <a:t>Click to edit Master title style</a:t>
            </a:r>
            <a:endParaRPr/>
          </a:p>
        </p:txBody>
      </p:sp>
      <p:sp>
        <p:nvSpPr>
          <p:cNvPr id="3" name="Content Placeholder 2"/>
          <p:cNvSpPr>
            <a:spLocks noGrp="1"/>
          </p:cNvSpPr>
          <p:nvPr>
            <p:ph sz="half" idx="1"/>
          </p:nvPr>
        </p:nvSpPr>
        <p:spPr>
          <a:xfrm>
            <a:off x="1488168" y="1984248"/>
            <a:ext cx="4800600" cy="4187952"/>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51612" y="1984248"/>
            <a:ext cx="4800601" cy="4187952"/>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03F41C87-7AD9-4845-A077-840E4A0F3F06}" type="datetimeFigureOut">
              <a:rPr lang="en-US"/>
              <a:t>9/9/2022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cxnSp>
        <p:nvCxnSpPr>
          <p:cNvPr id="8" name="Straight Connector 7"/>
          <p:cNvCxnSpPr/>
          <p:nvPr/>
        </p:nvCxnSpPr>
        <p:spPr>
          <a:xfrm>
            <a:off x="1658936" y="1709058"/>
            <a:ext cx="9617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3" y="18288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3" y="2743200"/>
            <a:ext cx="4800600" cy="34258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1613" y="18288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51613" y="2743200"/>
            <a:ext cx="4800600" cy="34258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03F41C87-7AD9-4845-A077-840E4A0F3F06}" type="datetimeFigureOut">
              <a:rPr lang="en-US"/>
              <a:t>9/9/2022</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cxnSp>
        <p:nvCxnSpPr>
          <p:cNvPr id="10" name="Straight Connector 9"/>
          <p:cNvCxnSpPr/>
          <p:nvPr/>
        </p:nvCxnSpPr>
        <p:spPr>
          <a:xfrm>
            <a:off x="1658936" y="1709058"/>
            <a:ext cx="9617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Date Placeholder 2"/>
          <p:cNvSpPr>
            <a:spLocks noGrp="1"/>
          </p:cNvSpPr>
          <p:nvPr>
            <p:ph type="dt" sz="half" idx="10"/>
          </p:nvPr>
        </p:nvSpPr>
        <p:spPr/>
        <p:txBody>
          <a:bodyPr/>
          <a:lstStyle/>
          <a:p>
            <a:fld id="{03F41C87-7AD9-4845-A077-840E4A0F3F06}" type="datetimeFigureOut">
              <a:rPr lang="en-US"/>
              <a:t>9/9/2022</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cxnSp>
        <p:nvCxnSpPr>
          <p:cNvPr id="6" name="Straight Connector 5"/>
          <p:cNvCxnSpPr/>
          <p:nvPr/>
        </p:nvCxnSpPr>
        <p:spPr>
          <a:xfrm>
            <a:off x="1658936" y="1709058"/>
            <a:ext cx="9617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41C87-7AD9-4845-A077-840E4A0F3F06}" type="datetimeFigureOut">
              <a:rPr lang="en-US"/>
              <a:t>9/9/2022</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7"/>
          </a:xfrm>
        </p:spPr>
        <p:txBody>
          <a:bodyPr anchor="b">
            <a:noAutofit/>
          </a:bodyPr>
          <a:lstStyle>
            <a:lvl1pPr algn="l">
              <a:lnSpc>
                <a:spcPct val="80000"/>
              </a:lnSpc>
              <a:defRPr sz="4000" b="0">
                <a:solidFill>
                  <a:schemeClr val="accent1"/>
                </a:solidFill>
              </a:defRPr>
            </a:lvl1pPr>
          </a:lstStyle>
          <a:p>
            <a:r>
              <a:rPr lang="en-US"/>
              <a:t>Click to edit Master title style</a:t>
            </a:r>
            <a:endParaRPr/>
          </a:p>
        </p:txBody>
      </p:sp>
      <p:sp>
        <p:nvSpPr>
          <p:cNvPr id="3" name="Content Placeholder 2"/>
          <p:cNvSpPr>
            <a:spLocks noGrp="1"/>
          </p:cNvSpPr>
          <p:nvPr>
            <p:ph idx="1"/>
          </p:nvPr>
        </p:nvSpPr>
        <p:spPr>
          <a:xfrm>
            <a:off x="6094414" y="685800"/>
            <a:ext cx="5257799"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t>9/9/2022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cxnSp>
        <p:nvCxnSpPr>
          <p:cNvPr id="8" name="Straight Connector 7"/>
          <p:cNvCxnSpPr/>
          <p:nvPr/>
        </p:nvCxnSpPr>
        <p:spPr>
          <a:xfrm>
            <a:off x="1658936" y="2743200"/>
            <a:ext cx="3902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4414" y="0"/>
            <a:ext cx="6172198" cy="6857999"/>
          </a:xfrm>
          <a:solidFill>
            <a:schemeClr val="bg2"/>
          </a:solidFill>
          <a:effectLst>
            <a:outerShdw blurRad="152400" dist="50800" dir="10800000" algn="r" rotWithShape="0">
              <a:prstClr val="black">
                <a:alpha val="2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2" name="Title 1"/>
          <p:cNvSpPr>
            <a:spLocks noGrp="1"/>
          </p:cNvSpPr>
          <p:nvPr>
            <p:ph type="title"/>
          </p:nvPr>
        </p:nvSpPr>
        <p:spPr>
          <a:xfrm>
            <a:off x="1522413" y="685800"/>
            <a:ext cx="4114800" cy="1925638"/>
          </a:xfrm>
        </p:spPr>
        <p:txBody>
          <a:bodyPr anchor="b">
            <a:normAutofit/>
          </a:bodyPr>
          <a:lstStyle>
            <a:lvl1pPr algn="l">
              <a:lnSpc>
                <a:spcPct val="80000"/>
              </a:lnSpc>
              <a:defRPr sz="4000" b="0" i="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0" name="Straight Connector 9"/>
          <p:cNvCxnSpPr/>
          <p:nvPr/>
        </p:nvCxnSpPr>
        <p:spPr>
          <a:xfrm>
            <a:off x="1658936" y="2743200"/>
            <a:ext cx="3902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9/9/2022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3412" y="646112"/>
            <a:ext cx="1828801" cy="552291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646112"/>
            <a:ext cx="7620000" cy="5522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9/9/2022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cxnSp>
        <p:nvCxnSpPr>
          <p:cNvPr id="7" name="Straight Connector 6"/>
          <p:cNvCxnSpPr/>
          <p:nvPr/>
        </p:nvCxnSpPr>
        <p:spPr>
          <a:xfrm>
            <a:off x="9371012" y="762000"/>
            <a:ext cx="0" cy="533400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000">
                <a:solidFill>
                  <a:schemeClr val="tx1"/>
                </a:solidFill>
              </a:defRPr>
            </a:lvl1pPr>
          </a:lstStyle>
          <a:p>
            <a:fld id="{03F41C87-7AD9-4845-A077-840E4A0F3F06}" type="datetimeFigureOut">
              <a:rPr lang="en-US"/>
              <a:pPr/>
              <a:t>9/9/2022</a:t>
            </a:fld>
            <a:endParaRPr/>
          </a:p>
        </p:txBody>
      </p:sp>
      <p:sp>
        <p:nvSpPr>
          <p:cNvPr id="5" name="Footer Placeholder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000">
                <a:solidFill>
                  <a:schemeClr val="tx1"/>
                </a:solidFill>
              </a:defRPr>
            </a:lvl1pPr>
          </a:lstStyle>
          <a:p>
            <a:endParaRPr/>
          </a:p>
        </p:txBody>
      </p:sp>
      <p:sp>
        <p:nvSpPr>
          <p:cNvPr id="6" name="Slide Number Placeholder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000">
                <a:solidFill>
                  <a:schemeClr val="tx1"/>
                </a:solidFill>
              </a:defRPr>
            </a:lvl1pPr>
          </a:lstStyle>
          <a:p>
            <a:fld id="{2A013F82-EE5E-44EE-A61D-E31C6657F26F}" type="slidenum">
              <a:rPr/>
              <a:pPr/>
              <a:t>‹#›</a:t>
            </a:fld>
            <a:endParaRPr/>
          </a:p>
        </p:txBody>
      </p:sp>
      <p:pic>
        <p:nvPicPr>
          <p:cNvPr id="9" name="Picture 8"/>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1" y="0"/>
            <a:ext cx="1065213" cy="6858000"/>
          </a:xfrm>
          <a:prstGeom prst="rect">
            <a:avLst/>
          </a:prstGeom>
        </p:spPr>
      </p:pic>
      <p:sp>
        <p:nvSpPr>
          <p:cNvPr id="10" name="Rectangle 9"/>
          <p:cNvSpPr/>
          <p:nvPr/>
        </p:nvSpPr>
        <p:spPr>
          <a:xfrm>
            <a:off x="1" y="0"/>
            <a:ext cx="1065213" cy="6858000"/>
          </a:xfrm>
          <a:prstGeom prst="rect">
            <a:avLst/>
          </a:prstGeom>
          <a:gradFill flip="none" rotWithShape="1">
            <a:gsLst>
              <a:gs pos="75000">
                <a:schemeClr val="tx2">
                  <a:alpha val="0"/>
                </a:schemeClr>
              </a:gs>
              <a:gs pos="100000">
                <a:schemeClr val="tx2">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50000"/>
            <a:lumOff val="5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50000"/>
            <a:lumOff val="5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GE1202 Managing Your Personal Finance</a:t>
            </a:r>
          </a:p>
        </p:txBody>
      </p:sp>
      <p:sp>
        <p:nvSpPr>
          <p:cNvPr id="3" name="Subtitle 2"/>
          <p:cNvSpPr>
            <a:spLocks noGrp="1"/>
          </p:cNvSpPr>
          <p:nvPr>
            <p:ph type="subTitle" idx="1"/>
          </p:nvPr>
        </p:nvSpPr>
        <p:spPr/>
        <p:txBody>
          <a:bodyPr/>
          <a:lstStyle/>
          <a:p>
            <a:r>
              <a:rPr lang="en-US" dirty="0"/>
              <a:t>Week 2 Tutorial </a:t>
            </a:r>
          </a:p>
          <a:p>
            <a:r>
              <a:rPr lang="en-GB" altLang="zh-HK" dirty="0"/>
              <a:t>Introduction to Personal Finance Management</a:t>
            </a:r>
            <a:endParaRPr lang="en-US" altLang="zh-HK" dirty="0"/>
          </a:p>
          <a:p>
            <a:endParaRPr lang="en-US" dirty="0"/>
          </a:p>
        </p:txBody>
      </p:sp>
    </p:spTree>
    <p:extLst>
      <p:ext uri="{BB962C8B-B14F-4D97-AF65-F5344CB8AC3E}">
        <p14:creationId xmlns:p14="http://schemas.microsoft.com/office/powerpoint/2010/main" val="232011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982199" cy="1219200"/>
          </a:xfrm>
        </p:spPr>
        <p:txBody>
          <a:bodyPr/>
          <a:lstStyle/>
          <a:p>
            <a:r>
              <a:rPr lang="en-US" dirty="0"/>
              <a:t>Question 1 True/False</a:t>
            </a:r>
          </a:p>
        </p:txBody>
      </p:sp>
      <p:sp>
        <p:nvSpPr>
          <p:cNvPr id="3" name="Content Placeholder 2"/>
          <p:cNvSpPr>
            <a:spLocks noGrp="1"/>
          </p:cNvSpPr>
          <p:nvPr>
            <p:ph idx="1"/>
          </p:nvPr>
        </p:nvSpPr>
        <p:spPr/>
        <p:txBody>
          <a:bodyPr>
            <a:normAutofit/>
          </a:bodyPr>
          <a:lstStyle/>
          <a:p>
            <a:pPr marL="0" indent="0">
              <a:buNone/>
            </a:pPr>
            <a:r>
              <a:rPr lang="en-US" dirty="0"/>
              <a:t>Explain whether the statements are true or false.</a:t>
            </a:r>
          </a:p>
          <a:p>
            <a:pPr marL="739775" lvl="1" indent="-457200">
              <a:buFont typeface="+mj-lt"/>
              <a:buAutoNum type="alphaLcPeriod"/>
            </a:pPr>
            <a:r>
              <a:rPr lang="en-US" sz="2400" dirty="0"/>
              <a:t>Personal financial planning is a process that should be carried out on a regular five-yearly basis.</a:t>
            </a:r>
          </a:p>
          <a:p>
            <a:pPr lvl="1"/>
            <a:r>
              <a:rPr lang="en-US" sz="2400" dirty="0"/>
              <a:t>The whole financial planning process should be revisited on regular basis. </a:t>
            </a:r>
          </a:p>
          <a:p>
            <a:pPr lvl="1"/>
            <a:r>
              <a:rPr lang="en-US" sz="2400" dirty="0"/>
              <a:t>Or when personal or economic circumstances change</a:t>
            </a:r>
          </a:p>
          <a:p>
            <a:pPr marL="739775" lvl="1" indent="-457200">
              <a:buFont typeface="+mj-lt"/>
              <a:buAutoNum type="alphaLcPeriod"/>
            </a:pPr>
            <a:endParaRPr lang="en-US" dirty="0"/>
          </a:p>
          <a:p>
            <a:pPr marL="739775" lvl="1" indent="-457200">
              <a:buFont typeface="+mj-lt"/>
              <a:buAutoNum type="alphaLcPeriod"/>
            </a:pPr>
            <a:endParaRPr lang="en-US" dirty="0"/>
          </a:p>
          <a:p>
            <a:endParaRPr lang="en-US" dirty="0"/>
          </a:p>
          <a:p>
            <a:pPr lvl="1"/>
            <a:endParaRPr lang="en-US" dirty="0"/>
          </a:p>
        </p:txBody>
      </p:sp>
      <p:cxnSp>
        <p:nvCxnSpPr>
          <p:cNvPr id="5" name="Straight Connector 4"/>
          <p:cNvCxnSpPr/>
          <p:nvPr/>
        </p:nvCxnSpPr>
        <p:spPr>
          <a:xfrm>
            <a:off x="3960812" y="3124200"/>
            <a:ext cx="13716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324728" y="4572000"/>
            <a:ext cx="1066800" cy="523220"/>
          </a:xfrm>
          <a:prstGeom prst="rect">
            <a:avLst/>
          </a:prstGeom>
          <a:noFill/>
        </p:spPr>
        <p:txBody>
          <a:bodyPr wrap="square" rtlCol="0">
            <a:spAutoFit/>
          </a:bodyPr>
          <a:lstStyle/>
          <a:p>
            <a:r>
              <a:rPr lang="en-US" sz="2800" dirty="0">
                <a:solidFill>
                  <a:srgbClr val="FF0000"/>
                </a:solidFill>
              </a:rPr>
              <a:t>False</a:t>
            </a:r>
          </a:p>
        </p:txBody>
      </p:sp>
    </p:spTree>
    <p:extLst>
      <p:ext uri="{BB962C8B-B14F-4D97-AF65-F5344CB8AC3E}">
        <p14:creationId xmlns:p14="http://schemas.microsoft.com/office/powerpoint/2010/main" val="971679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 True/False</a:t>
            </a:r>
          </a:p>
        </p:txBody>
      </p:sp>
      <p:sp>
        <p:nvSpPr>
          <p:cNvPr id="3" name="Content Placeholder 2"/>
          <p:cNvSpPr>
            <a:spLocks noGrp="1"/>
          </p:cNvSpPr>
          <p:nvPr>
            <p:ph idx="1"/>
          </p:nvPr>
        </p:nvSpPr>
        <p:spPr/>
        <p:txBody>
          <a:bodyPr/>
          <a:lstStyle/>
          <a:p>
            <a:pPr marL="739775" lvl="1" indent="-457200">
              <a:buFont typeface="+mj-lt"/>
              <a:buAutoNum type="alphaLcPeriod" startAt="2"/>
            </a:pPr>
            <a:r>
              <a:rPr lang="en-US" sz="2400" dirty="0"/>
              <a:t>It is far more important for older people to engage with personal financial planning, than younger people.</a:t>
            </a:r>
          </a:p>
          <a:p>
            <a:r>
              <a:rPr lang="en-US" dirty="0"/>
              <a:t>Personal financial planning is important to people who have financial goals but limited financial resources.</a:t>
            </a:r>
          </a:p>
          <a:p>
            <a:r>
              <a:rPr lang="en-US" dirty="0"/>
              <a:t>Both young people and older people face the same situation.</a:t>
            </a:r>
          </a:p>
          <a:p>
            <a:r>
              <a:rPr lang="en-US" dirty="0"/>
              <a:t> </a:t>
            </a:r>
          </a:p>
        </p:txBody>
      </p:sp>
      <p:sp>
        <p:nvSpPr>
          <p:cNvPr id="4" name="TextBox 3"/>
          <p:cNvSpPr txBox="1"/>
          <p:nvPr/>
        </p:nvSpPr>
        <p:spPr>
          <a:xfrm>
            <a:off x="5324728" y="4572000"/>
            <a:ext cx="1066800" cy="523220"/>
          </a:xfrm>
          <a:prstGeom prst="rect">
            <a:avLst/>
          </a:prstGeom>
          <a:noFill/>
        </p:spPr>
        <p:txBody>
          <a:bodyPr wrap="square" rtlCol="0">
            <a:spAutoFit/>
          </a:bodyPr>
          <a:lstStyle/>
          <a:p>
            <a:r>
              <a:rPr lang="en-US" sz="2800" dirty="0">
                <a:solidFill>
                  <a:srgbClr val="FF0000"/>
                </a:solidFill>
              </a:rPr>
              <a:t>False</a:t>
            </a:r>
          </a:p>
        </p:txBody>
      </p:sp>
    </p:spTree>
    <p:extLst>
      <p:ext uri="{BB962C8B-B14F-4D97-AF65-F5344CB8AC3E}">
        <p14:creationId xmlns:p14="http://schemas.microsoft.com/office/powerpoint/2010/main" val="2279407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 True/False</a:t>
            </a:r>
          </a:p>
        </p:txBody>
      </p:sp>
      <p:sp>
        <p:nvSpPr>
          <p:cNvPr id="3" name="Content Placeholder 2"/>
          <p:cNvSpPr>
            <a:spLocks noGrp="1"/>
          </p:cNvSpPr>
          <p:nvPr>
            <p:ph idx="1"/>
          </p:nvPr>
        </p:nvSpPr>
        <p:spPr/>
        <p:txBody>
          <a:bodyPr/>
          <a:lstStyle/>
          <a:p>
            <a:pPr marL="739775" lvl="1" indent="-457200">
              <a:buFont typeface="+mj-lt"/>
              <a:buAutoNum type="alphaLcPeriod" startAt="3"/>
            </a:pPr>
            <a:r>
              <a:rPr lang="en-US" sz="2400" dirty="0"/>
              <a:t>If inflation is measured at 3% per annum and a savings account is paying interest at 3% per annum, the purchasing power of the savings made will remain unchanged.</a:t>
            </a:r>
          </a:p>
          <a:p>
            <a:endParaRPr lang="en-US" dirty="0"/>
          </a:p>
        </p:txBody>
      </p:sp>
      <p:sp>
        <p:nvSpPr>
          <p:cNvPr id="4" name="文字方塊 4"/>
          <p:cNvSpPr txBox="1"/>
          <p:nvPr/>
        </p:nvSpPr>
        <p:spPr>
          <a:xfrm>
            <a:off x="2894012" y="3352800"/>
            <a:ext cx="6993327" cy="461665"/>
          </a:xfrm>
          <a:prstGeom prst="rect">
            <a:avLst/>
          </a:prstGeom>
          <a:solidFill>
            <a:srgbClr val="FFFF99"/>
          </a:solidFill>
        </p:spPr>
        <p:txBody>
          <a:bodyPr wrap="square" rtlCol="0" anchor="t">
            <a:spAutoFit/>
          </a:bodyPr>
          <a:lstStyle/>
          <a:p>
            <a:pPr algn="ctr">
              <a:spcBef>
                <a:spcPts val="600"/>
              </a:spcBef>
              <a:spcAft>
                <a:spcPts val="600"/>
              </a:spcAft>
            </a:pPr>
            <a:r>
              <a:rPr lang="en-GB" altLang="zh-HK" sz="2400" dirty="0"/>
              <a:t>% △ Real value = % △ Nominal value – Inflation%</a:t>
            </a:r>
          </a:p>
        </p:txBody>
      </p:sp>
      <p:sp>
        <p:nvSpPr>
          <p:cNvPr id="5" name="TextBox 4"/>
          <p:cNvSpPr txBox="1"/>
          <p:nvPr/>
        </p:nvSpPr>
        <p:spPr>
          <a:xfrm>
            <a:off x="8685212" y="3814465"/>
            <a:ext cx="609600" cy="400110"/>
          </a:xfrm>
          <a:prstGeom prst="rect">
            <a:avLst/>
          </a:prstGeom>
          <a:noFill/>
        </p:spPr>
        <p:txBody>
          <a:bodyPr wrap="square" rtlCol="0">
            <a:spAutoFit/>
          </a:bodyPr>
          <a:lstStyle/>
          <a:p>
            <a:r>
              <a:rPr lang="en-US" sz="2000" dirty="0">
                <a:solidFill>
                  <a:srgbClr val="FF0000"/>
                </a:solidFill>
              </a:rPr>
              <a:t>3%</a:t>
            </a:r>
          </a:p>
        </p:txBody>
      </p:sp>
      <p:sp>
        <p:nvSpPr>
          <p:cNvPr id="6" name="TextBox 5"/>
          <p:cNvSpPr txBox="1"/>
          <p:nvPr/>
        </p:nvSpPr>
        <p:spPr>
          <a:xfrm>
            <a:off x="6437312" y="3814465"/>
            <a:ext cx="609600" cy="400110"/>
          </a:xfrm>
          <a:prstGeom prst="rect">
            <a:avLst/>
          </a:prstGeom>
          <a:noFill/>
        </p:spPr>
        <p:txBody>
          <a:bodyPr wrap="square" rtlCol="0">
            <a:spAutoFit/>
          </a:bodyPr>
          <a:lstStyle/>
          <a:p>
            <a:r>
              <a:rPr lang="en-US" sz="2000" dirty="0">
                <a:solidFill>
                  <a:srgbClr val="FF0000"/>
                </a:solidFill>
              </a:rPr>
              <a:t>3%</a:t>
            </a:r>
          </a:p>
        </p:txBody>
      </p:sp>
      <p:sp>
        <p:nvSpPr>
          <p:cNvPr id="7" name="TextBox 6"/>
          <p:cNvSpPr txBox="1"/>
          <p:nvPr/>
        </p:nvSpPr>
        <p:spPr>
          <a:xfrm>
            <a:off x="3884612" y="3832235"/>
            <a:ext cx="609600" cy="400110"/>
          </a:xfrm>
          <a:prstGeom prst="rect">
            <a:avLst/>
          </a:prstGeom>
          <a:noFill/>
        </p:spPr>
        <p:txBody>
          <a:bodyPr wrap="square" rtlCol="0">
            <a:spAutoFit/>
          </a:bodyPr>
          <a:lstStyle/>
          <a:p>
            <a:r>
              <a:rPr lang="en-US" sz="2000" dirty="0">
                <a:solidFill>
                  <a:srgbClr val="FF0000"/>
                </a:solidFill>
              </a:rPr>
              <a:t>0%</a:t>
            </a:r>
          </a:p>
        </p:txBody>
      </p:sp>
      <p:sp>
        <p:nvSpPr>
          <p:cNvPr id="8" name="TextBox 7"/>
          <p:cNvSpPr txBox="1"/>
          <p:nvPr/>
        </p:nvSpPr>
        <p:spPr>
          <a:xfrm>
            <a:off x="5640196" y="4406970"/>
            <a:ext cx="1066800" cy="523220"/>
          </a:xfrm>
          <a:prstGeom prst="rect">
            <a:avLst/>
          </a:prstGeom>
          <a:noFill/>
        </p:spPr>
        <p:txBody>
          <a:bodyPr wrap="square" rtlCol="0">
            <a:spAutoFit/>
          </a:bodyPr>
          <a:lstStyle/>
          <a:p>
            <a:r>
              <a:rPr lang="en-US" sz="2800" dirty="0">
                <a:solidFill>
                  <a:srgbClr val="FF0000"/>
                </a:solidFill>
              </a:rPr>
              <a:t>True</a:t>
            </a:r>
          </a:p>
        </p:txBody>
      </p:sp>
    </p:spTree>
    <p:extLst>
      <p:ext uri="{BB962C8B-B14F-4D97-AF65-F5344CB8AC3E}">
        <p14:creationId xmlns:p14="http://schemas.microsoft.com/office/powerpoint/2010/main" val="107089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down)">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wipe(down)">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 True/False</a:t>
            </a:r>
          </a:p>
        </p:txBody>
      </p:sp>
      <p:sp>
        <p:nvSpPr>
          <p:cNvPr id="3" name="Content Placeholder 2"/>
          <p:cNvSpPr>
            <a:spLocks noGrp="1"/>
          </p:cNvSpPr>
          <p:nvPr>
            <p:ph idx="1"/>
          </p:nvPr>
        </p:nvSpPr>
        <p:spPr/>
        <p:txBody>
          <a:bodyPr>
            <a:normAutofit/>
          </a:bodyPr>
          <a:lstStyle/>
          <a:p>
            <a:pPr marL="739775" lvl="1" indent="-457200">
              <a:buFont typeface="+mj-lt"/>
              <a:buAutoNum type="alphaLcPeriod" startAt="4"/>
            </a:pPr>
            <a:r>
              <a:rPr lang="en-US" sz="2400" dirty="0"/>
              <a:t>Career planning is not a part of financial planning.</a:t>
            </a:r>
          </a:p>
          <a:p>
            <a:pPr lvl="1"/>
            <a:r>
              <a:rPr lang="en-US" sz="2400" dirty="0"/>
              <a:t>Eight major personal financial planning areas</a:t>
            </a:r>
          </a:p>
          <a:p>
            <a:pPr lvl="2"/>
            <a:r>
              <a:rPr lang="en-US" sz="2000" dirty="0"/>
              <a:t>Obtaining – the receipt of income and other financial resources</a:t>
            </a:r>
          </a:p>
          <a:p>
            <a:pPr lvl="2"/>
            <a:r>
              <a:rPr lang="en-US" sz="2000" dirty="0"/>
              <a:t>Planning – actions to determine future financial directions</a:t>
            </a:r>
          </a:p>
          <a:p>
            <a:pPr lvl="2"/>
            <a:r>
              <a:rPr lang="en-US" sz="2000" dirty="0"/>
              <a:t>Saving – set aside funds for expected and unexpected expenses</a:t>
            </a:r>
          </a:p>
          <a:p>
            <a:pPr lvl="2"/>
            <a:r>
              <a:rPr lang="en-US" sz="2000" dirty="0"/>
              <a:t>Borrowing – appropriate use of short-and-long-term credit plans</a:t>
            </a:r>
          </a:p>
          <a:p>
            <a:pPr lvl="2"/>
            <a:r>
              <a:rPr lang="en-US" sz="2000" dirty="0"/>
              <a:t>Spending – analysis of purchasing decisions for wise money use</a:t>
            </a:r>
          </a:p>
          <a:p>
            <a:pPr lvl="2"/>
            <a:r>
              <a:rPr lang="en-US" sz="2000" dirty="0"/>
              <a:t>Managing Risk – insurance and other methods to reduce financial uncertainty</a:t>
            </a:r>
          </a:p>
          <a:p>
            <a:pPr lvl="2"/>
            <a:r>
              <a:rPr lang="en-US" sz="2000" dirty="0"/>
              <a:t>Investing – accumulation of funds for long-term financial security</a:t>
            </a:r>
          </a:p>
          <a:p>
            <a:pPr lvl="2"/>
            <a:r>
              <a:rPr lang="en-US" sz="2000" dirty="0"/>
              <a:t>Retirement and Estate Planning – efforts to provide for post-career years and transfer of assets</a:t>
            </a:r>
          </a:p>
          <a:p>
            <a:pPr lvl="2"/>
            <a:endParaRPr lang="en-US" sz="2200" dirty="0"/>
          </a:p>
          <a:p>
            <a:endParaRPr lang="en-US" dirty="0"/>
          </a:p>
        </p:txBody>
      </p:sp>
      <p:cxnSp>
        <p:nvCxnSpPr>
          <p:cNvPr id="7" name="Straight Connector 6"/>
          <p:cNvCxnSpPr/>
          <p:nvPr/>
        </p:nvCxnSpPr>
        <p:spPr>
          <a:xfrm>
            <a:off x="2360612" y="2362200"/>
            <a:ext cx="8382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027612" y="3124200"/>
            <a:ext cx="8382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9142412" y="1905000"/>
            <a:ext cx="1066800" cy="523220"/>
          </a:xfrm>
          <a:prstGeom prst="rect">
            <a:avLst/>
          </a:prstGeom>
          <a:noFill/>
        </p:spPr>
        <p:txBody>
          <a:bodyPr wrap="square" rtlCol="0">
            <a:spAutoFit/>
          </a:bodyPr>
          <a:lstStyle/>
          <a:p>
            <a:r>
              <a:rPr lang="en-US" sz="2800" dirty="0">
                <a:solidFill>
                  <a:srgbClr val="FF0000"/>
                </a:solidFill>
              </a:rPr>
              <a:t>False</a:t>
            </a:r>
          </a:p>
        </p:txBody>
      </p:sp>
    </p:spTree>
    <p:extLst>
      <p:ext uri="{BB962C8B-B14F-4D97-AF65-F5344CB8AC3E}">
        <p14:creationId xmlns:p14="http://schemas.microsoft.com/office/powerpoint/2010/main" val="410344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 True/False</a:t>
            </a:r>
          </a:p>
        </p:txBody>
      </p:sp>
      <p:sp>
        <p:nvSpPr>
          <p:cNvPr id="3" name="Content Placeholder 2"/>
          <p:cNvSpPr>
            <a:spLocks noGrp="1"/>
          </p:cNvSpPr>
          <p:nvPr>
            <p:ph idx="1"/>
          </p:nvPr>
        </p:nvSpPr>
        <p:spPr/>
        <p:txBody>
          <a:bodyPr/>
          <a:lstStyle/>
          <a:p>
            <a:pPr marL="739775" lvl="1" indent="-457200">
              <a:buFont typeface="+mj-lt"/>
              <a:buAutoNum type="alphaLcPeriod" startAt="5"/>
            </a:pPr>
            <a:r>
              <a:rPr lang="en-US" sz="2400" dirty="0"/>
              <a:t>Once you have set your financial goals, you should try to achieve them by all means.</a:t>
            </a:r>
          </a:p>
          <a:p>
            <a:r>
              <a:rPr lang="en-US" dirty="0"/>
              <a:t>Financial goals should take a </a:t>
            </a:r>
            <a:r>
              <a:rPr lang="en-US" b="1" dirty="0"/>
              <a:t>SMART</a:t>
            </a:r>
            <a:r>
              <a:rPr lang="en-US" dirty="0"/>
              <a:t> approach</a:t>
            </a:r>
          </a:p>
          <a:p>
            <a:r>
              <a:rPr lang="en-US" dirty="0"/>
              <a:t>If the goal is unrealistic, it is very unlikely for you to achieve it</a:t>
            </a:r>
          </a:p>
          <a:p>
            <a:r>
              <a:rPr lang="en-GB" altLang="zh-HK" dirty="0"/>
              <a:t>Six-step financial planning process</a:t>
            </a:r>
          </a:p>
          <a:p>
            <a:endParaRPr lang="en-US" dirty="0"/>
          </a:p>
        </p:txBody>
      </p:sp>
      <p:grpSp>
        <p:nvGrpSpPr>
          <p:cNvPr id="4" name="群組 9"/>
          <p:cNvGrpSpPr/>
          <p:nvPr/>
        </p:nvGrpSpPr>
        <p:grpSpPr>
          <a:xfrm>
            <a:off x="5242319" y="4494257"/>
            <a:ext cx="2590800" cy="923330"/>
            <a:chOff x="4646612" y="4419600"/>
            <a:chExt cx="2209800" cy="923330"/>
          </a:xfrm>
        </p:grpSpPr>
        <p:sp>
          <p:nvSpPr>
            <p:cNvPr id="5" name="矩形 7"/>
            <p:cNvSpPr/>
            <p:nvPr/>
          </p:nvSpPr>
          <p:spPr>
            <a:xfrm>
              <a:off x="4722812" y="4419600"/>
              <a:ext cx="2133600" cy="92333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 name="文字方塊 5"/>
            <p:cNvSpPr txBox="1"/>
            <p:nvPr/>
          </p:nvSpPr>
          <p:spPr>
            <a:xfrm>
              <a:off x="4646612" y="4419600"/>
              <a:ext cx="2209800" cy="923330"/>
            </a:xfrm>
            <a:prstGeom prst="rect">
              <a:avLst/>
            </a:prstGeom>
            <a:noFill/>
          </p:spPr>
          <p:txBody>
            <a:bodyPr wrap="square" rtlCol="0">
              <a:spAutoFit/>
            </a:bodyPr>
            <a:lstStyle/>
            <a:p>
              <a:pPr marL="266700" indent="-266700" algn="ctr">
                <a:buFont typeface="+mj-lt"/>
                <a:buAutoNum type="arabicPeriod"/>
              </a:pPr>
              <a:r>
                <a:rPr lang="en-GB" altLang="zh-HK" dirty="0"/>
                <a:t>Determine your current financial situation</a:t>
              </a:r>
              <a:endParaRPr lang="zh-HK" altLang="en-US" dirty="0"/>
            </a:p>
          </p:txBody>
        </p:sp>
      </p:grpSp>
      <p:grpSp>
        <p:nvGrpSpPr>
          <p:cNvPr id="7" name="群組 10"/>
          <p:cNvGrpSpPr/>
          <p:nvPr/>
        </p:nvGrpSpPr>
        <p:grpSpPr>
          <a:xfrm>
            <a:off x="8421532" y="4498358"/>
            <a:ext cx="2501462" cy="1057920"/>
            <a:chOff x="7599511" y="4419600"/>
            <a:chExt cx="2152501" cy="1057920"/>
          </a:xfrm>
        </p:grpSpPr>
        <p:sp>
          <p:nvSpPr>
            <p:cNvPr id="8" name="矩形 8"/>
            <p:cNvSpPr/>
            <p:nvPr/>
          </p:nvSpPr>
          <p:spPr>
            <a:xfrm>
              <a:off x="7618412" y="4419600"/>
              <a:ext cx="2133600" cy="92333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9" name="文字方塊 4"/>
            <p:cNvSpPr txBox="1"/>
            <p:nvPr/>
          </p:nvSpPr>
          <p:spPr>
            <a:xfrm>
              <a:off x="7599511" y="4554190"/>
              <a:ext cx="2133600" cy="923330"/>
            </a:xfrm>
            <a:prstGeom prst="rect">
              <a:avLst/>
            </a:prstGeom>
            <a:noFill/>
          </p:spPr>
          <p:txBody>
            <a:bodyPr wrap="square" rtlCol="0">
              <a:spAutoFit/>
            </a:bodyPr>
            <a:lstStyle/>
            <a:p>
              <a:pPr marL="534988" lvl="1" indent="-252413">
                <a:buFont typeface="+mj-lt"/>
                <a:buAutoNum type="arabicPeriod" startAt="2"/>
              </a:pPr>
              <a:r>
                <a:rPr lang="en-GB" altLang="zh-HK" dirty="0"/>
                <a:t>Develop your financial goals </a:t>
              </a:r>
            </a:p>
            <a:p>
              <a:pPr marL="534988" lvl="1" indent="-252413">
                <a:buFont typeface="+mj-lt"/>
                <a:buAutoNum type="arabicPeriod" startAt="2"/>
              </a:pPr>
              <a:endParaRPr lang="en-GB" altLang="zh-HK" dirty="0"/>
            </a:p>
          </p:txBody>
        </p:sp>
      </p:grpSp>
      <p:sp>
        <p:nvSpPr>
          <p:cNvPr id="10" name="向右箭號 6"/>
          <p:cNvSpPr/>
          <p:nvPr/>
        </p:nvSpPr>
        <p:spPr>
          <a:xfrm>
            <a:off x="7879412" y="4722857"/>
            <a:ext cx="457200" cy="5334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11" name="群組 11"/>
          <p:cNvGrpSpPr/>
          <p:nvPr/>
        </p:nvGrpSpPr>
        <p:grpSpPr>
          <a:xfrm>
            <a:off x="8260412" y="5801067"/>
            <a:ext cx="3168000" cy="1026675"/>
            <a:chOff x="7441669" y="4419600"/>
            <a:chExt cx="2738782" cy="1026675"/>
          </a:xfrm>
        </p:grpSpPr>
        <p:sp>
          <p:nvSpPr>
            <p:cNvPr id="12" name="矩形 12"/>
            <p:cNvSpPr/>
            <p:nvPr/>
          </p:nvSpPr>
          <p:spPr>
            <a:xfrm>
              <a:off x="7618412" y="4419600"/>
              <a:ext cx="2133600" cy="92333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3" name="文字方塊 13"/>
            <p:cNvSpPr txBox="1"/>
            <p:nvPr/>
          </p:nvSpPr>
          <p:spPr>
            <a:xfrm>
              <a:off x="7441669" y="4522945"/>
              <a:ext cx="2738782" cy="923330"/>
            </a:xfrm>
            <a:prstGeom prst="rect">
              <a:avLst/>
            </a:prstGeom>
            <a:noFill/>
          </p:spPr>
          <p:txBody>
            <a:bodyPr wrap="square" rtlCol="0">
              <a:spAutoFit/>
            </a:bodyPr>
            <a:lstStyle/>
            <a:p>
              <a:pPr marL="539750" lvl="1" indent="-269875">
                <a:buFont typeface="+mj-lt"/>
                <a:buAutoNum type="arabicPeriod" startAt="3"/>
              </a:pPr>
              <a:r>
                <a:rPr lang="en-GB" altLang="zh-HK" dirty="0"/>
                <a:t>Identify alternative courses of actions</a:t>
              </a:r>
            </a:p>
            <a:p>
              <a:pPr marL="534988" lvl="1" indent="-252413">
                <a:buFont typeface="+mj-lt"/>
                <a:buAutoNum type="arabicPeriod" startAt="3"/>
              </a:pPr>
              <a:endParaRPr lang="en-GB" altLang="zh-HK" dirty="0"/>
            </a:p>
          </p:txBody>
        </p:sp>
      </p:grpSp>
      <p:sp>
        <p:nvSpPr>
          <p:cNvPr id="14" name="向右箭號 14"/>
          <p:cNvSpPr/>
          <p:nvPr/>
        </p:nvSpPr>
        <p:spPr>
          <a:xfrm rot="5400000">
            <a:off x="9488206" y="5353161"/>
            <a:ext cx="287612" cy="5334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15" name="群組 15"/>
          <p:cNvGrpSpPr/>
          <p:nvPr/>
        </p:nvGrpSpPr>
        <p:grpSpPr>
          <a:xfrm>
            <a:off x="5373056" y="5801067"/>
            <a:ext cx="2639547" cy="1026675"/>
            <a:chOff x="7618412" y="4419600"/>
            <a:chExt cx="2281926" cy="1026675"/>
          </a:xfrm>
        </p:grpSpPr>
        <p:sp>
          <p:nvSpPr>
            <p:cNvPr id="16" name="矩形 16"/>
            <p:cNvSpPr/>
            <p:nvPr/>
          </p:nvSpPr>
          <p:spPr>
            <a:xfrm>
              <a:off x="7618412" y="4419600"/>
              <a:ext cx="2133600" cy="92333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7" name="文字方塊 17"/>
            <p:cNvSpPr txBox="1"/>
            <p:nvPr/>
          </p:nvSpPr>
          <p:spPr>
            <a:xfrm>
              <a:off x="7655871" y="4522945"/>
              <a:ext cx="2244467" cy="923330"/>
            </a:xfrm>
            <a:prstGeom prst="rect">
              <a:avLst/>
            </a:prstGeom>
            <a:noFill/>
          </p:spPr>
          <p:txBody>
            <a:bodyPr wrap="square" rtlCol="0">
              <a:spAutoFit/>
            </a:bodyPr>
            <a:lstStyle/>
            <a:p>
              <a:pPr marL="612775" lvl="1" indent="-342900">
                <a:buFont typeface="+mj-lt"/>
                <a:buAutoNum type="arabicPeriod" startAt="4"/>
              </a:pPr>
              <a:r>
                <a:rPr lang="en-GB" altLang="zh-HK" dirty="0"/>
                <a:t>Evaluate alternatives</a:t>
              </a:r>
            </a:p>
            <a:p>
              <a:pPr marL="534988" lvl="1" indent="-252413">
                <a:buFont typeface="+mj-lt"/>
                <a:buAutoNum type="arabicPeriod" startAt="4"/>
              </a:pPr>
              <a:endParaRPr lang="en-GB" altLang="zh-HK" dirty="0"/>
            </a:p>
          </p:txBody>
        </p:sp>
      </p:grpSp>
      <p:sp>
        <p:nvSpPr>
          <p:cNvPr id="18" name="向右箭號 18"/>
          <p:cNvSpPr/>
          <p:nvPr/>
        </p:nvSpPr>
        <p:spPr>
          <a:xfrm rot="10800000">
            <a:off x="7914383" y="5950640"/>
            <a:ext cx="457200" cy="5334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19" name="群組 19"/>
          <p:cNvGrpSpPr/>
          <p:nvPr/>
        </p:nvGrpSpPr>
        <p:grpSpPr>
          <a:xfrm>
            <a:off x="2281255" y="5801067"/>
            <a:ext cx="2467976" cy="1209333"/>
            <a:chOff x="7618413" y="4419600"/>
            <a:chExt cx="2133601" cy="1209333"/>
          </a:xfrm>
        </p:grpSpPr>
        <p:sp>
          <p:nvSpPr>
            <p:cNvPr id="20" name="矩形 20"/>
            <p:cNvSpPr/>
            <p:nvPr/>
          </p:nvSpPr>
          <p:spPr>
            <a:xfrm>
              <a:off x="7618413" y="4419600"/>
              <a:ext cx="2133601" cy="923330"/>
            </a:xfrm>
            <a:prstGeom prst="rect">
              <a:avLst/>
            </a:prstGeom>
            <a:solidFill>
              <a:srgbClr val="8086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1" name="文字方塊 21"/>
            <p:cNvSpPr txBox="1"/>
            <p:nvPr/>
          </p:nvSpPr>
          <p:spPr>
            <a:xfrm>
              <a:off x="7660788" y="4428604"/>
              <a:ext cx="1897274" cy="1200329"/>
            </a:xfrm>
            <a:prstGeom prst="rect">
              <a:avLst/>
            </a:prstGeom>
            <a:noFill/>
          </p:spPr>
          <p:txBody>
            <a:bodyPr wrap="square" rtlCol="0">
              <a:spAutoFit/>
            </a:bodyPr>
            <a:lstStyle/>
            <a:p>
              <a:pPr marL="612775" lvl="1" indent="-342900">
                <a:buFont typeface="+mj-lt"/>
                <a:buAutoNum type="arabicPeriod" startAt="5"/>
              </a:pPr>
              <a:r>
                <a:rPr lang="en-GB" altLang="zh-HK" dirty="0"/>
                <a:t>Create and implement your plan</a:t>
              </a:r>
            </a:p>
            <a:p>
              <a:pPr marL="534988" lvl="1" indent="-252413">
                <a:buFont typeface="+mj-lt"/>
                <a:buAutoNum type="arabicPeriod" startAt="5"/>
              </a:pPr>
              <a:endParaRPr lang="en-GB" altLang="zh-HK" dirty="0"/>
            </a:p>
          </p:txBody>
        </p:sp>
      </p:grpSp>
      <p:sp>
        <p:nvSpPr>
          <p:cNvPr id="22" name="向右箭號 22"/>
          <p:cNvSpPr/>
          <p:nvPr/>
        </p:nvSpPr>
        <p:spPr>
          <a:xfrm rot="10800000">
            <a:off x="4822583" y="5950640"/>
            <a:ext cx="457200" cy="5334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23" name="群組 23"/>
          <p:cNvGrpSpPr/>
          <p:nvPr/>
        </p:nvGrpSpPr>
        <p:grpSpPr>
          <a:xfrm>
            <a:off x="2264902" y="4502177"/>
            <a:ext cx="2501461" cy="1057920"/>
            <a:chOff x="7599511" y="4419600"/>
            <a:chExt cx="2152500" cy="1057920"/>
          </a:xfrm>
        </p:grpSpPr>
        <p:sp>
          <p:nvSpPr>
            <p:cNvPr id="24" name="矩形 24"/>
            <p:cNvSpPr/>
            <p:nvPr/>
          </p:nvSpPr>
          <p:spPr>
            <a:xfrm>
              <a:off x="7618411" y="4419600"/>
              <a:ext cx="2133600" cy="923330"/>
            </a:xfrm>
            <a:prstGeom prst="rect">
              <a:avLst/>
            </a:prstGeom>
            <a:solidFill>
              <a:srgbClr val="0AB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5" name="文字方塊 25"/>
            <p:cNvSpPr txBox="1"/>
            <p:nvPr/>
          </p:nvSpPr>
          <p:spPr>
            <a:xfrm>
              <a:off x="7599511" y="4554190"/>
              <a:ext cx="2133600" cy="923330"/>
            </a:xfrm>
            <a:prstGeom prst="rect">
              <a:avLst/>
            </a:prstGeom>
            <a:noFill/>
          </p:spPr>
          <p:txBody>
            <a:bodyPr wrap="square" rtlCol="0">
              <a:spAutoFit/>
            </a:bodyPr>
            <a:lstStyle/>
            <a:p>
              <a:pPr marL="625475" lvl="1" indent="-342900">
                <a:buFont typeface="+mj-lt"/>
                <a:buAutoNum type="arabicPeriod" startAt="6"/>
              </a:pPr>
              <a:r>
                <a:rPr lang="en-GB" altLang="zh-HK" dirty="0"/>
                <a:t>Review and revise the plan</a:t>
              </a:r>
            </a:p>
            <a:p>
              <a:pPr marL="534988" lvl="1" indent="-252413">
                <a:buFont typeface="+mj-lt"/>
                <a:buAutoNum type="arabicPeriod" startAt="6"/>
              </a:pPr>
              <a:endParaRPr lang="en-GB" altLang="zh-HK" dirty="0"/>
            </a:p>
          </p:txBody>
        </p:sp>
      </p:grpSp>
      <p:sp>
        <p:nvSpPr>
          <p:cNvPr id="26" name="向右箭號 26"/>
          <p:cNvSpPr/>
          <p:nvPr/>
        </p:nvSpPr>
        <p:spPr>
          <a:xfrm rot="16200000">
            <a:off x="3331575" y="5356980"/>
            <a:ext cx="287612" cy="5334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7" name="向右箭號 27"/>
          <p:cNvSpPr/>
          <p:nvPr/>
        </p:nvSpPr>
        <p:spPr>
          <a:xfrm>
            <a:off x="4839904" y="4697142"/>
            <a:ext cx="457200" cy="5334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8" name="TextBox 27"/>
          <p:cNvSpPr txBox="1"/>
          <p:nvPr/>
        </p:nvSpPr>
        <p:spPr>
          <a:xfrm>
            <a:off x="9098612" y="2326815"/>
            <a:ext cx="1066800" cy="523220"/>
          </a:xfrm>
          <a:prstGeom prst="rect">
            <a:avLst/>
          </a:prstGeom>
          <a:noFill/>
        </p:spPr>
        <p:txBody>
          <a:bodyPr wrap="square" rtlCol="0">
            <a:spAutoFit/>
          </a:bodyPr>
          <a:lstStyle/>
          <a:p>
            <a:r>
              <a:rPr lang="en-US" sz="2800" dirty="0">
                <a:solidFill>
                  <a:srgbClr val="FF0000"/>
                </a:solidFill>
              </a:rPr>
              <a:t>False</a:t>
            </a:r>
          </a:p>
        </p:txBody>
      </p:sp>
    </p:spTree>
    <p:extLst>
      <p:ext uri="{BB962C8B-B14F-4D97-AF65-F5344CB8AC3E}">
        <p14:creationId xmlns:p14="http://schemas.microsoft.com/office/powerpoint/2010/main" val="159136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500"/>
                            </p:stCondLst>
                            <p:childTnLst>
                              <p:par>
                                <p:cTn id="29" presetID="22" presetClass="entr" presetSubtype="4"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up)">
                                      <p:cBhvr>
                                        <p:cTn id="36" dur="500"/>
                                        <p:tgtEl>
                                          <p:spTgt spid="14"/>
                                        </p:tgtEl>
                                      </p:cBhvr>
                                    </p:animEffect>
                                  </p:childTnLst>
                                </p:cTn>
                              </p:par>
                            </p:childTnLst>
                          </p:cTn>
                        </p:par>
                        <p:par>
                          <p:cTn id="37" fill="hold">
                            <p:stCondLst>
                              <p:cond delay="500"/>
                            </p:stCondLst>
                            <p:childTnLst>
                              <p:par>
                                <p:cTn id="38" presetID="22" presetClass="entr" presetSubtype="4"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right)">
                                      <p:cBhvr>
                                        <p:cTn id="45" dur="500"/>
                                        <p:tgtEl>
                                          <p:spTgt spid="18"/>
                                        </p:tgtEl>
                                      </p:cBhvr>
                                    </p:animEffect>
                                  </p:childTnLst>
                                </p:cTn>
                              </p:par>
                            </p:childTnLst>
                          </p:cTn>
                        </p:par>
                        <p:par>
                          <p:cTn id="46" fill="hold">
                            <p:stCondLst>
                              <p:cond delay="500"/>
                            </p:stCondLst>
                            <p:childTnLst>
                              <p:par>
                                <p:cTn id="47" presetID="22" presetClass="entr" presetSubtype="4"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2" fill="hold" grpId="0" nodeType="click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right)">
                                      <p:cBhvr>
                                        <p:cTn id="54" dur="500"/>
                                        <p:tgtEl>
                                          <p:spTgt spid="22"/>
                                        </p:tgtEl>
                                      </p:cBhvr>
                                    </p:animEffect>
                                  </p:childTnLst>
                                </p:cTn>
                              </p:par>
                            </p:childTnLst>
                          </p:cTn>
                        </p:par>
                        <p:par>
                          <p:cTn id="55" fill="hold">
                            <p:stCondLst>
                              <p:cond delay="500"/>
                            </p:stCondLst>
                            <p:childTnLst>
                              <p:par>
                                <p:cTn id="56" presetID="22" presetClass="entr" presetSubtype="4"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down)">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down)">
                                      <p:cBhvr>
                                        <p:cTn id="63" dur="500"/>
                                        <p:tgtEl>
                                          <p:spTgt spid="26"/>
                                        </p:tgtEl>
                                      </p:cBhvr>
                                    </p:animEffect>
                                  </p:childTnLst>
                                </p:cTn>
                              </p:par>
                            </p:childTnLst>
                          </p:cTn>
                        </p:par>
                        <p:par>
                          <p:cTn id="64" fill="hold">
                            <p:stCondLst>
                              <p:cond delay="500"/>
                            </p:stCondLst>
                            <p:childTnLst>
                              <p:par>
                                <p:cTn id="65" presetID="22" presetClass="entr" presetSubtype="4"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down)">
                                      <p:cBhvr>
                                        <p:cTn id="67" dur="5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500" fill="hold"/>
                                        <p:tgtEl>
                                          <p:spTgt spid="28"/>
                                        </p:tgtEl>
                                        <p:attrNameLst>
                                          <p:attrName>ppt_x</p:attrName>
                                        </p:attrNameLst>
                                      </p:cBhvr>
                                      <p:tavLst>
                                        <p:tav tm="0">
                                          <p:val>
                                            <p:strVal val="#ppt_x"/>
                                          </p:val>
                                        </p:tav>
                                        <p:tav tm="100000">
                                          <p:val>
                                            <p:strVal val="#ppt_x"/>
                                          </p:val>
                                        </p:tav>
                                      </p:tavLst>
                                    </p:anim>
                                    <p:anim calcmode="lin" valueType="num">
                                      <p:cBhvr additive="base">
                                        <p:cTn id="7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8" grpId="0" animBg="1"/>
      <p:bldP spid="22" grpId="0" animBg="1"/>
      <p:bldP spid="26" grpId="0" animBg="1"/>
      <p:bldP spid="27" grpId="0" animBg="1"/>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 Case study</a:t>
            </a:r>
          </a:p>
        </p:txBody>
      </p:sp>
      <p:sp>
        <p:nvSpPr>
          <p:cNvPr id="3" name="Content Placeholder 2"/>
          <p:cNvSpPr>
            <a:spLocks noGrp="1"/>
          </p:cNvSpPr>
          <p:nvPr>
            <p:ph idx="1"/>
          </p:nvPr>
        </p:nvSpPr>
        <p:spPr/>
        <p:txBody>
          <a:bodyPr>
            <a:normAutofit/>
          </a:bodyPr>
          <a:lstStyle/>
          <a:p>
            <a:pPr marL="0" indent="0">
              <a:buNone/>
            </a:pPr>
            <a:r>
              <a:rPr lang="en-US" dirty="0"/>
              <a:t>Peter, aged forty, and his wife Ming have three young children and together they are buying their own home. Peter works in the public sector and has joined the Mandatory Pension Fund for the last fifteen years. Ming runs a small business from home that generates an income for her of HK$5000 each month.</a:t>
            </a:r>
          </a:p>
          <a:p>
            <a:pPr marL="0" indent="0">
              <a:buNone/>
            </a:pPr>
            <a:r>
              <a:rPr lang="en-US" dirty="0"/>
              <a:t>They have a large mortgage and owe significant sums on their credit cards. Peter has never considered undertaking any kind of personal financial planning. His view is as follows:</a:t>
            </a:r>
          </a:p>
          <a:p>
            <a:pPr marL="336550" lvl="1" indent="0">
              <a:buNone/>
            </a:pPr>
            <a:r>
              <a:rPr lang="en-US" dirty="0"/>
              <a:t>“Given my current financial predicament, I have absolutely no choices to make as I have no spare cash to consider investing. Personal financial planning is for people with cash to save.”</a:t>
            </a:r>
          </a:p>
        </p:txBody>
      </p:sp>
    </p:spTree>
    <p:extLst>
      <p:ext uri="{BB962C8B-B14F-4D97-AF65-F5344CB8AC3E}">
        <p14:creationId xmlns:p14="http://schemas.microsoft.com/office/powerpoint/2010/main" val="2484876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 Case study</a:t>
            </a:r>
          </a:p>
        </p:txBody>
      </p:sp>
      <p:sp>
        <p:nvSpPr>
          <p:cNvPr id="3" name="Content Placeholder 2"/>
          <p:cNvSpPr>
            <a:spLocks noGrp="1"/>
          </p:cNvSpPr>
          <p:nvPr>
            <p:ph idx="1"/>
          </p:nvPr>
        </p:nvSpPr>
        <p:spPr/>
        <p:txBody>
          <a:bodyPr/>
          <a:lstStyle/>
          <a:p>
            <a:pPr marL="457200" indent="-457200">
              <a:buFont typeface="+mj-lt"/>
              <a:buAutoNum type="alphaLcPeriod"/>
            </a:pPr>
            <a:r>
              <a:rPr lang="en-US" dirty="0"/>
              <a:t>Do you agree with Peter’s view on personal financial planning?</a:t>
            </a:r>
          </a:p>
          <a:p>
            <a:r>
              <a:rPr lang="en-US" dirty="0"/>
              <a:t>Personal financial planning is important not only for people who has spare money but also for people who are in financial difficulty</a:t>
            </a:r>
          </a:p>
          <a:p>
            <a:r>
              <a:rPr lang="en-US" dirty="0"/>
              <a:t>It requests people to spend in a manageable way</a:t>
            </a:r>
          </a:p>
          <a:p>
            <a:r>
              <a:rPr lang="en-US" dirty="0"/>
              <a:t>And ultimately help people to built up their savings</a:t>
            </a:r>
          </a:p>
          <a:p>
            <a:endParaRPr lang="en-US" dirty="0"/>
          </a:p>
          <a:p>
            <a:endParaRPr lang="en-US" dirty="0"/>
          </a:p>
        </p:txBody>
      </p:sp>
    </p:spTree>
    <p:extLst>
      <p:ext uri="{BB962C8B-B14F-4D97-AF65-F5344CB8AC3E}">
        <p14:creationId xmlns:p14="http://schemas.microsoft.com/office/powerpoint/2010/main" val="550941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 Case study</a:t>
            </a:r>
          </a:p>
        </p:txBody>
      </p:sp>
      <p:sp>
        <p:nvSpPr>
          <p:cNvPr id="3" name="Content Placeholder 2"/>
          <p:cNvSpPr>
            <a:spLocks noGrp="1"/>
          </p:cNvSpPr>
          <p:nvPr>
            <p:ph idx="1"/>
          </p:nvPr>
        </p:nvSpPr>
        <p:spPr/>
        <p:txBody>
          <a:bodyPr/>
          <a:lstStyle/>
          <a:p>
            <a:pPr marL="457200" indent="-457200">
              <a:buFont typeface="+mj-lt"/>
              <a:buAutoNum type="alphaLcPeriod" startAt="2"/>
            </a:pPr>
            <a:r>
              <a:rPr lang="en-US" dirty="0"/>
              <a:t>Suggest a </a:t>
            </a:r>
            <a:r>
              <a:rPr lang="en-US" i="1" dirty="0"/>
              <a:t>SMART</a:t>
            </a:r>
            <a:r>
              <a:rPr lang="en-US" dirty="0"/>
              <a:t> financial goal to them. </a:t>
            </a:r>
          </a:p>
          <a:p>
            <a:r>
              <a:rPr lang="en-US" dirty="0"/>
              <a:t>As the interest charged on credit card is high, it will be at the top priority to cut down the debt on it.</a:t>
            </a:r>
          </a:p>
          <a:p>
            <a:r>
              <a:rPr lang="en-US" dirty="0"/>
              <a:t>First of all, stop using credit card for making payment further.</a:t>
            </a:r>
          </a:p>
          <a:p>
            <a:r>
              <a:rPr lang="en-US" dirty="0"/>
              <a:t>Second, increasing the payment every month.</a:t>
            </a:r>
          </a:p>
          <a:p>
            <a:pPr lvl="1"/>
            <a:r>
              <a:rPr lang="en-US" dirty="0"/>
              <a:t>Cutting unnecessary expenses, like entertainments.</a:t>
            </a:r>
          </a:p>
          <a:p>
            <a:pPr lvl="1"/>
            <a:r>
              <a:rPr lang="en-US" dirty="0"/>
              <a:t>Loans restructuring</a:t>
            </a:r>
          </a:p>
          <a:p>
            <a:pPr lvl="1"/>
            <a:r>
              <a:rPr lang="en-US" dirty="0" err="1"/>
              <a:t>Etc</a:t>
            </a:r>
            <a:endParaRPr lang="en-US" dirty="0"/>
          </a:p>
          <a:p>
            <a:pPr lvl="1"/>
            <a:endParaRPr lang="en-US" dirty="0"/>
          </a:p>
        </p:txBody>
      </p:sp>
    </p:spTree>
    <p:extLst>
      <p:ext uri="{BB962C8B-B14F-4D97-AF65-F5344CB8AC3E}">
        <p14:creationId xmlns:p14="http://schemas.microsoft.com/office/powerpoint/2010/main" val="1658828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 Case study</a:t>
            </a:r>
          </a:p>
        </p:txBody>
      </p:sp>
      <p:sp>
        <p:nvSpPr>
          <p:cNvPr id="3" name="Content Placeholder 2"/>
          <p:cNvSpPr>
            <a:spLocks noGrp="1"/>
          </p:cNvSpPr>
          <p:nvPr>
            <p:ph idx="1"/>
          </p:nvPr>
        </p:nvSpPr>
        <p:spPr/>
        <p:txBody>
          <a:bodyPr/>
          <a:lstStyle/>
          <a:p>
            <a:pPr marL="457200" indent="-457200">
              <a:buFont typeface="+mj-lt"/>
              <a:buAutoNum type="alphaLcPeriod" startAt="3"/>
            </a:pPr>
            <a:r>
              <a:rPr lang="en-US" dirty="0"/>
              <a:t>Describe some of the benefits that personal financial planning could offer to them?</a:t>
            </a:r>
          </a:p>
          <a:p>
            <a:r>
              <a:rPr lang="en-US" dirty="0"/>
              <a:t>Built up their saving</a:t>
            </a:r>
          </a:p>
          <a:p>
            <a:r>
              <a:rPr lang="en-US" dirty="0"/>
              <a:t>Increasing the payment of the mortgage </a:t>
            </a:r>
          </a:p>
          <a:p>
            <a:r>
              <a:rPr lang="en-US" dirty="0"/>
              <a:t>Giving more resources to their children</a:t>
            </a:r>
          </a:p>
          <a:p>
            <a:r>
              <a:rPr lang="en-US" dirty="0"/>
              <a:t>Enjoy a higher living standard</a:t>
            </a:r>
          </a:p>
          <a:p>
            <a:endParaRPr lang="en-US" dirty="0"/>
          </a:p>
        </p:txBody>
      </p:sp>
    </p:spTree>
    <p:extLst>
      <p:ext uri="{BB962C8B-B14F-4D97-AF65-F5344CB8AC3E}">
        <p14:creationId xmlns:p14="http://schemas.microsoft.com/office/powerpoint/2010/main" val="341788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 Calculation</a:t>
            </a:r>
          </a:p>
        </p:txBody>
      </p:sp>
      <p:sp>
        <p:nvSpPr>
          <p:cNvPr id="3" name="Content Placeholder 2"/>
          <p:cNvSpPr>
            <a:spLocks noGrp="1"/>
          </p:cNvSpPr>
          <p:nvPr>
            <p:ph idx="1"/>
          </p:nvPr>
        </p:nvSpPr>
        <p:spPr/>
        <p:txBody>
          <a:bodyPr/>
          <a:lstStyle/>
          <a:p>
            <a:pPr marL="0" indent="0">
              <a:buNone/>
            </a:pPr>
            <a:r>
              <a:rPr lang="en-US" dirty="0"/>
              <a:t>Your friend is now working in an insurance company. He is prompting an investment project of his company to you: </a:t>
            </a:r>
          </a:p>
          <a:p>
            <a:pPr marL="0" indent="0">
              <a:buNone/>
            </a:pPr>
            <a:r>
              <a:rPr lang="en-US" dirty="0"/>
              <a:t>“Our company is now offering a plan, which is a very good project. You just need to pay </a:t>
            </a:r>
            <a:r>
              <a:rPr lang="en-US" dirty="0">
                <a:highlight>
                  <a:srgbClr val="FFFF00"/>
                </a:highlight>
              </a:rPr>
              <a:t>$3000 at the end of each month from January 2017 for </a:t>
            </a:r>
            <a:r>
              <a:rPr lang="en-US" b="1" dirty="0">
                <a:highlight>
                  <a:srgbClr val="FFFF00"/>
                </a:highlight>
              </a:rPr>
              <a:t>ten years</a:t>
            </a:r>
            <a:r>
              <a:rPr lang="en-US" dirty="0"/>
              <a:t>. Then you can </a:t>
            </a:r>
            <a:r>
              <a:rPr lang="en-US" dirty="0">
                <a:highlight>
                  <a:srgbClr val="FFFF00"/>
                </a:highlight>
              </a:rPr>
              <a:t>get back HK$1million on 31</a:t>
            </a:r>
            <a:r>
              <a:rPr lang="en-US" baseline="30000" dirty="0">
                <a:highlight>
                  <a:srgbClr val="FFFF00"/>
                </a:highlight>
              </a:rPr>
              <a:t>st</a:t>
            </a:r>
            <a:r>
              <a:rPr lang="en-US" dirty="0">
                <a:highlight>
                  <a:srgbClr val="FFFF00"/>
                </a:highlight>
              </a:rPr>
              <a:t> December </a:t>
            </a:r>
            <a:r>
              <a:rPr lang="en-US" b="1" dirty="0">
                <a:highlight>
                  <a:srgbClr val="FFFF00"/>
                </a:highlight>
              </a:rPr>
              <a:t>2046</a:t>
            </a:r>
            <a:r>
              <a:rPr lang="en-US" dirty="0"/>
              <a:t>.”</a:t>
            </a:r>
          </a:p>
          <a:p>
            <a:pPr marL="0" indent="0">
              <a:buNone/>
            </a:pPr>
            <a:endParaRPr lang="en-US" dirty="0"/>
          </a:p>
        </p:txBody>
      </p:sp>
    </p:spTree>
    <p:extLst>
      <p:ext uri="{BB962C8B-B14F-4D97-AF65-F5344CB8AC3E}">
        <p14:creationId xmlns:p14="http://schemas.microsoft.com/office/powerpoint/2010/main" val="2075388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 Calculation</a:t>
            </a:r>
          </a:p>
        </p:txBody>
      </p:sp>
      <p:sp>
        <p:nvSpPr>
          <p:cNvPr id="3" name="Content Placeholder 2"/>
          <p:cNvSpPr>
            <a:spLocks noGrp="1"/>
          </p:cNvSpPr>
          <p:nvPr>
            <p:ph idx="1"/>
          </p:nvPr>
        </p:nvSpPr>
        <p:spPr/>
        <p:txBody>
          <a:bodyPr/>
          <a:lstStyle/>
          <a:p>
            <a:pPr marL="0" indent="0">
              <a:buNone/>
            </a:pPr>
            <a:r>
              <a:rPr lang="en-US" dirty="0"/>
              <a:t>Assume that the </a:t>
            </a:r>
            <a:r>
              <a:rPr lang="en-US" dirty="0">
                <a:highlight>
                  <a:srgbClr val="FFFF00"/>
                </a:highlight>
              </a:rPr>
              <a:t>market interest rate is 6%p.a. </a:t>
            </a:r>
            <a:r>
              <a:rPr lang="en-US" dirty="0"/>
              <a:t>and is stable during the period, will you consider the project?</a:t>
            </a:r>
          </a:p>
          <a:p>
            <a:r>
              <a:rPr lang="en-US" dirty="0"/>
              <a:t>PV of your investment</a:t>
            </a:r>
          </a:p>
          <a:p>
            <a:endParaRPr lang="en-US" dirty="0"/>
          </a:p>
          <a:p>
            <a:endParaRPr lang="en-US" dirty="0"/>
          </a:p>
          <a:p>
            <a:r>
              <a:rPr lang="en-US" dirty="0"/>
              <a:t>PV of the return</a:t>
            </a:r>
          </a:p>
        </p:txBody>
      </p:sp>
      <mc:AlternateContent xmlns:mc="http://schemas.openxmlformats.org/markup-compatibility/2006" xmlns:a14="http://schemas.microsoft.com/office/drawing/2010/main">
        <mc:Choice Requires="a14">
          <p:sp>
            <p:nvSpPr>
              <p:cNvPr id="26" name="文字方塊 38"/>
              <p:cNvSpPr txBox="1"/>
              <p:nvPr/>
            </p:nvSpPr>
            <p:spPr>
              <a:xfrm>
                <a:off x="3503612" y="3124200"/>
                <a:ext cx="5062904" cy="13932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HK" sz="2400" b="0" i="1" smtClean="0">
                          <a:latin typeface="Cambria Math" panose="02040503050406030204" pitchFamily="18" charset="0"/>
                        </a:rPr>
                        <m:t>𝑃𝑉</m:t>
                      </m:r>
                      <m:r>
                        <a:rPr lang="en-GB" altLang="zh-HK" sz="2400" i="1" smtClean="0">
                          <a:latin typeface="Cambria Math" panose="02040503050406030204" pitchFamily="18" charset="0"/>
                        </a:rPr>
                        <m:t>=</m:t>
                      </m:r>
                      <m:r>
                        <a:rPr lang="en-GB" altLang="zh-HK" sz="2400" b="0" i="1" smtClean="0">
                          <a:latin typeface="Cambria Math" panose="02040503050406030204" pitchFamily="18" charset="0"/>
                        </a:rPr>
                        <m:t>$</m:t>
                      </m:r>
                      <m:r>
                        <a:rPr lang="en-US" altLang="zh-HK" sz="2400" b="0" i="1" smtClean="0">
                          <a:latin typeface="Cambria Math" panose="02040503050406030204" pitchFamily="18" charset="0"/>
                        </a:rPr>
                        <m:t>3000</m:t>
                      </m:r>
                      <m:r>
                        <a:rPr lang="en-GB" altLang="zh-HK" sz="2400" b="0" i="1" smtClean="0">
                          <a:latin typeface="Cambria Math" panose="02040503050406030204" pitchFamily="18" charset="0"/>
                          <a:ea typeface="Cambria Math" panose="02040503050406030204" pitchFamily="18" charset="0"/>
                        </a:rPr>
                        <m:t>×</m:t>
                      </m:r>
                      <m:f>
                        <m:fPr>
                          <m:ctrlPr>
                            <a:rPr lang="en-GB" altLang="zh-HK" sz="2400" b="0" i="1" smtClean="0">
                              <a:latin typeface="Cambria Math" panose="02040503050406030204" pitchFamily="18" charset="0"/>
                            </a:rPr>
                          </m:ctrlPr>
                        </m:fPr>
                        <m:num>
                          <m:r>
                            <a:rPr lang="en-GB" altLang="zh-HK" sz="2400" b="0" i="1" smtClean="0">
                              <a:latin typeface="Cambria Math" panose="02040503050406030204" pitchFamily="18" charset="0"/>
                            </a:rPr>
                            <m:t>1−</m:t>
                          </m:r>
                          <m:f>
                            <m:fPr>
                              <m:ctrlPr>
                                <a:rPr lang="en-GB" altLang="zh-HK" sz="2400" b="0" i="1" smtClean="0">
                                  <a:latin typeface="Cambria Math" panose="02040503050406030204" pitchFamily="18" charset="0"/>
                                </a:rPr>
                              </m:ctrlPr>
                            </m:fPr>
                            <m:num>
                              <m:r>
                                <a:rPr lang="en-GB" altLang="zh-HK" sz="2400" b="0" i="1" smtClean="0">
                                  <a:latin typeface="Cambria Math" panose="02040503050406030204" pitchFamily="18" charset="0"/>
                                </a:rPr>
                                <m:t>1</m:t>
                              </m:r>
                            </m:num>
                            <m:den>
                              <m:sSup>
                                <m:sSupPr>
                                  <m:ctrlPr>
                                    <a:rPr lang="en-GB" altLang="zh-HK" sz="2400" i="1">
                                      <a:latin typeface="Cambria Math" panose="02040503050406030204" pitchFamily="18" charset="0"/>
                                    </a:rPr>
                                  </m:ctrlPr>
                                </m:sSupPr>
                                <m:e>
                                  <m:d>
                                    <m:dPr>
                                      <m:ctrlPr>
                                        <a:rPr lang="en-GB" altLang="zh-HK" sz="2400" i="1">
                                          <a:latin typeface="Cambria Math" panose="02040503050406030204" pitchFamily="18" charset="0"/>
                                        </a:rPr>
                                      </m:ctrlPr>
                                    </m:dPr>
                                    <m:e>
                                      <m:r>
                                        <a:rPr lang="en-GB" altLang="zh-HK" sz="2400" i="1">
                                          <a:latin typeface="Cambria Math" panose="02040503050406030204" pitchFamily="18" charset="0"/>
                                        </a:rPr>
                                        <m:t>1+</m:t>
                                      </m:r>
                                      <m:r>
                                        <a:rPr lang="en-US" altLang="zh-HK" sz="2400" b="0" i="1" smtClean="0">
                                          <a:latin typeface="Cambria Math" panose="02040503050406030204" pitchFamily="18" charset="0"/>
                                        </a:rPr>
                                        <m:t>0.5</m:t>
                                      </m:r>
                                      <m:r>
                                        <a:rPr lang="en-GB" altLang="zh-HK" sz="2400" b="0" i="1" smtClean="0">
                                          <a:latin typeface="Cambria Math" panose="02040503050406030204" pitchFamily="18" charset="0"/>
                                        </a:rPr>
                                        <m:t>%</m:t>
                                      </m:r>
                                    </m:e>
                                  </m:d>
                                </m:e>
                                <m:sup>
                                  <m:r>
                                    <a:rPr lang="en-US" altLang="zh-HK" sz="2400" b="0" i="1" smtClean="0">
                                      <a:latin typeface="Cambria Math" panose="02040503050406030204" pitchFamily="18" charset="0"/>
                                    </a:rPr>
                                    <m:t>120</m:t>
                                  </m:r>
                                </m:sup>
                              </m:sSup>
                            </m:den>
                          </m:f>
                        </m:num>
                        <m:den>
                          <m:r>
                            <a:rPr lang="en-US" altLang="zh-HK" sz="2400" b="0" i="1" smtClean="0">
                              <a:latin typeface="Cambria Math" panose="02040503050406030204" pitchFamily="18" charset="0"/>
                            </a:rPr>
                            <m:t>0.5</m:t>
                          </m:r>
                          <m:r>
                            <a:rPr lang="en-GB" altLang="zh-HK" sz="2400" b="0" i="1" smtClean="0">
                              <a:latin typeface="Cambria Math" panose="02040503050406030204" pitchFamily="18" charset="0"/>
                            </a:rPr>
                            <m:t>%</m:t>
                          </m:r>
                        </m:den>
                      </m:f>
                    </m:oMath>
                  </m:oMathPara>
                </a14:m>
                <a:endParaRPr lang="zh-HK" altLang="en-US" sz="2400" baseline="30000" dirty="0"/>
              </a:p>
              <a:p>
                <a:endParaRPr lang="zh-HK" altLang="en-US" dirty="0"/>
              </a:p>
            </p:txBody>
          </p:sp>
        </mc:Choice>
        <mc:Fallback xmlns="">
          <p:sp>
            <p:nvSpPr>
              <p:cNvPr id="26" name="文字方塊 38"/>
              <p:cNvSpPr txBox="1">
                <a:spLocks noRot="1" noChangeAspect="1" noMove="1" noResize="1" noEditPoints="1" noAdjustHandles="1" noChangeArrowheads="1" noChangeShapeType="1" noTextEdit="1"/>
              </p:cNvSpPr>
              <p:nvPr/>
            </p:nvSpPr>
            <p:spPr>
              <a:xfrm>
                <a:off x="3503612" y="3124200"/>
                <a:ext cx="5062904" cy="1393202"/>
              </a:xfrm>
              <a:prstGeom prst="rect">
                <a:avLst/>
              </a:prstGeom>
              <a:blipFill rotWithShape="0">
                <a:blip r:embed="rId2"/>
                <a:stretch>
                  <a:fillRect/>
                </a:stretch>
              </a:blipFill>
            </p:spPr>
            <p:txBody>
              <a:bodyPr/>
              <a:lstStyle/>
              <a:p>
                <a:r>
                  <a:rPr lang="en-US">
                    <a:noFill/>
                  </a:rPr>
                  <a:t> </a:t>
                </a:r>
              </a:p>
            </p:txBody>
          </p:sp>
        </mc:Fallback>
      </mc:AlternateContent>
      <p:sp>
        <p:nvSpPr>
          <p:cNvPr id="27" name="TextBox 26"/>
          <p:cNvSpPr txBox="1"/>
          <p:nvPr/>
        </p:nvSpPr>
        <p:spPr>
          <a:xfrm>
            <a:off x="8337915" y="3589968"/>
            <a:ext cx="2209800" cy="461665"/>
          </a:xfrm>
          <a:prstGeom prst="rect">
            <a:avLst/>
          </a:prstGeom>
          <a:noFill/>
        </p:spPr>
        <p:txBody>
          <a:bodyPr wrap="square" rtlCol="0">
            <a:spAutoFit/>
          </a:bodyPr>
          <a:lstStyle/>
          <a:p>
            <a:r>
              <a:rPr lang="en-US" sz="2400" dirty="0"/>
              <a:t>= $270,220</a:t>
            </a:r>
          </a:p>
        </p:txBody>
      </p:sp>
      <mc:AlternateContent xmlns:mc="http://schemas.openxmlformats.org/markup-compatibility/2006" xmlns:a14="http://schemas.microsoft.com/office/drawing/2010/main">
        <mc:Choice Requires="a14">
          <p:sp>
            <p:nvSpPr>
              <p:cNvPr id="28" name="文字方塊 22"/>
              <p:cNvSpPr txBox="1"/>
              <p:nvPr/>
            </p:nvSpPr>
            <p:spPr>
              <a:xfrm>
                <a:off x="3495928" y="4906270"/>
                <a:ext cx="3326898" cy="86068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HK" sz="2400" b="0" i="1" smtClean="0">
                          <a:latin typeface="Cambria Math" panose="02040503050406030204" pitchFamily="18" charset="0"/>
                        </a:rPr>
                        <m:t>𝑃𝑉</m:t>
                      </m:r>
                      <m:r>
                        <a:rPr lang="en-GB" altLang="zh-HK" sz="2400" i="1">
                          <a:latin typeface="Cambria Math" panose="02040503050406030204" pitchFamily="18" charset="0"/>
                        </a:rPr>
                        <m:t>=</m:t>
                      </m:r>
                      <m:f>
                        <m:fPr>
                          <m:ctrlPr>
                            <a:rPr lang="en-GB" altLang="zh-HK" sz="2400" i="1" smtClean="0">
                              <a:latin typeface="Cambria Math" panose="02040503050406030204" pitchFamily="18" charset="0"/>
                            </a:rPr>
                          </m:ctrlPr>
                        </m:fPr>
                        <m:num>
                          <m:r>
                            <a:rPr lang="en-GB" altLang="zh-HK" sz="2400" b="0" i="1" smtClean="0">
                              <a:latin typeface="Cambria Math" panose="02040503050406030204" pitchFamily="18" charset="0"/>
                            </a:rPr>
                            <m:t>$</m:t>
                          </m:r>
                          <m:r>
                            <a:rPr lang="en-US" altLang="zh-HK" sz="2400" b="0" i="1" smtClean="0">
                              <a:latin typeface="Cambria Math" panose="02040503050406030204" pitchFamily="18" charset="0"/>
                            </a:rPr>
                            <m:t>1</m:t>
                          </m:r>
                          <m:r>
                            <a:rPr lang="en-US" altLang="zh-HK" sz="2400" b="0" i="1" smtClean="0">
                              <a:latin typeface="Cambria Math" panose="02040503050406030204" pitchFamily="18" charset="0"/>
                            </a:rPr>
                            <m:t>𝑀</m:t>
                          </m:r>
                        </m:num>
                        <m:den>
                          <m:d>
                            <m:dPr>
                              <m:ctrlPr>
                                <a:rPr lang="en-GB" altLang="zh-HK" sz="2400" i="1">
                                  <a:latin typeface="Cambria Math" panose="02040503050406030204" pitchFamily="18" charset="0"/>
                                </a:rPr>
                              </m:ctrlPr>
                            </m:dPr>
                            <m:e>
                              <m:r>
                                <a:rPr lang="en-GB" altLang="zh-HK" sz="2400" i="1">
                                  <a:latin typeface="Cambria Math" panose="02040503050406030204" pitchFamily="18" charset="0"/>
                                </a:rPr>
                                <m:t>1+</m:t>
                              </m:r>
                              <m:r>
                                <a:rPr lang="en-US" altLang="zh-HK" sz="2400" b="0" i="1" smtClean="0">
                                  <a:latin typeface="Cambria Math" panose="02040503050406030204" pitchFamily="18" charset="0"/>
                                </a:rPr>
                                <m:t>0.5</m:t>
                              </m:r>
                              <m:r>
                                <a:rPr lang="en-GB" altLang="zh-HK" sz="2400" b="0" i="1" smtClean="0">
                                  <a:latin typeface="Cambria Math" panose="02040503050406030204" pitchFamily="18" charset="0"/>
                                </a:rPr>
                                <m:t>%</m:t>
                              </m:r>
                            </m:e>
                          </m:d>
                          <m:r>
                            <a:rPr lang="en-US" altLang="zh-HK" sz="2400" b="0" i="1" baseline="30000" smtClean="0">
                              <a:latin typeface="Cambria Math" panose="02040503050406030204" pitchFamily="18" charset="0"/>
                            </a:rPr>
                            <m:t>360</m:t>
                          </m:r>
                          <m:r>
                            <m:rPr>
                              <m:nor/>
                            </m:rPr>
                            <a:rPr lang="zh-HK" altLang="en-US" sz="2400" baseline="30000" dirty="0"/>
                            <m:t> </m:t>
                          </m:r>
                        </m:den>
                      </m:f>
                    </m:oMath>
                  </m:oMathPara>
                </a14:m>
                <a:endParaRPr lang="zh-HK" altLang="en-US" dirty="0"/>
              </a:p>
            </p:txBody>
          </p:sp>
        </mc:Choice>
        <mc:Fallback xmlns="">
          <p:sp>
            <p:nvSpPr>
              <p:cNvPr id="28" name="文字方塊 22"/>
              <p:cNvSpPr txBox="1">
                <a:spLocks noRot="1" noChangeAspect="1" noMove="1" noResize="1" noEditPoints="1" noAdjustHandles="1" noChangeArrowheads="1" noChangeShapeType="1" noTextEdit="1"/>
              </p:cNvSpPr>
              <p:nvPr/>
            </p:nvSpPr>
            <p:spPr>
              <a:xfrm>
                <a:off x="3495928" y="4906270"/>
                <a:ext cx="3326898" cy="860685"/>
              </a:xfrm>
              <a:prstGeom prst="rect">
                <a:avLst/>
              </a:prstGeom>
              <a:blipFill rotWithShape="0">
                <a:blip r:embed="rId3"/>
                <a:stretch>
                  <a:fillRect/>
                </a:stretch>
              </a:blipFill>
            </p:spPr>
            <p:txBody>
              <a:bodyPr/>
              <a:lstStyle/>
              <a:p>
                <a:r>
                  <a:rPr lang="en-US">
                    <a:noFill/>
                  </a:rPr>
                  <a:t> </a:t>
                </a:r>
              </a:p>
            </p:txBody>
          </p:sp>
        </mc:Fallback>
      </mc:AlternateContent>
      <p:sp>
        <p:nvSpPr>
          <p:cNvPr id="29" name="TextBox 28"/>
          <p:cNvSpPr txBox="1"/>
          <p:nvPr/>
        </p:nvSpPr>
        <p:spPr>
          <a:xfrm>
            <a:off x="6586541" y="5105779"/>
            <a:ext cx="2209800" cy="461665"/>
          </a:xfrm>
          <a:prstGeom prst="rect">
            <a:avLst/>
          </a:prstGeom>
          <a:noFill/>
        </p:spPr>
        <p:txBody>
          <a:bodyPr wrap="square" rtlCol="0">
            <a:spAutoFit/>
          </a:bodyPr>
          <a:lstStyle/>
          <a:p>
            <a:r>
              <a:rPr lang="en-US" sz="2400" dirty="0"/>
              <a:t>= $166,042</a:t>
            </a:r>
          </a:p>
        </p:txBody>
      </p:sp>
      <p:sp>
        <p:nvSpPr>
          <p:cNvPr id="30" name="TextBox 29"/>
          <p:cNvSpPr txBox="1"/>
          <p:nvPr/>
        </p:nvSpPr>
        <p:spPr>
          <a:xfrm>
            <a:off x="8685212" y="5044224"/>
            <a:ext cx="1066800" cy="523220"/>
          </a:xfrm>
          <a:prstGeom prst="rect">
            <a:avLst/>
          </a:prstGeom>
          <a:noFill/>
        </p:spPr>
        <p:txBody>
          <a:bodyPr wrap="square" rtlCol="0">
            <a:spAutoFit/>
          </a:bodyPr>
          <a:lstStyle/>
          <a:p>
            <a:r>
              <a:rPr lang="en-US" sz="2800" dirty="0">
                <a:solidFill>
                  <a:srgbClr val="FF0000"/>
                </a:solidFill>
              </a:rPr>
              <a:t>NO!!!</a:t>
            </a:r>
          </a:p>
        </p:txBody>
      </p:sp>
    </p:spTree>
    <p:extLst>
      <p:ext uri="{BB962C8B-B14F-4D97-AF65-F5344CB8AC3E}">
        <p14:creationId xmlns:p14="http://schemas.microsoft.com/office/powerpoint/2010/main" val="372971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fill="hold"/>
                                        <p:tgtEl>
                                          <p:spTgt spid="28"/>
                                        </p:tgtEl>
                                        <p:attrNameLst>
                                          <p:attrName>ppt_x</p:attrName>
                                        </p:attrNameLst>
                                      </p:cBhvr>
                                      <p:tavLst>
                                        <p:tav tm="0">
                                          <p:val>
                                            <p:strVal val="#ppt_x"/>
                                          </p:val>
                                        </p:tav>
                                        <p:tav tm="100000">
                                          <p:val>
                                            <p:strVal val="#ppt_x"/>
                                          </p:val>
                                        </p:tav>
                                      </p:tavLst>
                                    </p:anim>
                                    <p:anim calcmode="lin" valueType="num">
                                      <p:cBhvr additive="base">
                                        <p:cTn id="2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ppt_x"/>
                                          </p:val>
                                        </p:tav>
                                        <p:tav tm="100000">
                                          <p:val>
                                            <p:strVal val="#ppt_x"/>
                                          </p:val>
                                        </p:tav>
                                      </p:tavLst>
                                    </p:anim>
                                    <p:anim calcmode="lin" valueType="num">
                                      <p:cBhvr additive="base">
                                        <p:cTn id="4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Currency Symbols 16x9">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lnDef>
      <a:spPr>
        <a:ln w="254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9CF527E-FFB0-4DB9-A7A4-39065878ED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Currency symbols presentation (widescreen)</Template>
  <TotalTime>0</TotalTime>
  <Words>774</Words>
  <Application>Microsoft Office PowerPoint</Application>
  <PresentationFormat>Custom</PresentationFormat>
  <Paragraphs>85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Cambria</vt:lpstr>
      <vt:lpstr>Cambria Math</vt:lpstr>
      <vt:lpstr>Currency Symbols 16x9</vt:lpstr>
      <vt:lpstr>GE1202 Managing Your Personal Finance</vt:lpstr>
      <vt:lpstr>Question 1 True/False</vt:lpstr>
      <vt:lpstr>Question 1 True/False</vt:lpstr>
      <vt:lpstr>Question 1 True/False</vt:lpstr>
      <vt:lpstr>Question 1 True/False</vt:lpstr>
      <vt:lpstr>Question 1 True/False</vt:lpstr>
      <vt:lpstr>Question 2 Case study</vt:lpstr>
      <vt:lpstr>Question 2 Case study</vt:lpstr>
      <vt:lpstr>Question 2 Case study</vt:lpstr>
      <vt:lpstr>Question 2 Case study</vt:lpstr>
      <vt:lpstr>Question 3 Calculation</vt:lpstr>
      <vt:lpstr>Question 3 Calculation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2016-05-30T03:53:03Z</dcterms:created>
  <dcterms:modified xsi:type="dcterms:W3CDTF">2022-09-09T03:30:10Z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TC028952629991</vt:lpwstr>
  </property>
</Properties>
</file>