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660" r:id="rId2"/>
  </p:sldMasterIdLst>
  <p:notesMasterIdLst>
    <p:notesMasterId r:id="rId57"/>
  </p:notesMasterIdLst>
  <p:sldIdLst>
    <p:sldId id="256" r:id="rId3"/>
    <p:sldId id="308" r:id="rId4"/>
    <p:sldId id="257" r:id="rId5"/>
    <p:sldId id="309" r:id="rId6"/>
    <p:sldId id="310" r:id="rId7"/>
    <p:sldId id="313" r:id="rId8"/>
    <p:sldId id="314" r:id="rId9"/>
    <p:sldId id="264" r:id="rId10"/>
    <p:sldId id="266" r:id="rId11"/>
    <p:sldId id="269" r:id="rId12"/>
    <p:sldId id="270" r:id="rId13"/>
    <p:sldId id="267" r:id="rId14"/>
    <p:sldId id="268" r:id="rId15"/>
    <p:sldId id="336" r:id="rId16"/>
    <p:sldId id="338" r:id="rId17"/>
    <p:sldId id="339" r:id="rId18"/>
    <p:sldId id="315" r:id="rId19"/>
    <p:sldId id="316" r:id="rId20"/>
    <p:sldId id="317" r:id="rId21"/>
    <p:sldId id="274" r:id="rId22"/>
    <p:sldId id="337" r:id="rId23"/>
    <p:sldId id="275" r:id="rId24"/>
    <p:sldId id="318" r:id="rId25"/>
    <p:sldId id="276" r:id="rId26"/>
    <p:sldId id="277" r:id="rId27"/>
    <p:sldId id="319" r:id="rId28"/>
    <p:sldId id="278" r:id="rId29"/>
    <p:sldId id="320" r:id="rId30"/>
    <p:sldId id="321" r:id="rId31"/>
    <p:sldId id="280" r:id="rId32"/>
    <p:sldId id="281" r:id="rId33"/>
    <p:sldId id="282" r:id="rId34"/>
    <p:sldId id="322" r:id="rId35"/>
    <p:sldId id="283" r:id="rId36"/>
    <p:sldId id="335" r:id="rId37"/>
    <p:sldId id="284" r:id="rId38"/>
    <p:sldId id="285" r:id="rId39"/>
    <p:sldId id="286" r:id="rId40"/>
    <p:sldId id="323" r:id="rId41"/>
    <p:sldId id="324" r:id="rId42"/>
    <p:sldId id="325" r:id="rId43"/>
    <p:sldId id="331" r:id="rId44"/>
    <p:sldId id="326" r:id="rId45"/>
    <p:sldId id="327" r:id="rId46"/>
    <p:sldId id="328" r:id="rId47"/>
    <p:sldId id="334" r:id="rId48"/>
    <p:sldId id="332" r:id="rId49"/>
    <p:sldId id="288" r:id="rId50"/>
    <p:sldId id="290" r:id="rId51"/>
    <p:sldId id="329" r:id="rId52"/>
    <p:sldId id="291" r:id="rId53"/>
    <p:sldId id="330" r:id="rId54"/>
    <p:sldId id="292" r:id="rId55"/>
    <p:sldId id="293" r:id="rId56"/>
  </p:sldIdLst>
  <p:sldSz cx="9144000" cy="6858000" type="screen4x3"/>
  <p:notesSz cx="6735763" cy="98663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43" autoAdjust="0"/>
    <p:restoredTop sz="65223" autoAdjust="0"/>
  </p:normalViewPr>
  <p:slideViewPr>
    <p:cSldViewPr>
      <p:cViewPr varScale="1">
        <p:scale>
          <a:sx n="112" d="100"/>
          <a:sy n="112" d="100"/>
        </p:scale>
        <p:origin x="1116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680" y="-84"/>
      </p:cViewPr>
      <p:guideLst>
        <p:guide orient="horz" pos="3108"/>
        <p:guide pos="212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118C455-DCBE-41F6-9A52-324D6BC54AEC}" type="datetimeFigureOut">
              <a:rPr lang="en-US"/>
              <a:pPr>
                <a:defRPr/>
              </a:pPr>
              <a:t>2/20/2021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1F781F4-099F-4112-9B1E-8A4E4163911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2958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0267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7980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4498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1004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2048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1444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8190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3538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7345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996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9368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3636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2961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8831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6981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6055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4146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5267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5533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3409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5207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4236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6829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4877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4782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0334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9907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90639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91019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5219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9591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3645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24692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89260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36501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18642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51726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72291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98288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87850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81335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4876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39614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>
              <a:defRPr>
                <a:solidFill>
                  <a:schemeClr val="tx1"/>
                </a:solidFill>
                <a:latin typeface="Arial" charset="0"/>
              </a:defRPr>
            </a:lvl1pPr>
            <a:lvl2pPr marL="710730" indent="-274034" defTabSz="874857">
              <a:defRPr>
                <a:solidFill>
                  <a:schemeClr val="tx1"/>
                </a:solidFill>
                <a:latin typeface="Arial" charset="0"/>
              </a:defRPr>
            </a:lvl2pPr>
            <a:lvl3pPr marL="1093204" indent="-218348" defTabSz="874857">
              <a:defRPr>
                <a:solidFill>
                  <a:schemeClr val="tx1"/>
                </a:solidFill>
                <a:latin typeface="Arial" charset="0"/>
              </a:defRPr>
            </a:lvl3pPr>
            <a:lvl4pPr marL="1531366" indent="-219813" defTabSz="874857">
              <a:defRPr>
                <a:solidFill>
                  <a:schemeClr val="tx1"/>
                </a:solidFill>
                <a:latin typeface="Arial" charset="0"/>
              </a:defRPr>
            </a:lvl4pPr>
            <a:lvl5pPr marL="1968061" indent="-218348" defTabSz="874857">
              <a:defRPr>
                <a:solidFill>
                  <a:schemeClr val="tx1"/>
                </a:solidFill>
                <a:latin typeface="Arial" charset="0"/>
              </a:defRPr>
            </a:lvl5pPr>
            <a:lvl6pPr marL="2390103" indent="-218348" defTabSz="87485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12144" indent="-218348" defTabSz="87485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234185" indent="-218348" defTabSz="87485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656226" indent="-218348" defTabSz="87485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49DDC57-A288-4AB9-BC63-A80E633C1764}" type="slidenum">
              <a:rPr lang="zh-TW" altLang="en-US">
                <a:latin typeface="Calibri" pitchFamily="34" charset="0"/>
              </a:rPr>
              <a:pPr/>
              <a:t>46</a:t>
            </a:fld>
            <a:endParaRPr lang="en-US" altLang="zh-TW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93652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85664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61523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73737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11512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4675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53663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12368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085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D2D3F-B0F1-446B-B7CC-19B90EB0017B}" type="datetimeFigureOut">
              <a:rPr lang="en-US"/>
              <a:pPr>
                <a:defRPr/>
              </a:pPr>
              <a:t>2/20/2021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A4F69-47FA-46CC-8030-E13D0EF9E85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green.gif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429625" y="5562600"/>
            <a:ext cx="71437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hand.gif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6115050"/>
            <a:ext cx="1190625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reeform 5"/>
          <p:cNvSpPr/>
          <p:nvPr userDrawn="1"/>
        </p:nvSpPr>
        <p:spPr>
          <a:xfrm>
            <a:off x="1171575" y="6124575"/>
            <a:ext cx="7286625" cy="219075"/>
          </a:xfrm>
          <a:custGeom>
            <a:avLst/>
            <a:gdLst>
              <a:gd name="connsiteX0" fmla="*/ 0 w 7286625"/>
              <a:gd name="connsiteY0" fmla="*/ 219075 h 219075"/>
              <a:gd name="connsiteX1" fmla="*/ 190500 w 7286625"/>
              <a:gd name="connsiteY1" fmla="*/ 180975 h 219075"/>
              <a:gd name="connsiteX2" fmla="*/ 2790825 w 7286625"/>
              <a:gd name="connsiteY2" fmla="*/ 171450 h 219075"/>
              <a:gd name="connsiteX3" fmla="*/ 2924175 w 7286625"/>
              <a:gd name="connsiteY3" fmla="*/ 152400 h 219075"/>
              <a:gd name="connsiteX4" fmla="*/ 3267075 w 7286625"/>
              <a:gd name="connsiteY4" fmla="*/ 133350 h 219075"/>
              <a:gd name="connsiteX5" fmla="*/ 3390900 w 7286625"/>
              <a:gd name="connsiteY5" fmla="*/ 123825 h 219075"/>
              <a:gd name="connsiteX6" fmla="*/ 3667125 w 7286625"/>
              <a:gd name="connsiteY6" fmla="*/ 85725 h 219075"/>
              <a:gd name="connsiteX7" fmla="*/ 3838575 w 7286625"/>
              <a:gd name="connsiteY7" fmla="*/ 76200 h 219075"/>
              <a:gd name="connsiteX8" fmla="*/ 4381500 w 7286625"/>
              <a:gd name="connsiteY8" fmla="*/ 47625 h 219075"/>
              <a:gd name="connsiteX9" fmla="*/ 4552950 w 7286625"/>
              <a:gd name="connsiteY9" fmla="*/ 38100 h 219075"/>
              <a:gd name="connsiteX10" fmla="*/ 4686300 w 7286625"/>
              <a:gd name="connsiteY10" fmla="*/ 28575 h 219075"/>
              <a:gd name="connsiteX11" fmla="*/ 5562600 w 7286625"/>
              <a:gd name="connsiteY11" fmla="*/ 0 h 219075"/>
              <a:gd name="connsiteX12" fmla="*/ 6486525 w 7286625"/>
              <a:gd name="connsiteY12" fmla="*/ 9525 h 219075"/>
              <a:gd name="connsiteX13" fmla="*/ 6581775 w 7286625"/>
              <a:gd name="connsiteY13" fmla="*/ 19050 h 219075"/>
              <a:gd name="connsiteX14" fmla="*/ 6715125 w 7286625"/>
              <a:gd name="connsiteY14" fmla="*/ 47625 h 219075"/>
              <a:gd name="connsiteX15" fmla="*/ 7210425 w 7286625"/>
              <a:gd name="connsiteY15" fmla="*/ 66675 h 219075"/>
              <a:gd name="connsiteX16" fmla="*/ 7286625 w 7286625"/>
              <a:gd name="connsiteY16" fmla="*/ 76200 h 21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286625" h="219075">
                <a:moveTo>
                  <a:pt x="0" y="219075"/>
                </a:moveTo>
                <a:cubicBezTo>
                  <a:pt x="67827" y="173857"/>
                  <a:pt x="45538" y="182475"/>
                  <a:pt x="190500" y="180975"/>
                </a:cubicBezTo>
                <a:lnTo>
                  <a:pt x="2790825" y="171450"/>
                </a:lnTo>
                <a:cubicBezTo>
                  <a:pt x="2835275" y="165100"/>
                  <a:pt x="2879529" y="157183"/>
                  <a:pt x="2924175" y="152400"/>
                </a:cubicBezTo>
                <a:cubicBezTo>
                  <a:pt x="3020054" y="142127"/>
                  <a:pt x="3181234" y="138255"/>
                  <a:pt x="3267075" y="133350"/>
                </a:cubicBezTo>
                <a:cubicBezTo>
                  <a:pt x="3308405" y="130988"/>
                  <a:pt x="3349625" y="127000"/>
                  <a:pt x="3390900" y="123825"/>
                </a:cubicBezTo>
                <a:cubicBezTo>
                  <a:pt x="3496096" y="104698"/>
                  <a:pt x="3551356" y="92157"/>
                  <a:pt x="3667125" y="85725"/>
                </a:cubicBezTo>
                <a:lnTo>
                  <a:pt x="3838575" y="76200"/>
                </a:lnTo>
                <a:cubicBezTo>
                  <a:pt x="4421283" y="38197"/>
                  <a:pt x="3784538" y="73028"/>
                  <a:pt x="4381500" y="47625"/>
                </a:cubicBezTo>
                <a:cubicBezTo>
                  <a:pt x="4438686" y="45192"/>
                  <a:pt x="4495823" y="41670"/>
                  <a:pt x="4552950" y="38100"/>
                </a:cubicBezTo>
                <a:cubicBezTo>
                  <a:pt x="4597426" y="35320"/>
                  <a:pt x="4641768" y="30255"/>
                  <a:pt x="4686300" y="28575"/>
                </a:cubicBezTo>
                <a:lnTo>
                  <a:pt x="5562600" y="0"/>
                </a:lnTo>
                <a:lnTo>
                  <a:pt x="6486525" y="9525"/>
                </a:lnTo>
                <a:cubicBezTo>
                  <a:pt x="6518428" y="10121"/>
                  <a:pt x="6550352" y="13505"/>
                  <a:pt x="6581775" y="19050"/>
                </a:cubicBezTo>
                <a:cubicBezTo>
                  <a:pt x="6696351" y="39269"/>
                  <a:pt x="6600009" y="39686"/>
                  <a:pt x="6715125" y="47625"/>
                </a:cubicBezTo>
                <a:cubicBezTo>
                  <a:pt x="6818795" y="54775"/>
                  <a:pt x="7128867" y="63956"/>
                  <a:pt x="7210425" y="66675"/>
                </a:cubicBezTo>
                <a:cubicBezTo>
                  <a:pt x="7254060" y="81220"/>
                  <a:pt x="7228960" y="76200"/>
                  <a:pt x="7286625" y="76200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7" name="Picture 9" descr="top.gif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 rot="18850181">
            <a:off x="-155575" y="330200"/>
            <a:ext cx="200025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  <a:ln>
            <a:noFill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8458200" y="6477000"/>
            <a:ext cx="4762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312DB61-18D7-4E59-BAE2-FECAE18F9AD8}" type="slidenum">
              <a:rPr lang="en-US" sz="1400" b="0" smtClean="0">
                <a:solidFill>
                  <a:schemeClr val="tx1"/>
                </a:solidFill>
                <a:latin typeface="+mj-lt"/>
              </a:rPr>
              <a:pPr algn="r"/>
              <a:t>‹#›</a:t>
            </a:fld>
            <a:endParaRPr lang="en-US" sz="1400" b="0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F29AB0-274B-47BE-985F-46164E2F9B8D}" type="datetimeFigureOut">
              <a:rPr lang="en-US"/>
              <a:pPr>
                <a:defRPr/>
              </a:pPr>
              <a:t>2/20/2021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238FDB-2D8C-4804-B582-7DB90366B95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F0B030-1580-4866-BCBB-5B9DCBDFAB68}" type="datetimeFigureOut">
              <a:rPr lang="en-US"/>
              <a:pPr>
                <a:defRPr/>
              </a:pPr>
              <a:t>2/20/2021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7EB8B-B6EB-443D-9CB4-B019CEC8F47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FF0F97-1060-4EBF-B543-874A8397FCDC}" type="datetimeFigureOut">
              <a:rPr lang="en-US"/>
              <a:pPr>
                <a:defRPr/>
              </a:pPr>
              <a:t>2/20/2021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104A5-FF6A-4891-8FE3-D539A7A66E0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8A180-20FC-43E6-ACF2-E4D2D7D4238C}" type="datetimeFigureOut">
              <a:rPr lang="en-US"/>
              <a:pPr>
                <a:defRPr/>
              </a:pPr>
              <a:t>2/20/2021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12834-41A2-49E3-8762-B14EE3F5CFB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242E86-E886-49FE-9E81-CBA74FDF21F4}" type="datetimeFigureOut">
              <a:rPr lang="en-US"/>
              <a:pPr>
                <a:defRPr/>
              </a:pPr>
              <a:t>2/20/2021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A6F0D-A611-4358-861D-7B01E83038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854A5-A6D3-4FF2-A83D-4A92E35723B6}" type="datetimeFigureOut">
              <a:rPr lang="en-US"/>
              <a:pPr>
                <a:defRPr/>
              </a:pPr>
              <a:t>2/20/2021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79F47-3AF0-4617-BC60-2E592392BB4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CA2E3-A4EC-4D3C-A723-C30C7527518B}" type="datetimeFigureOut">
              <a:rPr lang="en-US"/>
              <a:pPr>
                <a:defRPr/>
              </a:pPr>
              <a:t>2/20/2021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DF8B95-FD24-4BC4-B430-69A3136D11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EB11F-C391-4BDD-82EB-6F3E13A9F9E1}" type="datetimeFigureOut">
              <a:rPr lang="en-US"/>
              <a:pPr>
                <a:defRPr/>
              </a:pPr>
              <a:t>2/20/2021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0D068-AB96-40B8-9FAA-4228627632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669FE-0345-4152-A335-E3D8B60CD5FA}" type="datetimeFigureOut">
              <a:rPr lang="en-US"/>
              <a:pPr>
                <a:defRPr/>
              </a:pPr>
              <a:t>2/20/2021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040A0-6A5C-4BDA-AED7-03967CF047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CD45C-81C4-4E27-A18A-8835B7066D8D}" type="datetimeFigureOut">
              <a:rPr lang="en-US"/>
              <a:pPr>
                <a:defRPr/>
              </a:pPr>
              <a:t>2/20/2021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246AB-72DE-4829-A3EE-183283F17E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F4F1D-9F1B-4CA4-932E-311654E99826}" type="datetimeFigureOut">
              <a:rPr lang="en-US"/>
              <a:pPr>
                <a:defRPr/>
              </a:pPr>
              <a:t>2/20/2021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17303-0E5B-4E24-BCA3-62F5881C102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E4233-E030-4D82-AE1D-06E871FCE686}" type="datetimeFigureOut">
              <a:rPr lang="en-US"/>
              <a:pPr>
                <a:defRPr/>
              </a:pPr>
              <a:t>2/20/2021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F17966-739A-4E4E-BEF8-5E9D65CAA6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5EE9E-C85E-43CC-91D6-50F7B4961BB7}" type="datetimeFigureOut">
              <a:rPr lang="en-US"/>
              <a:pPr>
                <a:defRPr/>
              </a:pPr>
              <a:t>2/20/2021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75778-597E-43D2-A71E-341C60964E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F8884-1DEA-4C84-A489-E724713CC95E}" type="datetimeFigureOut">
              <a:rPr lang="en-US"/>
              <a:pPr>
                <a:defRPr/>
              </a:pPr>
              <a:t>2/20/2021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71189-8D0B-455A-87B2-3A89DCBF68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2DFE5A-BFC9-454A-A87C-69BA4FE25A0F}" type="datetimeFigureOut">
              <a:rPr lang="en-US"/>
              <a:pPr>
                <a:defRPr/>
              </a:pPr>
              <a:t>2/20/2021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D2254-A369-4EE7-927D-AE713623071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A6603-BAC9-4FFA-BE72-57B7C0EDA50D}" type="datetimeFigureOut">
              <a:rPr lang="en-US"/>
              <a:pPr>
                <a:defRPr/>
              </a:pPr>
              <a:t>2/20/2021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9E04E-7B9E-40CB-AECA-9BEEF7D4B1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F2E53-C0F0-49CC-8B3F-6BA3D019B99D}" type="datetimeFigureOut">
              <a:rPr lang="en-US"/>
              <a:pPr>
                <a:defRPr/>
              </a:pPr>
              <a:t>2/20/2021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75EC1-C65E-447A-8CAE-CC74F72434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AA9AB-7925-475F-87E4-57F6EF092961}" type="datetimeFigureOut">
              <a:rPr lang="en-US"/>
              <a:pPr>
                <a:defRPr/>
              </a:pPr>
              <a:t>2/20/2021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A6BC3C-EF4C-4932-8208-7FBB5701A0A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C3780-DD3C-46A5-8303-4579155A8DB3}" type="datetimeFigureOut">
              <a:rPr lang="en-US"/>
              <a:pPr>
                <a:defRPr/>
              </a:pPr>
              <a:t>2/20/2021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BAF33-582B-4B0D-B27A-32E91EEEB0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C4502-BF88-49E9-A189-5718D68C95C9}" type="datetimeFigureOut">
              <a:rPr lang="en-US"/>
              <a:pPr>
                <a:defRPr/>
              </a:pPr>
              <a:t>2/20/2021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835F4E-BD93-49E1-84D0-363BA31979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pull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E62B1BE-7229-4612-B077-302E9FB27D58}" type="datetimeFigureOut">
              <a:rPr lang="en-US"/>
              <a:pPr>
                <a:defRPr/>
              </a:pPr>
              <a:t>2/20/2021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4367C90-D8D8-4A11-9BC3-E7451ACC5E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40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ransition>
    <p:pull dir="r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01CF5B1-68BC-4F44-89BE-2F24F67B5729}" type="datetimeFigureOut">
              <a:rPr lang="en-US"/>
              <a:pPr>
                <a:defRPr/>
              </a:pPr>
              <a:t>2/20/2021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69DAB5F-4C32-47E8-A254-E438E2D0D3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ransition>
    <p:pull dir="r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wm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 descr="transparent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0463" y="1676400"/>
            <a:ext cx="4046537" cy="423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>
            <a:spLocks noGrp="1"/>
          </p:cNvSpPr>
          <p:nvPr>
            <p:ph type="ctrTitle"/>
          </p:nvPr>
        </p:nvSpPr>
        <p:spPr>
          <a:xfrm>
            <a:off x="685800" y="2644775"/>
            <a:ext cx="7772400" cy="1470025"/>
          </a:xfrm>
        </p:spPr>
        <p:txBody>
          <a:bodyPr/>
          <a:lstStyle/>
          <a:p>
            <a:pPr eaLnBrk="1" hangingPunct="1"/>
            <a:r>
              <a:rPr lang="en-US" dirty="0" smtClean="0"/>
              <a:t>Chapter 6</a:t>
            </a:r>
            <a:br>
              <a:rPr lang="en-US" dirty="0" smtClean="0"/>
            </a:br>
            <a:r>
              <a:rPr lang="en-US" dirty="0" smtClean="0"/>
              <a:t>Concurrency: </a:t>
            </a:r>
            <a:br>
              <a:rPr lang="en-US" dirty="0" smtClean="0"/>
            </a:br>
            <a:r>
              <a:rPr lang="en-US" dirty="0" smtClean="0"/>
              <a:t>Deadlock and Starvation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52400"/>
            <a:ext cx="6400800" cy="1752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i="1" dirty="0" smtClean="0"/>
              <a:t>Operating Systems:</a:t>
            </a:r>
            <a:br>
              <a:rPr lang="en-US" i="1" dirty="0" smtClean="0"/>
            </a:br>
            <a:r>
              <a:rPr lang="en-US" i="1" dirty="0" smtClean="0"/>
              <a:t>Internals and Design Principles</a:t>
            </a:r>
            <a:br>
              <a:rPr lang="en-US" i="1" dirty="0" smtClean="0"/>
            </a:br>
            <a:r>
              <a:rPr lang="en-US" dirty="0" smtClean="0"/>
              <a:t>William Stallings</a:t>
            </a:r>
            <a:endParaRPr lang="en-US" i="1" dirty="0" smtClean="0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Roadmap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r>
              <a:rPr lang="en-NZ" sz="3200" dirty="0" smtClean="0">
                <a:solidFill>
                  <a:schemeClr val="accent1">
                    <a:lumMod val="75000"/>
                  </a:schemeClr>
                </a:solidFill>
              </a:rPr>
              <a:t>Principles </a:t>
            </a:r>
            <a:r>
              <a:rPr lang="en-NZ" sz="3200" dirty="0" smtClean="0">
                <a:solidFill>
                  <a:schemeClr val="accent1">
                    <a:lumMod val="75000"/>
                  </a:schemeClr>
                </a:solidFill>
              </a:rPr>
              <a:t>of Deadlock</a:t>
            </a:r>
          </a:p>
          <a:p>
            <a:r>
              <a:rPr lang="en-NZ" sz="2800" dirty="0" smtClean="0"/>
              <a:t>Deadlock Prevention</a:t>
            </a:r>
          </a:p>
          <a:p>
            <a:r>
              <a:rPr lang="en-NZ" sz="2800" dirty="0" smtClean="0"/>
              <a:t>Deadlock Avoidance</a:t>
            </a:r>
          </a:p>
          <a:p>
            <a:r>
              <a:rPr lang="en-NZ" sz="2800" dirty="0" smtClean="0"/>
              <a:t>Deadlock Detection</a:t>
            </a:r>
          </a:p>
          <a:p>
            <a:r>
              <a:rPr lang="en-NZ" sz="2800" dirty="0" smtClean="0"/>
              <a:t>Dining Philosophers Problem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152400" y="1903412"/>
            <a:ext cx="685800" cy="1588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Deadlock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Arial" charset="0"/>
              </a:rPr>
              <a:t>Deadlock</a:t>
            </a:r>
            <a:r>
              <a:rPr lang="en-US" dirty="0">
                <a:latin typeface="Arial" charset="0"/>
              </a:rPr>
              <a:t> is the </a:t>
            </a:r>
            <a:r>
              <a:rPr lang="en-US" i="1" dirty="0">
                <a:solidFill>
                  <a:srgbClr val="C00000"/>
                </a:solidFill>
                <a:latin typeface="Arial" charset="0"/>
              </a:rPr>
              <a:t>permanent</a:t>
            </a:r>
            <a:r>
              <a:rPr lang="en-US" dirty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en-US" dirty="0">
                <a:latin typeface="Arial" charset="0"/>
              </a:rPr>
              <a:t>blocking of a set of processes that either compete for system resources or communicate with each other</a:t>
            </a:r>
            <a:r>
              <a:rPr lang="en-US" dirty="0" smtClean="0">
                <a:latin typeface="Arial" charset="0"/>
              </a:rPr>
              <a:t>.</a:t>
            </a:r>
            <a:endParaRPr lang="en-NZ" dirty="0" smtClean="0"/>
          </a:p>
          <a:p>
            <a:pPr>
              <a:spcBef>
                <a:spcPts val="1200"/>
              </a:spcBef>
            </a:pPr>
            <a:r>
              <a:rPr lang="en-NZ" dirty="0" smtClean="0"/>
              <a:t>A set of processes is deadlocked when each process in the set is blocked awaiting an </a:t>
            </a:r>
            <a:r>
              <a:rPr lang="en-NZ" i="1" dirty="0" smtClean="0"/>
              <a:t>event</a:t>
            </a:r>
            <a:r>
              <a:rPr lang="en-NZ" dirty="0" smtClean="0"/>
              <a:t> that can only be triggered by another blocked process in the set.</a:t>
            </a:r>
          </a:p>
          <a:p>
            <a:pPr lvl="1">
              <a:spcBef>
                <a:spcPts val="1200"/>
              </a:spcBef>
            </a:pPr>
            <a:r>
              <a:rPr lang="en-NZ" dirty="0" smtClean="0"/>
              <a:t>The event is typically the freeing up of some requested and obtained resources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No efficient solution in the general case.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Potential Deadlock </a:t>
            </a:r>
            <a:endParaRPr lang="en-N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71738" y="1839913"/>
            <a:ext cx="4200525" cy="417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68321" y="-838200"/>
            <a:ext cx="34925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04658" y="7035800"/>
            <a:ext cx="379413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297987" y="3528558"/>
            <a:ext cx="760413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-914400" y="4006171"/>
            <a:ext cx="7000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476500" y="1870075"/>
            <a:ext cx="4189413" cy="414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Cloud Callout 8"/>
          <p:cNvSpPr/>
          <p:nvPr/>
        </p:nvSpPr>
        <p:spPr>
          <a:xfrm>
            <a:off x="6248400" y="4267200"/>
            <a:ext cx="2286000" cy="1524000"/>
          </a:xfrm>
          <a:prstGeom prst="cloudCallout">
            <a:avLst>
              <a:gd name="adj1" fmla="val -100017"/>
              <a:gd name="adj2" fmla="val -217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2400" dirty="0" smtClean="0"/>
              <a:t>I need quad a and b</a:t>
            </a:r>
            <a:endParaRPr lang="en-NZ" sz="2400" dirty="0"/>
          </a:p>
        </p:txBody>
      </p:sp>
      <p:sp>
        <p:nvSpPr>
          <p:cNvPr id="11" name="Cloud Callout 10"/>
          <p:cNvSpPr/>
          <p:nvPr/>
        </p:nvSpPr>
        <p:spPr>
          <a:xfrm>
            <a:off x="6229350" y="1676400"/>
            <a:ext cx="1866900" cy="1524000"/>
          </a:xfrm>
          <a:prstGeom prst="cloudCallout">
            <a:avLst>
              <a:gd name="adj1" fmla="val -91037"/>
              <a:gd name="adj2" fmla="val 667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2400" dirty="0" smtClean="0"/>
              <a:t>I need quad b and c</a:t>
            </a:r>
            <a:endParaRPr lang="en-NZ" sz="2400" dirty="0"/>
          </a:p>
        </p:txBody>
      </p:sp>
      <p:sp>
        <p:nvSpPr>
          <p:cNvPr id="12" name="Cloud Callout 11"/>
          <p:cNvSpPr/>
          <p:nvPr/>
        </p:nvSpPr>
        <p:spPr>
          <a:xfrm>
            <a:off x="381000" y="1524000"/>
            <a:ext cx="2514600" cy="1524000"/>
          </a:xfrm>
          <a:prstGeom prst="cloudCallout">
            <a:avLst>
              <a:gd name="adj1" fmla="val 91820"/>
              <a:gd name="adj2" fmla="val 567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2400" dirty="0" smtClean="0"/>
              <a:t>I need quad c and d</a:t>
            </a:r>
            <a:endParaRPr lang="en-NZ" sz="2400" dirty="0"/>
          </a:p>
        </p:txBody>
      </p:sp>
      <p:sp>
        <p:nvSpPr>
          <p:cNvPr id="13" name="Cloud Callout 12"/>
          <p:cNvSpPr/>
          <p:nvPr/>
        </p:nvSpPr>
        <p:spPr>
          <a:xfrm>
            <a:off x="914400" y="4572000"/>
            <a:ext cx="2438400" cy="1524000"/>
          </a:xfrm>
          <a:prstGeom prst="cloudCallout">
            <a:avLst>
              <a:gd name="adj1" fmla="val 60800"/>
              <a:gd name="adj2" fmla="val -732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2400" dirty="0" smtClean="0"/>
              <a:t>I need quad d and a</a:t>
            </a:r>
            <a:endParaRPr lang="en-NZ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81481E-6 L -2.77778E-6 0.51111 " pathEditMode="relative" ptsTypes="AA">
                                      <p:cBhvr>
                                        <p:cTn id="10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7 L -0.46666 0.0023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3" y="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8.51852E-6 L 3.05556E-6 -0.37777 " pathEditMode="relative" ptsTypes="AA">
                                      <p:cBhvr>
                                        <p:cTn id="14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11111E-6 L 0.4783 -1.11111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Actual Deadlock</a:t>
            </a:r>
            <a:endParaRPr lang="en-N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71738" y="1839913"/>
            <a:ext cx="4200525" cy="417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14800" y="2743200"/>
            <a:ext cx="34925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4495800"/>
            <a:ext cx="379413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29200" y="3582987"/>
            <a:ext cx="760413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29000" y="3962400"/>
            <a:ext cx="7000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438400" y="1828800"/>
            <a:ext cx="4240213" cy="415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Cloud Callout 8"/>
          <p:cNvSpPr/>
          <p:nvPr/>
        </p:nvSpPr>
        <p:spPr>
          <a:xfrm>
            <a:off x="6477000" y="4191000"/>
            <a:ext cx="2667000" cy="1524000"/>
          </a:xfrm>
          <a:prstGeom prst="cloudCallout">
            <a:avLst>
              <a:gd name="adj1" fmla="val -100017"/>
              <a:gd name="adj2" fmla="val -217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2400" b="1" dirty="0" smtClean="0"/>
              <a:t>HALT</a:t>
            </a:r>
            <a:r>
              <a:rPr lang="en-NZ" sz="2400" dirty="0" smtClean="0"/>
              <a:t> until b is free</a:t>
            </a:r>
            <a:endParaRPr lang="en-NZ" sz="2400" dirty="0"/>
          </a:p>
        </p:txBody>
      </p:sp>
      <p:sp>
        <p:nvSpPr>
          <p:cNvPr id="11" name="Cloud Callout 10"/>
          <p:cNvSpPr/>
          <p:nvPr/>
        </p:nvSpPr>
        <p:spPr>
          <a:xfrm>
            <a:off x="5943600" y="1600200"/>
            <a:ext cx="2667000" cy="1524000"/>
          </a:xfrm>
          <a:prstGeom prst="cloudCallout">
            <a:avLst>
              <a:gd name="adj1" fmla="val -91037"/>
              <a:gd name="adj2" fmla="val 667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2400" b="1" dirty="0" smtClean="0"/>
              <a:t>HALT</a:t>
            </a:r>
            <a:r>
              <a:rPr lang="en-NZ" sz="2400" dirty="0" smtClean="0"/>
              <a:t> until c is free</a:t>
            </a:r>
            <a:endParaRPr lang="en-NZ" sz="2400" dirty="0"/>
          </a:p>
        </p:txBody>
      </p:sp>
      <p:sp>
        <p:nvSpPr>
          <p:cNvPr id="12" name="Cloud Callout 11"/>
          <p:cNvSpPr/>
          <p:nvPr/>
        </p:nvSpPr>
        <p:spPr>
          <a:xfrm>
            <a:off x="228600" y="1524000"/>
            <a:ext cx="2667000" cy="1524000"/>
          </a:xfrm>
          <a:prstGeom prst="cloudCallout">
            <a:avLst>
              <a:gd name="adj1" fmla="val 91820"/>
              <a:gd name="adj2" fmla="val 567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2400" b="1" dirty="0" smtClean="0"/>
              <a:t>HALT</a:t>
            </a:r>
            <a:r>
              <a:rPr lang="en-NZ" sz="2400" dirty="0" smtClean="0"/>
              <a:t> until d is free</a:t>
            </a:r>
            <a:endParaRPr lang="en-NZ" sz="2400" dirty="0"/>
          </a:p>
        </p:txBody>
      </p:sp>
      <p:sp>
        <p:nvSpPr>
          <p:cNvPr id="13" name="Cloud Callout 12"/>
          <p:cNvSpPr/>
          <p:nvPr/>
        </p:nvSpPr>
        <p:spPr>
          <a:xfrm>
            <a:off x="609600" y="4648200"/>
            <a:ext cx="2667000" cy="1524000"/>
          </a:xfrm>
          <a:prstGeom prst="cloudCallout">
            <a:avLst>
              <a:gd name="adj1" fmla="val 75494"/>
              <a:gd name="adj2" fmla="val -560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2400" b="1" dirty="0" smtClean="0"/>
              <a:t>HALT</a:t>
            </a:r>
            <a:r>
              <a:rPr lang="en-NZ" sz="2400" dirty="0" smtClean="0"/>
              <a:t> until a is free</a:t>
            </a:r>
            <a:endParaRPr lang="en-NZ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7778E-7 -2.72895E-6 L 0.00434 -0.0592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-300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51 -1.21184E-6 L -0.04965 -0.0055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00" y="-30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84089E-6 L 5.55556E-7 0.05551 " pathEditMode="relative" ptsTypes="AA">
                                      <p:cBhvr>
                                        <p:cTn id="13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51434E-6 L 0.04167 4.51434E-6 " pathEditMode="relative" ptsTypes="AA">
                                      <p:cBhvr>
                                        <p:cTn id="15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Resource Categories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NZ" dirty="0" smtClean="0"/>
              <a:t>Two general categories of resources:</a:t>
            </a:r>
          </a:p>
          <a:p>
            <a:pPr lvl="1">
              <a:spcBef>
                <a:spcPts val="1200"/>
              </a:spcBef>
            </a:pPr>
            <a:r>
              <a:rPr lang="en-NZ" dirty="0" smtClean="0"/>
              <a:t>Reusable resources</a:t>
            </a:r>
          </a:p>
          <a:p>
            <a:pPr lvl="2">
              <a:spcBef>
                <a:spcPts val="1200"/>
              </a:spcBef>
            </a:pPr>
            <a:r>
              <a:rPr lang="en-NZ" dirty="0" smtClean="0"/>
              <a:t>can be safely used by only one process at a time and </a:t>
            </a:r>
            <a:r>
              <a:rPr lang="en-NZ" b="1" i="1" dirty="0" smtClean="0"/>
              <a:t>is not depleted </a:t>
            </a:r>
            <a:r>
              <a:rPr lang="en-NZ" dirty="0" smtClean="0"/>
              <a:t>by that use.</a:t>
            </a:r>
          </a:p>
          <a:p>
            <a:pPr lvl="2">
              <a:spcBef>
                <a:spcPts val="1200"/>
              </a:spcBef>
            </a:pPr>
            <a:r>
              <a:rPr lang="en-NZ" dirty="0" smtClean="0"/>
              <a:t>Examples: processors, main and secondary memory, devices, and data structures such as files, databases, and semaphores</a:t>
            </a:r>
          </a:p>
          <a:p>
            <a:pPr lvl="1">
              <a:spcBef>
                <a:spcPts val="1200"/>
              </a:spcBef>
            </a:pPr>
            <a:r>
              <a:rPr lang="en-NZ" dirty="0" smtClean="0"/>
              <a:t>Consumable resources</a:t>
            </a:r>
          </a:p>
          <a:p>
            <a:pPr lvl="2">
              <a:spcBef>
                <a:spcPts val="1200"/>
              </a:spcBef>
            </a:pPr>
            <a:r>
              <a:rPr lang="en-NZ" smtClean="0"/>
              <a:t>can </a:t>
            </a:r>
            <a:r>
              <a:rPr lang="en-NZ" dirty="0" smtClean="0"/>
              <a:t>be created (</a:t>
            </a:r>
            <a:r>
              <a:rPr lang="en-NZ" b="1" i="1" dirty="0" smtClean="0"/>
              <a:t>produced</a:t>
            </a:r>
            <a:r>
              <a:rPr lang="en-NZ" dirty="0" smtClean="0"/>
              <a:t>) and destroyed (</a:t>
            </a:r>
            <a:r>
              <a:rPr lang="en-NZ" b="1" i="1" dirty="0" smtClean="0"/>
              <a:t>consumed</a:t>
            </a:r>
            <a:r>
              <a:rPr lang="en-NZ" dirty="0" smtClean="0"/>
              <a:t>).</a:t>
            </a:r>
          </a:p>
          <a:p>
            <a:pPr lvl="2">
              <a:spcBef>
                <a:spcPts val="1200"/>
              </a:spcBef>
            </a:pPr>
            <a:r>
              <a:rPr lang="en-NZ" dirty="0" smtClean="0"/>
              <a:t>Examples: interrupts, signals, messages, and information in I/O buffers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NZ" dirty="0" smtClean="0"/>
              <a:t>Consider two processes that compete for exclusive access to a disk file D and a tape drive T.</a:t>
            </a:r>
          </a:p>
          <a:p>
            <a:pPr>
              <a:spcBef>
                <a:spcPts val="1200"/>
              </a:spcBef>
            </a:pPr>
            <a:r>
              <a:rPr lang="en-NZ" dirty="0" smtClean="0">
                <a:latin typeface="Arial" charset="0"/>
              </a:rPr>
              <a:t>Deadlock occurs if each process holds one resource and requests the other, e.g., execution of </a:t>
            </a:r>
            <a:r>
              <a:rPr lang="fr-FR" dirty="0" smtClean="0">
                <a:latin typeface="Arial" charset="0"/>
              </a:rPr>
              <a:t>p</a:t>
            </a:r>
            <a:r>
              <a:rPr lang="fr-FR" baseline="-25000" dirty="0" smtClean="0">
                <a:latin typeface="Arial" charset="0"/>
              </a:rPr>
              <a:t>0</a:t>
            </a:r>
            <a:r>
              <a:rPr lang="fr-FR" dirty="0" smtClean="0">
                <a:latin typeface="Arial" charset="0"/>
              </a:rPr>
              <a:t> </a:t>
            </a:r>
            <a:r>
              <a:rPr lang="fr-FR" dirty="0">
                <a:latin typeface="Arial" charset="0"/>
              </a:rPr>
              <a:t>p</a:t>
            </a:r>
            <a:r>
              <a:rPr lang="fr-FR" baseline="-25000" dirty="0">
                <a:latin typeface="Arial" charset="0"/>
              </a:rPr>
              <a:t>1</a:t>
            </a:r>
            <a:r>
              <a:rPr lang="fr-FR" dirty="0">
                <a:latin typeface="Arial" charset="0"/>
              </a:rPr>
              <a:t> q</a:t>
            </a:r>
            <a:r>
              <a:rPr lang="fr-FR" baseline="-25000" dirty="0">
                <a:latin typeface="Arial" charset="0"/>
              </a:rPr>
              <a:t>0</a:t>
            </a:r>
            <a:r>
              <a:rPr lang="fr-FR" dirty="0">
                <a:latin typeface="Arial" charset="0"/>
              </a:rPr>
              <a:t> q</a:t>
            </a:r>
            <a:r>
              <a:rPr lang="fr-FR" baseline="-25000" dirty="0">
                <a:latin typeface="Arial" charset="0"/>
              </a:rPr>
              <a:t>1</a:t>
            </a:r>
            <a:r>
              <a:rPr lang="fr-FR" dirty="0">
                <a:latin typeface="Arial" charset="0"/>
              </a:rPr>
              <a:t> p</a:t>
            </a:r>
            <a:r>
              <a:rPr lang="fr-FR" baseline="-25000" dirty="0">
                <a:latin typeface="Arial" charset="0"/>
              </a:rPr>
              <a:t>2</a:t>
            </a:r>
            <a:r>
              <a:rPr lang="fr-FR" dirty="0">
                <a:latin typeface="Arial" charset="0"/>
              </a:rPr>
              <a:t> </a:t>
            </a:r>
            <a:r>
              <a:rPr lang="fr-FR" dirty="0" smtClean="0">
                <a:latin typeface="Arial" charset="0"/>
              </a:rPr>
              <a:t>q</a:t>
            </a:r>
            <a:r>
              <a:rPr lang="fr-FR" baseline="-25000" dirty="0" smtClean="0">
                <a:latin typeface="Arial" charset="0"/>
              </a:rPr>
              <a:t>2</a:t>
            </a:r>
            <a:r>
              <a:rPr lang="fr-FR" dirty="0" smtClean="0">
                <a:latin typeface="Arial" charset="0"/>
              </a:rPr>
              <a:t>.</a:t>
            </a:r>
            <a:endParaRPr lang="fr-FR" dirty="0">
              <a:latin typeface="Arial" charset="0"/>
            </a:endParaRPr>
          </a:p>
          <a:p>
            <a:pPr>
              <a:spcBef>
                <a:spcPts val="1200"/>
              </a:spcBef>
            </a:pPr>
            <a:endParaRPr lang="en-NZ" altLang="zh-TW" dirty="0" smtClean="0">
              <a:latin typeface="Arial" charset="0"/>
              <a:ea typeface="新細明體" pitchFamily="18" charset="-120"/>
            </a:endParaRPr>
          </a:p>
          <a:p>
            <a:pPr>
              <a:spcBef>
                <a:spcPts val="1200"/>
              </a:spcBef>
            </a:pPr>
            <a:endParaRPr lang="en-NZ" dirty="0" smtClean="0"/>
          </a:p>
        </p:txBody>
      </p:sp>
      <p:pic>
        <p:nvPicPr>
          <p:cNvPr id="4" name="Content Placeholder 3" descr="Fig06_04.gif"/>
          <p:cNvPicPr>
            <a:picLocks noGrp="1" noChangeAspect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47800" y="3273425"/>
            <a:ext cx="6324600" cy="3508375"/>
          </a:xfrm>
          <a:noFill/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NZ" smtClean="0"/>
              <a:t>Reusable Resources:</a:t>
            </a:r>
            <a:br>
              <a:rPr lang="en-NZ" smtClean="0"/>
            </a:br>
            <a:r>
              <a:rPr lang="en-NZ" smtClean="0"/>
              <a:t>Example of Deadlock</a:t>
            </a:r>
            <a:endParaRPr lang="en-NZ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Example </a:t>
            </a:r>
            <a:r>
              <a:rPr lang="en-US" dirty="0" smtClean="0"/>
              <a:t>2:</a:t>
            </a:r>
            <a:br>
              <a:rPr lang="en-US" dirty="0" smtClean="0"/>
            </a:br>
            <a:r>
              <a:rPr lang="en-US" dirty="0" smtClean="0"/>
              <a:t>Memory Request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Space is available for allocation of 200Kbytes, and the following sequence of events occur.</a:t>
            </a:r>
          </a:p>
          <a:p>
            <a:pPr>
              <a:spcBef>
                <a:spcPts val="1200"/>
              </a:spcBef>
            </a:pPr>
            <a:endParaRPr lang="en-US" dirty="0" smtClean="0"/>
          </a:p>
          <a:p>
            <a:pPr>
              <a:spcBef>
                <a:spcPts val="1200"/>
              </a:spcBef>
            </a:pPr>
            <a:endParaRPr lang="en-US" dirty="0" smtClean="0"/>
          </a:p>
          <a:p>
            <a:pPr>
              <a:spcBef>
                <a:spcPts val="1200"/>
              </a:spcBef>
            </a:pPr>
            <a:endParaRPr lang="en-US" dirty="0" smtClean="0"/>
          </a:p>
          <a:p>
            <a:pPr>
              <a:spcBef>
                <a:spcPts val="1200"/>
              </a:spcBef>
            </a:pPr>
            <a:endParaRPr lang="en-US" dirty="0" smtClean="0"/>
          </a:p>
          <a:p>
            <a:pPr>
              <a:spcBef>
                <a:spcPts val="1200"/>
              </a:spcBef>
            </a:pPr>
            <a:r>
              <a:rPr lang="en-US" dirty="0" smtClean="0"/>
              <a:t>Deadlock occurs if both processes progress to their second request.</a:t>
            </a:r>
          </a:p>
          <a:p>
            <a:pPr>
              <a:spcBef>
                <a:spcPts val="1200"/>
              </a:spcBef>
            </a:pPr>
            <a:endParaRPr lang="en-US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066800" y="2667000"/>
            <a:ext cx="2438400" cy="1524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919771" y="2743200"/>
            <a:ext cx="442429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ctr" eaLnBrk="0" hangingPunct="0"/>
            <a:r>
              <a:rPr lang="en-US" b="1" dirty="0">
                <a:latin typeface="Times New Roman" pitchFamily="18" charset="0"/>
              </a:rPr>
              <a:t>P1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429631" y="2971800"/>
            <a:ext cx="474489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ctr" eaLnBrk="0" hangingPunct="0"/>
            <a:r>
              <a:rPr lang="en-US" b="1" dirty="0">
                <a:latin typeface="Times New Roman" pitchFamily="18" charset="0"/>
              </a:rPr>
              <a:t>. . .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429631" y="3397250"/>
            <a:ext cx="474489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ctr" eaLnBrk="0" hangingPunct="0"/>
            <a:r>
              <a:rPr lang="en-US" b="1" dirty="0">
                <a:latin typeface="Times New Roman" pitchFamily="18" charset="0"/>
              </a:rPr>
              <a:t>. . .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121748" y="3276600"/>
            <a:ext cx="2096729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ctr" eaLnBrk="0" hangingPunct="0"/>
            <a:r>
              <a:rPr lang="en-US" b="1" dirty="0">
                <a:latin typeface="Times New Roman" pitchFamily="18" charset="0"/>
              </a:rPr>
              <a:t>Request 80 Kbytes;</a:t>
            </a: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1121748" y="3733800"/>
            <a:ext cx="2096729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ctr" eaLnBrk="0" hangingPunct="0"/>
            <a:r>
              <a:rPr lang="en-US" b="1" dirty="0">
                <a:latin typeface="Times New Roman" pitchFamily="18" charset="0"/>
              </a:rPr>
              <a:t>Request 60 Kbytes;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4419600" y="2667000"/>
            <a:ext cx="2438400" cy="1524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5424971" y="2743200"/>
            <a:ext cx="442429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ctr" eaLnBrk="0" hangingPunct="0"/>
            <a:r>
              <a:rPr lang="en-US" b="1" dirty="0">
                <a:latin typeface="Times New Roman" pitchFamily="18" charset="0"/>
              </a:rPr>
              <a:t>P2</a:t>
            </a:r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4934831" y="2971800"/>
            <a:ext cx="474489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ctr" eaLnBrk="0" hangingPunct="0"/>
            <a:r>
              <a:rPr lang="en-US" b="1" dirty="0">
                <a:latin typeface="Times New Roman" pitchFamily="18" charset="0"/>
              </a:rPr>
              <a:t>. . .</a:t>
            </a:r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4934831" y="3397250"/>
            <a:ext cx="474489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ctr" eaLnBrk="0" hangingPunct="0"/>
            <a:r>
              <a:rPr lang="en-US" b="1" dirty="0">
                <a:latin typeface="Times New Roman" pitchFamily="18" charset="0"/>
              </a:rPr>
              <a:t>. . .</a:t>
            </a:r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4626948" y="3276600"/>
            <a:ext cx="2096729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ctr" eaLnBrk="0" hangingPunct="0"/>
            <a:r>
              <a:rPr lang="en-US" b="1" dirty="0">
                <a:latin typeface="Times New Roman" pitchFamily="18" charset="0"/>
              </a:rPr>
              <a:t>Request 70 Kbytes;</a:t>
            </a:r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4626948" y="3733800"/>
            <a:ext cx="2096729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ctr" eaLnBrk="0" hangingPunct="0"/>
            <a:r>
              <a:rPr lang="en-US" b="1" dirty="0">
                <a:latin typeface="Times New Roman" pitchFamily="18" charset="0"/>
              </a:rPr>
              <a:t>Request 80 Kbytes;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23622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NZ" sz="2000" dirty="0" smtClean="0"/>
              <a:t>Consider a pair of processes, in which each process attempts to receive a message from the other process and then send a message to the other process.</a:t>
            </a:r>
          </a:p>
          <a:p>
            <a:pPr>
              <a:spcBef>
                <a:spcPts val="600"/>
              </a:spcBef>
            </a:pPr>
            <a:r>
              <a:rPr lang="en-US" altLang="zh-TW" sz="2000" dirty="0">
                <a:latin typeface="Arial" charset="0"/>
                <a:ea typeface="新細明體" pitchFamily="18" charset="-120"/>
              </a:rPr>
              <a:t>Deadlock </a:t>
            </a:r>
            <a:r>
              <a:rPr lang="en-US" altLang="zh-TW" sz="2000" dirty="0" smtClean="0">
                <a:latin typeface="Arial" charset="0"/>
                <a:ea typeface="新細明體" pitchFamily="18" charset="-120"/>
              </a:rPr>
              <a:t>occurs </a:t>
            </a:r>
            <a:r>
              <a:rPr lang="en-US" altLang="zh-TW" sz="2000" dirty="0">
                <a:latin typeface="Arial" charset="0"/>
                <a:ea typeface="新細明體" pitchFamily="18" charset="-120"/>
              </a:rPr>
              <a:t>if the Receive is blocking (i.e., the receiving process is blocked until the message is received).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3352800"/>
            <a:ext cx="5181600" cy="1645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914400" y="5238066"/>
            <a:ext cx="7010400" cy="841375"/>
          </a:xfrm>
          <a:prstGeom prst="rect">
            <a:avLst/>
          </a:prstGeom>
          <a:solidFill>
            <a:schemeClr val="bg1"/>
          </a:solidFill>
          <a:ln w="19050">
            <a:solidFill>
              <a:srgbClr val="000080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/>
              <a:t>Such design errors are often embedded in complex program logic, making </a:t>
            </a:r>
            <a:r>
              <a:rPr lang="en-US" sz="2400" smtClean="0"/>
              <a:t>it difficult to detect.</a:t>
            </a:r>
            <a:endParaRPr lang="en-US" sz="240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609600" y="381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lvl="1"/>
            <a:r>
              <a:rPr lang="en-NZ" kern="0" smtClean="0"/>
              <a:t>Consumable Resources:</a:t>
            </a:r>
            <a:br>
              <a:rPr lang="en-NZ" kern="0" smtClean="0"/>
            </a:br>
            <a:r>
              <a:rPr lang="en-US" kern="0" smtClean="0"/>
              <a:t>Example of Deadlock</a:t>
            </a:r>
            <a:endParaRPr lang="en-US" kern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Conditions for </a:t>
            </a:r>
            <a:br>
              <a:rPr lang="en-US" dirty="0" smtClean="0"/>
            </a:br>
            <a:r>
              <a:rPr lang="en-US" b="1" i="1" dirty="0" smtClean="0"/>
              <a:t>possible </a:t>
            </a:r>
            <a:r>
              <a:rPr lang="en-US" dirty="0" smtClean="0"/>
              <a:t>Deadlock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r>
              <a:rPr lang="en-US" dirty="0" smtClean="0"/>
              <a:t>Mutual exclusion</a:t>
            </a:r>
          </a:p>
          <a:p>
            <a:pPr lvl="1"/>
            <a:r>
              <a:rPr lang="en-US" dirty="0" smtClean="0"/>
              <a:t>Only one process may use a resource at a time.</a:t>
            </a:r>
          </a:p>
          <a:p>
            <a:pPr lvl="1"/>
            <a:r>
              <a:rPr lang="en-US" dirty="0"/>
              <a:t>No process may access a resource </a:t>
            </a:r>
            <a:r>
              <a:rPr lang="en-US" dirty="0" smtClean="0"/>
              <a:t>unit </a:t>
            </a:r>
            <a:r>
              <a:rPr lang="en-US" dirty="0"/>
              <a:t>that has been allocated to another </a:t>
            </a:r>
            <a:r>
              <a:rPr lang="en-US" dirty="0" smtClean="0"/>
              <a:t>process</a:t>
            </a:r>
          </a:p>
          <a:p>
            <a:r>
              <a:rPr lang="en-US" dirty="0" smtClean="0"/>
              <a:t>Hold-and-wait</a:t>
            </a:r>
          </a:p>
          <a:p>
            <a:pPr lvl="1"/>
            <a:r>
              <a:rPr lang="en-US" dirty="0" smtClean="0"/>
              <a:t>A process may hold allocated resources while awaiting assignment of others.</a:t>
            </a:r>
          </a:p>
          <a:p>
            <a:r>
              <a:rPr lang="en-NZ" dirty="0" smtClean="0"/>
              <a:t>No pre-emption</a:t>
            </a:r>
          </a:p>
          <a:p>
            <a:pPr lvl="1"/>
            <a:r>
              <a:rPr lang="en-NZ" dirty="0" smtClean="0"/>
              <a:t>No resource can be forcibly removed from a process holding it.</a:t>
            </a:r>
          </a:p>
          <a:p>
            <a:endParaRPr lang="en-NZ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143000" y="5181600"/>
            <a:ext cx="7010400" cy="83099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NZ" sz="2400" dirty="0"/>
              <a:t>These three conditions are necessary but not sufficient for a deadlock to </a:t>
            </a:r>
            <a:r>
              <a:rPr lang="en-NZ" sz="2400" dirty="0" smtClean="0"/>
              <a:t>exist. </a:t>
            </a:r>
            <a:endParaRPr 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Actual Deadlock </a:t>
            </a:r>
            <a:br>
              <a:rPr lang="en-US" dirty="0" smtClean="0"/>
            </a:br>
            <a:r>
              <a:rPr lang="en-US" dirty="0" smtClean="0"/>
              <a:t>Requires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>
              <a:spcBef>
                <a:spcPts val="1200"/>
              </a:spcBef>
              <a:buNone/>
            </a:pPr>
            <a:r>
              <a:rPr lang="en-US" altLang="zh-TW" dirty="0">
                <a:latin typeface="Arial" charset="0"/>
                <a:ea typeface="新細明體" pitchFamily="18" charset="-120"/>
              </a:rPr>
              <a:t>Given that the first 3 conditions exist, a sequence of </a:t>
            </a:r>
            <a:r>
              <a:rPr lang="en-US" altLang="zh-TW" dirty="0" smtClean="0">
                <a:latin typeface="Arial" charset="0"/>
                <a:ea typeface="新細明體" pitchFamily="18" charset="-120"/>
              </a:rPr>
              <a:t>events may </a:t>
            </a:r>
            <a:r>
              <a:rPr lang="en-US" altLang="zh-TW" dirty="0">
                <a:latin typeface="Arial" charset="0"/>
                <a:ea typeface="新細明體" pitchFamily="18" charset="-120"/>
              </a:rPr>
              <a:t>occur that lead to the following fourth condition: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Circular wait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A closed chain of processes exists, such that each process holds at least one resource needed by the next process in the chain.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It is in fact the definition of deadlock.</a:t>
            </a:r>
          </a:p>
          <a:p>
            <a:pPr lvl="1">
              <a:spcBef>
                <a:spcPts val="1200"/>
              </a:spcBef>
            </a:pPr>
            <a:endParaRPr lang="en-US" dirty="0"/>
          </a:p>
          <a:p>
            <a:pPr>
              <a:spcBef>
                <a:spcPts val="1200"/>
              </a:spcBef>
            </a:pPr>
            <a:endParaRPr lang="en-US" dirty="0"/>
          </a:p>
          <a:p>
            <a:pPr lvl="1">
              <a:spcBef>
                <a:spcPts val="1200"/>
              </a:spcBef>
            </a:pPr>
            <a:endParaRPr lang="en-US" dirty="0" smtClean="0"/>
          </a:p>
          <a:p>
            <a:pPr>
              <a:spcBef>
                <a:spcPts val="1200"/>
              </a:spcBef>
            </a:pPr>
            <a:endParaRPr lang="en-US" dirty="0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197429" y="4552068"/>
            <a:ext cx="7010400" cy="83099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 marL="0" lvl="1">
              <a:spcBef>
                <a:spcPct val="50000"/>
              </a:spcBef>
            </a:pPr>
            <a:r>
              <a:rPr lang="en-NZ" sz="2400" dirty="0"/>
              <a:t>These </a:t>
            </a:r>
            <a:r>
              <a:rPr lang="en-NZ" sz="2400" dirty="0" smtClean="0"/>
              <a:t>four conditions</a:t>
            </a:r>
            <a:r>
              <a:rPr lang="en-NZ" sz="2400" dirty="0"/>
              <a:t>, taken together, constitute necessary and sufficient conditions for deadlock</a:t>
            </a:r>
            <a:r>
              <a:rPr lang="en-NZ" sz="2400" dirty="0" smtClean="0"/>
              <a:t>.</a:t>
            </a:r>
            <a:endParaRPr lang="en-US" sz="2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 Allocation</a:t>
            </a:r>
            <a:br>
              <a:rPr lang="en-US" dirty="0" smtClean="0"/>
            </a:br>
            <a:r>
              <a:rPr lang="en-US" dirty="0" smtClean="0"/>
              <a:t> Graphs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</a:rPr>
              <a:t>A useful tool that characterizes the allocation of resources to </a:t>
            </a:r>
            <a:r>
              <a:rPr lang="en-US" altLang="zh-TW" dirty="0" smtClean="0">
                <a:latin typeface="Arial" charset="0"/>
                <a:ea typeface="新細明體" pitchFamily="18" charset="-120"/>
              </a:rPr>
              <a:t>processes.</a:t>
            </a:r>
            <a:endParaRPr lang="en-US" dirty="0" smtClean="0"/>
          </a:p>
          <a:p>
            <a:pPr>
              <a:spcBef>
                <a:spcPts val="600"/>
              </a:spcBef>
            </a:pPr>
            <a:r>
              <a:rPr lang="en-US" b="1" i="1" dirty="0" smtClean="0">
                <a:solidFill>
                  <a:schemeClr val="accent1">
                    <a:lumMod val="75000"/>
                  </a:schemeClr>
                </a:solidFill>
              </a:rPr>
              <a:t>Directed graph </a:t>
            </a:r>
            <a:r>
              <a:rPr lang="en-US" dirty="0" smtClean="0"/>
              <a:t>that depicts a state of the system of resources and processes.</a:t>
            </a:r>
            <a:endParaRPr lang="en-US" dirty="0"/>
          </a:p>
        </p:txBody>
      </p:sp>
      <p:pic>
        <p:nvPicPr>
          <p:cNvPr id="4" name="Picture 3" descr="Fig06_05a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86" y="3505200"/>
            <a:ext cx="8752114" cy="1676400"/>
          </a:xfrm>
          <a:prstGeom prst="rect">
            <a:avLst/>
          </a:prstGeom>
        </p:spPr>
      </p:pic>
      <p:sp>
        <p:nvSpPr>
          <p:cNvPr id="5" name="Line Callout 1 4"/>
          <p:cNvSpPr/>
          <p:nvPr/>
        </p:nvSpPr>
        <p:spPr>
          <a:xfrm>
            <a:off x="4114800" y="5029200"/>
            <a:ext cx="1752600" cy="609600"/>
          </a:xfrm>
          <a:prstGeom prst="borderCallout1">
            <a:avLst>
              <a:gd name="adj1" fmla="val 18750"/>
              <a:gd name="adj2" fmla="val -8333"/>
              <a:gd name="adj3" fmla="val -161110"/>
              <a:gd name="adj4" fmla="val -3876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 smtClean="0">
                <a:solidFill>
                  <a:schemeClr val="tx1"/>
                </a:solidFill>
              </a:rPr>
              <a:t>An instance of a resource</a:t>
            </a:r>
            <a:endParaRPr lang="zh-HK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8001000" cy="1143000"/>
          </a:xfrm>
        </p:spPr>
        <p:txBody>
          <a:bodyPr/>
          <a:lstStyle/>
          <a:p>
            <a:r>
              <a:rPr lang="en-US" dirty="0" smtClean="0"/>
              <a:t>Resource Allocation Graphs </a:t>
            </a:r>
            <a:br>
              <a:rPr lang="en-US" dirty="0" smtClean="0"/>
            </a:br>
            <a:r>
              <a:rPr lang="en-US" dirty="0" smtClean="0"/>
              <a:t>(with deadlock)</a:t>
            </a:r>
            <a:endParaRPr lang="en-US" dirty="0"/>
          </a:p>
        </p:txBody>
      </p:sp>
      <p:pic>
        <p:nvPicPr>
          <p:cNvPr id="4" name="Content Placeholder 3" descr="Fig06_05b.gif"/>
          <p:cNvPicPr>
            <a:picLocks noGrp="1" noChangeAspect="1"/>
          </p:cNvPicPr>
          <p:nvPr>
            <p:ph idx="4294967295"/>
          </p:nvPr>
        </p:nvPicPr>
        <p:blipFill rotWithShape="1">
          <a:blip r:embed="rId3"/>
          <a:srcRect r="52783"/>
          <a:stretch/>
        </p:blipFill>
        <p:spPr>
          <a:xfrm>
            <a:off x="685800" y="2344287"/>
            <a:ext cx="2705829" cy="3112117"/>
          </a:xfr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57600" y="2271119"/>
            <a:ext cx="5089690" cy="3258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114800" y="5142910"/>
            <a:ext cx="4343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000" dirty="0">
                <a:ea typeface="新細明體" pitchFamily="18" charset="-120"/>
              </a:rPr>
              <a:t>(the traffic deadlock shown in slide </a:t>
            </a:r>
            <a:r>
              <a:rPr lang="en-US" altLang="zh-TW" sz="2000" dirty="0" smtClean="0">
                <a:ea typeface="新細明體" pitchFamily="18" charset="-120"/>
              </a:rPr>
              <a:t>5)</a:t>
            </a:r>
            <a:endParaRPr lang="en-US" altLang="zh-TW" sz="2000" dirty="0">
              <a:ea typeface="新細明體" pitchFamily="18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8001000" cy="1143000"/>
          </a:xfrm>
        </p:spPr>
        <p:txBody>
          <a:bodyPr/>
          <a:lstStyle/>
          <a:p>
            <a:r>
              <a:rPr lang="en-US" dirty="0" smtClean="0"/>
              <a:t>Resource Allocation Graph</a:t>
            </a:r>
            <a:br>
              <a:rPr lang="en-US" dirty="0" smtClean="0"/>
            </a:br>
            <a:r>
              <a:rPr lang="en-US" dirty="0" smtClean="0"/>
              <a:t>(no deadlock)</a:t>
            </a:r>
            <a:endParaRPr lang="en-US" dirty="0"/>
          </a:p>
        </p:txBody>
      </p:sp>
      <p:pic>
        <p:nvPicPr>
          <p:cNvPr id="7" name="Picture 6" descr="f5.pdf"/>
          <p:cNvPicPr>
            <a:picLocks noChangeAspect="1"/>
          </p:cNvPicPr>
          <p:nvPr/>
        </p:nvPicPr>
        <p:blipFill rotWithShape="1">
          <a:blip r:embed="rId3"/>
          <a:srcRect l="51510" t="32624" r="4004" b="31191"/>
          <a:stretch/>
        </p:blipFill>
        <p:spPr>
          <a:xfrm>
            <a:off x="5049975" y="1981200"/>
            <a:ext cx="3836670" cy="4038600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4648200" cy="4953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There </a:t>
            </a:r>
            <a:r>
              <a:rPr lang="en-US" dirty="0"/>
              <a:t>is no deadlock because multiple </a:t>
            </a:r>
            <a:r>
              <a:rPr lang="en-US" dirty="0" smtClean="0"/>
              <a:t>instances of </a:t>
            </a:r>
            <a:r>
              <a:rPr lang="en-US" dirty="0"/>
              <a:t>each resource </a:t>
            </a:r>
            <a:r>
              <a:rPr lang="en-US" dirty="0" smtClean="0"/>
              <a:t>type are </a:t>
            </a:r>
            <a:r>
              <a:rPr lang="en-US" dirty="0"/>
              <a:t>available.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If </a:t>
            </a:r>
            <a:r>
              <a:rPr lang="en-US" dirty="0"/>
              <a:t>graph contains no cycles </a:t>
            </a:r>
            <a:r>
              <a:rPr lang="en-US" dirty="0" smtClean="0">
                <a:sym typeface="Symbol" panose="05050102010706020507" pitchFamily="18" charset="2"/>
              </a:rPr>
              <a:t></a:t>
            </a:r>
            <a:r>
              <a:rPr lang="en-US" dirty="0" smtClean="0"/>
              <a:t> </a:t>
            </a:r>
            <a:r>
              <a:rPr lang="en-US" dirty="0"/>
              <a:t>no deadlock</a:t>
            </a:r>
            <a:r>
              <a:rPr lang="en-US" dirty="0" smtClean="0"/>
              <a:t>.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If </a:t>
            </a:r>
            <a:r>
              <a:rPr lang="en-US" dirty="0"/>
              <a:t>graph contains a cycle </a:t>
            </a:r>
            <a:r>
              <a:rPr lang="en-US" dirty="0">
                <a:sym typeface="Symbol" panose="05050102010706020507" pitchFamily="18" charset="2"/>
              </a:rPr>
              <a:t></a:t>
            </a:r>
            <a:endParaRPr lang="en-US" dirty="0"/>
          </a:p>
          <a:p>
            <a:pPr lvl="1">
              <a:spcBef>
                <a:spcPts val="1200"/>
              </a:spcBef>
            </a:pPr>
            <a:r>
              <a:rPr lang="en-US" dirty="0"/>
              <a:t>if only one instance per resource type, then deadlock.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if several instances per resource type, </a:t>
            </a:r>
            <a:r>
              <a:rPr lang="en-US" dirty="0" smtClean="0"/>
              <a:t>then deadlock MAY exist.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5457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dirty="0" smtClean="0"/>
              <a:t>How to find out whether </a:t>
            </a:r>
            <a:br>
              <a:rPr lang="en-US" dirty="0" smtClean="0"/>
            </a:br>
            <a:r>
              <a:rPr lang="en-US" dirty="0" smtClean="0"/>
              <a:t>there is a deadlock?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1319660"/>
            <a:ext cx="8153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j-lt"/>
                <a:cs typeface="Times New Roman" panose="02020603050405020304" pitchFamily="18" charset="0"/>
              </a:rPr>
              <a:t>Find a process that can have all its current requests satisfied </a:t>
            </a:r>
            <a:endParaRPr lang="en-US" altLang="en-US" sz="2000" dirty="0" smtClean="0">
              <a:latin typeface="+mj-lt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en-US" sz="2000" dirty="0" smtClean="0">
                <a:latin typeface="+mj-lt"/>
                <a:cs typeface="Times New Roman" panose="02020603050405020304" pitchFamily="18" charset="0"/>
              </a:rPr>
              <a:t>The </a:t>
            </a:r>
            <a:r>
              <a:rPr lang="en-US" altLang="en-US" sz="2000" dirty="0">
                <a:latin typeface="+mj-lt"/>
                <a:cs typeface="Times New Roman" panose="02020603050405020304" pitchFamily="18" charset="0"/>
              </a:rPr>
              <a:t>“available amount” of any resource it wants is </a:t>
            </a:r>
            <a:r>
              <a:rPr lang="en-US" altLang="en-US" sz="2000" dirty="0" smtClean="0">
                <a:latin typeface="+mj-lt"/>
                <a:cs typeface="Times New Roman" panose="02020603050405020304" pitchFamily="18" charset="0"/>
              </a:rPr>
              <a:t>enough </a:t>
            </a:r>
            <a:r>
              <a:rPr lang="en-US" altLang="en-US" sz="2000" dirty="0">
                <a:latin typeface="+mj-lt"/>
                <a:cs typeface="Times New Roman" panose="02020603050405020304" pitchFamily="18" charset="0"/>
              </a:rPr>
              <a:t>to satisfy the </a:t>
            </a:r>
            <a:r>
              <a:rPr lang="en-US" altLang="en-US" sz="2000" dirty="0" smtClean="0">
                <a:latin typeface="+mj-lt"/>
                <a:cs typeface="Times New Roman" panose="02020603050405020304" pitchFamily="18" charset="0"/>
              </a:rPr>
              <a:t>request.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000" dirty="0" smtClean="0">
                <a:latin typeface="+mj-lt"/>
                <a:cs typeface="Times New Roman" panose="02020603050405020304" pitchFamily="18" charset="0"/>
              </a:rPr>
              <a:t>Erase </a:t>
            </a:r>
            <a:r>
              <a:rPr lang="en-US" altLang="en-US" sz="2000" dirty="0">
                <a:latin typeface="+mj-lt"/>
                <a:cs typeface="Times New Roman" panose="02020603050405020304" pitchFamily="18" charset="0"/>
              </a:rPr>
              <a:t>that process </a:t>
            </a:r>
            <a:endParaRPr lang="en-US" altLang="en-US" sz="2000" dirty="0" smtClean="0">
              <a:latin typeface="+mj-lt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j-lt"/>
                <a:cs typeface="Times New Roman" panose="02020603050405020304" pitchFamily="18" charset="0"/>
              </a:rPr>
              <a:t>G</a:t>
            </a:r>
            <a:r>
              <a:rPr lang="en-US" altLang="en-US" sz="2000" dirty="0" smtClean="0">
                <a:latin typeface="+mj-lt"/>
                <a:cs typeface="Times New Roman" panose="02020603050405020304" pitchFamily="18" charset="0"/>
              </a:rPr>
              <a:t>rant </a:t>
            </a:r>
            <a:r>
              <a:rPr lang="en-US" altLang="en-US" sz="2000" dirty="0">
                <a:latin typeface="+mj-lt"/>
                <a:cs typeface="Times New Roman" panose="02020603050405020304" pitchFamily="18" charset="0"/>
              </a:rPr>
              <a:t>the request, let it run, and eventually it will release the </a:t>
            </a:r>
            <a:r>
              <a:rPr lang="en-US" altLang="en-US" sz="2000" dirty="0" smtClean="0">
                <a:latin typeface="+mj-lt"/>
                <a:cs typeface="Times New Roman" panose="02020603050405020304" pitchFamily="18" charset="0"/>
              </a:rPr>
              <a:t>resource.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000" dirty="0" smtClean="0">
                <a:latin typeface="+mj-lt"/>
                <a:cs typeface="Times New Roman" panose="02020603050405020304" pitchFamily="18" charset="0"/>
              </a:rPr>
              <a:t>Continue </a:t>
            </a:r>
            <a:r>
              <a:rPr lang="en-US" altLang="en-US" sz="2000" dirty="0">
                <a:latin typeface="+mj-lt"/>
                <a:cs typeface="Times New Roman" panose="02020603050405020304" pitchFamily="18" charset="0"/>
              </a:rPr>
              <a:t>until we either erase the graph or have an irreducible component.  In the latter </a:t>
            </a:r>
            <a:r>
              <a:rPr lang="en-US" altLang="en-US" sz="2000" dirty="0" smtClean="0">
                <a:latin typeface="+mj-lt"/>
                <a:cs typeface="Times New Roman" panose="02020603050405020304" pitchFamily="18" charset="0"/>
              </a:rPr>
              <a:t>case, </a:t>
            </a:r>
            <a:r>
              <a:rPr lang="en-US" altLang="en-US" sz="2000" dirty="0">
                <a:latin typeface="+mj-lt"/>
                <a:cs typeface="Times New Roman" panose="02020603050405020304" pitchFamily="18" charset="0"/>
              </a:rPr>
              <a:t>we’ve identified a </a:t>
            </a:r>
            <a:r>
              <a:rPr lang="en-US" altLang="en-US" sz="2000" dirty="0" smtClean="0">
                <a:latin typeface="+mj-lt"/>
                <a:cs typeface="Times New Roman" panose="02020603050405020304" pitchFamily="18" charset="0"/>
              </a:rPr>
              <a:t>deadlock.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000" dirty="0" smtClean="0">
                <a:latin typeface="+mj-lt"/>
                <a:cs typeface="Times New Roman" panose="02020603050405020304" pitchFamily="18" charset="0"/>
              </a:rPr>
              <a:t>Example:</a:t>
            </a:r>
            <a:endParaRPr lang="en-US" altLang="en-US" sz="20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62600" y="4515315"/>
            <a:ext cx="266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  <a:cs typeface="Times New Roman" panose="02020603050405020304" pitchFamily="18" charset="0"/>
              </a:rPr>
              <a:t>No such a process can be found to reduce the graph. Deadlock exists.</a:t>
            </a:r>
            <a:endParaRPr lang="en-US" dirty="0">
              <a:latin typeface="+mn-lt"/>
              <a:cs typeface="Times New Roman" panose="02020603050405020304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743200" y="3810000"/>
            <a:ext cx="2057400" cy="2438400"/>
            <a:chOff x="833215" y="2286000"/>
            <a:chExt cx="2582863" cy="3124200"/>
          </a:xfrm>
        </p:grpSpPr>
        <p:pic>
          <p:nvPicPr>
            <p:cNvPr id="5" name="Picture 6"/>
            <p:cNvPicPr>
              <a:picLocks noChangeAspect="1" noChangeArrowheads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73" t="919" r="23195" b="13263"/>
            <a:stretch/>
          </p:blipFill>
          <p:spPr bwMode="auto">
            <a:xfrm>
              <a:off x="833215" y="2286000"/>
              <a:ext cx="2582863" cy="312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2279539" y="4594324"/>
              <a:ext cx="838200" cy="8158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704747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dirty="0" smtClean="0"/>
              <a:t>Reduce the </a:t>
            </a:r>
            <a:br>
              <a:rPr lang="en-US" dirty="0" smtClean="0"/>
            </a:br>
            <a:r>
              <a:rPr lang="en-US" dirty="0" smtClean="0"/>
              <a:t>Resource Allocation Graph</a:t>
            </a:r>
            <a:endParaRPr lang="en-US" dirty="0"/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3" t="700" r="19093" b="700"/>
          <a:stretch>
            <a:fillRect/>
          </a:stretch>
        </p:blipFill>
        <p:spPr bwMode="auto">
          <a:xfrm>
            <a:off x="3072234" y="1524000"/>
            <a:ext cx="2609850" cy="333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343400" y="4187142"/>
            <a:ext cx="1524000" cy="7620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419600" y="1524000"/>
            <a:ext cx="15240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767434" y="2269602"/>
            <a:ext cx="1219200" cy="1692797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419600" y="2209800"/>
            <a:ext cx="1429594" cy="1692797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09800" y="5302580"/>
            <a:ext cx="510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+mn-lt"/>
                <a:cs typeface="Times New Roman" panose="02020603050405020304" pitchFamily="18" charset="0"/>
              </a:rPr>
              <a:t>This graph can be fully reduced. Thus, there is no deadlock. </a:t>
            </a:r>
            <a:endParaRPr lang="en-US" sz="2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8200" y="1319660"/>
            <a:ext cx="259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000" dirty="0" smtClean="0">
                <a:latin typeface="+mj-lt"/>
                <a:cs typeface="Times New Roman" panose="02020603050405020304" pitchFamily="18" charset="0"/>
              </a:rPr>
              <a:t>Another example:</a:t>
            </a:r>
            <a:endParaRPr lang="en-US" altLang="en-US" sz="2000" dirty="0"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0706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Dealing with Deadlock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NZ" sz="2800" dirty="0" smtClean="0"/>
              <a:t>Three common approaches dealing with deadlock.</a:t>
            </a:r>
          </a:p>
          <a:p>
            <a:pPr lvl="1">
              <a:spcBef>
                <a:spcPts val="600"/>
              </a:spcBef>
            </a:pPr>
            <a:r>
              <a:rPr lang="en-NZ" sz="2400" dirty="0"/>
              <a:t>Deadlock prevention</a:t>
            </a:r>
          </a:p>
          <a:p>
            <a:pPr lvl="2">
              <a:spcBef>
                <a:spcPts val="600"/>
              </a:spcBef>
            </a:pPr>
            <a:r>
              <a:rPr lang="en-US" altLang="zh-TW" sz="2000" dirty="0">
                <a:latin typeface="Arial" charset="0"/>
                <a:ea typeface="新細明體" pitchFamily="18" charset="-120"/>
              </a:rPr>
              <a:t>Disallow one of the three necessary conditions for deadlock occurrence, or prevent circular wait condition from happening</a:t>
            </a:r>
          </a:p>
          <a:p>
            <a:pPr lvl="1">
              <a:spcBef>
                <a:spcPts val="600"/>
              </a:spcBef>
            </a:pPr>
            <a:r>
              <a:rPr lang="en-NZ" sz="2400" dirty="0"/>
              <a:t>Deadlock avoidance</a:t>
            </a:r>
          </a:p>
          <a:p>
            <a:pPr lvl="2">
              <a:spcBef>
                <a:spcPts val="600"/>
              </a:spcBef>
            </a:pPr>
            <a:r>
              <a:rPr lang="en-US" altLang="zh-TW" sz="2000" dirty="0">
                <a:latin typeface="Arial" charset="0"/>
                <a:ea typeface="新細明體" pitchFamily="18" charset="-120"/>
              </a:rPr>
              <a:t>Do not grant a resource request if this allocation might lead to deadlock</a:t>
            </a:r>
          </a:p>
          <a:p>
            <a:pPr lvl="1">
              <a:spcBef>
                <a:spcPts val="600"/>
              </a:spcBef>
            </a:pPr>
            <a:r>
              <a:rPr lang="en-NZ" sz="2400" dirty="0"/>
              <a:t>Deadlock detection</a:t>
            </a:r>
          </a:p>
          <a:p>
            <a:pPr lvl="2">
              <a:spcBef>
                <a:spcPts val="600"/>
              </a:spcBef>
            </a:pPr>
            <a:r>
              <a:rPr lang="en-US" altLang="zh-TW" sz="2000" dirty="0">
                <a:latin typeface="Arial" charset="0"/>
                <a:ea typeface="新細明體" pitchFamily="18" charset="-120"/>
              </a:rPr>
              <a:t>Grant resource requests when possible, but periodically check for the presence of deadlock and take action to recover</a:t>
            </a:r>
          </a:p>
          <a:p>
            <a:pPr lvl="2">
              <a:spcBef>
                <a:spcPts val="600"/>
              </a:spcBef>
            </a:pPr>
            <a:endParaRPr lang="en-NZ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Roadmap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r>
              <a:rPr lang="en-NZ" sz="2800" dirty="0" smtClean="0"/>
              <a:t>Principles </a:t>
            </a:r>
            <a:r>
              <a:rPr lang="en-NZ" sz="2800" dirty="0"/>
              <a:t>of Deadlock</a:t>
            </a:r>
          </a:p>
          <a:p>
            <a:r>
              <a:rPr lang="en-NZ" sz="3200" dirty="0">
                <a:solidFill>
                  <a:schemeClr val="accent1">
                    <a:lumMod val="75000"/>
                  </a:schemeClr>
                </a:solidFill>
              </a:rPr>
              <a:t>Deadlock </a:t>
            </a:r>
            <a:r>
              <a:rPr lang="en-NZ" sz="3200" dirty="0" smtClean="0">
                <a:solidFill>
                  <a:schemeClr val="accent1">
                    <a:lumMod val="75000"/>
                  </a:schemeClr>
                </a:solidFill>
              </a:rPr>
              <a:t>Prevention</a:t>
            </a:r>
            <a:endParaRPr lang="en-NZ" sz="32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NZ" sz="2800" dirty="0"/>
              <a:t>Deadlock Avoidance</a:t>
            </a:r>
          </a:p>
          <a:p>
            <a:r>
              <a:rPr lang="en-NZ" sz="2800" dirty="0"/>
              <a:t>Deadlock </a:t>
            </a:r>
            <a:r>
              <a:rPr lang="en-NZ" sz="2800" dirty="0" smtClean="0"/>
              <a:t>Detection</a:t>
            </a:r>
            <a:endParaRPr lang="en-NZ" sz="2800" dirty="0"/>
          </a:p>
          <a:p>
            <a:r>
              <a:rPr lang="en-NZ" sz="2800" dirty="0" smtClean="0"/>
              <a:t>Dining </a:t>
            </a:r>
            <a:r>
              <a:rPr lang="en-NZ" sz="2800" dirty="0"/>
              <a:t>Philosophers Problem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77755" y="2438400"/>
            <a:ext cx="685800" cy="1588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Deadlock Prevention </a:t>
            </a:r>
            <a:br>
              <a:rPr lang="en-NZ" dirty="0" smtClean="0"/>
            </a:br>
            <a:r>
              <a:rPr lang="en-NZ" dirty="0" smtClean="0"/>
              <a:t>Strategy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NZ" sz="2800" dirty="0" smtClean="0"/>
              <a:t>Design a system in such a way that the possibility of deadlock is excluded.</a:t>
            </a:r>
          </a:p>
          <a:p>
            <a:pPr>
              <a:spcBef>
                <a:spcPts val="1200"/>
              </a:spcBef>
            </a:pPr>
            <a:r>
              <a:rPr lang="en-NZ" sz="2800" dirty="0" smtClean="0"/>
              <a:t>Two main methods</a:t>
            </a:r>
          </a:p>
          <a:p>
            <a:pPr lvl="1">
              <a:spcBef>
                <a:spcPts val="1200"/>
              </a:spcBef>
            </a:pPr>
            <a:r>
              <a:rPr lang="en-NZ" sz="2400" dirty="0" smtClean="0"/>
              <a:t>Indirect </a:t>
            </a:r>
          </a:p>
          <a:p>
            <a:pPr lvl="2">
              <a:spcBef>
                <a:spcPts val="1200"/>
              </a:spcBef>
            </a:pPr>
            <a:r>
              <a:rPr lang="en-NZ" sz="2400" dirty="0" smtClean="0"/>
              <a:t>prevent </a:t>
            </a:r>
            <a:r>
              <a:rPr lang="en-NZ" sz="2400" dirty="0"/>
              <a:t>the occurrence of one of the three necessary conditions </a:t>
            </a:r>
          </a:p>
          <a:p>
            <a:pPr lvl="1">
              <a:spcBef>
                <a:spcPts val="1200"/>
              </a:spcBef>
            </a:pPr>
            <a:r>
              <a:rPr lang="en-NZ" sz="2400" dirty="0" smtClean="0"/>
              <a:t>Direct </a:t>
            </a:r>
          </a:p>
          <a:p>
            <a:pPr lvl="2">
              <a:spcBef>
                <a:spcPts val="1200"/>
              </a:spcBef>
            </a:pPr>
            <a:r>
              <a:rPr lang="en-US" sz="2400" dirty="0" smtClean="0"/>
              <a:t>prevent </a:t>
            </a:r>
            <a:r>
              <a:rPr lang="en-US" sz="2400" dirty="0"/>
              <a:t>the occurrence of a circular wait</a:t>
            </a:r>
            <a:endParaRPr lang="en-NZ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Deadlock Prevention </a:t>
            </a:r>
            <a:br>
              <a:rPr lang="en-US" dirty="0" smtClean="0"/>
            </a:br>
            <a:r>
              <a:rPr lang="en-US" dirty="0" smtClean="0"/>
              <a:t>Conditions 1 &amp;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800" dirty="0" smtClean="0"/>
              <a:t>Mutual Exclusion</a:t>
            </a:r>
          </a:p>
          <a:p>
            <a:pPr lvl="1">
              <a:lnSpc>
                <a:spcPct val="110000"/>
              </a:lnSpc>
              <a:spcBef>
                <a:spcPts val="1200"/>
              </a:spcBef>
            </a:pPr>
            <a:r>
              <a:rPr lang="en-US" altLang="zh-TW" sz="2400" dirty="0">
                <a:latin typeface="Arial" charset="0"/>
                <a:ea typeface="新細明體" pitchFamily="18" charset="-120"/>
              </a:rPr>
              <a:t>If access to a resource requires mutual exclusion, then it must be supported by the OS</a:t>
            </a:r>
          </a:p>
          <a:p>
            <a:pPr>
              <a:spcBef>
                <a:spcPts val="1200"/>
              </a:spcBef>
            </a:pPr>
            <a:r>
              <a:rPr lang="en-US" sz="2800" dirty="0" smtClean="0"/>
              <a:t>Hold and Wait</a:t>
            </a:r>
          </a:p>
          <a:p>
            <a:pPr lvl="1">
              <a:spcBef>
                <a:spcPts val="1200"/>
              </a:spcBef>
            </a:pPr>
            <a:r>
              <a:rPr lang="en-US" sz="2400" dirty="0" smtClean="0"/>
              <a:t>Require a process request </a:t>
            </a:r>
            <a:r>
              <a:rPr lang="en-US" sz="2400" b="1" i="1" dirty="0" smtClean="0"/>
              <a:t>all</a:t>
            </a:r>
            <a:r>
              <a:rPr lang="en-US" sz="2400" dirty="0" smtClean="0"/>
              <a:t> of its required resources at </a:t>
            </a:r>
            <a:r>
              <a:rPr lang="en-US" sz="2400" b="1" i="1" dirty="0" smtClean="0"/>
              <a:t>one</a:t>
            </a:r>
            <a:r>
              <a:rPr lang="en-US" sz="2400" dirty="0" smtClean="0"/>
              <a:t> time </a:t>
            </a:r>
            <a:r>
              <a:rPr lang="en-US" altLang="zh-TW" sz="2400" dirty="0">
                <a:latin typeface="Arial" charset="0"/>
                <a:ea typeface="新細明體" pitchFamily="18" charset="-120"/>
              </a:rPr>
              <a:t>and </a:t>
            </a:r>
            <a:r>
              <a:rPr lang="en-US" altLang="zh-TW" sz="2400" dirty="0" smtClean="0">
                <a:latin typeface="Arial" charset="0"/>
                <a:ea typeface="新細明體" pitchFamily="18" charset="-120"/>
              </a:rPr>
              <a:t>OS will block </a:t>
            </a:r>
            <a:r>
              <a:rPr lang="en-US" altLang="zh-TW" sz="2400" dirty="0">
                <a:latin typeface="Arial" charset="0"/>
                <a:ea typeface="新細明體" pitchFamily="18" charset="-120"/>
              </a:rPr>
              <a:t>the process until all requests can be granted </a:t>
            </a:r>
            <a:r>
              <a:rPr lang="en-US" altLang="zh-TW" sz="2400" dirty="0" smtClean="0">
                <a:latin typeface="Arial" charset="0"/>
                <a:ea typeface="新細明體" pitchFamily="18" charset="-120"/>
              </a:rPr>
              <a:t>simultaneously</a:t>
            </a:r>
          </a:p>
          <a:p>
            <a:pPr lvl="1">
              <a:spcBef>
                <a:spcPts val="1200"/>
              </a:spcBef>
            </a:pPr>
            <a:r>
              <a:rPr lang="en-US" altLang="zh-TW" sz="2400" dirty="0">
                <a:latin typeface="Arial" charset="0"/>
                <a:ea typeface="新細明體" pitchFamily="18" charset="-120"/>
                <a:sym typeface="Wingdings" pitchFamily="2" charset="2"/>
              </a:rPr>
              <a:t> </a:t>
            </a:r>
            <a:r>
              <a:rPr lang="en-US" altLang="zh-TW" sz="2400" dirty="0">
                <a:latin typeface="Arial" charset="0"/>
                <a:ea typeface="新細明體" pitchFamily="18" charset="-120"/>
              </a:rPr>
              <a:t>Inefficient and may be impractical</a:t>
            </a:r>
          </a:p>
          <a:p>
            <a:pPr lvl="1">
              <a:spcBef>
                <a:spcPts val="1200"/>
              </a:spcBef>
            </a:pPr>
            <a:endParaRPr lang="en-US" sz="2400" dirty="0" smtClean="0"/>
          </a:p>
          <a:p>
            <a:pPr>
              <a:spcBef>
                <a:spcPts val="1200"/>
              </a:spcBef>
            </a:pP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Deadlock Prevention</a:t>
            </a:r>
            <a:br>
              <a:rPr lang="en-US" dirty="0" smtClean="0"/>
            </a:br>
            <a:r>
              <a:rPr lang="en-US" dirty="0" smtClean="0"/>
              <a:t>Conditions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524000"/>
            <a:ext cx="8229600" cy="4953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800" dirty="0" smtClean="0"/>
              <a:t>No Preemption</a:t>
            </a:r>
          </a:p>
          <a:p>
            <a:pPr lvl="1">
              <a:spcBef>
                <a:spcPts val="1200"/>
              </a:spcBef>
            </a:pPr>
            <a:r>
              <a:rPr lang="en-US" altLang="zh-TW" sz="2400" dirty="0">
                <a:latin typeface="Arial" charset="0"/>
                <a:ea typeface="新細明體" pitchFamily="18" charset="-120"/>
              </a:rPr>
              <a:t>If a process holding certain resources is denied a further request, that process must release its original resources and request them again</a:t>
            </a:r>
          </a:p>
          <a:p>
            <a:pPr lvl="1">
              <a:spcBef>
                <a:spcPts val="1200"/>
              </a:spcBef>
            </a:pPr>
            <a:r>
              <a:rPr lang="en-US" sz="2400" dirty="0" smtClean="0"/>
              <a:t>If </a:t>
            </a:r>
            <a:r>
              <a:rPr lang="en-US" sz="2400" dirty="0"/>
              <a:t>a process requests a resource that is currently held by another process, the OS may preempt the second process and require it to release its resources. </a:t>
            </a:r>
          </a:p>
          <a:p>
            <a:pPr lvl="1">
              <a:spcBef>
                <a:spcPts val="1200"/>
              </a:spcBef>
            </a:pPr>
            <a:r>
              <a:rPr lang="en-US" altLang="zh-TW" sz="2400" dirty="0" smtClean="0">
                <a:latin typeface="Arial" charset="0"/>
                <a:ea typeface="新細明體" pitchFamily="18" charset="-120"/>
              </a:rPr>
              <a:t>Practical </a:t>
            </a:r>
            <a:r>
              <a:rPr lang="en-US" altLang="zh-TW" sz="2400" dirty="0">
                <a:latin typeface="Arial" charset="0"/>
                <a:ea typeface="新細明體" pitchFamily="18" charset="-120"/>
              </a:rPr>
              <a:t>only for resources whose state can be easily saved and restored later, e.g., </a:t>
            </a:r>
            <a:r>
              <a:rPr lang="en-US" altLang="zh-TW" sz="2400" dirty="0" smtClean="0">
                <a:latin typeface="Arial" charset="0"/>
                <a:ea typeface="新細明體" pitchFamily="18" charset="-120"/>
              </a:rPr>
              <a:t>processor</a:t>
            </a:r>
          </a:p>
          <a:p>
            <a:pPr lvl="1">
              <a:spcBef>
                <a:spcPts val="1200"/>
              </a:spcBef>
            </a:pPr>
            <a:endParaRPr lang="en-US" altLang="zh-TW" sz="2400" dirty="0">
              <a:ea typeface="新細明體" pitchFamily="18" charset="-120"/>
            </a:endParaRPr>
          </a:p>
          <a:p>
            <a:pPr lvl="2">
              <a:spcBef>
                <a:spcPts val="1200"/>
              </a:spcBef>
            </a:pPr>
            <a:endParaRPr lang="en-US" sz="2000" dirty="0" smtClean="0"/>
          </a:p>
          <a:p>
            <a:pPr>
              <a:spcBef>
                <a:spcPts val="1200"/>
              </a:spcBef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921001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Deadlock Prevention</a:t>
            </a:r>
            <a:br>
              <a:rPr lang="en-US" dirty="0" smtClean="0"/>
            </a:br>
            <a:r>
              <a:rPr lang="en-US" dirty="0" smtClean="0"/>
              <a:t>Condition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524000"/>
            <a:ext cx="8229600" cy="4953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800" dirty="0" smtClean="0"/>
              <a:t>Circular Wait</a:t>
            </a:r>
          </a:p>
          <a:p>
            <a:pPr lvl="1">
              <a:spcBef>
                <a:spcPts val="1200"/>
              </a:spcBef>
            </a:pPr>
            <a:r>
              <a:rPr lang="en-US" sz="2400" dirty="0" smtClean="0"/>
              <a:t>Define a </a:t>
            </a:r>
            <a:r>
              <a:rPr lang="en-US" sz="2400" b="1" i="1" dirty="0" smtClean="0"/>
              <a:t>linear ordering </a:t>
            </a:r>
            <a:r>
              <a:rPr lang="en-US" sz="2400" dirty="0" smtClean="0"/>
              <a:t>of resource types</a:t>
            </a:r>
          </a:p>
          <a:p>
            <a:pPr lvl="2">
              <a:spcBef>
                <a:spcPts val="1200"/>
              </a:spcBef>
            </a:pPr>
            <a:r>
              <a:rPr lang="en-US" altLang="zh-TW" sz="2000" dirty="0">
                <a:ea typeface="新細明體" pitchFamily="18" charset="-120"/>
              </a:rPr>
              <a:t>If a process has been allocated resources of type R, then it may subsequently request only those resources of types following R in the </a:t>
            </a:r>
            <a:r>
              <a:rPr lang="en-US" altLang="zh-TW" sz="2000" dirty="0" smtClean="0">
                <a:ea typeface="新細明體" pitchFamily="18" charset="-120"/>
              </a:rPr>
              <a:t>ordering</a:t>
            </a:r>
          </a:p>
          <a:p>
            <a:pPr lvl="1">
              <a:spcBef>
                <a:spcPts val="1200"/>
              </a:spcBef>
            </a:pPr>
            <a:r>
              <a:rPr lang="en-US" altLang="zh-TW" sz="2400" dirty="0">
                <a:ea typeface="新細明體" pitchFamily="18" charset="-120"/>
                <a:sym typeface="Wingdings" pitchFamily="2" charset="2"/>
              </a:rPr>
              <a:t> </a:t>
            </a:r>
            <a:r>
              <a:rPr lang="en-US" altLang="zh-TW" sz="2400" dirty="0">
                <a:ea typeface="新細明體" pitchFamily="18" charset="-120"/>
              </a:rPr>
              <a:t>Inefficient, slowing down processes and denying resource access unnecessarily</a:t>
            </a:r>
          </a:p>
          <a:p>
            <a:pPr lvl="1">
              <a:spcBef>
                <a:spcPts val="1200"/>
              </a:spcBef>
            </a:pPr>
            <a:endParaRPr lang="en-US" altLang="zh-TW" sz="2400" dirty="0">
              <a:ea typeface="新細明體" pitchFamily="18" charset="-120"/>
            </a:endParaRPr>
          </a:p>
          <a:p>
            <a:pPr lvl="2">
              <a:spcBef>
                <a:spcPts val="1200"/>
              </a:spcBef>
            </a:pPr>
            <a:endParaRPr lang="en-US" sz="2000" dirty="0" smtClean="0"/>
          </a:p>
          <a:p>
            <a:pPr>
              <a:spcBef>
                <a:spcPts val="1200"/>
              </a:spcBef>
            </a:pP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Roadmap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r>
              <a:rPr lang="en-NZ" sz="2800" dirty="0" smtClean="0"/>
              <a:t>Principles </a:t>
            </a:r>
            <a:r>
              <a:rPr lang="en-NZ" sz="2800" dirty="0"/>
              <a:t>of Deadlock</a:t>
            </a:r>
          </a:p>
          <a:p>
            <a:r>
              <a:rPr lang="en-NZ" sz="2800" dirty="0"/>
              <a:t>Deadlock </a:t>
            </a:r>
            <a:r>
              <a:rPr lang="en-NZ" sz="2800" dirty="0" smtClean="0"/>
              <a:t>Prevention</a:t>
            </a:r>
            <a:endParaRPr lang="en-NZ" sz="2800" dirty="0"/>
          </a:p>
          <a:p>
            <a:r>
              <a:rPr lang="en-NZ" sz="3200" dirty="0">
                <a:solidFill>
                  <a:schemeClr val="accent1">
                    <a:lumMod val="75000"/>
                  </a:schemeClr>
                </a:solidFill>
              </a:rPr>
              <a:t>Deadlock Avoidance</a:t>
            </a:r>
          </a:p>
          <a:p>
            <a:r>
              <a:rPr lang="en-NZ" sz="2800" dirty="0"/>
              <a:t>Deadlock </a:t>
            </a:r>
            <a:r>
              <a:rPr lang="en-NZ" sz="2800" dirty="0" smtClean="0"/>
              <a:t>Detection</a:t>
            </a:r>
            <a:endParaRPr lang="en-NZ" sz="2800" dirty="0"/>
          </a:p>
          <a:p>
            <a:r>
              <a:rPr lang="en-NZ" sz="2800" dirty="0" smtClean="0"/>
              <a:t>Dining </a:t>
            </a:r>
            <a:r>
              <a:rPr lang="en-NZ" sz="2800" dirty="0"/>
              <a:t>Philosophers Problem</a:t>
            </a:r>
          </a:p>
          <a:p>
            <a:endParaRPr lang="en-NZ" dirty="0" smtClean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152400" y="2970212"/>
            <a:ext cx="685800" cy="1588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Deadlock Avoidance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A decision is made dynamically whether the current resource allocation request will, </a:t>
            </a:r>
            <a:r>
              <a:rPr lang="en-US" b="1" i="1" dirty="0" smtClean="0"/>
              <a:t>if granted</a:t>
            </a:r>
            <a:r>
              <a:rPr lang="en-US" dirty="0" smtClean="0"/>
              <a:t>, potentially lead to a deadlock</a:t>
            </a:r>
          </a:p>
          <a:p>
            <a:pPr>
              <a:spcBef>
                <a:spcPts val="12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  <a:sym typeface="Wingdings" pitchFamily="2" charset="2"/>
              </a:rPr>
              <a:t> Allows more concurrency than </a:t>
            </a:r>
            <a:r>
              <a:rPr lang="en-US" altLang="zh-TW" dirty="0" smtClean="0">
                <a:latin typeface="Arial" charset="0"/>
                <a:ea typeface="新細明體" pitchFamily="18" charset="-120"/>
                <a:sym typeface="Wingdings" pitchFamily="2" charset="2"/>
              </a:rPr>
              <a:t>prevention</a:t>
            </a:r>
            <a:endParaRPr lang="en-US" dirty="0" smtClean="0"/>
          </a:p>
          <a:p>
            <a:pPr>
              <a:spcBef>
                <a:spcPts val="12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  <a:sym typeface="Wingdings" pitchFamily="2" charset="2"/>
              </a:rPr>
              <a:t> </a:t>
            </a:r>
            <a:r>
              <a:rPr lang="en-US" dirty="0" smtClean="0"/>
              <a:t>Requires knowledge of future process requests</a:t>
            </a:r>
          </a:p>
          <a:p>
            <a:pPr>
              <a:spcBef>
                <a:spcPts val="1200"/>
              </a:spcBef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Approaches to </a:t>
            </a:r>
            <a:br>
              <a:rPr lang="en-US" dirty="0" smtClean="0"/>
            </a:br>
            <a:r>
              <a:rPr lang="en-US" dirty="0" smtClean="0"/>
              <a:t>Deadlock Avoidance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800" dirty="0" smtClean="0"/>
              <a:t>Process Initiation Denial</a:t>
            </a:r>
          </a:p>
          <a:p>
            <a:pPr lvl="1">
              <a:spcBef>
                <a:spcPts val="1200"/>
              </a:spcBef>
            </a:pPr>
            <a:r>
              <a:rPr lang="en-US" sz="2400" dirty="0" smtClean="0"/>
              <a:t>Do not start a process if its demands might lead to deadlock</a:t>
            </a:r>
          </a:p>
          <a:p>
            <a:pPr>
              <a:spcBef>
                <a:spcPts val="1200"/>
              </a:spcBef>
            </a:pPr>
            <a:r>
              <a:rPr lang="en-US" sz="2800" dirty="0" smtClean="0"/>
              <a:t>Resource Allocation Denial</a:t>
            </a:r>
          </a:p>
          <a:p>
            <a:pPr lvl="1">
              <a:spcBef>
                <a:spcPts val="1200"/>
              </a:spcBef>
            </a:pPr>
            <a:r>
              <a:rPr lang="en-US" sz="2400" dirty="0" smtClean="0"/>
              <a:t>Do not grant an </a:t>
            </a:r>
            <a:r>
              <a:rPr lang="en-US" sz="2400" b="1" dirty="0" smtClean="0"/>
              <a:t>incremental</a:t>
            </a:r>
            <a:r>
              <a:rPr lang="en-US" sz="2400" dirty="0" smtClean="0"/>
              <a:t> resource request to a process if this allocation might lead to deadlock</a:t>
            </a:r>
          </a:p>
          <a:p>
            <a:pPr>
              <a:spcBef>
                <a:spcPts val="1200"/>
              </a:spcBef>
            </a:pP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Process </a:t>
            </a:r>
            <a:br>
              <a:rPr lang="en-NZ" dirty="0" smtClean="0"/>
            </a:br>
            <a:r>
              <a:rPr lang="en-NZ" dirty="0" smtClean="0"/>
              <a:t>Initiation Denial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NZ" dirty="0" smtClean="0"/>
              <a:t>A process is only started if the </a:t>
            </a:r>
            <a:r>
              <a:rPr lang="en-NZ" b="1" i="1" dirty="0" smtClean="0"/>
              <a:t>maximum claim </a:t>
            </a:r>
            <a:r>
              <a:rPr lang="en-NZ" dirty="0" smtClean="0"/>
              <a:t>(maximum requirement for each resource) of all current processes plus those of the new process can be met by the total amount of resources in the system. </a:t>
            </a:r>
          </a:p>
          <a:p>
            <a:pPr>
              <a:spcBef>
                <a:spcPts val="12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  <a:sym typeface="Wingdings" pitchFamily="2" charset="2"/>
              </a:rPr>
              <a:t> </a:t>
            </a:r>
            <a:r>
              <a:rPr lang="en-NZ" dirty="0" smtClean="0"/>
              <a:t>Not optimal</a:t>
            </a:r>
          </a:p>
          <a:p>
            <a:pPr lvl="1">
              <a:spcBef>
                <a:spcPts val="1200"/>
              </a:spcBef>
            </a:pPr>
            <a:r>
              <a:rPr lang="en-NZ" dirty="0" smtClean="0"/>
              <a:t>Assumes the worst case that all processes will make their maximum claims together.</a:t>
            </a:r>
          </a:p>
          <a:p>
            <a:pPr>
              <a:spcBef>
                <a:spcPts val="1200"/>
              </a:spcBef>
            </a:pPr>
            <a:endParaRPr lang="en-NZ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 </a:t>
            </a:r>
            <a:br>
              <a:rPr lang="en-US" dirty="0" smtClean="0"/>
            </a:br>
            <a:r>
              <a:rPr lang="en-US" dirty="0" smtClean="0"/>
              <a:t>Allocation Denial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Referred to as the </a:t>
            </a:r>
            <a:r>
              <a:rPr lang="en-US" b="1" i="1" dirty="0" smtClean="0">
                <a:solidFill>
                  <a:schemeClr val="accent1">
                    <a:lumMod val="75000"/>
                  </a:schemeClr>
                </a:solidFill>
              </a:rPr>
              <a:t>banker’s algorithm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A </a:t>
            </a:r>
            <a:r>
              <a:rPr lang="en-NZ" dirty="0" smtClean="0"/>
              <a:t>strategy of resource allocation denial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Consider a system with fixed number of resources</a:t>
            </a:r>
          </a:p>
          <a:p>
            <a:pPr lvl="1">
              <a:spcBef>
                <a:spcPts val="1200"/>
              </a:spcBef>
            </a:pPr>
            <a:r>
              <a:rPr lang="en-US" b="1" i="1" dirty="0" smtClean="0"/>
              <a:t>State</a:t>
            </a:r>
            <a:r>
              <a:rPr lang="en-US" dirty="0" smtClean="0"/>
              <a:t> of the system is the </a:t>
            </a:r>
            <a:r>
              <a:rPr lang="en-US" b="1" i="1" dirty="0" smtClean="0"/>
              <a:t>current</a:t>
            </a:r>
            <a:r>
              <a:rPr lang="en-US" dirty="0" smtClean="0"/>
              <a:t> allocation of resources to processes</a:t>
            </a:r>
          </a:p>
          <a:p>
            <a:pPr lvl="1">
              <a:spcBef>
                <a:spcPts val="1200"/>
              </a:spcBef>
            </a:pPr>
            <a:r>
              <a:rPr lang="en-US" b="1" i="1" dirty="0" smtClean="0"/>
              <a:t>Safe state </a:t>
            </a:r>
            <a:r>
              <a:rPr lang="en-US" altLang="zh-TW" dirty="0">
                <a:latin typeface="Arial" charset="0"/>
                <a:ea typeface="新細明體" pitchFamily="18" charset="-120"/>
              </a:rPr>
              <a:t>is one in which there is </a:t>
            </a:r>
            <a:r>
              <a:rPr lang="en-US" altLang="zh-TW" u="sng" dirty="0">
                <a:latin typeface="Arial" charset="0"/>
                <a:ea typeface="新細明體" pitchFamily="18" charset="-120"/>
              </a:rPr>
              <a:t>at least one sequence</a:t>
            </a:r>
            <a:r>
              <a:rPr lang="en-US" altLang="zh-TW" dirty="0">
                <a:latin typeface="Arial" charset="0"/>
                <a:ea typeface="新細明體" pitchFamily="18" charset="-120"/>
              </a:rPr>
              <a:t> of resource allocations to processes that does not result in deadlock, i.e., all processes can be run to completion</a:t>
            </a:r>
            <a:r>
              <a:rPr lang="en-US" altLang="zh-TW" dirty="0" smtClean="0">
                <a:latin typeface="Arial" charset="0"/>
                <a:ea typeface="新細明體" pitchFamily="18" charset="-120"/>
              </a:rPr>
              <a:t>.</a:t>
            </a:r>
            <a:endParaRPr lang="en-US" dirty="0" smtClean="0"/>
          </a:p>
          <a:p>
            <a:pPr lvl="1">
              <a:spcBef>
                <a:spcPts val="1200"/>
              </a:spcBef>
            </a:pPr>
            <a:r>
              <a:rPr lang="en-US" b="1" i="1" dirty="0" smtClean="0"/>
              <a:t>Unsafe state </a:t>
            </a:r>
            <a:r>
              <a:rPr lang="en-US" dirty="0" smtClean="0"/>
              <a:t>is a state that is not safe</a:t>
            </a:r>
          </a:p>
          <a:p>
            <a:pPr>
              <a:spcBef>
                <a:spcPts val="1200"/>
              </a:spcBef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Determination of</a:t>
            </a:r>
            <a:br>
              <a:rPr lang="en-NZ" dirty="0" smtClean="0"/>
            </a:br>
            <a:r>
              <a:rPr lang="en-NZ" dirty="0" smtClean="0"/>
              <a:t>Safe State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2286000"/>
          </a:xfrm>
        </p:spPr>
        <p:txBody>
          <a:bodyPr/>
          <a:lstStyle/>
          <a:p>
            <a:r>
              <a:rPr lang="en-NZ" dirty="0" smtClean="0"/>
              <a:t>A system consisting of four processes and three resources. </a:t>
            </a:r>
          </a:p>
          <a:p>
            <a:r>
              <a:rPr lang="en-NZ" b="1" i="1" smtClean="0"/>
              <a:t>Is </a:t>
            </a:r>
            <a:r>
              <a:rPr lang="en-NZ" b="1" i="1" dirty="0" smtClean="0"/>
              <a:t>this a safe state?</a:t>
            </a:r>
          </a:p>
          <a:p>
            <a:endParaRPr lang="en-NZ" dirty="0"/>
          </a:p>
        </p:txBody>
      </p:sp>
      <p:pic>
        <p:nvPicPr>
          <p:cNvPr id="8" name="Content Placeholder 3" descr="Fig06_07a.gif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828925"/>
            <a:ext cx="7296150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8"/>
          <p:cNvSpPr>
            <a:spLocks/>
          </p:cNvSpPr>
          <p:nvPr/>
        </p:nvSpPr>
        <p:spPr bwMode="auto">
          <a:xfrm>
            <a:off x="228600" y="4419600"/>
            <a:ext cx="1524000" cy="838200"/>
          </a:xfrm>
          <a:prstGeom prst="borderCallout2">
            <a:avLst>
              <a:gd name="adj1" fmla="val 13634"/>
              <a:gd name="adj2" fmla="val 105000"/>
              <a:gd name="adj3" fmla="val 13634"/>
              <a:gd name="adj4" fmla="val 120940"/>
              <a:gd name="adj5" fmla="val -13449"/>
              <a:gd name="adj6" fmla="val 136981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TW" sz="1600">
                <a:ea typeface="新細明體" pitchFamily="18" charset="-120"/>
              </a:rPr>
              <a:t>requirement of process </a:t>
            </a:r>
            <a:r>
              <a:rPr lang="en-US" altLang="zh-TW" sz="1600" i="1">
                <a:ea typeface="新細明體" pitchFamily="18" charset="-120"/>
              </a:rPr>
              <a:t>i</a:t>
            </a:r>
            <a:r>
              <a:rPr lang="en-US" altLang="zh-TW" sz="1600">
                <a:ea typeface="新細明體" pitchFamily="18" charset="-120"/>
              </a:rPr>
              <a:t> for resource </a:t>
            </a:r>
            <a:r>
              <a:rPr lang="en-US" altLang="zh-TW" sz="1600" i="1">
                <a:ea typeface="新細明體" pitchFamily="18" charset="-120"/>
              </a:rPr>
              <a:t>j</a:t>
            </a:r>
          </a:p>
        </p:txBody>
      </p:sp>
      <p:sp>
        <p:nvSpPr>
          <p:cNvPr id="10" name="AutoShape 9"/>
          <p:cNvSpPr>
            <a:spLocks/>
          </p:cNvSpPr>
          <p:nvPr/>
        </p:nvSpPr>
        <p:spPr bwMode="auto">
          <a:xfrm>
            <a:off x="6629400" y="4267200"/>
            <a:ext cx="2286000" cy="609600"/>
          </a:xfrm>
          <a:prstGeom prst="borderCallout2">
            <a:avLst>
              <a:gd name="adj1" fmla="val 18750"/>
              <a:gd name="adj2" fmla="val -3333"/>
              <a:gd name="adj3" fmla="val 18750"/>
              <a:gd name="adj4" fmla="val -23194"/>
              <a:gd name="adj5" fmla="val -26824"/>
              <a:gd name="adj6" fmla="val -48611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TW" sz="1600">
                <a:ea typeface="新細明體" pitchFamily="18" charset="-120"/>
              </a:rPr>
              <a:t>current allocation to process </a:t>
            </a:r>
            <a:r>
              <a:rPr lang="en-US" altLang="zh-TW" sz="1600" i="1">
                <a:ea typeface="新細明體" pitchFamily="18" charset="-120"/>
              </a:rPr>
              <a:t>i</a:t>
            </a:r>
            <a:r>
              <a:rPr lang="en-US" altLang="zh-TW" sz="1600">
                <a:ea typeface="新細明體" pitchFamily="18" charset="-120"/>
              </a:rPr>
              <a:t> of resource </a:t>
            </a:r>
            <a:r>
              <a:rPr lang="en-US" altLang="zh-TW" sz="1600" i="1">
                <a:ea typeface="新細明體" pitchFamily="18" charset="-120"/>
              </a:rPr>
              <a:t>j</a:t>
            </a:r>
          </a:p>
        </p:txBody>
      </p:sp>
      <p:sp>
        <p:nvSpPr>
          <p:cNvPr id="11" name="AutoShape 10"/>
          <p:cNvSpPr>
            <a:spLocks/>
          </p:cNvSpPr>
          <p:nvPr/>
        </p:nvSpPr>
        <p:spPr bwMode="auto">
          <a:xfrm>
            <a:off x="1905000" y="5257800"/>
            <a:ext cx="1828800" cy="533400"/>
          </a:xfrm>
          <a:prstGeom prst="borderCallout2">
            <a:avLst>
              <a:gd name="adj1" fmla="val 21431"/>
              <a:gd name="adj2" fmla="val 104167"/>
              <a:gd name="adj3" fmla="val 21431"/>
              <a:gd name="adj4" fmla="val 109375"/>
              <a:gd name="adj5" fmla="val -36606"/>
              <a:gd name="adj6" fmla="val 114843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TW" sz="1600">
                <a:ea typeface="新細明體" pitchFamily="18" charset="-120"/>
              </a:rPr>
              <a:t>total amount of each resource</a:t>
            </a:r>
            <a:endParaRPr lang="en-US" altLang="zh-TW" sz="1600" i="1">
              <a:ea typeface="新細明體" pitchFamily="18" charset="-120"/>
            </a:endParaRPr>
          </a:p>
        </p:txBody>
      </p:sp>
      <p:sp>
        <p:nvSpPr>
          <p:cNvPr id="12" name="AutoShape 11"/>
          <p:cNvSpPr>
            <a:spLocks/>
          </p:cNvSpPr>
          <p:nvPr/>
        </p:nvSpPr>
        <p:spPr bwMode="auto">
          <a:xfrm>
            <a:off x="6248400" y="5105400"/>
            <a:ext cx="2209800" cy="762000"/>
          </a:xfrm>
          <a:prstGeom prst="borderCallout2">
            <a:avLst>
              <a:gd name="adj1" fmla="val 21431"/>
              <a:gd name="adj2" fmla="val -3449"/>
              <a:gd name="adj3" fmla="val 21431"/>
              <a:gd name="adj4" fmla="val -16954"/>
              <a:gd name="adj5" fmla="val -16369"/>
              <a:gd name="adj6" fmla="val -287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TW" sz="1600" dirty="0" smtClean="0">
                <a:ea typeface="新細明體" pitchFamily="18" charset="-120"/>
              </a:rPr>
              <a:t>amount </a:t>
            </a:r>
            <a:r>
              <a:rPr lang="en-US" altLang="zh-TW" sz="1600" dirty="0">
                <a:ea typeface="新細明體" pitchFamily="18" charset="-120"/>
              </a:rPr>
              <a:t>of each resource </a:t>
            </a:r>
            <a:r>
              <a:rPr lang="en-US" altLang="zh-TW" sz="1600" dirty="0" smtClean="0">
                <a:ea typeface="新細明體" pitchFamily="18" charset="-120"/>
              </a:rPr>
              <a:t>available for allocation</a:t>
            </a:r>
            <a:endParaRPr lang="en-US" altLang="zh-TW" sz="1600" i="1" dirty="0">
              <a:ea typeface="新細明體" pitchFamily="18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Process </a:t>
            </a:r>
            <a:r>
              <a:rPr lang="en-NZ" i="1" dirty="0" smtClean="0"/>
              <a:t>i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NZ" dirty="0">
                <a:latin typeface="Arial" charset="0"/>
              </a:rPr>
              <a:t>A process </a:t>
            </a:r>
            <a:r>
              <a:rPr lang="en-NZ" i="1" dirty="0" err="1">
                <a:latin typeface="Arial" charset="0"/>
              </a:rPr>
              <a:t>i</a:t>
            </a:r>
            <a:r>
              <a:rPr lang="en-NZ" dirty="0">
                <a:latin typeface="Arial" charset="0"/>
              </a:rPr>
              <a:t> can run to completion if it meets the following </a:t>
            </a:r>
            <a:r>
              <a:rPr lang="en-NZ" dirty="0" smtClean="0">
                <a:latin typeface="Arial" charset="0"/>
              </a:rPr>
              <a:t>condition:</a:t>
            </a:r>
            <a:endParaRPr lang="en-NZ" dirty="0" smtClean="0"/>
          </a:p>
          <a:p>
            <a:pPr marL="457200" lvl="1" indent="0">
              <a:spcBef>
                <a:spcPts val="1200"/>
              </a:spcBef>
              <a:buNone/>
            </a:pPr>
            <a:r>
              <a:rPr lang="en-NZ" dirty="0" smtClean="0"/>
              <a:t>		</a:t>
            </a:r>
            <a:r>
              <a:rPr lang="en-NZ" sz="2400" b="1" i="1" dirty="0" err="1" smtClean="0"/>
              <a:t>C</a:t>
            </a:r>
            <a:r>
              <a:rPr lang="en-NZ" sz="2400" b="1" i="1" baseline="-25000" dirty="0" err="1" smtClean="0"/>
              <a:t>ij</a:t>
            </a:r>
            <a:r>
              <a:rPr lang="en-NZ" sz="2400" b="1" i="1" dirty="0" smtClean="0"/>
              <a:t> - </a:t>
            </a:r>
            <a:r>
              <a:rPr lang="en-NZ" sz="2400" b="1" i="1" dirty="0" err="1" smtClean="0"/>
              <a:t>A</a:t>
            </a:r>
            <a:r>
              <a:rPr lang="en-NZ" sz="2400" b="1" i="1" baseline="-25000" dirty="0" err="1" smtClean="0"/>
              <a:t>ij</a:t>
            </a:r>
            <a:r>
              <a:rPr lang="en-NZ" sz="2400" b="1" i="1" dirty="0" smtClean="0"/>
              <a:t> ≤ </a:t>
            </a:r>
            <a:r>
              <a:rPr lang="en-NZ" sz="2400" b="1" i="1" dirty="0" err="1" smtClean="0"/>
              <a:t>V</a:t>
            </a:r>
            <a:r>
              <a:rPr lang="en-NZ" sz="2400" b="1" i="1" baseline="-25000" dirty="0" err="1" smtClean="0"/>
              <a:t>j</a:t>
            </a:r>
            <a:r>
              <a:rPr lang="en-NZ" sz="2400" b="1" i="1" dirty="0" smtClean="0"/>
              <a:t>, for all j</a:t>
            </a:r>
          </a:p>
          <a:p>
            <a:pPr>
              <a:spcBef>
                <a:spcPts val="1200"/>
              </a:spcBef>
            </a:pPr>
            <a:r>
              <a:rPr lang="en-NZ" dirty="0" smtClean="0"/>
              <a:t>This is not possible for P1, </a:t>
            </a:r>
          </a:p>
          <a:p>
            <a:pPr lvl="1">
              <a:spcBef>
                <a:spcPts val="1200"/>
              </a:spcBef>
            </a:pPr>
            <a:r>
              <a:rPr lang="en-NZ" dirty="0" smtClean="0"/>
              <a:t>which has only 1 unit of R1 and requires 2 more units of R1, 2 units of R2, and 2 units of R3. </a:t>
            </a:r>
          </a:p>
          <a:p>
            <a:pPr>
              <a:spcBef>
                <a:spcPts val="1200"/>
              </a:spcBef>
            </a:pPr>
            <a:r>
              <a:rPr lang="en-NZ" dirty="0" smtClean="0"/>
              <a:t>If we assign one unit of R3 to process P2, </a:t>
            </a:r>
          </a:p>
          <a:p>
            <a:pPr lvl="1">
              <a:spcBef>
                <a:spcPts val="1200"/>
              </a:spcBef>
            </a:pPr>
            <a:r>
              <a:rPr lang="en-NZ" dirty="0" smtClean="0"/>
              <a:t>Then P2 has its maximum required resources allocated and can run to completion and return resources to ‘available’ pool</a:t>
            </a:r>
            <a:endParaRPr lang="en-NZ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NZ" dirty="0" smtClean="0"/>
              <a:t>After P2 </a:t>
            </a:r>
            <a:br>
              <a:rPr lang="en-NZ" dirty="0" smtClean="0"/>
            </a:br>
            <a:r>
              <a:rPr lang="en-NZ" dirty="0" smtClean="0"/>
              <a:t>runs to completion</a:t>
            </a:r>
            <a:endParaRPr lang="en-NZ" dirty="0"/>
          </a:p>
        </p:txBody>
      </p:sp>
      <p:pic>
        <p:nvPicPr>
          <p:cNvPr id="6" name="Content Placeholder 5" descr="Fig06_07b.gif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228600" y="3295650"/>
            <a:ext cx="8703697" cy="2647950"/>
          </a:xfrm>
        </p:spPr>
      </p:pic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57200" y="16002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en-NZ" sz="2400" dirty="0" smtClean="0">
                <a:latin typeface="+mn-lt"/>
              </a:rPr>
              <a:t>Can any of the remaining processes be completed?</a:t>
            </a:r>
            <a:endParaRPr kumimoji="0" lang="en-NZ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Line Callout 2 4"/>
          <p:cNvSpPr/>
          <p:nvPr/>
        </p:nvSpPr>
        <p:spPr>
          <a:xfrm>
            <a:off x="304800" y="2286000"/>
            <a:ext cx="2209800" cy="609600"/>
          </a:xfrm>
          <a:prstGeom prst="borderCallout2">
            <a:avLst>
              <a:gd name="adj1" fmla="val 106250"/>
              <a:gd name="adj2" fmla="val 1667"/>
              <a:gd name="adj3" fmla="val 131250"/>
              <a:gd name="adj4" fmla="val 10333"/>
              <a:gd name="adj5" fmla="val 265625"/>
              <a:gd name="adj6" fmla="val 203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dirty="0" smtClean="0"/>
              <a:t>P2 is completed already</a:t>
            </a:r>
            <a:endParaRPr lang="en-NZ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P1 completes</a:t>
            </a:r>
            <a:endParaRPr lang="en-US" dirty="0"/>
          </a:p>
        </p:txBody>
      </p:sp>
      <p:pic>
        <p:nvPicPr>
          <p:cNvPr id="6" name="Content Placeholder 5" descr="Fig06_07c.gif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533400" y="2438400"/>
            <a:ext cx="8154298" cy="2595562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P3 Completes</a:t>
            </a:r>
            <a:endParaRPr lang="en-US" dirty="0"/>
          </a:p>
        </p:txBody>
      </p:sp>
      <p:pic>
        <p:nvPicPr>
          <p:cNvPr id="6" name="Content Placeholder 5" descr="Fig06_07d.gif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256190" y="1828800"/>
            <a:ext cx="8506810" cy="2667000"/>
          </a:xfrm>
        </p:spPr>
      </p:pic>
      <p:sp>
        <p:nvSpPr>
          <p:cNvPr id="4" name="Vertical Scroll 3"/>
          <p:cNvSpPr/>
          <p:nvPr/>
        </p:nvSpPr>
        <p:spPr>
          <a:xfrm>
            <a:off x="1981200" y="4648200"/>
            <a:ext cx="6248400" cy="990600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2800" dirty="0" smtClean="0"/>
              <a:t>Thus, the initial state is a safe state.</a:t>
            </a:r>
            <a:endParaRPr lang="en-NZ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Determination of </a:t>
            </a:r>
            <a:br>
              <a:rPr lang="en-NZ" dirty="0"/>
            </a:br>
            <a:r>
              <a:rPr lang="en-NZ" dirty="0"/>
              <a:t>Granting a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NZ" dirty="0" smtClean="0"/>
              <a:t>When a process makes a request for a set of resources, </a:t>
            </a:r>
          </a:p>
          <a:p>
            <a:pPr lvl="1">
              <a:spcBef>
                <a:spcPts val="1200"/>
              </a:spcBef>
            </a:pPr>
            <a:r>
              <a:rPr lang="en-NZ" dirty="0" smtClean="0"/>
              <a:t>assume that the request is granted, </a:t>
            </a:r>
          </a:p>
          <a:p>
            <a:pPr lvl="1">
              <a:spcBef>
                <a:spcPts val="1200"/>
              </a:spcBef>
            </a:pPr>
            <a:r>
              <a:rPr lang="en-NZ" dirty="0"/>
              <a:t>u</a:t>
            </a:r>
            <a:r>
              <a:rPr lang="en-NZ" dirty="0" smtClean="0"/>
              <a:t>pdate the system state accordingly </a:t>
            </a:r>
          </a:p>
          <a:p>
            <a:pPr>
              <a:spcBef>
                <a:spcPts val="1200"/>
              </a:spcBef>
            </a:pPr>
            <a:r>
              <a:rPr lang="en-NZ" dirty="0" smtClean="0"/>
              <a:t>Then determine if the result is a safe state </a:t>
            </a:r>
          </a:p>
          <a:p>
            <a:pPr lvl="1">
              <a:spcBef>
                <a:spcPts val="1200"/>
              </a:spcBef>
            </a:pPr>
            <a:r>
              <a:rPr lang="en-NZ" dirty="0" smtClean="0"/>
              <a:t>If so, grant the request and, </a:t>
            </a:r>
          </a:p>
          <a:p>
            <a:pPr lvl="1">
              <a:spcBef>
                <a:spcPts val="1200"/>
              </a:spcBef>
            </a:pPr>
            <a:r>
              <a:rPr lang="en-NZ" dirty="0" smtClean="0"/>
              <a:t>if not, block the process until it is safe to grant the request.</a:t>
            </a:r>
          </a:p>
          <a:p>
            <a:pPr>
              <a:spcBef>
                <a:spcPts val="1200"/>
              </a:spcBef>
            </a:pPr>
            <a:endParaRPr lang="en-NZ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Determination of </a:t>
            </a:r>
            <a:br>
              <a:rPr lang="en-NZ" dirty="0" smtClean="0"/>
            </a:br>
            <a:r>
              <a:rPr lang="en-NZ" dirty="0" smtClean="0"/>
              <a:t>Granting a Request</a:t>
            </a:r>
            <a:endParaRPr lang="en-US" dirty="0"/>
          </a:p>
        </p:txBody>
      </p:sp>
      <p:pic>
        <p:nvPicPr>
          <p:cNvPr id="5" name="Content Placeholder 4" descr="Fig06_08.gif"/>
          <p:cNvPicPr>
            <a:picLocks noGrp="1" noChangeAspect="1"/>
          </p:cNvPicPr>
          <p:nvPr>
            <p:ph idx="4294967295"/>
          </p:nvPr>
        </p:nvPicPr>
        <p:blipFill rotWithShape="1">
          <a:blip r:embed="rId3"/>
          <a:srcRect b="50000"/>
          <a:stretch/>
        </p:blipFill>
        <p:spPr>
          <a:xfrm>
            <a:off x="905139" y="1600200"/>
            <a:ext cx="6611084" cy="2514600"/>
          </a:xfrm>
        </p:spPr>
      </p:pic>
      <p:sp>
        <p:nvSpPr>
          <p:cNvPr id="8" name="Line Callout 2 7"/>
          <p:cNvSpPr/>
          <p:nvPr/>
        </p:nvSpPr>
        <p:spPr>
          <a:xfrm>
            <a:off x="5791200" y="2971800"/>
            <a:ext cx="2819400" cy="1143000"/>
          </a:xfrm>
          <a:prstGeom prst="borderCallout2">
            <a:avLst>
              <a:gd name="adj1" fmla="val 84645"/>
              <a:gd name="adj2" fmla="val -581"/>
              <a:gd name="adj3" fmla="val 113226"/>
              <a:gd name="adj4" fmla="val -12076"/>
              <a:gd name="adj5" fmla="val 145882"/>
              <a:gd name="adj6" fmla="val -2430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dirty="0" smtClean="0"/>
              <a:t>Suppose that </a:t>
            </a:r>
            <a:r>
              <a:rPr lang="en-NZ" dirty="0" smtClean="0">
                <a:solidFill>
                  <a:srgbClr val="FFFF00"/>
                </a:solidFill>
              </a:rPr>
              <a:t>P2 </a:t>
            </a:r>
            <a:r>
              <a:rPr lang="en-NZ" dirty="0" smtClean="0"/>
              <a:t>requests one additional unit each of R1 and R3.  Is it safe to grant this request?</a:t>
            </a:r>
            <a:endParaRPr lang="en-NZ" b="1" i="1" dirty="0"/>
          </a:p>
        </p:txBody>
      </p:sp>
      <p:pic>
        <p:nvPicPr>
          <p:cNvPr id="9" name="Content Placeholder 3" descr="Fig06_07a.gif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32"/>
          <a:stretch/>
        </p:blipFill>
        <p:spPr bwMode="auto">
          <a:xfrm>
            <a:off x="914400" y="3962400"/>
            <a:ext cx="6781800" cy="2259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val 7"/>
          <p:cNvSpPr>
            <a:spLocks noChangeArrowheads="1"/>
          </p:cNvSpPr>
          <p:nvPr/>
        </p:nvSpPr>
        <p:spPr bwMode="auto">
          <a:xfrm>
            <a:off x="3581400" y="4572000"/>
            <a:ext cx="1600200" cy="2286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Determination of </a:t>
            </a:r>
            <a:r>
              <a:rPr lang="en-NZ" dirty="0"/>
              <a:t/>
            </a:r>
            <a:br>
              <a:rPr lang="en-NZ" dirty="0"/>
            </a:br>
            <a:r>
              <a:rPr lang="en-NZ" dirty="0" smtClean="0"/>
              <a:t>Granting a Request</a:t>
            </a:r>
          </a:p>
        </p:txBody>
      </p:sp>
      <p:pic>
        <p:nvPicPr>
          <p:cNvPr id="5" name="Content Placeholder 4" descr="Fig06_08.gif"/>
          <p:cNvPicPr>
            <a:picLocks noGrp="1" noChangeAspect="1"/>
          </p:cNvPicPr>
          <p:nvPr>
            <p:ph idx="4294967295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8200" y="1524000"/>
            <a:ext cx="6629400" cy="5043133"/>
          </a:xfrm>
        </p:spPr>
      </p:pic>
      <p:sp>
        <p:nvSpPr>
          <p:cNvPr id="7" name="Line Callout 2 6"/>
          <p:cNvSpPr/>
          <p:nvPr/>
        </p:nvSpPr>
        <p:spPr>
          <a:xfrm>
            <a:off x="5791200" y="2895600"/>
            <a:ext cx="3276600" cy="1143000"/>
          </a:xfrm>
          <a:prstGeom prst="borderCallout2">
            <a:avLst>
              <a:gd name="adj1" fmla="val 70471"/>
              <a:gd name="adj2" fmla="val -389"/>
              <a:gd name="adj3" fmla="val 99324"/>
              <a:gd name="adj4" fmla="val -15491"/>
              <a:gd name="adj5" fmla="val 134307"/>
              <a:gd name="adj6" fmla="val -245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Z" dirty="0" smtClean="0"/>
              <a:t>This time,  suppose that </a:t>
            </a:r>
            <a:r>
              <a:rPr lang="en-NZ" dirty="0" smtClean="0">
                <a:solidFill>
                  <a:srgbClr val="FFFF00"/>
                </a:solidFill>
              </a:rPr>
              <a:t>P1</a:t>
            </a:r>
            <a:r>
              <a:rPr lang="en-NZ" dirty="0" smtClean="0"/>
              <a:t> requests one additional unit each of R1 and R3.  Is it safe to grant this request?</a:t>
            </a:r>
            <a:endParaRPr lang="en-NZ" b="1" i="1" dirty="0"/>
          </a:p>
        </p:txBody>
      </p:sp>
      <p:sp>
        <p:nvSpPr>
          <p:cNvPr id="6" name="Oval 7"/>
          <p:cNvSpPr>
            <a:spLocks noChangeArrowheads="1"/>
          </p:cNvSpPr>
          <p:nvPr/>
        </p:nvSpPr>
        <p:spPr bwMode="auto">
          <a:xfrm>
            <a:off x="3505200" y="4343400"/>
            <a:ext cx="1524000" cy="2286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3846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Deadlock Avoidance </a:t>
            </a:r>
            <a:br>
              <a:rPr lang="en-US" dirty="0" smtClean="0"/>
            </a:br>
            <a:r>
              <a:rPr lang="en-US" dirty="0" smtClean="0"/>
              <a:t>Logic</a:t>
            </a:r>
            <a:endParaRPr lang="en-US" dirty="0"/>
          </a:p>
        </p:txBody>
      </p:sp>
      <p:pic>
        <p:nvPicPr>
          <p:cNvPr id="4" name="Content Placeholder 3" descr="Fig06_09a.gif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1066800" y="1524000"/>
            <a:ext cx="7601203" cy="5334000"/>
          </a:xfrm>
        </p:spPr>
      </p:pic>
      <p:sp>
        <p:nvSpPr>
          <p:cNvPr id="5" name="AutoShape 4"/>
          <p:cNvSpPr>
            <a:spLocks/>
          </p:cNvSpPr>
          <p:nvPr/>
        </p:nvSpPr>
        <p:spPr bwMode="auto">
          <a:xfrm>
            <a:off x="6248400" y="2438400"/>
            <a:ext cx="2590800" cy="952500"/>
          </a:xfrm>
          <a:prstGeom prst="borderCallout2">
            <a:avLst>
              <a:gd name="adj1" fmla="val 84470"/>
              <a:gd name="adj2" fmla="val -356"/>
              <a:gd name="adj3" fmla="val 91059"/>
              <a:gd name="adj4" fmla="val -39637"/>
              <a:gd name="adj5" fmla="val 120902"/>
              <a:gd name="adj6" fmla="val -100529"/>
            </a:avLst>
          </a:prstGeom>
          <a:solidFill>
            <a:schemeClr val="accent1"/>
          </a:solidFill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TW" dirty="0">
                <a:ea typeface="新細明體" pitchFamily="18" charset="-120"/>
              </a:rPr>
              <a:t>request[*] is a vector defining the resources requested by process </a:t>
            </a:r>
            <a:r>
              <a:rPr lang="en-US" altLang="zh-TW" dirty="0" err="1">
                <a:ea typeface="新細明體" pitchFamily="18" charset="-120"/>
              </a:rPr>
              <a:t>i</a:t>
            </a:r>
            <a:endParaRPr lang="en-US" altLang="zh-TW" dirty="0">
              <a:ea typeface="新細明體" pitchFamily="18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33800" y="1676400"/>
            <a:ext cx="2971800" cy="646331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ctr">
              <a:defRPr>
                <a:ea typeface="新細明體" pitchFamily="18" charset="-120"/>
              </a:defRPr>
            </a:lvl1pPr>
          </a:lstStyle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dirty="0"/>
              <a:t> processes and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m</a:t>
            </a:r>
            <a:r>
              <a:rPr lang="en-US" dirty="0"/>
              <a:t> different types of resources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Deadlock Avoidance </a:t>
            </a:r>
            <a:br>
              <a:rPr lang="en-US" dirty="0" smtClean="0"/>
            </a:br>
            <a:r>
              <a:rPr lang="en-US" dirty="0" smtClean="0"/>
              <a:t>Logic</a:t>
            </a:r>
            <a:endParaRPr lang="en-US" dirty="0"/>
          </a:p>
        </p:txBody>
      </p:sp>
      <p:pic>
        <p:nvPicPr>
          <p:cNvPr id="4" name="Content Placeholder 3" descr="Fig06_09b.gif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609600" y="1704975"/>
            <a:ext cx="8202605" cy="4772025"/>
          </a:xfrm>
        </p:spPr>
      </p:pic>
      <p:sp>
        <p:nvSpPr>
          <p:cNvPr id="5" name="AutoShape 4"/>
          <p:cNvSpPr>
            <a:spLocks/>
          </p:cNvSpPr>
          <p:nvPr/>
        </p:nvSpPr>
        <p:spPr bwMode="auto">
          <a:xfrm>
            <a:off x="6096000" y="2590800"/>
            <a:ext cx="2057400" cy="647700"/>
          </a:xfrm>
          <a:prstGeom prst="borderCallout2">
            <a:avLst>
              <a:gd name="adj1" fmla="val 79932"/>
              <a:gd name="adj2" fmla="val -654"/>
              <a:gd name="adj3" fmla="val 121454"/>
              <a:gd name="adj4" fmla="val -9493"/>
              <a:gd name="adj5" fmla="val 137888"/>
              <a:gd name="adj6" fmla="val -36305"/>
            </a:avLst>
          </a:prstGeom>
          <a:solidFill>
            <a:schemeClr val="accent1"/>
          </a:solidFill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TW">
                <a:ea typeface="新細明體" pitchFamily="18" charset="-120"/>
              </a:rPr>
              <a:t>The process can run to completion</a:t>
            </a:r>
          </a:p>
        </p:txBody>
      </p:sp>
      <p:sp>
        <p:nvSpPr>
          <p:cNvPr id="6" name="AutoShape 5"/>
          <p:cNvSpPr>
            <a:spLocks/>
          </p:cNvSpPr>
          <p:nvPr/>
        </p:nvSpPr>
        <p:spPr bwMode="auto">
          <a:xfrm>
            <a:off x="6553200" y="4191000"/>
            <a:ext cx="1981200" cy="914400"/>
          </a:xfrm>
          <a:prstGeom prst="borderCallout2">
            <a:avLst>
              <a:gd name="adj1" fmla="val 17402"/>
              <a:gd name="adj2" fmla="val 225"/>
              <a:gd name="adj3" fmla="val 12500"/>
              <a:gd name="adj4" fmla="val -32852"/>
              <a:gd name="adj5" fmla="val -10245"/>
              <a:gd name="adj6" fmla="val -62741"/>
            </a:avLst>
          </a:prstGeom>
          <a:solidFill>
            <a:schemeClr val="accent1"/>
          </a:solidFill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TW">
                <a:ea typeface="新細明體" pitchFamily="18" charset="-120"/>
              </a:rPr>
              <a:t>The process returns resources upon completion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Deadlock Avoidance 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NZ" altLang="zh-HK" dirty="0">
                <a:latin typeface="Arial" charset="0"/>
                <a:sym typeface="Wingdings" pitchFamily="2" charset="2"/>
              </a:rPr>
              <a:t> </a:t>
            </a:r>
            <a:r>
              <a:rPr lang="en-NZ" altLang="zh-HK" dirty="0"/>
              <a:t>It is less restrictive than deadlock prevention. </a:t>
            </a:r>
            <a:endParaRPr lang="en-US" altLang="zh-HK" dirty="0"/>
          </a:p>
          <a:p>
            <a:pPr>
              <a:spcBef>
                <a:spcPts val="1200"/>
              </a:spcBef>
            </a:pPr>
            <a:r>
              <a:rPr lang="en-NZ" dirty="0" smtClean="0">
                <a:latin typeface="Arial" charset="0"/>
                <a:sym typeface="Wingdings" pitchFamily="2" charset="2"/>
              </a:rPr>
              <a:t> </a:t>
            </a:r>
            <a:r>
              <a:rPr lang="en-NZ" dirty="0" smtClean="0"/>
              <a:t>It is not necessary to preempt and rollback processes, as in deadlock detection (to be discussed)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Deadlock Avoidance Restrictions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  <a:sym typeface="Wingdings" pitchFamily="2" charset="2"/>
              </a:rPr>
              <a:t> </a:t>
            </a:r>
            <a:r>
              <a:rPr lang="en-US" dirty="0" smtClean="0"/>
              <a:t>Maximum resource requirement </a:t>
            </a:r>
            <a:r>
              <a:rPr lang="en-US" dirty="0"/>
              <a:t>for each process </a:t>
            </a:r>
            <a:r>
              <a:rPr lang="en-US" dirty="0" smtClean="0"/>
              <a:t>must be stated in advance</a:t>
            </a:r>
          </a:p>
          <a:p>
            <a:pPr>
              <a:spcBef>
                <a:spcPts val="12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  <a:sym typeface="Wingdings" pitchFamily="2" charset="2"/>
              </a:rPr>
              <a:t> </a:t>
            </a:r>
            <a:r>
              <a:rPr lang="en-US" dirty="0" smtClean="0"/>
              <a:t>Processes under consideration must be independent and with no synchronization requirements</a:t>
            </a:r>
          </a:p>
          <a:p>
            <a:pPr>
              <a:spcBef>
                <a:spcPts val="12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  <a:sym typeface="Wingdings" pitchFamily="2" charset="2"/>
              </a:rPr>
              <a:t> </a:t>
            </a:r>
            <a:r>
              <a:rPr lang="en-US" dirty="0" smtClean="0"/>
              <a:t>There must be a fixed number of resources to allocate</a:t>
            </a:r>
          </a:p>
          <a:p>
            <a:pPr>
              <a:spcBef>
                <a:spcPts val="12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  <a:sym typeface="Wingdings" pitchFamily="2" charset="2"/>
              </a:rPr>
              <a:t> </a:t>
            </a:r>
            <a:r>
              <a:rPr lang="en-US" dirty="0" smtClean="0"/>
              <a:t>No process may exit while holding resources</a:t>
            </a:r>
          </a:p>
          <a:p>
            <a:pPr>
              <a:spcBef>
                <a:spcPts val="1200"/>
              </a:spcBef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Roadmap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r>
              <a:rPr lang="en-NZ" sz="2800" dirty="0" smtClean="0"/>
              <a:t>Principles </a:t>
            </a:r>
            <a:r>
              <a:rPr lang="en-NZ" sz="2800" dirty="0"/>
              <a:t>of Deadlock</a:t>
            </a:r>
          </a:p>
          <a:p>
            <a:r>
              <a:rPr lang="en-NZ" sz="2800" dirty="0"/>
              <a:t>Deadlock </a:t>
            </a:r>
            <a:r>
              <a:rPr lang="en-NZ" sz="2800" dirty="0" smtClean="0"/>
              <a:t>Prevention</a:t>
            </a:r>
            <a:endParaRPr lang="en-NZ" sz="2800" dirty="0"/>
          </a:p>
          <a:p>
            <a:r>
              <a:rPr lang="en-NZ" sz="2800" dirty="0"/>
              <a:t>Deadlock Avoidance</a:t>
            </a:r>
          </a:p>
          <a:p>
            <a:r>
              <a:rPr lang="en-NZ" sz="3200" dirty="0">
                <a:solidFill>
                  <a:schemeClr val="accent1">
                    <a:lumMod val="75000"/>
                  </a:schemeClr>
                </a:solidFill>
              </a:rPr>
              <a:t>Deadlock </a:t>
            </a:r>
            <a:r>
              <a:rPr lang="en-NZ" sz="3200" dirty="0" smtClean="0">
                <a:solidFill>
                  <a:schemeClr val="accent1">
                    <a:lumMod val="75000"/>
                  </a:schemeClr>
                </a:solidFill>
              </a:rPr>
              <a:t>Detection</a:t>
            </a:r>
            <a:endParaRPr lang="en-NZ" sz="32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NZ" sz="2800" dirty="0" smtClean="0"/>
              <a:t>Dining </a:t>
            </a:r>
            <a:r>
              <a:rPr lang="en-NZ" sz="2800" dirty="0"/>
              <a:t>Philosophers Problem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76200" y="3429000"/>
            <a:ext cx="685800" cy="1588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Deadlock Detection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NZ" sz="2800" dirty="0" smtClean="0"/>
              <a:t>Deadlock prevention strategies are very conservative</a:t>
            </a:r>
          </a:p>
          <a:p>
            <a:pPr lvl="1">
              <a:spcBef>
                <a:spcPts val="1200"/>
              </a:spcBef>
            </a:pPr>
            <a:r>
              <a:rPr lang="en-NZ" sz="2400" dirty="0" smtClean="0"/>
              <a:t>limit access to resources and impose restrictions on processes.</a:t>
            </a:r>
          </a:p>
          <a:p>
            <a:pPr>
              <a:spcBef>
                <a:spcPts val="1200"/>
              </a:spcBef>
            </a:pPr>
            <a:r>
              <a:rPr lang="en-NZ" sz="2800" dirty="0" smtClean="0"/>
              <a:t>Deadlock detection strategies do the opposite</a:t>
            </a:r>
          </a:p>
          <a:p>
            <a:pPr lvl="1">
              <a:spcBef>
                <a:spcPts val="1200"/>
              </a:spcBef>
            </a:pPr>
            <a:r>
              <a:rPr lang="en-NZ" sz="2400" dirty="0" smtClean="0"/>
              <a:t>Resource requests are granted whenever possible.</a:t>
            </a:r>
          </a:p>
          <a:p>
            <a:pPr lvl="1">
              <a:spcBef>
                <a:spcPts val="1200"/>
              </a:spcBef>
            </a:pPr>
            <a:r>
              <a:rPr lang="en-NZ" sz="2400" dirty="0" smtClean="0"/>
              <a:t>Regularly check for deadlock.</a:t>
            </a:r>
            <a:endParaRPr lang="en-NZ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40" name="Title 1"/>
          <p:cNvSpPr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r>
              <a:rPr lang="en-NZ" sz="4400"/>
              <a:t>A Common </a:t>
            </a:r>
            <a:br>
              <a:rPr lang="en-NZ" sz="4400"/>
            </a:br>
            <a:r>
              <a:rPr lang="en-NZ" sz="4400"/>
              <a:t>Detection Algorithm</a:t>
            </a:r>
          </a:p>
        </p:txBody>
      </p:sp>
      <p:sp>
        <p:nvSpPr>
          <p:cNvPr id="193541" name="Content Placeholder 2"/>
          <p:cNvSpPr>
            <a:spLocks/>
          </p:cNvSpPr>
          <p:nvPr/>
        </p:nvSpPr>
        <p:spPr bwMode="auto">
          <a:xfrm>
            <a:off x="457200" y="1600200"/>
            <a:ext cx="82296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ts val="1200"/>
              </a:spcBef>
              <a:buFont typeface="Arial" charset="0"/>
              <a:buChar char="•"/>
            </a:pPr>
            <a:r>
              <a:rPr lang="en-NZ" sz="2800" dirty="0" smtClean="0"/>
              <a:t>Main idea</a:t>
            </a:r>
            <a:r>
              <a:rPr lang="en-NZ" sz="2800" dirty="0"/>
              <a:t>: </a:t>
            </a:r>
          </a:p>
          <a:p>
            <a:pPr marL="742950" lvl="1" indent="-285750" eaLnBrk="0" hangingPunct="0">
              <a:lnSpc>
                <a:spcPct val="90000"/>
              </a:lnSpc>
              <a:spcBef>
                <a:spcPts val="1200"/>
              </a:spcBef>
              <a:buFont typeface="Arial" charset="0"/>
              <a:buChar char="–"/>
            </a:pPr>
            <a:r>
              <a:rPr lang="en-NZ" sz="2400" dirty="0"/>
              <a:t>Find and </a:t>
            </a:r>
            <a:r>
              <a:rPr lang="en-NZ" sz="2400" b="1" dirty="0"/>
              <a:t>mark</a:t>
            </a:r>
            <a:r>
              <a:rPr lang="en-NZ" sz="2400" dirty="0"/>
              <a:t> a process whose resource requests can be satisfied with the available </a:t>
            </a:r>
            <a:r>
              <a:rPr lang="en-NZ" sz="2400" dirty="0" smtClean="0"/>
              <a:t>resources</a:t>
            </a:r>
            <a:endParaRPr lang="en-NZ" sz="2400" dirty="0"/>
          </a:p>
          <a:p>
            <a:pPr marL="742950" lvl="1" indent="-285750" eaLnBrk="0" hangingPunct="0">
              <a:lnSpc>
                <a:spcPct val="90000"/>
              </a:lnSpc>
              <a:spcBef>
                <a:spcPts val="1200"/>
              </a:spcBef>
              <a:buFont typeface="Arial" charset="0"/>
              <a:buChar char="–"/>
            </a:pPr>
            <a:r>
              <a:rPr lang="en-NZ" sz="2400" dirty="0"/>
              <a:t>Assume that those resources are granted and that the process runs to completion and releases all its </a:t>
            </a:r>
            <a:r>
              <a:rPr lang="en-NZ" sz="2400" dirty="0" smtClean="0"/>
              <a:t>resources</a:t>
            </a:r>
            <a:endParaRPr lang="en-NZ" sz="2400" dirty="0"/>
          </a:p>
          <a:p>
            <a:pPr marL="742950" lvl="1" indent="-285750" eaLnBrk="0" hangingPunct="0">
              <a:lnSpc>
                <a:spcPct val="90000"/>
              </a:lnSpc>
              <a:spcBef>
                <a:spcPts val="1200"/>
              </a:spcBef>
              <a:buFont typeface="Arial" charset="0"/>
              <a:buChar char="–"/>
            </a:pPr>
            <a:r>
              <a:rPr lang="en-NZ" sz="2400" dirty="0"/>
              <a:t>Look for another process to </a:t>
            </a:r>
            <a:r>
              <a:rPr lang="en-NZ" sz="2400" dirty="0" smtClean="0"/>
              <a:t>satisfy</a:t>
            </a:r>
            <a:endParaRPr lang="en-NZ" sz="2400" dirty="0"/>
          </a:p>
          <a:p>
            <a:pPr marL="742950" lvl="1" indent="-285750" eaLnBrk="0" hangingPunct="0">
              <a:lnSpc>
                <a:spcPct val="90000"/>
              </a:lnSpc>
              <a:spcBef>
                <a:spcPts val="1200"/>
              </a:spcBef>
              <a:buFont typeface="Arial" charset="0"/>
              <a:buChar char="–"/>
            </a:pPr>
            <a:r>
              <a:rPr lang="en-US" sz="2400" dirty="0"/>
              <a:t>A deadlock exists if and only if there are </a:t>
            </a:r>
            <a:r>
              <a:rPr lang="en-US" sz="2400" b="1" dirty="0"/>
              <a:t>unmarked</a:t>
            </a:r>
            <a:r>
              <a:rPr lang="en-US" sz="2400" dirty="0"/>
              <a:t> processes at the </a:t>
            </a:r>
            <a:r>
              <a:rPr lang="en-US" sz="2400" dirty="0" smtClean="0"/>
              <a:t>end</a:t>
            </a:r>
            <a:endParaRPr lang="en-NZ" sz="2400" dirty="0"/>
          </a:p>
          <a:p>
            <a:pPr marL="742950" lvl="1" indent="-285750" eaLnBrk="0" hangingPunct="0">
              <a:lnSpc>
                <a:spcPct val="90000"/>
              </a:lnSpc>
              <a:spcBef>
                <a:spcPts val="1200"/>
              </a:spcBef>
              <a:buFont typeface="Arial" charset="0"/>
              <a:buChar char="–"/>
            </a:pPr>
            <a:endParaRPr lang="en-NZ" sz="3200" dirty="0"/>
          </a:p>
        </p:txBody>
      </p:sp>
    </p:spTree>
    <p:extLst>
      <p:ext uri="{BB962C8B-B14F-4D97-AF65-F5344CB8AC3E}">
        <p14:creationId xmlns:p14="http://schemas.microsoft.com/office/powerpoint/2010/main" val="10623494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A Common </a:t>
            </a:r>
            <a:br>
              <a:rPr lang="en-NZ" dirty="0" smtClean="0"/>
            </a:br>
            <a:r>
              <a:rPr lang="en-NZ" dirty="0" smtClean="0"/>
              <a:t>Detection Algorithm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NZ" dirty="0" smtClean="0"/>
              <a:t>Use a Allocation matrix and Available vector as in the Banker’s algorithm</a:t>
            </a:r>
          </a:p>
          <a:p>
            <a:pPr>
              <a:spcBef>
                <a:spcPts val="1200"/>
              </a:spcBef>
            </a:pPr>
            <a:r>
              <a:rPr lang="en-NZ" dirty="0" smtClean="0"/>
              <a:t>Also use a Request matrix </a:t>
            </a:r>
            <a:r>
              <a:rPr lang="en-NZ" b="1" dirty="0" smtClean="0"/>
              <a:t>Q</a:t>
            </a:r>
          </a:p>
          <a:p>
            <a:pPr lvl="1">
              <a:spcBef>
                <a:spcPts val="1200"/>
              </a:spcBef>
            </a:pPr>
            <a:r>
              <a:rPr lang="en-NZ" dirty="0" smtClean="0"/>
              <a:t>Where </a:t>
            </a:r>
            <a:r>
              <a:rPr lang="en-NZ" i="1" dirty="0" smtClean="0"/>
              <a:t>Q</a:t>
            </a:r>
            <a:r>
              <a:rPr lang="en-NZ" i="1" baseline="-25000" dirty="0" smtClean="0"/>
              <a:t>ij</a:t>
            </a:r>
            <a:r>
              <a:rPr lang="en-NZ" dirty="0" smtClean="0"/>
              <a:t> indicates that an amount of resource </a:t>
            </a:r>
            <a:r>
              <a:rPr lang="en-NZ" i="1" dirty="0" smtClean="0"/>
              <a:t>j</a:t>
            </a:r>
            <a:r>
              <a:rPr lang="en-NZ" dirty="0" smtClean="0"/>
              <a:t> is requested by process </a:t>
            </a:r>
            <a:r>
              <a:rPr lang="en-NZ" i="1" dirty="0" err="1" smtClean="0"/>
              <a:t>i</a:t>
            </a:r>
            <a:endParaRPr lang="en-NZ" i="1" dirty="0" smtClean="0"/>
          </a:p>
          <a:p>
            <a:pPr>
              <a:spcBef>
                <a:spcPts val="1200"/>
              </a:spcBef>
            </a:pPr>
            <a:r>
              <a:rPr lang="en-NZ" dirty="0" smtClean="0"/>
              <a:t>First, ‘un-mark’ all processes.</a:t>
            </a:r>
            <a:endParaRPr lang="en-NZ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Detection Algorithm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>
              <a:spcBef>
                <a:spcPts val="1200"/>
              </a:spcBef>
              <a:buNone/>
            </a:pPr>
            <a:r>
              <a:rPr lang="en-NZ" dirty="0" smtClean="0"/>
              <a:t>1. Mark each process that has a row in the Allocation matrix of all zeros.</a:t>
            </a:r>
          </a:p>
          <a:p>
            <a:pPr>
              <a:spcBef>
                <a:spcPts val="1200"/>
              </a:spcBef>
              <a:buNone/>
            </a:pPr>
            <a:r>
              <a:rPr lang="en-NZ" dirty="0" smtClean="0"/>
              <a:t>2. Initialize a temporary vector </a:t>
            </a:r>
            <a:r>
              <a:rPr lang="en-NZ" b="1" dirty="0" smtClean="0"/>
              <a:t>W </a:t>
            </a:r>
            <a:r>
              <a:rPr lang="en-NZ" dirty="0" smtClean="0"/>
              <a:t>to equal the Available vector.</a:t>
            </a:r>
          </a:p>
          <a:p>
            <a:pPr>
              <a:spcBef>
                <a:spcPts val="1200"/>
              </a:spcBef>
              <a:buNone/>
            </a:pPr>
            <a:r>
              <a:rPr lang="en-NZ" dirty="0" smtClean="0"/>
              <a:t>3. Find an index </a:t>
            </a:r>
            <a:r>
              <a:rPr lang="en-NZ" i="1" dirty="0" smtClean="0"/>
              <a:t>i</a:t>
            </a:r>
            <a:r>
              <a:rPr lang="en-NZ" dirty="0" smtClean="0"/>
              <a:t> such that process </a:t>
            </a:r>
            <a:r>
              <a:rPr lang="en-NZ" i="1" dirty="0" smtClean="0"/>
              <a:t>i</a:t>
            </a:r>
            <a:r>
              <a:rPr lang="en-NZ" dirty="0" smtClean="0"/>
              <a:t> is currently unmarked and the </a:t>
            </a:r>
            <a:r>
              <a:rPr lang="en-NZ" i="1" dirty="0" err="1" smtClean="0"/>
              <a:t>i</a:t>
            </a:r>
            <a:r>
              <a:rPr lang="en-NZ" b="1" i="1" dirty="0" smtClean="0"/>
              <a:t> </a:t>
            </a:r>
            <a:r>
              <a:rPr lang="en-NZ" dirty="0" err="1" smtClean="0"/>
              <a:t>th</a:t>
            </a:r>
            <a:r>
              <a:rPr lang="en-NZ" dirty="0" smtClean="0"/>
              <a:t> row of </a:t>
            </a:r>
            <a:r>
              <a:rPr lang="en-NZ" b="1" dirty="0" smtClean="0"/>
              <a:t>Q</a:t>
            </a:r>
            <a:r>
              <a:rPr lang="en-NZ" dirty="0" smtClean="0"/>
              <a:t> is less than or equal to </a:t>
            </a:r>
            <a:r>
              <a:rPr lang="en-NZ" b="1" dirty="0" smtClean="0"/>
              <a:t>W</a:t>
            </a:r>
            <a:r>
              <a:rPr lang="en-NZ" dirty="0" smtClean="0"/>
              <a:t>.</a:t>
            </a:r>
          </a:p>
          <a:p>
            <a:pPr lvl="1">
              <a:spcBef>
                <a:spcPts val="1200"/>
              </a:spcBef>
            </a:pPr>
            <a:r>
              <a:rPr lang="en-NZ" dirty="0" smtClean="0"/>
              <a:t>i.e. </a:t>
            </a:r>
            <a:r>
              <a:rPr lang="en-NZ" i="1" dirty="0" err="1" smtClean="0"/>
              <a:t>Q</a:t>
            </a:r>
            <a:r>
              <a:rPr lang="en-NZ" i="1" baseline="-25000" dirty="0" err="1" smtClean="0"/>
              <a:t>ik</a:t>
            </a:r>
            <a:r>
              <a:rPr lang="en-NZ" dirty="0" smtClean="0"/>
              <a:t> ≤ </a:t>
            </a:r>
            <a:r>
              <a:rPr lang="en-NZ" i="1" dirty="0" smtClean="0"/>
              <a:t>W</a:t>
            </a:r>
            <a:r>
              <a:rPr lang="en-NZ" i="1" baseline="-25000" dirty="0" smtClean="0"/>
              <a:t>k</a:t>
            </a:r>
            <a:r>
              <a:rPr lang="en-NZ" dirty="0" smtClean="0"/>
              <a:t> for 1 ≤ </a:t>
            </a:r>
            <a:r>
              <a:rPr lang="en-NZ" i="1" dirty="0" smtClean="0"/>
              <a:t>k </a:t>
            </a:r>
            <a:r>
              <a:rPr lang="en-NZ" dirty="0" smtClean="0"/>
              <a:t>≤ </a:t>
            </a:r>
            <a:r>
              <a:rPr lang="en-NZ" i="1" dirty="0"/>
              <a:t>m</a:t>
            </a:r>
            <a:r>
              <a:rPr lang="en-NZ" dirty="0"/>
              <a:t> for </a:t>
            </a:r>
            <a:r>
              <a:rPr lang="en-NZ" i="1" dirty="0"/>
              <a:t>m</a:t>
            </a:r>
            <a:r>
              <a:rPr lang="en-NZ" dirty="0"/>
              <a:t> different types of resources </a:t>
            </a:r>
            <a:endParaRPr lang="en-NZ" dirty="0" smtClean="0"/>
          </a:p>
          <a:p>
            <a:pPr lvl="1">
              <a:spcBef>
                <a:spcPts val="1200"/>
              </a:spcBef>
            </a:pPr>
            <a:r>
              <a:rPr lang="en-NZ" dirty="0" smtClean="0"/>
              <a:t>If no such row is found, terminate</a:t>
            </a:r>
            <a:endParaRPr lang="en-NZ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Detection Algorithm cont.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534400" cy="4953000"/>
          </a:xfrm>
        </p:spPr>
        <p:txBody>
          <a:bodyPr/>
          <a:lstStyle/>
          <a:p>
            <a:pPr>
              <a:spcBef>
                <a:spcPts val="1200"/>
              </a:spcBef>
              <a:buNone/>
            </a:pPr>
            <a:r>
              <a:rPr lang="en-NZ" dirty="0" smtClean="0"/>
              <a:t>4. If such a row is found,</a:t>
            </a:r>
          </a:p>
          <a:p>
            <a:pPr lvl="1">
              <a:spcBef>
                <a:spcPts val="1200"/>
              </a:spcBef>
            </a:pPr>
            <a:r>
              <a:rPr lang="en-NZ" dirty="0" smtClean="0"/>
              <a:t>mark process </a:t>
            </a:r>
            <a:r>
              <a:rPr lang="en-NZ" i="1" dirty="0" smtClean="0"/>
              <a:t>i </a:t>
            </a:r>
            <a:r>
              <a:rPr lang="en-NZ" dirty="0" smtClean="0"/>
              <a:t>and add the corresponding row of the allocation matrix to </a:t>
            </a:r>
            <a:r>
              <a:rPr lang="en-NZ" b="1" dirty="0" smtClean="0"/>
              <a:t>W</a:t>
            </a:r>
            <a:r>
              <a:rPr lang="en-NZ" dirty="0" smtClean="0"/>
              <a:t>.</a:t>
            </a:r>
          </a:p>
          <a:p>
            <a:pPr lvl="1">
              <a:spcBef>
                <a:spcPts val="1200"/>
              </a:spcBef>
            </a:pPr>
            <a:r>
              <a:rPr lang="en-NZ" dirty="0" smtClean="0"/>
              <a:t>i.e.  set </a:t>
            </a:r>
            <a:r>
              <a:rPr lang="en-NZ" i="1" dirty="0" smtClean="0"/>
              <a:t>W</a:t>
            </a:r>
            <a:r>
              <a:rPr lang="en-NZ" i="1" baseline="-25000" dirty="0" smtClean="0"/>
              <a:t>k</a:t>
            </a:r>
            <a:r>
              <a:rPr lang="en-NZ" baseline="-25000" dirty="0" smtClean="0"/>
              <a:t> </a:t>
            </a:r>
            <a:r>
              <a:rPr lang="en-NZ" dirty="0" smtClean="0"/>
              <a:t>= </a:t>
            </a:r>
            <a:r>
              <a:rPr lang="en-NZ" i="1" dirty="0" smtClean="0"/>
              <a:t>W</a:t>
            </a:r>
            <a:r>
              <a:rPr lang="en-NZ" i="1" baseline="-25000" dirty="0" smtClean="0"/>
              <a:t>k</a:t>
            </a:r>
            <a:r>
              <a:rPr lang="en-NZ" baseline="-25000" dirty="0" smtClean="0"/>
              <a:t> </a:t>
            </a:r>
            <a:r>
              <a:rPr lang="en-NZ" dirty="0" smtClean="0"/>
              <a:t>+ </a:t>
            </a:r>
            <a:r>
              <a:rPr lang="en-NZ" i="1" dirty="0" smtClean="0"/>
              <a:t>A</a:t>
            </a:r>
            <a:r>
              <a:rPr lang="en-NZ" i="1" baseline="-25000" dirty="0" smtClean="0"/>
              <a:t>ik</a:t>
            </a:r>
            <a:r>
              <a:rPr lang="en-NZ" dirty="0" smtClean="0"/>
              <a:t>, for 1 ≤ </a:t>
            </a:r>
            <a:r>
              <a:rPr lang="en-NZ" i="1" dirty="0" smtClean="0"/>
              <a:t>k</a:t>
            </a:r>
            <a:r>
              <a:rPr lang="en-NZ" dirty="0" smtClean="0"/>
              <a:t> ≤ </a:t>
            </a:r>
            <a:r>
              <a:rPr lang="en-NZ" i="1" dirty="0" smtClean="0"/>
              <a:t>m</a:t>
            </a:r>
            <a:r>
              <a:rPr lang="en-NZ" dirty="0" smtClean="0"/>
              <a:t>; </a:t>
            </a:r>
          </a:p>
          <a:p>
            <a:pPr lvl="1">
              <a:spcBef>
                <a:spcPts val="1200"/>
              </a:spcBef>
              <a:buNone/>
            </a:pPr>
            <a:r>
              <a:rPr lang="en-NZ" sz="2400" dirty="0" smtClean="0"/>
              <a:t>Return to step 3.</a:t>
            </a:r>
          </a:p>
          <a:p>
            <a:pPr>
              <a:spcBef>
                <a:spcPts val="1200"/>
              </a:spcBef>
            </a:pPr>
            <a:r>
              <a:rPr lang="en-NZ" dirty="0" smtClean="0"/>
              <a:t>A deadlock exists if and only if there are unmarked processes at the end</a:t>
            </a:r>
          </a:p>
          <a:p>
            <a:pPr>
              <a:spcBef>
                <a:spcPts val="1200"/>
              </a:spcBef>
            </a:pPr>
            <a:r>
              <a:rPr lang="en-NZ" dirty="0" smtClean="0"/>
              <a:t>Each unmarked process is deadlocked.</a:t>
            </a:r>
          </a:p>
          <a:p>
            <a:pPr>
              <a:spcBef>
                <a:spcPts val="1200"/>
              </a:spcBef>
            </a:pPr>
            <a:endParaRPr lang="en-NZ" dirty="0" smtClean="0"/>
          </a:p>
          <a:p>
            <a:pPr>
              <a:spcBef>
                <a:spcPts val="1200"/>
              </a:spcBef>
            </a:pPr>
            <a:endParaRPr lang="en-NZ" dirty="0" smtClean="0"/>
          </a:p>
          <a:p>
            <a:pPr>
              <a:spcBef>
                <a:spcPts val="1200"/>
              </a:spcBef>
            </a:pPr>
            <a:endParaRPr lang="en-NZ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sz="4000" smtClean="0">
                <a:latin typeface="Arial" charset="0"/>
              </a:rPr>
              <a:t>Detection Algorithm</a:t>
            </a:r>
            <a:br>
              <a:rPr lang="en-NZ" sz="4000" smtClean="0">
                <a:latin typeface="Arial" charset="0"/>
              </a:rPr>
            </a:br>
            <a:r>
              <a:rPr lang="en-NZ" sz="4000" smtClean="0">
                <a:latin typeface="Arial" charset="0"/>
              </a:rPr>
              <a:t>Example</a:t>
            </a:r>
            <a:endParaRPr lang="en-US" altLang="zh-TW" sz="4000" smtClean="0">
              <a:latin typeface="Arial" charset="0"/>
              <a:ea typeface="新細明體" pitchFamily="18" charset="-120"/>
            </a:endParaRPr>
          </a:p>
        </p:txBody>
      </p:sp>
      <p:pic>
        <p:nvPicPr>
          <p:cNvPr id="119810" name="Content Placeholder 3" descr="Fig06_10.g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1905000"/>
            <a:ext cx="8604250" cy="2994025"/>
          </a:xfrm>
        </p:spPr>
      </p:pic>
      <p:sp>
        <p:nvSpPr>
          <p:cNvPr id="119813" name="Text Box 5"/>
          <p:cNvSpPr txBox="1">
            <a:spLocks noChangeArrowheads="1"/>
          </p:cNvSpPr>
          <p:nvPr/>
        </p:nvSpPr>
        <p:spPr bwMode="auto">
          <a:xfrm>
            <a:off x="3429000" y="34290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0000"/>
                </a:solidFill>
                <a:sym typeface="Wingdings" pitchFamily="2" charset="2"/>
              </a:rPr>
              <a:t></a:t>
            </a:r>
          </a:p>
        </p:txBody>
      </p:sp>
      <p:sp>
        <p:nvSpPr>
          <p:cNvPr id="119814" name="Text Box 6"/>
          <p:cNvSpPr txBox="1">
            <a:spLocks noChangeArrowheads="1"/>
          </p:cNvSpPr>
          <p:nvPr/>
        </p:nvSpPr>
        <p:spPr bwMode="auto">
          <a:xfrm>
            <a:off x="3429000" y="30480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0000"/>
                </a:solidFill>
                <a:sym typeface="Wingdings" pitchFamily="2" charset="2"/>
              </a:rPr>
              <a:t></a:t>
            </a:r>
          </a:p>
        </p:txBody>
      </p:sp>
      <p:sp>
        <p:nvSpPr>
          <p:cNvPr id="119815" name="Text Box 7"/>
          <p:cNvSpPr txBox="1">
            <a:spLocks noChangeArrowheads="1"/>
          </p:cNvSpPr>
          <p:nvPr/>
        </p:nvSpPr>
        <p:spPr bwMode="auto">
          <a:xfrm>
            <a:off x="2438400" y="4953000"/>
            <a:ext cx="51054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l-PL" sz="2400" b="1"/>
              <a:t>W</a:t>
            </a:r>
            <a:r>
              <a:rPr lang="en-NZ" sz="2400" b="1"/>
              <a:t> </a:t>
            </a:r>
            <a:r>
              <a:rPr lang="en-NZ" sz="2400"/>
              <a:t>=</a:t>
            </a:r>
            <a:r>
              <a:rPr lang="pl-PL" sz="2400"/>
              <a:t> (0 0 0 0 1)</a:t>
            </a:r>
            <a:endParaRPr lang="en-US" sz="2400"/>
          </a:p>
          <a:p>
            <a:r>
              <a:rPr lang="pl-PL" sz="2400" b="1"/>
              <a:t>W</a:t>
            </a:r>
            <a:r>
              <a:rPr lang="en-NZ" sz="2400" b="1"/>
              <a:t> </a:t>
            </a:r>
            <a:r>
              <a:rPr lang="en-NZ" sz="2400"/>
              <a:t>=</a:t>
            </a:r>
            <a:r>
              <a:rPr lang="pl-PL" sz="2400"/>
              <a:t> </a:t>
            </a:r>
            <a:r>
              <a:rPr lang="pl-PL" sz="2400" b="1"/>
              <a:t>W</a:t>
            </a:r>
            <a:r>
              <a:rPr lang="en-US" sz="2400"/>
              <a:t> + </a:t>
            </a:r>
            <a:r>
              <a:rPr lang="pl-PL" sz="2400"/>
              <a:t>(0 0 0 </a:t>
            </a:r>
            <a:r>
              <a:rPr lang="en-US" sz="2400"/>
              <a:t>1</a:t>
            </a:r>
            <a:r>
              <a:rPr lang="pl-PL" sz="2400"/>
              <a:t> </a:t>
            </a:r>
            <a:r>
              <a:rPr lang="en-US" sz="2400"/>
              <a:t>0</a:t>
            </a:r>
            <a:r>
              <a:rPr lang="pl-PL" sz="2400"/>
              <a:t>)</a:t>
            </a:r>
            <a:r>
              <a:rPr lang="en-US" sz="2400"/>
              <a:t> = </a:t>
            </a:r>
            <a:r>
              <a:rPr lang="pl-PL" sz="2400"/>
              <a:t>(0 0 0 </a:t>
            </a:r>
            <a:r>
              <a:rPr lang="en-US" sz="2400"/>
              <a:t>1</a:t>
            </a:r>
            <a:r>
              <a:rPr lang="pl-PL" sz="2400"/>
              <a:t> </a:t>
            </a:r>
            <a:r>
              <a:rPr lang="en-US" sz="2400"/>
              <a:t>1</a:t>
            </a:r>
            <a:r>
              <a:rPr lang="pl-PL" sz="2400"/>
              <a:t>)</a:t>
            </a:r>
            <a:endParaRPr lang="en-US" sz="2400"/>
          </a:p>
          <a:p>
            <a:r>
              <a:rPr lang="en-US" sz="2400"/>
              <a:t>P1 and P2 are deadlocked</a:t>
            </a:r>
          </a:p>
        </p:txBody>
      </p:sp>
      <p:pic>
        <p:nvPicPr>
          <p:cNvPr id="11981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086225"/>
            <a:ext cx="1676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ight Arrow 1"/>
          <p:cNvSpPr/>
          <p:nvPr/>
        </p:nvSpPr>
        <p:spPr>
          <a:xfrm>
            <a:off x="76200" y="3048000"/>
            <a:ext cx="228600" cy="18335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3015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3" grpId="0"/>
      <p:bldP spid="119814" grpId="0" uiExpand="1"/>
      <p:bldP spid="119815" grpId="0" uiExpand="1" build="allAtOnce"/>
      <p:bldP spid="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NZ" smtClean="0">
                <a:latin typeface="Arial" charset="0"/>
              </a:rPr>
              <a:t>Deadlock Detection</a:t>
            </a:r>
            <a:endParaRPr lang="en-US" smtClean="0">
              <a:latin typeface="Arial" charset="0"/>
            </a:endParaRPr>
          </a:p>
        </p:txBody>
      </p:sp>
      <p:sp>
        <p:nvSpPr>
          <p:cNvPr id="19661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sz="3200" dirty="0" smtClean="0">
                <a:latin typeface="Arial" charset="0"/>
              </a:rPr>
              <a:t>A check for deadlock can be made</a:t>
            </a:r>
          </a:p>
          <a:p>
            <a:pPr lvl="1">
              <a:spcBef>
                <a:spcPts val="1200"/>
              </a:spcBef>
            </a:pPr>
            <a:r>
              <a:rPr lang="en-US" sz="2800" dirty="0" smtClean="0">
                <a:latin typeface="Arial" charset="0"/>
              </a:rPr>
              <a:t>as frequently as each resource request,</a:t>
            </a:r>
          </a:p>
          <a:p>
            <a:pPr lvl="2">
              <a:spcBef>
                <a:spcPts val="1200"/>
              </a:spcBef>
            </a:pPr>
            <a:r>
              <a:rPr lang="en-US" sz="2400" dirty="0" smtClean="0">
                <a:latin typeface="Arial" charset="0"/>
                <a:sym typeface="Wingdings" pitchFamily="2" charset="2"/>
              </a:rPr>
              <a:t> I</a:t>
            </a:r>
            <a:r>
              <a:rPr lang="en-US" sz="2400" dirty="0" smtClean="0">
                <a:latin typeface="Arial" charset="0"/>
              </a:rPr>
              <a:t>t leads to early detection.</a:t>
            </a:r>
          </a:p>
          <a:p>
            <a:pPr lvl="2">
              <a:spcBef>
                <a:spcPts val="1200"/>
              </a:spcBef>
            </a:pPr>
            <a:r>
              <a:rPr lang="en-US" sz="2400" dirty="0" smtClean="0">
                <a:latin typeface="Arial" charset="0"/>
                <a:sym typeface="Wingdings" pitchFamily="2" charset="2"/>
              </a:rPr>
              <a:t> T</a:t>
            </a:r>
            <a:r>
              <a:rPr lang="en-US" sz="2400" dirty="0" smtClean="0">
                <a:latin typeface="Arial" charset="0"/>
              </a:rPr>
              <a:t>he algorithm is relatively simple.</a:t>
            </a:r>
          </a:p>
          <a:p>
            <a:pPr lvl="2">
              <a:spcBef>
                <a:spcPts val="1200"/>
              </a:spcBef>
            </a:pPr>
            <a:r>
              <a:rPr lang="en-US" sz="2400" dirty="0" smtClean="0">
                <a:latin typeface="Arial" charset="0"/>
                <a:sym typeface="Wingdings" pitchFamily="2" charset="2"/>
              </a:rPr>
              <a:t> F</a:t>
            </a:r>
            <a:r>
              <a:rPr lang="en-US" sz="2400" dirty="0" smtClean="0">
                <a:latin typeface="Arial" charset="0"/>
              </a:rPr>
              <a:t>requent checks consume considerable processor time.</a:t>
            </a:r>
          </a:p>
          <a:p>
            <a:pPr lvl="1">
              <a:spcBef>
                <a:spcPts val="1200"/>
              </a:spcBef>
            </a:pPr>
            <a:r>
              <a:rPr lang="en-US" sz="2800" dirty="0" smtClean="0">
                <a:latin typeface="Arial" charset="0"/>
              </a:rPr>
              <a:t>or, less frequently, depending on how likely it is for a deadlock to occur.</a:t>
            </a:r>
          </a:p>
        </p:txBody>
      </p:sp>
    </p:spTree>
    <p:extLst>
      <p:ext uri="{BB962C8B-B14F-4D97-AF65-F5344CB8AC3E}">
        <p14:creationId xmlns:p14="http://schemas.microsoft.com/office/powerpoint/2010/main" val="34311128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Recovery Strategies </a:t>
            </a:r>
            <a:br>
              <a:rPr lang="en-US" dirty="0" smtClean="0"/>
            </a:br>
            <a:r>
              <a:rPr lang="en-US" dirty="0" smtClean="0"/>
              <a:t>Once Deadlock Detected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Abort all deadlocked processes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Back up (rollback) each deadlocked process to some previously defined checkpoint, and restart all processes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Risk of deadlock recurring</a:t>
            </a:r>
          </a:p>
          <a:p>
            <a:pPr>
              <a:spcBef>
                <a:spcPts val="1200"/>
              </a:spcBef>
            </a:pPr>
            <a:r>
              <a:rPr lang="en-NZ" dirty="0" smtClean="0"/>
              <a:t>Successively abort deadlocked processes until deadlock no longer exists</a:t>
            </a:r>
          </a:p>
          <a:p>
            <a:pPr>
              <a:spcBef>
                <a:spcPts val="1200"/>
              </a:spcBef>
            </a:pPr>
            <a:r>
              <a:rPr lang="en-NZ" dirty="0" smtClean="0"/>
              <a:t>Successively preempt resources and rollback the </a:t>
            </a:r>
            <a:r>
              <a:rPr lang="en-NZ" dirty="0" err="1" smtClean="0"/>
              <a:t>preempted</a:t>
            </a:r>
            <a:r>
              <a:rPr lang="en-NZ" dirty="0" smtClean="0"/>
              <a:t> process until deadlock no longer exists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</a:t>
            </a:r>
            <a:br>
              <a:rPr lang="en-US" dirty="0" smtClean="0"/>
            </a:br>
            <a:r>
              <a:rPr lang="en-US" dirty="0" smtClean="0"/>
              <a:t>and Disadvantages</a:t>
            </a:r>
            <a:endParaRPr lang="en-US" dirty="0"/>
          </a:p>
        </p:txBody>
      </p:sp>
      <p:pic>
        <p:nvPicPr>
          <p:cNvPr id="5" name="Content Placeholder 3" descr="Table06_01.gif"/>
          <p:cNvPicPr>
            <a:picLocks noGrp="1" noChangeAspect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50"/>
          <a:stretch>
            <a:fillRect/>
          </a:stretch>
        </p:blipFill>
        <p:spPr>
          <a:xfrm>
            <a:off x="1752600" y="1409700"/>
            <a:ext cx="5791200" cy="5448300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Roadmap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r>
              <a:rPr lang="en-NZ" sz="2800" smtClean="0"/>
              <a:t>Principles </a:t>
            </a:r>
            <a:r>
              <a:rPr lang="en-NZ" sz="2800" dirty="0"/>
              <a:t>of Deadlock</a:t>
            </a:r>
          </a:p>
          <a:p>
            <a:r>
              <a:rPr lang="en-NZ" sz="2800" dirty="0"/>
              <a:t>Deadlock </a:t>
            </a:r>
            <a:r>
              <a:rPr lang="en-NZ" sz="2800" dirty="0" smtClean="0"/>
              <a:t>Prevention</a:t>
            </a:r>
            <a:endParaRPr lang="en-NZ" sz="2800" dirty="0"/>
          </a:p>
          <a:p>
            <a:r>
              <a:rPr lang="en-NZ" sz="2800" dirty="0"/>
              <a:t>Deadlock Avoidance</a:t>
            </a:r>
          </a:p>
          <a:p>
            <a:r>
              <a:rPr lang="en-NZ" sz="2800" dirty="0"/>
              <a:t>Deadlock </a:t>
            </a:r>
            <a:r>
              <a:rPr lang="en-NZ" sz="2800" dirty="0" smtClean="0"/>
              <a:t>Detection</a:t>
            </a:r>
            <a:endParaRPr lang="en-NZ" sz="2800" dirty="0"/>
          </a:p>
          <a:p>
            <a:r>
              <a:rPr lang="en-NZ" sz="3200" dirty="0" smtClean="0">
                <a:solidFill>
                  <a:schemeClr val="accent1">
                    <a:lumMod val="75000"/>
                  </a:schemeClr>
                </a:solidFill>
              </a:rPr>
              <a:t>Dining </a:t>
            </a:r>
            <a:r>
              <a:rPr lang="en-NZ" sz="3200" dirty="0">
                <a:solidFill>
                  <a:schemeClr val="accent1">
                    <a:lumMod val="75000"/>
                  </a:schemeClr>
                </a:solidFill>
              </a:rPr>
              <a:t>Philosophers Problem</a:t>
            </a:r>
          </a:p>
          <a:p>
            <a:endParaRPr lang="en-NZ" dirty="0" smtClean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0" y="3962400"/>
            <a:ext cx="685800" cy="1588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Dining Philosophers</a:t>
            </a:r>
            <a:br>
              <a:rPr lang="en-US" dirty="0" smtClean="0"/>
            </a:br>
            <a:r>
              <a:rPr lang="en-US" dirty="0" smtClean="0"/>
              <a:t> Problem: Scenario</a:t>
            </a:r>
            <a:endParaRPr lang="en-US" dirty="0"/>
          </a:p>
        </p:txBody>
      </p:sp>
      <p:pic>
        <p:nvPicPr>
          <p:cNvPr id="4" name="Content Placeholder 3" descr="Fig06_11.gif"/>
          <p:cNvPicPr>
            <a:picLocks noGrp="1" noChangeAspect="1"/>
          </p:cNvPicPr>
          <p:nvPr>
            <p:ph idx="4294967295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0" y="1828800"/>
            <a:ext cx="4028884" cy="4648200"/>
          </a:xfrm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33400" y="1676400"/>
            <a:ext cx="3962400" cy="451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228600">
              <a:defRPr>
                <a:solidFill>
                  <a:schemeClr val="tx1"/>
                </a:solidFill>
                <a:latin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10000"/>
              </a:lnSpc>
              <a:buFontTx/>
              <a:buChar char="•"/>
            </a:pPr>
            <a:r>
              <a:rPr lang="en-NZ" sz="2400"/>
              <a:t>The life of a philosopher consists of thinking and eating spaghetti. </a:t>
            </a:r>
          </a:p>
          <a:p>
            <a:pPr>
              <a:lnSpc>
                <a:spcPct val="110000"/>
              </a:lnSpc>
              <a:buFontTx/>
              <a:buChar char="•"/>
            </a:pPr>
            <a:r>
              <a:rPr lang="en-NZ" sz="2400"/>
              <a:t>A philosopher requires two forks to eat spaghetti.</a:t>
            </a:r>
          </a:p>
          <a:p>
            <a:pPr>
              <a:lnSpc>
                <a:spcPct val="110000"/>
              </a:lnSpc>
              <a:buFontTx/>
              <a:buChar char="•"/>
            </a:pPr>
            <a:r>
              <a:rPr lang="en-NZ" sz="2400"/>
              <a:t>A philosopher wishing to eat goes to his assigned place and uses the two forks on either side of the plate to eat some spaghetti.</a:t>
            </a:r>
            <a:endParaRPr lang="en-US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The Problem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NZ" sz="2800" dirty="0" smtClean="0"/>
              <a:t>Devise a ritual (algorithm) that will allow the philosophers to eat.</a:t>
            </a:r>
          </a:p>
          <a:p>
            <a:pPr lvl="1">
              <a:spcBef>
                <a:spcPts val="1200"/>
              </a:spcBef>
            </a:pPr>
            <a:r>
              <a:rPr lang="en-NZ" sz="2400" dirty="0" smtClean="0"/>
              <a:t>No two philosophers can use the same fork at the same time (mutual exclusion)</a:t>
            </a:r>
          </a:p>
          <a:p>
            <a:pPr lvl="1">
              <a:spcBef>
                <a:spcPts val="1200"/>
              </a:spcBef>
            </a:pPr>
            <a:r>
              <a:rPr lang="en-NZ" sz="2400" dirty="0" smtClean="0"/>
              <a:t>No philosopher must starve to death (avoid deadlock and starvation … literally!)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143000" y="4800600"/>
            <a:ext cx="6553200" cy="8318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This is a representative problem to illustrate basic problems in deadlock and starvation.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229600" cy="1143000"/>
          </a:xfrm>
        </p:spPr>
        <p:txBody>
          <a:bodyPr/>
          <a:lstStyle/>
          <a:p>
            <a:r>
              <a:rPr lang="en-US" smtClean="0"/>
              <a:t>Solution Using Semaphores</a:t>
            </a:r>
            <a:endParaRPr lang="en-US" dirty="0"/>
          </a:p>
        </p:txBody>
      </p:sp>
      <p:pic>
        <p:nvPicPr>
          <p:cNvPr id="4" name="Content Placeholder 3" descr="Fig06_12.gif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609600" y="1676400"/>
            <a:ext cx="8012118" cy="5181600"/>
          </a:xfrm>
        </p:spPr>
      </p:pic>
      <p:sp>
        <p:nvSpPr>
          <p:cNvPr id="5" name="AutoShape 4"/>
          <p:cNvSpPr>
            <a:spLocks/>
          </p:cNvSpPr>
          <p:nvPr/>
        </p:nvSpPr>
        <p:spPr bwMode="auto">
          <a:xfrm>
            <a:off x="4362721" y="2286000"/>
            <a:ext cx="3352800" cy="914400"/>
          </a:xfrm>
          <a:prstGeom prst="borderCallout1">
            <a:avLst>
              <a:gd name="adj1" fmla="val 12500"/>
              <a:gd name="adj2" fmla="val -2273"/>
              <a:gd name="adj3" fmla="val 126389"/>
              <a:gd name="adj4" fmla="val -17472"/>
            </a:avLst>
          </a:prstGeom>
          <a:solidFill>
            <a:schemeClr val="accent1"/>
          </a:solidFill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>
              <a:spcBef>
                <a:spcPct val="30000"/>
              </a:spcBef>
            </a:pPr>
            <a:r>
              <a:rPr lang="en-NZ"/>
              <a:t>Each philosopher picks up first the fork on the left and then the fork on the right.</a:t>
            </a:r>
          </a:p>
          <a:p>
            <a:pPr algn="ctr"/>
            <a:endParaRPr lang="en-US"/>
          </a:p>
        </p:txBody>
      </p:sp>
      <p:sp>
        <p:nvSpPr>
          <p:cNvPr id="6" name="AutoShape 5"/>
          <p:cNvSpPr>
            <a:spLocks/>
          </p:cNvSpPr>
          <p:nvPr/>
        </p:nvSpPr>
        <p:spPr bwMode="auto">
          <a:xfrm>
            <a:off x="5277121" y="4419600"/>
            <a:ext cx="3124200" cy="647700"/>
          </a:xfrm>
          <a:prstGeom prst="borderCallout1">
            <a:avLst>
              <a:gd name="adj1" fmla="val 17648"/>
              <a:gd name="adj2" fmla="val -2440"/>
              <a:gd name="adj3" fmla="val -26718"/>
              <a:gd name="adj4" fmla="val -38616"/>
            </a:avLst>
          </a:prstGeom>
          <a:solidFill>
            <a:schemeClr val="accent1"/>
          </a:solidFill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>
              <a:spcBef>
                <a:spcPct val="30000"/>
              </a:spcBef>
            </a:pPr>
            <a:r>
              <a:rPr lang="en-NZ"/>
              <a:t>After eating, the two forks are replaced on the table. </a:t>
            </a:r>
          </a:p>
          <a:p>
            <a:pPr algn="ctr"/>
            <a:endParaRPr lang="en-US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505721" y="3352800"/>
            <a:ext cx="3200400" cy="925513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NZ"/>
              <a:t>What will happen if all of the philosophers are hungry at the same time?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Avoiding Deadlock</a:t>
            </a:r>
            <a:endParaRPr lang="en-US" dirty="0"/>
          </a:p>
        </p:txBody>
      </p:sp>
      <p:pic>
        <p:nvPicPr>
          <p:cNvPr id="6" name="Content Placeholder 5" descr="Fig06_13.gif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1038118" y="1219200"/>
            <a:ext cx="7611438" cy="5334000"/>
          </a:xfrm>
        </p:spPr>
      </p:pic>
      <p:pic>
        <p:nvPicPr>
          <p:cNvPr id="4" name="Content Placeholder 5" descr="Fig06_13.gif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6800" y="1219200"/>
            <a:ext cx="7612063" cy="5334000"/>
          </a:xfrm>
          <a:ln>
            <a:noFill/>
          </a:ln>
        </p:spPr>
      </p:pic>
      <p:sp>
        <p:nvSpPr>
          <p:cNvPr id="5" name="AutoShape 4"/>
          <p:cNvSpPr>
            <a:spLocks/>
          </p:cNvSpPr>
          <p:nvPr/>
        </p:nvSpPr>
        <p:spPr bwMode="auto">
          <a:xfrm>
            <a:off x="4419600" y="1943100"/>
            <a:ext cx="3733800" cy="1028700"/>
          </a:xfrm>
          <a:prstGeom prst="borderCallout1">
            <a:avLst>
              <a:gd name="adj1" fmla="val 11111"/>
              <a:gd name="adj2" fmla="val -2042"/>
              <a:gd name="adj3" fmla="val 3704"/>
              <a:gd name="adj4" fmla="val -20407"/>
            </a:avLst>
          </a:prstGeom>
          <a:solidFill>
            <a:schemeClr val="accent1"/>
          </a:solidFill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>
              <a:spcBef>
                <a:spcPct val="30000"/>
              </a:spcBef>
            </a:pPr>
            <a:r>
              <a:rPr lang="en-NZ"/>
              <a:t>An attendant only allows four philosophers at a time into the dining room.</a:t>
            </a:r>
          </a:p>
          <a:p>
            <a:pPr algn="ctr"/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638800" y="3352800"/>
            <a:ext cx="2743200" cy="650875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30000"/>
              </a:spcBef>
            </a:pPr>
            <a:r>
              <a:rPr lang="en-NZ"/>
              <a:t>This solution is free of deadlock and starvation.</a:t>
            </a:r>
            <a:endParaRPr lang="en-US" altLang="zh-TW">
              <a:ea typeface="新細明體" pitchFamily="18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2268</Words>
  <PresentationFormat>On-screen Show (4:3)</PresentationFormat>
  <Paragraphs>337</Paragraphs>
  <Slides>54</Slides>
  <Notes>52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54</vt:i4>
      </vt:variant>
    </vt:vector>
  </HeadingPairs>
  <TitlesOfParts>
    <vt:vector size="63" baseType="lpstr">
      <vt:lpstr>新細明體</vt:lpstr>
      <vt:lpstr>Arial</vt:lpstr>
      <vt:lpstr>Calibri</vt:lpstr>
      <vt:lpstr>Courier New</vt:lpstr>
      <vt:lpstr>Symbol</vt:lpstr>
      <vt:lpstr>Times New Roman</vt:lpstr>
      <vt:lpstr>Wingdings</vt:lpstr>
      <vt:lpstr>Office Theme</vt:lpstr>
      <vt:lpstr>Custom Design</vt:lpstr>
      <vt:lpstr>Chapter 6 Concurrency:  Deadlock and Starvation</vt:lpstr>
      <vt:lpstr>Roadmap</vt:lpstr>
      <vt:lpstr>Deadlock</vt:lpstr>
      <vt:lpstr>Potential Deadlock </vt:lpstr>
      <vt:lpstr>Actual Deadlock</vt:lpstr>
      <vt:lpstr>Resource Categories</vt:lpstr>
      <vt:lpstr>Reusable Resources: Example of Deadlock</vt:lpstr>
      <vt:lpstr>Example 2: Memory Request</vt:lpstr>
      <vt:lpstr>PowerPoint Presentation</vt:lpstr>
      <vt:lpstr>Conditions for  possible Deadlock</vt:lpstr>
      <vt:lpstr>Actual Deadlock  Requires …</vt:lpstr>
      <vt:lpstr>Resource Allocation  Graphs</vt:lpstr>
      <vt:lpstr>Resource Allocation Graphs  (with deadlock)</vt:lpstr>
      <vt:lpstr>Resource Allocation Graph (no deadlock)</vt:lpstr>
      <vt:lpstr>How to find out whether  there is a deadlock? </vt:lpstr>
      <vt:lpstr>Reduce the  Resource Allocation Graph</vt:lpstr>
      <vt:lpstr>Dealing with Deadlock</vt:lpstr>
      <vt:lpstr>Roadmap</vt:lpstr>
      <vt:lpstr>Deadlock Prevention  Strategy</vt:lpstr>
      <vt:lpstr>Deadlock Prevention  Conditions 1 &amp; 2</vt:lpstr>
      <vt:lpstr>Deadlock Prevention Conditions 3</vt:lpstr>
      <vt:lpstr>Deadlock Prevention Condition 4</vt:lpstr>
      <vt:lpstr>Roadmap</vt:lpstr>
      <vt:lpstr>Deadlock Avoidance</vt:lpstr>
      <vt:lpstr>Two Approaches to  Deadlock Avoidance</vt:lpstr>
      <vt:lpstr>Process  Initiation Denial</vt:lpstr>
      <vt:lpstr>Resource  Allocation Denial</vt:lpstr>
      <vt:lpstr>Determination of Safe State</vt:lpstr>
      <vt:lpstr>Process i</vt:lpstr>
      <vt:lpstr>After P2  runs to completion</vt:lpstr>
      <vt:lpstr>After P1 completes</vt:lpstr>
      <vt:lpstr>P3 Completes</vt:lpstr>
      <vt:lpstr>Determination of  Granting a Request</vt:lpstr>
      <vt:lpstr>Determination of  Granting a Request</vt:lpstr>
      <vt:lpstr>Determination of  Granting a Request</vt:lpstr>
      <vt:lpstr>Deadlock Avoidance  Logic</vt:lpstr>
      <vt:lpstr>Deadlock Avoidance  Logic</vt:lpstr>
      <vt:lpstr>Deadlock Avoidance Advantages</vt:lpstr>
      <vt:lpstr>Deadlock Avoidance Restrictions</vt:lpstr>
      <vt:lpstr>Roadmap</vt:lpstr>
      <vt:lpstr>Deadlock Detection</vt:lpstr>
      <vt:lpstr>PowerPoint Presentation</vt:lpstr>
      <vt:lpstr>A Common  Detection Algorithm</vt:lpstr>
      <vt:lpstr>Detection Algorithm</vt:lpstr>
      <vt:lpstr>Detection Algorithm cont.</vt:lpstr>
      <vt:lpstr>Detection Algorithm Example</vt:lpstr>
      <vt:lpstr>Deadlock Detection</vt:lpstr>
      <vt:lpstr>Recovery Strategies  Once Deadlock Detected</vt:lpstr>
      <vt:lpstr>Advantages  and Disadvantages</vt:lpstr>
      <vt:lpstr>Roadmap</vt:lpstr>
      <vt:lpstr>Dining Philosophers  Problem: Scenario</vt:lpstr>
      <vt:lpstr>The Problem</vt:lpstr>
      <vt:lpstr>Solution Using Semaphores</vt:lpstr>
      <vt:lpstr>Avoiding Deadlock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dcterms:created xsi:type="dcterms:W3CDTF">2008-04-03T13:45:59Z</dcterms:created>
  <dcterms:modified xsi:type="dcterms:W3CDTF">2021-02-20T04:16:26Z</dcterms:modified>
</cp:coreProperties>
</file>