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9.jpg" ContentType="image/gif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336" r:id="rId3"/>
    <p:sldId id="270" r:id="rId4"/>
    <p:sldId id="271" r:id="rId5"/>
    <p:sldId id="281" r:id="rId6"/>
    <p:sldId id="272" r:id="rId7"/>
    <p:sldId id="282" r:id="rId8"/>
    <p:sldId id="331" r:id="rId9"/>
    <p:sldId id="344" r:id="rId10"/>
    <p:sldId id="343" r:id="rId11"/>
    <p:sldId id="342" r:id="rId12"/>
    <p:sldId id="333" r:id="rId13"/>
    <p:sldId id="308" r:id="rId14"/>
    <p:sldId id="309" r:id="rId15"/>
    <p:sldId id="310" r:id="rId16"/>
    <p:sldId id="311" r:id="rId17"/>
    <p:sldId id="312" r:id="rId18"/>
    <p:sldId id="318" r:id="rId19"/>
    <p:sldId id="257" r:id="rId20"/>
    <p:sldId id="267" r:id="rId21"/>
    <p:sldId id="268" r:id="rId22"/>
    <p:sldId id="337" r:id="rId23"/>
    <p:sldId id="338" r:id="rId24"/>
    <p:sldId id="323" r:id="rId25"/>
    <p:sldId id="325" r:id="rId26"/>
    <p:sldId id="279" r:id="rId27"/>
    <p:sldId id="326" r:id="rId28"/>
    <p:sldId id="339" r:id="rId29"/>
    <p:sldId id="288" r:id="rId30"/>
    <p:sldId id="289" r:id="rId31"/>
    <p:sldId id="341" r:id="rId32"/>
    <p:sldId id="340" r:id="rId33"/>
    <p:sldId id="283" r:id="rId34"/>
    <p:sldId id="298" r:id="rId35"/>
    <p:sldId id="299" r:id="rId36"/>
    <p:sldId id="301" r:id="rId37"/>
    <p:sldId id="306" r:id="rId38"/>
    <p:sldId id="302" r:id="rId39"/>
    <p:sldId id="303" r:id="rId40"/>
    <p:sldId id="304" r:id="rId41"/>
    <p:sldId id="305" r:id="rId42"/>
    <p:sldId id="307" r:id="rId43"/>
    <p:sldId id="327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6625" autoAdjust="0"/>
    <p:restoredTop sz="95084" autoAdjust="0"/>
  </p:normalViewPr>
  <p:slideViewPr>
    <p:cSldViewPr snapToGrid="0" snapToObjects="1">
      <p:cViewPr varScale="1">
        <p:scale>
          <a:sx n="76" d="100"/>
          <a:sy n="76" d="100"/>
        </p:scale>
        <p:origin x="13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3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EDCE6-BE34-4859-950E-85B4AE831101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04F78-FE40-4B99-8ED2-AAD77F614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95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752AB-79AE-AA4B-88DA-330F4130A62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B3D4B-A4C2-9E42-A5C9-F5511B736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22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 = </a:t>
            </a:r>
            <a:r>
              <a:rPr lang="en-US" dirty="0" err="1" smtClean="0"/>
              <a:t>zpk</a:t>
            </a:r>
            <a:r>
              <a:rPr lang="en-US" dirty="0" smtClean="0"/>
              <a:t>(-2,[-1</a:t>
            </a:r>
            <a:r>
              <a:rPr lang="en-US" baseline="0" dirty="0" smtClean="0"/>
              <a:t> -1-2j -1+2j],1);</a:t>
            </a:r>
            <a:r>
              <a:rPr lang="en-US" baseline="0" dirty="0" err="1" smtClean="0"/>
              <a:t>pzmap</a:t>
            </a:r>
            <a:r>
              <a:rPr lang="en-US" baseline="0" dirty="0" smtClean="0"/>
              <a:t>(H);</a:t>
            </a:r>
          </a:p>
          <a:p>
            <a:r>
              <a:rPr lang="en-US" baseline="0" dirty="0" err="1" smtClean="0"/>
              <a:t>tf</a:t>
            </a:r>
            <a:r>
              <a:rPr lang="en-US" baseline="0" dirty="0" smtClean="0"/>
              <a:t>(H)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3D4B-A4C2-9E42-A5C9-F5511B7369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46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3D4B-A4C2-9E42-A5C9-F5511B7369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23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4B3D4B-A4C2-9E42-A5C9-F5511B7369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60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5804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3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3232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5147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521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721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6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0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6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6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8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02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77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3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7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685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2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F5094-EFB2-0640-9471-4FCDA93321A3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4B2EE-802B-974D-A543-8CF40026A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6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2.jpe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6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30.png"/><Relationship Id="rId7" Type="http://schemas.openxmlformats.org/officeDocument/2006/relationships/image" Target="../media/image1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5.jpeg"/><Relationship Id="rId7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200.png"/><Relationship Id="rId4" Type="http://schemas.openxmlformats.org/officeDocument/2006/relationships/image" Target="../media/image19.png"/><Relationship Id="rId9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8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.wmf"/><Relationship Id="rId9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3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39.png"/><Relationship Id="rId4" Type="http://schemas.openxmlformats.org/officeDocument/2006/relationships/image" Target="../media/image26.wmf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36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42.png"/><Relationship Id="rId4" Type="http://schemas.openxmlformats.org/officeDocument/2006/relationships/image" Target="../media/image26.wmf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8.JPG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43.JPG"/><Relationship Id="rId5" Type="http://schemas.openxmlformats.org/officeDocument/2006/relationships/image" Target="../media/image40.JPG"/><Relationship Id="rId10" Type="http://schemas.openxmlformats.org/officeDocument/2006/relationships/image" Target="../media/image42.JPG"/><Relationship Id="rId4" Type="http://schemas.openxmlformats.org/officeDocument/2006/relationships/image" Target="../media/image39.JPG"/><Relationship Id="rId9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8.png"/><Relationship Id="rId7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0.png"/><Relationship Id="rId5" Type="http://schemas.openxmlformats.org/officeDocument/2006/relationships/image" Target="../media/image570.png"/><Relationship Id="rId4" Type="http://schemas.openxmlformats.org/officeDocument/2006/relationships/image" Target="../media/image49.JP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520.png"/><Relationship Id="rId7" Type="http://schemas.openxmlformats.org/officeDocument/2006/relationships/image" Target="../media/image5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2.JPG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4.emf"/><Relationship Id="rId5" Type="http://schemas.openxmlformats.org/officeDocument/2006/relationships/image" Target="../media/image53.wmf"/><Relationship Id="rId4" Type="http://schemas.openxmlformats.org/officeDocument/2006/relationships/oleObject" Target="../embeddings/oleObject28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64.png"/><Relationship Id="rId7" Type="http://schemas.openxmlformats.org/officeDocument/2006/relationships/image" Target="../media/image5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2.JPG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9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6.png"/><Relationship Id="rId7" Type="http://schemas.openxmlformats.org/officeDocument/2006/relationships/image" Target="../media/image7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0.png"/><Relationship Id="rId4" Type="http://schemas.openxmlformats.org/officeDocument/2006/relationships/image" Target="../media/image6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1.pn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30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5.png"/><Relationship Id="rId5" Type="http://schemas.openxmlformats.org/officeDocument/2006/relationships/image" Target="../media/image61.jpeg"/><Relationship Id="rId4" Type="http://schemas.openxmlformats.org/officeDocument/2006/relationships/image" Target="../media/image73.png"/><Relationship Id="rId9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image" Target="../media/image78.png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63.e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65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2.pn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5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71.jpeg"/><Relationship Id="rId9" Type="http://schemas.openxmlformats.org/officeDocument/2006/relationships/image" Target="../media/image8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C00000"/>
                </a:solidFill>
              </a:rPr>
              <a:t>3.</a:t>
            </a:r>
            <a:r>
              <a:rPr lang="en-US" b="1" dirty="0" smtClean="0">
                <a:solidFill>
                  <a:srgbClr val="FF0000"/>
                </a:solidFill>
              </a:rPr>
              <a:t> Dynamic Response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9" y="6200775"/>
            <a:ext cx="1479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2018-9-19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7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280" y="239075"/>
            <a:ext cx="8229600" cy="73106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Framework </a:t>
            </a:r>
            <a:r>
              <a:rPr lang="en-US" sz="4000" b="1" dirty="0" smtClean="0">
                <a:solidFill>
                  <a:srgbClr val="C00000"/>
                </a:solidFill>
              </a:rPr>
              <a:t>of </a:t>
            </a:r>
            <a:r>
              <a:rPr lang="en-US" sz="4000" b="1" dirty="0" smtClean="0">
                <a:solidFill>
                  <a:srgbClr val="FF0000"/>
                </a:solidFill>
              </a:rPr>
              <a:t>Lectures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115176"/>
            <a:ext cx="806422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System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        Time Domain                Frequency Domain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</a:t>
            </a:r>
            <a:r>
              <a:rPr lang="en-US" sz="24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Laplace Transform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</a:p>
          <a:p>
            <a:pPr algn="ctr"/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    State-Space Formulation         Frequency Analysis </a:t>
            </a: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                            (dynamic responses, transients, </a:t>
            </a:r>
          </a:p>
          <a:p>
            <a:pPr algn="ctr"/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                </a:t>
            </a:r>
            <a:r>
              <a:rPr lang="en-US" sz="2000" dirty="0" smtClean="0">
                <a:sym typeface="Wingdings" panose="05000000000000000000" pitchFamily="2" charset="2"/>
              </a:rPr>
              <a:t>steady-states, </a:t>
            </a:r>
            <a:r>
              <a:rPr lang="en-US" sz="2000" dirty="0">
                <a:sym typeface="Wingdings" panose="05000000000000000000" pitchFamily="2" charset="2"/>
              </a:rPr>
              <a:t>root-locus,</a:t>
            </a:r>
            <a:endParaRPr lang="en-US" sz="20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                                              PID controllers)  </a:t>
            </a:r>
          </a:p>
          <a:p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                                                    </a:t>
            </a:r>
            <a:r>
              <a:rPr lang="en-US" sz="2000" dirty="0">
                <a:solidFill>
                  <a:srgbClr val="7030A0"/>
                </a:solidFill>
                <a:sym typeface="Wingdings" panose="05000000000000000000" pitchFamily="2" charset="2"/>
              </a:rPr>
              <a:t>mixed  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sz="2000" dirty="0" smtClean="0">
                <a:sym typeface="Wingdings" panose="05000000000000000000" pitchFamily="2" charset="2"/>
              </a:rPr>
              <a:t>     (State-feedback,                    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Controllability, controller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     Observability, observer </a:t>
            </a:r>
          </a:p>
          <a:p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smtClean="0">
                <a:sym typeface="Wingdings" panose="05000000000000000000" pitchFamily="2" charset="2"/>
              </a:rPr>
              <a:t>    Optimal control)</a:t>
            </a:r>
            <a:endParaRPr lang="en-US" sz="2000" dirty="0"/>
          </a:p>
        </p:txBody>
      </p:sp>
      <p:sp>
        <p:nvSpPr>
          <p:cNvPr id="4" name="Down Arrow 3"/>
          <p:cNvSpPr/>
          <p:nvPr/>
        </p:nvSpPr>
        <p:spPr>
          <a:xfrm>
            <a:off x="2607013" y="2519464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241922" y="2535676"/>
            <a:ext cx="252919" cy="53502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733472" y="1566154"/>
            <a:ext cx="1157592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048656" y="1566154"/>
            <a:ext cx="1193266" cy="282102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63127" y="5209309"/>
            <a:ext cx="2706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Today:</a:t>
            </a:r>
          </a:p>
          <a:p>
            <a:pPr algn="ctr"/>
            <a:endParaRPr lang="en-US" sz="1000" dirty="0"/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Dynamic responses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flipV="1">
            <a:off x="6368381" y="4210409"/>
            <a:ext cx="202119" cy="926382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7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306" y="759316"/>
            <a:ext cx="8476774" cy="36176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Transfer </a:t>
            </a:r>
            <a:r>
              <a:rPr lang="en-US" dirty="0"/>
              <a:t>F</a:t>
            </a:r>
            <a:r>
              <a:rPr lang="en-US" dirty="0" smtClean="0"/>
              <a:t>unction G(</a:t>
            </a:r>
            <a:r>
              <a:rPr lang="en-US" i="1" dirty="0" smtClean="0"/>
              <a:t>s</a:t>
            </a:r>
            <a:r>
              <a:rPr lang="en-US" dirty="0" smtClean="0"/>
              <a:t>) and </a:t>
            </a:r>
            <a:r>
              <a:rPr lang="en-US" dirty="0"/>
              <a:t>I</a:t>
            </a:r>
            <a:r>
              <a:rPr lang="en-US" dirty="0" smtClean="0"/>
              <a:t>nput U(</a:t>
            </a:r>
            <a:r>
              <a:rPr lang="en-US" i="1" dirty="0" smtClean="0"/>
              <a:t>s</a:t>
            </a:r>
            <a:r>
              <a:rPr lang="en-US" dirty="0" smtClean="0"/>
              <a:t>):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1200" dirty="0" smtClean="0"/>
          </a:p>
          <a:p>
            <a:pPr marL="0" indent="0" algn="ctr">
              <a:buNone/>
            </a:pPr>
            <a:r>
              <a:rPr lang="en-US" sz="2800" dirty="0" smtClean="0"/>
              <a:t>Y(</a:t>
            </a:r>
            <a:r>
              <a:rPr lang="en-US" sz="2800" i="1" dirty="0" smtClean="0"/>
              <a:t>s</a:t>
            </a:r>
            <a:r>
              <a:rPr lang="en-US" sz="2800" dirty="0" smtClean="0"/>
              <a:t>) = G(</a:t>
            </a:r>
            <a:r>
              <a:rPr lang="en-US" sz="2800" i="1" dirty="0" smtClean="0"/>
              <a:t>s</a:t>
            </a:r>
            <a:r>
              <a:rPr lang="en-US" sz="2800" dirty="0" smtClean="0"/>
              <a:t>)U(</a:t>
            </a:r>
            <a:r>
              <a:rPr lang="en-US" sz="2800" i="1" dirty="0" smtClean="0"/>
              <a:t>s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dirty="0" smtClean="0"/>
              <a:t>Output obtained by Inverse Laplace Transform: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77133" y="1450226"/>
            <a:ext cx="4574771" cy="1146670"/>
            <a:chOff x="611560" y="3688060"/>
            <a:chExt cx="7885202" cy="2362200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305917"/>
              <a:ext cx="2304256" cy="107786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70C0"/>
                  </a:solidFill>
                </a:rPr>
                <a:t>G(</a:t>
              </a:r>
              <a:r>
                <a:rPr lang="en-US" sz="2800" i="1" dirty="0" smtClean="0">
                  <a:solidFill>
                    <a:srgbClr val="0070C0"/>
                  </a:solidFill>
                </a:rPr>
                <a:t>s</a:t>
              </a:r>
              <a:r>
                <a:rPr lang="en-US" sz="2800" dirty="0" smtClean="0">
                  <a:solidFill>
                    <a:srgbClr val="0070C0"/>
                  </a:solidFill>
                </a:rPr>
                <a:t>)</a:t>
              </a:r>
              <a:endParaRPr lang="en-US" sz="2800" dirty="0" smtClean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11560" y="3846876"/>
              <a:ext cx="1944216" cy="1077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</a:rPr>
                <a:t>U(</a:t>
              </a:r>
              <a:r>
                <a:rPr lang="en-US" sz="2800" i="1" dirty="0" smtClean="0">
                  <a:solidFill>
                    <a:srgbClr val="FF0000"/>
                  </a:solidFill>
                </a:rPr>
                <a:t>s</a:t>
              </a:r>
              <a:r>
                <a:rPr lang="en-US" sz="2800" dirty="0" smtClean="0">
                  <a:solidFill>
                    <a:srgbClr val="FF0000"/>
                  </a:solidFill>
                </a:rPr>
                <a:t>)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7" y="3907334"/>
              <a:ext cx="1944216" cy="1077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B050"/>
                  </a:solidFill>
                </a:rPr>
                <a:t>Y(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s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43706"/>
              </p:ext>
            </p:extLst>
          </p:nvPr>
        </p:nvGraphicFramePr>
        <p:xfrm>
          <a:off x="1793875" y="4142979"/>
          <a:ext cx="57324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59" name="方程式" r:id="rId4" imgW="2070000" imgH="228600" progId="Equation.3">
                  <p:embed/>
                </p:oleObj>
              </mc:Choice>
              <mc:Fallback>
                <p:oleObj name="方程式" r:id="rId4" imgW="207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3875" y="4142979"/>
                        <a:ext cx="5732463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35437" y="4867783"/>
            <a:ext cx="2048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Convolution  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31" y="5296092"/>
            <a:ext cx="4879976" cy="10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Impulse Response</a:t>
            </a:r>
            <a:endParaRPr lang="en-US" sz="4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84289"/>
                <a:ext cx="8229600" cy="516281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1   for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9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H(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G(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)U(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G(</a:t>
                </a:r>
                <a:r>
                  <a:rPr lang="en-US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7030A0"/>
                    </a:solidFill>
                  </a:rPr>
                  <a:t>Impulse response </a:t>
                </a:r>
                <a:r>
                  <a:rPr lang="en-US" dirty="0" smtClean="0"/>
                  <a:t>of the system is obtained by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Inverse Laplace Transform of Transfer Function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84289"/>
                <a:ext cx="8229600" cy="5162814"/>
              </a:xfrm>
              <a:blipFill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515092"/>
              </p:ext>
            </p:extLst>
          </p:nvPr>
        </p:nvGraphicFramePr>
        <p:xfrm>
          <a:off x="3164004" y="4257644"/>
          <a:ext cx="2815992" cy="649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82" name="方程式" r:id="rId4" imgW="990360" imgH="228600" progId="Equation.3">
                  <p:embed/>
                </p:oleObj>
              </mc:Choice>
              <mc:Fallback>
                <p:oleObj name="方程式" r:id="rId4" imgW="990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64004" y="4257644"/>
                        <a:ext cx="2815992" cy="649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724982" y="1738842"/>
            <a:ext cx="5207441" cy="999086"/>
            <a:chOff x="-820704" y="3331207"/>
            <a:chExt cx="10251875" cy="2719053"/>
          </a:xfrm>
        </p:grpSpPr>
        <p:pic>
          <p:nvPicPr>
            <p:cNvPr id="6" name="Picture 5" descr="AACFSIP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491881" y="4094811"/>
              <a:ext cx="2304256" cy="14239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70C0"/>
                  </a:solidFill>
                </a:rPr>
                <a:t>G(</a:t>
              </a:r>
              <a:r>
                <a:rPr lang="en-US" sz="2800" i="1" dirty="0" smtClean="0">
                  <a:solidFill>
                    <a:srgbClr val="0070C0"/>
                  </a:solidFill>
                </a:rPr>
                <a:t>s</a:t>
              </a:r>
              <a:r>
                <a:rPr lang="en-US" sz="2800" dirty="0" smtClean="0">
                  <a:solidFill>
                    <a:srgbClr val="0070C0"/>
                  </a:solidFill>
                </a:rPr>
                <a:t>)</a:t>
              </a:r>
              <a:endParaRPr lang="en-US" sz="2800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-820704" y="3366767"/>
                  <a:ext cx="3376479" cy="14239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ymbol" charset="2"/>
                        </a:rPr>
                        <m:t>𝑢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ymbol" charset="2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ymbol" charset="2"/>
                        </a:rPr>
                        <m:t>𝑡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Symbol" charset="2"/>
                        </a:rPr>
                        <m:t>)</m:t>
                      </m:r>
                    </m:oMath>
                  </a14:m>
                  <a:r>
                    <a:rPr lang="en-US" sz="2800" dirty="0" smtClean="0">
                      <a:solidFill>
                        <a:schemeClr val="tx1"/>
                      </a:solidFill>
                      <a:latin typeface="Symbol" charset="2"/>
                      <a:cs typeface="Symbol" charset="2"/>
                    </a:rPr>
                    <a:t>= </a:t>
                  </a:r>
                  <a:r>
                    <a:rPr lang="en-US" sz="2800" dirty="0" smtClean="0">
                      <a:solidFill>
                        <a:srgbClr val="FF0000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2800" dirty="0" smtClean="0">
                      <a:solidFill>
                        <a:srgbClr val="FF0000"/>
                      </a:solidFill>
                    </a:rPr>
                    <a:t>(</a:t>
                  </a:r>
                  <a:r>
                    <a:rPr lang="en-US" sz="2800" i="1" dirty="0" smtClean="0">
                      <a:solidFill>
                        <a:srgbClr val="FF0000"/>
                      </a:solidFill>
                    </a:rPr>
                    <a:t>t</a:t>
                  </a:r>
                  <a:r>
                    <a:rPr lang="en-US" sz="2800" dirty="0" smtClean="0">
                      <a:solidFill>
                        <a:srgbClr val="FF0000"/>
                      </a:solidFill>
                    </a:rPr>
                    <a:t>)</a:t>
                  </a:r>
                  <a:endParaRPr lang="en-US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820704" y="3366767"/>
                  <a:ext cx="3376479" cy="1423964"/>
                </a:xfrm>
                <a:prstGeom prst="rect">
                  <a:avLst/>
                </a:prstGeom>
                <a:blipFill>
                  <a:blip r:embed="rId7"/>
                  <a:stretch>
                    <a:fillRect t="-13953" r="-4626" b="-325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6494634" y="3331207"/>
              <a:ext cx="2936537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00B050"/>
                  </a:solidFill>
                </a:rPr>
                <a:t>h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)=?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16309" y="1426238"/>
            <a:ext cx="2442175" cy="45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Impulse response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777903" y="1384289"/>
            <a:ext cx="307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Impulse input</a:t>
            </a:r>
            <a:endParaRPr lang="en-US" sz="2400" dirty="0"/>
          </a:p>
        </p:txBody>
      </p:sp>
      <p:sp>
        <p:nvSpPr>
          <p:cNvPr id="12" name="Right Arrow 11"/>
          <p:cNvSpPr/>
          <p:nvPr/>
        </p:nvSpPr>
        <p:spPr>
          <a:xfrm>
            <a:off x="1958109" y="3760267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958109" y="4458278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2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28476" y="436938"/>
            <a:ext cx="3737178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560" y="3366767"/>
              <a:ext cx="1944215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FF0000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2800" dirty="0" smtClean="0">
                  <a:solidFill>
                    <a:srgbClr val="FF0000"/>
                  </a:solidFill>
                </a:rPr>
                <a:t>(</a:t>
              </a:r>
              <a:r>
                <a:rPr lang="en-US" sz="2800" i="1" dirty="0" smtClean="0">
                  <a:solidFill>
                    <a:srgbClr val="FF0000"/>
                  </a:solidFill>
                </a:rPr>
                <a:t>t</a:t>
              </a:r>
              <a:r>
                <a:rPr lang="en-US" sz="2800" dirty="0" smtClean="0">
                  <a:solidFill>
                    <a:srgbClr val="FF0000"/>
                  </a:solidFill>
                </a:rPr>
                <a:t>)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00B050"/>
                  </a:solidFill>
                </a:rPr>
                <a:t>h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)=?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944033"/>
              </p:ext>
            </p:extLst>
          </p:nvPr>
        </p:nvGraphicFramePr>
        <p:xfrm>
          <a:off x="4424748" y="625878"/>
          <a:ext cx="596436" cy="739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23" name="Equation" r:id="rId4" imgW="317500" imgH="393700" progId="Equation.3">
                  <p:embed/>
                </p:oleObj>
              </mc:Choice>
              <mc:Fallback>
                <p:oleObj name="Equation" r:id="rId4" imgW="317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24748" y="625878"/>
                        <a:ext cx="596436" cy="73958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412497"/>
              </p:ext>
            </p:extLst>
          </p:nvPr>
        </p:nvGraphicFramePr>
        <p:xfrm>
          <a:off x="1021328" y="1697451"/>
          <a:ext cx="1762125" cy="142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924" name="方程式" r:id="rId6" imgW="787320" imgH="634680" progId="Equation.3">
                  <p:embed/>
                </p:oleObj>
              </mc:Choice>
              <mc:Fallback>
                <p:oleObj name="方程式" r:id="rId6" imgW="787320" imgH="634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1328" y="1697451"/>
                        <a:ext cx="1762125" cy="142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99408" y="4866863"/>
            <a:ext cx="24584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</a:t>
            </a:r>
            <a:r>
              <a:rPr lang="en-US" sz="2000" dirty="0"/>
              <a:t>c</a:t>
            </a:r>
            <a:r>
              <a:rPr lang="en-US" sz="2000" dirty="0" smtClean="0"/>
              <a:t>ode</a:t>
            </a:r>
          </a:p>
          <a:p>
            <a:r>
              <a:rPr lang="en-US" sz="2000" dirty="0" smtClean="0"/>
              <a:t>Hs = </a:t>
            </a:r>
            <a:r>
              <a:rPr lang="en-US" sz="2000" dirty="0" err="1" smtClean="0"/>
              <a:t>tf</a:t>
            </a:r>
            <a:r>
              <a:rPr lang="en-US" sz="2000" dirty="0" smtClean="0"/>
              <a:t>(1,[1 1]);</a:t>
            </a:r>
          </a:p>
          <a:p>
            <a:r>
              <a:rPr lang="en-US" sz="2000" dirty="0"/>
              <a:t>i</a:t>
            </a:r>
            <a:r>
              <a:rPr lang="en-US" sz="2000" dirty="0" smtClean="0"/>
              <a:t>mpulse(</a:t>
            </a:r>
            <a:r>
              <a:rPr lang="en-US" sz="2000" dirty="0" err="1" smtClean="0"/>
              <a:t>Hs</a:t>
            </a:r>
            <a:r>
              <a:rPr lang="en-US" sz="2000" dirty="0" smtClean="0"/>
              <a:t>);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857046" y="565947"/>
            <a:ext cx="1895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Example:</a:t>
            </a:r>
            <a:endParaRPr lang="en-US" sz="3600" dirty="0">
              <a:solidFill>
                <a:srgbClr val="C00000"/>
              </a:solidFill>
            </a:endParaRPr>
          </a:p>
        </p:txBody>
      </p:sp>
      <p:pic>
        <p:nvPicPr>
          <p:cNvPr id="29870" name="Picture 17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10" y="1612072"/>
            <a:ext cx="5231130" cy="483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ight Arrow 15"/>
          <p:cNvSpPr/>
          <p:nvPr/>
        </p:nvSpPr>
        <p:spPr>
          <a:xfrm flipV="1">
            <a:off x="2874069" y="4293897"/>
            <a:ext cx="448368" cy="1570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01" y="3675418"/>
            <a:ext cx="1441450" cy="450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6383" y="2683445"/>
            <a:ext cx="192900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Inverse Laplace Transform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24708" y="6169069"/>
            <a:ext cx="48903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262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Step Response</a:t>
            </a:r>
            <a:endParaRPr lang="en-US" sz="4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0559" y="1395494"/>
                <a:ext cx="7949184" cy="507845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 algn="ctr">
                  <a:buNone/>
                </a:pPr>
                <a:endParaRPr lang="en-US" sz="1100" dirty="0" smtClean="0"/>
              </a:p>
              <a:p>
                <a:pPr marL="0" indent="0" algn="ctr">
                  <a:buNone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U(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1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for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1  (unit step)</a:t>
                </a:r>
              </a:p>
              <a:p>
                <a:pPr marL="0" indent="0" algn="ctr">
                  <a:buNone/>
                </a:pP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G(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)U(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G(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3400" dirty="0" smtClean="0">
                    <a:solidFill>
                      <a:srgbClr val="7030A0"/>
                    </a:solidFill>
                  </a:rPr>
                  <a:t>Step response</a:t>
                </a:r>
                <a:r>
                  <a:rPr lang="en-US" sz="3400" dirty="0" smtClean="0"/>
                  <a:t> is the integral of the </a:t>
                </a:r>
                <a:r>
                  <a:rPr lang="en-US" sz="3400" dirty="0" smtClean="0">
                    <a:solidFill>
                      <a:srgbClr val="7030A0"/>
                    </a:solidFill>
                  </a:rPr>
                  <a:t>impulse response </a:t>
                </a:r>
                <a:r>
                  <a:rPr lang="en-US" sz="3400" dirty="0" smtClean="0"/>
                  <a:t>(Integration property of Laplace Transform)</a:t>
                </a:r>
                <a:endParaRPr lang="en-US" sz="3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0559" y="1395494"/>
                <a:ext cx="7949184" cy="5078458"/>
              </a:xfrm>
              <a:blipFill>
                <a:blip r:embed="rId3"/>
                <a:stretch>
                  <a:fillRect l="-1380" b="-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899912" y="1677882"/>
            <a:ext cx="5105663" cy="999086"/>
            <a:chOff x="-620335" y="3331207"/>
            <a:chExt cx="10051506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094811"/>
              <a:ext cx="2304256" cy="14239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70C0"/>
                  </a:solidFill>
                </a:rPr>
                <a:t>G(</a:t>
              </a:r>
              <a:r>
                <a:rPr lang="en-US" sz="2800" i="1" dirty="0" smtClean="0">
                  <a:solidFill>
                    <a:srgbClr val="0070C0"/>
                  </a:solidFill>
                </a:rPr>
                <a:t>s</a:t>
              </a:r>
              <a:r>
                <a:rPr lang="en-US" sz="2800" dirty="0" smtClean="0">
                  <a:solidFill>
                    <a:srgbClr val="0070C0"/>
                  </a:solidFill>
                </a:rPr>
                <a:t>)</a:t>
              </a:r>
              <a:endParaRPr lang="en-US" sz="2800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-620335" y="3415150"/>
                  <a:ext cx="3205788" cy="14239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sz="2800" dirty="0" smtClean="0">
                      <a:solidFill>
                        <a:srgbClr val="FF0000"/>
                      </a:solidFill>
                    </a:rPr>
                    <a:t> 1</a:t>
                  </a:r>
                  <a:endParaRPr lang="en-US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620335" y="3415150"/>
                  <a:ext cx="3205788" cy="1423964"/>
                </a:xfrm>
                <a:prstGeom prst="rect">
                  <a:avLst/>
                </a:prstGeom>
                <a:blipFill>
                  <a:blip r:embed="rId5"/>
                  <a:stretch>
                    <a:fillRect t="-10465" r="-2247" b="-325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6494634" y="3331207"/>
              <a:ext cx="2936537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)=?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457562" y="1336285"/>
            <a:ext cx="209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response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974535" y="1327992"/>
            <a:ext cx="1610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input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429804"/>
              </p:ext>
            </p:extLst>
          </p:nvPr>
        </p:nvGraphicFramePr>
        <p:xfrm>
          <a:off x="3392222" y="4387354"/>
          <a:ext cx="2327284" cy="942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99" name="方程式" r:id="rId6" imgW="1066680" imgH="431640" progId="Equation.3">
                  <p:embed/>
                </p:oleObj>
              </mc:Choice>
              <mc:Fallback>
                <p:oleObj name="方程式" r:id="rId6" imgW="1066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92222" y="4387354"/>
                        <a:ext cx="2327284" cy="942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2256306" y="3882124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256306" y="4775364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87439" y="515217"/>
            <a:ext cx="3580941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560" y="3366767"/>
              <a:ext cx="1944216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  <a:latin typeface="Symbol" charset="2"/>
                  <a:cs typeface="Symbol" charset="2"/>
                </a:rPr>
                <a:t>1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)=?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2468868"/>
              </p:ext>
            </p:extLst>
          </p:nvPr>
        </p:nvGraphicFramePr>
        <p:xfrm>
          <a:off x="4403165" y="688436"/>
          <a:ext cx="596436" cy="739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45" name="Equation" r:id="rId4" imgW="317500" imgH="393700" progId="Equation.3">
                  <p:embed/>
                </p:oleObj>
              </mc:Choice>
              <mc:Fallback>
                <p:oleObj name="Equation" r:id="rId4" imgW="3175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3165" y="688436"/>
                        <a:ext cx="596436" cy="739581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54742" y="657809"/>
            <a:ext cx="196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Example</a:t>
            </a:r>
            <a:endParaRPr lang="en-US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803674"/>
              </p:ext>
            </p:extLst>
          </p:nvPr>
        </p:nvGraphicFramePr>
        <p:xfrm>
          <a:off x="1041152" y="2121670"/>
          <a:ext cx="2046287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946" name="方程式" r:id="rId6" imgW="914400" imgH="685800" progId="Equation.3">
                  <p:embed/>
                </p:oleObj>
              </mc:Choice>
              <mc:Fallback>
                <p:oleObj name="方程式" r:id="rId6" imgW="91440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41152" y="2121670"/>
                        <a:ext cx="2046287" cy="153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78" name="Picture 15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81" y="1514303"/>
            <a:ext cx="5227110" cy="48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ight Arrow 13"/>
          <p:cNvSpPr/>
          <p:nvPr/>
        </p:nvSpPr>
        <p:spPr>
          <a:xfrm flipV="1">
            <a:off x="2965946" y="4164822"/>
            <a:ext cx="448368" cy="1570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6633" y="4627622"/>
            <a:ext cx="34201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code</a:t>
            </a:r>
          </a:p>
          <a:p>
            <a:r>
              <a:rPr lang="en-US" sz="2000" dirty="0" smtClean="0"/>
              <a:t>Hs = </a:t>
            </a:r>
            <a:r>
              <a:rPr lang="en-US" sz="2000" dirty="0" err="1" smtClean="0"/>
              <a:t>tf</a:t>
            </a:r>
            <a:r>
              <a:rPr lang="en-US" sz="2000" dirty="0" smtClean="0"/>
              <a:t>(1,[1 1]);</a:t>
            </a:r>
          </a:p>
          <a:p>
            <a:r>
              <a:rPr lang="en-US" sz="2000" dirty="0" smtClean="0"/>
              <a:t>step(Hs);</a:t>
            </a:r>
          </a:p>
          <a:p>
            <a:r>
              <a:rPr lang="en-US" sz="2000" dirty="0" smtClean="0"/>
              <a:t>[</a:t>
            </a:r>
            <a:r>
              <a:rPr lang="en-US" sz="2000" dirty="0" err="1" smtClean="0"/>
              <a:t>y,t</a:t>
            </a:r>
            <a:r>
              <a:rPr lang="en-US" sz="2000" dirty="0" smtClean="0"/>
              <a:t>] </a:t>
            </a:r>
            <a:r>
              <a:rPr lang="en-US" sz="2000" dirty="0"/>
              <a:t>= </a:t>
            </a:r>
            <a:r>
              <a:rPr lang="en-US" sz="2000" dirty="0" smtClean="0"/>
              <a:t>step(Hs,6); %Time [0,6]</a:t>
            </a:r>
            <a:endParaRPr lang="en-US" sz="2000" dirty="0"/>
          </a:p>
          <a:p>
            <a:r>
              <a:rPr lang="en-US" sz="2000" dirty="0"/>
              <a:t>plot </a:t>
            </a:r>
            <a:r>
              <a:rPr lang="en-US" sz="2000" dirty="0" smtClean="0"/>
              <a:t>(t</a:t>
            </a:r>
            <a:r>
              <a:rPr lang="en-US" sz="2000" dirty="0"/>
              <a:t>, </a:t>
            </a:r>
            <a:r>
              <a:rPr lang="en-US" sz="2000" dirty="0" smtClean="0"/>
              <a:t>y);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6169891" y="6068291"/>
            <a:ext cx="498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3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262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Ramp Response</a:t>
            </a:r>
            <a:endParaRPr lang="en-US" sz="4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9831" y="1395494"/>
                <a:ext cx="7949184" cy="507845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 algn="ctr">
                  <a:buNone/>
                </a:pPr>
                <a:endParaRPr lang="en-US" sz="1100" dirty="0" smtClean="0"/>
              </a:p>
              <a:p>
                <a:pPr marL="0" indent="0" algn="ctr">
                  <a:buNone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U(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1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41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for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31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Y</a:t>
                </a:r>
                <a:r>
                  <a:rPr lang="en-US" sz="31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31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G(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)U(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G(</a:t>
                </a:r>
                <a:r>
                  <a:rPr lang="en-US" sz="31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3400" dirty="0" smtClean="0">
                    <a:solidFill>
                      <a:srgbClr val="7030A0"/>
                    </a:solidFill>
                  </a:rPr>
                  <a:t>Ramp response </a:t>
                </a:r>
                <a:r>
                  <a:rPr lang="en-US" sz="3400" dirty="0" smtClean="0"/>
                  <a:t>is the integral of the </a:t>
                </a:r>
                <a:r>
                  <a:rPr lang="en-US" sz="3400" dirty="0" smtClean="0">
                    <a:solidFill>
                      <a:srgbClr val="7030A0"/>
                    </a:solidFill>
                  </a:rPr>
                  <a:t>step response </a:t>
                </a:r>
                <a:r>
                  <a:rPr lang="en-US" sz="3400" dirty="0" smtClean="0"/>
                  <a:t>(Integration property of Laplace Transform)</a:t>
                </a:r>
                <a:endParaRPr lang="en-US" sz="3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9831" y="1395494"/>
                <a:ext cx="7949184" cy="5078458"/>
              </a:xfrm>
              <a:blipFill>
                <a:blip r:embed="rId3"/>
                <a:stretch>
                  <a:fillRect l="-1380" b="-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2043808" y="1677882"/>
            <a:ext cx="5031039" cy="999086"/>
            <a:chOff x="-473423" y="3331207"/>
            <a:chExt cx="9904594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491880" y="4094811"/>
              <a:ext cx="2304256" cy="14239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70C0"/>
                  </a:solidFill>
                </a:rPr>
                <a:t>G(</a:t>
              </a:r>
              <a:r>
                <a:rPr lang="en-US" sz="2800" i="1" dirty="0" smtClean="0">
                  <a:solidFill>
                    <a:srgbClr val="0070C0"/>
                  </a:solidFill>
                </a:rPr>
                <a:t>s</a:t>
              </a:r>
              <a:r>
                <a:rPr lang="en-US" sz="2800" dirty="0" smtClean="0">
                  <a:solidFill>
                    <a:srgbClr val="0070C0"/>
                  </a:solidFill>
                </a:rPr>
                <a:t>)</a:t>
              </a:r>
              <a:endParaRPr lang="en-US" sz="2800" dirty="0" smtClean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-473423" y="3415150"/>
                  <a:ext cx="3058876" cy="14239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a14:m>
                  <a:r>
                    <a:rPr lang="en-US" sz="2800" i="1" dirty="0" smtClean="0">
                      <a:solidFill>
                        <a:srgbClr val="FF0000"/>
                      </a:solidFill>
                    </a:rPr>
                    <a:t>t</a:t>
                  </a:r>
                  <a:endParaRPr lang="en-US" sz="2800" i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73423" y="3415150"/>
                  <a:ext cx="3058876" cy="1423964"/>
                </a:xfrm>
                <a:prstGeom prst="rect">
                  <a:avLst/>
                </a:prstGeom>
                <a:blipFill>
                  <a:blip r:embed="rId5"/>
                  <a:stretch>
                    <a:fillRect t="-10465" r="-3137" b="-325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/>
            <p:cNvSpPr txBox="1"/>
            <p:nvPr/>
          </p:nvSpPr>
          <p:spPr>
            <a:xfrm>
              <a:off x="6494634" y="3331207"/>
              <a:ext cx="2936537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)=?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526833" y="1216217"/>
            <a:ext cx="307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Ramp response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043807" y="1226394"/>
            <a:ext cx="307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Ramp input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444864"/>
              </p:ext>
            </p:extLst>
          </p:nvPr>
        </p:nvGraphicFramePr>
        <p:xfrm>
          <a:off x="3461494" y="4387354"/>
          <a:ext cx="2327284" cy="942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8" name="方程式" r:id="rId6" imgW="1066680" imgH="431640" progId="Equation.3">
                  <p:embed/>
                </p:oleObj>
              </mc:Choice>
              <mc:Fallback>
                <p:oleObj name="方程式" r:id="rId6" imgW="1066680" imgH="43164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1494" y="4387354"/>
                        <a:ext cx="2327284" cy="942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2325578" y="3882124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325578" y="4775364"/>
            <a:ext cx="653290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10" y="4941618"/>
            <a:ext cx="282907" cy="30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4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87439" y="515217"/>
            <a:ext cx="3580941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11560" y="3366767"/>
              <a:ext cx="1944216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FF0000"/>
                  </a:solidFill>
                </a:rPr>
                <a:t>t</a:t>
              </a:r>
              <a:endParaRPr lang="en-US" sz="2800" i="1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54742" y="657809"/>
            <a:ext cx="196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Example: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69186" y="2120245"/>
                <a:ext cx="313750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Exercise: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(5 minutes)</a:t>
                </a:r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186" y="2120245"/>
                <a:ext cx="3137506" cy="1015663"/>
              </a:xfrm>
              <a:prstGeom prst="rect">
                <a:avLst/>
              </a:prstGeom>
              <a:blipFill>
                <a:blip r:embed="rId4"/>
                <a:stretch>
                  <a:fillRect l="-3113" t="-4819"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(Constant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blipFill>
                <a:blip r:embed="rId5"/>
                <a:stretch>
                  <a:fillRect l="-266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2" y="2120245"/>
            <a:ext cx="4147923" cy="236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87439" y="515217"/>
            <a:ext cx="3580941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560" y="3366767"/>
              <a:ext cx="1944216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FF0000"/>
                  </a:solidFill>
                </a:rPr>
                <a:t>t</a:t>
              </a:r>
              <a:endParaRPr lang="en-US" sz="2800" i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54742" y="657809"/>
            <a:ext cx="196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Example: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69185" y="2120245"/>
                <a:ext cx="300446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Exercise: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(5 minutes)  </a:t>
                </a:r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185" y="2120245"/>
                <a:ext cx="3004463" cy="1015663"/>
              </a:xfrm>
              <a:prstGeom prst="rect">
                <a:avLst/>
              </a:prstGeom>
              <a:blipFill>
                <a:blip r:embed="rId4"/>
                <a:stretch>
                  <a:fillRect l="-3245" t="-4819" r="-1826"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(Constant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blipFill>
                <a:blip r:embed="rId6"/>
                <a:stretch>
                  <a:fillRect l="-266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2" y="2120245"/>
            <a:ext cx="4147923" cy="236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3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87439" y="515217"/>
            <a:ext cx="3580941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560" y="3366767"/>
              <a:ext cx="1944216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FF0000"/>
                  </a:solidFill>
                </a:rPr>
                <a:t>t</a:t>
              </a:r>
              <a:endParaRPr lang="en-US" sz="2800" i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54742" y="657809"/>
            <a:ext cx="1960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Example:</a:t>
            </a:r>
            <a:endParaRPr lang="en-US" sz="3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69185" y="2120245"/>
                <a:ext cx="300446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Exercise: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185" y="2120245"/>
                <a:ext cx="3004463" cy="1015663"/>
              </a:xfrm>
              <a:prstGeom prst="rect">
                <a:avLst/>
              </a:prstGeom>
              <a:blipFill>
                <a:blip r:embed="rId4"/>
                <a:stretch>
                  <a:fillRect l="-3245" t="-4819"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(Constant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9272" y="1119474"/>
                <a:ext cx="1828801" cy="369332"/>
              </a:xfrm>
              <a:prstGeom prst="rect">
                <a:avLst/>
              </a:prstGeom>
              <a:blipFill>
                <a:blip r:embed="rId6"/>
                <a:stretch>
                  <a:fillRect l="-266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43710" y="4552194"/>
            <a:ext cx="1339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Answer: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92" y="4786290"/>
            <a:ext cx="4526280" cy="12801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2" y="2120245"/>
            <a:ext cx="4147923" cy="236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87439" y="515217"/>
            <a:ext cx="3580941" cy="999086"/>
            <a:chOff x="611560" y="3331207"/>
            <a:chExt cx="8819611" cy="2719053"/>
          </a:xfrm>
        </p:grpSpPr>
        <p:pic>
          <p:nvPicPr>
            <p:cNvPr id="5" name="Picture 4" descr="AACFSIP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62" y="3688060"/>
              <a:ext cx="7772400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1560" y="3366767"/>
              <a:ext cx="1944216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 smtClean="0">
                  <a:solidFill>
                    <a:srgbClr val="FF0000"/>
                  </a:solidFill>
                </a:rPr>
                <a:t>t</a:t>
              </a:r>
              <a:endParaRPr lang="en-US" sz="2800" i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94633" y="3331207"/>
              <a:ext cx="2936538" cy="142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rgbClr val="00B050"/>
                  </a:solidFill>
                </a:rPr>
                <a:t>y</a:t>
              </a:r>
              <a:r>
                <a:rPr lang="en-US" sz="2800" dirty="0" smtClean="0">
                  <a:solidFill>
                    <a:srgbClr val="00B050"/>
                  </a:solidFill>
                </a:rPr>
                <a:t>(</a:t>
              </a:r>
              <a:r>
                <a:rPr lang="en-US" sz="2800" i="1" dirty="0" smtClean="0">
                  <a:solidFill>
                    <a:srgbClr val="00B050"/>
                  </a:solidFill>
                </a:rPr>
                <a:t>t</a:t>
              </a:r>
              <a:r>
                <a:rPr lang="en-US" sz="2800" dirty="0" smtClean="0">
                  <a:solidFill>
                    <a:srgbClr val="00B050"/>
                  </a:solidFill>
                </a:rPr>
                <a:t>)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4" name="Right Arrow 13"/>
          <p:cNvSpPr/>
          <p:nvPr/>
        </p:nvSpPr>
        <p:spPr>
          <a:xfrm flipV="1">
            <a:off x="2675103" y="4164822"/>
            <a:ext cx="448368" cy="1570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69891" y="6068291"/>
            <a:ext cx="498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2556" y="3508817"/>
            <a:ext cx="2539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%MatLab code</a:t>
            </a:r>
          </a:p>
          <a:p>
            <a:r>
              <a:rPr lang="de-DE" sz="2000" dirty="0"/>
              <a:t>%</a:t>
            </a:r>
            <a:r>
              <a:rPr lang="de-DE" sz="2000" dirty="0" smtClean="0"/>
              <a:t>lsim(num,den,u,t</a:t>
            </a:r>
            <a:r>
              <a:rPr lang="de-DE" sz="2000" dirty="0"/>
              <a:t>) %for any input u</a:t>
            </a:r>
            <a:endParaRPr lang="de-DE" sz="2000" dirty="0" smtClean="0"/>
          </a:p>
          <a:p>
            <a:r>
              <a:rPr lang="de-DE" sz="2000" dirty="0"/>
              <a:t>num = </a:t>
            </a:r>
            <a:r>
              <a:rPr lang="de-DE" sz="2000" dirty="0" smtClean="0"/>
              <a:t>[1</a:t>
            </a:r>
            <a:r>
              <a:rPr lang="de-DE" sz="2000" dirty="0"/>
              <a:t>];</a:t>
            </a:r>
          </a:p>
          <a:p>
            <a:r>
              <a:rPr lang="de-DE" sz="2000" dirty="0"/>
              <a:t>den = </a:t>
            </a:r>
            <a:r>
              <a:rPr lang="de-DE" sz="2000" dirty="0" smtClean="0"/>
              <a:t>[1 1 0 0]; %T=1</a:t>
            </a:r>
            <a:endParaRPr lang="de-DE" sz="2000" dirty="0"/>
          </a:p>
          <a:p>
            <a:r>
              <a:rPr lang="de-DE" sz="2000" dirty="0"/>
              <a:t>t = </a:t>
            </a:r>
            <a:r>
              <a:rPr lang="de-DE" sz="2000" dirty="0" smtClean="0"/>
              <a:t>0:0.01:3;</a:t>
            </a:r>
            <a:endParaRPr lang="de-DE" sz="2000" dirty="0"/>
          </a:p>
          <a:p>
            <a:r>
              <a:rPr lang="de-DE" sz="2000" dirty="0" smtClean="0"/>
              <a:t>u </a:t>
            </a:r>
            <a:r>
              <a:rPr lang="de-DE" sz="2000" dirty="0"/>
              <a:t>= t;</a:t>
            </a:r>
          </a:p>
          <a:p>
            <a:r>
              <a:rPr lang="de-DE" sz="2000" dirty="0"/>
              <a:t>y = </a:t>
            </a:r>
            <a:r>
              <a:rPr lang="de-DE" sz="2000" dirty="0" smtClean="0"/>
              <a:t>lsim(num,den,u,t</a:t>
            </a:r>
            <a:r>
              <a:rPr lang="de-DE" sz="2000" dirty="0"/>
              <a:t>);</a:t>
            </a:r>
          </a:p>
          <a:p>
            <a:r>
              <a:rPr lang="de-DE" sz="2000" dirty="0" smtClean="0"/>
              <a:t>plot(t,u,'-',</a:t>
            </a:r>
            <a:r>
              <a:rPr lang="de-DE" sz="2000" dirty="0"/>
              <a:t>t,y</a:t>
            </a:r>
            <a:r>
              <a:rPr lang="de-DE" sz="2000" dirty="0" smtClean="0"/>
              <a:t>,'.')</a:t>
            </a:r>
            <a:endParaRPr lang="de-DE" sz="2000" dirty="0"/>
          </a:p>
        </p:txBody>
      </p:sp>
      <p:pic>
        <p:nvPicPr>
          <p:cNvPr id="13" name="Picture 3" descr="AACFSOP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411" y="1623927"/>
            <a:ext cx="5330950" cy="499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72821" y="4736244"/>
                <a:ext cx="2930490" cy="5177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𝑡</m:t>
                    </m:r>
                    <m:r>
                      <a:rPr lang="en-US" sz="2000" i="1">
                        <a:latin typeface="Cambria Math"/>
                      </a:rPr>
                      <m:t>−</m:t>
                    </m:r>
                    <m:r>
                      <a:rPr lang="en-US" sz="2000" i="1">
                        <a:latin typeface="Cambria Math"/>
                      </a:rPr>
                      <m:t>𝑇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𝑇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𝑇</m:t>
                            </m:r>
                          </m:den>
                        </m:f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821" y="4736244"/>
                <a:ext cx="2930490" cy="517770"/>
              </a:xfrm>
              <a:prstGeom prst="rect">
                <a:avLst/>
              </a:prstGeom>
              <a:blipFill>
                <a:blip r:embed="rId4"/>
                <a:stretch>
                  <a:fillRect l="-2079" b="-1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58886" y="2263735"/>
                <a:ext cx="2863284" cy="492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/>
                            </a:rPr>
                            <m:t>𝑒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886" y="2263735"/>
                <a:ext cx="2863284" cy="492955"/>
              </a:xfrm>
              <a:prstGeom prst="rect">
                <a:avLst/>
              </a:prstGeom>
              <a:blipFill>
                <a:blip r:embed="rId5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009831" y="1623927"/>
            <a:ext cx="59030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r"/>
            <a:endParaRPr lang="en-US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2668" y="4076796"/>
            <a:ext cx="49771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13563" y="4751951"/>
            <a:ext cx="5697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694" y="734108"/>
                <a:ext cx="1143528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33347" y="3254237"/>
                <a:ext cx="38048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347" y="3254237"/>
                <a:ext cx="38048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012" y="1615490"/>
            <a:ext cx="2301240" cy="5486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4" y="1533353"/>
            <a:ext cx="183642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1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3089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Poles </a:t>
            </a:r>
            <a:r>
              <a:rPr lang="en-US" sz="3600" dirty="0" smtClean="0">
                <a:solidFill>
                  <a:srgbClr val="0070C0"/>
                </a:solidFill>
              </a:rPr>
              <a:t>and</a:t>
            </a:r>
            <a:r>
              <a:rPr lang="en-US" sz="3600" b="1" dirty="0" smtClean="0">
                <a:solidFill>
                  <a:srgbClr val="0070C0"/>
                </a:solidFill>
              </a:rPr>
              <a:t> Zeros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830" y="1306089"/>
            <a:ext cx="8229600" cy="4696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Transfer Function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/>
              <a:t> are </a:t>
            </a:r>
            <a:r>
              <a:rPr lang="en-US" dirty="0" smtClean="0">
                <a:solidFill>
                  <a:srgbClr val="0070C0"/>
                </a:solidFill>
              </a:rPr>
              <a:t>poles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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∞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0070C0"/>
                </a:solidFill>
              </a:rPr>
              <a:t>zeros</a:t>
            </a:r>
            <a:r>
              <a:rPr lang="en-US" dirty="0" smtClean="0"/>
              <a:t>: </a:t>
            </a:r>
            <a:r>
              <a:rPr lang="en-US" dirty="0"/>
              <a:t>	</a:t>
            </a:r>
            <a:r>
              <a:rPr lang="en-US" dirty="0" smtClean="0"/>
              <a:t>			    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        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326282"/>
              </p:ext>
            </p:extLst>
          </p:nvPr>
        </p:nvGraphicFramePr>
        <p:xfrm>
          <a:off x="2333335" y="1838036"/>
          <a:ext cx="4851561" cy="1793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442" name="方程式" r:id="rId3" imgW="2438280" imgH="901440" progId="Equation.3">
                  <p:embed/>
                </p:oleObj>
              </mc:Choice>
              <mc:Fallback>
                <p:oleObj name="方程式" r:id="rId3" imgW="2438280" imgH="901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3335" y="1838036"/>
                        <a:ext cx="4851561" cy="1793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009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3273"/>
            <a:ext cx="8229600" cy="68615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Pole-Zero Plot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956" y="1009425"/>
            <a:ext cx="7611318" cy="2742597"/>
          </a:xfrm>
        </p:spPr>
        <p:txBody>
          <a:bodyPr>
            <a:normAutofit/>
          </a:bodyPr>
          <a:lstStyle/>
          <a:p>
            <a:r>
              <a:rPr lang="en-US" sz="2800" dirty="0"/>
              <a:t>S</a:t>
            </a:r>
            <a:r>
              <a:rPr lang="en-US" sz="2800" dirty="0" smtClean="0"/>
              <a:t>ystem dynamics can be represented graphically by plotting the </a:t>
            </a:r>
            <a:r>
              <a:rPr lang="en-US" sz="2800" dirty="0" smtClean="0">
                <a:solidFill>
                  <a:srgbClr val="0070C0"/>
                </a:solidFill>
              </a:rPr>
              <a:t>locations of poles and zeros</a:t>
            </a:r>
            <a:r>
              <a:rPr lang="en-US" sz="2800" dirty="0" smtClean="0"/>
              <a:t> on the complex </a:t>
            </a:r>
            <a:r>
              <a:rPr lang="en-US" sz="2800" i="1" dirty="0" smtClean="0"/>
              <a:t>s</a:t>
            </a:r>
            <a:r>
              <a:rPr lang="en-US" sz="2800" dirty="0" smtClean="0"/>
              <a:t>-plane</a:t>
            </a:r>
          </a:p>
          <a:p>
            <a:r>
              <a:rPr lang="en-US" sz="2800" dirty="0" smtClean="0"/>
              <a:t>A zero location is marked by a circle (</a:t>
            </a:r>
            <a:r>
              <a:rPr lang="en-US" sz="2800" dirty="0" smtClean="0">
                <a:solidFill>
                  <a:srgbClr val="0000FF"/>
                </a:solidFill>
              </a:rPr>
              <a:t>o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A pole location is marked by a cross (</a:t>
            </a:r>
            <a:r>
              <a:rPr lang="en-US" sz="2800" dirty="0" smtClean="0">
                <a:solidFill>
                  <a:srgbClr val="FF0000"/>
                </a:solidFill>
              </a:rPr>
              <a:t>x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197" y="3540602"/>
            <a:ext cx="3663694" cy="29022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08363" y="4895716"/>
            <a:ext cx="1330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C00000"/>
                </a:solidFill>
              </a:rPr>
              <a:t>Example: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6523" y="6170335"/>
            <a:ext cx="397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635506" y="4063089"/>
            <a:ext cx="3786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Im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89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825" y="244335"/>
            <a:ext cx="8229600" cy="6491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sz="2800" dirty="0" smtClean="0"/>
              <a:t>A linear system is described by the differential equation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Plot the system transfer function poles and zeros.</a:t>
            </a:r>
            <a:endParaRPr lang="en-US" sz="2800" dirty="0"/>
          </a:p>
          <a:p>
            <a:pPr marL="0" indent="0">
              <a:buNone/>
            </a:pPr>
            <a:endParaRPr lang="en-US" sz="12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Solution:</a:t>
            </a:r>
          </a:p>
          <a:p>
            <a:pPr marL="0" indent="0">
              <a:buNone/>
            </a:pPr>
            <a:r>
              <a:rPr lang="en-US" sz="2800" dirty="0"/>
              <a:t>S</a:t>
            </a:r>
            <a:r>
              <a:rPr lang="en-US" sz="2800" dirty="0" smtClean="0"/>
              <a:t>ystem transfer function:</a:t>
            </a:r>
            <a:endParaRPr lang="en-US" sz="2800" b="1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It has </a:t>
            </a:r>
          </a:p>
          <a:p>
            <a:pPr marL="0" indent="0">
              <a:buNone/>
            </a:pPr>
            <a:r>
              <a:rPr lang="en-US" sz="2800" dirty="0" smtClean="0"/>
              <a:t>       </a:t>
            </a:r>
            <a:endParaRPr lang="en-US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761423"/>
              </p:ext>
            </p:extLst>
          </p:nvPr>
        </p:nvGraphicFramePr>
        <p:xfrm>
          <a:off x="1677559" y="3709973"/>
          <a:ext cx="6201058" cy="852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74" name="方程式" r:id="rId3" imgW="3047760" imgH="419040" progId="Equation.3">
                  <p:embed/>
                </p:oleObj>
              </mc:Choice>
              <mc:Fallback>
                <p:oleObj name="方程式" r:id="rId3" imgW="3047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7559" y="3709973"/>
                        <a:ext cx="6201058" cy="852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326106"/>
              </p:ext>
            </p:extLst>
          </p:nvPr>
        </p:nvGraphicFramePr>
        <p:xfrm>
          <a:off x="2771458" y="1386425"/>
          <a:ext cx="2746095" cy="473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75" name="Equation" r:id="rId5" imgW="1104900" imgH="190500" progId="Equation.3">
                  <p:embed/>
                </p:oleObj>
              </mc:Choice>
              <mc:Fallback>
                <p:oleObj name="Equation" r:id="rId5" imgW="11049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71458" y="1386425"/>
                        <a:ext cx="2746095" cy="473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65897" y="4922982"/>
                <a:ext cx="278443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zero:   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poles: </a:t>
                </a:r>
              </a:p>
              <a:p>
                <a:r>
                  <a:rPr lang="en-US" sz="2400" dirty="0" smtClean="0"/>
                  <a:t>            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897" y="4922982"/>
                <a:ext cx="2784430" cy="1569660"/>
              </a:xfrm>
              <a:prstGeom prst="rect">
                <a:avLst/>
              </a:prstGeom>
              <a:blipFill>
                <a:blip r:embed="rId7"/>
                <a:stretch>
                  <a:fillRect l="-1094" t="-3502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42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78900"/>
            <a:ext cx="2663952" cy="1318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</a:t>
            </a:r>
            <a:r>
              <a:rPr lang="en-US" sz="2000" dirty="0"/>
              <a:t>code</a:t>
            </a:r>
          </a:p>
          <a:p>
            <a:pPr marL="0" indent="0">
              <a:buNone/>
            </a:pPr>
            <a:r>
              <a:rPr lang="en-US" sz="2000" dirty="0"/>
              <a:t>H = </a:t>
            </a:r>
            <a:r>
              <a:rPr lang="en-US" sz="2000" dirty="0" err="1"/>
              <a:t>tf</a:t>
            </a:r>
            <a:r>
              <a:rPr lang="en-US" sz="2000" dirty="0"/>
              <a:t>([1 1],[1 4</a:t>
            </a:r>
            <a:r>
              <a:rPr lang="en-US" sz="2000" dirty="0" smtClean="0"/>
              <a:t> 8]</a:t>
            </a:r>
            <a:r>
              <a:rPr lang="en-US" sz="2000" dirty="0"/>
              <a:t>)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err="1" smtClean="0"/>
              <a:t>pzmap</a:t>
            </a:r>
            <a:r>
              <a:rPr lang="en-US" sz="2000" dirty="0" smtClean="0"/>
              <a:t>(H);</a:t>
            </a:r>
            <a:endParaRPr lang="en-US" sz="2000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045" y="0"/>
            <a:ext cx="6491007" cy="599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7200" y="938784"/>
                <a:ext cx="2554224" cy="791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den>
                    </m:f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938784"/>
                <a:ext cx="2554224" cy="791114"/>
              </a:xfrm>
              <a:prstGeom prst="rect">
                <a:avLst/>
              </a:prstGeom>
              <a:blipFill>
                <a:blip r:embed="rId3"/>
                <a:stretch>
                  <a:fillRect l="-4773"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7472" y="2462784"/>
                <a:ext cx="257860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zero:    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poles: </a:t>
                </a:r>
              </a:p>
              <a:p>
                <a:r>
                  <a:rPr lang="en-US" sz="2400" dirty="0" smtClean="0"/>
                  <a:t>            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72" y="2462784"/>
                <a:ext cx="2578608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946" t="-3502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600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544" y="1115929"/>
            <a:ext cx="3159607" cy="3566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Given</a:t>
            </a:r>
            <a:r>
              <a:rPr lang="en-US" sz="2800" dirty="0" smtClean="0"/>
              <a:t> the pole-zero plot of a third-order system, with gain 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800" dirty="0" smtClean="0"/>
          </a:p>
          <a:p>
            <a:pPr marL="0" indent="0">
              <a:buNone/>
            </a:pPr>
            <a:endParaRPr lang="en-US" sz="2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</a:rPr>
              <a:t>Find</a:t>
            </a:r>
            <a:r>
              <a:rPr lang="en-US" sz="2800" dirty="0" smtClean="0"/>
              <a:t> its differential equation</a:t>
            </a:r>
          </a:p>
        </p:txBody>
      </p:sp>
      <p:pic>
        <p:nvPicPr>
          <p:cNvPr id="43108" name="Picture 1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831" y="420986"/>
            <a:ext cx="5732011" cy="529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70611" y="4913377"/>
                <a:ext cx="4305029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0070C0"/>
                    </a:solidFill>
                  </a:rPr>
                  <a:t>Solution: </a:t>
                </a:r>
                <a:r>
                  <a:rPr lang="en-US" sz="2400" b="1" dirty="0" smtClean="0">
                    <a:solidFill>
                      <a:srgbClr val="7030A0"/>
                    </a:solidFill>
                  </a:rPr>
                  <a:t>First</a:t>
                </a:r>
                <a:r>
                  <a:rPr lang="en-US" sz="2400" dirty="0" smtClean="0"/>
                  <a:t>, find</a:t>
                </a:r>
              </a:p>
              <a:p>
                <a:r>
                  <a:rPr lang="en-US" sz="2400" dirty="0" smtClean="0"/>
                  <a:t>Zero: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smtClean="0"/>
                  <a:t>Poles: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1" y="4913377"/>
                <a:ext cx="4305029" cy="1261884"/>
              </a:xfrm>
              <a:prstGeom prst="rect">
                <a:avLst/>
              </a:prstGeom>
              <a:blipFill>
                <a:blip r:embed="rId4"/>
                <a:stretch>
                  <a:fillRect l="-2833" t="-4348" b="-10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93547" y="27387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Inverse Problem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58433" y="2968668"/>
            <a:ext cx="2066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54236" y="2900238"/>
            <a:ext cx="651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(0,0)</a:t>
            </a:r>
            <a:endParaRPr lang="en-US" sz="1600" dirty="0"/>
          </a:p>
        </p:txBody>
      </p:sp>
      <p:sp>
        <p:nvSpPr>
          <p:cNvPr id="6" name="Right Arrow 5"/>
          <p:cNvSpPr/>
          <p:nvPr/>
        </p:nvSpPr>
        <p:spPr>
          <a:xfrm>
            <a:off x="2623126" y="3084945"/>
            <a:ext cx="766618" cy="19763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293214"/>
              </p:ext>
            </p:extLst>
          </p:nvPr>
        </p:nvGraphicFramePr>
        <p:xfrm>
          <a:off x="2036541" y="3327962"/>
          <a:ext cx="4355024" cy="1407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68" name="方程式" r:id="rId4" imgW="2590560" imgH="838080" progId="Equation.3">
                  <p:embed/>
                </p:oleObj>
              </mc:Choice>
              <mc:Fallback>
                <p:oleObj name="方程式" r:id="rId4" imgW="2590560" imgH="8380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6541" y="3327962"/>
                        <a:ext cx="4355024" cy="1407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117312"/>
              </p:ext>
            </p:extLst>
          </p:nvPr>
        </p:nvGraphicFramePr>
        <p:xfrm>
          <a:off x="2175086" y="5498847"/>
          <a:ext cx="4567459" cy="83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69" name="方程式" r:id="rId6" imgW="2298600" imgH="419040" progId="Equation.3">
                  <p:embed/>
                </p:oleObj>
              </mc:Choice>
              <mc:Fallback>
                <p:oleObj name="方程式" r:id="rId6" imgW="2298600" imgH="41904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75086" y="5498847"/>
                        <a:ext cx="4567459" cy="832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19310" y="443911"/>
                <a:ext cx="51592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7030A0"/>
                    </a:solidFill>
                  </a:rPr>
                  <a:t>Then</a:t>
                </a:r>
                <a:r>
                  <a:rPr lang="en-US" sz="2400" dirty="0" smtClean="0"/>
                  <a:t>, find transfer function</a:t>
                </a:r>
              </a:p>
              <a:p>
                <a:r>
                  <a:rPr lang="en-US" sz="2400" dirty="0" smtClean="0"/>
                  <a:t>Zero: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−2</m:t>
                    </m:r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 smtClean="0"/>
                  <a:t>Poles: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310" y="443911"/>
                <a:ext cx="5159204" cy="1200329"/>
              </a:xfrm>
              <a:prstGeom prst="rect">
                <a:avLst/>
              </a:prstGeom>
              <a:blipFill>
                <a:blip r:embed="rId8"/>
                <a:stretch>
                  <a:fillRect l="-1891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53297" y="2319484"/>
            <a:ext cx="4555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H </a:t>
            </a:r>
            <a:r>
              <a:rPr lang="en-US" sz="2200" dirty="0"/>
              <a:t>= </a:t>
            </a:r>
            <a:r>
              <a:rPr lang="en-US" sz="2200" dirty="0" err="1"/>
              <a:t>zpk</a:t>
            </a:r>
            <a:r>
              <a:rPr lang="en-US" sz="2200" dirty="0"/>
              <a:t>(-2,[-1 </a:t>
            </a:r>
            <a:r>
              <a:rPr lang="en-US" sz="2200" dirty="0" smtClean="0"/>
              <a:t>-</a:t>
            </a:r>
            <a:r>
              <a:rPr lang="en-US" sz="2200" dirty="0"/>
              <a:t>1-2j -1+2j],1</a:t>
            </a:r>
            <a:r>
              <a:rPr lang="en-US" sz="2200" dirty="0" smtClean="0"/>
              <a:t>);</a:t>
            </a:r>
            <a:endParaRPr lang="en-US" sz="2200" dirty="0"/>
          </a:p>
          <a:p>
            <a:r>
              <a:rPr lang="en-US" sz="2200" dirty="0" err="1"/>
              <a:t>tf</a:t>
            </a:r>
            <a:r>
              <a:rPr lang="en-US" sz="2200" dirty="0"/>
              <a:t>(H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2" name="TextBox 1"/>
          <p:cNvSpPr txBox="1"/>
          <p:nvPr/>
        </p:nvSpPr>
        <p:spPr>
          <a:xfrm>
            <a:off x="953297" y="1952208"/>
            <a:ext cx="3045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%</a:t>
            </a:r>
            <a:r>
              <a:rPr lang="en-US" sz="2400" dirty="0" err="1" smtClean="0">
                <a:solidFill>
                  <a:srgbClr val="0070C0"/>
                </a:solidFill>
              </a:rPr>
              <a:t>MatLab</a:t>
            </a:r>
            <a:r>
              <a:rPr lang="en-US" sz="2400" dirty="0" smtClean="0">
                <a:solidFill>
                  <a:srgbClr val="0070C0"/>
                </a:solidFill>
              </a:rPr>
              <a:t> code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3646" y="2184565"/>
            <a:ext cx="2129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  s </a:t>
            </a:r>
            <a:r>
              <a:rPr lang="en-US" dirty="0"/>
              <a:t>+ 2</a:t>
            </a:r>
          </a:p>
          <a:p>
            <a:r>
              <a:rPr lang="en-US" dirty="0" smtClean="0"/>
              <a:t>--------------------------</a:t>
            </a:r>
            <a:endParaRPr lang="en-US" dirty="0"/>
          </a:p>
          <a:p>
            <a:r>
              <a:rPr lang="en-US" dirty="0"/>
              <a:t>s^3 + 3 s^2 + 7 s + 5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285984" y="2586980"/>
            <a:ext cx="322804" cy="1377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53297" y="3327962"/>
            <a:ext cx="46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OR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6642" y="4985926"/>
            <a:ext cx="4886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Finally</a:t>
            </a:r>
            <a:r>
              <a:rPr lang="en-US" sz="2400" dirty="0" smtClean="0"/>
              <a:t>, Inverse Laplace Transform </a:t>
            </a:r>
            <a:r>
              <a:rPr lang="en-US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4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362" y="1452328"/>
            <a:ext cx="6922656" cy="1145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>
                <a:solidFill>
                  <a:srgbClr val="0070C0"/>
                </a:solidFill>
              </a:rPr>
              <a:t>Final Value Theorem</a:t>
            </a:r>
          </a:p>
          <a:p>
            <a:pPr marL="0" indent="0">
              <a:buNone/>
            </a:pPr>
            <a:r>
              <a:rPr lang="en-US" sz="2800" dirty="0" smtClean="0"/>
              <a:t>If all poles of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are </a:t>
            </a:r>
            <a:r>
              <a:rPr lang="en-US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LHP</a:t>
            </a:r>
            <a:r>
              <a:rPr lang="en-US" sz="2800" dirty="0" smtClean="0"/>
              <a:t>, then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446267"/>
              </p:ext>
            </p:extLst>
          </p:nvPr>
        </p:nvGraphicFramePr>
        <p:xfrm>
          <a:off x="2454271" y="2597484"/>
          <a:ext cx="2752437" cy="624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42" name="方程式" r:id="rId4" imgW="1231560" imgH="279360" progId="Equation.3">
                  <p:embed/>
                </p:oleObj>
              </mc:Choice>
              <mc:Fallback>
                <p:oleObj name="方程式" r:id="rId4" imgW="12315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54271" y="2597484"/>
                        <a:ext cx="2752437" cy="624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919018" y="4153060"/>
            <a:ext cx="6442362" cy="2152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u="sng" dirty="0" smtClean="0">
                <a:solidFill>
                  <a:srgbClr val="0070C0"/>
                </a:solidFill>
              </a:rPr>
              <a:t>Initial Value Theorem</a:t>
            </a:r>
          </a:p>
          <a:p>
            <a:pPr marL="0" indent="0">
              <a:buFont typeface="Arial"/>
              <a:buNone/>
            </a:pPr>
            <a:r>
              <a:rPr lang="en-US" sz="2800" dirty="0" smtClean="0"/>
              <a:t>For any Laplace Transform pair (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 smtClean="0"/>
              <a:t>,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dirty="0" smtClean="0"/>
              <a:t>):</a:t>
            </a:r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20396"/>
              </p:ext>
            </p:extLst>
          </p:nvPr>
        </p:nvGraphicFramePr>
        <p:xfrm>
          <a:off x="2454271" y="5304360"/>
          <a:ext cx="2507095" cy="662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043" name="方程式" r:id="rId6" imgW="1104840" imgH="291960" progId="Equation.3">
                  <p:embed/>
                </p:oleObj>
              </mc:Choice>
              <mc:Fallback>
                <p:oleObj name="方程式" r:id="rId6" imgW="1104840" imgH="2919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54271" y="5304360"/>
                        <a:ext cx="2507095" cy="6623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9018" y="508000"/>
            <a:ext cx="277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Recall: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4362" y="3313107"/>
            <a:ext cx="6719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“on LHP” does not include the boundary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3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412"/>
            <a:ext cx="8151091" cy="58358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600" dirty="0" smtClean="0"/>
              <a:t>Poles of  </a:t>
            </a:r>
            <a:r>
              <a:rPr lang="en-US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/>
              <a:t>  are                 , which are on LHP, so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code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2000" dirty="0" smtClean="0"/>
              <a:t>num=[3 6];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2000" dirty="0" smtClean="0"/>
              <a:t>den=[1 2 10 0];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2000" dirty="0" smtClean="0"/>
              <a:t>Ys = tf(num,den);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2000" dirty="0" smtClean="0"/>
              <a:t>impulse(Ys)</a:t>
            </a:r>
            <a:endParaRPr lang="en-US" sz="20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466484"/>
              </p:ext>
            </p:extLst>
          </p:nvPr>
        </p:nvGraphicFramePr>
        <p:xfrm>
          <a:off x="1760537" y="1058711"/>
          <a:ext cx="5544416" cy="837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28" name="方程式" r:id="rId3" imgW="2768400" imgH="419040" progId="Equation.3">
                  <p:embed/>
                </p:oleObj>
              </mc:Choice>
              <mc:Fallback>
                <p:oleObj name="方程式" r:id="rId3" imgW="2768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0537" y="1058711"/>
                        <a:ext cx="5544416" cy="837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5478074"/>
              </p:ext>
            </p:extLst>
          </p:nvPr>
        </p:nvGraphicFramePr>
        <p:xfrm>
          <a:off x="3091423" y="2028962"/>
          <a:ext cx="1219657" cy="47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29" name="方程式" r:id="rId5" imgW="520560" imgH="203040" progId="Equation.3">
                  <p:embed/>
                </p:oleObj>
              </mc:Choice>
              <mc:Fallback>
                <p:oleObj name="方程式" r:id="rId5" imgW="520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91423" y="2028962"/>
                        <a:ext cx="1219657" cy="476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60770"/>
              </p:ext>
            </p:extLst>
          </p:nvPr>
        </p:nvGraphicFramePr>
        <p:xfrm>
          <a:off x="880950" y="2616842"/>
          <a:ext cx="3651795" cy="1454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30" name="Equation" r:id="rId7" imgW="1752600" imgH="698500" progId="Equation.3">
                  <p:embed/>
                </p:oleObj>
              </mc:Choice>
              <mc:Fallback>
                <p:oleObj name="Equation" r:id="rId7" imgW="1752600" imgH="698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0950" y="2616842"/>
                        <a:ext cx="3651795" cy="1454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04746" y="4323261"/>
            <a:ext cx="21354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% </a:t>
            </a:r>
            <a:r>
              <a:rPr lang="en-US" sz="2000" dirty="0" smtClean="0">
                <a:solidFill>
                  <a:srgbClr val="0070C0"/>
                </a:solidFill>
              </a:rPr>
              <a:t>OR</a:t>
            </a:r>
          </a:p>
          <a:p>
            <a:r>
              <a:rPr lang="ro-RO" sz="2000" dirty="0" smtClean="0"/>
              <a:t>num=[3 6]; </a:t>
            </a:r>
          </a:p>
          <a:p>
            <a:r>
              <a:rPr lang="ro-RO" sz="2000" dirty="0" smtClean="0"/>
              <a:t>den=[1 2 10];</a:t>
            </a:r>
          </a:p>
          <a:p>
            <a:r>
              <a:rPr lang="ro-RO" sz="2000" dirty="0" smtClean="0"/>
              <a:t>Ys = tf(num,den);</a:t>
            </a:r>
          </a:p>
          <a:p>
            <a:r>
              <a:rPr lang="ro-RO" sz="2000" dirty="0" smtClean="0"/>
              <a:t>step(Ys)</a:t>
            </a:r>
            <a:endParaRPr lang="en-US" sz="2000" dirty="0" smtClean="0"/>
          </a:p>
          <a:p>
            <a:endParaRPr lang="en-US" sz="20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2402678" y="4323261"/>
            <a:ext cx="0" cy="164035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97382" y="2560220"/>
            <a:ext cx="166254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6/10 = 0.6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6132945"/>
            <a:ext cx="3971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129" y="3389416"/>
            <a:ext cx="3936229" cy="31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731" y="314131"/>
            <a:ext cx="8132618" cy="6223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600" dirty="0" smtClean="0"/>
              <a:t>Poles of </a:t>
            </a:r>
            <a:r>
              <a:rPr lang="en-US" sz="2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/>
              <a:t> are ± </a:t>
            </a:r>
            <a:r>
              <a:rPr lang="en-US" sz="2600" i="1" dirty="0" smtClean="0"/>
              <a:t>j </a:t>
            </a:r>
            <a:r>
              <a:rPr lang="en-US" sz="2600" dirty="0" smtClean="0"/>
              <a:t>, which are </a:t>
            </a:r>
            <a:r>
              <a:rPr lang="en-US" sz="2600" u="sng" dirty="0" smtClean="0"/>
              <a:t>not</a:t>
            </a:r>
            <a:r>
              <a:rPr lang="en-US" sz="2600" dirty="0" smtClean="0"/>
              <a:t> on LHP.</a:t>
            </a:r>
          </a:p>
          <a:p>
            <a:pPr marL="0" indent="0">
              <a:buNone/>
            </a:pPr>
            <a:r>
              <a:rPr lang="en-US" sz="2600" dirty="0" smtClean="0"/>
              <a:t>So, the final value theorem is </a:t>
            </a:r>
            <a:r>
              <a:rPr lang="en-US" sz="2600" u="sng" dirty="0" smtClean="0"/>
              <a:t>not</a:t>
            </a:r>
            <a:r>
              <a:rPr lang="en-US" sz="2600" dirty="0" smtClean="0"/>
              <a:t> applicable.</a:t>
            </a:r>
          </a:p>
          <a:p>
            <a:pPr marL="0" indent="0">
              <a:buNone/>
            </a:pPr>
            <a:r>
              <a:rPr lang="en-US" sz="2600" dirty="0" smtClean="0"/>
              <a:t>But, there is no condition for initial value theorem.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1800" dirty="0" smtClean="0"/>
              <a:t>%</a:t>
            </a:r>
            <a:r>
              <a:rPr lang="en-US" sz="1800" dirty="0" err="1" smtClean="0"/>
              <a:t>MatLab</a:t>
            </a:r>
            <a:r>
              <a:rPr lang="en-US" sz="1800" dirty="0" smtClean="0"/>
              <a:t> code</a:t>
            </a:r>
          </a:p>
          <a:p>
            <a:pPr marL="0" indent="0">
              <a:buNone/>
            </a:pPr>
            <a:r>
              <a:rPr lang="en-US" sz="1800" dirty="0" err="1"/>
              <a:t>n</a:t>
            </a:r>
            <a:r>
              <a:rPr lang="en-US" sz="1800" dirty="0" err="1" smtClean="0"/>
              <a:t>um</a:t>
            </a:r>
            <a:r>
              <a:rPr lang="en-US" sz="1800" dirty="0" smtClean="0"/>
              <a:t> = [1 0];</a:t>
            </a:r>
          </a:p>
          <a:p>
            <a:pPr marL="0" indent="0">
              <a:buNone/>
            </a:pPr>
            <a:r>
              <a:rPr lang="en-US" sz="1800" dirty="0"/>
              <a:t>d</a:t>
            </a:r>
            <a:r>
              <a:rPr lang="en-US" sz="1800" dirty="0" smtClean="0"/>
              <a:t>en = [1 0 1];</a:t>
            </a:r>
          </a:p>
          <a:p>
            <a:pPr marL="0" indent="0">
              <a:buNone/>
            </a:pPr>
            <a:r>
              <a:rPr lang="en-US" sz="1800" dirty="0" err="1" smtClean="0"/>
              <a:t>Ys</a:t>
            </a:r>
            <a:r>
              <a:rPr lang="en-US" sz="1800" dirty="0" smtClean="0"/>
              <a:t> = </a:t>
            </a:r>
            <a:r>
              <a:rPr lang="en-US" sz="1800" dirty="0" err="1" smtClean="0"/>
              <a:t>tf</a:t>
            </a:r>
            <a:r>
              <a:rPr lang="en-US" sz="1800" dirty="0" smtClean="0"/>
              <a:t>(</a:t>
            </a:r>
            <a:r>
              <a:rPr lang="en-US" sz="1800" dirty="0" err="1" smtClean="0"/>
              <a:t>num,den</a:t>
            </a:r>
            <a:r>
              <a:rPr lang="en-US" sz="1800" dirty="0" smtClean="0"/>
              <a:t>)</a:t>
            </a:r>
          </a:p>
          <a:p>
            <a:pPr marL="0" indent="0">
              <a:buNone/>
            </a:pPr>
            <a:r>
              <a:rPr lang="en-US" sz="1800" dirty="0"/>
              <a:t>i</a:t>
            </a:r>
            <a:r>
              <a:rPr lang="en-US" sz="1800" dirty="0" smtClean="0"/>
              <a:t>mpulse(</a:t>
            </a:r>
            <a:r>
              <a:rPr lang="en-US" sz="1800" dirty="0" err="1" smtClean="0"/>
              <a:t>Ys</a:t>
            </a:r>
            <a:r>
              <a:rPr lang="en-US" sz="1800" dirty="0" smtClean="0"/>
              <a:t>, 0:0.01:20);</a:t>
            </a:r>
            <a:endParaRPr lang="en-US" sz="1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201013"/>
              </p:ext>
            </p:extLst>
          </p:nvPr>
        </p:nvGraphicFramePr>
        <p:xfrm>
          <a:off x="2354256" y="312972"/>
          <a:ext cx="3926472" cy="88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1" name="方程式" r:id="rId3" imgW="1866600" imgH="419040" progId="Equation.3">
                  <p:embed/>
                </p:oleObj>
              </mc:Choice>
              <mc:Fallback>
                <p:oleObj name="方程式" r:id="rId3" imgW="1866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4256" y="312972"/>
                        <a:ext cx="3926472" cy="88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970571"/>
              </p:ext>
            </p:extLst>
          </p:nvPr>
        </p:nvGraphicFramePr>
        <p:xfrm>
          <a:off x="1203080" y="2853358"/>
          <a:ext cx="2722512" cy="880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82" name="Equation" r:id="rId5" imgW="1257300" imgH="406400" progId="Equation.3">
                  <p:embed/>
                </p:oleObj>
              </mc:Choice>
              <mc:Fallback>
                <p:oleObj name="Equation" r:id="rId5" imgW="12573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3080" y="2853358"/>
                        <a:ext cx="2722512" cy="880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706" name="Picture 44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592" y="2772250"/>
            <a:ext cx="4421237" cy="40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6" y="5710156"/>
            <a:ext cx="582284" cy="5624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71491" y="6558099"/>
            <a:ext cx="360217" cy="2999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98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817" y="405240"/>
            <a:ext cx="3242528" cy="648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Exercise:</a:t>
            </a:r>
            <a:r>
              <a:rPr lang="en-US" sz="2800" b="1" dirty="0" smtClean="0">
                <a:solidFill>
                  <a:srgbClr val="FF0000"/>
                </a:solidFill>
              </a:rPr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058767"/>
              </p:ext>
            </p:extLst>
          </p:nvPr>
        </p:nvGraphicFramePr>
        <p:xfrm>
          <a:off x="5650054" y="1547587"/>
          <a:ext cx="2535706" cy="574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52" name="方程式" r:id="rId3" imgW="1231560" imgH="279360" progId="Equation.3">
                  <p:embed/>
                </p:oleObj>
              </mc:Choice>
              <mc:Fallback>
                <p:oleObj name="方程式" r:id="rId3" imgW="1231560" imgH="279360" progId="Equation.3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0054" y="1547587"/>
                        <a:ext cx="2535706" cy="574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183176"/>
              </p:ext>
            </p:extLst>
          </p:nvPr>
        </p:nvGraphicFramePr>
        <p:xfrm>
          <a:off x="5991799" y="2248781"/>
          <a:ext cx="2100016" cy="554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53" name="方程式" r:id="rId5" imgW="1104840" imgH="291960" progId="Equation.3">
                  <p:embed/>
                </p:oleObj>
              </mc:Choice>
              <mc:Fallback>
                <p:oleObj name="方程式" r:id="rId5" imgW="1104840" imgH="29196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1799" y="2248781"/>
                        <a:ext cx="2100016" cy="554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6" y="1145594"/>
            <a:ext cx="4214388" cy="179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1069" y="3035540"/>
                <a:ext cx="5140729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(1) Find: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69" y="3035540"/>
                <a:ext cx="5140729" cy="680699"/>
              </a:xfrm>
              <a:prstGeom prst="rect">
                <a:avLst/>
              </a:prstGeom>
              <a:blipFill>
                <a:blip r:embed="rId8"/>
                <a:stretch>
                  <a:fillRect l="-1898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1069" y="3763817"/>
                <a:ext cx="4798984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(2) Find: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69" y="3763817"/>
                <a:ext cx="4798984" cy="680699"/>
              </a:xfrm>
              <a:prstGeom prst="rect">
                <a:avLst/>
              </a:prstGeom>
              <a:blipFill>
                <a:blip r:embed="rId9"/>
                <a:stretch>
                  <a:fillRect l="-2033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51069" y="4492094"/>
                <a:ext cx="5140729" cy="1885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(3) Given: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sz="2400" dirty="0" smtClean="0"/>
                  <a:t>   and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endParaRPr lang="en-US" sz="1200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Find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:   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</a:t>
                </a:r>
              </a:p>
              <a:p>
                <a:endParaRPr lang="en-US" sz="8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069" y="4492094"/>
                <a:ext cx="5140729" cy="1885453"/>
              </a:xfrm>
              <a:prstGeom prst="rect">
                <a:avLst/>
              </a:prstGeom>
              <a:blipFill>
                <a:blip r:embed="rId10"/>
                <a:stretch>
                  <a:fillRect l="-1898" b="-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77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578" y="400052"/>
            <a:ext cx="3852128" cy="5599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Answer: 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173337"/>
              </p:ext>
            </p:extLst>
          </p:nvPr>
        </p:nvGraphicFramePr>
        <p:xfrm>
          <a:off x="5744305" y="1262420"/>
          <a:ext cx="2752437" cy="624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58" name="方程式" r:id="rId3" imgW="1231560" imgH="279360" progId="Equation.3">
                  <p:embed/>
                </p:oleObj>
              </mc:Choice>
              <mc:Fallback>
                <p:oleObj name="方程式" r:id="rId3" imgW="1231560" imgH="27936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44305" y="1262420"/>
                        <a:ext cx="2752437" cy="624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525979"/>
              </p:ext>
            </p:extLst>
          </p:nvPr>
        </p:nvGraphicFramePr>
        <p:xfrm>
          <a:off x="6086050" y="1963613"/>
          <a:ext cx="2283983" cy="60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59" name="方程式" r:id="rId5" imgW="1104840" imgH="291960" progId="Equation.3">
                  <p:embed/>
                </p:oleObj>
              </mc:Choice>
              <mc:Fallback>
                <p:oleObj name="方程式" r:id="rId5" imgW="1104840" imgH="291960" progId="Equation.3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86050" y="1963613"/>
                        <a:ext cx="2283983" cy="6034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8" y="904509"/>
            <a:ext cx="4214388" cy="1798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45321" y="2682501"/>
                <a:ext cx="5457367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(1) Find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21" y="2682501"/>
                <a:ext cx="5457367" cy="680699"/>
              </a:xfrm>
              <a:prstGeom prst="rect">
                <a:avLst/>
              </a:prstGeom>
              <a:blipFill>
                <a:blip r:embed="rId8"/>
                <a:stretch>
                  <a:fillRect l="-1676" b="-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45321" y="3363200"/>
                <a:ext cx="5457367" cy="68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(2) Find Transfer Function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21" y="3363200"/>
                <a:ext cx="5457367" cy="680699"/>
              </a:xfrm>
              <a:prstGeom prst="rect">
                <a:avLst/>
              </a:prstGeom>
              <a:blipFill>
                <a:blip r:embed="rId9"/>
                <a:stretch>
                  <a:fillRect l="-1676"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5321" y="4057004"/>
                <a:ext cx="6113095" cy="2258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(3) Given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sz="2400" dirty="0" smtClean="0"/>
                  <a:t>   and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endParaRPr lang="en-US" sz="1000" b="0" i="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𝑠𝐸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den>
                        </m:f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  </a:t>
                </a:r>
              </a:p>
              <a:p>
                <a:endParaRPr lang="en-US" sz="100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𝑠𝐸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→0 </m:t>
                            </m:r>
                          </m:lim>
                        </m:limLow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den>
                        </m:f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21" y="4057004"/>
                <a:ext cx="6113095" cy="2258375"/>
              </a:xfrm>
              <a:prstGeom prst="rect">
                <a:avLst/>
              </a:prstGeom>
              <a:blipFill>
                <a:blip r:embed="rId10"/>
                <a:stretch>
                  <a:fillRect l="-1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09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771" y="472241"/>
            <a:ext cx="5149273" cy="5149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rgbClr val="C00000"/>
                </a:solidFill>
              </a:rPr>
              <a:t>Complex Conjugate Poles</a:t>
            </a:r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23" y="1347585"/>
            <a:ext cx="4650163" cy="16657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4" y="1989106"/>
            <a:ext cx="2683676" cy="8328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64381" y="1477758"/>
            <a:ext cx="3373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Closed-loop Transfer Function:</a:t>
            </a:r>
            <a:endParaRPr lang="en-US" sz="20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29" y="4190833"/>
            <a:ext cx="3430271" cy="109959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78290" y="3783306"/>
            <a:ext cx="140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Recall: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261675"/>
              </p:ext>
            </p:extLst>
          </p:nvPr>
        </p:nvGraphicFramePr>
        <p:xfrm>
          <a:off x="2776037" y="5908312"/>
          <a:ext cx="3384376" cy="61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650" name="方程式" r:id="rId6" imgW="1549080" imgH="279360" progId="Equation.3">
                  <p:embed/>
                </p:oleObj>
              </mc:Choice>
              <mc:Fallback>
                <p:oleObj name="方程式" r:id="rId6" imgW="1549080" imgH="27936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76037" y="5908312"/>
                        <a:ext cx="3384376" cy="610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28300" y="4386809"/>
                <a:ext cx="2544354" cy="7394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300" y="4386809"/>
                <a:ext cx="2544354" cy="7394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037" y="5418077"/>
            <a:ext cx="4504526" cy="503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289" y="3120390"/>
            <a:ext cx="2758440" cy="6172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50" y="3113806"/>
            <a:ext cx="1505051" cy="62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5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402468"/>
              </p:ext>
            </p:extLst>
          </p:nvPr>
        </p:nvGraphicFramePr>
        <p:xfrm>
          <a:off x="1886297" y="1693124"/>
          <a:ext cx="3134047" cy="594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600" name="方程式" r:id="rId3" imgW="1473120" imgH="279360" progId="Equation.3">
                  <p:embed/>
                </p:oleObj>
              </mc:Choice>
              <mc:Fallback>
                <p:oleObj name="方程式" r:id="rId3" imgW="1473120" imgH="27936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6297" y="1693124"/>
                        <a:ext cx="3134047" cy="594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69" y="2314759"/>
            <a:ext cx="3579502" cy="5998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9525" y="3181638"/>
            <a:ext cx="76634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ζ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b="1" dirty="0" smtClean="0">
                <a:solidFill>
                  <a:srgbClr val="0070C0"/>
                </a:solidFill>
              </a:rPr>
              <a:t>Damping Ratio </a:t>
            </a:r>
          </a:p>
          <a:p>
            <a:endParaRPr lang="en-US" sz="2400" dirty="0"/>
          </a:p>
          <a:p>
            <a:r>
              <a:rPr lang="en-US" sz="2400" dirty="0" smtClean="0"/>
              <a:t>If </a:t>
            </a:r>
            <a:r>
              <a:rPr lang="en-US" sz="2400" i="1" dirty="0" smtClean="0"/>
              <a:t>ζ</a:t>
            </a:r>
            <a:r>
              <a:rPr lang="en-US" sz="2400" dirty="0" smtClean="0"/>
              <a:t> </a:t>
            </a:r>
            <a:r>
              <a:rPr lang="en-US" sz="2400" dirty="0"/>
              <a:t>&lt;</a:t>
            </a:r>
            <a:r>
              <a:rPr lang="en-US" sz="2400" dirty="0" smtClean="0"/>
              <a:t> 1 then </a:t>
            </a:r>
            <a:r>
              <a:rPr lang="en-US" sz="2400" i="1" dirty="0" err="1" smtClean="0">
                <a:latin typeface="Symbol" charset="2"/>
                <a:cs typeface="Symbol" charset="2"/>
              </a:rPr>
              <a:t>w</a:t>
            </a:r>
            <a:r>
              <a:rPr lang="en-US" sz="2400" i="1" baseline="-25000" dirty="0" err="1" smtClean="0"/>
              <a:t>n</a:t>
            </a:r>
            <a:r>
              <a:rPr lang="en-US" sz="2400" i="1" dirty="0" smtClean="0"/>
              <a:t> </a:t>
            </a:r>
            <a:r>
              <a:rPr lang="en-US" sz="2400" i="1" dirty="0"/>
              <a:t>&gt;</a:t>
            </a:r>
            <a:r>
              <a:rPr lang="en-US" sz="2400" i="1" dirty="0" smtClean="0"/>
              <a:t> </a:t>
            </a:r>
            <a:r>
              <a:rPr lang="en-US" sz="2400" i="1" dirty="0" smtClean="0">
                <a:latin typeface="Symbol" charset="2"/>
                <a:cs typeface="Symbol" charset="2"/>
              </a:rPr>
              <a:t>s </a:t>
            </a:r>
            <a:r>
              <a:rPr lang="en-US" sz="2400" dirty="0" smtClean="0">
                <a:cs typeface="Symbol" charset="2"/>
              </a:rPr>
              <a:t>(</a:t>
            </a:r>
            <a:r>
              <a:rPr lang="en-US" sz="2400" dirty="0" smtClean="0">
                <a:solidFill>
                  <a:srgbClr val="0070C0"/>
                </a:solidFill>
                <a:cs typeface="Symbol" charset="2"/>
              </a:rPr>
              <a:t>under damped</a:t>
            </a:r>
            <a:r>
              <a:rPr lang="en-US" sz="2400" dirty="0" smtClean="0">
                <a:cs typeface="Symbol" charset="2"/>
              </a:rPr>
              <a:t>)</a:t>
            </a:r>
          </a:p>
          <a:p>
            <a:endParaRPr lang="en-US" sz="2400" dirty="0" smtClean="0">
              <a:latin typeface="Symbol" charset="2"/>
              <a:cs typeface="Symbol" charset="2"/>
            </a:endParaRPr>
          </a:p>
          <a:p>
            <a:r>
              <a:rPr lang="en-US" sz="2400" dirty="0"/>
              <a:t>If </a:t>
            </a:r>
            <a:r>
              <a:rPr lang="en-US" sz="2400" i="1" dirty="0"/>
              <a:t>ζ</a:t>
            </a:r>
            <a:r>
              <a:rPr lang="en-US" sz="2400" dirty="0"/>
              <a:t> = 1 then </a:t>
            </a:r>
            <a:r>
              <a:rPr lang="en-US" sz="2400" i="1" dirty="0" err="1">
                <a:latin typeface="Symbol" charset="2"/>
                <a:cs typeface="Symbol" charset="2"/>
              </a:rPr>
              <a:t>w</a:t>
            </a:r>
            <a:r>
              <a:rPr lang="en-US" sz="2400" i="1" baseline="-25000" dirty="0" err="1"/>
              <a:t>n</a:t>
            </a:r>
            <a:r>
              <a:rPr lang="en-US" sz="2400" i="1" dirty="0"/>
              <a:t> = </a:t>
            </a:r>
            <a:r>
              <a:rPr lang="en-US" sz="2400" i="1" dirty="0" smtClean="0">
                <a:latin typeface="Symbol" charset="2"/>
                <a:cs typeface="Symbol" charset="2"/>
              </a:rPr>
              <a:t>s </a:t>
            </a:r>
            <a:r>
              <a:rPr lang="en-US" sz="2400" dirty="0" smtClean="0">
                <a:cs typeface="Symbol" charset="2"/>
              </a:rPr>
              <a:t>(</a:t>
            </a:r>
            <a:r>
              <a:rPr lang="en-US" sz="2400" dirty="0" smtClean="0">
                <a:solidFill>
                  <a:srgbClr val="0070C0"/>
                </a:solidFill>
                <a:cs typeface="Symbol" charset="2"/>
              </a:rPr>
              <a:t>un-damped</a:t>
            </a:r>
            <a:r>
              <a:rPr lang="en-US" sz="2400" dirty="0" smtClean="0">
                <a:cs typeface="Symbol" charset="2"/>
              </a:rPr>
              <a:t>)</a:t>
            </a:r>
            <a:r>
              <a:rPr lang="en-US" sz="2400" dirty="0" smtClean="0"/>
              <a:t>  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[Also called </a:t>
            </a:r>
            <a:r>
              <a:rPr lang="en-US" sz="2000" dirty="0" smtClean="0">
                <a:solidFill>
                  <a:srgbClr val="0070C0"/>
                </a:solidFill>
              </a:rPr>
              <a:t>Critically damped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]</a:t>
            </a:r>
          </a:p>
          <a:p>
            <a:endParaRPr lang="en-US" sz="2400" dirty="0"/>
          </a:p>
          <a:p>
            <a:r>
              <a:rPr lang="en-US" sz="2400" dirty="0"/>
              <a:t>If </a:t>
            </a:r>
            <a:r>
              <a:rPr lang="en-US" sz="2400" i="1" dirty="0"/>
              <a:t>ζ</a:t>
            </a:r>
            <a:r>
              <a:rPr lang="en-US" sz="2400" dirty="0"/>
              <a:t> </a:t>
            </a:r>
            <a:r>
              <a:rPr lang="en-US" sz="2400" dirty="0" smtClean="0"/>
              <a:t>&gt; </a:t>
            </a:r>
            <a:r>
              <a:rPr lang="en-US" sz="2400" dirty="0"/>
              <a:t>1 then </a:t>
            </a:r>
            <a:r>
              <a:rPr lang="en-US" sz="2400" i="1" dirty="0" err="1">
                <a:latin typeface="Symbol" charset="2"/>
                <a:cs typeface="Symbol" charset="2"/>
              </a:rPr>
              <a:t>w</a:t>
            </a:r>
            <a:r>
              <a:rPr lang="en-US" sz="2400" i="1" baseline="-25000" dirty="0" err="1"/>
              <a:t>n</a:t>
            </a:r>
            <a:r>
              <a:rPr lang="en-US" sz="2400" i="1" dirty="0"/>
              <a:t> </a:t>
            </a:r>
            <a:r>
              <a:rPr lang="en-US" sz="2400" i="1" dirty="0" smtClean="0"/>
              <a:t>&lt; </a:t>
            </a:r>
            <a:r>
              <a:rPr lang="en-US" sz="2400" i="1" dirty="0">
                <a:latin typeface="Symbol" charset="2"/>
                <a:cs typeface="Symbol" charset="2"/>
              </a:rPr>
              <a:t>s</a:t>
            </a:r>
            <a:r>
              <a:rPr lang="en-US" sz="2400" i="1" dirty="0"/>
              <a:t>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70C0"/>
                </a:solidFill>
              </a:rPr>
              <a:t>over damped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dirty="0" smtClean="0"/>
              <a:t>                                                             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see next page for details]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97" y="1110623"/>
            <a:ext cx="5151812" cy="615297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02676" y="221365"/>
            <a:ext cx="8335818" cy="93758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>
                <a:solidFill>
                  <a:srgbClr val="C00000"/>
                </a:solidFill>
              </a:rPr>
              <a:t>Physical Meaning </a:t>
            </a:r>
            <a:r>
              <a:rPr lang="en-US" sz="2800" smtClean="0">
                <a:solidFill>
                  <a:srgbClr val="0070C0"/>
                </a:solidFill>
              </a:rPr>
              <a:t>of Complex Conjugate Poles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04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6722" y="297065"/>
            <a:ext cx="2659207" cy="522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More precisely: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6" y="925032"/>
            <a:ext cx="7832652" cy="54226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48364" y="4886037"/>
            <a:ext cx="2567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(or, </a:t>
            </a:r>
            <a:r>
              <a:rPr lang="en-US" sz="2000" dirty="0" smtClean="0">
                <a:solidFill>
                  <a:srgbClr val="0070C0"/>
                </a:solidFill>
              </a:rPr>
              <a:t>critically damped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0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52" y="1308234"/>
            <a:ext cx="6105237" cy="48383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5018" y="415635"/>
            <a:ext cx="7573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Performances of Different Damping </a:t>
            </a:r>
            <a:r>
              <a:rPr lang="en-US" sz="2800" b="1" dirty="0">
                <a:solidFill>
                  <a:srgbClr val="0070C0"/>
                </a:solidFill>
              </a:rPr>
              <a:t>R</a:t>
            </a:r>
            <a:r>
              <a:rPr lang="en-US" sz="2800" b="1" dirty="0" smtClean="0">
                <a:solidFill>
                  <a:srgbClr val="0070C0"/>
                </a:solidFill>
              </a:rPr>
              <a:t>atios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5079" y="1828800"/>
            <a:ext cx="16161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ß"/>
            </a:pPr>
            <a:r>
              <a:rPr lang="en-US" sz="2000" dirty="0" smtClean="0">
                <a:sym typeface="Wingdings" panose="05000000000000000000" pitchFamily="2" charset="2"/>
              </a:rPr>
              <a:t>Under damped</a:t>
            </a:r>
          </a:p>
          <a:p>
            <a:pPr marL="285750" indent="-285750">
              <a:buFont typeface="Wingdings" panose="05000000000000000000" pitchFamily="2" charset="2"/>
              <a:buChar char="ß"/>
            </a:pPr>
            <a:endParaRPr lang="en-US" sz="2000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ß"/>
            </a:pPr>
            <a:r>
              <a:rPr lang="en-US" sz="2000" dirty="0" smtClean="0">
                <a:sym typeface="Wingdings" panose="05000000000000000000" pitchFamily="2" charset="2"/>
              </a:rPr>
              <a:t>Un- damped</a:t>
            </a:r>
          </a:p>
          <a:p>
            <a:pPr marL="285750" indent="-285750">
              <a:buFont typeface="Wingdings" panose="05000000000000000000" pitchFamily="2" charset="2"/>
              <a:buChar char="ß"/>
            </a:pPr>
            <a:endParaRPr lang="en-US" sz="2000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ß"/>
            </a:pPr>
            <a:r>
              <a:rPr lang="en-US" sz="2000" dirty="0" smtClean="0">
                <a:sym typeface="Wingdings" panose="05000000000000000000" pitchFamily="2" charset="2"/>
              </a:rPr>
              <a:t>Over damped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064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548420"/>
                <a:ext cx="4553528" cy="49530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dirty="0" smtClean="0">
                    <a:solidFill>
                      <a:srgbClr val="0070C0"/>
                    </a:solidFill>
                  </a:rPr>
                  <a:t>What will happen as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→0 </m:t>
                    </m:r>
                    <m:r>
                      <a:rPr lang="en-US" sz="28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28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548420"/>
                <a:ext cx="4553528" cy="495306"/>
              </a:xfrm>
              <a:blipFill>
                <a:blip r:embed="rId2"/>
                <a:stretch>
                  <a:fillRect l="-2811" t="-12346" b="-40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132" y="526488"/>
            <a:ext cx="3644886" cy="2888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09" y="1893333"/>
            <a:ext cx="3307118" cy="9195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7703" y="2091915"/>
                <a:ext cx="10437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703" y="2091915"/>
                <a:ext cx="1043709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01867" y="3188010"/>
                <a:ext cx="21243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867" y="3188010"/>
                <a:ext cx="2124364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9778" y="1546306"/>
                <a:ext cx="1772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0&lt;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78" y="1546306"/>
                <a:ext cx="1772726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5049" y="2818678"/>
                <a:ext cx="1772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49" y="2818678"/>
                <a:ext cx="1772726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9"/>
          <p:cNvSpPr/>
          <p:nvPr/>
        </p:nvSpPr>
        <p:spPr>
          <a:xfrm>
            <a:off x="821754" y="4442692"/>
            <a:ext cx="511022" cy="1570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412" y="3852933"/>
            <a:ext cx="4156363" cy="275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5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78218"/>
                <a:ext cx="8252691" cy="574964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Oscillatory Time Response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Show the relation between the poles of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and the </a:t>
                </a:r>
                <a:r>
                  <a:rPr lang="en-US" sz="2000" u="sng" dirty="0">
                    <a:solidFill>
                      <a:srgbClr val="C00000"/>
                    </a:solidFill>
                  </a:rPr>
                  <a:t>I</a:t>
                </a:r>
                <a:r>
                  <a:rPr lang="en-US" sz="2000" u="sng" dirty="0" smtClean="0">
                    <a:solidFill>
                      <a:srgbClr val="C00000"/>
                    </a:solidFill>
                  </a:rPr>
                  <a:t>mpulse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>
                    <a:solidFill>
                      <a:srgbClr val="C00000"/>
                    </a:solidFill>
                  </a:rPr>
                  <a:t>R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esponse </a:t>
                </a:r>
                <a:r>
                  <a:rPr lang="en-US" sz="2000" dirty="0" smtClean="0"/>
                  <a:t>of the system, and find the exact Impulse </a:t>
                </a:r>
                <a:r>
                  <a:rPr lang="en-US" sz="2000" dirty="0"/>
                  <a:t>R</a:t>
                </a:r>
                <a:r>
                  <a:rPr lang="en-US" sz="2000" dirty="0" smtClean="0"/>
                  <a:t>esponse</a:t>
                </a:r>
              </a:p>
              <a:p>
                <a:pPr marL="0" indent="0">
                  <a:buNone/>
                </a:pPr>
                <a:endParaRPr lang="en-US" sz="10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 </a:t>
                </a:r>
              </a:p>
              <a:p>
                <a:pPr marL="0" indent="0">
                  <a:buNone/>
                </a:pPr>
                <a:r>
                  <a:rPr lang="en-US" sz="2000" dirty="0"/>
                  <a:t>The poles of the transfer </a:t>
                </a:r>
                <a:r>
                  <a:rPr lang="en-US" sz="2000" dirty="0" smtClean="0"/>
                  <a:t>function: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=−1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i="1" dirty="0" smtClean="0"/>
                  <a:t> </a:t>
                </a:r>
                <a:endParaRPr lang="en-US" sz="2000" i="1" dirty="0"/>
              </a:p>
              <a:p>
                <a:pPr marL="0" indent="0">
                  <a:buNone/>
                </a:pPr>
                <a:r>
                  <a:rPr lang="en-US" sz="2000" dirty="0" smtClean="0"/>
                  <a:t>Recall: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0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78218"/>
                <a:ext cx="8252691" cy="5749645"/>
              </a:xfrm>
              <a:blipFill>
                <a:blip r:embed="rId3"/>
                <a:stretch>
                  <a:fillRect l="-1477" t="-954" r="-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203946"/>
              </p:ext>
            </p:extLst>
          </p:nvPr>
        </p:nvGraphicFramePr>
        <p:xfrm>
          <a:off x="1561171" y="1788531"/>
          <a:ext cx="1926503" cy="656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47" name="方程式" r:id="rId4" imgW="1155600" imgH="393480" progId="Equation.3">
                  <p:embed/>
                </p:oleObj>
              </mc:Choice>
              <mc:Fallback>
                <p:oleObj name="方程式" r:id="rId4" imgW="1155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1171" y="1788531"/>
                        <a:ext cx="1926503" cy="6560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52945" y="259932"/>
            <a:ext cx="703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Effects of Poles on System Response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50" y="3912417"/>
            <a:ext cx="4819523" cy="14938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79034" y="5534810"/>
                <a:ext cx="2269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034" y="5534810"/>
                <a:ext cx="226933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79033" y="6125053"/>
                <a:ext cx="7330857" cy="544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=0.447&lt;1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(under damped) </a:t>
                </a:r>
                <a:r>
                  <a:rPr lang="en-US" sz="2000" dirty="0" smtClean="0"/>
                  <a:t>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=2.24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033" y="6125053"/>
                <a:ext cx="7330857" cy="544444"/>
              </a:xfrm>
              <a:prstGeom prst="rect">
                <a:avLst/>
              </a:prstGeom>
              <a:blipFill>
                <a:blip r:embed="rId8"/>
                <a:stretch>
                  <a:fillRect l="-333"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26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58945" y="1284343"/>
                <a:ext cx="7533493" cy="18380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600" b="1" u="sng" dirty="0" smtClean="0">
                    <a:solidFill>
                      <a:srgbClr val="C00000"/>
                    </a:solidFill>
                  </a:rPr>
                  <a:t>Impulse</a:t>
                </a:r>
                <a:r>
                  <a:rPr lang="en-US" sz="2600" b="1" dirty="0" smtClean="0">
                    <a:solidFill>
                      <a:srgbClr val="C00000"/>
                    </a:solidFill>
                  </a:rPr>
                  <a:t> Response: </a:t>
                </a:r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func>
                      <m:func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func>
                          <m:func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2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Plot shows: </a:t>
                </a:r>
              </a:p>
              <a:p>
                <a:pPr marL="457200" indent="-457200">
                  <a:buAutoNum type="arabicParenBoth"/>
                </a:pPr>
                <a:r>
                  <a:rPr lang="en-US" sz="2400" dirty="0" smtClean="0"/>
                  <a:t>How the sinusoidal terms behave</a:t>
                </a:r>
              </a:p>
              <a:p>
                <a:pPr marL="457200" indent="-457200">
                  <a:buAutoNum type="arabicParenBoth"/>
                </a:pPr>
                <a:r>
                  <a:rPr lang="en-US" sz="2400" dirty="0"/>
                  <a:t>H</a:t>
                </a:r>
                <a:r>
                  <a:rPr lang="en-US" sz="2400" dirty="0" smtClean="0"/>
                  <a:t>ow the envelope attenuates the sinusoidal terms 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8945" y="1284343"/>
                <a:ext cx="7533493" cy="1838038"/>
              </a:xfrm>
              <a:blipFill>
                <a:blip r:embed="rId3"/>
                <a:stretch>
                  <a:fillRect l="-1294" t="-3322" b="-3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163787"/>
              </p:ext>
            </p:extLst>
          </p:nvPr>
        </p:nvGraphicFramePr>
        <p:xfrm>
          <a:off x="983819" y="444033"/>
          <a:ext cx="5056762" cy="665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40" name="方程式" r:id="rId4" imgW="3187440" imgH="419040" progId="Equation.3">
                  <p:embed/>
                </p:oleObj>
              </mc:Choice>
              <mc:Fallback>
                <p:oleObj name="方程式" r:id="rId4" imgW="31874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3819" y="444033"/>
                        <a:ext cx="5056762" cy="6654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409" name="Picture 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45" y="2909455"/>
            <a:ext cx="7392314" cy="377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99200" y="576712"/>
                <a:ext cx="22536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Input: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0" y="576712"/>
                <a:ext cx="2253672" cy="400110"/>
              </a:xfrm>
              <a:prstGeom prst="rect">
                <a:avLst/>
              </a:prstGeom>
              <a:blipFill>
                <a:blip r:embed="rId7"/>
                <a:stretch>
                  <a:fillRect l="-2703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29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78218"/>
                <a:ext cx="8252691" cy="574964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Oscillatory Time Response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Show the relation between the poles of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and the </a:t>
                </a:r>
                <a:r>
                  <a:rPr lang="en-US" sz="2000" u="sng" dirty="0" smtClean="0">
                    <a:solidFill>
                      <a:srgbClr val="C00000"/>
                    </a:solidFill>
                  </a:rPr>
                  <a:t>Step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>
                    <a:solidFill>
                      <a:srgbClr val="C00000"/>
                    </a:solidFill>
                  </a:rPr>
                  <a:t>R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esponse </a:t>
                </a:r>
                <a:r>
                  <a:rPr lang="en-US" sz="2000" dirty="0" smtClean="0"/>
                  <a:t>of the system, and find the exact Step Response</a:t>
                </a:r>
              </a:p>
              <a:p>
                <a:pPr marL="0" indent="0">
                  <a:buNone/>
                </a:pPr>
                <a:endParaRPr lang="en-US" sz="10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 </a:t>
                </a:r>
              </a:p>
              <a:p>
                <a:pPr marL="0" indent="0">
                  <a:buNone/>
                </a:pPr>
                <a:r>
                  <a:rPr lang="en-US" sz="2000" dirty="0"/>
                  <a:t>The poles of the transfer </a:t>
                </a:r>
                <a:r>
                  <a:rPr lang="en-US" sz="2000" dirty="0" smtClean="0"/>
                  <a:t>function: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=−1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i="1" dirty="0" smtClean="0"/>
                  <a:t> </a:t>
                </a:r>
                <a:endParaRPr lang="en-US" sz="2000" i="1" dirty="0"/>
              </a:p>
              <a:p>
                <a:pPr marL="0" indent="0">
                  <a:buNone/>
                </a:pPr>
                <a:r>
                  <a:rPr lang="en-US" sz="2000" dirty="0" smtClean="0"/>
                  <a:t>Recall: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000" dirty="0" smtClean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78218"/>
                <a:ext cx="8252691" cy="5749645"/>
              </a:xfrm>
              <a:blipFill>
                <a:blip r:embed="rId3"/>
                <a:stretch>
                  <a:fillRect l="-1477" t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561171" y="1788531"/>
          <a:ext cx="1926503" cy="656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81" name="方程式" r:id="rId4" imgW="1155600" imgH="393480" progId="Equation.3">
                  <p:embed/>
                </p:oleObj>
              </mc:Choice>
              <mc:Fallback>
                <p:oleObj name="方程式" r:id="rId4" imgW="1155600" imgH="39348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1171" y="1788531"/>
                        <a:ext cx="1926503" cy="6560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10050" y="259932"/>
            <a:ext cx="679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Effects of Poles on System Response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50" y="3912417"/>
            <a:ext cx="4819523" cy="14938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79034" y="5534810"/>
                <a:ext cx="2269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=1,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034" y="5534810"/>
                <a:ext cx="226933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79033" y="6125053"/>
                <a:ext cx="7330857" cy="544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=0.447&lt;1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(under damped) </a:t>
                </a:r>
                <a:r>
                  <a:rPr lang="en-US" sz="2000" dirty="0" smtClean="0"/>
                  <a:t>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=2.24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𝑟𝑎𝑑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033" y="6125053"/>
                <a:ext cx="7330857" cy="544444"/>
              </a:xfrm>
              <a:prstGeom prst="rect">
                <a:avLst/>
              </a:prstGeom>
              <a:blipFill>
                <a:blip r:embed="rId8"/>
                <a:stretch>
                  <a:fillRect l="-333"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69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68494" y="976598"/>
            <a:ext cx="2595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u="sng" dirty="0" smtClean="0">
                <a:solidFill>
                  <a:srgbClr val="C00000"/>
                </a:solidFill>
              </a:rPr>
              <a:t>Step</a:t>
            </a:r>
            <a:r>
              <a:rPr lang="en-US" sz="2600" b="1" dirty="0" smtClean="0">
                <a:solidFill>
                  <a:srgbClr val="C00000"/>
                </a:solidFill>
              </a:rPr>
              <a:t> Response:  </a:t>
            </a:r>
            <a:endParaRPr lang="en-US" sz="2600" b="1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301" y="3014708"/>
            <a:ext cx="5027838" cy="35697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05465" y="5498085"/>
            <a:ext cx="2429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</a:rPr>
              <a:t>Damped Sinewave </a:t>
            </a:r>
            <a:endParaRPr lang="en-US" sz="2000" dirty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295" y="709852"/>
            <a:ext cx="3417022" cy="10259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554800" y="1728379"/>
                <a:ext cx="4301331" cy="544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=0.447</m:t>
                    </m:r>
                  </m:oMath>
                </a14:m>
                <a:r>
                  <a:rPr lang="en-US" sz="2000" dirty="0" smtClean="0"/>
                  <a:t>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=2.24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800" y="1728379"/>
                <a:ext cx="4301331" cy="544444"/>
              </a:xfrm>
              <a:prstGeom prst="rect">
                <a:avLst/>
              </a:prstGeom>
              <a:blipFill>
                <a:blip r:embed="rId4"/>
                <a:stretch>
                  <a:fillRect l="-567"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8493" y="447372"/>
                <a:ext cx="25954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Input: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93" y="447372"/>
                <a:ext cx="2595419" cy="461665"/>
              </a:xfrm>
              <a:prstGeom prst="rect">
                <a:avLst/>
              </a:prstGeom>
              <a:blipFill>
                <a:blip r:embed="rId5"/>
                <a:stretch>
                  <a:fillRect l="-3521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55007" y="991986"/>
                <a:ext cx="11298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007" y="991986"/>
                <a:ext cx="1129861" cy="461665"/>
              </a:xfrm>
              <a:prstGeom prst="rect">
                <a:avLst/>
              </a:prstGeom>
              <a:blipFill>
                <a:blip r:embed="rId6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554800" y="2353673"/>
                <a:ext cx="2989767" cy="67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⁡(2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800" y="2353673"/>
                <a:ext cx="2989767" cy="674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/>
          <p:cNvSpPr/>
          <p:nvPr/>
        </p:nvSpPr>
        <p:spPr>
          <a:xfrm>
            <a:off x="933149" y="2353673"/>
            <a:ext cx="621651" cy="1784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46" y="3036565"/>
            <a:ext cx="2413903" cy="15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3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22" b="-997"/>
          <a:stretch/>
        </p:blipFill>
        <p:spPr>
          <a:xfrm rot="60000">
            <a:off x="457199" y="994793"/>
            <a:ext cx="8229600" cy="531412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145" y="151890"/>
            <a:ext cx="7490691" cy="88233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Pole Location </a:t>
            </a:r>
            <a:r>
              <a:rPr lang="en-US" sz="3200" b="1" dirty="0" smtClean="0">
                <a:solidFill>
                  <a:srgbClr val="0070C0"/>
                </a:solidFill>
              </a:rPr>
              <a:t>and</a:t>
            </a:r>
            <a:r>
              <a:rPr lang="en-US" sz="3200" b="1" dirty="0" smtClean="0">
                <a:solidFill>
                  <a:srgbClr val="C00000"/>
                </a:solidFill>
              </a:rPr>
              <a:t> System Response</a:t>
            </a:r>
            <a:endParaRPr lang="en-US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264123"/>
              </p:ext>
            </p:extLst>
          </p:nvPr>
        </p:nvGraphicFramePr>
        <p:xfrm>
          <a:off x="1935752" y="5017389"/>
          <a:ext cx="783624" cy="447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632" name="方程式" r:id="rId4" imgW="355320" imgH="203040" progId="Equation.3">
                  <p:embed/>
                </p:oleObj>
              </mc:Choice>
              <mc:Fallback>
                <p:oleObj name="方程式" r:id="rId4" imgW="355320" imgH="20304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35752" y="5017389"/>
                        <a:ext cx="783624" cy="447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8911" y="2376890"/>
                <a:ext cx="1126836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78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273" y="189570"/>
            <a:ext cx="8229600" cy="75270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Effects of Zeros </a:t>
            </a:r>
            <a:r>
              <a:rPr lang="en-US" sz="3200" dirty="0" smtClean="0">
                <a:solidFill>
                  <a:srgbClr val="FF0000"/>
                </a:solidFill>
              </a:rPr>
              <a:t>on</a:t>
            </a:r>
            <a:r>
              <a:rPr lang="en-US" sz="3200" b="1" dirty="0" smtClean="0">
                <a:solidFill>
                  <a:srgbClr val="FF0000"/>
                </a:solidFill>
              </a:rPr>
              <a:t> System Responses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2165" y="1037396"/>
                <a:ext cx="8202454" cy="5344931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6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0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0" smtClean="0">
                            <a:latin typeface="Cambria Math"/>
                          </a:rPr>
                          <m:t>+1)(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0" smtClean="0">
                            <a:latin typeface="Cambria Math"/>
                          </a:rPr>
                          <m:t>+2)</m:t>
                        </m:r>
                      </m:den>
                    </m:f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sz="2400" b="0" dirty="0" smtClean="0"/>
                  <a:t>        </a:t>
                </a:r>
                <a:r>
                  <a:rPr lang="en-US" sz="2400" b="0" dirty="0" smtClean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sup>
                    </m:sSup>
                  </m:oMath>
                </a14:m>
                <a:endParaRPr lang="en-US" sz="2400" b="0" dirty="0" smtClean="0"/>
              </a:p>
              <a:p>
                <a:pPr marL="0" indent="0">
                  <a:buNone/>
                </a:pPr>
                <a:r>
                  <a:rPr lang="en-US" sz="2400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2(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+1.1)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1.1(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+1)(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+2)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0.18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1.64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sz="2600" dirty="0" smtClean="0">
                    <a:sym typeface="Wingdings" pitchFamily="2" charset="2"/>
                  </a:rPr>
                  <a:t>   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h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0.18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𝑡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+1.64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−2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𝑡</m:t>
                        </m:r>
                      </m:sup>
                    </m:sSup>
                  </m:oMath>
                </a14:m>
                <a:endParaRPr lang="en-US" sz="2200" dirty="0" smtClean="0"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sz="1300" dirty="0" smtClean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ym typeface="Wingdings" pitchFamily="2" charset="2"/>
                  </a:rPr>
                  <a:t>Both have the same poles and same 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itchFamily="2" charset="2"/>
                  </a:rPr>
                  <a:t>DC gain </a:t>
                </a:r>
                <a:r>
                  <a:rPr lang="en-US" sz="2200" dirty="0" smtClean="0">
                    <a:solidFill>
                      <a:schemeClr val="bg1">
                        <a:lumMod val="50000"/>
                      </a:schemeClr>
                    </a:solidFill>
                    <a:sym typeface="Wingdings" pitchFamily="2" charset="2"/>
                  </a:rPr>
                  <a:t>(Direct Current) </a:t>
                </a:r>
              </a:p>
              <a:p>
                <a:pPr marL="0" indent="0">
                  <a:buNone/>
                </a:pPr>
                <a:r>
                  <a:rPr lang="en-US" sz="2100" dirty="0">
                    <a:solidFill>
                      <a:srgbClr val="0070C0"/>
                    </a:solidFill>
                    <a:sym typeface="Wingdings" pitchFamily="2" charset="2"/>
                  </a:rPr>
                  <a:t> </a:t>
                </a:r>
                <a:r>
                  <a:rPr lang="en-US" sz="2100" dirty="0" smtClean="0">
                    <a:solidFill>
                      <a:srgbClr val="0070C0"/>
                    </a:solidFill>
                    <a:sym typeface="Wingdings" pitchFamily="2" charset="2"/>
                  </a:rPr>
                  <a:t>           </a:t>
                </a:r>
                <a:r>
                  <a:rPr lang="en-US" sz="2100" dirty="0" smtClean="0">
                    <a:sym typeface="Wingdings" pitchFamily="2" charset="2"/>
                  </a:rPr>
                  <a:t>(DC gain </a:t>
                </a:r>
                <a:r>
                  <a:rPr lang="en-US" sz="2100" dirty="0">
                    <a:sym typeface="Wingdings" pitchFamily="2" charset="2"/>
                  </a:rPr>
                  <a:t>:= </a:t>
                </a:r>
                <a:r>
                  <a:rPr lang="en-US" sz="2100" dirty="0" smtClean="0">
                    <a:sym typeface="Wingdings" pitchFamily="2" charset="2"/>
                  </a:rPr>
                  <a:t>ratio </a:t>
                </a:r>
                <a:r>
                  <a:rPr lang="en-US" sz="2100" dirty="0">
                    <a:sym typeface="Wingdings" pitchFamily="2" charset="2"/>
                  </a:rPr>
                  <a:t>of the magnitude of the steady-state step </a:t>
                </a:r>
                <a:endParaRPr lang="en-US" sz="2100" dirty="0" smtClean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100" dirty="0">
                    <a:sym typeface="Wingdings" pitchFamily="2" charset="2"/>
                  </a:rPr>
                  <a:t> </a:t>
                </a:r>
                <a:r>
                  <a:rPr lang="en-US" sz="2100" dirty="0" smtClean="0">
                    <a:sym typeface="Wingdings" pitchFamily="2" charset="2"/>
                  </a:rPr>
                  <a:t>                                response </a:t>
                </a:r>
                <a:r>
                  <a:rPr lang="en-US" sz="2100" dirty="0">
                    <a:sym typeface="Wingdings" pitchFamily="2" charset="2"/>
                  </a:rPr>
                  <a:t>to the magnitude of the step </a:t>
                </a:r>
                <a:r>
                  <a:rPr lang="en-US" sz="2100" dirty="0" smtClean="0">
                    <a:sym typeface="Wingdings" pitchFamily="2" charset="2"/>
                  </a:rPr>
                  <a:t>input</a:t>
                </a:r>
              </a:p>
              <a:p>
                <a:pPr marL="0" indent="0">
                  <a:buNone/>
                </a:pPr>
                <a:r>
                  <a:rPr lang="en-US" sz="2100" dirty="0" smtClean="0">
                    <a:sym typeface="Wingdings" pitchFamily="2" charset="2"/>
                  </a:rPr>
                  <a:t>                             = transfer function value at </a:t>
                </a:r>
                <a:r>
                  <a:rPr lang="en-US" sz="21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 </a:t>
                </a:r>
                <a:r>
                  <a:rPr lang="en-US" sz="21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= 0</a:t>
                </a:r>
                <a:r>
                  <a:rPr lang="en-US" sz="2100" dirty="0" smtClean="0">
                    <a:sym typeface="Wingdings" pitchFamily="2" charset="2"/>
                  </a:rPr>
                  <a:t>)</a:t>
                </a:r>
              </a:p>
              <a:p>
                <a:pPr marL="0" indent="0">
                  <a:buNone/>
                </a:pPr>
                <a:endParaRPr lang="en-US" sz="1300" dirty="0" smtClean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ym typeface="Wingdings" pitchFamily="2" charset="2"/>
                  </a:rPr>
                  <a:t>A zero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=−1.1 </m:t>
                    </m:r>
                  </m:oMath>
                </a14:m>
                <a:r>
                  <a:rPr lang="en-US" sz="2600" dirty="0" smtClean="0">
                    <a:sym typeface="Wingdings" pitchFamily="2" charset="2"/>
                  </a:rPr>
                  <a:t> near a pole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𝑝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=−1.0  </m:t>
                    </m:r>
                  </m:oMath>
                </a14:m>
                <a:r>
                  <a:rPr lang="en-US" sz="2600" dirty="0" smtClean="0">
                    <a:sym typeface="Wingdings" pitchFamily="2" charset="2"/>
                  </a:rPr>
                  <a:t>significantly reduces the coefficient (magnitude), from 2 to 0.18</a:t>
                </a:r>
              </a:p>
              <a:p>
                <a:pPr marL="0" indent="0">
                  <a:buNone/>
                </a:pPr>
                <a:r>
                  <a:rPr lang="en-US" sz="2600" b="1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600" b="1" dirty="0">
                  <a:solidFill>
                    <a:srgbClr val="0070C0"/>
                  </a:solidFill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rgbClr val="7030A0"/>
                    </a:solidFill>
                    <a:sym typeface="Wingdings" pitchFamily="2" charset="2"/>
                  </a:rPr>
                  <a:t>A zero near a pole reduces the effect of the pole on </a:t>
                </a:r>
                <a:r>
                  <a:rPr lang="en-US" sz="2600" dirty="0" smtClean="0">
                    <a:solidFill>
                      <a:srgbClr val="7030A0"/>
                    </a:solidFill>
                    <a:sym typeface="Wingdings" pitchFamily="2" charset="2"/>
                  </a:rPr>
                  <a:t>response</a:t>
                </a:r>
                <a:endParaRPr lang="en-US" sz="2600" dirty="0">
                  <a:solidFill>
                    <a:srgbClr val="7030A0"/>
                  </a:solidFill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2165" y="1037396"/>
                <a:ext cx="8202454" cy="5344931"/>
              </a:xfrm>
              <a:blipFill>
                <a:blip r:embed="rId2"/>
                <a:stretch>
                  <a:fillRect l="-1190" t="-912" b="-2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own Arrow 3"/>
          <p:cNvSpPr/>
          <p:nvPr/>
        </p:nvSpPr>
        <p:spPr>
          <a:xfrm>
            <a:off x="6502862" y="1995055"/>
            <a:ext cx="128846" cy="249382"/>
          </a:xfrm>
          <a:prstGeom prst="down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346" name="Rectangle 5"/>
              <p:cNvSpPr>
                <a:spLocks noGrp="1" noChangeArrowheads="1"/>
              </p:cNvSpPr>
              <p:nvPr>
                <p:ph type="title" idx="4294967295"/>
              </p:nvPr>
            </p:nvSpPr>
            <p:spPr>
              <a:xfrm>
                <a:off x="5009734" y="5649281"/>
                <a:ext cx="3604152" cy="724372"/>
              </a:xfrm>
              <a:noFill/>
              <a:extLst>
                <a:ext uri="{909E8E84-426E-40DD-AFC4-6F175D3DCCD1}">
                  <a14:hiddenFill>
                    <a:solidFill>
                      <a:srgbClr val="00412D"/>
                    </a:solidFill>
                  </a14:hiddenFill>
                </a:ext>
              </a:extLst>
            </p:spPr>
            <p:txBody>
              <a:bodyPr>
                <a:noAutofit/>
              </a:bodyPr>
              <a:lstStyle/>
              <a:p>
                <a:pPr algn="l"/>
                <a:r>
                  <a:rPr lang="en-US" sz="1800" b="0" dirty="0" smtClean="0">
                    <a:solidFill>
                      <a:schemeClr val="tx1"/>
                    </a:solidFill>
                    <a:latin typeface="Arial" charset="0"/>
                    <a:ea typeface="ＭＳ Ｐゴシック" pitchFamily="-128" charset="-128"/>
                  </a:rPr>
                  <a:t>Plots of the step response with zero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ασ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b="0" dirty="0" smtClean="0">
                    <a:solidFill>
                      <a:schemeClr val="tx1"/>
                    </a:solidFill>
                    <a:latin typeface="Arial" charset="0"/>
                    <a:ea typeface="ＭＳ Ｐゴシック" pitchFamily="-128" charset="-128"/>
                  </a:rPr>
                  <a:t>(</a:t>
                </a:r>
                <a:r>
                  <a:rPr lang="en-US" sz="1800" b="0" i="1" dirty="0" smtClean="0">
                    <a:solidFill>
                      <a:schemeClr val="tx1"/>
                    </a:solidFill>
                    <a:latin typeface="Arial" charset="0"/>
                    <a:ea typeface="ＭＳ Ｐゴシック" pitchFamily="-128" charset="-128"/>
                  </a:rPr>
                  <a:t>ζ </a:t>
                </a:r>
                <a:r>
                  <a:rPr lang="en-US" sz="1800" b="0" dirty="0" smtClean="0">
                    <a:solidFill>
                      <a:schemeClr val="tx1"/>
                    </a:solidFill>
                    <a:latin typeface="Arial" charset="0"/>
                    <a:ea typeface="ＭＳ Ｐゴシック" pitchFamily="-128" charset="-128"/>
                  </a:rPr>
                  <a:t>= 0.5)</a:t>
                </a:r>
              </a:p>
            </p:txBody>
          </p:sp>
        </mc:Choice>
        <mc:Fallback xmlns="">
          <p:sp>
            <p:nvSpPr>
              <p:cNvPr id="57346" name="Rectangle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5009734" y="5649281"/>
                <a:ext cx="3604152" cy="724372"/>
              </a:xfrm>
              <a:blipFill>
                <a:blip r:embed="rId4"/>
                <a:stretch>
                  <a:fillRect l="-1523" t="-840" b="-10924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00412D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348" name="Picture 4" descr="AACLHSV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828" y="1582394"/>
            <a:ext cx="4573442" cy="410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6808" y="190388"/>
                <a:ext cx="879582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800" dirty="0" smtClean="0"/>
                  <a:t> </a:t>
                </a:r>
              </a:p>
              <a:p>
                <a:r>
                  <a:rPr lang="en-US" sz="2800" dirty="0" smtClean="0"/>
                  <a:t>   A second-order system with zero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en-US" sz="2400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ζω</a:t>
                </a:r>
                <a:r>
                  <a:rPr lang="en-US" sz="2400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ασ </a:t>
                </a:r>
                <a:endPara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08" y="190388"/>
                <a:ext cx="8795827" cy="954107"/>
              </a:xfrm>
              <a:prstGeom prst="rect">
                <a:avLst/>
              </a:prstGeom>
              <a:blipFill>
                <a:blip r:embed="rId6"/>
                <a:stretch>
                  <a:fillRect l="-1455" t="-5732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6811547"/>
              </p:ext>
            </p:extLst>
          </p:nvPr>
        </p:nvGraphicFramePr>
        <p:xfrm>
          <a:off x="514016" y="1158532"/>
          <a:ext cx="3833812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292" name="方程式" r:id="rId7" imgW="1955520" imgH="431640" progId="Equation.3">
                  <p:embed/>
                </p:oleObj>
              </mc:Choice>
              <mc:Fallback>
                <p:oleObj name="方程式" r:id="rId7" imgW="19555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4016" y="1158532"/>
                        <a:ext cx="3833812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6808" y="2772667"/>
            <a:ext cx="407411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ＭＳ ゴシック"/>
                <a:cs typeface="Times New Roman" panose="02020603050405020304" pitchFamily="18" charset="0"/>
              </a:rPr>
              <a:t>≅</a:t>
            </a:r>
            <a:r>
              <a:rPr lang="en-US" sz="1000" dirty="0" smtClean="0">
                <a:latin typeface="Times New Roman" panose="02020603050405020304" pitchFamily="18" charset="0"/>
                <a:ea typeface="ＭＳ ゴシック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en-US" sz="2400" dirty="0"/>
              <a:t>	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value of zero is 	close to 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    </a:t>
            </a:r>
          </a:p>
          <a:p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          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real part of the poles</a:t>
            </a:r>
          </a:p>
          <a:p>
            <a:r>
              <a:rPr lang="en-US" sz="2400" dirty="0">
                <a:sym typeface="Wingdings"/>
              </a:rPr>
              <a:t>	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substantial influence on 	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     step response</a:t>
            </a:r>
          </a:p>
          <a:p>
            <a:endParaRPr lang="en-US" sz="1200" dirty="0" smtClean="0"/>
          </a:p>
          <a:p>
            <a:r>
              <a:rPr lang="en-US" sz="2400" dirty="0" smtClean="0"/>
              <a:t>If 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 smtClean="0"/>
              <a:t>  is large </a:t>
            </a:r>
          </a:p>
          <a:p>
            <a:r>
              <a:rPr lang="en-US" sz="2400" dirty="0">
                <a:sym typeface="Wingdings"/>
              </a:rPr>
              <a:t>	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zero is far from poles 	</a:t>
            </a:r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zero has only a little </a:t>
            </a:r>
          </a:p>
          <a:p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           effect on the response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36808" y="2235142"/>
            <a:ext cx="41110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Arial" charset="0"/>
                <a:ea typeface="ＭＳ Ｐゴシック" pitchFamily="-128" charset="-128"/>
              </a:rPr>
              <a:t>If </a:t>
            </a:r>
            <a:r>
              <a:rPr lang="en-US" sz="2200" dirty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α </a:t>
            </a:r>
            <a:r>
              <a:rPr lang="en-US" sz="2200" dirty="0" smtClean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&gt; </a:t>
            </a:r>
            <a:r>
              <a:rPr lang="en-US" sz="2200" dirty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0</a:t>
            </a:r>
            <a:r>
              <a:rPr lang="en-US" sz="2200" dirty="0">
                <a:latin typeface="Arial" charset="0"/>
                <a:ea typeface="ＭＳ Ｐゴシック" pitchFamily="-128" charset="-128"/>
              </a:rPr>
              <a:t> </a:t>
            </a:r>
            <a:r>
              <a:rPr lang="en-US" sz="2200" dirty="0">
                <a:solidFill>
                  <a:srgbClr val="0070C0"/>
                </a:solidFill>
                <a:latin typeface="Arial" charset="0"/>
                <a:ea typeface="ＭＳ Ｐゴシック" pitchFamily="-128" charset="-128"/>
                <a:sym typeface="Wingdings" panose="05000000000000000000" pitchFamily="2" charset="2"/>
              </a:rPr>
              <a:t></a:t>
            </a:r>
            <a:r>
              <a:rPr lang="en-US" sz="2200" dirty="0">
                <a:latin typeface="Arial" charset="0"/>
                <a:ea typeface="ＭＳ Ｐゴシック" pitchFamily="-128" charset="-128"/>
                <a:sym typeface="Wingdings"/>
              </a:rPr>
              <a:t> </a:t>
            </a:r>
            <a:r>
              <a:rPr lang="en-US" sz="2000" dirty="0">
                <a:latin typeface="Arial" charset="0"/>
                <a:ea typeface="ＭＳ Ｐゴシック" pitchFamily="-128" charset="-128"/>
              </a:rPr>
              <a:t>a zero </a:t>
            </a:r>
            <a:r>
              <a:rPr lang="en-US" sz="2000" dirty="0" smtClean="0">
                <a:latin typeface="Arial" charset="0"/>
                <a:ea typeface="ＭＳ Ｐゴシック" pitchFamily="-128" charset="-128"/>
              </a:rPr>
              <a:t>on LHP  </a:t>
            </a:r>
            <a:r>
              <a:rPr lang="en-US" sz="2000" b="1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  <a:sym typeface="Wingdings" panose="05000000000000000000" pitchFamily="2" charset="2"/>
              </a:rPr>
              <a:t></a:t>
            </a:r>
            <a:r>
              <a:rPr lang="en-US" sz="2000" b="1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 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4016" y="1189522"/>
                <a:ext cx="3889494" cy="7696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𝛼𝜁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16" y="1189522"/>
                <a:ext cx="3889494" cy="7696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6811810" y="3847741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(α </a:t>
            </a:r>
            <a:r>
              <a:rPr lang="en-US" dirty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&gt; </a:t>
            </a:r>
            <a:r>
              <a:rPr lang="en-US" dirty="0" smtClean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0)</a:t>
            </a:r>
            <a:r>
              <a:rPr lang="en-US" dirty="0" smtClean="0">
                <a:latin typeface="Arial" charset="0"/>
                <a:ea typeface="ＭＳ Ｐゴシック" pitchFamily="-128" charset="-128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5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43270" y="457198"/>
            <a:ext cx="7909604" cy="7041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l"/>
            <a:r>
              <a:rPr lang="en-US" sz="2400" b="0" dirty="0" smtClean="0">
                <a:solidFill>
                  <a:schemeClr val="tx1"/>
                </a:solidFill>
                <a:latin typeface="Arial" charset="0"/>
                <a:ea typeface="ＭＳ Ｐゴシック" pitchFamily="-128" charset="-128"/>
              </a:rPr>
              <a:t>If </a:t>
            </a:r>
            <a:r>
              <a:rPr lang="en-US" sz="2400" b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α &lt; 0</a:t>
            </a:r>
            <a:r>
              <a:rPr lang="en-US" sz="2400" b="0" dirty="0" smtClean="0">
                <a:solidFill>
                  <a:schemeClr val="tx1"/>
                </a:solidFill>
                <a:latin typeface="Arial" charset="0"/>
                <a:ea typeface="ＭＳ Ｐゴシック" pitchFamily="-128" charset="-128"/>
              </a:rPr>
              <a:t> </a:t>
            </a:r>
            <a:r>
              <a:rPr lang="en-US" sz="2400" dirty="0" smtClean="0">
                <a:latin typeface="Arial" charset="0"/>
                <a:ea typeface="ＭＳ Ｐゴシック" pitchFamily="-128" charset="-128"/>
                <a:sym typeface="Wingdings" panose="05000000000000000000" pitchFamily="2" charset="2"/>
              </a:rPr>
              <a:t></a:t>
            </a:r>
            <a:r>
              <a:rPr lang="en-US" sz="2400" b="0" dirty="0" smtClean="0">
                <a:solidFill>
                  <a:schemeClr val="tx1"/>
                </a:solidFill>
                <a:latin typeface="Arial" charset="0"/>
                <a:ea typeface="ＭＳ Ｐゴシック" pitchFamily="-128" charset="-128"/>
                <a:sym typeface="Wingdings"/>
              </a:rPr>
              <a:t> </a:t>
            </a:r>
            <a:r>
              <a:rPr lang="en-US" sz="2400" dirty="0" smtClean="0">
                <a:latin typeface="Arial" charset="0"/>
                <a:ea typeface="ＭＳ Ｐゴシック" pitchFamily="-128" charset="-128"/>
              </a:rPr>
              <a:t>a </a:t>
            </a:r>
            <a:r>
              <a:rPr lang="en-US" sz="2400" dirty="0">
                <a:latin typeface="Arial" charset="0"/>
                <a:ea typeface="ＭＳ Ｐゴシック" pitchFamily="-128" charset="-128"/>
              </a:rPr>
              <a:t>zero </a:t>
            </a:r>
            <a:r>
              <a:rPr lang="en-US" sz="2400" dirty="0" smtClean="0">
                <a:latin typeface="Arial" charset="0"/>
                <a:ea typeface="ＭＳ Ｐゴシック" pitchFamily="-128" charset="-128"/>
              </a:rPr>
              <a:t>on </a:t>
            </a:r>
            <a:r>
              <a:rPr lang="en-US" sz="2400" dirty="0">
                <a:latin typeface="Arial" charset="0"/>
                <a:ea typeface="ＭＳ Ｐゴシック" pitchFamily="-128" charset="-128"/>
              </a:rPr>
              <a:t>RHP: 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non-minimum-phase system</a:t>
            </a:r>
            <a:endParaRPr lang="en-US" sz="2400" b="0" dirty="0" smtClean="0">
              <a:solidFill>
                <a:srgbClr val="0070C0"/>
              </a:solidFill>
              <a:latin typeface="Arial" charset="0"/>
              <a:ea typeface="ＭＳ Ｐゴシック" pitchFamily="-128" charset="-128"/>
            </a:endParaRPr>
          </a:p>
        </p:txBody>
      </p:sp>
      <p:pic>
        <p:nvPicPr>
          <p:cNvPr id="63493" name="Picture 5" descr="AACLHSY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670" y="1672484"/>
            <a:ext cx="5506060" cy="397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20422" y="1263225"/>
            <a:ext cx="2447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Step Response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995039" y="5828145"/>
            <a:ext cx="600364" cy="4618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3799" y="5745714"/>
            <a:ext cx="6579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 LTI </a:t>
            </a:r>
            <a:r>
              <a:rPr lang="en-US" sz="2400" dirty="0"/>
              <a:t>system is said </a:t>
            </a:r>
            <a:r>
              <a:rPr lang="en-US" sz="2400" dirty="0" smtClean="0"/>
              <a:t>to be </a:t>
            </a:r>
            <a:r>
              <a:rPr lang="en-US" sz="2400" dirty="0">
                <a:solidFill>
                  <a:srgbClr val="0070C0"/>
                </a:solidFill>
              </a:rPr>
              <a:t>minimum-phase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7030A0"/>
                </a:solidFill>
              </a:rPr>
              <a:t>if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/>
              <a:t>the system and its inverse are causal and </a:t>
            </a:r>
            <a:r>
              <a:rPr lang="en-US" sz="2400" dirty="0" smtClean="0"/>
              <a:t>stable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3269" y="2345767"/>
            <a:ext cx="1323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Overshoot is reduced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826163" y="2021934"/>
            <a:ext cx="724829" cy="2007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3600" y="1019083"/>
                <a:ext cx="7727795" cy="56749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r>
                  <a:rPr lang="en-US" sz="2800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A second-order system with a finite zero and a unit DC gain: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Determine the effect of the zero location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400" dirty="0" smtClean="0"/>
                  <a:t>) on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unit step response </a:t>
                </a:r>
                <a:r>
                  <a:rPr lang="en-US" sz="2400" dirty="0" smtClean="0"/>
                  <a:t>when 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en-US" sz="2400" dirty="0" smtClean="0"/>
                  <a:t> = {1, 2, 3, </a:t>
                </a:r>
                <a:r>
                  <a:rPr lang="en-US" sz="2400" dirty="0"/>
                  <a:t>6</a:t>
                </a:r>
                <a:r>
                  <a:rPr lang="en-US" sz="2400" dirty="0" smtClean="0"/>
                  <a:t>}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0070C0"/>
                    </a:solidFill>
                  </a:rPr>
                  <a:t>Solution:</a:t>
                </a:r>
                <a:endParaRPr lang="en-US" sz="2400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dirty="0" smtClean="0"/>
                  <a:t>Step </a:t>
                </a:r>
                <a:r>
                  <a:rPr lang="en-US" sz="2400" dirty="0"/>
                  <a:t>R</a:t>
                </a:r>
                <a:r>
                  <a:rPr lang="en-US" sz="2400" dirty="0" smtClean="0"/>
                  <a:t>esponse: 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3600" y="1019083"/>
                <a:ext cx="7727795" cy="5674951"/>
              </a:xfrm>
              <a:blipFill>
                <a:blip r:embed="rId3"/>
                <a:stretch>
                  <a:fillRect l="-1657" t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453221"/>
              </p:ext>
            </p:extLst>
          </p:nvPr>
        </p:nvGraphicFramePr>
        <p:xfrm>
          <a:off x="2030919" y="1987192"/>
          <a:ext cx="2906845" cy="841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37" name="Equation" r:id="rId4" imgW="1447800" imgH="419100" progId="Equation.3">
                  <p:embed/>
                </p:oleObj>
              </mc:Choice>
              <mc:Fallback>
                <p:oleObj name="Equation" r:id="rId4" imgW="14478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0919" y="1987192"/>
                        <a:ext cx="2906845" cy="841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609830"/>
              </p:ext>
            </p:extLst>
          </p:nvPr>
        </p:nvGraphicFramePr>
        <p:xfrm>
          <a:off x="2074780" y="4120346"/>
          <a:ext cx="4839566" cy="806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38" name="方程式" r:id="rId6" imgW="2514600" imgH="419040" progId="Equation.3">
                  <p:embed/>
                </p:oleObj>
              </mc:Choice>
              <mc:Fallback>
                <p:oleObj name="方程式" r:id="rId6" imgW="2514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74780" y="4120346"/>
                        <a:ext cx="4839566" cy="8063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137435"/>
              </p:ext>
            </p:extLst>
          </p:nvPr>
        </p:nvGraphicFramePr>
        <p:xfrm>
          <a:off x="2074780" y="5426617"/>
          <a:ext cx="4437639" cy="865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39" name="方程式" r:id="rId8" imgW="2209680" imgH="431640" progId="Equation.3">
                  <p:embed/>
                </p:oleObj>
              </mc:Choice>
              <mc:Fallback>
                <p:oleObj name="方程式" r:id="rId8" imgW="2209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74780" y="5426617"/>
                        <a:ext cx="4437639" cy="865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63600" y="258618"/>
            <a:ext cx="741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Effect of Zeros </a:t>
            </a:r>
            <a:r>
              <a:rPr lang="en-US" sz="3200" dirty="0" smtClean="0">
                <a:solidFill>
                  <a:srgbClr val="FF0000"/>
                </a:solidFill>
              </a:rPr>
              <a:t>on</a:t>
            </a:r>
            <a:r>
              <a:rPr lang="en-US" sz="3200" b="1" dirty="0" smtClean="0">
                <a:solidFill>
                  <a:srgbClr val="FF0000"/>
                </a:solidFill>
              </a:rPr>
              <a:t> Transient Response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304800"/>
            <a:ext cx="8226425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Effect of Zero </a:t>
            </a:r>
            <a:r>
              <a:rPr lang="en-US" sz="280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on</a:t>
            </a:r>
            <a:r>
              <a:rPr lang="en-US" sz="2800" b="1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 Transient Responses</a:t>
            </a:r>
          </a:p>
        </p:txBody>
      </p:sp>
      <p:pic>
        <p:nvPicPr>
          <p:cNvPr id="65541" name="Picture 5" descr="ch03fig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5" y="1119904"/>
            <a:ext cx="6941127" cy="54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22982" y="6428509"/>
            <a:ext cx="618836" cy="4294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10565" y="1377995"/>
                <a:ext cx="4511524" cy="132343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7030A0"/>
                    </a:solidFill>
                  </a:rPr>
                  <a:t>Recall: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 smtClean="0"/>
                  <a:t>zero is given by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poles are: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=−4,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=−6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en-US" sz="2000" dirty="0" smtClean="0"/>
                  <a:t>Real zero on </a:t>
                </a:r>
                <a:r>
                  <a:rPr lang="en-US" sz="2000" dirty="0"/>
                  <a:t>LHP </a:t>
                </a:r>
                <a:r>
                  <a:rPr lang="en-US" sz="2000" dirty="0" smtClean="0"/>
                  <a:t>moving towards imaginary axis will </a:t>
                </a:r>
                <a:r>
                  <a:rPr lang="en-US" sz="2000" dirty="0"/>
                  <a:t>increase 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overshoot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565" y="1377995"/>
                <a:ext cx="4511524" cy="1323439"/>
              </a:xfrm>
              <a:prstGeom prst="rect">
                <a:avLst/>
              </a:prstGeom>
              <a:blipFill>
                <a:blip r:embed="rId4"/>
                <a:stretch>
                  <a:fillRect l="-1351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87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65200" y="1108366"/>
            <a:ext cx="7079674" cy="5309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>
                <a:solidFill>
                  <a:srgbClr val="C00000"/>
                </a:solidFill>
              </a:rPr>
              <a:t>Example:</a:t>
            </a:r>
            <a:endParaRPr lang="en-US" sz="2800" dirty="0" smtClean="0"/>
          </a:p>
          <a:p>
            <a:pPr marL="0" indent="0">
              <a:buNone/>
            </a:pPr>
            <a:r>
              <a:rPr lang="en-US" sz="2600" dirty="0" smtClean="0"/>
              <a:t>Consider </a:t>
            </a:r>
            <a:r>
              <a:rPr lang="en-US" sz="2600" dirty="0"/>
              <a:t>a</a:t>
            </a:r>
            <a:r>
              <a:rPr lang="en-US" sz="2600" dirty="0" smtClean="0"/>
              <a:t> third-order feedback system with the transfer function having a pair of lightly-damped poles and a pair of complex zeros: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Determine the effect of the </a:t>
            </a:r>
            <a:r>
              <a:rPr lang="en-US" sz="2600" dirty="0" smtClean="0">
                <a:solidFill>
                  <a:srgbClr val="0070C0"/>
                </a:solidFill>
              </a:rPr>
              <a:t>complex zero </a:t>
            </a:r>
            <a:r>
              <a:rPr lang="en-US" sz="2600" dirty="0" smtClean="0"/>
              <a:t>location on the </a:t>
            </a:r>
            <a:r>
              <a:rPr lang="en-US" sz="2600" dirty="0" smtClean="0">
                <a:solidFill>
                  <a:srgbClr val="0070C0"/>
                </a:solidFill>
              </a:rPr>
              <a:t>unit step response </a:t>
            </a:r>
            <a:r>
              <a:rPr lang="en-US" sz="2600" dirty="0" smtClean="0"/>
              <a:t>of the system, when</a:t>
            </a:r>
          </a:p>
          <a:p>
            <a:pPr marL="0" indent="0">
              <a:buNone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α,β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(0.5, 1)</a:t>
            </a:r>
          </a:p>
          <a:p>
            <a:pPr marL="0" indent="0">
              <a:buNone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α,β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0.25, 1)</a:t>
            </a:r>
          </a:p>
          <a:p>
            <a:pPr marL="0" indent="0">
              <a:buNone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α,β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(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0.1, 1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366092"/>
              </p:ext>
            </p:extLst>
          </p:nvPr>
        </p:nvGraphicFramePr>
        <p:xfrm>
          <a:off x="1818698" y="2887089"/>
          <a:ext cx="3575339" cy="928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423" name="方程式" r:id="rId4" imgW="1714320" imgH="444240" progId="Equation.3">
                  <p:embed/>
                </p:oleObj>
              </mc:Choice>
              <mc:Fallback>
                <p:oleObj name="方程式" r:id="rId4" imgW="17143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8698" y="2887089"/>
                        <a:ext cx="3575339" cy="928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9546" y="387932"/>
            <a:ext cx="797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Effect of Complex Zeros </a:t>
            </a:r>
            <a:r>
              <a:rPr lang="en-US" sz="2800" dirty="0" smtClean="0">
                <a:solidFill>
                  <a:srgbClr val="FF0000"/>
                </a:solidFill>
              </a:rPr>
              <a:t>on</a:t>
            </a:r>
            <a:r>
              <a:rPr lang="en-US" sz="2800" b="1" dirty="0" smtClean="0">
                <a:solidFill>
                  <a:srgbClr val="FF0000"/>
                </a:solidFill>
              </a:rPr>
              <a:t> Transient Responses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99521" y="4888039"/>
                <a:ext cx="298334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  is fixed</a:t>
                </a:r>
              </a:p>
              <a:p>
                <a:endParaRPr lang="en-US" sz="800" dirty="0" smtClean="0"/>
              </a:p>
              <a:p>
                <a:r>
                  <a:rPr lang="en-US" sz="20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=0.5, 0.25, 0.1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endParaRPr lang="en-US" sz="1200" dirty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Complex conjugate zeros moves to the right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521" y="4888039"/>
                <a:ext cx="2983346" cy="1631216"/>
              </a:xfrm>
              <a:prstGeom prst="rect">
                <a:avLst/>
              </a:prstGeom>
              <a:blipFill>
                <a:blip r:embed="rId6"/>
                <a:stretch>
                  <a:fillRect l="-2041" t="-2247" b="-5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76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60375" y="304800"/>
            <a:ext cx="8226425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600" b="1" dirty="0" smtClean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Effect of Complex </a:t>
            </a:r>
            <a:r>
              <a:rPr lang="en-US" sz="2600" b="1" dirty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Z</a:t>
            </a:r>
            <a:r>
              <a:rPr lang="en-US" sz="2600" b="1" dirty="0" smtClean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eros </a:t>
            </a:r>
            <a:r>
              <a:rPr lang="en-US" sz="2600" dirty="0" smtClean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on</a:t>
            </a:r>
            <a:r>
              <a:rPr lang="en-US" sz="2600" b="1" dirty="0" smtClean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 Transient Responses</a:t>
            </a:r>
          </a:p>
        </p:txBody>
      </p:sp>
      <p:pic>
        <p:nvPicPr>
          <p:cNvPr id="69637" name="Picture 5" descr="ch03fig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43" y="1609267"/>
            <a:ext cx="5605570" cy="444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h03fig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25" y="1182547"/>
            <a:ext cx="2874267" cy="487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Arrow 1"/>
          <p:cNvSpPr/>
          <p:nvPr/>
        </p:nvSpPr>
        <p:spPr>
          <a:xfrm flipH="1">
            <a:off x="1607127" y="1976582"/>
            <a:ext cx="711200" cy="223689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p Arrow 2"/>
          <p:cNvSpPr/>
          <p:nvPr/>
        </p:nvSpPr>
        <p:spPr>
          <a:xfrm flipV="1">
            <a:off x="4747495" y="1427248"/>
            <a:ext cx="236459" cy="688572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62255" y="5902036"/>
            <a:ext cx="415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6222" y="2200271"/>
            <a:ext cx="1074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Moving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83955" y="1746488"/>
            <a:ext cx="1122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Reducing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 flipH="1">
            <a:off x="1557947" y="5093854"/>
            <a:ext cx="711200" cy="223689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type="title"/>
          </p:nvPr>
        </p:nvSpPr>
        <p:spPr>
          <a:xfrm>
            <a:off x="480266" y="129887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Arial" charset="0"/>
                <a:ea typeface="ＭＳ Ｐゴシック" pitchFamily="-128" charset="-128"/>
              </a:rPr>
              <a:t>Effect of Real Poles </a:t>
            </a:r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ＭＳ Ｐゴシック" pitchFamily="-128" charset="-128"/>
              </a:rPr>
              <a:t>on</a:t>
            </a:r>
            <a:r>
              <a:rPr lang="en-US" sz="2800" b="1" dirty="0" smtClean="0">
                <a:solidFill>
                  <a:srgbClr val="FF0000"/>
                </a:solidFill>
                <a:latin typeface="Arial" charset="0"/>
                <a:ea typeface="ＭＳ Ｐゴシック" pitchFamily="-128" charset="-128"/>
              </a:rPr>
              <a:t> Transient Responses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3559" y="1436256"/>
            <a:ext cx="2967877" cy="50199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rial" charset="0"/>
                <a:ea typeface="ＭＳ Ｐゴシック" pitchFamily="-128" charset="-128"/>
              </a:rPr>
              <a:t>Example:</a:t>
            </a:r>
          </a:p>
          <a:p>
            <a:pPr marL="0" indent="0">
              <a:buNone/>
            </a:pPr>
            <a:endParaRPr lang="en-US" sz="1200" dirty="0" smtClean="0">
              <a:latin typeface="Arial" charset="0"/>
              <a:ea typeface="ＭＳ Ｐゴシック" pitchFamily="-128" charset="-128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pitchFamily="-128" charset="-128"/>
              </a:rPr>
              <a:t>Real pole:</a:t>
            </a:r>
          </a:p>
          <a:p>
            <a:pPr marL="0" indent="0">
              <a:buNone/>
            </a:pPr>
            <a:endParaRPr lang="en-US" sz="2400" dirty="0" smtClean="0">
              <a:latin typeface="Arial" charset="0"/>
              <a:ea typeface="ＭＳ Ｐゴシック" pitchFamily="-128" charset="-128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pitchFamily="-128" charset="-128"/>
              </a:rPr>
              <a:t>Step response of the system (</a:t>
            </a:r>
            <a:r>
              <a:rPr lang="en-US" sz="2400" i="1" dirty="0" smtClean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ζ </a:t>
            </a:r>
            <a:r>
              <a:rPr lang="en-US" sz="2400" dirty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= </a:t>
            </a:r>
            <a:r>
              <a:rPr lang="en-US" sz="2400" dirty="0" smtClean="0">
                <a:latin typeface="Times New Roman" panose="02020603050405020304" pitchFamily="18" charset="0"/>
                <a:ea typeface="ＭＳ Ｐゴシック" pitchFamily="-128" charset="-128"/>
                <a:cs typeface="Times New Roman" panose="02020603050405020304" pitchFamily="18" charset="0"/>
              </a:rPr>
              <a:t>0.5)</a:t>
            </a:r>
          </a:p>
          <a:p>
            <a:pPr marL="0" indent="0">
              <a:buNone/>
            </a:pPr>
            <a:endParaRPr lang="en-US" sz="1200" dirty="0" smtClean="0">
              <a:solidFill>
                <a:srgbClr val="0070C0"/>
              </a:solidFill>
              <a:latin typeface="Arial" charset="0"/>
              <a:ea typeface="ＭＳ Ｐゴシック" pitchFamily="-128" charset="-128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pitchFamily="-128" charset="-128"/>
              </a:rPr>
              <a:t>Smaller   </a:t>
            </a: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pitchFamily="-128" charset="-128"/>
              </a:rPr>
              <a:t>(Pole still on LHP) increases 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  <a:ea typeface="ＭＳ Ｐゴシック" pitchFamily="-128" charset="-128"/>
              </a:rPr>
              <a:t>rise time</a:t>
            </a:r>
          </a:p>
          <a:p>
            <a:pPr marL="0" indent="0">
              <a:buNone/>
            </a:pPr>
            <a:endParaRPr lang="en-US" sz="800" dirty="0" smtClean="0">
              <a:latin typeface="Arial" charset="0"/>
              <a:ea typeface="ＭＳ Ｐゴシック" pitchFamily="-128" charset="-128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  <a:ea typeface="ＭＳ Ｐゴシック" pitchFamily="-128" charset="-128"/>
              </a:rPr>
              <a:t>(Takes longer time to reach value 1.0)</a:t>
            </a:r>
            <a:endParaRPr lang="en-US" sz="2400" dirty="0">
              <a:latin typeface="Arial" charset="0"/>
              <a:ea typeface="ＭＳ Ｐゴシック" pitchFamily="-128" charset="-128"/>
            </a:endParaRPr>
          </a:p>
          <a:p>
            <a:endParaRPr lang="en-US" sz="2400" dirty="0"/>
          </a:p>
        </p:txBody>
      </p:sp>
      <p:pic>
        <p:nvPicPr>
          <p:cNvPr id="73732" name="Picture 4" descr="AACLHTA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4" y="2554197"/>
            <a:ext cx="4711420" cy="418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310144"/>
              </p:ext>
            </p:extLst>
          </p:nvPr>
        </p:nvGraphicFramePr>
        <p:xfrm>
          <a:off x="2639736" y="1286160"/>
          <a:ext cx="57292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380" name="方程式" r:id="rId5" imgW="2920680" imgH="431640" progId="Equation.3">
                  <p:embed/>
                </p:oleObj>
              </mc:Choice>
              <mc:Fallback>
                <p:oleObj name="方程式" r:id="rId5" imgW="2920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9736" y="1286160"/>
                        <a:ext cx="5729288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ight Arrow 3"/>
          <p:cNvSpPr/>
          <p:nvPr/>
        </p:nvSpPr>
        <p:spPr>
          <a:xfrm>
            <a:off x="3073801" y="5247969"/>
            <a:ext cx="786483" cy="16580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002366" y="2431502"/>
                <a:ext cx="107143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𝛼𝜁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366" y="2431502"/>
                <a:ext cx="1071436" cy="461665"/>
              </a:xfrm>
              <a:prstGeom prst="rect">
                <a:avLst/>
              </a:prstGeom>
              <a:blipFill>
                <a:blip r:embed="rId7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710224" y="4003214"/>
                <a:ext cx="107143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224" y="4003214"/>
                <a:ext cx="107143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34289" y="1390005"/>
                <a:ext cx="5856754" cy="76482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𝛼𝜁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)[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𝜁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den>
                    </m:f>
                  </m:oMath>
                </a14:m>
                <a:r>
                  <a:rPr lang="en-US" sz="2800" dirty="0" smtClean="0"/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289" y="1390005"/>
                <a:ext cx="5856754" cy="764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17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73" y="408342"/>
            <a:ext cx="8386618" cy="11430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 dirty="0" smtClean="0">
                <a:solidFill>
                  <a:srgbClr val="FF0000"/>
                </a:solidFill>
              </a:rPr>
              <a:t>Summary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C00000"/>
                </a:solidFill>
              </a:rPr>
              <a:t>Effects of Poles</a:t>
            </a:r>
            <a:r>
              <a:rPr lang="en-US" sz="2800" dirty="0" smtClean="0">
                <a:solidFill>
                  <a:srgbClr val="C00000"/>
                </a:solidFill>
              </a:rPr>
              <a:t>/</a:t>
            </a:r>
            <a:r>
              <a:rPr lang="en-US" sz="2800" b="1" dirty="0" smtClean="0">
                <a:solidFill>
                  <a:srgbClr val="C00000"/>
                </a:solidFill>
              </a:rPr>
              <a:t>Zeros </a:t>
            </a:r>
            <a:r>
              <a:rPr lang="en-US" sz="2800" dirty="0" smtClean="0">
                <a:solidFill>
                  <a:srgbClr val="C00000"/>
                </a:solidFill>
              </a:rPr>
              <a:t>on</a:t>
            </a:r>
            <a:r>
              <a:rPr lang="en-US" sz="2800" b="1" dirty="0" smtClean="0">
                <a:solidFill>
                  <a:srgbClr val="C00000"/>
                </a:solidFill>
              </a:rPr>
              <a:t> System Responses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173" y="1791489"/>
            <a:ext cx="7148945" cy="4406114"/>
          </a:xfrm>
        </p:spPr>
        <p:txBody>
          <a:bodyPr>
            <a:noAutofit/>
          </a:bodyPr>
          <a:lstStyle/>
          <a:p>
            <a:r>
              <a:rPr lang="en-US" sz="2800" dirty="0"/>
              <a:t>L</a:t>
            </a:r>
            <a:r>
              <a:rPr lang="en-US" sz="2800" dirty="0" smtClean="0"/>
              <a:t>ocations </a:t>
            </a:r>
            <a:r>
              <a:rPr lang="en-US" sz="2800" dirty="0"/>
              <a:t>of poles in the </a:t>
            </a:r>
            <a:r>
              <a:rPr lang="en-US" sz="2800" i="1" dirty="0"/>
              <a:t>s</a:t>
            </a:r>
            <a:r>
              <a:rPr lang="en-US" sz="2800" dirty="0"/>
              <a:t>-plane determine the </a:t>
            </a:r>
            <a:r>
              <a:rPr lang="en-US" sz="2800" dirty="0" smtClean="0"/>
              <a:t>characteristics </a:t>
            </a:r>
            <a:r>
              <a:rPr lang="en-US" sz="2800" dirty="0"/>
              <a:t>of the </a:t>
            </a:r>
            <a:r>
              <a:rPr lang="en-US" sz="2800" dirty="0" smtClean="0"/>
              <a:t>system responses</a:t>
            </a:r>
            <a:endParaRPr lang="en-US" sz="2800" dirty="0"/>
          </a:p>
          <a:p>
            <a:r>
              <a:rPr lang="en-US" sz="2800" dirty="0" smtClean="0"/>
              <a:t>A real zero on LHP, moving toward imaginary axis, will increase the overshoot </a:t>
            </a:r>
          </a:p>
          <a:p>
            <a:r>
              <a:rPr lang="en-US" sz="2800" dirty="0" smtClean="0"/>
              <a:t>A pair of complex conjugate zeros on LHP, moving toward imaginary axis, will decrease the overshoot </a:t>
            </a:r>
          </a:p>
          <a:p>
            <a:r>
              <a:rPr lang="en-US" sz="2800" dirty="0" smtClean="0"/>
              <a:t>A real pole on LHP, moving toward imaginary axis, will increase the rise time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397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072" y="1619821"/>
            <a:ext cx="1925785" cy="7366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22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4316</TotalTime>
  <Words>1430</Words>
  <Application>Microsoft Office PowerPoint</Application>
  <PresentationFormat>On-screen Show (4:3)</PresentationFormat>
  <Paragraphs>426</Paragraphs>
  <Slides>43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ＭＳ ゴシック</vt:lpstr>
      <vt:lpstr>ＭＳ Ｐゴシック</vt:lpstr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方程式</vt:lpstr>
      <vt:lpstr>Equation</vt:lpstr>
      <vt:lpstr>EE3114 Systems and Control    3. Dynamic Response</vt:lpstr>
      <vt:lpstr>Framework of Lectures</vt:lpstr>
      <vt:lpstr>PowerPoint Presentation</vt:lpstr>
      <vt:lpstr>Impulse Response</vt:lpstr>
      <vt:lpstr>PowerPoint Presentation</vt:lpstr>
      <vt:lpstr>Step Response</vt:lpstr>
      <vt:lpstr>PowerPoint Presentation</vt:lpstr>
      <vt:lpstr>Ramp Response</vt:lpstr>
      <vt:lpstr>PowerPoint Presentation</vt:lpstr>
      <vt:lpstr>PowerPoint Presentation</vt:lpstr>
      <vt:lpstr>PowerPoint Presentation</vt:lpstr>
      <vt:lpstr>PowerPoint Presentation</vt:lpstr>
      <vt:lpstr>Poles and Zeros</vt:lpstr>
      <vt:lpstr>Pole-Zero Plot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Pole Location and System Response</vt:lpstr>
      <vt:lpstr>Effects of Zeros on System Responses</vt:lpstr>
      <vt:lpstr>Plots of the step response with zero -ασ  (ζ = 0.5)</vt:lpstr>
      <vt:lpstr>If α &lt; 0  a zero on RHP: non-minimum-phase system</vt:lpstr>
      <vt:lpstr>PowerPoint Presentation</vt:lpstr>
      <vt:lpstr>Effect of Zero on Transient Responses</vt:lpstr>
      <vt:lpstr>PowerPoint Presentation</vt:lpstr>
      <vt:lpstr>Effect of Complex Zeros on Transient Responses</vt:lpstr>
      <vt:lpstr>Effect of Real Poles on Transient Responses</vt:lpstr>
      <vt:lpstr>Summary Effects of Poles/Zeros on System Responses</vt:lpstr>
      <vt:lpstr>PowerPoint Presentation</vt:lpstr>
    </vt:vector>
  </TitlesOfParts>
  <Company>University of Southern California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Response</dc:title>
  <dc:creator>Guanrong Chen</dc:creator>
  <cp:lastModifiedBy>jchen</cp:lastModifiedBy>
  <cp:revision>922</cp:revision>
  <dcterms:created xsi:type="dcterms:W3CDTF">2012-01-22T13:54:23Z</dcterms:created>
  <dcterms:modified xsi:type="dcterms:W3CDTF">2019-01-13T04:55:48Z</dcterms:modified>
</cp:coreProperties>
</file>