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433" r:id="rId3"/>
    <p:sldId id="432" r:id="rId4"/>
    <p:sldId id="434" r:id="rId5"/>
    <p:sldId id="437" r:id="rId6"/>
    <p:sldId id="439" r:id="rId7"/>
    <p:sldId id="440" r:id="rId8"/>
    <p:sldId id="438" r:id="rId9"/>
    <p:sldId id="441" r:id="rId10"/>
    <p:sldId id="442" r:id="rId11"/>
    <p:sldId id="443" r:id="rId12"/>
    <p:sldId id="444" r:id="rId13"/>
    <p:sldId id="445" r:id="rId14"/>
    <p:sldId id="446" r:id="rId15"/>
    <p:sldId id="448" r:id="rId16"/>
    <p:sldId id="449" r:id="rId17"/>
    <p:sldId id="450" r:id="rId18"/>
    <p:sldId id="451" r:id="rId19"/>
    <p:sldId id="452" r:id="rId20"/>
    <p:sldId id="453" r:id="rId21"/>
    <p:sldId id="454" r:id="rId22"/>
    <p:sldId id="455" r:id="rId23"/>
    <p:sldId id="456" r:id="rId24"/>
    <p:sldId id="457" r:id="rId25"/>
    <p:sldId id="459" r:id="rId26"/>
    <p:sldId id="461" r:id="rId27"/>
    <p:sldId id="462" r:id="rId28"/>
    <p:sldId id="463" r:id="rId29"/>
    <p:sldId id="466" r:id="rId30"/>
    <p:sldId id="467" r:id="rId31"/>
    <p:sldId id="468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4727"/>
  </p:normalViewPr>
  <p:slideViewPr>
    <p:cSldViewPr>
      <p:cViewPr varScale="1">
        <p:scale>
          <a:sx n="63" d="100"/>
          <a:sy n="63" d="100"/>
        </p:scale>
        <p:origin x="5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64DB847-A7C6-423F-B771-46A6092732E3}" type="datetimeFigureOut">
              <a:rPr lang="en-US"/>
              <a:pPr>
                <a:defRPr/>
              </a:pPr>
              <a:t>4/2/2019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7FC56A9-71FA-49A8-A49B-73E0C4B6E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37E6B40E-C929-4943-A633-C171D7490999}" type="slidenum">
              <a:rPr lang="zh-TW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zh-TW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9207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02858FE-39C1-4224-8BC1-352CF06D73EE}" type="slidenum">
              <a:rPr lang="zh-TW" altLang="en-US"/>
              <a:pPr algn="r" eaLnBrk="1" hangingPunct="1">
                <a:spcBef>
                  <a:spcPct val="0"/>
                </a:spcBef>
              </a:pPr>
              <a:t>3</a:t>
            </a:fld>
            <a:endParaRPr lang="en-US" altLang="zh-TW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2170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1D11CC3-F91C-45AF-A401-D072DB052D46}" type="slidenum">
              <a:rPr lang="zh-TW" altLang="en-US"/>
              <a:pPr algn="r" eaLnBrk="1" hangingPunct="1">
                <a:spcBef>
                  <a:spcPct val="0"/>
                </a:spcBef>
              </a:pPr>
              <a:t>4</a:t>
            </a:fld>
            <a:endParaRPr lang="en-US" altLang="zh-TW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70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295400"/>
            <a:ext cx="8229600" cy="20574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3333B2"/>
            </a:solidFill>
          </a:ln>
          <a:effectLst>
            <a:outerShdw blurRad="114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838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667000"/>
            <a:ext cx="6400800" cy="5334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1071563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0B4CF9C-55F4-4FFE-BD8D-163EF165F112}" type="datetime1">
              <a:rPr lang="en-US" smtClean="0"/>
              <a:t>4/2/2019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4290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492875"/>
            <a:ext cx="11430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6CB4F1-E69D-4458-B775-B121381A0F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600"/>
            </a:lvl1pPr>
            <a:lvl2pPr>
              <a:buSzPct val="60000"/>
              <a:buFontTx/>
              <a:buBlip>
                <a:blip r:embed="rId3"/>
              </a:buBlip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BC7FEBF-A170-470C-A369-F0D066FB5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90982-9BD1-41A4-898E-2DE3EFDAD62B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2F621-4695-46C1-8607-7F4A48817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6490727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58546F-1E4E-426D-9940-5EB4B4A74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3333B2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+mn-lt"/>
                <a:cs typeface="+mn-cs"/>
              </a:rPr>
              <a:t>Vu Pham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3820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8382000" cy="44497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200"/>
            </a:lvl1pPr>
            <a:lvl2pPr>
              <a:buSzPct val="60000"/>
              <a:buFontTx/>
              <a:buBlip>
                <a:blip r:embed="rId2"/>
              </a:buBlip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  <a:gradFill>
            <a:gsLst>
              <a:gs pos="0">
                <a:schemeClr val="bg2">
                  <a:lumMod val="25000"/>
                </a:schemeClr>
              </a:gs>
              <a:gs pos="100000">
                <a:srgbClr val="C00000"/>
              </a:gs>
            </a:gsLst>
            <a:lin ang="10800000" scaled="1"/>
          </a:gradFill>
        </p:spPr>
        <p:txBody>
          <a:bodyPr/>
          <a:lstStyle>
            <a:lvl1pPr marL="182880"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  <a:solidFill>
            <a:srgbClr val="C00000"/>
          </a:solidFill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A sample title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  <a:solidFill>
            <a:srgbClr val="C00000"/>
          </a:solidFill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25B14B-C98E-4C14-96E7-18DD3A29C1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7659C-7A1E-4BA8-A357-D19EE208B1A5}" type="datetime1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A947-F0B9-4AC8-B617-2CA04D399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64503-3AD9-4F80-9E80-DDFEFC8BB6B0}" type="datetime1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5516-340B-459A-81CA-6701DA508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9556C-2595-4E56-A717-316D8EFEAEE5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A575-3527-424C-A005-428A5216F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0A5D-7968-4289-B148-46667062E381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EB02-20BD-4C4F-B59A-1CA3F89D9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52F936-46F4-4144-90DC-FD4D951CD6F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198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3D0017-6054-459D-AE5C-191A18401D8C}" type="datetime1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6CB6DE-1033-4C2C-8280-139BC16F7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6" r:id="rId3"/>
    <p:sldLayoutId id="2147483673" r:id="rId4"/>
    <p:sldLayoutId id="2147483674" r:id="rId5"/>
    <p:sldLayoutId id="2147483667" r:id="rId6"/>
    <p:sldLayoutId id="2147483668" r:id="rId7"/>
    <p:sldLayoutId id="2147483669" r:id="rId8"/>
    <p:sldLayoutId id="2147483670" r:id="rId9"/>
    <p:sldLayoutId id="2147483675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EE2004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09600" y="2319197"/>
            <a:ext cx="6400800" cy="5334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/>
              <a:t>Timer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8B66306-8590-40A6-8DFF-2EFA97E971C8}" type="slidenum">
              <a:rPr kumimoji="0" lang="zh-TW" altLang="en-US" sz="1400"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zh-TW" sz="1400">
              <a:ea typeface="新細明體" pitchFamily="18" charset="-120"/>
            </a:endParaRPr>
          </a:p>
        </p:txBody>
      </p:sp>
      <p:sp>
        <p:nvSpPr>
          <p:cNvPr id="307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" y="42863"/>
            <a:ext cx="7772400" cy="658813"/>
          </a:xfrm>
        </p:spPr>
        <p:txBody>
          <a:bodyPr/>
          <a:lstStyle/>
          <a:p>
            <a:pPr algn="l" eaLnBrk="1" hangingPunct="1"/>
            <a:r>
              <a:rPr lang="en-US" altLang="zh-TW" dirty="0"/>
              <a:t>Basic Timer</a:t>
            </a:r>
          </a:p>
        </p:txBody>
      </p:sp>
      <p:sp>
        <p:nvSpPr>
          <p:cNvPr id="307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9750" y="90805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zh-TW" sz="2400" dirty="0"/>
              <a:t>A Timer/Counter can be configured in various modes, typically based on 8-bit or 16-bit operation. It is used to counter the number of input pulse.</a:t>
            </a:r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ea typeface="新細明體" pitchFamily="18" charset="-120"/>
            </a:endParaRPr>
          </a:p>
        </p:txBody>
      </p:sp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3">
            <a:lum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5189511" cy="42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 txBox="1">
            <a:spLocks noGrp="1"/>
          </p:cNvSpPr>
          <p:nvPr/>
        </p:nvSpPr>
        <p:spPr bwMode="auto">
          <a:xfrm>
            <a:off x="7204075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D670844-63DE-40CB-A5C8-FA953A59B7D5}" type="slidenum">
              <a:rPr kumimoji="0" lang="zh-TW" altLang="en-US" sz="1400"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TW" sz="1400">
              <a:ea typeface="新細明體" pitchFamily="18" charset="-120"/>
            </a:endParaRPr>
          </a:p>
        </p:txBody>
      </p:sp>
      <p:sp>
        <p:nvSpPr>
          <p:cNvPr id="409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0"/>
            <a:ext cx="7772400" cy="658813"/>
          </a:xfrm>
        </p:spPr>
        <p:txBody>
          <a:bodyPr/>
          <a:lstStyle/>
          <a:p>
            <a:pPr algn="l" eaLnBrk="1" hangingPunct="1"/>
            <a:r>
              <a:rPr lang="en-US" altLang="zh-TW" dirty="0"/>
              <a:t>Introduction</a:t>
            </a:r>
          </a:p>
        </p:txBody>
      </p:sp>
      <p:sp>
        <p:nvSpPr>
          <p:cNvPr id="4100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803276"/>
            <a:ext cx="8147050" cy="4114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TW" sz="2400" dirty="0"/>
              <a:t>Timer</a:t>
            </a:r>
          </a:p>
          <a:p>
            <a:pPr marL="0" indent="0" eaLnBrk="1" hangingPunct="1"/>
            <a:r>
              <a:rPr lang="en-US" altLang="zh-TW" sz="2400" dirty="0"/>
              <a:t>Set the initial value of registers (by software)</a:t>
            </a:r>
          </a:p>
          <a:p>
            <a:pPr marL="0" indent="0" eaLnBrk="1" hangingPunct="1"/>
            <a:r>
              <a:rPr lang="en-US" altLang="zh-TW" sz="2400" dirty="0"/>
              <a:t>Start the timer (by software) and then the timer counts up.</a:t>
            </a:r>
          </a:p>
          <a:p>
            <a:pPr marL="0" indent="0" eaLnBrk="1" hangingPunct="1"/>
            <a:r>
              <a:rPr lang="en-US" altLang="zh-TW" sz="2400" dirty="0"/>
              <a:t>Input from internal system clock (machine cycle)</a:t>
            </a:r>
          </a:p>
          <a:p>
            <a:pPr marL="0" indent="0" eaLnBrk="1" hangingPunct="1"/>
            <a:r>
              <a:rPr lang="en-US" altLang="zh-TW" sz="2400" dirty="0"/>
              <a:t>When the timer : FFFF --&gt; 0,  the time sets a bit to denote time out.</a:t>
            </a:r>
          </a:p>
          <a:p>
            <a:pPr marL="0" indent="0" eaLnBrk="1" hangingPunct="1"/>
            <a:endParaRPr lang="en-US" altLang="zh-TW" sz="2400" dirty="0"/>
          </a:p>
          <a:p>
            <a:pPr marL="0" indent="0" eaLnBrk="1" hangingPunct="1">
              <a:buFontTx/>
              <a:buNone/>
            </a:pPr>
            <a:r>
              <a:rPr lang="en-US" altLang="zh-TW" sz="2400" dirty="0"/>
              <a:t>Counter</a:t>
            </a:r>
          </a:p>
          <a:p>
            <a:pPr marL="0" indent="0" eaLnBrk="1" hangingPunct="1"/>
            <a:r>
              <a:rPr lang="en-US" altLang="zh-TW" sz="2400" dirty="0"/>
              <a:t>Set the initial value of registers (by software)</a:t>
            </a:r>
          </a:p>
          <a:p>
            <a:pPr marL="0" indent="0" eaLnBrk="1" hangingPunct="1"/>
            <a:r>
              <a:rPr lang="en-US" altLang="zh-TW" sz="2400" dirty="0"/>
              <a:t>Start the timer (by software) and then the 8051 counts up.</a:t>
            </a:r>
          </a:p>
          <a:p>
            <a:pPr marL="0" indent="0" eaLnBrk="1" hangingPunct="1"/>
            <a:r>
              <a:rPr lang="en-US" altLang="zh-TW" sz="2400" dirty="0"/>
              <a:t>Input from external signal</a:t>
            </a:r>
          </a:p>
          <a:p>
            <a:pPr marL="0" indent="0" eaLnBrk="1" hangingPunct="1"/>
            <a:r>
              <a:rPr lang="en-US" altLang="zh-TW" sz="2400" dirty="0"/>
              <a:t>When the timer: FFFF --&gt; 0,  the timer sets a bit to denote time out.</a:t>
            </a:r>
          </a:p>
          <a:p>
            <a:pPr marL="0" indent="0" eaLnBrk="1" hangingPunct="1"/>
            <a:endParaRPr lang="en-US" altLang="zh-TW" sz="2400" dirty="0"/>
          </a:p>
          <a:p>
            <a:pPr marL="0" indent="0" eaLnBrk="1" hangingPunct="1">
              <a:buFontTx/>
              <a:buNone/>
            </a:pPr>
            <a:endParaRPr lang="en-US" altLang="zh-TW" sz="2000" dirty="0"/>
          </a:p>
          <a:p>
            <a:pPr marL="0" indent="0" eaLnBrk="1" hangingPunct="1">
              <a:buFontTx/>
              <a:buNone/>
            </a:pPr>
            <a:endParaRPr lang="en-US" altLang="zh-TW" sz="2000" dirty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ea typeface="新細明體" pitchFamily="18" charset="-120"/>
            </a:endParaRPr>
          </a:p>
        </p:txBody>
      </p:sp>
      <p:sp>
        <p:nvSpPr>
          <p:cNvPr id="410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6013498-46A7-47D9-9584-DBDCC427085E}" type="slidenum">
              <a:rPr kumimoji="0" lang="zh-TW" altLang="en-US" sz="1400"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TW" sz="140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7204075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ADD1676-2B94-4CE9-A507-4CB7820A78D1}" type="slidenum">
              <a:rPr kumimoji="0" lang="zh-TW" altLang="en-US" sz="1400"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TW" sz="1400">
              <a:ea typeface="新細明體" pitchFamily="18" charset="-120"/>
            </a:endParaRPr>
          </a:p>
        </p:txBody>
      </p:sp>
      <p:sp>
        <p:nvSpPr>
          <p:cNvPr id="5123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195262"/>
            <a:ext cx="7772400" cy="658813"/>
          </a:xfrm>
        </p:spPr>
        <p:txBody>
          <a:bodyPr/>
          <a:lstStyle/>
          <a:p>
            <a:pPr algn="l" eaLnBrk="1" hangingPunct="1"/>
            <a:r>
              <a:rPr lang="en-US" altLang="zh-TW" dirty="0"/>
              <a:t>Introduction</a:t>
            </a:r>
          </a:p>
        </p:txBody>
      </p:sp>
      <p:sp>
        <p:nvSpPr>
          <p:cNvPr id="5124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908050"/>
            <a:ext cx="8363272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- </a:t>
            </a:r>
            <a:r>
              <a:rPr lang="en-US" altLang="en-US" sz="2800" b="1" dirty="0"/>
              <a:t>Time </a:t>
            </a:r>
            <a:r>
              <a:rPr lang="en-US" altLang="en-US" sz="2800" dirty="0"/>
              <a:t>is represented by the count in a timer.</a:t>
            </a:r>
          </a:p>
          <a:p>
            <a:pPr marL="228600" indent="-228600">
              <a:buFontTx/>
              <a:buNone/>
            </a:pPr>
            <a:r>
              <a:rPr lang="en-US" altLang="en-US" sz="2800" dirty="0"/>
              <a:t>- There are many applications that cannot be implemented without a timer: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  1. Event arrival time recording and comparison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  2. Periodic interrupt generation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  3. Pulse width and period measurement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  4. Frequency and duty cycle measurement</a:t>
            </a:r>
          </a:p>
          <a:p>
            <a:pPr marL="625475" indent="-625475">
              <a:buFontTx/>
              <a:buNone/>
            </a:pPr>
            <a:r>
              <a:rPr lang="en-US" altLang="en-US" sz="2800" dirty="0"/>
              <a:t>    5. Generation of waveforms with certain frequency and duty cycle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  6. Event counting</a:t>
            </a:r>
            <a:endParaRPr lang="en-US" altLang="zh-TW" sz="2800" dirty="0"/>
          </a:p>
          <a:p>
            <a:pPr marL="0" indent="0" eaLnBrk="1" hangingPunct="1">
              <a:buFontTx/>
              <a:buNone/>
            </a:pPr>
            <a:endParaRPr lang="en-US" altLang="zh-TW" sz="2800" dirty="0"/>
          </a:p>
          <a:p>
            <a:pPr marL="0" indent="0" eaLnBrk="1" hangingPunct="1">
              <a:buFontTx/>
              <a:buNone/>
            </a:pPr>
            <a:endParaRPr lang="en-US" altLang="zh-TW" sz="2000" dirty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ea typeface="新細明體" pitchFamily="18" charset="-120"/>
            </a:endParaRPr>
          </a:p>
        </p:txBody>
      </p:sp>
      <p:sp>
        <p:nvSpPr>
          <p:cNvPr id="512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242CFF5-ED6B-4823-BA39-3440927A0D8A}" type="slidenum">
              <a:rPr kumimoji="0" lang="zh-TW" altLang="en-US" sz="1400"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TW" sz="140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90F604-54AE-4C2D-839C-7E8EDD92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PIC18 Timer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BC05D-188E-4E05-AF1D-B6114E322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79" y="1268760"/>
            <a:ext cx="8376441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6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90F604-54AE-4C2D-839C-7E8EDD92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PIC18 Timer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3B1424AE-3116-4145-A38C-8BB7AA5F8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268760"/>
            <a:ext cx="7772400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/>
              <a:t>PIC18 has two to five timers</a:t>
            </a:r>
          </a:p>
          <a:p>
            <a:pPr lvl="1"/>
            <a:r>
              <a:rPr lang="en-US" altLang="en-US" dirty="0"/>
              <a:t>Depending on the family number</a:t>
            </a:r>
          </a:p>
          <a:p>
            <a:r>
              <a:rPr lang="en-US" altLang="en-US" sz="2800" dirty="0"/>
              <a:t>These timers can be used as 	</a:t>
            </a:r>
          </a:p>
          <a:p>
            <a:pPr lvl="1"/>
            <a:r>
              <a:rPr lang="en-US" altLang="en-US" dirty="0"/>
              <a:t>Timers to generate a time delay </a:t>
            </a:r>
          </a:p>
          <a:p>
            <a:pPr lvl="1"/>
            <a:r>
              <a:rPr lang="en-US" altLang="en-US" dirty="0"/>
              <a:t>Counters to count events happening outside the PIC18</a:t>
            </a:r>
          </a:p>
          <a:p>
            <a:r>
              <a:rPr lang="en-US" altLang="en-US" sz="2800" dirty="0"/>
              <a:t>Every timer needs a clock pulse to tick</a:t>
            </a:r>
          </a:p>
          <a:p>
            <a:pPr lvl="1"/>
            <a:endParaRPr lang="en-US" altLang="en-US" sz="3200" dirty="0"/>
          </a:p>
          <a:p>
            <a:pPr>
              <a:buFontTx/>
              <a:buNone/>
            </a:pPr>
            <a:endParaRPr lang="en-US" altLang="zh-TW" sz="2400" dirty="0"/>
          </a:p>
          <a:p>
            <a:pPr>
              <a:buFontTx/>
              <a:buNone/>
            </a:pPr>
            <a:endParaRPr lang="en-US" altLang="zh-TW" sz="2000" dirty="0"/>
          </a:p>
        </p:txBody>
      </p:sp>
    </p:spTree>
    <p:extLst>
      <p:ext uri="{BB962C8B-B14F-4D97-AF65-F5344CB8AC3E}">
        <p14:creationId xmlns:p14="http://schemas.microsoft.com/office/powerpoint/2010/main" val="281765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90F604-54AE-4C2D-839C-7E8EDD92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PIC18 Timer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3B1424AE-3116-4145-A38C-8BB7AA5F8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124744"/>
            <a:ext cx="7772400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/>
              <a:t>Clock source can be </a:t>
            </a:r>
          </a:p>
          <a:p>
            <a:pPr lvl="1"/>
            <a:r>
              <a:rPr lang="en-US" altLang="en-US" b="1" u="sng" dirty="0"/>
              <a:t>Internal</a:t>
            </a:r>
            <a:r>
              <a:rPr lang="en-US" altLang="en-US" dirty="0"/>
              <a:t> </a:t>
            </a:r>
            <a:r>
              <a:rPr lang="en-US" altLang="en-US" dirty="0">
                <a:sym typeface="Wingdings" pitchFamily="2" charset="2"/>
              </a:rPr>
              <a:t> 1/4th of the frequency of the crystal oscillator on OSC1 and OSC2 pins (</a:t>
            </a:r>
            <a:r>
              <a:rPr lang="en-US" altLang="en-US" dirty="0" err="1">
                <a:sym typeface="Wingdings" pitchFamily="2" charset="2"/>
              </a:rPr>
              <a:t>Fosc</a:t>
            </a:r>
            <a:r>
              <a:rPr lang="en-US" altLang="en-US" dirty="0">
                <a:sym typeface="Wingdings" pitchFamily="2" charset="2"/>
              </a:rPr>
              <a:t>/4) is fed into timer</a:t>
            </a:r>
          </a:p>
          <a:p>
            <a:pPr lvl="1"/>
            <a:r>
              <a:rPr lang="en-US" altLang="en-US" b="1" u="sng" dirty="0"/>
              <a:t>External: </a:t>
            </a:r>
            <a:r>
              <a:rPr lang="en-US" altLang="en-US" dirty="0"/>
              <a:t>pulses are fed through one of the PIC18’s pins </a:t>
            </a:r>
            <a:r>
              <a:rPr lang="en-US" altLang="en-US" dirty="0">
                <a:sym typeface="Wingdings" pitchFamily="2" charset="2"/>
              </a:rPr>
              <a:t> Counter</a:t>
            </a:r>
          </a:p>
          <a:p>
            <a:r>
              <a:rPr lang="en-US" altLang="en-US" sz="2800" dirty="0">
                <a:sym typeface="Wingdings" pitchFamily="2" charset="2"/>
              </a:rPr>
              <a:t>Timers are 16-bit wide (</a:t>
            </a:r>
            <a:r>
              <a:rPr lang="en-US" altLang="en-US" sz="2800" dirty="0" err="1">
                <a:sym typeface="Wingdings" pitchFamily="2" charset="2"/>
              </a:rPr>
              <a:t>TMRxL</a:t>
            </a:r>
            <a:r>
              <a:rPr lang="en-US" altLang="en-US" sz="2800" dirty="0">
                <a:sym typeface="Wingdings" pitchFamily="2" charset="2"/>
              </a:rPr>
              <a:t> &amp; </a:t>
            </a:r>
            <a:r>
              <a:rPr lang="en-US" altLang="en-US" sz="2800" dirty="0" err="1">
                <a:sym typeface="Wingdings" pitchFamily="2" charset="2"/>
              </a:rPr>
              <a:t>TMRxH</a:t>
            </a:r>
            <a:r>
              <a:rPr lang="en-US" altLang="en-US" sz="2800" dirty="0">
                <a:sym typeface="Wingdings" pitchFamily="2" charset="2"/>
              </a:rPr>
              <a:t>)</a:t>
            </a:r>
          </a:p>
          <a:p>
            <a:pPr lvl="1"/>
            <a:r>
              <a:rPr lang="en-US" altLang="en-US" dirty="0">
                <a:sym typeface="Wingdings" pitchFamily="2" charset="2"/>
              </a:rPr>
              <a:t>Each timer has TCON (timer Control) reg. </a:t>
            </a:r>
            <a:endParaRPr lang="en-US" altLang="en-US" dirty="0"/>
          </a:p>
          <a:p>
            <a:pPr lvl="1"/>
            <a:endParaRPr lang="en-US" altLang="en-US" sz="3200" dirty="0"/>
          </a:p>
          <a:p>
            <a:pPr>
              <a:buFontTx/>
              <a:buNone/>
            </a:pPr>
            <a:endParaRPr lang="en-US" altLang="zh-TW" sz="2400" dirty="0"/>
          </a:p>
          <a:p>
            <a:pPr>
              <a:buFontTx/>
              <a:buNone/>
            </a:pPr>
            <a:endParaRPr lang="en-US" altLang="zh-TW" sz="2000" dirty="0"/>
          </a:p>
        </p:txBody>
      </p:sp>
    </p:spTree>
    <p:extLst>
      <p:ext uri="{BB962C8B-B14F-4D97-AF65-F5344CB8AC3E}">
        <p14:creationId xmlns:p14="http://schemas.microsoft.com/office/powerpoint/2010/main" val="853584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690BEF-96D8-42F9-8096-F63CA86AF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Special Function Registers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FC926C-6ECD-4F4B-85EC-3047A1EB9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Registers of the timer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1E8CAA-57F2-4541-BB76-A97BA1EC3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700808"/>
            <a:ext cx="4824536" cy="420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81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49069E-B07D-4FB9-9C3B-C4986EC6C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E8F3A5-DCC9-4085-B0AF-87AF47C8B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52736"/>
            <a:ext cx="799500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15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82713E-84DB-4721-8905-B1508E90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TIMER0</a:t>
            </a:r>
          </a:p>
        </p:txBody>
      </p:sp>
      <p:sp>
        <p:nvSpPr>
          <p:cNvPr id="4" name="Rectangle 1027">
            <a:extLst>
              <a:ext uri="{FF2B5EF4-FFF2-40B4-BE49-F238E27FC236}">
                <a16:creationId xmlns:a16="http://schemas.microsoft.com/office/drawing/2014/main" id="{5E07A8E2-F524-4B18-938C-DE5498F5F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896962"/>
            <a:ext cx="8597900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Can be configured as an 8-bit or 16-bit timer or counter.</a:t>
            </a:r>
          </a:p>
          <a:p>
            <a:r>
              <a:rPr lang="en-US" altLang="en-US" sz="2400" dirty="0"/>
              <a:t>Can select the internal instruction cycle clock or the T0CKI signal as  the clock signal.</a:t>
            </a:r>
          </a:p>
          <a:p>
            <a:r>
              <a:rPr lang="en-US" altLang="en-US" sz="2400" dirty="0"/>
              <a:t>The user can choose to divide the clock signal by a </a:t>
            </a:r>
            <a:r>
              <a:rPr lang="en-US" altLang="en-US" sz="2400" dirty="0" err="1"/>
              <a:t>prescaler</a:t>
            </a:r>
            <a:r>
              <a:rPr lang="en-US" altLang="en-US" sz="2400" dirty="0"/>
              <a:t> before connecting it to the clock input to Timer0.</a:t>
            </a:r>
          </a:p>
          <a:p>
            <a:r>
              <a:rPr lang="en-US" altLang="en-US" sz="2400" dirty="0"/>
              <a:t>The T0CON register controls the operation of Timer0.</a:t>
            </a:r>
          </a:p>
          <a:p>
            <a:pPr marL="0" indent="0">
              <a:buFontTx/>
              <a:buNone/>
            </a:pPr>
            <a:endParaRPr lang="en-US" altLang="zh-TW" sz="2000" dirty="0"/>
          </a:p>
          <a:p>
            <a:pPr marL="0" indent="0">
              <a:buFontTx/>
              <a:buNone/>
            </a:pPr>
            <a:endParaRPr lang="en-US" altLang="zh-TW" sz="200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D1F8AEE-36A0-4498-A67E-D620F60E92D1}"/>
              </a:ext>
            </a:extLst>
          </p:cNvPr>
          <p:cNvSpPr txBox="1">
            <a:spLocks noGrp="1"/>
          </p:cNvSpPr>
          <p:nvPr/>
        </p:nvSpPr>
        <p:spPr bwMode="auto">
          <a:xfrm>
            <a:off x="7204075" y="64389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71CAD49-CCF8-4753-9779-93D4F2136AC0}" type="slidenum">
              <a:rPr kumimoji="0" lang="zh-TW" altLang="en-US" sz="1400"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zh-TW" sz="1400">
              <a:ea typeface="新細明體" pitchFamily="18" charset="-12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4F5E4D5-1E86-476C-8772-DEE5320A3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05275"/>
            <a:ext cx="4945132" cy="229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A9530AC9-4DEE-43AC-90C2-85C4E88FF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429000"/>
            <a:ext cx="73247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865316A-2D34-4437-9B60-EBD6D2AD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4075" y="64389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2C28A99-F38E-472F-8491-FE8D7C8F5D8E}" type="slidenum">
              <a:rPr kumimoji="0" lang="zh-TW" altLang="en-US" sz="1400"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zh-TW" sz="140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7662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362B25-615C-4F15-A75C-02207215E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99317"/>
            <a:ext cx="8382000" cy="5059363"/>
          </a:xfrm>
        </p:spPr>
        <p:txBody>
          <a:bodyPr/>
          <a:lstStyle/>
          <a:p>
            <a:r>
              <a:rPr lang="da-DK" dirty="0"/>
              <a:t>Set various timer operation mode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623015-8A3D-4C38-AA97-391F0DAD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T0CON (Timer0 control) register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7B76B0-8964-43AB-BCB6-CB56A0DFE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48" y="1457352"/>
            <a:ext cx="7829550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32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134B3C-10D7-4511-BF35-318CDFA17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TOPS2: TOPS0 </a:t>
            </a:r>
            <a:r>
              <a:rPr lang="en-US" dirty="0" err="1"/>
              <a:t>Prescaler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BA6C4F-EAF4-4E76-94D2-311EBF81E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54404"/>
            <a:ext cx="8033916" cy="3420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FD0C3D-FB21-4872-BF92-6F216EF62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899635"/>
            <a:ext cx="8915400" cy="91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69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EE4C25-463E-4222-BFB8-86191E6C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TMR0IF (Flag Bit) in INTCON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CCE38B-388E-455D-9379-96EA9487F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728"/>
            <a:ext cx="9144000" cy="15345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271C84-A1FA-49EB-86EC-A8FBB3237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37355"/>
            <a:ext cx="9144000" cy="369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12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2499-6780-4055-AED0-8C59F190B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0"/>
            <a:ext cx="8227640" cy="50593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2800" dirty="0"/>
              <a:t>Find the value for T0CON if we want to program Timer0 in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16-bit mode,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no </a:t>
            </a:r>
            <a:r>
              <a:rPr lang="en-US" altLang="zh-TW" sz="2800" dirty="0" err="1"/>
              <a:t>prescaler</a:t>
            </a:r>
            <a:r>
              <a:rPr lang="en-US" altLang="zh-TW" sz="28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Use internal clock </a:t>
            </a:r>
            <a:r>
              <a:rPr lang="en-US" altLang="zh-TW" sz="2800" dirty="0" err="1"/>
              <a:t>Fosc</a:t>
            </a:r>
            <a:r>
              <a:rPr lang="en-US" altLang="zh-TW" sz="2800" dirty="0"/>
              <a:t>/4 crystal oscillator for the clock source,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increment on positive-edge.</a:t>
            </a:r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endParaRPr lang="en-US" altLang="zh-TW" sz="28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94CF1A-E6CA-4768-B212-7A798AD1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TIMER0 Programming</a:t>
            </a:r>
          </a:p>
        </p:txBody>
      </p:sp>
    </p:spTree>
    <p:extLst>
      <p:ext uri="{BB962C8B-B14F-4D97-AF65-F5344CB8AC3E}">
        <p14:creationId xmlns:p14="http://schemas.microsoft.com/office/powerpoint/2010/main" val="3019015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2499-6780-4055-AED0-8C59F190B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2736"/>
            <a:ext cx="8227640" cy="50593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16-bit mode,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no </a:t>
            </a:r>
            <a:r>
              <a:rPr lang="en-US" altLang="zh-TW" sz="2800" dirty="0" err="1"/>
              <a:t>prescaler</a:t>
            </a:r>
            <a:r>
              <a:rPr lang="en-US" altLang="zh-TW" sz="28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 err="1"/>
              <a:t>fosc</a:t>
            </a:r>
            <a:r>
              <a:rPr lang="en-US" altLang="zh-TW" sz="2800" dirty="0"/>
              <a:t>/4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positive-edge.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TW" sz="2800" dirty="0"/>
          </a:p>
          <a:p>
            <a:pPr>
              <a:buFont typeface="Arial" panose="020B0604020202020204" pitchFamily="34" charset="0"/>
              <a:buChar char="•"/>
            </a:pPr>
            <a:endParaRPr lang="en-US" altLang="zh-TW" sz="2800" dirty="0"/>
          </a:p>
          <a:p>
            <a:pPr>
              <a:buFont typeface="Arial" panose="020B0604020202020204" pitchFamily="34" charset="0"/>
              <a:buChar char="•"/>
            </a:pPr>
            <a:endParaRPr lang="en-US" altLang="zh-TW" sz="2800" dirty="0"/>
          </a:p>
          <a:p>
            <a:pPr>
              <a:buFont typeface="Arial" panose="020B0604020202020204" pitchFamily="34" charset="0"/>
              <a:buChar char="•"/>
            </a:pPr>
            <a:endParaRPr lang="en-US" altLang="zh-TW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PSA =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/>
              <a:t>TCON = 0000 1000</a:t>
            </a:r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endParaRPr lang="en-US" altLang="zh-TW" sz="28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94CF1A-E6CA-4768-B212-7A798AD1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TIMER0 Programming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22F28A-0C54-4E5C-B405-40BFC0BB2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052736"/>
            <a:ext cx="6536383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9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1BC8C8-5BF1-4553-B0E0-6147EB5E2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2800" dirty="0"/>
              <a:t>Find the timer’s clock frequency and its period for various PIC18-based systems, with the following frequencies. Assume that no </a:t>
            </a:r>
            <a:r>
              <a:rPr lang="en-US" altLang="zh-TW" sz="2800" dirty="0" err="1"/>
              <a:t>prescaler</a:t>
            </a:r>
            <a:r>
              <a:rPr lang="en-US" altLang="zh-TW" sz="2800" dirty="0"/>
              <a:t> is used. </a:t>
            </a:r>
          </a:p>
          <a:p>
            <a:pPr marL="0" indent="0">
              <a:buFontTx/>
              <a:buAutoNum type="arabicParenBoth"/>
            </a:pPr>
            <a:r>
              <a:rPr lang="en-US" altLang="zh-TW" sz="2800" dirty="0"/>
              <a:t>10 MHz         (2) 16 MHz     (3)   4 MHz</a:t>
            </a:r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FontTx/>
              <a:buAutoNum type="arabicParenBoth"/>
            </a:pPr>
            <a:r>
              <a:rPr lang="en-US" altLang="zh-TW" sz="2800" dirty="0"/>
              <a:t> ¼  x 10 MHz = 2.5 MHz and T = 0.4 </a:t>
            </a:r>
            <a:r>
              <a:rPr lang="en-US" altLang="zh-TW" sz="2800" dirty="0" err="1">
                <a:latin typeface="Symbol" pitchFamily="18" charset="2"/>
              </a:rPr>
              <a:t>m</a:t>
            </a:r>
            <a:r>
              <a:rPr lang="en-US" altLang="zh-TW" sz="2800" dirty="0" err="1"/>
              <a:t>s</a:t>
            </a:r>
            <a:r>
              <a:rPr lang="en-US" altLang="zh-TW" sz="2800" dirty="0"/>
              <a:t> </a:t>
            </a:r>
          </a:p>
          <a:p>
            <a:pPr marL="0" indent="0">
              <a:buFontTx/>
              <a:buAutoNum type="arabicParenBoth" startAt="2"/>
            </a:pPr>
            <a:r>
              <a:rPr lang="en-US" altLang="zh-TW" sz="2800" dirty="0"/>
              <a:t> ¼ x 16 MHz = 4 MHz and T = 0.25 </a:t>
            </a:r>
            <a:r>
              <a:rPr lang="en-US" altLang="zh-TW" sz="2800" dirty="0" err="1">
                <a:latin typeface="Symbol" pitchFamily="18" charset="2"/>
              </a:rPr>
              <a:t>m</a:t>
            </a:r>
            <a:r>
              <a:rPr lang="en-US" altLang="zh-TW" sz="2800" dirty="0" err="1"/>
              <a:t>s</a:t>
            </a:r>
            <a:endParaRPr lang="en-US" altLang="zh-TW" sz="2800" dirty="0"/>
          </a:p>
          <a:p>
            <a:pPr marL="0" indent="0">
              <a:buFontTx/>
              <a:buAutoNum type="arabicParenBoth" startAt="2"/>
            </a:pPr>
            <a:r>
              <a:rPr lang="en-US" altLang="zh-TW" sz="2800" dirty="0"/>
              <a:t> ¼ x 4 MHz and T = 1 </a:t>
            </a:r>
            <a:r>
              <a:rPr lang="en-US" altLang="zh-TW" sz="2800" dirty="0" err="1">
                <a:latin typeface="Symbol" pitchFamily="18" charset="2"/>
              </a:rPr>
              <a:t>m</a:t>
            </a:r>
            <a:r>
              <a:rPr lang="en-US" altLang="zh-TW" sz="2800" dirty="0" err="1"/>
              <a:t>s</a:t>
            </a:r>
            <a:endParaRPr lang="en-US" altLang="zh-TW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692593-65E7-4691-8EB8-897CA9215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553187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6CC324-BA49-47A0-92D2-01F8001BB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TIMER0 – 16 BIT Mode</a:t>
            </a:r>
          </a:p>
        </p:txBody>
      </p:sp>
      <p:sp>
        <p:nvSpPr>
          <p:cNvPr id="4" name="Rectangle 1027">
            <a:extLst>
              <a:ext uri="{FF2B5EF4-FFF2-40B4-BE49-F238E27FC236}">
                <a16:creationId xmlns:a16="http://schemas.microsoft.com/office/drawing/2014/main" id="{98F75DCA-0F26-44F2-969C-0D462AF1B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124744"/>
            <a:ext cx="7772400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Comic Sans MS" pitchFamily="66" charset="0"/>
              <a:buAutoNum type="arabicPeriod"/>
            </a:pPr>
            <a:r>
              <a:rPr lang="en-US" altLang="en-US" dirty="0"/>
              <a:t>16-bit timer, 0000 to FFFFH.</a:t>
            </a:r>
          </a:p>
          <a:p>
            <a:pPr marL="514350" indent="-514350">
              <a:buFont typeface="Comic Sans MS" pitchFamily="66" charset="0"/>
              <a:buAutoNum type="arabicPeriod"/>
            </a:pPr>
            <a:r>
              <a:rPr lang="en-US" altLang="en-US" dirty="0"/>
              <a:t>After loading TMR0H and TMR0L, the timer must be started.</a:t>
            </a:r>
          </a:p>
          <a:p>
            <a:pPr marL="514350" indent="-514350">
              <a:buFont typeface="Comic Sans MS" pitchFamily="66" charset="0"/>
              <a:buAutoNum type="arabicPeriod"/>
            </a:pPr>
            <a:r>
              <a:rPr lang="en-US" altLang="en-US" dirty="0"/>
              <a:t>Count up, till it reaches FFFFH, then it rolls over to 0000 and activate TMR0IF bit.</a:t>
            </a:r>
          </a:p>
          <a:p>
            <a:pPr marL="514350" indent="-514350">
              <a:buFont typeface="Comic Sans MS" pitchFamily="66" charset="0"/>
              <a:buAutoNum type="arabicPeriod"/>
            </a:pPr>
            <a:r>
              <a:rPr lang="en-US" altLang="en-US" dirty="0"/>
              <a:t>Then TMR0H and TMR0L must be reloaded with the original value and deactivate TMR0IF bit.</a:t>
            </a:r>
          </a:p>
        </p:txBody>
      </p:sp>
    </p:spTree>
    <p:extLst>
      <p:ext uri="{BB962C8B-B14F-4D97-AF65-F5344CB8AC3E}">
        <p14:creationId xmlns:p14="http://schemas.microsoft.com/office/powerpoint/2010/main" val="1352454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619136-81C5-4496-AA19-AF7E593BB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Using Timer0 in 16 bit mode for time delay</a:t>
            </a:r>
          </a:p>
          <a:p>
            <a:pPr marL="0" indent="0">
              <a:buNone/>
            </a:pPr>
            <a:r>
              <a:rPr lang="en-US" dirty="0"/>
              <a:t>Steps:</a:t>
            </a:r>
          </a:p>
          <a:p>
            <a:pPr marL="514350" indent="-514350">
              <a:buFont typeface="Comic Sans MS" pitchFamily="66" charset="0"/>
              <a:buAutoNum type="arabicPeriod"/>
            </a:pPr>
            <a:r>
              <a:rPr lang="en-US" altLang="en-US" dirty="0"/>
              <a:t>Load the value into the T0CON register</a:t>
            </a:r>
          </a:p>
          <a:p>
            <a:pPr marL="514350" indent="-514350">
              <a:buFont typeface="Comic Sans MS" pitchFamily="66" charset="0"/>
              <a:buAutoNum type="arabicPeriod"/>
            </a:pPr>
            <a:r>
              <a:rPr lang="en-US" altLang="en-US" dirty="0"/>
              <a:t>Load reg. TMR0H followed by reg. TMR0L with initial value</a:t>
            </a:r>
          </a:p>
          <a:p>
            <a:pPr marL="514350" indent="-514350">
              <a:buFont typeface="Comic Sans MS" pitchFamily="66" charset="0"/>
              <a:buAutoNum type="arabicPeriod"/>
            </a:pPr>
            <a:r>
              <a:rPr lang="en-US" altLang="en-US" dirty="0"/>
              <a:t>Start the timer with instruction </a:t>
            </a:r>
          </a:p>
          <a:p>
            <a:pPr marL="514350" indent="-514350">
              <a:buFont typeface="ZapfDingbats"/>
              <a:buNone/>
            </a:pPr>
            <a:r>
              <a:rPr lang="en-US" altLang="en-US" dirty="0"/>
              <a:t>		</a:t>
            </a:r>
            <a:r>
              <a:rPr lang="en-US" altLang="en-US" b="1" dirty="0">
                <a:solidFill>
                  <a:srgbClr val="00664D"/>
                </a:solidFill>
              </a:rPr>
              <a:t>BSF T0CON, TMR0ON</a:t>
            </a:r>
          </a:p>
          <a:p>
            <a:pPr marL="514350" indent="-514350">
              <a:buFont typeface="Comic Sans MS" pitchFamily="66" charset="0"/>
              <a:buAutoNum type="arabicPeriod" startAt="4"/>
            </a:pPr>
            <a:r>
              <a:rPr lang="en-US" altLang="en-US" dirty="0"/>
              <a:t>Keep monitoring the timer flag (</a:t>
            </a:r>
            <a:r>
              <a:rPr lang="en-US" altLang="en-US" dirty="0">
                <a:solidFill>
                  <a:srgbClr val="00664D"/>
                </a:solidFill>
              </a:rPr>
              <a:t>TMR0IF</a:t>
            </a:r>
            <a:r>
              <a:rPr lang="en-US" altLang="en-US" dirty="0"/>
              <a:t>) to see if it is raised. </a:t>
            </a:r>
          </a:p>
          <a:p>
            <a:pPr marL="0" indent="0">
              <a:buNone/>
            </a:pPr>
            <a:r>
              <a:rPr lang="en-US" altLang="en-US" dirty="0"/>
              <a:t>       Get out of the loop when TMR0IF become HIGH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ED3815-25C8-4F81-94B0-F92F4CE7F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TIMER0 for Time Delay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90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619136-81C5-4496-AA19-AF7E593BB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Using Timer0 in 16 bit mode for time delay</a:t>
            </a:r>
          </a:p>
          <a:p>
            <a:pPr marL="0" indent="0">
              <a:buNone/>
            </a:pPr>
            <a:r>
              <a:rPr lang="en-US" dirty="0"/>
              <a:t>Steps: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altLang="en-US" dirty="0"/>
              <a:t>Stop the timer with INSTRUCTION </a:t>
            </a:r>
          </a:p>
          <a:p>
            <a:pPr marL="0" indent="0">
              <a:buNone/>
            </a:pPr>
            <a:r>
              <a:rPr lang="en-US" altLang="en-US" dirty="0"/>
              <a:t>       BCF T0CON, TMR0ON ;  clear the enable bit</a:t>
            </a:r>
          </a:p>
          <a:p>
            <a:pPr marL="514350" indent="-514350">
              <a:buFont typeface="Comic Sans MS" pitchFamily="66" charset="0"/>
              <a:buAutoNum type="arabicPeriod" startAt="5"/>
            </a:pPr>
            <a:r>
              <a:rPr lang="en-US" altLang="en-US" dirty="0"/>
              <a:t>Clear the TMR0IF flag for next round at INTCON</a:t>
            </a:r>
          </a:p>
          <a:p>
            <a:pPr marL="514350" indent="-514350">
              <a:buFont typeface="Comic Sans MS" pitchFamily="66" charset="0"/>
              <a:buAutoNum type="arabicPeriod" startAt="5"/>
            </a:pPr>
            <a:r>
              <a:rPr lang="en-US" altLang="en-US" dirty="0"/>
              <a:t>Go Back to step 2 to load TMR0H and TMR0L again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ED3815-25C8-4F81-94B0-F92F4CE7F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TIMER0 for Time Delay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55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64228A-A713-4D41-A468-9680A33D9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99318"/>
            <a:ext cx="8382000" cy="5059363"/>
          </a:xfrm>
        </p:spPr>
        <p:txBody>
          <a:bodyPr/>
          <a:lstStyle/>
          <a:p>
            <a:r>
              <a:rPr lang="en-US" altLang="en-US" sz="2800" dirty="0"/>
              <a:t>A square wave of 50% duty cycle on the PORTB.5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61E96E-CB8D-4392-B768-2EAF7054B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87A2BD-C957-41CC-8796-284F709A2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396778" y="1482022"/>
            <a:ext cx="8604306" cy="396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07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61E96E-CB8D-4392-B768-2EAF7054B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Action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D426D3-0F29-4C6B-83E8-F9B7C1C2105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179512" y="1052736"/>
            <a:ext cx="8791674" cy="3600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93D276-07E2-4E33-AEC9-77F8E1F15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337" y="4752812"/>
            <a:ext cx="656272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9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78A8E4-241B-4FFE-A925-E4080417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 Time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B34AC19-474A-49E4-8E9C-3FB9007A0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18" y="979805"/>
            <a:ext cx="8564563" cy="144108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zh-TW" sz="2600" dirty="0"/>
              <a:t>In the previous example, calculate </a:t>
            </a:r>
            <a:r>
              <a:rPr lang="en-US" altLang="zh-TW" sz="2600" b="1" dirty="0"/>
              <a:t>the amount of time delay generated the timer</a:t>
            </a:r>
            <a:r>
              <a:rPr lang="en-US" altLang="zh-TW" sz="2600" dirty="0"/>
              <a:t>. Assume that the clock frequency is 10MHz. </a:t>
            </a:r>
          </a:p>
          <a:p>
            <a:pPr marL="0" indent="0">
              <a:lnSpc>
                <a:spcPts val="2200"/>
              </a:lnSpc>
              <a:buFontTx/>
              <a:buNone/>
            </a:pPr>
            <a:endParaRPr lang="en-US" altLang="zh-TW" sz="2000" dirty="0"/>
          </a:p>
          <a:p>
            <a:pPr marL="0" indent="0">
              <a:lnSpc>
                <a:spcPts val="2200"/>
              </a:lnSpc>
              <a:buFontTx/>
              <a:buNone/>
            </a:pPr>
            <a:endParaRPr lang="en-US" altLang="zh-TW" sz="2000" dirty="0"/>
          </a:p>
          <a:p>
            <a:pPr marL="0" indent="0">
              <a:lnSpc>
                <a:spcPts val="2200"/>
              </a:lnSpc>
              <a:buFontTx/>
              <a:buNone/>
            </a:pPr>
            <a:endParaRPr lang="en-US" altLang="zh-TW" sz="2000" dirty="0"/>
          </a:p>
          <a:p>
            <a:pPr marL="0" indent="0">
              <a:lnSpc>
                <a:spcPts val="2200"/>
              </a:lnSpc>
              <a:buFontTx/>
              <a:buNone/>
            </a:pPr>
            <a:endParaRPr lang="en-US" altLang="zh-TW" sz="2000" dirty="0"/>
          </a:p>
          <a:p>
            <a:pPr marL="0" indent="0">
              <a:lnSpc>
                <a:spcPts val="2200"/>
              </a:lnSpc>
              <a:buFontTx/>
              <a:buNone/>
            </a:pPr>
            <a:endParaRPr lang="en-US" altLang="zh-TW" sz="2000" dirty="0"/>
          </a:p>
          <a:p>
            <a:pPr marL="0" indent="0">
              <a:lnSpc>
                <a:spcPts val="2200"/>
              </a:lnSpc>
              <a:buFontTx/>
              <a:buNone/>
            </a:pPr>
            <a:endParaRPr lang="en-US" altLang="zh-TW" sz="2000" dirty="0"/>
          </a:p>
          <a:p>
            <a:pPr marL="0" indent="0">
              <a:lnSpc>
                <a:spcPts val="2200"/>
              </a:lnSpc>
              <a:buFontTx/>
              <a:buNone/>
            </a:pPr>
            <a:endParaRPr lang="en-US" altLang="zh-TW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4CCB4B-827A-4B42-B1F0-E6F864F97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30" y="2638693"/>
            <a:ext cx="8686140" cy="244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13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D382D4-E5D5-4A3C-9303-0CDED1741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2736"/>
            <a:ext cx="8382000" cy="5059363"/>
          </a:xfrm>
        </p:spPr>
        <p:txBody>
          <a:bodyPr/>
          <a:lstStyle/>
          <a:p>
            <a:r>
              <a:rPr lang="en-US" dirty="0"/>
              <a:t>a source frequency at 10 MHz, </a:t>
            </a:r>
            <a:r>
              <a:rPr lang="en-US" dirty="0" err="1"/>
              <a:t>Fosc</a:t>
            </a:r>
            <a:endParaRPr lang="en-US" dirty="0"/>
          </a:p>
          <a:p>
            <a:r>
              <a:rPr lang="en-US" dirty="0" err="1"/>
              <a:t>Fosc</a:t>
            </a:r>
            <a:r>
              <a:rPr lang="en-US" dirty="0"/>
              <a:t>/4 = 10 /4 ; 0.4 µsec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36277B-77FB-474B-BE28-589FCD108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 Calculation Formula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9BB00-A7EE-4589-8554-314647088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060848"/>
            <a:ext cx="4631905" cy="2304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08606E-4281-488C-B82B-18A6BD733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3976463"/>
            <a:ext cx="4941203" cy="242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18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E3F716-B16C-4342-B02B-6E268AB42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99318"/>
            <a:ext cx="8382000" cy="5059363"/>
          </a:xfrm>
        </p:spPr>
        <p:txBody>
          <a:bodyPr/>
          <a:lstStyle/>
          <a:p>
            <a:r>
              <a:rPr lang="en-US" dirty="0"/>
              <a:t>Find the delay generated by the following code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162679-57FE-4E82-90B1-F5B560816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FFC95-1492-40BF-A20D-D5B895C0E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484784"/>
            <a:ext cx="8372280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379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2BB62C-1955-48DC-B0D2-79FD7EE73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D110B6-FB5A-4F78-B67E-F8D0C8C14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" y="1052736"/>
            <a:ext cx="807091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88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13A6A3-3DAE-4981-A6F3-582531726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Determine Timer 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DE47BE-F186-4AB1-A1C6-AC3787444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340768"/>
            <a:ext cx="8304780" cy="245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63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A47E12-E9BA-44A3-9183-CCF00D99B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445" y="1124744"/>
            <a:ext cx="8382000" cy="5059363"/>
          </a:xfrm>
        </p:spPr>
        <p:txBody>
          <a:bodyPr/>
          <a:lstStyle/>
          <a:p>
            <a:r>
              <a:rPr lang="en-US" dirty="0"/>
              <a:t>Given </a:t>
            </a:r>
            <a:r>
              <a:rPr lang="en-US" dirty="0" err="1"/>
              <a:t>Fosc</a:t>
            </a:r>
            <a:r>
              <a:rPr lang="en-US" dirty="0"/>
              <a:t> = 10 MHz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6774AD-F6DE-496E-A4E2-3D2598A94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9C213D-E6E9-4E1A-8CA4-2E4364EB0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5" y="1844824"/>
            <a:ext cx="8565315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68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DAD69F-F157-4274-A768-A5697DE57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Fosc</a:t>
            </a:r>
            <a:r>
              <a:rPr lang="en-US" dirty="0"/>
              <a:t> = 10 MHz</a:t>
            </a:r>
          </a:p>
          <a:p>
            <a:r>
              <a:rPr lang="en-US" dirty="0"/>
              <a:t>Write a program to generate a square ware with a period of 10 </a:t>
            </a:r>
            <a:r>
              <a:rPr lang="en-US" dirty="0" err="1"/>
              <a:t>ms</a:t>
            </a:r>
            <a:r>
              <a:rPr lang="en-US" dirty="0"/>
              <a:t> on pin PORTB.3 (Using Delay </a:t>
            </a:r>
            <a:r>
              <a:rPr lang="en-US" dirty="0" err="1"/>
              <a:t>Subrotine</a:t>
            </a:r>
            <a:r>
              <a:rPr lang="en-US" dirty="0"/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D527B2-0E9A-42E7-8A1C-4F00951A3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</a:t>
            </a:r>
          </a:p>
        </p:txBody>
      </p:sp>
    </p:spTree>
    <p:extLst>
      <p:ext uri="{BB962C8B-B14F-4D97-AF65-F5344CB8AC3E}">
        <p14:creationId xmlns:p14="http://schemas.microsoft.com/office/powerpoint/2010/main" val="2002969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48D0DF-F2D3-4AAD-80FF-5AAAC1D13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268760"/>
            <a:ext cx="8433588" cy="29523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FFCD46F-3FED-4354-AB86-D96FAF76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TIMER0 Value</a:t>
            </a:r>
          </a:p>
        </p:txBody>
      </p:sp>
    </p:spTree>
    <p:extLst>
      <p:ext uri="{BB962C8B-B14F-4D97-AF65-F5344CB8AC3E}">
        <p14:creationId xmlns:p14="http://schemas.microsoft.com/office/powerpoint/2010/main" val="102421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E92695-C559-440B-88F4-1D050F777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052736"/>
            <a:ext cx="8610600" cy="2049091"/>
          </a:xfrm>
        </p:spPr>
        <p:txBody>
          <a:bodyPr/>
          <a:lstStyle/>
          <a:p>
            <a:r>
              <a:rPr lang="en-US" dirty="0"/>
              <a:t>What will be the value for TImer0 for largest possible delay</a:t>
            </a:r>
          </a:p>
          <a:p>
            <a:pPr marL="0" indent="0">
              <a:buNone/>
            </a:pPr>
            <a:r>
              <a:rPr lang="en-US" dirty="0"/>
              <a:t>To get largest delay, TRM0H and TRM0L should be ’00’</a:t>
            </a:r>
          </a:p>
          <a:p>
            <a:pPr marL="0" indent="0">
              <a:buNone/>
            </a:pPr>
            <a:r>
              <a:rPr lang="en-US" dirty="0"/>
              <a:t>This will count up from 0000 to FFFF the roll over back to 0000.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4EBD95-CA42-44C2-ACA6-945B2A5E6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TIMER0 Value</a:t>
            </a:r>
          </a:p>
        </p:txBody>
      </p:sp>
    </p:spTree>
    <p:extLst>
      <p:ext uri="{BB962C8B-B14F-4D97-AF65-F5344CB8AC3E}">
        <p14:creationId xmlns:p14="http://schemas.microsoft.com/office/powerpoint/2010/main" val="3581947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E92695-C559-440B-88F4-1D050F777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052736"/>
            <a:ext cx="8610600" cy="2049091"/>
          </a:xfrm>
        </p:spPr>
        <p:txBody>
          <a:bodyPr/>
          <a:lstStyle/>
          <a:p>
            <a:r>
              <a:rPr lang="en-US" dirty="0"/>
              <a:t>What will be the value for TImer0 for largest possible delay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4EBD95-CA42-44C2-ACA6-945B2A5E6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TIMER0 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73D22D-8D5E-4A6F-ABF3-851490DF9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892152"/>
            <a:ext cx="8659852" cy="15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01175"/>
      </p:ext>
    </p:extLst>
  </p:cSld>
  <p:clrMapOvr>
    <a:masterClrMapping/>
  </p:clrMapOvr>
</p:sld>
</file>

<file path=ppt/theme/theme1.xml><?xml version="1.0" encoding="utf-8"?>
<a:theme xmlns:a="http://schemas.openxmlformats.org/drawingml/2006/main" name="Beam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E8F0DDD3-DE0A-5243-9DE3-D27482A63DAF}" vid="{4DC67438-0D20-7943-B5E4-EAE424B1C7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Beamer</Template>
  <TotalTime>157</TotalTime>
  <Words>849</Words>
  <Application>Microsoft Office PowerPoint</Application>
  <PresentationFormat>On-screen Show (4:3)</PresentationFormat>
  <Paragraphs>142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ZapfDingbats</vt:lpstr>
      <vt:lpstr>Arial</vt:lpstr>
      <vt:lpstr>Calibri</vt:lpstr>
      <vt:lpstr>Calibri Light</vt:lpstr>
      <vt:lpstr>Comic Sans MS</vt:lpstr>
      <vt:lpstr>Symbol</vt:lpstr>
      <vt:lpstr>Times New Roman</vt:lpstr>
      <vt:lpstr>Beamer</vt:lpstr>
      <vt:lpstr>EE2004</vt:lpstr>
      <vt:lpstr>Basic Timer</vt:lpstr>
      <vt:lpstr>Introduction</vt:lpstr>
      <vt:lpstr>Introduction</vt:lpstr>
      <vt:lpstr>PIC18 Timer</vt:lpstr>
      <vt:lpstr>PIC18 Timer</vt:lpstr>
      <vt:lpstr>PIC18 Timer</vt:lpstr>
      <vt:lpstr>Registers of the timer</vt:lpstr>
      <vt:lpstr>Timer0</vt:lpstr>
      <vt:lpstr>TIMER0</vt:lpstr>
      <vt:lpstr>T0CON (Timer0 control) register</vt:lpstr>
      <vt:lpstr>TOPS2: TOPS0 Prescaler</vt:lpstr>
      <vt:lpstr>TMR0IF (Flag Bit) in INTCON</vt:lpstr>
      <vt:lpstr>TIMER0 Programming</vt:lpstr>
      <vt:lpstr>TIMER0 Programming</vt:lpstr>
      <vt:lpstr>Example</vt:lpstr>
      <vt:lpstr>TIMER0 – 16 BIT Mode</vt:lpstr>
      <vt:lpstr>TIMER0 for Time Delay Programming</vt:lpstr>
      <vt:lpstr>TIMER0 for Time Delay Programming</vt:lpstr>
      <vt:lpstr>Programming Example</vt:lpstr>
      <vt:lpstr>Programming Action</vt:lpstr>
      <vt:lpstr>Delay Time </vt:lpstr>
      <vt:lpstr>Delay Calculation Formula</vt:lpstr>
      <vt:lpstr>In Class Exercise</vt:lpstr>
      <vt:lpstr>Problem 2</vt:lpstr>
      <vt:lpstr>Determine Timer Value</vt:lpstr>
      <vt:lpstr>Example</vt:lpstr>
      <vt:lpstr>In Class Exercise</vt:lpstr>
      <vt:lpstr>More on TIMER0 Value</vt:lpstr>
      <vt:lpstr>More on TIMER0 Value</vt:lpstr>
      <vt:lpstr>More on TIMER0 Value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EE2004</dc:title>
  <dc:creator>Dr. WU Kwok Ming Angus</dc:creator>
  <cp:lastModifiedBy>Angus Wu</cp:lastModifiedBy>
  <cp:revision>18</cp:revision>
  <dcterms:created xsi:type="dcterms:W3CDTF">2019-01-22T16:15:55Z</dcterms:created>
  <dcterms:modified xsi:type="dcterms:W3CDTF">2019-04-02T03:43:26Z</dcterms:modified>
</cp:coreProperties>
</file>