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x-fontdata" Extension="fntdata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oleObject" PartName="/ppt/embeddings/oleObject9.bin"/>
  <Override ContentType="application/vnd.openxmlformats-officedocument.oleObject" PartName="/ppt/embeddings/oleObject3.bin"/>
  <Override ContentType="application/vnd.openxmlformats-officedocument.oleObject" PartName="/ppt/embeddings/oleObject6.bin"/>
  <Override ContentType="application/vnd.openxmlformats-officedocument.oleObject" PartName="/ppt/embeddings/oleObject5.bin"/>
  <Override ContentType="application/vnd.openxmlformats-officedocument.oleObject" PartName="/ppt/embeddings/oleObject4.bin"/>
  <Override ContentType="application/vnd.openxmlformats-officedocument.oleObject" PartName="/ppt/embeddings/oleObject7.bin"/>
  <Override ContentType="application/vnd.openxmlformats-officedocument.oleObject" PartName="/ppt/embeddings/oleObject2.bin"/>
  <Override ContentType="application/vnd.openxmlformats-officedocument.oleObject" PartName="/ppt/embeddings/oleObject10.bin"/>
  <Override ContentType="application/vnd.openxmlformats-officedocument.oleObject" PartName="/ppt/embeddings/oleObject1.bin"/>
  <Override ContentType="application/vnd.openxmlformats-officedocument.oleObject" PartName="/ppt/embeddings/oleObject11.bin"/>
  <Override ContentType="application/vnd.openxmlformats-officedocument.oleObject" PartName="/ppt/embeddings/oleObject8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y="6858000" cx="9144000"/>
  <p:notesSz cx="6858000" cy="9144000"/>
  <p:embeddedFontLst>
    <p:embeddedFont>
      <p:font typeface="Corbel"/>
      <p:regular r:id="rId49"/>
      <p:bold r:id="rId50"/>
      <p:italic r:id="rId51"/>
      <p:boldItalic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53" roundtripDataSignature="AMtx7mjKkaEwrxxWep5osMhhBbP0keRw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C79D1D1-4F72-4A84-B151-2319C0B03E08}">
  <a:tblStyle styleId="{6C79D1D1-4F72-4A84-B151-2319C0B03E08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font" Target="fonts/Corbel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Corbel-italic.fntdata"/><Relationship Id="rId50" Type="http://schemas.openxmlformats.org/officeDocument/2006/relationships/font" Target="fonts/Corbel-bold.fntdata"/><Relationship Id="rId53" Type="http://customschemas.google.com/relationships/presentationmetadata" Target="metadata"/><Relationship Id="rId52" Type="http://schemas.openxmlformats.org/officeDocument/2006/relationships/font" Target="fonts/Corbel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3.png"/></Relationships>
</file>

<file path=ppt/drawings/_rels/vmlDrawing2.vml.rels><?xml version="1.0" encoding="UTF-8" standalone="yes"?>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5.png"/></Relationships>
</file>

<file path=ppt/drawings/_rels/vmlDrawing3.vml.rels><?xml version="1.0" encoding="UTF-8" standalone="yes"?>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4.vml.rels><?xml version="1.0" encoding="UTF-8" standalone="yes"?>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5.vml.rels><?xml version="1.0" encoding="UTF-8" standalone="yes"?>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6.vml.rels><?xml version="1.0" encoding="UTF-8" standalone="yes"?>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7.vml.rels><?xml version="1.0" encoding="UTF-8" standalone="yes"?>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8.vml.rels><?xml version="1.0" encoding="UTF-8" standalone="yes"?><Relationships xmlns="http://schemas.openxmlformats.org/package/2006/relationships"><Relationship Id="rId1" Type="http://schemas.openxmlformats.org/officeDocument/2006/relationships/image" Target="../media/image19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0" name="Google Shape;11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6" name="Google Shape;12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4" name="Google Shape;13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3" name="Google Shape;14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2" name="Google Shape;15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2" name="Google Shape;16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1" name="Google Shape;17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9" name="Google Shape;17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87" name="Google Shape;18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5" name="Google Shape;19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10" name="Google Shape;21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21" name="Google Shape;22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9" name="Google Shape;22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9" name="Google Shape;23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50" name="Google Shape;25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61" name="Google Shape;26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71" name="Google Shape;27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84" name="Google Shape;28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94" name="Google Shape;29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09" name="Google Shape;30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1" name="Google Shape;321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9" name="Google Shape;32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7" name="Google Shape;33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46" name="Google Shape;34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3" name="Google Shape;353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2" name="Google Shape;362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2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71" name="Google Shape;371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2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9" name="Google Shape;379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2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1" name="Google Shape;401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42" name="Google Shape;442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3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4" name="Google Shape;454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3" name="Google Shape;463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6" name="Google Shape;476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3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8" name="Google Shape;488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3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0" name="Google Shape;500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9" name="Google Shape;509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3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9" name="Google Shape;519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3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9" name="Google Shape;529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3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37" name="Google Shape;537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4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8" name="Google Shape;548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4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9" name="Google Shape;559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4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" name="Google Shape;19;p4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fmla="val 4929" name="adj"/>
            </a:avLst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" name="Google Shape;20;p44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" name="Google Shape;21;p44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" name="Google Shape;22;p44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" name="Google Shape;23;p44"/>
          <p:cNvSpPr txBox="1"/>
          <p:nvPr>
            <p:ph idx="1" type="subTitle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575"/>
              </a:spcBef>
              <a:spcAft>
                <a:spcPts val="0"/>
              </a:spcAft>
              <a:buSzPts val="2210"/>
              <a:buNone/>
              <a:defRPr sz="2600">
                <a:solidFill>
                  <a:schemeClr val="dk2"/>
                </a:solidFill>
              </a:defRPr>
            </a:lvl1pPr>
            <a:lvl2pPr lvl="1" algn="ctr">
              <a:spcBef>
                <a:spcPts val="375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75"/>
              </a:spcBef>
              <a:spcAft>
                <a:spcPts val="0"/>
              </a:spcAft>
              <a:buSzPts val="1530"/>
              <a:buNone/>
              <a:defRPr/>
            </a:lvl3pPr>
            <a:lvl4pPr lvl="3" algn="ctr">
              <a:spcBef>
                <a:spcPts val="375"/>
              </a:spcBef>
              <a:spcAft>
                <a:spcPts val="0"/>
              </a:spcAft>
              <a:buSzPts val="1440"/>
              <a:buNone/>
              <a:defRPr/>
            </a:lvl4pPr>
            <a:lvl5pPr lvl="4" algn="ctr">
              <a:spcBef>
                <a:spcPts val="375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4" name="Google Shape;24;p44"/>
          <p:cNvSpPr txBox="1"/>
          <p:nvPr>
            <p:ph type="ctrTitle"/>
          </p:nvPr>
        </p:nvSpPr>
        <p:spPr>
          <a:xfrm>
            <a:off x="457200" y="1505930"/>
            <a:ext cx="82296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4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4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4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5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5"/>
          <p:cNvSpPr txBox="1"/>
          <p:nvPr>
            <p:ph idx="1" type="body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5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5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5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6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6"/>
          <p:cNvSpPr txBox="1"/>
          <p:nvPr>
            <p:ph idx="1" type="body"/>
          </p:nvPr>
        </p:nvSpPr>
        <p:spPr>
          <a:xfrm>
            <a:off x="566738" y="1752600"/>
            <a:ext cx="39243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46"/>
          <p:cNvSpPr txBox="1"/>
          <p:nvPr>
            <p:ph idx="2" type="body"/>
          </p:nvPr>
        </p:nvSpPr>
        <p:spPr>
          <a:xfrm>
            <a:off x="4643438" y="1752600"/>
            <a:ext cx="39243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46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6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6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7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7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7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8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8"/>
          <p:cNvSpPr txBox="1"/>
          <p:nvPr>
            <p:ph idx="1" type="body"/>
          </p:nvPr>
        </p:nvSpPr>
        <p:spPr>
          <a:xfrm>
            <a:off x="914400" y="1447800"/>
            <a:ext cx="374904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48"/>
          <p:cNvSpPr txBox="1"/>
          <p:nvPr>
            <p:ph idx="2" type="body"/>
          </p:nvPr>
        </p:nvSpPr>
        <p:spPr>
          <a:xfrm>
            <a:off x="4933950" y="1447800"/>
            <a:ext cx="374904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48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8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8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4" name="Google Shape;54;p4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fmla="val 4929" name="adj"/>
            </a:avLst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9"/>
          <p:cNvSpPr/>
          <p:nvPr/>
        </p:nvSpPr>
        <p:spPr>
          <a:xfrm flipH="1" rot="10800000">
            <a:off x="69850" y="2376488"/>
            <a:ext cx="9013825" cy="920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6" name="Google Shape;56;p49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7" name="Google Shape;57;p49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8" name="Google Shape;58;p49"/>
          <p:cNvSpPr txBox="1"/>
          <p:nvPr>
            <p:ph type="title"/>
          </p:nvPr>
        </p:nvSpPr>
        <p:spPr>
          <a:xfrm>
            <a:off x="722313" y="9525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9"/>
          <p:cNvSpPr txBox="1"/>
          <p:nvPr>
            <p:ph idx="1" type="body"/>
          </p:nvPr>
        </p:nvSpPr>
        <p:spPr>
          <a:xfrm>
            <a:off x="722313" y="2547938"/>
            <a:ext cx="7772400" cy="1338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75"/>
              </a:spcBef>
              <a:spcAft>
                <a:spcPts val="0"/>
              </a:spcAft>
              <a:buSzPts val="204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75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75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375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375"/>
              </a:spcBef>
              <a:spcAft>
                <a:spcPts val="0"/>
              </a:spcAft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49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9"/>
          <p:cNvSpPr txBox="1"/>
          <p:nvPr>
            <p:ph idx="11" type="ftr"/>
          </p:nvPr>
        </p:nvSpPr>
        <p:spPr>
          <a:xfrm>
            <a:off x="800100" y="6172200"/>
            <a:ext cx="4000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49"/>
          <p:cNvSpPr/>
          <p:nvPr>
            <p:ph idx="12" type="sldNum"/>
          </p:nvPr>
        </p:nvSpPr>
        <p:spPr>
          <a:xfrm>
            <a:off x="146050" y="6208713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50"/>
          <p:cNvSpPr txBox="1"/>
          <p:nvPr>
            <p:ph type="title"/>
          </p:nvPr>
        </p:nvSpPr>
        <p:spPr>
          <a:xfrm>
            <a:off x="914400" y="2730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50"/>
          <p:cNvSpPr txBox="1"/>
          <p:nvPr>
            <p:ph idx="1" type="body"/>
          </p:nvPr>
        </p:nvSpPr>
        <p:spPr>
          <a:xfrm>
            <a:off x="914400" y="1447800"/>
            <a:ext cx="3733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75"/>
              </a:spcBef>
              <a:spcAft>
                <a:spcPts val="0"/>
              </a:spcAft>
              <a:buSzPts val="2040"/>
              <a:buNone/>
              <a:defRPr b="1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spcBef>
                <a:spcPts val="375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375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spcBef>
                <a:spcPts val="375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375"/>
              </a:spcBef>
              <a:spcAft>
                <a:spcPts val="0"/>
              </a:spcAft>
              <a:buSzPts val="1600"/>
              <a:buFont typeface="Calibri"/>
              <a:buNone/>
              <a:defRPr b="1" sz="1600"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50"/>
          <p:cNvSpPr txBox="1"/>
          <p:nvPr>
            <p:ph idx="2" type="body"/>
          </p:nvPr>
        </p:nvSpPr>
        <p:spPr>
          <a:xfrm>
            <a:off x="4953000" y="1447800"/>
            <a:ext cx="3733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75"/>
              </a:spcBef>
              <a:spcAft>
                <a:spcPts val="0"/>
              </a:spcAft>
              <a:buSzPts val="2040"/>
              <a:buNone/>
              <a:defRPr b="1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spcBef>
                <a:spcPts val="375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375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spcBef>
                <a:spcPts val="375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375"/>
              </a:spcBef>
              <a:spcAft>
                <a:spcPts val="0"/>
              </a:spcAft>
              <a:buSzPts val="1600"/>
              <a:buFont typeface="Calibri"/>
              <a:buNone/>
              <a:defRPr b="1" sz="1600"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50"/>
          <p:cNvSpPr txBox="1"/>
          <p:nvPr>
            <p:ph idx="3" type="body"/>
          </p:nvPr>
        </p:nvSpPr>
        <p:spPr>
          <a:xfrm>
            <a:off x="914400" y="2247900"/>
            <a:ext cx="3733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50"/>
          <p:cNvSpPr txBox="1"/>
          <p:nvPr>
            <p:ph idx="4" type="body"/>
          </p:nvPr>
        </p:nvSpPr>
        <p:spPr>
          <a:xfrm>
            <a:off x="4953000" y="2247900"/>
            <a:ext cx="3733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50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0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50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1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51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51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51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9" name="Google Shape;79;p52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fmla="val 4929" name="adj"/>
            </a:avLst>
          </a:prstGeom>
          <a:solidFill>
            <a:schemeClr val="lt1"/>
          </a:solid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0" name="Google Shape;80;p52"/>
          <p:cNvSpPr txBox="1"/>
          <p:nvPr>
            <p:ph type="title"/>
          </p:nvPr>
        </p:nvSpPr>
        <p:spPr>
          <a:xfrm>
            <a:off x="914400" y="2730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  <a:defRPr b="0" sz="4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52"/>
          <p:cNvSpPr txBox="1"/>
          <p:nvPr>
            <p:ph idx="1" type="body"/>
          </p:nvPr>
        </p:nvSpPr>
        <p:spPr>
          <a:xfrm>
            <a:off x="914400" y="1600200"/>
            <a:ext cx="19050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75"/>
              </a:spcBef>
              <a:spcAft>
                <a:spcPts val="0"/>
              </a:spcAft>
              <a:buSzPts val="1530"/>
              <a:buNone/>
              <a:defRPr sz="1800"/>
            </a:lvl1pPr>
            <a:lvl2pPr indent="-228600" lvl="1" marL="914400" algn="l">
              <a:spcBef>
                <a:spcPts val="375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spcBef>
                <a:spcPts val="375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spcBef>
                <a:spcPts val="375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375"/>
              </a:spcBef>
              <a:spcAft>
                <a:spcPts val="0"/>
              </a:spcAft>
              <a:buSzPts val="900"/>
              <a:buFont typeface="Calibri"/>
              <a:buNone/>
              <a:defRPr sz="900"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52"/>
          <p:cNvSpPr txBox="1"/>
          <p:nvPr>
            <p:ph idx="2" type="body"/>
          </p:nvPr>
        </p:nvSpPr>
        <p:spPr>
          <a:xfrm>
            <a:off x="2971800" y="1600200"/>
            <a:ext cx="57150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52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52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52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3"/>
          <p:cNvSpPr/>
          <p:nvPr/>
        </p:nvSpPr>
        <p:spPr>
          <a:xfrm flipH="1" rot="10800000">
            <a:off x="68263" y="4683125"/>
            <a:ext cx="9007475" cy="920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8" name="Google Shape;88;p53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9" name="Google Shape;89;p53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0" name="Google Shape;90;p53"/>
          <p:cNvSpPr txBox="1"/>
          <p:nvPr>
            <p:ph type="title"/>
          </p:nvPr>
        </p:nvSpPr>
        <p:spPr>
          <a:xfrm>
            <a:off x="914400" y="4900550"/>
            <a:ext cx="7315200" cy="522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libri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53"/>
          <p:cNvSpPr txBox="1"/>
          <p:nvPr>
            <p:ph idx="1" type="body"/>
          </p:nvPr>
        </p:nvSpPr>
        <p:spPr>
          <a:xfrm>
            <a:off x="914400" y="5445825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75"/>
              </a:spcBef>
              <a:spcAft>
                <a:spcPts val="0"/>
              </a:spcAft>
              <a:buSzPts val="1360"/>
              <a:buFont typeface="Calibri"/>
              <a:buNone/>
              <a:defRPr sz="1600"/>
            </a:lvl1pPr>
            <a:lvl2pPr indent="-293369" lvl="1" marL="914400" algn="l">
              <a:spcBef>
                <a:spcPts val="375"/>
              </a:spcBef>
              <a:spcAft>
                <a:spcPts val="0"/>
              </a:spcAft>
              <a:buSzPts val="1020"/>
              <a:buChar char="⚫"/>
              <a:defRPr sz="1200"/>
            </a:lvl2pPr>
            <a:lvl3pPr indent="-282575" lvl="2" marL="1371600" algn="l">
              <a:spcBef>
                <a:spcPts val="375"/>
              </a:spcBef>
              <a:spcAft>
                <a:spcPts val="0"/>
              </a:spcAft>
              <a:buSzPts val="850"/>
              <a:buChar char="⚫"/>
              <a:defRPr sz="1000"/>
            </a:lvl3pPr>
            <a:lvl4pPr indent="-274319" lvl="3" marL="1828800" algn="l">
              <a:spcBef>
                <a:spcPts val="375"/>
              </a:spcBef>
              <a:spcAft>
                <a:spcPts val="0"/>
              </a:spcAft>
              <a:buSzPts val="720"/>
              <a:buChar char="⚫"/>
              <a:defRPr sz="900"/>
            </a:lvl4pPr>
            <a:lvl5pPr indent="-285750" lvl="4" marL="2286000" algn="l">
              <a:spcBef>
                <a:spcPts val="375"/>
              </a:spcBef>
              <a:spcAft>
                <a:spcPts val="0"/>
              </a:spcAft>
              <a:buSzPts val="900"/>
              <a:buFont typeface="Calibri"/>
              <a:buChar char="o"/>
              <a:defRPr sz="900"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53"/>
          <p:cNvSpPr/>
          <p:nvPr>
            <p:ph idx="2" type="pic"/>
          </p:nvPr>
        </p:nvSpPr>
        <p:spPr>
          <a:xfrm>
            <a:off x="68308" y="66675"/>
            <a:ext cx="9001873" cy="4581525"/>
          </a:xfrm>
          <a:prstGeom prst="round2SameRect">
            <a:avLst>
              <a:gd fmla="val 7101" name="adj1"/>
              <a:gd fmla="val 0" name="adj2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53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53"/>
          <p:cNvSpPr txBox="1"/>
          <p:nvPr>
            <p:ph idx="11" type="ftr"/>
          </p:nvPr>
        </p:nvSpPr>
        <p:spPr>
          <a:xfrm>
            <a:off x="914400" y="6172200"/>
            <a:ext cx="3886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53"/>
          <p:cNvSpPr/>
          <p:nvPr>
            <p:ph idx="12" type="sldNum"/>
          </p:nvPr>
        </p:nvSpPr>
        <p:spPr>
          <a:xfrm>
            <a:off x="146050" y="6208713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4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54"/>
          <p:cNvSpPr txBox="1"/>
          <p:nvPr>
            <p:ph idx="1" type="body"/>
          </p:nvPr>
        </p:nvSpPr>
        <p:spPr>
          <a:xfrm rot="5400000">
            <a:off x="2514600" y="-152400"/>
            <a:ext cx="45720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54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54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54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5"/>
          <p:cNvSpPr txBox="1"/>
          <p:nvPr>
            <p:ph type="title"/>
          </p:nvPr>
        </p:nvSpPr>
        <p:spPr>
          <a:xfrm rot="5400000">
            <a:off x="4709478" y="2194564"/>
            <a:ext cx="5851525" cy="201168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55"/>
          <p:cNvSpPr txBox="1"/>
          <p:nvPr>
            <p:ph idx="1" type="body"/>
          </p:nvPr>
        </p:nvSpPr>
        <p:spPr>
          <a:xfrm rot="5400000">
            <a:off x="769938" y="419103"/>
            <a:ext cx="5851525" cy="55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5" name="Google Shape;105;p55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55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55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" name="Google Shape;11;p43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fmla="val 4929" name="adj"/>
            </a:avLst>
          </a:prstGeom>
          <a:solidFill>
            <a:schemeClr val="lt1"/>
          </a:solid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" name="Google Shape;12;p43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3"/>
          <p:cNvSpPr txBox="1"/>
          <p:nvPr>
            <p:ph idx="1" type="body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8935" lvl="0" marL="457200" marR="0" rtl="0" algn="l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⚫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8140" lvl="1" marL="914400" marR="0" rtl="0" algn="l">
              <a:spcBef>
                <a:spcPts val="375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6550" lvl="2" marL="1371600" marR="0" rtl="0" algn="l">
              <a:spcBef>
                <a:spcPts val="375"/>
              </a:spcBef>
              <a:spcAft>
                <a:spcPts val="0"/>
              </a:spcAft>
              <a:buClr>
                <a:srgbClr val="E6B1AB"/>
              </a:buClr>
              <a:buSzPts val="17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75"/>
              </a:spcBef>
              <a:spcAft>
                <a:spcPts val="0"/>
              </a:spcAft>
              <a:buClr>
                <a:srgbClr val="A28E6A"/>
              </a:buClr>
              <a:buSzPts val="16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375"/>
              </a:spcBef>
              <a:spcAft>
                <a:spcPts val="0"/>
              </a:spcAft>
              <a:buClr>
                <a:srgbClr val="A28E6A"/>
              </a:buClr>
              <a:buSzPts val="2000"/>
              <a:buFont typeface="Calibri"/>
              <a:buChar char="o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7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70"/>
              </a:spcBef>
              <a:spcAft>
                <a:spcPts val="0"/>
              </a:spcAft>
              <a:buClr>
                <a:srgbClr val="E6AFA9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70"/>
              </a:spcBef>
              <a:spcAft>
                <a:spcPts val="0"/>
              </a:spcAft>
              <a:buClr>
                <a:srgbClr val="CAABA9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3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5" name="Google Shape;15;p43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6" name="Google Shape;16;p43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oleObject" Target="../embeddings/oleObject2.bin"/><Relationship Id="rId13" Type="http://schemas.openxmlformats.org/officeDocument/2006/relationships/oleObject" Target="../embeddings/oleObject3.bin"/><Relationship Id="rId1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vmlDrawing" Target="../drawings/vmlDrawing1.vml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2.bin"/><Relationship Id="rId14" Type="http://schemas.openxmlformats.org/officeDocument/2006/relationships/image" Target="../media/image13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9.png"/><Relationship Id="rId7" Type="http://schemas.openxmlformats.org/officeDocument/2006/relationships/image" Target="../media/image22.png"/><Relationship Id="rId8" Type="http://schemas.openxmlformats.org/officeDocument/2006/relationships/image" Target="../media/image3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vmlDrawing" Target="../drawings/vmlDrawing2.vml"/><Relationship Id="rId4" Type="http://schemas.openxmlformats.org/officeDocument/2006/relationships/oleObject" Target="../embeddings/oleObject4.bin"/><Relationship Id="rId9" Type="http://schemas.openxmlformats.org/officeDocument/2006/relationships/image" Target="../media/image25.png"/><Relationship Id="rId5" Type="http://schemas.openxmlformats.org/officeDocument/2006/relationships/oleObject" Target="../embeddings/oleObject4.bin"/><Relationship Id="rId6" Type="http://schemas.openxmlformats.org/officeDocument/2006/relationships/image" Target="../media/image21.png"/><Relationship Id="rId7" Type="http://schemas.openxmlformats.org/officeDocument/2006/relationships/oleObject" Target="../embeddings/oleObject5.bin"/><Relationship Id="rId8" Type="http://schemas.openxmlformats.org/officeDocument/2006/relationships/oleObject" Target="../embeddings/oleObject5.bin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vmlDrawing" Target="../drawings/vmlDrawing3.vml"/><Relationship Id="rId4" Type="http://schemas.openxmlformats.org/officeDocument/2006/relationships/oleObject" Target="../embeddings/oleObject6.bin"/><Relationship Id="rId5" Type="http://schemas.openxmlformats.org/officeDocument/2006/relationships/oleObject" Target="../embeddings/oleObject6.bin"/><Relationship Id="rId6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vmlDrawing" Target="../drawings/vmlDrawing4.vml"/><Relationship Id="rId4" Type="http://schemas.openxmlformats.org/officeDocument/2006/relationships/oleObject" Target="../embeddings/oleObject7.bin"/><Relationship Id="rId5" Type="http://schemas.openxmlformats.org/officeDocument/2006/relationships/oleObject" Target="../embeddings/oleObject7.bin"/><Relationship Id="rId6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vmlDrawing" Target="../drawings/vmlDrawing5.vml"/><Relationship Id="rId4" Type="http://schemas.openxmlformats.org/officeDocument/2006/relationships/oleObject" Target="../embeddings/oleObject8.bin"/><Relationship Id="rId5" Type="http://schemas.openxmlformats.org/officeDocument/2006/relationships/oleObject" Target="../embeddings/oleObject8.bin"/><Relationship Id="rId6" Type="http://schemas.openxmlformats.org/officeDocument/2006/relationships/image" Target="../media/image1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vmlDrawing" Target="../drawings/vmlDrawing6.vml"/><Relationship Id="rId4" Type="http://schemas.openxmlformats.org/officeDocument/2006/relationships/oleObject" Target="../embeddings/oleObject9.bin"/><Relationship Id="rId5" Type="http://schemas.openxmlformats.org/officeDocument/2006/relationships/oleObject" Target="../embeddings/oleObject9.bin"/><Relationship Id="rId6" Type="http://schemas.openxmlformats.org/officeDocument/2006/relationships/image" Target="../media/image2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vmlDrawing" Target="../drawings/vmlDrawing7.vml"/><Relationship Id="rId4" Type="http://schemas.openxmlformats.org/officeDocument/2006/relationships/oleObject" Target="../embeddings/oleObject10.bin"/><Relationship Id="rId5" Type="http://schemas.openxmlformats.org/officeDocument/2006/relationships/oleObject" Target="../embeddings/oleObject10.bin"/><Relationship Id="rId6" Type="http://schemas.openxmlformats.org/officeDocument/2006/relationships/image" Target="../media/image2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vmlDrawing" Target="../drawings/vmlDrawing8.vml"/><Relationship Id="rId4" Type="http://schemas.openxmlformats.org/officeDocument/2006/relationships/oleObject" Target="../embeddings/oleObject11.bin"/><Relationship Id="rId5" Type="http://schemas.openxmlformats.org/officeDocument/2006/relationships/oleObject" Target="../embeddings/oleObject11.bin"/><Relationship Id="rId6" Type="http://schemas.openxmlformats.org/officeDocument/2006/relationships/image" Target="../media/image19.png"/><Relationship Id="rId7" Type="http://schemas.openxmlformats.org/officeDocument/2006/relationships/image" Target="../media/image3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6.jpg"/><Relationship Id="rId4" Type="http://schemas.openxmlformats.org/officeDocument/2006/relationships/image" Target="../media/image2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0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"/>
          <p:cNvSpPr txBox="1"/>
          <p:nvPr>
            <p:ph idx="1" type="subTitle"/>
          </p:nvPr>
        </p:nvSpPr>
        <p:spPr>
          <a:xfrm>
            <a:off x="609600" y="4343400"/>
            <a:ext cx="7848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sz="2400"/>
          </a:p>
          <a:p>
            <a:pPr indent="0" lvl="0" marL="0" rtl="0" algn="ctr">
              <a:spcBef>
                <a:spcPts val="575"/>
              </a:spcBef>
              <a:spcAft>
                <a:spcPts val="0"/>
              </a:spcAft>
              <a:buSzPts val="1870"/>
              <a:buNone/>
            </a:pPr>
            <a:r>
              <a:rPr i="1" lang="en-US" sz="2200"/>
              <a:t>Computer Science, City University of Hong Kong</a:t>
            </a:r>
            <a:endParaRPr/>
          </a:p>
          <a:p>
            <a:pPr indent="0" lvl="0" marL="0" rtl="0" algn="ctr">
              <a:spcBef>
                <a:spcPts val="575"/>
              </a:spcBef>
              <a:spcAft>
                <a:spcPts val="0"/>
              </a:spcAft>
              <a:buSzPts val="1870"/>
              <a:buNone/>
            </a:pPr>
            <a:r>
              <a:rPr i="1" lang="en-US" sz="2200"/>
              <a:t>Semester A 2021-22</a:t>
            </a:r>
            <a:endParaRPr/>
          </a:p>
        </p:txBody>
      </p:sp>
      <p:sp>
        <p:nvSpPr>
          <p:cNvPr id="114" name="Google Shape;114;p1"/>
          <p:cNvSpPr txBox="1"/>
          <p:nvPr>
            <p:ph type="ctrTitle"/>
          </p:nvPr>
        </p:nvSpPr>
        <p:spPr>
          <a:xfrm>
            <a:off x="352425" y="1905000"/>
            <a:ext cx="8715375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CS2311 Computer Programming</a:t>
            </a:r>
            <a:br>
              <a:rPr lang="en-US"/>
            </a:br>
            <a:endParaRPr/>
          </a:p>
        </p:txBody>
      </p:sp>
      <p:sp>
        <p:nvSpPr>
          <p:cNvPr id="115" name="Google Shape;115;p1"/>
          <p:cNvSpPr/>
          <p:nvPr/>
        </p:nvSpPr>
        <p:spPr>
          <a:xfrm>
            <a:off x="1987550" y="3276600"/>
            <a:ext cx="50927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9E3611"/>
                </a:solidFill>
                <a:latin typeface="Calibri"/>
                <a:ea typeface="Calibri"/>
                <a:cs typeface="Calibri"/>
                <a:sym typeface="Calibri"/>
              </a:rPr>
              <a:t>LT1: Introduction to Programming</a:t>
            </a:r>
            <a:endParaRPr b="0" i="0" sz="2800" u="none" cap="none" strike="noStrike">
              <a:solidFill>
                <a:srgbClr val="9E36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About the Course</a:t>
            </a:r>
            <a:endParaRPr/>
          </a:p>
        </p:txBody>
      </p:sp>
      <p:sp>
        <p:nvSpPr>
          <p:cNvPr id="122" name="Google Shape;122;p2"/>
          <p:cNvSpPr txBox="1"/>
          <p:nvPr>
            <p:ph idx="1" type="body"/>
          </p:nvPr>
        </p:nvSpPr>
        <p:spPr>
          <a:xfrm>
            <a:off x="914400" y="1447800"/>
            <a:ext cx="77724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Teaching pattern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Lectures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>
                <a:solidFill>
                  <a:srgbClr val="C00000"/>
                </a:solidFill>
              </a:rPr>
              <a:t>Explain</a:t>
            </a:r>
            <a:r>
              <a:rPr lang="en-US"/>
              <a:t> the terminologies, concepts, methodologies, …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Labs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>
                <a:solidFill>
                  <a:srgbClr val="C00000"/>
                </a:solidFill>
              </a:rPr>
              <a:t>Hands-on</a:t>
            </a:r>
            <a:r>
              <a:rPr lang="en-US"/>
              <a:t> programming practice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>
                <a:solidFill>
                  <a:srgbClr val="0070C0"/>
                </a:solidFill>
              </a:rPr>
              <a:t>Analyzing</a:t>
            </a:r>
            <a:r>
              <a:rPr lang="en-US"/>
              <a:t> example problems and </a:t>
            </a:r>
            <a:r>
              <a:rPr lang="en-US">
                <a:solidFill>
                  <a:srgbClr val="7030A0"/>
                </a:solidFill>
              </a:rPr>
              <a:t>implementing</a:t>
            </a:r>
            <a:r>
              <a:rPr lang="en-US"/>
              <a:t> programs</a:t>
            </a:r>
            <a:endParaRPr/>
          </a:p>
          <a:p>
            <a:pPr indent="-120650" lvl="2" marL="822325" rtl="0" algn="l">
              <a:spcBef>
                <a:spcPts val="375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lang="en-US">
                <a:solidFill>
                  <a:srgbClr val="00B050"/>
                </a:solidFill>
              </a:rPr>
              <a:t>Canvas</a:t>
            </a:r>
            <a:r>
              <a:rPr lang="en-US"/>
              <a:t>-based course website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Teaching materials are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 sz="3200">
                <a:solidFill>
                  <a:srgbClr val="FF0000"/>
                </a:solidFill>
              </a:rPr>
              <a:t>all</a:t>
            </a:r>
            <a:r>
              <a:rPr lang="en-US"/>
              <a:t> in </a:t>
            </a:r>
            <a:r>
              <a:rPr lang="en-US">
                <a:solidFill>
                  <a:srgbClr val="7030A0"/>
                </a:solidFill>
              </a:rPr>
              <a:t>Canvas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It is </a:t>
            </a:r>
            <a:r>
              <a:rPr lang="en-US" u="sng"/>
              <a:t>your own responsibility</a:t>
            </a:r>
            <a:r>
              <a:rPr lang="en-US"/>
              <a:t> to check </a:t>
            </a:r>
            <a:r>
              <a:rPr lang="en-US">
                <a:solidFill>
                  <a:srgbClr val="C00000"/>
                </a:solidFill>
              </a:rPr>
              <a:t>Canvas</a:t>
            </a:r>
            <a:r>
              <a:rPr lang="en-US"/>
              <a:t> and University </a:t>
            </a:r>
            <a:r>
              <a:rPr lang="en-US">
                <a:solidFill>
                  <a:srgbClr val="0070C0"/>
                </a:solidFill>
              </a:rPr>
              <a:t>emails</a:t>
            </a:r>
            <a:r>
              <a:rPr lang="en-US"/>
              <a:t> </a:t>
            </a:r>
            <a:r>
              <a:rPr lang="en-US" sz="3200">
                <a:solidFill>
                  <a:srgbClr val="FF0000"/>
                </a:solidFill>
              </a:rPr>
              <a:t>regularly</a:t>
            </a:r>
            <a:r>
              <a:rPr lang="en-US"/>
              <a:t> for updates</a:t>
            </a:r>
            <a:endParaRPr/>
          </a:p>
        </p:txBody>
      </p:sp>
      <p:sp>
        <p:nvSpPr>
          <p:cNvPr id="123" name="Google Shape;123;p2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About the Course</a:t>
            </a:r>
            <a:endParaRPr/>
          </a:p>
        </p:txBody>
      </p:sp>
      <p:sp>
        <p:nvSpPr>
          <p:cNvPr id="130" name="Google Shape;130;p3"/>
          <p:cNvSpPr txBox="1"/>
          <p:nvPr>
            <p:ph idx="1" type="body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Assessment 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b="1" lang="en-US" sz="2400"/>
              <a:t>Coursework (40%)</a:t>
            </a:r>
            <a:endParaRPr/>
          </a:p>
          <a:p>
            <a:pPr indent="-228600" lvl="3" marL="1096963" rtl="0" algn="l">
              <a:spcBef>
                <a:spcPts val="375"/>
              </a:spcBef>
              <a:spcAft>
                <a:spcPts val="0"/>
              </a:spcAft>
              <a:buSzPts val="1600"/>
              <a:buChar char="⚫"/>
            </a:pPr>
            <a:r>
              <a:rPr lang="en-US"/>
              <a:t>Assignments (15%)</a:t>
            </a:r>
            <a:endParaRPr/>
          </a:p>
          <a:p>
            <a:pPr indent="-228600" lvl="3" marL="1096963" rtl="0" algn="l">
              <a:spcBef>
                <a:spcPts val="375"/>
              </a:spcBef>
              <a:spcAft>
                <a:spcPts val="0"/>
              </a:spcAft>
              <a:buSzPts val="1600"/>
              <a:buChar char="⚫"/>
            </a:pPr>
            <a:r>
              <a:rPr lang="en-US"/>
              <a:t>Midterm quiz (15%)</a:t>
            </a:r>
            <a:endParaRPr/>
          </a:p>
          <a:p>
            <a:pPr indent="-228600" lvl="4" marL="1371600" rtl="0" algn="l">
              <a:spcBef>
                <a:spcPts val="375"/>
              </a:spcBef>
              <a:spcAft>
                <a:spcPts val="0"/>
              </a:spcAft>
              <a:buSzPts val="2000"/>
              <a:buFont typeface="Calibri"/>
              <a:buChar char="o"/>
            </a:pPr>
            <a:r>
              <a:rPr lang="en-US">
                <a:solidFill>
                  <a:srgbClr val="FF0000"/>
                </a:solidFill>
              </a:rPr>
              <a:t>23 Oct. 2021 (Week 8)</a:t>
            </a:r>
            <a:endParaRPr>
              <a:solidFill>
                <a:srgbClr val="00B050"/>
              </a:solidFill>
            </a:endParaRPr>
          </a:p>
          <a:p>
            <a:pPr indent="-228600" lvl="3" marL="1096963" rtl="0" algn="l">
              <a:spcBef>
                <a:spcPts val="375"/>
              </a:spcBef>
              <a:spcAft>
                <a:spcPts val="0"/>
              </a:spcAft>
              <a:buSzPts val="1600"/>
              <a:buChar char="⚫"/>
            </a:pPr>
            <a:r>
              <a:rPr lang="en-US"/>
              <a:t>Lab Exercises (10%)</a:t>
            </a:r>
            <a:endParaRPr/>
          </a:p>
          <a:p>
            <a:pPr indent="-228600" lvl="4" marL="1371600" rtl="0" algn="l">
              <a:spcBef>
                <a:spcPts val="375"/>
              </a:spcBef>
              <a:spcAft>
                <a:spcPts val="0"/>
              </a:spcAft>
              <a:buSzPts val="2000"/>
              <a:buFont typeface="Calibri"/>
              <a:buChar char="o"/>
            </a:pPr>
            <a:r>
              <a:rPr lang="en-US">
                <a:solidFill>
                  <a:srgbClr val="7030A0"/>
                </a:solidFill>
              </a:rPr>
              <a:t>Randomly</a:t>
            </a:r>
            <a:r>
              <a:rPr lang="en-US">
                <a:solidFill>
                  <a:srgbClr val="000000"/>
                </a:solidFill>
              </a:rPr>
              <a:t> choose </a:t>
            </a:r>
            <a:r>
              <a:rPr lang="en-US">
                <a:solidFill>
                  <a:srgbClr val="FF0000"/>
                </a:solidFill>
              </a:rPr>
              <a:t>7~8</a:t>
            </a:r>
            <a:r>
              <a:rPr lang="en-US">
                <a:solidFill>
                  <a:srgbClr val="000000"/>
                </a:solidFill>
              </a:rPr>
              <a:t> labs to assess</a:t>
            </a:r>
            <a:endParaRPr/>
          </a:p>
          <a:p>
            <a:pPr indent="-228600" lvl="4" marL="1371600" rtl="0" algn="l">
              <a:spcBef>
                <a:spcPts val="375"/>
              </a:spcBef>
              <a:spcAft>
                <a:spcPts val="0"/>
              </a:spcAft>
              <a:buSzPts val="2000"/>
              <a:buFont typeface="Calibri"/>
              <a:buChar char="o"/>
            </a:pPr>
            <a:r>
              <a:rPr lang="en-US">
                <a:solidFill>
                  <a:srgbClr val="000000"/>
                </a:solidFill>
              </a:rPr>
              <a:t>Deadline is </a:t>
            </a:r>
            <a:r>
              <a:rPr lang="en-US">
                <a:solidFill>
                  <a:srgbClr val="FF0000"/>
                </a:solidFill>
              </a:rPr>
              <a:t>24 hours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7030A0"/>
                </a:solidFill>
              </a:rPr>
              <a:t>after</a:t>
            </a:r>
            <a:r>
              <a:rPr lang="en-US">
                <a:solidFill>
                  <a:srgbClr val="000000"/>
                </a:solidFill>
              </a:rPr>
              <a:t> your lab session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b="1" lang="en-US" sz="2400"/>
              <a:t>Final examination (60%)</a:t>
            </a:r>
            <a:endParaRPr/>
          </a:p>
        </p:txBody>
      </p:sp>
      <p:sp>
        <p:nvSpPr>
          <p:cNvPr id="131" name="Google Shape;131;p3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About the Course</a:t>
            </a:r>
            <a:endParaRPr/>
          </a:p>
        </p:txBody>
      </p:sp>
      <p:sp>
        <p:nvSpPr>
          <p:cNvPr id="138" name="Google Shape;138;p4"/>
          <p:cNvSpPr txBox="1"/>
          <p:nvPr>
            <p:ph idx="1" type="body"/>
          </p:nvPr>
        </p:nvSpPr>
        <p:spPr>
          <a:xfrm>
            <a:off x="914400" y="1447800"/>
            <a:ext cx="77724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Assessment 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To </a:t>
            </a:r>
            <a:r>
              <a:rPr b="1" lang="en-US"/>
              <a:t>pass</a:t>
            </a:r>
            <a:r>
              <a:rPr lang="en-US"/>
              <a:t> the course you must obtain: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/>
              <a:t>At least </a:t>
            </a:r>
            <a:r>
              <a:rPr lang="en-US">
                <a:solidFill>
                  <a:srgbClr val="FF0000"/>
                </a:solidFill>
              </a:rPr>
              <a:t>30%</a:t>
            </a:r>
            <a:r>
              <a:rPr lang="en-US"/>
              <a:t> of the </a:t>
            </a:r>
            <a:r>
              <a:rPr lang="en-US">
                <a:solidFill>
                  <a:srgbClr val="7030A0"/>
                </a:solidFill>
              </a:rPr>
              <a:t>final exam</a:t>
            </a:r>
            <a:r>
              <a:rPr lang="en-US"/>
              <a:t> marks</a:t>
            </a:r>
            <a:r>
              <a:rPr lang="en-US" sz="1600"/>
              <a:t> (No. 1 reason to fail this course)</a:t>
            </a:r>
            <a:endParaRPr/>
          </a:p>
        </p:txBody>
      </p:sp>
      <p:sp>
        <p:nvSpPr>
          <p:cNvPr id="139" name="Google Shape;139;p4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0" name="Google Shape;140;p4"/>
          <p:cNvGraphicFramePr/>
          <p:nvPr/>
        </p:nvGraphicFramePr>
        <p:xfrm>
          <a:off x="1447800" y="34599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{6C79D1D1-4F72-4A84-B151-2319C0B03E08}</a:tableStyleId>
              </a:tblPr>
              <a:tblGrid>
                <a:gridCol w="1219200"/>
                <a:gridCol w="1600200"/>
                <a:gridCol w="1295400"/>
                <a:gridCol w="1371600"/>
                <a:gridCol w="1066800"/>
              </a:tblGrid>
              <a:tr h="3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E4A4A"/>
                        </a:buClr>
                        <a:buSzPts val="2000"/>
                        <a:buFont typeface="Corbel"/>
                        <a:buNone/>
                      </a:pPr>
                      <a:r>
                        <a:rPr b="1" i="0" lang="en-US" sz="2000" u="none" cap="none" strike="noStrike">
                          <a:solidFill>
                            <a:srgbClr val="4E4A4A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Student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E4A4A"/>
                        </a:buClr>
                        <a:buSzPts val="2000"/>
                        <a:buFont typeface="Corbel"/>
                        <a:buNone/>
                      </a:pPr>
                      <a:r>
                        <a:rPr b="1" i="0" lang="en-US" sz="2000" u="none" cap="none" strike="noStrike">
                          <a:solidFill>
                            <a:srgbClr val="4E4A4A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Coursework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E4A4A"/>
                        </a:buClr>
                        <a:buSzPts val="2000"/>
                        <a:buFont typeface="Corbel"/>
                        <a:buNone/>
                      </a:pPr>
                      <a:r>
                        <a:rPr b="1" i="0" lang="en-US" sz="2000" u="none" cap="none" strike="noStrike">
                          <a:solidFill>
                            <a:srgbClr val="4E4A4A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Exam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E4A4A"/>
                        </a:buClr>
                        <a:buSzPts val="2000"/>
                        <a:buFont typeface="Corbel"/>
                        <a:buNone/>
                      </a:pPr>
                      <a:r>
                        <a:rPr b="1" i="0" lang="en-US" sz="2000" u="none" cap="none" strike="noStrike">
                          <a:solidFill>
                            <a:srgbClr val="4E4A4A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Final Mark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E4A4A"/>
                        </a:buClr>
                        <a:buSzPts val="2000"/>
                        <a:buFont typeface="Corbel"/>
                        <a:buNone/>
                      </a:pPr>
                      <a:r>
                        <a:rPr b="1" i="0" lang="en-US" sz="2000" u="none" cap="none" strike="noStrike">
                          <a:solidFill>
                            <a:srgbClr val="4E4A4A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Grade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465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24733"/>
                        </a:buClr>
                        <a:buSzPts val="1800"/>
                        <a:buFont typeface="Corbel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524733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24733"/>
                        </a:buClr>
                        <a:buSzPts val="1800"/>
                        <a:buFont typeface="Corbel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524733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94.3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24733"/>
                        </a:buClr>
                        <a:buSzPts val="1800"/>
                        <a:buFont typeface="Corbel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524733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95.5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24733"/>
                        </a:buClr>
                        <a:buSzPts val="1800"/>
                        <a:buFont typeface="Corbel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524733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95.14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24733"/>
                        </a:buClr>
                        <a:buSzPts val="1800"/>
                        <a:buFont typeface="Corbel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524733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A+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5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24733"/>
                        </a:buClr>
                        <a:buSzPts val="1800"/>
                        <a:buFont typeface="Corbel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524733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24733"/>
                        </a:buClr>
                        <a:buSzPts val="1800"/>
                        <a:buFont typeface="Corbel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524733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33.8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24733"/>
                        </a:buClr>
                        <a:buSzPts val="1800"/>
                        <a:buFont typeface="Corbel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524733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34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24733"/>
                        </a:buClr>
                        <a:buSzPts val="1800"/>
                        <a:buFont typeface="Corbel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524733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34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24733"/>
                        </a:buClr>
                        <a:buSzPts val="1800"/>
                        <a:buFont typeface="Corbel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524733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D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5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24733"/>
                        </a:buClr>
                        <a:buSzPts val="1800"/>
                        <a:buFont typeface="Corbel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524733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24733"/>
                        </a:buClr>
                        <a:buSzPts val="1800"/>
                        <a:buFont typeface="Corbel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524733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86.8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24733"/>
                        </a:buClr>
                        <a:buSzPts val="1800"/>
                        <a:buFont typeface="Corbel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524733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26.5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24733"/>
                        </a:buClr>
                        <a:buSzPts val="1800"/>
                        <a:buFont typeface="Corbel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524733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44.59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24733"/>
                        </a:buClr>
                        <a:buSzPts val="1800"/>
                        <a:buFont typeface="Corbel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524733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F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About the Course</a:t>
            </a:r>
            <a:endParaRPr/>
          </a:p>
        </p:txBody>
      </p:sp>
      <p:sp>
        <p:nvSpPr>
          <p:cNvPr id="147" name="Google Shape;147;p5"/>
          <p:cNvSpPr txBox="1"/>
          <p:nvPr>
            <p:ph idx="1" type="body"/>
          </p:nvPr>
        </p:nvSpPr>
        <p:spPr>
          <a:xfrm>
            <a:off x="914400" y="1447800"/>
            <a:ext cx="61722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Font typeface="Noto Sans Symbols"/>
              <a:buChar char="⚫"/>
            </a:pPr>
            <a:r>
              <a:rPr lang="en-US"/>
              <a:t>Resources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lang="en-US"/>
              <a:t>Textbook (NIL)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lang="en-US"/>
              <a:t>Reference books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Font typeface="Noto Sans Symbols"/>
              <a:buChar char="⚫"/>
            </a:pPr>
            <a:r>
              <a:rPr b="1" lang="en-US">
                <a:solidFill>
                  <a:srgbClr val="343232"/>
                </a:solidFill>
              </a:rPr>
              <a:t>Computer Systems: A Programmer‘s Perspective, </a:t>
            </a:r>
            <a:r>
              <a:rPr lang="en-US">
                <a:solidFill>
                  <a:srgbClr val="343232"/>
                </a:solidFill>
              </a:rPr>
              <a:t>by</a:t>
            </a:r>
            <a:r>
              <a:rPr b="1" lang="en-US">
                <a:solidFill>
                  <a:srgbClr val="343232"/>
                </a:solidFill>
              </a:rPr>
              <a:t> </a:t>
            </a:r>
            <a:r>
              <a:rPr lang="en-US"/>
              <a:t>Randal E. Bryant and David R. O'Hallaron,</a:t>
            </a:r>
            <a:r>
              <a:rPr b="1" lang="en-US">
                <a:solidFill>
                  <a:srgbClr val="343232"/>
                </a:solidFill>
              </a:rPr>
              <a:t> </a:t>
            </a:r>
            <a:r>
              <a:rPr lang="en-US"/>
              <a:t>Prentice Hall, 2011</a:t>
            </a:r>
            <a:endParaRPr/>
          </a:p>
          <a:p>
            <a:pPr indent="0" lvl="2" marL="593725" rtl="0" algn="l">
              <a:spcBef>
                <a:spcPts val="3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t/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lang="en-US"/>
              <a:t>Microsoft Visual Studio 2019 (Windows)</a:t>
            </a:r>
            <a:endParaRPr/>
          </a:p>
          <a:p>
            <a:pPr indent="-228600" lvl="2" marL="822325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700"/>
              <a:buFont typeface="Noto Sans Symbols"/>
              <a:buChar char="⚫"/>
            </a:pPr>
            <a:r>
              <a:rPr lang="en-US"/>
              <a:t>Develop environment for compiling &amp; debugging</a:t>
            </a:r>
            <a:endParaRPr/>
          </a:p>
          <a:p>
            <a:pPr indent="0" lvl="2" marL="593725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t/>
            </a:r>
            <a:endParaRPr/>
          </a:p>
          <a:p>
            <a:pPr indent="-228599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870"/>
              <a:buFont typeface="Noto Sans Symbols"/>
              <a:buChar char="⚫"/>
            </a:pPr>
            <a:r>
              <a:rPr lang="en-US" sz="2200">
                <a:solidFill>
                  <a:srgbClr val="C00000"/>
                </a:solidFill>
              </a:rPr>
              <a:t>PASS</a:t>
            </a:r>
            <a:r>
              <a:rPr lang="en-US" sz="2200"/>
              <a:t> (Program Assignment aSsessment System)</a:t>
            </a:r>
            <a:endParaRPr/>
          </a:p>
          <a:p>
            <a:pPr indent="-228600" lvl="2" marL="822325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700"/>
              <a:buFont typeface="Noto Sans Symbols"/>
              <a:buChar char="⚫"/>
            </a:pPr>
            <a:r>
              <a:rPr lang="en-US"/>
              <a:t>Program testing and submission</a:t>
            </a:r>
            <a:endParaRPr/>
          </a:p>
        </p:txBody>
      </p:sp>
      <p:sp>
        <p:nvSpPr>
          <p:cNvPr id="148" name="Google Shape;148;p5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sapp2ecover-fullsize.jpg" id="149" name="Google Shape;14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4200" y="457200"/>
            <a:ext cx="1883734" cy="2345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About the Course</a:t>
            </a:r>
            <a:endParaRPr/>
          </a:p>
        </p:txBody>
      </p:sp>
      <p:sp>
        <p:nvSpPr>
          <p:cNvPr id="156" name="Google Shape;156;p6"/>
          <p:cNvSpPr txBox="1"/>
          <p:nvPr>
            <p:ph idx="1" type="body"/>
          </p:nvPr>
        </p:nvSpPr>
        <p:spPr>
          <a:xfrm>
            <a:off x="914400" y="1447800"/>
            <a:ext cx="7772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Key to success</a:t>
            </a:r>
            <a:endParaRPr/>
          </a:p>
        </p:txBody>
      </p:sp>
      <p:sp>
        <p:nvSpPr>
          <p:cNvPr id="157" name="Google Shape;157;p6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6"/>
          <p:cNvSpPr txBox="1"/>
          <p:nvPr/>
        </p:nvSpPr>
        <p:spPr>
          <a:xfrm>
            <a:off x="1219200" y="3779460"/>
            <a:ext cx="696498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But, do it yourself</a:t>
            </a:r>
            <a:endParaRPr/>
          </a:p>
        </p:txBody>
      </p:sp>
      <p:sp>
        <p:nvSpPr>
          <p:cNvPr id="159" name="Google Shape;159;p6"/>
          <p:cNvSpPr txBox="1"/>
          <p:nvPr/>
        </p:nvSpPr>
        <p:spPr>
          <a:xfrm>
            <a:off x="2057400" y="2240340"/>
            <a:ext cx="4906087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Just Do It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About the Course</a:t>
            </a:r>
            <a:endParaRPr/>
          </a:p>
        </p:txBody>
      </p:sp>
      <p:sp>
        <p:nvSpPr>
          <p:cNvPr id="166" name="Google Shape;166;p7"/>
          <p:cNvSpPr txBox="1"/>
          <p:nvPr>
            <p:ph idx="1" type="body"/>
          </p:nvPr>
        </p:nvSpPr>
        <p:spPr>
          <a:xfrm>
            <a:off x="914400" y="1447800"/>
            <a:ext cx="77724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“</a:t>
            </a:r>
            <a:r>
              <a:rPr lang="en-US">
                <a:solidFill>
                  <a:srgbClr val="FF0000"/>
                </a:solidFill>
              </a:rPr>
              <a:t>Do it yourself</a:t>
            </a:r>
            <a:r>
              <a:rPr lang="en-US"/>
              <a:t>” means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Discuss the problems with any other people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Study materials on the internet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Refer to any books</a:t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b="1" lang="en-US"/>
              <a:t>But</a:t>
            </a:r>
            <a:r>
              <a:rPr lang="en-US"/>
              <a:t>, the </a:t>
            </a:r>
            <a:r>
              <a:rPr lang="en-US">
                <a:solidFill>
                  <a:srgbClr val="FF0000"/>
                </a:solidFill>
              </a:rPr>
              <a:t>details</a:t>
            </a:r>
            <a:r>
              <a:rPr lang="en-US"/>
              <a:t> and </a:t>
            </a:r>
            <a:r>
              <a:rPr lang="en-US">
                <a:solidFill>
                  <a:srgbClr val="FF0000"/>
                </a:solidFill>
              </a:rPr>
              <a:t>write-ups</a:t>
            </a:r>
            <a:r>
              <a:rPr lang="en-US"/>
              <a:t> must be </a:t>
            </a:r>
            <a:r>
              <a:rPr lang="en-US">
                <a:solidFill>
                  <a:srgbClr val="FF0000"/>
                </a:solidFill>
              </a:rPr>
              <a:t>entirely</a:t>
            </a:r>
            <a:r>
              <a:rPr lang="en-US"/>
              <a:t> your own work</a:t>
            </a:r>
            <a:endParaRPr/>
          </a:p>
        </p:txBody>
      </p:sp>
      <p:sp>
        <p:nvSpPr>
          <p:cNvPr id="167" name="Google Shape;167;p7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1075" y="4038600"/>
            <a:ext cx="7248525" cy="220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About the Course</a:t>
            </a:r>
            <a:endParaRPr/>
          </a:p>
        </p:txBody>
      </p:sp>
      <p:sp>
        <p:nvSpPr>
          <p:cNvPr id="175" name="Google Shape;175;p8"/>
          <p:cNvSpPr txBox="1"/>
          <p:nvPr>
            <p:ph idx="1" type="body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Things draw your attentions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Plagiarism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>
                <a:solidFill>
                  <a:srgbClr val="C00000"/>
                </a:solidFill>
              </a:rPr>
              <a:t>Punishment</a:t>
            </a:r>
            <a:r>
              <a:rPr lang="en-US"/>
              <a:t> ranges from </a:t>
            </a:r>
            <a:r>
              <a:rPr lang="en-US">
                <a:solidFill>
                  <a:srgbClr val="0070C0"/>
                </a:solidFill>
              </a:rPr>
              <a:t>warning</a:t>
            </a:r>
            <a:r>
              <a:rPr lang="en-US"/>
              <a:t> to course </a:t>
            </a:r>
            <a:r>
              <a:rPr lang="en-US">
                <a:solidFill>
                  <a:srgbClr val="7030A0"/>
                </a:solidFill>
              </a:rPr>
              <a:t>failure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/>
              <a:t>May cause you be forced out of CityU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/>
              <a:t>Can be </a:t>
            </a:r>
            <a:r>
              <a:rPr lang="en-US">
                <a:solidFill>
                  <a:srgbClr val="C00000"/>
                </a:solidFill>
              </a:rPr>
              <a:t>automatically detected</a:t>
            </a:r>
            <a:r>
              <a:rPr lang="en-US"/>
              <a:t> by PASS system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How to prevent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/>
              <a:t>In plagiarism cases, both the </a:t>
            </a:r>
            <a:r>
              <a:rPr b="1" lang="en-US" u="sng"/>
              <a:t>giver</a:t>
            </a:r>
            <a:r>
              <a:rPr lang="en-US"/>
              <a:t> and </a:t>
            </a:r>
            <a:r>
              <a:rPr b="1" lang="en-US" u="sng"/>
              <a:t>copier</a:t>
            </a:r>
            <a:r>
              <a:rPr lang="en-US"/>
              <a:t> get punishments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/>
              <a:t>Protect your code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As instructors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/>
              <a:t>We have the responsibility to report academic dishonesty cases so as not to compromise the quality of education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/>
              <a:t>We take suspected plagiarism cases very seriously.</a:t>
            </a:r>
            <a:endParaRPr/>
          </a:p>
          <a:p>
            <a:pPr indent="-120650" lvl="2" marL="822325" rtl="0" algn="l">
              <a:spcBef>
                <a:spcPts val="375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</p:txBody>
      </p:sp>
      <p:sp>
        <p:nvSpPr>
          <p:cNvPr id="176" name="Google Shape;176;p8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About the Course</a:t>
            </a:r>
            <a:endParaRPr/>
          </a:p>
        </p:txBody>
      </p:sp>
      <p:sp>
        <p:nvSpPr>
          <p:cNvPr id="183" name="Google Shape;183;p9"/>
          <p:cNvSpPr txBox="1"/>
          <p:nvPr>
            <p:ph idx="1" type="body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How to get an A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Studying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/>
              <a:t>Be </a:t>
            </a:r>
            <a:r>
              <a:rPr lang="en-US">
                <a:solidFill>
                  <a:srgbClr val="C00000"/>
                </a:solidFill>
              </a:rPr>
              <a:t>prepared</a:t>
            </a:r>
            <a:r>
              <a:rPr lang="en-US"/>
              <a:t> to the class (try to read the materials before hand)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/>
              <a:t>Attend and participate in </a:t>
            </a:r>
            <a:r>
              <a:rPr lang="en-US">
                <a:solidFill>
                  <a:srgbClr val="C00000"/>
                </a:solidFill>
              </a:rPr>
              <a:t>all</a:t>
            </a:r>
            <a:r>
              <a:rPr lang="en-US"/>
              <a:t> classes (lec &amp; lab)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Practice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/>
              <a:t>Do labs </a:t>
            </a:r>
            <a:r>
              <a:rPr lang="en-US">
                <a:solidFill>
                  <a:srgbClr val="0070C0"/>
                </a:solidFill>
              </a:rPr>
              <a:t>yourself</a:t>
            </a:r>
            <a:r>
              <a:rPr lang="en-US"/>
              <a:t> and </a:t>
            </a:r>
            <a:r>
              <a:rPr lang="en-US">
                <a:solidFill>
                  <a:srgbClr val="7030A0"/>
                </a:solidFill>
              </a:rPr>
              <a:t>repeat</a:t>
            </a:r>
            <a:r>
              <a:rPr lang="en-US"/>
              <a:t> the practice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/>
              <a:t>Don’t be afraid of </a:t>
            </a:r>
            <a:r>
              <a:rPr lang="en-US">
                <a:solidFill>
                  <a:srgbClr val="C00000"/>
                </a:solidFill>
              </a:rPr>
              <a:t>asking questions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Assignments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/>
              <a:t>Start </a:t>
            </a:r>
            <a:r>
              <a:rPr lang="en-US">
                <a:solidFill>
                  <a:srgbClr val="C00000"/>
                </a:solidFill>
              </a:rPr>
              <a:t>as early as possible</a:t>
            </a:r>
            <a:r>
              <a:rPr lang="en-US"/>
              <a:t> and submit </a:t>
            </a:r>
            <a:r>
              <a:rPr lang="en-US">
                <a:solidFill>
                  <a:srgbClr val="7030A0"/>
                </a:solidFill>
              </a:rPr>
              <a:t>on time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/>
              <a:t>Many times, debugging takes </a:t>
            </a:r>
            <a:r>
              <a:rPr lang="en-US">
                <a:solidFill>
                  <a:srgbClr val="FF0000"/>
                </a:solidFill>
              </a:rPr>
              <a:t>much longer </a:t>
            </a:r>
            <a:r>
              <a:rPr lang="en-US"/>
              <a:t>time than you expect, so make a good plan</a:t>
            </a:r>
            <a:endParaRPr/>
          </a:p>
        </p:txBody>
      </p:sp>
      <p:sp>
        <p:nvSpPr>
          <p:cNvPr id="184" name="Google Shape;184;p9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0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Outline for Today	</a:t>
            </a:r>
            <a:endParaRPr/>
          </a:p>
        </p:txBody>
      </p:sp>
      <p:sp>
        <p:nvSpPr>
          <p:cNvPr id="192" name="Google Shape;192;p10"/>
          <p:cNvSpPr txBox="1"/>
          <p:nvPr>
            <p:ph idx="1" type="body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Font typeface="Noto Sans Symbols"/>
              <a:buChar char="⚫"/>
            </a:pPr>
            <a:r>
              <a:rPr lang="en-US"/>
              <a:t>What is a Computer?</a:t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Char char="⚫"/>
            </a:pPr>
            <a:r>
              <a:rPr lang="en-US"/>
              <a:t>What is a Computer Program?</a:t>
            </a:r>
            <a:endParaRPr/>
          </a:p>
          <a:p>
            <a:pPr indent="0" lvl="0" marL="0" rtl="0" algn="l"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None/>
            </a:pPr>
            <a:r>
              <a:t/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Char char="⚫"/>
            </a:pPr>
            <a:r>
              <a:rPr lang="en-US"/>
              <a:t>Programming Language</a:t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Char char="⚫"/>
            </a:pPr>
            <a:r>
              <a:rPr lang="en-US"/>
              <a:t>Programmer</a:t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Char char="⚫"/>
            </a:pPr>
            <a:r>
              <a:rPr lang="en-US"/>
              <a:t>Basic Concept of programming</a:t>
            </a:r>
            <a:endParaRPr/>
          </a:p>
          <a:p>
            <a:pPr indent="0" lvl="0" marL="0" rtl="0" algn="l"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None/>
            </a:pPr>
            <a:r>
              <a:t/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Char char="⚫"/>
            </a:pPr>
            <a:r>
              <a:rPr lang="en-US"/>
              <a:t>Simple Program</a:t>
            </a:r>
            <a:endParaRPr/>
          </a:p>
          <a:p>
            <a:pPr indent="-132715" lvl="0" marL="273050" rtl="0" algn="l"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None/>
            </a:pPr>
            <a:r>
              <a:t/>
            </a:r>
            <a:endParaRPr/>
          </a:p>
          <a:p>
            <a:pPr indent="-132715" lvl="0" marL="273050" rtl="0" algn="l"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None/>
            </a:pPr>
            <a:r>
              <a:t/>
            </a:r>
            <a:endParaRPr/>
          </a:p>
          <a:p>
            <a:pPr indent="-132715" lvl="0" marL="273050" rtl="0" algn="l"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"/>
          <p:cNvSpPr txBox="1"/>
          <p:nvPr>
            <p:ph type="title"/>
          </p:nvPr>
        </p:nvSpPr>
        <p:spPr>
          <a:xfrm>
            <a:off x="914400" y="2730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Personal Computer</a:t>
            </a:r>
            <a:endParaRPr/>
          </a:p>
        </p:txBody>
      </p:sp>
      <p:sp>
        <p:nvSpPr>
          <p:cNvPr id="199" name="Google Shape;199;p11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rgbClr val="CC3300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0" name="Google Shape;200;p11"/>
          <p:cNvSpPr txBox="1"/>
          <p:nvPr/>
        </p:nvSpPr>
        <p:spPr>
          <a:xfrm>
            <a:off x="3567113" y="5029200"/>
            <a:ext cx="472440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Secondary Storage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 (</a:t>
            </a:r>
            <a:r>
              <a:rPr b="1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Slow)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0" i="0" lang="en-US" sz="1800" u="none" cap="none" strike="noStrike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storage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of </a:t>
            </a:r>
            <a:r>
              <a:rPr b="0" i="0" lang="en-US" sz="1800" u="none" cap="none" strike="noStrike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program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and </a:t>
            </a:r>
            <a:r>
              <a:rPr b="0" i="0" lang="en-US" sz="1800" u="none" cap="none" strike="noStrike">
                <a:solidFill>
                  <a:srgbClr val="7030A0"/>
                </a:solidFill>
                <a:latin typeface="Verdana"/>
                <a:ea typeface="Verdana"/>
                <a:cs typeface="Verdana"/>
                <a:sym typeface="Verdana"/>
              </a:rPr>
              <a:t>data files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(e.g., maintain them after shutting down the computer).</a:t>
            </a:r>
            <a:endParaRPr/>
          </a:p>
        </p:txBody>
      </p:sp>
      <p:sp>
        <p:nvSpPr>
          <p:cNvPr id="201" name="Google Shape;201;p11"/>
          <p:cNvSpPr txBox="1"/>
          <p:nvPr/>
        </p:nvSpPr>
        <p:spPr>
          <a:xfrm>
            <a:off x="3557588" y="3590925"/>
            <a:ext cx="50673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Main Memory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 </a:t>
            </a:r>
            <a:r>
              <a:rPr b="1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fast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0" i="0" lang="en-US" sz="1800" u="none" cap="none" strike="noStrike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storage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of program and data </a:t>
            </a:r>
            <a:r>
              <a:rPr b="1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 action</a:t>
            </a:r>
            <a:endParaRPr/>
          </a:p>
        </p:txBody>
      </p:sp>
      <p:sp>
        <p:nvSpPr>
          <p:cNvPr id="202" name="Google Shape;202;p11"/>
          <p:cNvSpPr txBox="1"/>
          <p:nvPr/>
        </p:nvSpPr>
        <p:spPr>
          <a:xfrm>
            <a:off x="3567113" y="1790700"/>
            <a:ext cx="5334000" cy="1190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CPU (Central Processing Unit)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 </a:t>
            </a:r>
            <a:r>
              <a:rPr b="0" i="0" lang="en-US" sz="1800" u="none" cap="none" strike="noStrike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Read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0" i="0" lang="en-US" sz="1800" u="none" cap="none" strike="noStrike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instructions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from main memory and </a:t>
            </a:r>
            <a:r>
              <a:rPr b="0" i="0" lang="en-US" sz="1800" u="none" cap="none" strike="noStrike">
                <a:solidFill>
                  <a:srgbClr val="7030A0"/>
                </a:solidFill>
                <a:latin typeface="Verdana"/>
                <a:ea typeface="Verdana"/>
                <a:cs typeface="Verdana"/>
                <a:sym typeface="Verdana"/>
              </a:rPr>
              <a:t>execute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the </a:t>
            </a:r>
            <a:r>
              <a:rPr b="0" i="0" lang="en-US" sz="1800" u="none" cap="none" strike="noStrike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instruction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  Update main memory value or send instruction to motherboard</a:t>
            </a:r>
            <a:endParaRPr/>
          </a:p>
        </p:txBody>
      </p:sp>
      <p:graphicFrame>
        <p:nvGraphicFramePr>
          <p:cNvPr id="203" name="Google Shape;203;p11"/>
          <p:cNvGraphicFramePr/>
          <p:nvPr/>
        </p:nvGraphicFramePr>
        <p:xfrm>
          <a:off x="457200" y="4876800"/>
          <a:ext cx="2743200" cy="1284288"/>
        </p:xfrm>
        <a:graphic>
          <a:graphicData uri="http://schemas.openxmlformats.org/presentationml/2006/ole">
            <mc:AlternateContent>
              <mc:Choice Requires="v">
                <p:oleObj r:id="rId4" imgH="1284288" imgW="2743200" progId="Visio.Drawing.11" spid="_x0000_s1">
                  <p:embed/>
                </p:oleObj>
              </mc:Choice>
              <mc:Fallback>
                <p:oleObj r:id="rId5" imgH="1284288" imgW="2743200" progId="Visio.Drawing.11">
                  <p:embed/>
                  <p:pic>
                    <p:nvPicPr>
                      <p:cNvPr id="203" name="Google Shape;203;p11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457200" y="4876800"/>
                        <a:ext cx="2743200" cy="1284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" name="Google Shape;204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84188" y="3402013"/>
            <a:ext cx="2690812" cy="1017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84188" y="1755775"/>
            <a:ext cx="2695575" cy="12239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6" name="Google Shape;206;p11"/>
          <p:cNvGraphicFramePr/>
          <p:nvPr/>
        </p:nvGraphicFramePr>
        <p:xfrm>
          <a:off x="1166813" y="2971800"/>
          <a:ext cx="1119187" cy="382588"/>
        </p:xfrm>
        <a:graphic>
          <a:graphicData uri="http://schemas.openxmlformats.org/presentationml/2006/ole">
            <mc:AlternateContent>
              <mc:Choice Requires="v">
                <p:oleObj r:id="rId9" imgH="382588" imgW="1119187" progId="Visio.Drawing.11" spid="_x0000_s2">
                  <p:embed/>
                </p:oleObj>
              </mc:Choice>
              <mc:Fallback>
                <p:oleObj r:id="rId10" imgH="382588" imgW="1119187" progId="Visio.Drawing.11">
                  <p:embed/>
                  <p:pic>
                    <p:nvPicPr>
                      <p:cNvPr id="206" name="Google Shape;206;p11"/>
                      <p:cNvPicPr preferRelativeResize="0"/>
                      <p:nvPr/>
                    </p:nvPicPr>
                    <p:blipFill rotWithShape="1">
                      <a:blip r:embed="rId11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166813" y="2971800"/>
                        <a:ext cx="1119187" cy="38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7" name="Google Shape;207;p11"/>
          <p:cNvGraphicFramePr/>
          <p:nvPr/>
        </p:nvGraphicFramePr>
        <p:xfrm>
          <a:off x="1143000" y="4419600"/>
          <a:ext cx="1168400" cy="387350"/>
        </p:xfrm>
        <a:graphic>
          <a:graphicData uri="http://schemas.openxmlformats.org/presentationml/2006/ole">
            <mc:AlternateContent>
              <mc:Choice Requires="v">
                <p:oleObj r:id="rId12" imgH="387350" imgW="1168400" progId="Visio.Drawing.11" spid="_x0000_s3">
                  <p:embed/>
                </p:oleObj>
              </mc:Choice>
              <mc:Fallback>
                <p:oleObj r:id="rId13" imgH="387350" imgW="1168400" progId="Visio.Drawing.11">
                  <p:embed/>
                  <p:pic>
                    <p:nvPicPr>
                      <p:cNvPr id="207" name="Google Shape;207;p11"/>
                      <p:cNvPicPr preferRelativeResize="0"/>
                      <p:nvPr/>
                    </p:nvPicPr>
                    <p:blipFill rotWithShape="1">
                      <a:blip r:embed="rId14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143000" y="4419600"/>
                        <a:ext cx="1168400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2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Personal Computer</a:t>
            </a:r>
            <a:endParaRPr/>
          </a:p>
        </p:txBody>
      </p:sp>
      <p:sp>
        <p:nvSpPr>
          <p:cNvPr id="214" name="Google Shape;214;p12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5" name="Google Shape;215;p12"/>
          <p:cNvGraphicFramePr/>
          <p:nvPr/>
        </p:nvGraphicFramePr>
        <p:xfrm>
          <a:off x="990600" y="1524000"/>
          <a:ext cx="2090738" cy="1600200"/>
        </p:xfrm>
        <a:graphic>
          <a:graphicData uri="http://schemas.openxmlformats.org/presentationml/2006/ole">
            <mc:AlternateContent>
              <mc:Choice Requires="v">
                <p:oleObj r:id="rId4" imgH="1600200" imgW="2090738" progId="Visio.Drawing.11" spid="_x0000_s1">
                  <p:embed/>
                </p:oleObj>
              </mc:Choice>
              <mc:Fallback>
                <p:oleObj r:id="rId5" imgH="1600200" imgW="2090738" progId="Visio.Drawing.11">
                  <p:embed/>
                  <p:pic>
                    <p:nvPicPr>
                      <p:cNvPr id="215" name="Google Shape;215;p12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990600" y="1524000"/>
                        <a:ext cx="2090738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6" name="Google Shape;216;p12"/>
          <p:cNvGraphicFramePr/>
          <p:nvPr/>
        </p:nvGraphicFramePr>
        <p:xfrm>
          <a:off x="1219200" y="3962400"/>
          <a:ext cx="1524000" cy="2062163"/>
        </p:xfrm>
        <a:graphic>
          <a:graphicData uri="http://schemas.openxmlformats.org/presentationml/2006/ole">
            <mc:AlternateContent>
              <mc:Choice Requires="v">
                <p:oleObj r:id="rId7" imgH="2062163" imgW="1524000" progId="Visio.Drawing.11" spid="_x0000_s2">
                  <p:embed/>
                </p:oleObj>
              </mc:Choice>
              <mc:Fallback>
                <p:oleObj r:id="rId8" imgH="2062163" imgW="1524000" progId="Visio.Drawing.11">
                  <p:embed/>
                  <p:pic>
                    <p:nvPicPr>
                      <p:cNvPr id="216" name="Google Shape;216;p12"/>
                      <p:cNvPicPr preferRelativeResize="0"/>
                      <p:nvPr/>
                    </p:nvPicPr>
                    <p:blipFill rotWithShape="1">
                      <a:blip r:embed="rId9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219200" y="3962400"/>
                        <a:ext cx="1524000" cy="206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7" name="Google Shape;217;p12"/>
          <p:cNvSpPr txBox="1"/>
          <p:nvPr/>
        </p:nvSpPr>
        <p:spPr>
          <a:xfrm>
            <a:off x="3657600" y="2133600"/>
            <a:ext cx="4205288" cy="646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Input Unit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 Get input from user or external environment</a:t>
            </a:r>
            <a:endParaRPr/>
          </a:p>
        </p:txBody>
      </p:sp>
      <p:sp>
        <p:nvSpPr>
          <p:cNvPr id="218" name="Google Shape;218;p12"/>
          <p:cNvSpPr txBox="1"/>
          <p:nvPr/>
        </p:nvSpPr>
        <p:spPr>
          <a:xfrm>
            <a:off x="3657600" y="4572000"/>
            <a:ext cx="4205288" cy="646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Output Unit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 Show result to user or other programs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Stored Program Computer (Von Neumann Machines)</a:t>
            </a:r>
            <a:endParaRPr sz="2400"/>
          </a:p>
        </p:txBody>
      </p:sp>
      <p:sp>
        <p:nvSpPr>
          <p:cNvPr id="225" name="Google Shape;225;p13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26" name="Google Shape;226;p13"/>
          <p:cNvGraphicFramePr/>
          <p:nvPr/>
        </p:nvGraphicFramePr>
        <p:xfrm>
          <a:off x="990600" y="1792288"/>
          <a:ext cx="7467600" cy="4227512"/>
        </p:xfrm>
        <a:graphic>
          <a:graphicData uri="http://schemas.openxmlformats.org/presentationml/2006/ole">
            <mc:AlternateContent>
              <mc:Choice Requires="v">
                <p:oleObj r:id="rId4" imgH="4227512" imgW="7467600" progId="Visio.Drawing.11" spid="_x0000_s1">
                  <p:embed/>
                </p:oleObj>
              </mc:Choice>
              <mc:Fallback>
                <p:oleObj r:id="rId5" imgH="4227512" imgW="7467600" progId="Visio.Drawing.11">
                  <p:embed/>
                  <p:pic>
                    <p:nvPicPr>
                      <p:cNvPr id="226" name="Google Shape;226;p13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990600" y="1792288"/>
                        <a:ext cx="7467600" cy="422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4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is a Computer Program?</a:t>
            </a:r>
            <a:endParaRPr/>
          </a:p>
        </p:txBody>
      </p:sp>
      <p:sp>
        <p:nvSpPr>
          <p:cNvPr id="233" name="Google Shape;233;p14"/>
          <p:cNvSpPr/>
          <p:nvPr>
            <p:ph idx="12" type="sldNum"/>
          </p:nvPr>
        </p:nvSpPr>
        <p:spPr>
          <a:xfrm>
            <a:off x="152400" y="62484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4" name="Google Shape;234;p14"/>
          <p:cNvSpPr txBox="1"/>
          <p:nvPr>
            <p:ph idx="1" type="body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A way to </a:t>
            </a:r>
            <a:r>
              <a:rPr lang="en-US">
                <a:solidFill>
                  <a:srgbClr val="C00000"/>
                </a:solidFill>
              </a:rPr>
              <a:t>communicate</a:t>
            </a:r>
            <a:r>
              <a:rPr lang="en-US"/>
              <a:t> with computers</a:t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Written in </a:t>
            </a:r>
            <a:r>
              <a:rPr i="1" lang="en-US"/>
              <a:t>Programming Languages</a:t>
            </a:r>
            <a:endParaRPr/>
          </a:p>
          <a:p>
            <a:pPr indent="-132715" lvl="0" marL="273050" rtl="0" algn="l">
              <a:spcBef>
                <a:spcPts val="575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/>
          </a:p>
        </p:txBody>
      </p:sp>
      <p:pic>
        <p:nvPicPr>
          <p:cNvPr descr="j0433925" id="235" name="Google Shape;23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3810000"/>
            <a:ext cx="2057400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0433934" id="236" name="Google Shape;23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3200" y="3352800"/>
            <a:ext cx="1828800" cy="1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5"/>
          <p:cNvSpPr txBox="1"/>
          <p:nvPr>
            <p:ph type="title"/>
          </p:nvPr>
        </p:nvSpPr>
        <p:spPr>
          <a:xfrm>
            <a:off x="914400" y="273050"/>
            <a:ext cx="7772400" cy="114458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is a Computer Program?</a:t>
            </a:r>
            <a:endParaRPr/>
          </a:p>
        </p:txBody>
      </p:sp>
      <p:sp>
        <p:nvSpPr>
          <p:cNvPr id="243" name="Google Shape;243;p15"/>
          <p:cNvSpPr txBox="1"/>
          <p:nvPr>
            <p:ph idx="1" type="body"/>
          </p:nvPr>
        </p:nvSpPr>
        <p:spPr>
          <a:xfrm>
            <a:off x="566738" y="1752600"/>
            <a:ext cx="8043862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A list of </a:t>
            </a:r>
            <a:r>
              <a:rPr lang="en-US">
                <a:solidFill>
                  <a:srgbClr val="C00000"/>
                </a:solidFill>
              </a:rPr>
              <a:t>instructions</a:t>
            </a:r>
            <a:r>
              <a:rPr lang="en-US"/>
              <a:t> that instructs a computer to do some tasks</a:t>
            </a:r>
            <a:endParaRPr/>
          </a:p>
        </p:txBody>
      </p:sp>
      <p:graphicFrame>
        <p:nvGraphicFramePr>
          <p:cNvPr id="244" name="Google Shape;244;p15"/>
          <p:cNvGraphicFramePr/>
          <p:nvPr/>
        </p:nvGraphicFramePr>
        <p:xfrm>
          <a:off x="933450" y="2895600"/>
          <a:ext cx="7199313" cy="3076575"/>
        </p:xfrm>
        <a:graphic>
          <a:graphicData uri="http://schemas.openxmlformats.org/presentationml/2006/ole">
            <mc:AlternateContent>
              <mc:Choice Requires="v">
                <p:oleObj r:id="rId4" imgH="3076575" imgW="7199313" progId="Visio.Drawing.11" spid="_x0000_s1">
                  <p:embed/>
                </p:oleObj>
              </mc:Choice>
              <mc:Fallback>
                <p:oleObj r:id="rId5" imgH="3076575" imgW="7199313" progId="Visio.Drawing.11">
                  <p:embed/>
                  <p:pic>
                    <p:nvPicPr>
                      <p:cNvPr id="244" name="Google Shape;244;p15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933450" y="2895600"/>
                        <a:ext cx="7199313" cy="307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" name="Google Shape;245;p15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6" name="Google Shape;246;p15"/>
          <p:cNvSpPr/>
          <p:nvPr/>
        </p:nvSpPr>
        <p:spPr>
          <a:xfrm>
            <a:off x="838200" y="2847974"/>
            <a:ext cx="2133600" cy="317182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7" name="Google Shape;247;p15"/>
          <p:cNvSpPr/>
          <p:nvPr/>
        </p:nvSpPr>
        <p:spPr>
          <a:xfrm>
            <a:off x="6115490" y="2792244"/>
            <a:ext cx="2133600" cy="317182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6"/>
          <p:cNvSpPr txBox="1"/>
          <p:nvPr>
            <p:ph type="title"/>
          </p:nvPr>
        </p:nvSpPr>
        <p:spPr>
          <a:xfrm>
            <a:off x="914400" y="273050"/>
            <a:ext cx="7772400" cy="114458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Programming Languages</a:t>
            </a:r>
            <a:endParaRPr/>
          </a:p>
        </p:txBody>
      </p:sp>
      <p:sp>
        <p:nvSpPr>
          <p:cNvPr id="254" name="Google Shape;254;p16"/>
          <p:cNvSpPr txBox="1"/>
          <p:nvPr>
            <p:ph idx="1" type="body"/>
          </p:nvPr>
        </p:nvSpPr>
        <p:spPr>
          <a:xfrm>
            <a:off x="442913" y="1295400"/>
            <a:ext cx="8229600" cy="12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380"/>
              <a:buChar char="⚫"/>
            </a:pPr>
            <a:r>
              <a:rPr lang="en-US" sz="2800"/>
              <a:t>To write a program for a computer, we must use a </a:t>
            </a:r>
            <a:r>
              <a:rPr lang="en-US" sz="2800">
                <a:solidFill>
                  <a:srgbClr val="0000FF"/>
                </a:solidFill>
              </a:rPr>
              <a:t>computer language</a:t>
            </a:r>
            <a:r>
              <a:rPr lang="en-US" sz="2800"/>
              <a:t>.</a:t>
            </a:r>
            <a:endParaRPr/>
          </a:p>
        </p:txBody>
      </p:sp>
      <p:sp>
        <p:nvSpPr>
          <p:cNvPr id="255" name="Google Shape;255;p16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6" name="Google Shape;256;p16"/>
          <p:cNvCxnSpPr/>
          <p:nvPr/>
        </p:nvCxnSpPr>
        <p:spPr>
          <a:xfrm>
            <a:off x="547688" y="2706688"/>
            <a:ext cx="8021637" cy="38100"/>
          </a:xfrm>
          <a:prstGeom prst="straightConnector1">
            <a:avLst/>
          </a:prstGeom>
          <a:noFill/>
          <a:ln cap="flat" cmpd="sng" w="69850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  <a:effectLst>
            <a:outerShdw blurRad="38100" rotWithShape="0" algn="t" dir="5400000" dist="26940">
              <a:srgbClr val="000000">
                <a:alpha val="49803"/>
              </a:srgbClr>
            </a:outerShdw>
          </a:effectLst>
        </p:spPr>
      </p:cxnSp>
      <p:sp>
        <p:nvSpPr>
          <p:cNvPr id="257" name="Google Shape;257;p16"/>
          <p:cNvSpPr txBox="1"/>
          <p:nvPr/>
        </p:nvSpPr>
        <p:spPr>
          <a:xfrm>
            <a:off x="457200" y="3006725"/>
            <a:ext cx="2473325" cy="2195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Machine Language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Language </a:t>
            </a:r>
            <a:r>
              <a:rPr b="0" i="0" lang="en-US" sz="2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directly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understood by the computer</a:t>
            </a:r>
            <a:endParaRPr/>
          </a:p>
        </p:txBody>
      </p:sp>
      <p:sp>
        <p:nvSpPr>
          <p:cNvPr id="258" name="Google Shape;258;p16"/>
          <p:cNvSpPr txBox="1"/>
          <p:nvPr/>
        </p:nvSpPr>
        <p:spPr>
          <a:xfrm>
            <a:off x="603250" y="5299075"/>
            <a:ext cx="1565275" cy="4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binary</a:t>
            </a: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code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7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509588"/>
            <a:ext cx="8537575" cy="517207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7"/>
          <p:cNvSpPr txBox="1"/>
          <p:nvPr/>
        </p:nvSpPr>
        <p:spPr>
          <a:xfrm>
            <a:off x="2341563" y="101600"/>
            <a:ext cx="5675312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Multiplication Program in Machine Language</a:t>
            </a:r>
            <a:endParaRPr/>
          </a:p>
        </p:txBody>
      </p:sp>
      <p:sp>
        <p:nvSpPr>
          <p:cNvPr id="267" name="Google Shape;267;p17"/>
          <p:cNvSpPr txBox="1"/>
          <p:nvPr/>
        </p:nvSpPr>
        <p:spPr>
          <a:xfrm>
            <a:off x="358775" y="101600"/>
            <a:ext cx="1927225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3333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PROGRAM 1-1</a:t>
            </a:r>
            <a:endParaRPr/>
          </a:p>
        </p:txBody>
      </p:sp>
      <p:sp>
        <p:nvSpPr>
          <p:cNvPr id="268" name="Google Shape;268;p17"/>
          <p:cNvSpPr/>
          <p:nvPr/>
        </p:nvSpPr>
        <p:spPr>
          <a:xfrm>
            <a:off x="1752600" y="5680075"/>
            <a:ext cx="6019800" cy="1000125"/>
          </a:xfrm>
          <a:prstGeom prst="wedgeRoundRectCallout">
            <a:avLst>
              <a:gd fmla="val -42867" name="adj1"/>
              <a:gd fmla="val -108232" name="adj2"/>
              <a:gd fmla="val 16667" name="adj3"/>
            </a:avLst>
          </a:prstGeom>
          <a:solidFill>
            <a:srgbClr val="99CCFF"/>
          </a:solidFill>
          <a:ln cap="flat" cmpd="sng" w="2857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The only language understood by computer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hardware is machine language.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8"/>
          <p:cNvSpPr txBox="1"/>
          <p:nvPr>
            <p:ph type="title"/>
          </p:nvPr>
        </p:nvSpPr>
        <p:spPr>
          <a:xfrm>
            <a:off x="914400" y="273050"/>
            <a:ext cx="7772400" cy="114458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Programming Languages</a:t>
            </a:r>
            <a:endParaRPr/>
          </a:p>
        </p:txBody>
      </p:sp>
      <p:sp>
        <p:nvSpPr>
          <p:cNvPr id="275" name="Google Shape;275;p18"/>
          <p:cNvSpPr txBox="1"/>
          <p:nvPr>
            <p:ph idx="1" type="body"/>
          </p:nvPr>
        </p:nvSpPr>
        <p:spPr>
          <a:xfrm>
            <a:off x="442913" y="1295400"/>
            <a:ext cx="8229600" cy="12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380"/>
              <a:buChar char="⚫"/>
            </a:pPr>
            <a:r>
              <a:rPr lang="en-US" sz="2800"/>
              <a:t>To write a program for a computer, we must use a </a:t>
            </a:r>
            <a:r>
              <a:rPr lang="en-US" sz="2800">
                <a:solidFill>
                  <a:srgbClr val="0000FF"/>
                </a:solidFill>
              </a:rPr>
              <a:t>computer language</a:t>
            </a:r>
            <a:r>
              <a:rPr lang="en-US" sz="2800"/>
              <a:t>.</a:t>
            </a:r>
            <a:endParaRPr/>
          </a:p>
        </p:txBody>
      </p:sp>
      <p:sp>
        <p:nvSpPr>
          <p:cNvPr id="276" name="Google Shape;276;p18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7" name="Google Shape;277;p18"/>
          <p:cNvCxnSpPr/>
          <p:nvPr/>
        </p:nvCxnSpPr>
        <p:spPr>
          <a:xfrm>
            <a:off x="547688" y="2706688"/>
            <a:ext cx="8021637" cy="38100"/>
          </a:xfrm>
          <a:prstGeom prst="straightConnector1">
            <a:avLst/>
          </a:prstGeom>
          <a:noFill/>
          <a:ln cap="flat" cmpd="sng" w="69850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  <a:effectLst>
            <a:outerShdw blurRad="38100" rotWithShape="0" algn="t" dir="5400000" dist="26940">
              <a:srgbClr val="000000">
                <a:alpha val="49803"/>
              </a:srgbClr>
            </a:outerShdw>
          </a:effectLst>
        </p:spPr>
      </p:cxnSp>
      <p:sp>
        <p:nvSpPr>
          <p:cNvPr id="278" name="Google Shape;278;p18"/>
          <p:cNvSpPr txBox="1"/>
          <p:nvPr/>
        </p:nvSpPr>
        <p:spPr>
          <a:xfrm>
            <a:off x="457200" y="3006725"/>
            <a:ext cx="2473325" cy="2195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Machine Language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Language directly understood by the computer</a:t>
            </a:r>
            <a:endParaRPr/>
          </a:p>
        </p:txBody>
      </p:sp>
      <p:sp>
        <p:nvSpPr>
          <p:cNvPr id="279" name="Google Shape;279;p18"/>
          <p:cNvSpPr txBox="1"/>
          <p:nvPr/>
        </p:nvSpPr>
        <p:spPr>
          <a:xfrm>
            <a:off x="2843213" y="3006725"/>
            <a:ext cx="2908300" cy="2195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Symbolic Language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English-like </a:t>
            </a:r>
            <a:r>
              <a:rPr b="0" i="0" lang="en-US" sz="2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abbreviations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representing elementary computer operations</a:t>
            </a:r>
            <a:endParaRPr/>
          </a:p>
        </p:txBody>
      </p:sp>
      <p:sp>
        <p:nvSpPr>
          <p:cNvPr id="280" name="Google Shape;280;p18"/>
          <p:cNvSpPr txBox="1"/>
          <p:nvPr/>
        </p:nvSpPr>
        <p:spPr>
          <a:xfrm>
            <a:off x="603250" y="5299075"/>
            <a:ext cx="1565275" cy="4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binary code</a:t>
            </a:r>
            <a:endParaRPr/>
          </a:p>
        </p:txBody>
      </p:sp>
      <p:sp>
        <p:nvSpPr>
          <p:cNvPr id="281" name="Google Shape;281;p18"/>
          <p:cNvSpPr txBox="1"/>
          <p:nvPr/>
        </p:nvSpPr>
        <p:spPr>
          <a:xfrm>
            <a:off x="2974975" y="5299075"/>
            <a:ext cx="2309813" cy="4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assembly</a:t>
            </a: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language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9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9"/>
          <p:cNvSpPr txBox="1"/>
          <p:nvPr/>
        </p:nvSpPr>
        <p:spPr>
          <a:xfrm>
            <a:off x="457200" y="141288"/>
            <a:ext cx="1927225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3333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PROGRAM 1-2</a:t>
            </a:r>
            <a:endParaRPr/>
          </a:p>
        </p:txBody>
      </p:sp>
      <p:sp>
        <p:nvSpPr>
          <p:cNvPr id="289" name="Google Shape;289;p19"/>
          <p:cNvSpPr txBox="1"/>
          <p:nvPr/>
        </p:nvSpPr>
        <p:spPr>
          <a:xfrm>
            <a:off x="2314575" y="141288"/>
            <a:ext cx="5730875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Multiplication Program in Symbolic Language</a:t>
            </a:r>
            <a:endParaRPr/>
          </a:p>
        </p:txBody>
      </p:sp>
      <p:pic>
        <p:nvPicPr>
          <p:cNvPr id="290" name="Google Shape;29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488" y="549275"/>
            <a:ext cx="7897812" cy="480695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19"/>
          <p:cNvSpPr/>
          <p:nvPr/>
        </p:nvSpPr>
        <p:spPr>
          <a:xfrm>
            <a:off x="2590800" y="5562600"/>
            <a:ext cx="6019800" cy="1000125"/>
          </a:xfrm>
          <a:prstGeom prst="wedgeRoundRectCallout">
            <a:avLst>
              <a:gd fmla="val -36987" name="adj1"/>
              <a:gd fmla="val -128862" name="adj2"/>
              <a:gd fmla="val 16667" name="adj3"/>
            </a:avLst>
          </a:prstGeom>
          <a:solidFill>
            <a:srgbClr val="99CCFF"/>
          </a:solidFill>
          <a:ln cap="flat" cmpd="sng" w="2857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Symbolic language uses symbols, or mnemonics, to represent the various machine language instructions</a:t>
            </a:r>
            <a:r>
              <a:rPr b="0" i="0" lang="en-US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0"/>
          <p:cNvSpPr txBox="1"/>
          <p:nvPr>
            <p:ph type="title"/>
          </p:nvPr>
        </p:nvSpPr>
        <p:spPr>
          <a:xfrm>
            <a:off x="914400" y="273050"/>
            <a:ext cx="7772400" cy="114458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Programming Languages</a:t>
            </a:r>
            <a:endParaRPr/>
          </a:p>
        </p:txBody>
      </p:sp>
      <p:sp>
        <p:nvSpPr>
          <p:cNvPr id="298" name="Google Shape;298;p20"/>
          <p:cNvSpPr txBox="1"/>
          <p:nvPr>
            <p:ph idx="1" type="body"/>
          </p:nvPr>
        </p:nvSpPr>
        <p:spPr>
          <a:xfrm>
            <a:off x="442913" y="1295400"/>
            <a:ext cx="8229600" cy="12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380"/>
              <a:buChar char="⚫"/>
            </a:pPr>
            <a:r>
              <a:rPr lang="en-US" sz="2800"/>
              <a:t>To write a program for a computer, we must use a </a:t>
            </a:r>
            <a:r>
              <a:rPr lang="en-US" sz="2800">
                <a:solidFill>
                  <a:srgbClr val="0000FF"/>
                </a:solidFill>
              </a:rPr>
              <a:t>computer language</a:t>
            </a:r>
            <a:r>
              <a:rPr lang="en-US" sz="2800"/>
              <a:t>.</a:t>
            </a:r>
            <a:endParaRPr/>
          </a:p>
        </p:txBody>
      </p:sp>
      <p:sp>
        <p:nvSpPr>
          <p:cNvPr id="299" name="Google Shape;299;p20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0" name="Google Shape;300;p20"/>
          <p:cNvCxnSpPr/>
          <p:nvPr/>
        </p:nvCxnSpPr>
        <p:spPr>
          <a:xfrm>
            <a:off x="547688" y="2706688"/>
            <a:ext cx="8021637" cy="38100"/>
          </a:xfrm>
          <a:prstGeom prst="straightConnector1">
            <a:avLst/>
          </a:prstGeom>
          <a:noFill/>
          <a:ln cap="flat" cmpd="sng" w="69850">
            <a:solidFill>
              <a:schemeClr val="accent1"/>
            </a:solidFill>
            <a:prstDash val="solid"/>
            <a:round/>
            <a:headEnd len="med" w="med" type="stealth"/>
            <a:tailEnd len="med" w="med" type="stealth"/>
          </a:ln>
          <a:effectLst>
            <a:outerShdw blurRad="38100" rotWithShape="0" algn="t" dir="5400000" dist="26940">
              <a:srgbClr val="000000">
                <a:alpha val="49803"/>
              </a:srgbClr>
            </a:outerShdw>
          </a:effectLst>
        </p:spPr>
      </p:cxnSp>
      <p:sp>
        <p:nvSpPr>
          <p:cNvPr id="301" name="Google Shape;301;p20"/>
          <p:cNvSpPr txBox="1"/>
          <p:nvPr/>
        </p:nvSpPr>
        <p:spPr>
          <a:xfrm>
            <a:off x="457200" y="3006725"/>
            <a:ext cx="2473325" cy="2195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Machine Language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Language directly understood by the computer</a:t>
            </a:r>
            <a:endParaRPr/>
          </a:p>
        </p:txBody>
      </p:sp>
      <p:sp>
        <p:nvSpPr>
          <p:cNvPr id="302" name="Google Shape;302;p20"/>
          <p:cNvSpPr txBox="1"/>
          <p:nvPr/>
        </p:nvSpPr>
        <p:spPr>
          <a:xfrm>
            <a:off x="2843213" y="3006725"/>
            <a:ext cx="2908300" cy="2195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Symbolic Language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English-like abbreviations representing elementary computer operations</a:t>
            </a:r>
            <a:endParaRPr/>
          </a:p>
        </p:txBody>
      </p:sp>
      <p:sp>
        <p:nvSpPr>
          <p:cNvPr id="303" name="Google Shape;303;p20"/>
          <p:cNvSpPr txBox="1"/>
          <p:nvPr/>
        </p:nvSpPr>
        <p:spPr>
          <a:xfrm>
            <a:off x="5780088" y="3006725"/>
            <a:ext cx="3154362" cy="2195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High-level Language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Close to </a:t>
            </a:r>
            <a:r>
              <a:rPr b="0" i="0" lang="en-US" sz="2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human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language.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Example: </a:t>
            </a: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 </a:t>
            </a: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b="0" i="1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[add values of </a:t>
            </a:r>
            <a:r>
              <a:rPr b="0" i="1" lang="en-US" sz="20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0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0" i="1" lang="en-US" sz="20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-US" sz="20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, and store the result in </a:t>
            </a:r>
            <a:r>
              <a:rPr b="0" i="1" lang="en-US" sz="20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20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, replacing the previous value]</a:t>
            </a:r>
            <a:endParaRPr/>
          </a:p>
        </p:txBody>
      </p:sp>
      <p:sp>
        <p:nvSpPr>
          <p:cNvPr id="304" name="Google Shape;304;p20"/>
          <p:cNvSpPr txBox="1"/>
          <p:nvPr/>
        </p:nvSpPr>
        <p:spPr>
          <a:xfrm>
            <a:off x="603250" y="5299075"/>
            <a:ext cx="1565275" cy="4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binary code</a:t>
            </a:r>
            <a:endParaRPr/>
          </a:p>
        </p:txBody>
      </p:sp>
      <p:sp>
        <p:nvSpPr>
          <p:cNvPr id="305" name="Google Shape;305;p20"/>
          <p:cNvSpPr txBox="1"/>
          <p:nvPr/>
        </p:nvSpPr>
        <p:spPr>
          <a:xfrm>
            <a:off x="2974975" y="5299075"/>
            <a:ext cx="2309813" cy="4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assembly language</a:t>
            </a:r>
            <a:endParaRPr/>
          </a:p>
        </p:txBody>
      </p:sp>
      <p:sp>
        <p:nvSpPr>
          <p:cNvPr id="306" name="Google Shape;306;p20"/>
          <p:cNvSpPr txBox="1"/>
          <p:nvPr/>
        </p:nvSpPr>
        <p:spPr>
          <a:xfrm>
            <a:off x="5922963" y="5321030"/>
            <a:ext cx="2311400" cy="4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C, C++, Java, Basic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1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1"/>
          <p:cNvSpPr txBox="1"/>
          <p:nvPr/>
        </p:nvSpPr>
        <p:spPr>
          <a:xfrm>
            <a:off x="1079500" y="263525"/>
            <a:ext cx="1927225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3333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PROGRAM 1-3</a:t>
            </a:r>
            <a:endParaRPr/>
          </a:p>
        </p:txBody>
      </p:sp>
      <p:sp>
        <p:nvSpPr>
          <p:cNvPr id="314" name="Google Shape;314;p21"/>
          <p:cNvSpPr txBox="1"/>
          <p:nvPr/>
        </p:nvSpPr>
        <p:spPr>
          <a:xfrm>
            <a:off x="2984500" y="263525"/>
            <a:ext cx="3778250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Multiplication Program in C</a:t>
            </a:r>
            <a:endParaRPr/>
          </a:p>
        </p:txBody>
      </p:sp>
      <p:grpSp>
        <p:nvGrpSpPr>
          <p:cNvPr id="315" name="Google Shape;315;p21"/>
          <p:cNvGrpSpPr/>
          <p:nvPr/>
        </p:nvGrpSpPr>
        <p:grpSpPr>
          <a:xfrm>
            <a:off x="1028700" y="762000"/>
            <a:ext cx="6894513" cy="5446713"/>
            <a:chOff x="789672" y="409805"/>
            <a:chExt cx="6894957" cy="5446676"/>
          </a:xfrm>
        </p:grpSpPr>
        <p:pic>
          <p:nvPicPr>
            <p:cNvPr id="316" name="Google Shape;316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89672" y="409805"/>
              <a:ext cx="6894957" cy="41558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p21"/>
            <p:cNvPicPr preferRelativeResize="0"/>
            <p:nvPr/>
          </p:nvPicPr>
          <p:blipFill rotWithShape="1">
            <a:blip r:embed="rId4">
              <a:alphaModFix/>
            </a:blip>
            <a:srcRect b="0" l="0" r="0" t="6161"/>
            <a:stretch/>
          </p:blipFill>
          <p:spPr>
            <a:xfrm>
              <a:off x="816696" y="4387720"/>
              <a:ext cx="6831129" cy="146876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8" name="Google Shape;318;p21"/>
          <p:cNvSpPr/>
          <p:nvPr/>
        </p:nvSpPr>
        <p:spPr>
          <a:xfrm>
            <a:off x="6096000" y="1343025"/>
            <a:ext cx="2738438" cy="1497013"/>
          </a:xfrm>
          <a:prstGeom prst="wedgeRoundRectCallout">
            <a:avLst>
              <a:gd fmla="val -41658" name="adj1"/>
              <a:gd fmla="val 74980" name="adj2"/>
              <a:gd fmla="val 16667" name="adj3"/>
            </a:avLst>
          </a:prstGeom>
          <a:solidFill>
            <a:srgbClr val="99CCFF"/>
          </a:solidFill>
          <a:ln cap="flat" cmpd="sng" w="2857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high-level languages are easier for us to understand.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2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Different Programming Languages</a:t>
            </a:r>
            <a:endParaRPr/>
          </a:p>
        </p:txBody>
      </p:sp>
      <p:sp>
        <p:nvSpPr>
          <p:cNvPr id="325" name="Google Shape;325;p22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26" name="Google Shape;32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828800"/>
            <a:ext cx="7696200" cy="395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3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Programming Languages</a:t>
            </a:r>
            <a:endParaRPr/>
          </a:p>
        </p:txBody>
      </p:sp>
      <p:sp>
        <p:nvSpPr>
          <p:cNvPr id="333" name="Google Shape;333;p23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4" name="Google Shape;334;p23"/>
          <p:cNvSpPr txBox="1"/>
          <p:nvPr>
            <p:ph idx="1" type="body"/>
          </p:nvPr>
        </p:nvSpPr>
        <p:spPr>
          <a:xfrm>
            <a:off x="566738" y="1752600"/>
            <a:ext cx="8001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85"/>
              <a:buChar char="⚫"/>
            </a:pPr>
            <a:r>
              <a:rPr lang="en-US" sz="2100"/>
              <a:t>Programming languages usually differ in </a:t>
            </a:r>
            <a:r>
              <a:rPr lang="en-US" sz="2100">
                <a:solidFill>
                  <a:srgbClr val="C00000"/>
                </a:solidFill>
              </a:rPr>
              <a:t>two</a:t>
            </a:r>
            <a:r>
              <a:rPr lang="en-US" sz="2100"/>
              <a:t> aspects</a:t>
            </a:r>
            <a:endParaRPr/>
          </a:p>
          <a:p>
            <a:pPr indent="-228600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 sz="2000"/>
              <a:t>Language </a:t>
            </a:r>
            <a:r>
              <a:rPr lang="en-US" sz="2000">
                <a:solidFill>
                  <a:srgbClr val="FF0000"/>
                </a:solidFill>
              </a:rPr>
              <a:t>Syntax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785"/>
              <a:buChar char="⚫"/>
            </a:pPr>
            <a:r>
              <a:rPr lang="en-US" sz="2100"/>
              <a:t>Standard </a:t>
            </a:r>
            <a:r>
              <a:rPr lang="en-US" sz="2100">
                <a:solidFill>
                  <a:srgbClr val="FF0000"/>
                </a:solidFill>
              </a:rPr>
              <a:t>l</a:t>
            </a:r>
            <a:r>
              <a:rPr lang="en-US" sz="2000">
                <a:solidFill>
                  <a:srgbClr val="FF0000"/>
                </a:solidFill>
              </a:rPr>
              <a:t>ibraries</a:t>
            </a:r>
            <a:r>
              <a:rPr lang="en-US" sz="2000"/>
              <a:t>/</a:t>
            </a:r>
            <a:r>
              <a:rPr lang="en-US" sz="2000">
                <a:solidFill>
                  <a:srgbClr val="FF0000"/>
                </a:solidFill>
              </a:rPr>
              <a:t>SDKs</a:t>
            </a:r>
            <a:r>
              <a:rPr lang="en-US" sz="2000"/>
              <a:t>/</a:t>
            </a:r>
            <a:r>
              <a:rPr lang="en-US" sz="2000">
                <a:solidFill>
                  <a:srgbClr val="FF0000"/>
                </a:solidFill>
              </a:rPr>
              <a:t>functions</a:t>
            </a:r>
            <a:endParaRPr/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785"/>
              <a:buChar char="⚫"/>
            </a:pPr>
            <a:r>
              <a:rPr lang="en-US" sz="2100"/>
              <a:t>Java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b="1" lang="en-US" sz="2000">
                <a:solidFill>
                  <a:srgbClr val="003399"/>
                </a:solidFill>
              </a:rPr>
              <a:t>if (a&gt;b){</a:t>
            </a:r>
            <a:endParaRPr/>
          </a:p>
          <a:p>
            <a:pPr indent="-228600" lvl="2" marL="822325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30"/>
              <a:buFont typeface="Noto Sans Symbols"/>
              <a:buNone/>
            </a:pPr>
            <a:r>
              <a:rPr lang="en-US" sz="1800"/>
              <a:t> </a:t>
            </a:r>
            <a:r>
              <a:rPr lang="en-US" sz="1800">
                <a:solidFill>
                  <a:srgbClr val="CC3300"/>
                </a:solidFill>
              </a:rPr>
              <a:t>System.out.println</a:t>
            </a:r>
            <a:r>
              <a:rPr lang="en-US" sz="1800"/>
              <a:t>(“a is larger than b”);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b="1" lang="en-US" sz="2000">
                <a:solidFill>
                  <a:srgbClr val="003399"/>
                </a:solidFill>
              </a:rPr>
              <a:t>}else{</a:t>
            </a:r>
            <a:endParaRPr/>
          </a:p>
          <a:p>
            <a:pPr indent="-228600" lvl="2" marL="822325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30"/>
              <a:buFont typeface="Noto Sans Symbols"/>
              <a:buNone/>
            </a:pPr>
            <a:r>
              <a:rPr lang="en-US" sz="1800">
                <a:solidFill>
                  <a:srgbClr val="CC3300"/>
                </a:solidFill>
              </a:rPr>
              <a:t>System.out.println</a:t>
            </a:r>
            <a:r>
              <a:rPr lang="en-US" sz="1800"/>
              <a:t>(“a is smaller than or equal to b”);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b="1" lang="en-US" sz="2000">
                <a:solidFill>
                  <a:srgbClr val="003399"/>
                </a:solidFill>
              </a:rPr>
              <a:t>}</a:t>
            </a:r>
            <a:endParaRPr/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785"/>
              <a:buChar char="⚫"/>
            </a:pPr>
            <a:r>
              <a:rPr lang="en-US" sz="2100"/>
              <a:t>Pascal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b="1" lang="en-US" sz="2000">
                <a:solidFill>
                  <a:srgbClr val="003399"/>
                </a:solidFill>
              </a:rPr>
              <a:t>if a&gt;b then</a:t>
            </a:r>
            <a:endParaRPr/>
          </a:p>
          <a:p>
            <a:pPr indent="-228600" lvl="2" marL="822325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30"/>
              <a:buFont typeface="Noto Sans Symbols"/>
              <a:buNone/>
            </a:pPr>
            <a:r>
              <a:rPr lang="en-US" sz="1800">
                <a:solidFill>
                  <a:srgbClr val="CC3300"/>
                </a:solidFill>
              </a:rPr>
              <a:t>writeln</a:t>
            </a:r>
            <a:r>
              <a:rPr lang="en-US" sz="1800"/>
              <a:t>(‘a is larger than b’);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30"/>
              <a:buFont typeface="Noto Sans Symbols"/>
              <a:buNone/>
            </a:pPr>
            <a:r>
              <a:rPr b="1" lang="en-US" sz="1800">
                <a:solidFill>
                  <a:srgbClr val="003399"/>
                </a:solidFill>
              </a:rPr>
              <a:t>else</a:t>
            </a:r>
            <a:r>
              <a:rPr lang="en-US" sz="1800"/>
              <a:t> 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30"/>
              <a:buFont typeface="Noto Sans Symbols"/>
              <a:buNone/>
            </a:pPr>
            <a:r>
              <a:rPr lang="en-US" sz="1800"/>
              <a:t>	</a:t>
            </a:r>
            <a:r>
              <a:rPr lang="en-US" sz="1800">
                <a:solidFill>
                  <a:srgbClr val="CC3300"/>
                </a:solidFill>
              </a:rPr>
              <a:t>writeln</a:t>
            </a:r>
            <a:r>
              <a:rPr lang="en-US" sz="1800"/>
              <a:t>(‘a is smaller than or equal to b’);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4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Programming Languages</a:t>
            </a:r>
            <a:endParaRPr/>
          </a:p>
        </p:txBody>
      </p:sp>
      <p:sp>
        <p:nvSpPr>
          <p:cNvPr id="341" name="Google Shape;341;p24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2" name="Google Shape;342;p24"/>
          <p:cNvSpPr txBox="1"/>
          <p:nvPr>
            <p:ph idx="1" type="body"/>
          </p:nvPr>
        </p:nvSpPr>
        <p:spPr>
          <a:xfrm>
            <a:off x="914400" y="1447800"/>
            <a:ext cx="777240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380"/>
              <a:buFont typeface="Noto Sans Symbols"/>
              <a:buChar char="⚫"/>
            </a:pPr>
            <a:r>
              <a:rPr lang="en-US" sz="2800"/>
              <a:t>Syntax is </a:t>
            </a:r>
            <a:r>
              <a:rPr lang="en-US" sz="2800">
                <a:solidFill>
                  <a:srgbClr val="FF0000"/>
                </a:solidFill>
              </a:rPr>
              <a:t>well-defined</a:t>
            </a:r>
            <a:r>
              <a:rPr lang="en-US" sz="2800"/>
              <a:t>, </a:t>
            </a:r>
            <a:r>
              <a:rPr b="1" lang="en-US" sz="2800"/>
              <a:t>NO</a:t>
            </a:r>
            <a:r>
              <a:rPr lang="en-US" sz="2800"/>
              <a:t> exceptions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lang="en-US"/>
              <a:t>if (…){…}else{…};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lang="en-US"/>
              <a:t>for (;;;){…}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lang="en-US"/>
              <a:t>while (){…}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t/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380"/>
              <a:buFont typeface="Noto Sans Symbols"/>
              <a:buChar char="⚫"/>
            </a:pPr>
            <a:r>
              <a:rPr lang="en-US" sz="2800"/>
              <a:t>Basic Components: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lang="en-US"/>
              <a:t>Variable / structure /function </a:t>
            </a:r>
            <a:r>
              <a:rPr lang="en-US">
                <a:solidFill>
                  <a:srgbClr val="C00000"/>
                </a:solidFill>
              </a:rPr>
              <a:t>declaration</a:t>
            </a:r>
            <a:r>
              <a:rPr lang="en-US"/>
              <a:t> 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lang="en-US"/>
              <a:t>Variable / structure /function </a:t>
            </a:r>
            <a:r>
              <a:rPr lang="en-US">
                <a:solidFill>
                  <a:srgbClr val="C00000"/>
                </a:solidFill>
              </a:rPr>
              <a:t>access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lang="en-US">
                <a:solidFill>
                  <a:srgbClr val="0070C0"/>
                </a:solidFill>
              </a:rPr>
              <a:t>Conditional</a:t>
            </a:r>
            <a:r>
              <a:rPr lang="en-US"/>
              <a:t> statement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lang="en-US">
                <a:solidFill>
                  <a:srgbClr val="0070C0"/>
                </a:solidFill>
              </a:rPr>
              <a:t>Iteration</a:t>
            </a:r>
            <a:r>
              <a:rPr lang="en-US"/>
              <a:t> statement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lang="en-US"/>
              <a:t>SDK/built-in functions</a:t>
            </a:r>
            <a:endParaRPr/>
          </a:p>
          <a:p>
            <a:pPr indent="-131444" lvl="1" marL="548640" rtl="0" algn="l">
              <a:spcBef>
                <a:spcPts val="370"/>
              </a:spcBef>
              <a:spcAft>
                <a:spcPts val="0"/>
              </a:spcAft>
              <a:buSzPts val="1530"/>
              <a:buFont typeface="Noto Sans Symbols"/>
              <a:buNone/>
            </a:pPr>
            <a:r>
              <a:t/>
            </a:r>
            <a:endParaRPr sz="1800"/>
          </a:p>
          <a:p>
            <a:pPr indent="-99059" lvl="1" marL="548640" rtl="0" algn="l">
              <a:spcBef>
                <a:spcPts val="370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t/>
            </a:r>
            <a:endParaRPr/>
          </a:p>
          <a:p>
            <a:pPr indent="-99059" lvl="1" marL="548640" rtl="0" algn="l">
              <a:spcBef>
                <a:spcPts val="370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t/>
            </a:r>
            <a:endParaRPr/>
          </a:p>
        </p:txBody>
      </p:sp>
      <p:pic>
        <p:nvPicPr>
          <p:cNvPr descr="http://static1.squarespace.com/static/561b4f7de4b0906d17d36f6c/561b501ce4b068581e676da9/561b5021e4b068581e676fbc/1444630561054/rules.jpg?format=original" id="343" name="Google Shape;34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0" y="2057400"/>
            <a:ext cx="2190371" cy="2018792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5"/>
          <p:cNvSpPr txBox="1"/>
          <p:nvPr>
            <p:ph type="title"/>
          </p:nvPr>
        </p:nvSpPr>
        <p:spPr>
          <a:xfrm>
            <a:off x="838200" y="2362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Basic Concept of Programming</a:t>
            </a:r>
            <a:endParaRPr/>
          </a:p>
        </p:txBody>
      </p:sp>
      <p:sp>
        <p:nvSpPr>
          <p:cNvPr id="350" name="Google Shape;350;p25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6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Computer Program (External View)</a:t>
            </a:r>
            <a:endParaRPr/>
          </a:p>
        </p:txBody>
      </p:sp>
      <p:sp>
        <p:nvSpPr>
          <p:cNvPr id="357" name="Google Shape;357;p26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8" name="Google Shape;358;p26"/>
          <p:cNvSpPr txBox="1"/>
          <p:nvPr>
            <p:ph idx="1" type="body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Basic elements of a Computer Program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Input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Process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Output</a:t>
            </a:r>
            <a:endParaRPr/>
          </a:p>
        </p:txBody>
      </p:sp>
      <p:graphicFrame>
        <p:nvGraphicFramePr>
          <p:cNvPr id="359" name="Google Shape;359;p26"/>
          <p:cNvGraphicFramePr/>
          <p:nvPr/>
        </p:nvGraphicFramePr>
        <p:xfrm>
          <a:off x="1676400" y="3429000"/>
          <a:ext cx="5807075" cy="1924050"/>
        </p:xfrm>
        <a:graphic>
          <a:graphicData uri="http://schemas.openxmlformats.org/presentationml/2006/ole">
            <mc:AlternateContent>
              <mc:Choice Requires="v">
                <p:oleObj r:id="rId4" imgH="1924050" imgW="5807075" progId="Visio.Drawing.11" spid="_x0000_s1">
                  <p:embed/>
                </p:oleObj>
              </mc:Choice>
              <mc:Fallback>
                <p:oleObj r:id="rId5" imgH="1924050" imgW="5807075" progId="Visio.Drawing.11">
                  <p:embed/>
                  <p:pic>
                    <p:nvPicPr>
                      <p:cNvPr id="359" name="Google Shape;359;p26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676400" y="3429000"/>
                        <a:ext cx="5807075" cy="192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7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Computer Program (Internal View)</a:t>
            </a:r>
            <a:endParaRPr/>
          </a:p>
        </p:txBody>
      </p:sp>
      <p:sp>
        <p:nvSpPr>
          <p:cNvPr id="366" name="Google Shape;366;p27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aphicFrame>
        <p:nvGraphicFramePr>
          <p:cNvPr id="367" name="Google Shape;367;p27"/>
          <p:cNvGraphicFramePr/>
          <p:nvPr/>
        </p:nvGraphicFramePr>
        <p:xfrm>
          <a:off x="3276600" y="2133600"/>
          <a:ext cx="5646738" cy="4246563"/>
        </p:xfrm>
        <a:graphic>
          <a:graphicData uri="http://schemas.openxmlformats.org/presentationml/2006/ole">
            <mc:AlternateContent>
              <mc:Choice Requires="v">
                <p:oleObj r:id="rId4" imgH="4246563" imgW="5646738" progId="Visio.Drawing.11" spid="_x0000_s1">
                  <p:embed/>
                </p:oleObj>
              </mc:Choice>
              <mc:Fallback>
                <p:oleObj r:id="rId5" imgH="4246563" imgW="5646738" progId="Visio.Drawing.11">
                  <p:embed/>
                  <p:pic>
                    <p:nvPicPr>
                      <p:cNvPr id="367" name="Google Shape;367;p27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3276600" y="2133600"/>
                        <a:ext cx="5646738" cy="4246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" name="Google Shape;368;p27"/>
          <p:cNvSpPr/>
          <p:nvPr/>
        </p:nvSpPr>
        <p:spPr>
          <a:xfrm>
            <a:off x="609600" y="1828800"/>
            <a:ext cx="457200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 list of </a:t>
            </a:r>
            <a:r>
              <a:rPr b="0" i="0" lang="en-US" sz="1800" u="none" cap="none" strike="noStrike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instructions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ordered </a:t>
            </a:r>
            <a:r>
              <a:rPr b="0" i="0" lang="en-US" sz="1800" u="none" cap="none" strike="noStrike">
                <a:solidFill>
                  <a:srgbClr val="7030A0"/>
                </a:solidFill>
                <a:latin typeface="Verdana"/>
                <a:ea typeface="Verdana"/>
                <a:cs typeface="Verdana"/>
                <a:sym typeface="Verdana"/>
              </a:rPr>
              <a:t>logically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Usually involve </a:t>
            </a:r>
            <a:r>
              <a:rPr b="0" i="0" lang="en-US" sz="1800" u="none" cap="none" strike="noStrike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data</a:t>
            </a: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access</a:t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8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Computer Program </a:t>
            </a:r>
            <a:endParaRPr/>
          </a:p>
        </p:txBody>
      </p:sp>
      <p:sp>
        <p:nvSpPr>
          <p:cNvPr id="375" name="Google Shape;375;p28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28"/>
          <p:cNvSpPr txBox="1"/>
          <p:nvPr>
            <p:ph idx="1" type="body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15"/>
              <a:buChar char="⚫"/>
            </a:pPr>
            <a:r>
              <a:rPr lang="en-US" sz="1900"/>
              <a:t>Instructions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45"/>
              <a:buChar char="⚫"/>
            </a:pPr>
            <a:r>
              <a:rPr lang="en-US" sz="1700"/>
              <a:t>A set of </a:t>
            </a:r>
            <a:r>
              <a:rPr lang="en-US" sz="1700">
                <a:solidFill>
                  <a:srgbClr val="FF0000"/>
                </a:solidFill>
              </a:rPr>
              <a:t>predefined actions</a:t>
            </a:r>
            <a:r>
              <a:rPr lang="en-US" sz="1700"/>
              <a:t> that a computer can perform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45"/>
              <a:buChar char="⚫"/>
            </a:pPr>
            <a:r>
              <a:rPr lang="en-US" sz="1700"/>
              <a:t>E.g. addition, subtraction, read , write</a:t>
            </a:r>
            <a:endParaRPr/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615"/>
              <a:buChar char="⚫"/>
            </a:pPr>
            <a:r>
              <a:rPr lang="en-US" sz="1900"/>
              <a:t>Logic Flow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45"/>
              <a:buChar char="⚫"/>
            </a:pPr>
            <a:r>
              <a:rPr lang="en-US" sz="1700"/>
              <a:t>Arrangement of </a:t>
            </a:r>
            <a:r>
              <a:rPr lang="en-US" sz="1700">
                <a:solidFill>
                  <a:srgbClr val="C00000"/>
                </a:solidFill>
              </a:rPr>
              <a:t>Instructions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45"/>
              <a:buChar char="⚫"/>
            </a:pPr>
            <a:r>
              <a:rPr lang="en-US" sz="1700"/>
              <a:t>E.g. Calculate BMI  (Body Mass Index‎)</a:t>
            </a:r>
            <a:endParaRPr/>
          </a:p>
          <a:p>
            <a:pPr indent="-457200" lvl="2" marL="1050925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75"/>
              <a:buFont typeface="Calibri"/>
              <a:buAutoNum type="arabicPeriod"/>
            </a:pPr>
            <a:r>
              <a:rPr lang="en-US" sz="1500"/>
              <a:t>Read weight from keyboard</a:t>
            </a:r>
            <a:endParaRPr/>
          </a:p>
          <a:p>
            <a:pPr indent="-457200" lvl="2" marL="1050925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75"/>
              <a:buFont typeface="Calibri"/>
              <a:buAutoNum type="arabicPeriod"/>
            </a:pPr>
            <a:r>
              <a:rPr lang="en-US" sz="1500"/>
              <a:t>Read height from keyboard</a:t>
            </a:r>
            <a:endParaRPr/>
          </a:p>
          <a:p>
            <a:pPr indent="-457200" lvl="2" marL="1050925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75"/>
              <a:buFont typeface="Calibri"/>
              <a:buAutoNum type="arabicPeriod"/>
            </a:pPr>
            <a:r>
              <a:rPr lang="en-US" sz="1500"/>
              <a:t>Weight x weight/height</a:t>
            </a:r>
            <a:endParaRPr/>
          </a:p>
          <a:p>
            <a:pPr indent="-457200" lvl="2" marL="1050925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75"/>
              <a:buFont typeface="Calibri"/>
              <a:buAutoNum type="arabicPeriod"/>
            </a:pPr>
            <a:r>
              <a:rPr lang="en-US" sz="1500"/>
              <a:t>Write BMI to screen</a:t>
            </a:r>
            <a:endParaRPr/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615"/>
              <a:buChar char="⚫"/>
            </a:pPr>
            <a:r>
              <a:rPr lang="en-US" sz="1900"/>
              <a:t>Data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45"/>
              <a:buChar char="⚫"/>
            </a:pPr>
            <a:r>
              <a:rPr lang="en-US" sz="1700"/>
              <a:t>Variable (data)</a:t>
            </a:r>
            <a:endParaRPr/>
          </a:p>
          <a:p>
            <a:pPr indent="-228600" lvl="2" marL="822325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105"/>
              <a:buChar char="⚫"/>
            </a:pPr>
            <a:r>
              <a:rPr lang="en-US" sz="1300"/>
              <a:t>A space for </a:t>
            </a:r>
            <a:r>
              <a:rPr lang="en-US" sz="1300">
                <a:solidFill>
                  <a:srgbClr val="C00000"/>
                </a:solidFill>
              </a:rPr>
              <a:t>temporarily</a:t>
            </a:r>
            <a:r>
              <a:rPr lang="en-US" sz="1300"/>
              <a:t> store value for future process</a:t>
            </a:r>
            <a:endParaRPr sz="1900"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45"/>
              <a:buChar char="⚫"/>
            </a:pPr>
            <a:r>
              <a:rPr lang="en-US" sz="1700"/>
              <a:t>Constant (data)</a:t>
            </a:r>
            <a:endParaRPr/>
          </a:p>
          <a:p>
            <a:pPr indent="-228600" lvl="2" marL="822325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105"/>
              <a:buChar char="⚫"/>
            </a:pPr>
            <a:r>
              <a:rPr lang="en-US" sz="1300"/>
              <a:t>A value that will </a:t>
            </a:r>
            <a:r>
              <a:rPr lang="en-US" sz="1300">
                <a:solidFill>
                  <a:srgbClr val="C00000"/>
                </a:solidFill>
              </a:rPr>
              <a:t>not</a:t>
            </a:r>
            <a:r>
              <a:rPr lang="en-US" sz="1300"/>
              <a:t> be changed for the whole processing</a:t>
            </a:r>
            <a:endParaRPr/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9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Logic Flow</a:t>
            </a:r>
            <a:endParaRPr/>
          </a:p>
        </p:txBody>
      </p:sp>
      <p:sp>
        <p:nvSpPr>
          <p:cNvPr id="383" name="Google Shape;383;p29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84" name="Google Shape;384;p29"/>
          <p:cNvSpPr txBox="1"/>
          <p:nvPr/>
        </p:nvSpPr>
        <p:spPr>
          <a:xfrm>
            <a:off x="762000" y="4341813"/>
            <a:ext cx="2098675" cy="376237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Turn on the mobile</a:t>
            </a:r>
            <a:endParaRPr/>
          </a:p>
        </p:txBody>
      </p:sp>
      <p:sp>
        <p:nvSpPr>
          <p:cNvPr id="385" name="Google Shape;385;p29"/>
          <p:cNvSpPr txBox="1"/>
          <p:nvPr/>
        </p:nvSpPr>
        <p:spPr>
          <a:xfrm>
            <a:off x="762000" y="3198813"/>
            <a:ext cx="2009775" cy="376237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Key in xxxx - xxxx</a:t>
            </a:r>
            <a:endParaRPr/>
          </a:p>
        </p:txBody>
      </p:sp>
      <p:sp>
        <p:nvSpPr>
          <p:cNvPr id="386" name="Google Shape;386;p29"/>
          <p:cNvSpPr txBox="1"/>
          <p:nvPr/>
        </p:nvSpPr>
        <p:spPr>
          <a:xfrm>
            <a:off x="1981200" y="3884613"/>
            <a:ext cx="2149475" cy="376237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Wait for connection</a:t>
            </a:r>
            <a:endParaRPr/>
          </a:p>
        </p:txBody>
      </p:sp>
      <p:sp>
        <p:nvSpPr>
          <p:cNvPr id="387" name="Google Shape;387;p29"/>
          <p:cNvSpPr txBox="1"/>
          <p:nvPr/>
        </p:nvSpPr>
        <p:spPr>
          <a:xfrm>
            <a:off x="1981200" y="5105400"/>
            <a:ext cx="2057400" cy="376238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Talking                 </a:t>
            </a:r>
            <a:endParaRPr/>
          </a:p>
        </p:txBody>
      </p:sp>
      <p:sp>
        <p:nvSpPr>
          <p:cNvPr id="388" name="Google Shape;388;p29"/>
          <p:cNvSpPr txBox="1"/>
          <p:nvPr/>
        </p:nvSpPr>
        <p:spPr>
          <a:xfrm>
            <a:off x="1752600" y="2590800"/>
            <a:ext cx="1828800" cy="376238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Hang up</a:t>
            </a:r>
            <a:endParaRPr/>
          </a:p>
        </p:txBody>
      </p:sp>
      <p:cxnSp>
        <p:nvCxnSpPr>
          <p:cNvPr id="389" name="Google Shape;389;p29"/>
          <p:cNvCxnSpPr/>
          <p:nvPr/>
        </p:nvCxnSpPr>
        <p:spPr>
          <a:xfrm>
            <a:off x="4343400" y="4038600"/>
            <a:ext cx="1295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0" name="Google Shape;390;p29"/>
          <p:cNvSpPr txBox="1"/>
          <p:nvPr/>
        </p:nvSpPr>
        <p:spPr>
          <a:xfrm>
            <a:off x="5943600" y="2286000"/>
            <a:ext cx="2209800" cy="376238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Turn on the mobile</a:t>
            </a:r>
            <a:endParaRPr/>
          </a:p>
        </p:txBody>
      </p:sp>
      <p:sp>
        <p:nvSpPr>
          <p:cNvPr id="391" name="Google Shape;391;p29"/>
          <p:cNvSpPr txBox="1"/>
          <p:nvPr/>
        </p:nvSpPr>
        <p:spPr>
          <a:xfrm>
            <a:off x="5943600" y="3048000"/>
            <a:ext cx="2209800" cy="376238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Key in xxxx - xxxx</a:t>
            </a:r>
            <a:endParaRPr/>
          </a:p>
        </p:txBody>
      </p:sp>
      <p:sp>
        <p:nvSpPr>
          <p:cNvPr id="392" name="Google Shape;392;p29"/>
          <p:cNvSpPr txBox="1"/>
          <p:nvPr/>
        </p:nvSpPr>
        <p:spPr>
          <a:xfrm>
            <a:off x="5943600" y="3810000"/>
            <a:ext cx="2209800" cy="376238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Wait for connection</a:t>
            </a:r>
            <a:endParaRPr/>
          </a:p>
        </p:txBody>
      </p:sp>
      <p:sp>
        <p:nvSpPr>
          <p:cNvPr id="393" name="Google Shape;393;p29"/>
          <p:cNvSpPr txBox="1"/>
          <p:nvPr/>
        </p:nvSpPr>
        <p:spPr>
          <a:xfrm>
            <a:off x="5943600" y="4572000"/>
            <a:ext cx="2209800" cy="376238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Talking                 </a:t>
            </a:r>
            <a:endParaRPr/>
          </a:p>
        </p:txBody>
      </p:sp>
      <p:sp>
        <p:nvSpPr>
          <p:cNvPr id="394" name="Google Shape;394;p29"/>
          <p:cNvSpPr txBox="1"/>
          <p:nvPr/>
        </p:nvSpPr>
        <p:spPr>
          <a:xfrm>
            <a:off x="5943600" y="5338763"/>
            <a:ext cx="2209800" cy="376237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Hang up</a:t>
            </a:r>
            <a:endParaRPr/>
          </a:p>
        </p:txBody>
      </p:sp>
      <p:cxnSp>
        <p:nvCxnSpPr>
          <p:cNvPr id="395" name="Google Shape;395;p29"/>
          <p:cNvCxnSpPr/>
          <p:nvPr/>
        </p:nvCxnSpPr>
        <p:spPr>
          <a:xfrm>
            <a:off x="7086600" y="3429000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6" name="Google Shape;396;p29"/>
          <p:cNvCxnSpPr/>
          <p:nvPr/>
        </p:nvCxnSpPr>
        <p:spPr>
          <a:xfrm>
            <a:off x="7086600" y="4191000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7" name="Google Shape;397;p29"/>
          <p:cNvCxnSpPr/>
          <p:nvPr/>
        </p:nvCxnSpPr>
        <p:spPr>
          <a:xfrm>
            <a:off x="7086600" y="4953000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8" name="Google Shape;398;p29"/>
          <p:cNvCxnSpPr/>
          <p:nvPr/>
        </p:nvCxnSpPr>
        <p:spPr>
          <a:xfrm>
            <a:off x="7086600" y="2667000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0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Logic Flow</a:t>
            </a:r>
            <a:endParaRPr/>
          </a:p>
        </p:txBody>
      </p:sp>
      <p:sp>
        <p:nvSpPr>
          <p:cNvPr id="405" name="Google Shape;405;p30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06" name="Google Shape;406;p30"/>
          <p:cNvSpPr txBox="1"/>
          <p:nvPr/>
        </p:nvSpPr>
        <p:spPr>
          <a:xfrm>
            <a:off x="1219200" y="1828800"/>
            <a:ext cx="2209800" cy="376238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Turn on the mobile</a:t>
            </a:r>
            <a:endParaRPr/>
          </a:p>
        </p:txBody>
      </p:sp>
      <p:sp>
        <p:nvSpPr>
          <p:cNvPr id="407" name="Google Shape;407;p30"/>
          <p:cNvSpPr txBox="1"/>
          <p:nvPr/>
        </p:nvSpPr>
        <p:spPr>
          <a:xfrm>
            <a:off x="1219200" y="2590800"/>
            <a:ext cx="2209800" cy="376238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Key in xxxx - xxxx</a:t>
            </a:r>
            <a:endParaRPr/>
          </a:p>
        </p:txBody>
      </p:sp>
      <p:sp>
        <p:nvSpPr>
          <p:cNvPr id="408" name="Google Shape;408;p30"/>
          <p:cNvSpPr txBox="1"/>
          <p:nvPr/>
        </p:nvSpPr>
        <p:spPr>
          <a:xfrm>
            <a:off x="1219200" y="3276600"/>
            <a:ext cx="2209800" cy="376238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Wait for connection</a:t>
            </a:r>
            <a:endParaRPr/>
          </a:p>
        </p:txBody>
      </p:sp>
      <p:sp>
        <p:nvSpPr>
          <p:cNvPr id="409" name="Google Shape;409;p30"/>
          <p:cNvSpPr txBox="1"/>
          <p:nvPr/>
        </p:nvSpPr>
        <p:spPr>
          <a:xfrm>
            <a:off x="1219200" y="4953000"/>
            <a:ext cx="2209800" cy="376238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Talking                 </a:t>
            </a:r>
            <a:endParaRPr/>
          </a:p>
        </p:txBody>
      </p:sp>
      <p:sp>
        <p:nvSpPr>
          <p:cNvPr id="410" name="Google Shape;410;p30"/>
          <p:cNvSpPr txBox="1"/>
          <p:nvPr/>
        </p:nvSpPr>
        <p:spPr>
          <a:xfrm>
            <a:off x="1219200" y="5791200"/>
            <a:ext cx="2209800" cy="376238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Hang up</a:t>
            </a:r>
            <a:endParaRPr/>
          </a:p>
        </p:txBody>
      </p:sp>
      <p:cxnSp>
        <p:nvCxnSpPr>
          <p:cNvPr id="411" name="Google Shape;411;p30"/>
          <p:cNvCxnSpPr/>
          <p:nvPr/>
        </p:nvCxnSpPr>
        <p:spPr>
          <a:xfrm>
            <a:off x="2286000" y="2286000"/>
            <a:ext cx="0" cy="228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12" name="Google Shape;412;p30"/>
          <p:cNvSpPr txBox="1"/>
          <p:nvPr/>
        </p:nvSpPr>
        <p:spPr>
          <a:xfrm>
            <a:off x="1219200" y="4038600"/>
            <a:ext cx="2209800" cy="376238"/>
          </a:xfrm>
          <a:prstGeom prst="rect">
            <a:avLst/>
          </a:prstGeom>
          <a:solidFill>
            <a:srgbClr val="FF6600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Connection made?</a:t>
            </a:r>
            <a:endParaRPr/>
          </a:p>
        </p:txBody>
      </p:sp>
      <p:cxnSp>
        <p:nvCxnSpPr>
          <p:cNvPr id="413" name="Google Shape;413;p30"/>
          <p:cNvCxnSpPr/>
          <p:nvPr/>
        </p:nvCxnSpPr>
        <p:spPr>
          <a:xfrm>
            <a:off x="2286000" y="3048000"/>
            <a:ext cx="0" cy="228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4" name="Google Shape;414;p30"/>
          <p:cNvCxnSpPr/>
          <p:nvPr/>
        </p:nvCxnSpPr>
        <p:spPr>
          <a:xfrm>
            <a:off x="2286000" y="3733800"/>
            <a:ext cx="0" cy="228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5" name="Google Shape;415;p30"/>
          <p:cNvCxnSpPr/>
          <p:nvPr/>
        </p:nvCxnSpPr>
        <p:spPr>
          <a:xfrm>
            <a:off x="2286000" y="4495800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16" name="Google Shape;416;p30"/>
          <p:cNvSpPr txBox="1"/>
          <p:nvPr/>
        </p:nvSpPr>
        <p:spPr>
          <a:xfrm>
            <a:off x="2362200" y="4495800"/>
            <a:ext cx="7620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Yes          </a:t>
            </a:r>
            <a:endParaRPr/>
          </a:p>
        </p:txBody>
      </p:sp>
      <p:cxnSp>
        <p:nvCxnSpPr>
          <p:cNvPr id="417" name="Google Shape;417;p30"/>
          <p:cNvCxnSpPr/>
          <p:nvPr/>
        </p:nvCxnSpPr>
        <p:spPr>
          <a:xfrm>
            <a:off x="2286000" y="5410200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418" name="Google Shape;418;p30"/>
          <p:cNvGrpSpPr/>
          <p:nvPr/>
        </p:nvGrpSpPr>
        <p:grpSpPr>
          <a:xfrm>
            <a:off x="3429000" y="4191000"/>
            <a:ext cx="685800" cy="1828800"/>
            <a:chOff x="3429000" y="4191000"/>
            <a:chExt cx="685800" cy="1828800"/>
          </a:xfrm>
        </p:grpSpPr>
        <p:cxnSp>
          <p:nvCxnSpPr>
            <p:cNvPr id="419" name="Google Shape;419;p30"/>
            <p:cNvCxnSpPr/>
            <p:nvPr/>
          </p:nvCxnSpPr>
          <p:spPr>
            <a:xfrm>
              <a:off x="3429000" y="4191000"/>
              <a:ext cx="685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0" name="Google Shape;420;p30"/>
            <p:cNvCxnSpPr/>
            <p:nvPr/>
          </p:nvCxnSpPr>
          <p:spPr>
            <a:xfrm>
              <a:off x="4114800" y="4191000"/>
              <a:ext cx="0" cy="1828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1" name="Google Shape;421;p30"/>
            <p:cNvCxnSpPr/>
            <p:nvPr/>
          </p:nvCxnSpPr>
          <p:spPr>
            <a:xfrm rot="10800000">
              <a:off x="3505200" y="6019800"/>
              <a:ext cx="609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422" name="Google Shape;422;p30"/>
          <p:cNvSpPr txBox="1"/>
          <p:nvPr/>
        </p:nvSpPr>
        <p:spPr>
          <a:xfrm>
            <a:off x="3581400" y="4648200"/>
            <a:ext cx="7620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</a:t>
            </a:r>
            <a:endParaRPr/>
          </a:p>
        </p:txBody>
      </p:sp>
      <p:sp>
        <p:nvSpPr>
          <p:cNvPr id="423" name="Google Shape;423;p30"/>
          <p:cNvSpPr txBox="1"/>
          <p:nvPr/>
        </p:nvSpPr>
        <p:spPr>
          <a:xfrm>
            <a:off x="5638800" y="1828800"/>
            <a:ext cx="2209800" cy="376238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Turn on the mobile</a:t>
            </a:r>
            <a:endParaRPr/>
          </a:p>
        </p:txBody>
      </p:sp>
      <p:sp>
        <p:nvSpPr>
          <p:cNvPr id="424" name="Google Shape;424;p30"/>
          <p:cNvSpPr txBox="1"/>
          <p:nvPr/>
        </p:nvSpPr>
        <p:spPr>
          <a:xfrm>
            <a:off x="5638800" y="2590800"/>
            <a:ext cx="2209800" cy="376238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Key in xxxx - xxxx</a:t>
            </a:r>
            <a:endParaRPr/>
          </a:p>
        </p:txBody>
      </p:sp>
      <p:sp>
        <p:nvSpPr>
          <p:cNvPr id="425" name="Google Shape;425;p30"/>
          <p:cNvSpPr txBox="1"/>
          <p:nvPr/>
        </p:nvSpPr>
        <p:spPr>
          <a:xfrm>
            <a:off x="5638800" y="3276600"/>
            <a:ext cx="2209800" cy="376238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Wait for connection</a:t>
            </a:r>
            <a:endParaRPr/>
          </a:p>
        </p:txBody>
      </p:sp>
      <p:sp>
        <p:nvSpPr>
          <p:cNvPr id="426" name="Google Shape;426;p30"/>
          <p:cNvSpPr txBox="1"/>
          <p:nvPr/>
        </p:nvSpPr>
        <p:spPr>
          <a:xfrm>
            <a:off x="5638800" y="4953000"/>
            <a:ext cx="2209800" cy="376238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Talking                 </a:t>
            </a:r>
            <a:endParaRPr/>
          </a:p>
        </p:txBody>
      </p:sp>
      <p:sp>
        <p:nvSpPr>
          <p:cNvPr id="427" name="Google Shape;427;p30"/>
          <p:cNvSpPr txBox="1"/>
          <p:nvPr/>
        </p:nvSpPr>
        <p:spPr>
          <a:xfrm>
            <a:off x="5638800" y="5791200"/>
            <a:ext cx="2209800" cy="376238"/>
          </a:xfrm>
          <a:prstGeom prst="rect">
            <a:avLst/>
          </a:prstGeom>
          <a:solidFill>
            <a:srgbClr val="CCECFF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Hang up</a:t>
            </a:r>
            <a:endParaRPr/>
          </a:p>
        </p:txBody>
      </p:sp>
      <p:cxnSp>
        <p:nvCxnSpPr>
          <p:cNvPr id="428" name="Google Shape;428;p30"/>
          <p:cNvCxnSpPr/>
          <p:nvPr/>
        </p:nvCxnSpPr>
        <p:spPr>
          <a:xfrm>
            <a:off x="6705600" y="2286000"/>
            <a:ext cx="0" cy="228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9" name="Google Shape;429;p30"/>
          <p:cNvSpPr txBox="1"/>
          <p:nvPr/>
        </p:nvSpPr>
        <p:spPr>
          <a:xfrm>
            <a:off x="5638800" y="4038600"/>
            <a:ext cx="2209800" cy="376238"/>
          </a:xfrm>
          <a:prstGeom prst="rect">
            <a:avLst/>
          </a:prstGeom>
          <a:solidFill>
            <a:srgbClr val="FF6600"/>
          </a:solidFill>
          <a:ln cap="flat" cmpd="sng" w="9525">
            <a:solidFill>
              <a:srgbClr val="0000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36"/>
                </a:solidFill>
                <a:latin typeface="Arial"/>
                <a:ea typeface="Arial"/>
                <a:cs typeface="Arial"/>
                <a:sym typeface="Arial"/>
              </a:rPr>
              <a:t>Connection made?</a:t>
            </a:r>
            <a:endParaRPr/>
          </a:p>
        </p:txBody>
      </p:sp>
      <p:cxnSp>
        <p:nvCxnSpPr>
          <p:cNvPr id="430" name="Google Shape;430;p30"/>
          <p:cNvCxnSpPr/>
          <p:nvPr/>
        </p:nvCxnSpPr>
        <p:spPr>
          <a:xfrm>
            <a:off x="6705600" y="3048000"/>
            <a:ext cx="0" cy="228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31" name="Google Shape;431;p30"/>
          <p:cNvCxnSpPr/>
          <p:nvPr/>
        </p:nvCxnSpPr>
        <p:spPr>
          <a:xfrm>
            <a:off x="6705600" y="3733800"/>
            <a:ext cx="0" cy="228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32" name="Google Shape;432;p30"/>
          <p:cNvCxnSpPr/>
          <p:nvPr/>
        </p:nvCxnSpPr>
        <p:spPr>
          <a:xfrm>
            <a:off x="6705600" y="4495800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3" name="Google Shape;433;p30"/>
          <p:cNvSpPr txBox="1"/>
          <p:nvPr/>
        </p:nvSpPr>
        <p:spPr>
          <a:xfrm>
            <a:off x="6781800" y="4495800"/>
            <a:ext cx="7620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Yes          </a:t>
            </a:r>
            <a:endParaRPr/>
          </a:p>
        </p:txBody>
      </p:sp>
      <p:cxnSp>
        <p:nvCxnSpPr>
          <p:cNvPr id="434" name="Google Shape;434;p30"/>
          <p:cNvCxnSpPr/>
          <p:nvPr/>
        </p:nvCxnSpPr>
        <p:spPr>
          <a:xfrm>
            <a:off x="6705600" y="5410200"/>
            <a:ext cx="0" cy="381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435" name="Google Shape;435;p30"/>
          <p:cNvGrpSpPr/>
          <p:nvPr/>
        </p:nvGrpSpPr>
        <p:grpSpPr>
          <a:xfrm>
            <a:off x="7848600" y="2819400"/>
            <a:ext cx="838200" cy="1371600"/>
            <a:chOff x="7848600" y="2819400"/>
            <a:chExt cx="838200" cy="1371600"/>
          </a:xfrm>
        </p:grpSpPr>
        <p:cxnSp>
          <p:nvCxnSpPr>
            <p:cNvPr id="436" name="Google Shape;436;p30"/>
            <p:cNvCxnSpPr/>
            <p:nvPr/>
          </p:nvCxnSpPr>
          <p:spPr>
            <a:xfrm>
              <a:off x="7848600" y="4191000"/>
              <a:ext cx="685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7" name="Google Shape;437;p30"/>
            <p:cNvCxnSpPr/>
            <p:nvPr/>
          </p:nvCxnSpPr>
          <p:spPr>
            <a:xfrm>
              <a:off x="8534400" y="2819400"/>
              <a:ext cx="0" cy="13716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8" name="Google Shape;438;p30"/>
            <p:cNvCxnSpPr/>
            <p:nvPr/>
          </p:nvCxnSpPr>
          <p:spPr>
            <a:xfrm rot="10800000">
              <a:off x="7924800" y="2819400"/>
              <a:ext cx="609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439" name="Google Shape;439;p30"/>
            <p:cNvSpPr txBox="1"/>
            <p:nvPr/>
          </p:nvSpPr>
          <p:spPr>
            <a:xfrm>
              <a:off x="8153400" y="3276600"/>
              <a:ext cx="533400" cy="3667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No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1"/>
          <p:cNvSpPr txBox="1"/>
          <p:nvPr>
            <p:ph type="title"/>
          </p:nvPr>
        </p:nvSpPr>
        <p:spPr>
          <a:xfrm>
            <a:off x="914400" y="274638"/>
            <a:ext cx="7772400" cy="11445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Building a C++ program</a:t>
            </a:r>
            <a:endParaRPr/>
          </a:p>
        </p:txBody>
      </p:sp>
      <p:sp>
        <p:nvSpPr>
          <p:cNvPr id="446" name="Google Shape;446;p31"/>
          <p:cNvSpPr txBox="1"/>
          <p:nvPr>
            <p:ph idx="1" type="body"/>
          </p:nvPr>
        </p:nvSpPr>
        <p:spPr>
          <a:xfrm>
            <a:off x="125413" y="1524000"/>
            <a:ext cx="3760787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1530"/>
              <a:buChar char="⚫"/>
            </a:pPr>
            <a:r>
              <a:rPr b="1" lang="en-US" sz="1800"/>
              <a:t>Writing </a:t>
            </a:r>
            <a:r>
              <a:rPr lang="en-US" sz="1800"/>
              <a:t>source code as an C++ file.</a:t>
            </a:r>
            <a:endParaRPr/>
          </a:p>
          <a:p>
            <a:pPr indent="-228599" lvl="1" marL="547688" rtl="0" algn="l">
              <a:spcBef>
                <a:spcPts val="375"/>
              </a:spcBef>
              <a:spcAft>
                <a:spcPts val="0"/>
              </a:spcAft>
              <a:buSzPts val="1360"/>
              <a:buChar char="⚫"/>
            </a:pPr>
            <a:r>
              <a:rPr lang="en-US" sz="1600"/>
              <a:t>e.g. “</a:t>
            </a:r>
            <a:r>
              <a:rPr b="1" i="1" lang="en-US" sz="1600"/>
              <a:t>hello.cpp</a:t>
            </a:r>
            <a:r>
              <a:rPr lang="en-US" sz="1600"/>
              <a:t>” file</a:t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1530"/>
              <a:buChar char="⚫"/>
            </a:pPr>
            <a:r>
              <a:rPr b="1" lang="en-US" sz="1800"/>
              <a:t>Preprocessing</a:t>
            </a:r>
            <a:endParaRPr/>
          </a:p>
          <a:p>
            <a:pPr indent="-228599" lvl="1" marL="547688" rtl="0" algn="l">
              <a:spcBef>
                <a:spcPts val="375"/>
              </a:spcBef>
              <a:spcAft>
                <a:spcPts val="0"/>
              </a:spcAft>
              <a:buSzPts val="1360"/>
              <a:buChar char="⚫"/>
            </a:pPr>
            <a:r>
              <a:rPr lang="en-US" sz="1600">
                <a:solidFill>
                  <a:srgbClr val="0000FF"/>
                </a:solidFill>
              </a:rPr>
              <a:t>Processes </a:t>
            </a:r>
            <a:r>
              <a:rPr lang="en-US" sz="1600"/>
              <a:t>the source code for compilation.</a:t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1530"/>
              <a:buChar char="⚫"/>
            </a:pPr>
            <a:r>
              <a:rPr b="1" lang="en-US" sz="1800"/>
              <a:t>Compilation</a:t>
            </a:r>
            <a:endParaRPr/>
          </a:p>
          <a:p>
            <a:pPr indent="-228599" lvl="1" marL="547688" rtl="0" algn="l">
              <a:spcBef>
                <a:spcPts val="375"/>
              </a:spcBef>
              <a:spcAft>
                <a:spcPts val="0"/>
              </a:spcAft>
              <a:buSzPts val="1360"/>
              <a:buChar char="⚫"/>
            </a:pPr>
            <a:r>
              <a:rPr lang="en-US" sz="1600"/>
              <a:t>Checks the</a:t>
            </a:r>
            <a:r>
              <a:rPr lang="en-US" sz="1600">
                <a:solidFill>
                  <a:srgbClr val="0000FF"/>
                </a:solidFill>
              </a:rPr>
              <a:t> grammatical rules </a:t>
            </a:r>
            <a:r>
              <a:rPr lang="en-US" sz="1600"/>
              <a:t>(syntax).</a:t>
            </a:r>
            <a:endParaRPr/>
          </a:p>
          <a:p>
            <a:pPr indent="-228599" lvl="1" marL="547688" rtl="0" algn="l">
              <a:spcBef>
                <a:spcPts val="375"/>
              </a:spcBef>
              <a:spcAft>
                <a:spcPts val="0"/>
              </a:spcAft>
              <a:buSzPts val="1360"/>
              <a:buChar char="⚫"/>
            </a:pPr>
            <a:r>
              <a:rPr lang="en-US" sz="1600"/>
              <a:t>Source code is converted to </a:t>
            </a:r>
            <a:r>
              <a:rPr lang="en-US" sz="1600">
                <a:solidFill>
                  <a:srgbClr val="0000FF"/>
                </a:solidFill>
              </a:rPr>
              <a:t>object code </a:t>
            </a:r>
            <a:r>
              <a:rPr lang="en-US" sz="1600"/>
              <a:t>in machine language (e.g. “</a:t>
            </a:r>
            <a:r>
              <a:rPr b="1" i="1" lang="en-US" sz="1600"/>
              <a:t>hello.obj</a:t>
            </a:r>
            <a:r>
              <a:rPr lang="en-US" sz="1600"/>
              <a:t>” file)</a:t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1530"/>
              <a:buChar char="⚫"/>
            </a:pPr>
            <a:r>
              <a:rPr b="1" lang="en-US" sz="1800"/>
              <a:t>Linking</a:t>
            </a:r>
            <a:endParaRPr/>
          </a:p>
          <a:p>
            <a:pPr indent="-228599" lvl="1" marL="547688" rtl="0" algn="l">
              <a:spcBef>
                <a:spcPts val="375"/>
              </a:spcBef>
              <a:spcAft>
                <a:spcPts val="0"/>
              </a:spcAft>
              <a:buSzPts val="1360"/>
              <a:buChar char="⚫"/>
            </a:pPr>
            <a:r>
              <a:rPr lang="en-US" sz="1600"/>
              <a:t>Combines object code and libraries to create an </a:t>
            </a:r>
            <a:r>
              <a:rPr lang="en-US" sz="1600">
                <a:solidFill>
                  <a:srgbClr val="0000FF"/>
                </a:solidFill>
              </a:rPr>
              <a:t>executable </a:t>
            </a:r>
            <a:r>
              <a:rPr lang="en-US" sz="1600"/>
              <a:t>(e.g. “</a:t>
            </a:r>
            <a:r>
              <a:rPr b="1" i="1" lang="en-US" sz="1600"/>
              <a:t>hello.exe</a:t>
            </a:r>
            <a:r>
              <a:rPr lang="en-US" sz="1600"/>
              <a:t>” file).</a:t>
            </a:r>
            <a:endParaRPr/>
          </a:p>
          <a:p>
            <a:pPr indent="-228599" lvl="1" marL="547688" rtl="0" algn="l">
              <a:spcBef>
                <a:spcPts val="375"/>
              </a:spcBef>
              <a:spcAft>
                <a:spcPts val="0"/>
              </a:spcAft>
              <a:buSzPts val="1360"/>
              <a:buChar char="⚫"/>
            </a:pPr>
            <a:r>
              <a:rPr lang="en-US" sz="1600" u="sng"/>
              <a:t>Library</a:t>
            </a:r>
            <a:r>
              <a:rPr lang="en-US" sz="1600"/>
              <a:t>: common functions (input, output, math, etc).</a:t>
            </a:r>
            <a:endParaRPr/>
          </a:p>
        </p:txBody>
      </p:sp>
      <p:sp>
        <p:nvSpPr>
          <p:cNvPr id="447" name="Google Shape;447;p31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8" name="Google Shape;44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6200" y="1828800"/>
            <a:ext cx="4826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31"/>
          <p:cNvSpPr/>
          <p:nvPr/>
        </p:nvSpPr>
        <p:spPr>
          <a:xfrm>
            <a:off x="4191000" y="1761851"/>
            <a:ext cx="4495800" cy="1362349"/>
          </a:xfrm>
          <a:prstGeom prst="rect">
            <a:avLst/>
          </a:prstGeom>
          <a:solidFill>
            <a:srgbClr val="D8D8D8">
              <a:alpha val="56862"/>
            </a:srgbClr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50" name="Google Shape;450;p31"/>
          <p:cNvSpPr/>
          <p:nvPr/>
        </p:nvSpPr>
        <p:spPr>
          <a:xfrm>
            <a:off x="4191000" y="3124201"/>
            <a:ext cx="4495800" cy="977444"/>
          </a:xfrm>
          <a:prstGeom prst="rect">
            <a:avLst/>
          </a:prstGeom>
          <a:solidFill>
            <a:srgbClr val="D8D8D8">
              <a:alpha val="56862"/>
            </a:srgbClr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51" name="Google Shape;451;p31"/>
          <p:cNvSpPr/>
          <p:nvPr/>
        </p:nvSpPr>
        <p:spPr>
          <a:xfrm>
            <a:off x="3962400" y="4151600"/>
            <a:ext cx="4724400" cy="1106200"/>
          </a:xfrm>
          <a:prstGeom prst="rect">
            <a:avLst/>
          </a:prstGeom>
          <a:solidFill>
            <a:srgbClr val="D8D8D8">
              <a:alpha val="56862"/>
            </a:srgbClr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2"/>
          <p:cNvSpPr txBox="1"/>
          <p:nvPr>
            <p:ph type="title"/>
          </p:nvPr>
        </p:nvSpPr>
        <p:spPr>
          <a:xfrm>
            <a:off x="914400" y="273050"/>
            <a:ext cx="7772400" cy="114458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Sample Program (Framework)</a:t>
            </a:r>
            <a:endParaRPr/>
          </a:p>
        </p:txBody>
      </p:sp>
      <p:sp>
        <p:nvSpPr>
          <p:cNvPr id="458" name="Google Shape;458;p32"/>
          <p:cNvSpPr txBox="1"/>
          <p:nvPr>
            <p:ph idx="1" type="body"/>
          </p:nvPr>
        </p:nvSpPr>
        <p:spPr>
          <a:xfrm>
            <a:off x="566738" y="1752600"/>
            <a:ext cx="39243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9854" lvl="1" marL="547688" rtl="0" algn="l"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t/>
            </a:r>
            <a:endParaRPr sz="2200"/>
          </a:p>
          <a:p>
            <a:pPr indent="-132715" lvl="0" marL="273050" rtl="0" algn="l">
              <a:spcBef>
                <a:spcPts val="575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/>
          </a:p>
        </p:txBody>
      </p:sp>
      <p:graphicFrame>
        <p:nvGraphicFramePr>
          <p:cNvPr id="459" name="Google Shape;459;p32"/>
          <p:cNvGraphicFramePr/>
          <p:nvPr/>
        </p:nvGraphicFramePr>
        <p:xfrm>
          <a:off x="1101725" y="2514600"/>
          <a:ext cx="7089775" cy="3600450"/>
        </p:xfrm>
        <a:graphic>
          <a:graphicData uri="http://schemas.openxmlformats.org/presentationml/2006/ole">
            <mc:AlternateContent>
              <mc:Choice Requires="v">
                <p:oleObj r:id="rId4" imgH="3600450" imgW="7089775" progId="Visio.Drawing.11" spid="_x0000_s1">
                  <p:embed/>
                </p:oleObj>
              </mc:Choice>
              <mc:Fallback>
                <p:oleObj r:id="rId5" imgH="3600450" imgW="7089775" progId="Visio.Drawing.11">
                  <p:embed/>
                  <p:pic>
                    <p:nvPicPr>
                      <p:cNvPr id="459" name="Google Shape;459;p32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101725" y="2514600"/>
                        <a:ext cx="7089775" cy="360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" name="Google Shape;460;p32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3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Simple Program</a:t>
            </a:r>
            <a:endParaRPr/>
          </a:p>
        </p:txBody>
      </p:sp>
      <p:sp>
        <p:nvSpPr>
          <p:cNvPr id="467" name="Google Shape;467;p33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68" name="Google Shape;468;p33"/>
          <p:cNvSpPr txBox="1"/>
          <p:nvPr>
            <p:ph idx="1" type="body"/>
          </p:nvPr>
        </p:nvSpPr>
        <p:spPr>
          <a:xfrm>
            <a:off x="914400" y="1447800"/>
            <a:ext cx="52578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008000"/>
                </a:solidFill>
              </a:rPr>
              <a:t>/* </a:t>
            </a:r>
            <a:r>
              <a:rPr lang="en-US" sz="2200">
                <a:solidFill>
                  <a:srgbClr val="33CC33"/>
                </a:solidFill>
              </a:rPr>
              <a:t>The traditional first program in honor of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33CC33"/>
                </a:solidFill>
              </a:rPr>
              <a:t>   Dennis Ritchie who invented C at Bell Labs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33CC33"/>
                </a:solidFill>
              </a:rPr>
              <a:t>   in 1972</a:t>
            </a:r>
            <a:r>
              <a:rPr lang="en-US" sz="2200">
                <a:solidFill>
                  <a:srgbClr val="008000"/>
                </a:solidFill>
              </a:rPr>
              <a:t> */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t/>
            </a:r>
            <a:endParaRPr sz="2200">
              <a:solidFill>
                <a:srgbClr val="008000"/>
              </a:solidFill>
            </a:endParaRPr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5F5F5F"/>
                </a:solidFill>
              </a:rPr>
              <a:t>#include &lt;iostream&gt;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5F5F5F"/>
                </a:solidFill>
              </a:rPr>
              <a:t>using namespace std;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t/>
            </a:r>
            <a:endParaRPr sz="2200"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FF0000"/>
                </a:solidFill>
              </a:rPr>
              <a:t>void</a:t>
            </a:r>
            <a:r>
              <a:rPr lang="en-US" sz="2200"/>
              <a:t> main()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/>
              <a:t>{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/>
              <a:t>   </a:t>
            </a:r>
            <a:r>
              <a:rPr lang="en-US" sz="2200">
                <a:solidFill>
                  <a:srgbClr val="CC3300"/>
                </a:solidFill>
              </a:rPr>
              <a:t>cout </a:t>
            </a:r>
            <a:r>
              <a:rPr lang="en-US" sz="2200"/>
              <a:t>&lt;&lt;</a:t>
            </a:r>
            <a:r>
              <a:rPr lang="en-US" sz="2200">
                <a:solidFill>
                  <a:srgbClr val="CC3300"/>
                </a:solidFill>
              </a:rPr>
              <a:t> </a:t>
            </a:r>
            <a:r>
              <a:rPr lang="en-US" sz="2200"/>
              <a:t>"</a:t>
            </a:r>
            <a:r>
              <a:rPr lang="en-US" sz="2200">
                <a:solidFill>
                  <a:srgbClr val="3399FF"/>
                </a:solidFill>
              </a:rPr>
              <a:t>Hello, world!\n</a:t>
            </a:r>
            <a:r>
              <a:rPr lang="en-US" sz="2200"/>
              <a:t>";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/>
              <a:t>}</a:t>
            </a:r>
            <a:endParaRPr sz="2200"/>
          </a:p>
        </p:txBody>
      </p:sp>
      <p:sp>
        <p:nvSpPr>
          <p:cNvPr id="469" name="Google Shape;469;p33"/>
          <p:cNvSpPr txBox="1"/>
          <p:nvPr/>
        </p:nvSpPr>
        <p:spPr>
          <a:xfrm>
            <a:off x="5410200" y="1371600"/>
            <a:ext cx="34290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Noto Sans Symbols"/>
              <a:buNone/>
            </a:pPr>
            <a:r>
              <a:t/>
            </a:r>
            <a:endParaRPr b="0" i="0" sz="2200" u="none" cap="none" strike="noStrike">
              <a:solidFill>
                <a:srgbClr val="008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3050" lvl="0" marL="273050" marR="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Noto Sans Symbols"/>
              <a:buNone/>
            </a:pPr>
            <a:r>
              <a:t/>
            </a:r>
            <a:endParaRPr b="0" i="0" sz="2200" u="none" cap="none" strike="noStrike">
              <a:solidFill>
                <a:srgbClr val="008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3050" lvl="0" marL="273050" marR="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Noto Sans Symbols"/>
              <a:buNone/>
            </a:pPr>
            <a:r>
              <a:t/>
            </a:r>
            <a:endParaRPr b="0" i="0" sz="2200" u="none" cap="none" strike="noStrike">
              <a:solidFill>
                <a:srgbClr val="008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3050" lvl="0" marL="273050" marR="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Noto Sans Symbols"/>
              <a:buNone/>
            </a:pPr>
            <a:r>
              <a:t/>
            </a:r>
            <a:endParaRPr b="0" i="0" sz="2200" u="none" cap="none" strike="noStrike">
              <a:solidFill>
                <a:srgbClr val="008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3050" lvl="0" marL="273050" marR="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Noto Sans Symbols"/>
              <a:buNone/>
            </a:pPr>
            <a:r>
              <a:rPr b="0" i="0" lang="en-US" sz="220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#include &lt;iostream&gt;</a:t>
            </a:r>
            <a:endParaRPr/>
          </a:p>
          <a:p>
            <a:pPr indent="-273050" lvl="0" marL="273050" marR="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Noto Sans Symbols"/>
              <a:buNone/>
            </a:pPr>
            <a:r>
              <a:rPr b="0" i="0" lang="en-US" sz="220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using namespace std;</a:t>
            </a:r>
            <a:endParaRPr/>
          </a:p>
          <a:p>
            <a:pPr indent="-273050" lvl="0" marL="273050" marR="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Noto Sans Symbols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3050" lvl="0" marL="273050" marR="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Noto Sans Symbols"/>
              <a:buNone/>
            </a:pPr>
            <a:r>
              <a:rPr b="0" i="0" lang="en-US" sz="2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int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main()</a:t>
            </a:r>
            <a:endParaRPr/>
          </a:p>
          <a:p>
            <a:pPr indent="-273050" lvl="0" marL="273050" marR="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Noto Sans Symbols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{</a:t>
            </a:r>
            <a:endParaRPr/>
          </a:p>
          <a:p>
            <a:pPr indent="-273050" lvl="0" marL="273050" marR="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Noto Sans Symbols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b="0" i="0" lang="en-US" sz="2200" u="none" cap="none" strike="noStrike">
                <a:solidFill>
                  <a:srgbClr val="CC3300"/>
                </a:solidFill>
                <a:latin typeface="Calibri"/>
                <a:ea typeface="Calibri"/>
                <a:cs typeface="Calibri"/>
                <a:sym typeface="Calibri"/>
              </a:rPr>
              <a:t>cout 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&lt;&lt;</a:t>
            </a:r>
            <a:r>
              <a:rPr b="0" i="0" lang="en-US" sz="2200" u="none" cap="none" strike="noStrike">
                <a:solidFill>
                  <a:srgbClr val="CC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b="0" i="0" lang="en-US" sz="2200" u="none" cap="none" strike="noStrike">
                <a:solidFill>
                  <a:srgbClr val="3399FF"/>
                </a:solidFill>
                <a:latin typeface="Calibri"/>
                <a:ea typeface="Calibri"/>
                <a:cs typeface="Calibri"/>
                <a:sym typeface="Calibri"/>
              </a:rPr>
              <a:t>Hello, world!\n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";</a:t>
            </a:r>
            <a:endParaRPr/>
          </a:p>
          <a:p>
            <a:pPr indent="-273050" lvl="0" marL="273050" marR="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Noto Sans Symbols"/>
              <a:buNone/>
            </a:pPr>
            <a:r>
              <a:rPr b="0" i="0" lang="en-US" sz="2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 return 0;</a:t>
            </a:r>
            <a:endParaRPr/>
          </a:p>
          <a:p>
            <a:pPr indent="-273050" lvl="0" marL="273050" marR="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Noto Sans Symbols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}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33"/>
          <p:cNvSpPr txBox="1"/>
          <p:nvPr/>
        </p:nvSpPr>
        <p:spPr>
          <a:xfrm>
            <a:off x="1777871" y="5754469"/>
            <a:ext cx="96532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Win</a:t>
            </a:r>
            <a:endParaRPr/>
          </a:p>
        </p:txBody>
      </p:sp>
      <p:sp>
        <p:nvSpPr>
          <p:cNvPr id="471" name="Google Shape;471;p33"/>
          <p:cNvSpPr txBox="1"/>
          <p:nvPr/>
        </p:nvSpPr>
        <p:spPr>
          <a:xfrm>
            <a:off x="6381187" y="5715000"/>
            <a:ext cx="101021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</a:t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33"/>
          <p:cNvSpPr/>
          <p:nvPr/>
        </p:nvSpPr>
        <p:spPr>
          <a:xfrm>
            <a:off x="4874362" y="2757920"/>
            <a:ext cx="3812438" cy="3603411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73" name="Google Shape;473;p33"/>
          <p:cNvSpPr/>
          <p:nvPr/>
        </p:nvSpPr>
        <p:spPr>
          <a:xfrm>
            <a:off x="1493269" y="5593446"/>
            <a:ext cx="3812438" cy="913031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34"/>
          <p:cNvSpPr txBox="1"/>
          <p:nvPr>
            <p:ph type="title"/>
          </p:nvPr>
        </p:nvSpPr>
        <p:spPr>
          <a:xfrm>
            <a:off x="914400" y="2730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Function - main</a:t>
            </a:r>
            <a:endParaRPr/>
          </a:p>
        </p:txBody>
      </p:sp>
      <p:sp>
        <p:nvSpPr>
          <p:cNvPr id="480" name="Google Shape;480;p34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81" name="Google Shape;481;p34"/>
          <p:cNvSpPr txBox="1"/>
          <p:nvPr>
            <p:ph idx="1" type="body"/>
          </p:nvPr>
        </p:nvSpPr>
        <p:spPr>
          <a:xfrm>
            <a:off x="566738" y="16764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10"/>
              <a:buFont typeface="Calibri"/>
              <a:buNone/>
            </a:pPr>
            <a:r>
              <a:t/>
            </a:r>
            <a:endParaRPr>
              <a:solidFill>
                <a:srgbClr val="5F5F5F"/>
              </a:solidFill>
            </a:endParaRPr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void main()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70"/>
              <a:buChar char="⚫"/>
            </a:pPr>
            <a:r>
              <a:rPr lang="en-US" sz="2200"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lang="en-US" sz="2200"/>
              <a:t> means there is </a:t>
            </a:r>
            <a:r>
              <a:rPr b="1" lang="en-US" sz="2200"/>
              <a:t>NO</a:t>
            </a:r>
            <a:r>
              <a:rPr lang="en-US" sz="2200"/>
              <a:t> </a:t>
            </a:r>
            <a:r>
              <a:rPr b="1" lang="en-US" sz="2200"/>
              <a:t>return</a:t>
            </a:r>
            <a:r>
              <a:rPr lang="en-US" sz="2200"/>
              <a:t> value</a:t>
            </a:r>
            <a:endParaRPr sz="2200">
              <a:latin typeface="Courier New"/>
              <a:ea typeface="Courier New"/>
              <a:cs typeface="Courier New"/>
              <a:sym typeface="Courier New"/>
            </a:endParaRPr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70"/>
              <a:buChar char="⚫"/>
            </a:pPr>
            <a:r>
              <a:rPr lang="en-US" sz="2200">
                <a:latin typeface="Courier New"/>
                <a:ea typeface="Courier New"/>
                <a:cs typeface="Courier New"/>
                <a:sym typeface="Courier New"/>
              </a:rPr>
              <a:t>main</a:t>
            </a:r>
            <a:r>
              <a:rPr lang="en-US" sz="2200"/>
              <a:t> is the </a:t>
            </a:r>
            <a:r>
              <a:rPr b="1" lang="en-US" sz="2200"/>
              <a:t>name</a:t>
            </a:r>
            <a:r>
              <a:rPr lang="en-US" sz="2200"/>
              <a:t> of the function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70"/>
              <a:buChar char="⚫"/>
            </a:pPr>
            <a:r>
              <a:rPr b="1" lang="en-US" sz="2200"/>
              <a:t>No</a:t>
            </a:r>
            <a:r>
              <a:rPr lang="en-US" sz="2200"/>
              <a:t> semi-colon after main()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C++ is case sensitive: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E.g., </a:t>
            </a:r>
            <a:r>
              <a:rPr lang="en-US" sz="2200">
                <a:latin typeface="Courier New"/>
                <a:ea typeface="Courier New"/>
                <a:cs typeface="Courier New"/>
                <a:sym typeface="Courier New"/>
              </a:rPr>
              <a:t>void </a:t>
            </a:r>
            <a:r>
              <a:rPr b="1" lang="en-US" sz="22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-US" sz="2200">
                <a:latin typeface="Courier New"/>
                <a:ea typeface="Courier New"/>
                <a:cs typeface="Courier New"/>
                <a:sym typeface="Courier New"/>
              </a:rPr>
              <a:t>ain()</a:t>
            </a:r>
            <a:r>
              <a:rPr lang="en-US" sz="2200"/>
              <a:t>, </a:t>
            </a:r>
            <a:r>
              <a:rPr b="1" lang="en-US" sz="22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lang="en-US" sz="22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200">
                <a:latin typeface="Courier New"/>
                <a:ea typeface="Courier New"/>
                <a:cs typeface="Courier New"/>
                <a:sym typeface="Courier New"/>
              </a:rPr>
              <a:t>main()</a:t>
            </a:r>
            <a:r>
              <a:rPr lang="en-US" sz="2200"/>
              <a:t> are incorrect</a:t>
            </a:r>
            <a:endParaRPr/>
          </a:p>
          <a:p>
            <a:pPr indent="-109854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70"/>
              <a:buNone/>
            </a:pPr>
            <a:r>
              <a:t/>
            </a:r>
            <a:endParaRPr sz="22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{ }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Braces: left brace begins the body of a function. The corresponding right brace must end the function</a:t>
            </a:r>
            <a:endParaRPr/>
          </a:p>
        </p:txBody>
      </p:sp>
      <p:pic>
        <p:nvPicPr>
          <p:cNvPr id="482" name="Google Shape;48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48400" y="685800"/>
            <a:ext cx="2133600" cy="1611313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34"/>
          <p:cNvSpPr/>
          <p:nvPr/>
        </p:nvSpPr>
        <p:spPr>
          <a:xfrm>
            <a:off x="6172200" y="1343681"/>
            <a:ext cx="2209800" cy="256519"/>
          </a:xfrm>
          <a:prstGeom prst="rect">
            <a:avLst/>
          </a:prstGeom>
          <a:solidFill>
            <a:srgbClr val="D8D8D8">
              <a:alpha val="56862"/>
            </a:srgbClr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84" name="Google Shape;484;p34"/>
          <p:cNvSpPr/>
          <p:nvPr/>
        </p:nvSpPr>
        <p:spPr>
          <a:xfrm>
            <a:off x="6172200" y="1572281"/>
            <a:ext cx="2209800" cy="256519"/>
          </a:xfrm>
          <a:prstGeom prst="rect">
            <a:avLst/>
          </a:prstGeom>
          <a:solidFill>
            <a:srgbClr val="D8D8D8">
              <a:alpha val="56862"/>
            </a:srgbClr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85" name="Google Shape;485;p34"/>
          <p:cNvSpPr/>
          <p:nvPr/>
        </p:nvSpPr>
        <p:spPr>
          <a:xfrm>
            <a:off x="6172200" y="2029481"/>
            <a:ext cx="2209800" cy="256519"/>
          </a:xfrm>
          <a:prstGeom prst="rect">
            <a:avLst/>
          </a:prstGeom>
          <a:solidFill>
            <a:srgbClr val="D8D8D8">
              <a:alpha val="56862"/>
            </a:srgbClr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35"/>
          <p:cNvSpPr txBox="1"/>
          <p:nvPr>
            <p:ph type="title"/>
          </p:nvPr>
        </p:nvSpPr>
        <p:spPr>
          <a:xfrm>
            <a:off x="914400" y="273050"/>
            <a:ext cx="7772400" cy="114458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Function - main</a:t>
            </a:r>
            <a:endParaRPr/>
          </a:p>
        </p:txBody>
      </p:sp>
      <p:sp>
        <p:nvSpPr>
          <p:cNvPr id="492" name="Google Shape;492;p35"/>
          <p:cNvSpPr txBox="1"/>
          <p:nvPr>
            <p:ph idx="1" type="body"/>
          </p:nvPr>
        </p:nvSpPr>
        <p:spPr>
          <a:xfrm>
            <a:off x="566738" y="1752600"/>
            <a:ext cx="7967662" cy="25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70"/>
              <a:buFont typeface="Calibri"/>
              <a:buNone/>
            </a:pPr>
            <a:r>
              <a:t/>
            </a:r>
            <a:endParaRPr sz="2200">
              <a:solidFill>
                <a:srgbClr val="5F5F5F"/>
              </a:solidFill>
            </a:endParaRPr>
          </a:p>
          <a:p>
            <a:pPr indent="-273050" lvl="0" marL="2730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70"/>
              <a:buFont typeface="Calibri"/>
              <a:buNone/>
            </a:pPr>
            <a:r>
              <a:rPr lang="en-US" sz="2200"/>
              <a:t>void main()</a:t>
            </a:r>
            <a:endParaRPr/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/>
              <a:t>{</a:t>
            </a:r>
            <a:endParaRPr/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t/>
            </a:r>
            <a:endParaRPr sz="2200"/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/>
              <a:t>}</a:t>
            </a:r>
            <a:endParaRPr sz="2200">
              <a:solidFill>
                <a:srgbClr val="008000"/>
              </a:solidFill>
            </a:endParaRPr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870"/>
              <a:buChar char="⚫"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2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starting point</a:t>
            </a:r>
            <a:r>
              <a:rPr lang="en-US" sz="2200">
                <a:latin typeface="Arial"/>
                <a:ea typeface="Arial"/>
                <a:cs typeface="Arial"/>
                <a:sym typeface="Arial"/>
              </a:rPr>
              <a:t> of program (the </a:t>
            </a:r>
            <a:r>
              <a:rPr lang="en-US" sz="2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first function</a:t>
            </a:r>
            <a:r>
              <a:rPr lang="en-US" sz="2200">
                <a:latin typeface="Arial"/>
                <a:ea typeface="Arial"/>
                <a:cs typeface="Arial"/>
                <a:sym typeface="Arial"/>
              </a:rPr>
              <a:t> called by the computer)</a:t>
            </a:r>
            <a:endParaRPr/>
          </a:p>
        </p:txBody>
      </p:sp>
      <p:graphicFrame>
        <p:nvGraphicFramePr>
          <p:cNvPr id="493" name="Google Shape;493;p35"/>
          <p:cNvGraphicFramePr/>
          <p:nvPr/>
        </p:nvGraphicFramePr>
        <p:xfrm>
          <a:off x="1144588" y="4267200"/>
          <a:ext cx="6853237" cy="1889125"/>
        </p:xfrm>
        <a:graphic>
          <a:graphicData uri="http://schemas.openxmlformats.org/presentationml/2006/ole">
            <mc:AlternateContent>
              <mc:Choice Requires="v">
                <p:oleObj r:id="rId4" imgH="1889125" imgW="6853237" progId="Visio.Drawing.11" spid="_x0000_s1">
                  <p:embed/>
                </p:oleObj>
              </mc:Choice>
              <mc:Fallback>
                <p:oleObj r:id="rId5" imgH="1889125" imgW="6853237" progId="Visio.Drawing.11">
                  <p:embed/>
                  <p:pic>
                    <p:nvPicPr>
                      <p:cNvPr id="493" name="Google Shape;493;p35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144588" y="4267200"/>
                        <a:ext cx="6853237" cy="188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4" name="Google Shape;494;p35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495" name="Google Shape;495;p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48400" y="685800"/>
            <a:ext cx="2133600" cy="1611313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35"/>
          <p:cNvSpPr/>
          <p:nvPr/>
        </p:nvSpPr>
        <p:spPr>
          <a:xfrm>
            <a:off x="6172200" y="1343681"/>
            <a:ext cx="2209800" cy="486707"/>
          </a:xfrm>
          <a:prstGeom prst="rect">
            <a:avLst/>
          </a:prstGeom>
          <a:solidFill>
            <a:srgbClr val="D8D8D8">
              <a:alpha val="56862"/>
            </a:srgbClr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97" name="Google Shape;497;p35"/>
          <p:cNvSpPr/>
          <p:nvPr/>
        </p:nvSpPr>
        <p:spPr>
          <a:xfrm>
            <a:off x="6172200" y="2058048"/>
            <a:ext cx="2209800" cy="239066"/>
          </a:xfrm>
          <a:prstGeom prst="rect">
            <a:avLst/>
          </a:prstGeom>
          <a:solidFill>
            <a:srgbClr val="D8D8D8">
              <a:alpha val="56862"/>
            </a:srgbClr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36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Simple Program</a:t>
            </a:r>
            <a:endParaRPr/>
          </a:p>
        </p:txBody>
      </p:sp>
      <p:sp>
        <p:nvSpPr>
          <p:cNvPr id="504" name="Google Shape;504;p36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05" name="Google Shape;505;p36"/>
          <p:cNvSpPr txBox="1"/>
          <p:nvPr>
            <p:ph idx="1" type="body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008000"/>
                </a:solidFill>
              </a:rPr>
              <a:t>/* </a:t>
            </a:r>
            <a:r>
              <a:rPr lang="en-US" sz="2200">
                <a:solidFill>
                  <a:srgbClr val="33CC33"/>
                </a:solidFill>
              </a:rPr>
              <a:t>The traditional first program in honor of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33CC33"/>
                </a:solidFill>
              </a:rPr>
              <a:t>   Dennis Ritchie who invented C at Bell Labs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33CC33"/>
                </a:solidFill>
              </a:rPr>
              <a:t>   in 1972</a:t>
            </a:r>
            <a:r>
              <a:rPr lang="en-US" sz="2200">
                <a:solidFill>
                  <a:srgbClr val="008000"/>
                </a:solidFill>
              </a:rPr>
              <a:t> */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t/>
            </a:r>
            <a:endParaRPr sz="2200">
              <a:solidFill>
                <a:srgbClr val="008000"/>
              </a:solidFill>
            </a:endParaRPr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5F5F5F"/>
                </a:solidFill>
              </a:rPr>
              <a:t>#include &lt;iostream&gt;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5F5F5F"/>
                </a:solidFill>
              </a:rPr>
              <a:t>using namespace std;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/>
              <a:t>void main()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/>
              <a:t>{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/>
              <a:t>   </a:t>
            </a:r>
            <a:r>
              <a:rPr lang="en-US" sz="2200">
                <a:solidFill>
                  <a:srgbClr val="CC3300"/>
                </a:solidFill>
              </a:rPr>
              <a:t>cout </a:t>
            </a:r>
            <a:r>
              <a:rPr lang="en-US" sz="2200"/>
              <a:t>&lt;&lt;</a:t>
            </a:r>
            <a:r>
              <a:rPr lang="en-US" sz="2200">
                <a:solidFill>
                  <a:srgbClr val="CC3300"/>
                </a:solidFill>
              </a:rPr>
              <a:t> </a:t>
            </a:r>
            <a:r>
              <a:rPr lang="en-US" sz="2200"/>
              <a:t>"</a:t>
            </a:r>
            <a:r>
              <a:rPr lang="en-US" sz="2200">
                <a:solidFill>
                  <a:srgbClr val="3399FF"/>
                </a:solidFill>
              </a:rPr>
              <a:t>Hello, world!\n</a:t>
            </a:r>
            <a:r>
              <a:rPr lang="en-US" sz="2200"/>
              <a:t>”;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/>
              <a:t>}</a:t>
            </a:r>
            <a:endParaRPr sz="2200"/>
          </a:p>
        </p:txBody>
      </p:sp>
      <p:sp>
        <p:nvSpPr>
          <p:cNvPr id="506" name="Google Shape;506;p36"/>
          <p:cNvSpPr/>
          <p:nvPr/>
        </p:nvSpPr>
        <p:spPr>
          <a:xfrm>
            <a:off x="755650" y="4191000"/>
            <a:ext cx="4349750" cy="381000"/>
          </a:xfrm>
          <a:prstGeom prst="rect">
            <a:avLst/>
          </a:prstGeom>
          <a:solidFill>
            <a:srgbClr val="D8D8D8">
              <a:alpha val="56862"/>
            </a:srgbClr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37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Library / SDK /Package</a:t>
            </a:r>
            <a:endParaRPr/>
          </a:p>
        </p:txBody>
      </p:sp>
      <p:sp>
        <p:nvSpPr>
          <p:cNvPr id="513" name="Google Shape;513;p37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14" name="Google Shape;514;p37"/>
          <p:cNvSpPr txBox="1"/>
          <p:nvPr>
            <p:ph idx="1" type="body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Normally, we won’t write a program all by ourselves.  Instead, we will </a:t>
            </a:r>
            <a:r>
              <a:rPr lang="en-US" sz="2200">
                <a:solidFill>
                  <a:srgbClr val="FF0000"/>
                </a:solidFill>
              </a:rPr>
              <a:t>reuse</a:t>
            </a:r>
            <a:r>
              <a:rPr lang="en-US" sz="2200"/>
              <a:t> the code written by ourselves / other developers.  Especially for the </a:t>
            </a:r>
            <a:r>
              <a:rPr lang="en-US" sz="2200">
                <a:solidFill>
                  <a:srgbClr val="C00000"/>
                </a:solidFill>
              </a:rPr>
              <a:t>repeating tasks</a:t>
            </a:r>
            <a:r>
              <a:rPr lang="en-US" sz="2200"/>
              <a:t> or </a:t>
            </a:r>
            <a:r>
              <a:rPr lang="en-US" sz="2200">
                <a:solidFill>
                  <a:srgbClr val="C00000"/>
                </a:solidFill>
              </a:rPr>
              <a:t>low-level operations</a:t>
            </a:r>
            <a:r>
              <a:rPr lang="en-US" sz="2200"/>
              <a:t> like disk I/O</a:t>
            </a:r>
            <a:endParaRPr/>
          </a:p>
          <a:p>
            <a:pPr indent="-154305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870"/>
              <a:buNone/>
            </a:pPr>
            <a:r>
              <a:t/>
            </a:r>
            <a:endParaRPr sz="2200"/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The reusing code is well designed and pack a library / SDK / Package</a:t>
            </a:r>
            <a:endParaRPr/>
          </a:p>
          <a:p>
            <a:pPr indent="-154305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870"/>
              <a:buNone/>
            </a:pPr>
            <a:r>
              <a:t/>
            </a:r>
            <a:endParaRPr sz="2200"/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Standard C++ program comes with a set of package to make programmer task easier</a:t>
            </a:r>
            <a:endParaRPr/>
          </a:p>
          <a:p>
            <a:pPr indent="-154305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870"/>
              <a:buNone/>
            </a:pPr>
            <a:r>
              <a:t/>
            </a:r>
            <a:endParaRPr sz="2200"/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870"/>
              <a:buChar char="⚫"/>
            </a:pPr>
            <a:r>
              <a:rPr b="1" i="1" lang="en-US" sz="2200"/>
              <a:t>cout </a:t>
            </a:r>
            <a:r>
              <a:rPr lang="en-US" sz="2200"/>
              <a:t>is one of the example</a:t>
            </a:r>
            <a:endParaRPr/>
          </a:p>
        </p:txBody>
      </p:sp>
      <p:pic>
        <p:nvPicPr>
          <p:cNvPr descr="http://www.chicagopaint.org/images/paint-brush.jpg" id="515" name="Google Shape;51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4400" y="4985892"/>
            <a:ext cx="1892858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hunterlab.com/images/content-images/paint-coatings-hero-image.png" id="516" name="Google Shape;516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81800" y="4800600"/>
            <a:ext cx="2032000" cy="15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38"/>
          <p:cNvSpPr txBox="1"/>
          <p:nvPr>
            <p:ph type="title"/>
          </p:nvPr>
        </p:nvSpPr>
        <p:spPr>
          <a:xfrm>
            <a:off x="914400" y="2730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Object - cout</a:t>
            </a:r>
            <a:endParaRPr/>
          </a:p>
        </p:txBody>
      </p:sp>
      <p:sp>
        <p:nvSpPr>
          <p:cNvPr id="523" name="Google Shape;523;p38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24" name="Google Shape;524;p38"/>
          <p:cNvSpPr txBox="1"/>
          <p:nvPr>
            <p:ph idx="1" type="body"/>
          </p:nvPr>
        </p:nvSpPr>
        <p:spPr>
          <a:xfrm>
            <a:off x="609600" y="1828800"/>
            <a:ext cx="80010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15"/>
              <a:buFont typeface="Calibri"/>
              <a:buNone/>
            </a:pPr>
            <a:r>
              <a:t/>
            </a:r>
            <a:endParaRPr sz="1900">
              <a:solidFill>
                <a:srgbClr val="5F5F5F"/>
              </a:solidFill>
            </a:endParaRPr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615"/>
              <a:buFont typeface="Noto Sans Symbols"/>
              <a:buNone/>
            </a:pPr>
            <a:r>
              <a:rPr lang="en-US" sz="1900">
                <a:solidFill>
                  <a:srgbClr val="CC3300"/>
                </a:solidFill>
              </a:rPr>
              <a:t>cout </a:t>
            </a:r>
            <a:r>
              <a:rPr lang="en-US" sz="1900"/>
              <a:t>&lt;&lt; "</a:t>
            </a:r>
            <a:r>
              <a:rPr lang="en-US" sz="1900">
                <a:solidFill>
                  <a:srgbClr val="3399FF"/>
                </a:solidFill>
              </a:rPr>
              <a:t>Hello, world!\n</a:t>
            </a:r>
            <a:r>
              <a:rPr lang="en-US" sz="1900"/>
              <a:t>“  ;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615"/>
              <a:buFont typeface="Noto Sans Symbols"/>
              <a:buNone/>
            </a:pPr>
            <a:r>
              <a:t/>
            </a:r>
            <a:endParaRPr sz="1900"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615"/>
              <a:buChar char="⚫"/>
            </a:pPr>
            <a:r>
              <a:rPr b="1" lang="en-US" sz="19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cout</a:t>
            </a:r>
            <a:r>
              <a:rPr lang="en-US" sz="1900"/>
              <a:t>: “</a:t>
            </a:r>
            <a:r>
              <a:rPr lang="en-US" sz="1900">
                <a:solidFill>
                  <a:srgbClr val="FF0000"/>
                </a:solidFill>
              </a:rPr>
              <a:t>C</a:t>
            </a:r>
            <a:r>
              <a:rPr lang="en-US" sz="1900"/>
              <a:t>onsole </a:t>
            </a:r>
            <a:r>
              <a:rPr lang="en-US" sz="1900">
                <a:solidFill>
                  <a:srgbClr val="FF0000"/>
                </a:solidFill>
              </a:rPr>
              <a:t>OUT</a:t>
            </a:r>
            <a:r>
              <a:rPr lang="en-US" sz="1900"/>
              <a:t>put” allows our program to output values to the standard output stream (the screen)</a:t>
            </a:r>
            <a:endParaRPr/>
          </a:p>
          <a:p>
            <a:pPr indent="-170497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615"/>
              <a:buNone/>
            </a:pPr>
            <a:r>
              <a:t/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615"/>
              <a:buChar char="⚫"/>
            </a:pPr>
            <a:r>
              <a:rPr b="1" lang="en-US" sz="19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cout</a:t>
            </a:r>
            <a:r>
              <a:rPr lang="en-US" sz="1900"/>
              <a:t>: object provided by </a:t>
            </a:r>
            <a:r>
              <a:rPr b="1" lang="en-US" sz="1900">
                <a:solidFill>
                  <a:srgbClr val="FF0000"/>
                </a:solidFill>
              </a:rPr>
              <a:t>iostream</a:t>
            </a:r>
            <a:r>
              <a:rPr lang="en-US" sz="1900">
                <a:solidFill>
                  <a:srgbClr val="FF0000"/>
                </a:solidFill>
              </a:rPr>
              <a:t> </a:t>
            </a:r>
            <a:r>
              <a:rPr lang="en-US" sz="1900"/>
              <a:t>library (package) for screen (console) output (we will elaborate this concept in future classes)</a:t>
            </a:r>
            <a:endParaRPr/>
          </a:p>
          <a:p>
            <a:pPr indent="-170497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615"/>
              <a:buNone/>
            </a:pPr>
            <a:r>
              <a:t/>
            </a:r>
            <a:endParaRPr sz="1900"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615"/>
              <a:buChar char="⚫"/>
            </a:pPr>
            <a:r>
              <a:rPr b="1" lang="en-US" sz="1900">
                <a:solidFill>
                  <a:srgbClr val="FF0000"/>
                </a:solidFill>
              </a:rPr>
              <a:t>&lt;&lt;</a:t>
            </a:r>
            <a:r>
              <a:rPr lang="en-US" sz="1900"/>
              <a:t>: output (also called insertion) operator that output values to an output device.  In this case, the output device is </a:t>
            </a:r>
            <a:r>
              <a:rPr b="1" lang="en-US" sz="1900"/>
              <a:t>cout</a:t>
            </a:r>
            <a:r>
              <a:rPr lang="en-US" sz="1900"/>
              <a:t> (the screen)</a:t>
            </a:r>
            <a:endParaRPr/>
          </a:p>
          <a:p>
            <a:pPr indent="0" lvl="2" marL="593725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360"/>
              <a:buNone/>
            </a:pPr>
            <a:r>
              <a:t/>
            </a:r>
            <a:endParaRPr sz="1600"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615"/>
              <a:buChar char="⚫"/>
            </a:pPr>
            <a:r>
              <a:rPr lang="en-US" sz="1900"/>
              <a:t>The value on the right hand side of the operator ("</a:t>
            </a:r>
            <a:r>
              <a:rPr lang="en-US" sz="1900">
                <a:solidFill>
                  <a:srgbClr val="3399FF"/>
                </a:solidFill>
              </a:rPr>
              <a:t>Hello, world!\n</a:t>
            </a:r>
            <a:r>
              <a:rPr lang="en-US" sz="1900"/>
              <a:t>“ ) is the string you want to output</a:t>
            </a:r>
            <a:endParaRPr/>
          </a:p>
          <a:p>
            <a:pPr indent="-228599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530"/>
              <a:buChar char="⚫"/>
            </a:pPr>
            <a:r>
              <a:rPr lang="en-US" sz="1800"/>
              <a:t>Any </a:t>
            </a:r>
            <a:r>
              <a:rPr i="1" lang="en-US" sz="1800"/>
              <a:t>literal (character string)</a:t>
            </a:r>
            <a:r>
              <a:rPr lang="en-US" sz="1800"/>
              <a:t> that is to be output must be in between a pair of double quotes</a:t>
            </a:r>
            <a:endParaRPr sz="1700"/>
          </a:p>
          <a:p>
            <a:pPr indent="-170497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615"/>
              <a:buNone/>
            </a:pPr>
            <a:r>
              <a:t/>
            </a:r>
            <a:endParaRPr sz="1900"/>
          </a:p>
        </p:txBody>
      </p:sp>
      <p:pic>
        <p:nvPicPr>
          <p:cNvPr id="525" name="Google Shape;525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48400" y="685800"/>
            <a:ext cx="2133600" cy="1611313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8"/>
          <p:cNvSpPr/>
          <p:nvPr/>
        </p:nvSpPr>
        <p:spPr>
          <a:xfrm>
            <a:off x="6172200" y="1818334"/>
            <a:ext cx="2209800" cy="239066"/>
          </a:xfrm>
          <a:prstGeom prst="rect">
            <a:avLst/>
          </a:prstGeom>
          <a:solidFill>
            <a:srgbClr val="D8D8D8">
              <a:alpha val="56862"/>
            </a:srgbClr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9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Object - cout</a:t>
            </a:r>
            <a:endParaRPr/>
          </a:p>
        </p:txBody>
      </p:sp>
      <p:sp>
        <p:nvSpPr>
          <p:cNvPr id="533" name="Google Shape;533;p39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34" name="Google Shape;534;p39"/>
          <p:cNvSpPr txBox="1"/>
          <p:nvPr>
            <p:ph idx="1" type="body"/>
          </p:nvPr>
        </p:nvSpPr>
        <p:spPr>
          <a:xfrm>
            <a:off x="914400" y="1447800"/>
            <a:ext cx="77724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785"/>
              <a:buChar char="⚫"/>
            </a:pPr>
            <a:r>
              <a:rPr lang="en-US" sz="2100">
                <a:latin typeface="Courier New"/>
                <a:ea typeface="Courier New"/>
                <a:cs typeface="Courier New"/>
                <a:sym typeface="Courier New"/>
              </a:rPr>
              <a:t>\n</a:t>
            </a:r>
            <a:endParaRPr/>
          </a:p>
          <a:p>
            <a:pPr indent="-228600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b="1" lang="en-US" sz="2000"/>
              <a:t>escape sequence</a:t>
            </a:r>
            <a:r>
              <a:rPr lang="en-US" sz="2000"/>
              <a:t>: the character following 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\ </a:t>
            </a:r>
            <a:r>
              <a:rPr lang="en-US" sz="2000"/>
              <a:t>is </a:t>
            </a:r>
            <a:r>
              <a:rPr lang="en-US" sz="2000">
                <a:solidFill>
                  <a:srgbClr val="C00000"/>
                </a:solidFill>
              </a:rPr>
              <a:t>not</a:t>
            </a:r>
            <a:r>
              <a:rPr lang="en-US" sz="2000"/>
              <a:t> interpreted in the normal way</a:t>
            </a:r>
            <a:endParaRPr/>
          </a:p>
          <a:p>
            <a:pPr indent="-120650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2000"/>
          </a:p>
          <a:p>
            <a:pPr indent="-228600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 sz="2000"/>
              <a:t>represents a </a:t>
            </a:r>
            <a:r>
              <a:rPr lang="en-US" sz="2000">
                <a:solidFill>
                  <a:srgbClr val="00B050"/>
                </a:solidFill>
              </a:rPr>
              <a:t>newline</a:t>
            </a:r>
            <a:r>
              <a:rPr lang="en-US" sz="2000"/>
              <a:t> character: the effect is to advance the cursor on the screen to the beginning of the next line</a:t>
            </a:r>
            <a:endParaRPr/>
          </a:p>
          <a:p>
            <a:pPr indent="-131444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530"/>
              <a:buNone/>
            </a:pPr>
            <a:r>
              <a:t/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-228599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530"/>
              <a:buChar char="⚫"/>
            </a:pPr>
            <a:r>
              <a:rPr lang="en-US" sz="1800"/>
              <a:t>newline: position the character to the beginning of next line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615"/>
              <a:buChar char="⚫"/>
            </a:pPr>
            <a:r>
              <a:rPr lang="en-US" sz="1900">
                <a:latin typeface="Courier New"/>
                <a:ea typeface="Courier New"/>
                <a:cs typeface="Courier New"/>
                <a:sym typeface="Courier New"/>
              </a:rPr>
              <a:t>\\</a:t>
            </a:r>
            <a:endParaRPr/>
          </a:p>
          <a:p>
            <a:pPr indent="-228599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530"/>
              <a:buChar char="⚫"/>
            </a:pPr>
            <a:r>
              <a:rPr lang="en-US" sz="1800"/>
              <a:t>backslash: Insert the backslash character \ in a string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615"/>
              <a:buChar char="⚫"/>
            </a:pPr>
            <a:r>
              <a:rPr lang="en-US" sz="1900">
                <a:latin typeface="Courier New"/>
                <a:ea typeface="Courier New"/>
                <a:cs typeface="Courier New"/>
                <a:sym typeface="Courier New"/>
              </a:rPr>
              <a:t>\"</a:t>
            </a:r>
            <a:endParaRPr/>
          </a:p>
          <a:p>
            <a:pPr indent="-228599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530"/>
              <a:buChar char="⚫"/>
            </a:pPr>
            <a:r>
              <a:rPr lang="en-US" sz="1800"/>
              <a:t>double quote: Insert the double quote character " in a string</a:t>
            </a:r>
            <a:endParaRPr/>
          </a:p>
          <a:p>
            <a:pPr indent="-131444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530"/>
              <a:buNone/>
            </a:pPr>
            <a:r>
              <a:t/>
            </a:r>
            <a:endParaRPr sz="1800"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700"/>
              <a:buChar char="⚫"/>
            </a:pP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endl</a:t>
            </a:r>
            <a:endParaRPr sz="2000"/>
          </a:p>
          <a:p>
            <a:pPr indent="-228599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530"/>
              <a:buChar char="⚫"/>
            </a:pPr>
            <a:r>
              <a:rPr lang="en-US" sz="1800"/>
              <a:t>Same as the string “\</a:t>
            </a:r>
            <a:r>
              <a:rPr lang="en-US" sz="1800">
                <a:latin typeface="Courier New"/>
                <a:ea typeface="Courier New"/>
                <a:cs typeface="Courier New"/>
                <a:sym typeface="Courier New"/>
              </a:rPr>
              <a:t>n</a:t>
            </a:r>
            <a:r>
              <a:rPr lang="en-US" sz="1800"/>
              <a:t>”.</a:t>
            </a:r>
            <a:endParaRPr/>
          </a:p>
          <a:p>
            <a:pPr indent="-228599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530"/>
              <a:buChar char="⚫"/>
            </a:pPr>
            <a:r>
              <a:rPr lang="en-US" sz="1800"/>
              <a:t>No \ before </a:t>
            </a:r>
            <a:r>
              <a:rPr lang="en-US" sz="1800">
                <a:latin typeface="Courier New"/>
                <a:ea typeface="Courier New"/>
                <a:cs typeface="Courier New"/>
                <a:sym typeface="Courier New"/>
              </a:rPr>
              <a:t>endl</a:t>
            </a:r>
            <a:endParaRPr sz="1800"/>
          </a:p>
          <a:p>
            <a:pPr indent="-170497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615"/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40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Syntax errors</a:t>
            </a:r>
            <a:endParaRPr/>
          </a:p>
        </p:txBody>
      </p:sp>
      <p:sp>
        <p:nvSpPr>
          <p:cNvPr id="541" name="Google Shape;541;p40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42" name="Google Shape;542;p40"/>
          <p:cNvSpPr txBox="1"/>
          <p:nvPr>
            <p:ph idx="1" type="body"/>
          </p:nvPr>
        </p:nvSpPr>
        <p:spPr>
          <a:xfrm>
            <a:off x="914400" y="1371600"/>
            <a:ext cx="52578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008000"/>
                </a:solidFill>
              </a:rPr>
              <a:t>/* </a:t>
            </a:r>
            <a:r>
              <a:rPr lang="en-US" sz="2200">
                <a:solidFill>
                  <a:srgbClr val="33CC33"/>
                </a:solidFill>
              </a:rPr>
              <a:t>The traditional first program in honor of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33CC33"/>
                </a:solidFill>
              </a:rPr>
              <a:t>   Dennis Ritchie who invented C at Bell Labs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33CC33"/>
                </a:solidFill>
              </a:rPr>
              <a:t>   in 1972</a:t>
            </a:r>
            <a:r>
              <a:rPr lang="en-US" sz="2200">
                <a:solidFill>
                  <a:srgbClr val="008000"/>
                </a:solidFill>
              </a:rPr>
              <a:t> */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t/>
            </a:r>
            <a:endParaRPr sz="2200">
              <a:solidFill>
                <a:srgbClr val="008000"/>
              </a:solidFill>
            </a:endParaRPr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5F5F5F"/>
                </a:solidFill>
              </a:rPr>
              <a:t>#include &lt;iostream&gt;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5F5F5F"/>
                </a:solidFill>
              </a:rPr>
              <a:t>using namespace std;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t/>
            </a:r>
            <a:endParaRPr sz="2200"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FF0000"/>
                </a:solidFill>
              </a:rPr>
              <a:t>void</a:t>
            </a:r>
            <a:r>
              <a:rPr lang="en-US" sz="2200"/>
              <a:t> main()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/>
              <a:t>{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/>
              <a:t>   </a:t>
            </a:r>
            <a:r>
              <a:rPr lang="en-US" sz="2200">
                <a:solidFill>
                  <a:srgbClr val="CC3300"/>
                </a:solidFill>
              </a:rPr>
              <a:t>cout </a:t>
            </a:r>
            <a:r>
              <a:rPr lang="en-US" sz="2200"/>
              <a:t>&lt;</a:t>
            </a:r>
            <a:r>
              <a:rPr lang="en-US" sz="2200">
                <a:solidFill>
                  <a:srgbClr val="CC3300"/>
                </a:solidFill>
              </a:rPr>
              <a:t> </a:t>
            </a:r>
            <a:r>
              <a:rPr lang="en-US" sz="2200">
                <a:solidFill>
                  <a:srgbClr val="3399FF"/>
                </a:solidFill>
              </a:rPr>
              <a:t>Hello, world!</a:t>
            </a:r>
            <a:r>
              <a:rPr lang="en-US" sz="2200"/>
              <a:t> &lt; endl</a:t>
            </a:r>
            <a:endParaRPr sz="2200"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CC3300"/>
                </a:solidFill>
              </a:rPr>
              <a:t>   cout </a:t>
            </a:r>
            <a:r>
              <a:rPr lang="en-US" sz="2200"/>
              <a:t>&lt;</a:t>
            </a:r>
            <a:r>
              <a:rPr lang="en-US" sz="2200">
                <a:solidFill>
                  <a:srgbClr val="CC3300"/>
                </a:solidFill>
              </a:rPr>
              <a:t> </a:t>
            </a:r>
            <a:r>
              <a:rPr lang="en-US" sz="2200">
                <a:solidFill>
                  <a:srgbClr val="3399FF"/>
                </a:solidFill>
              </a:rPr>
              <a:t>Hello, world Again!</a:t>
            </a:r>
            <a:r>
              <a:rPr lang="en-US" sz="2200"/>
              <a:t> &lt; endl</a:t>
            </a:r>
            <a:endParaRPr sz="2200"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/>
              <a:t>}</a:t>
            </a:r>
            <a:endParaRPr sz="2200"/>
          </a:p>
        </p:txBody>
      </p:sp>
      <p:sp>
        <p:nvSpPr>
          <p:cNvPr id="543" name="Google Shape;543;p40"/>
          <p:cNvSpPr/>
          <p:nvPr/>
        </p:nvSpPr>
        <p:spPr>
          <a:xfrm>
            <a:off x="6150769" y="3065462"/>
            <a:ext cx="2574131" cy="1858962"/>
          </a:xfrm>
          <a:prstGeom prst="wedgeRectCallout">
            <a:avLst>
              <a:gd fmla="val -120688" name="adj1"/>
              <a:gd fmla="val 46439" name="adj2"/>
            </a:avLst>
          </a:prstGeom>
          <a:solidFill>
            <a:srgbClr val="FFFFFF"/>
          </a:solidFill>
          <a:ln cap="flat" cmpd="sng" w="25400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&lt; is not an operator of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cout</a:t>
            </a:r>
            <a:r>
              <a:rPr b="0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We need to use &lt;&lt;. </a:t>
            </a:r>
            <a:endParaRPr/>
          </a:p>
        </p:txBody>
      </p:sp>
      <p:sp>
        <p:nvSpPr>
          <p:cNvPr id="544" name="Google Shape;544;p40"/>
          <p:cNvSpPr/>
          <p:nvPr/>
        </p:nvSpPr>
        <p:spPr>
          <a:xfrm>
            <a:off x="6150768" y="533400"/>
            <a:ext cx="2574131" cy="2286000"/>
          </a:xfrm>
          <a:prstGeom prst="wedgeRectCallout">
            <a:avLst>
              <a:gd fmla="val -157471" name="adj1"/>
              <a:gd fmla="val 120766" name="adj2"/>
            </a:avLst>
          </a:prstGeom>
          <a:solidFill>
            <a:srgbClr val="FFFFFF"/>
          </a:solidFill>
          <a:ln cap="flat" cmpd="sng" w="25400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texts to output should be placed in a pair of double quotes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“</a:t>
            </a:r>
            <a:r>
              <a:rPr b="0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texts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”</a:t>
            </a:r>
            <a:r>
              <a:rPr b="0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  <p:sp>
        <p:nvSpPr>
          <p:cNvPr id="545" name="Google Shape;545;p40"/>
          <p:cNvSpPr/>
          <p:nvPr/>
        </p:nvSpPr>
        <p:spPr>
          <a:xfrm>
            <a:off x="6150769" y="5181600"/>
            <a:ext cx="2574131" cy="1371600"/>
          </a:xfrm>
          <a:prstGeom prst="wedgeRectCallout">
            <a:avLst>
              <a:gd fmla="val -96436" name="adj1"/>
              <a:gd fmla="val -62811" name="adj2"/>
            </a:avLst>
          </a:prstGeom>
          <a:solidFill>
            <a:srgbClr val="FFFFFF"/>
          </a:solidFill>
          <a:ln cap="flat" cmpd="sng" w="25400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need ; at the end of each statement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41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Preprocessor directive</a:t>
            </a:r>
            <a:endParaRPr/>
          </a:p>
        </p:txBody>
      </p:sp>
      <p:sp>
        <p:nvSpPr>
          <p:cNvPr id="552" name="Google Shape;552;p41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53" name="Google Shape;553;p41"/>
          <p:cNvSpPr txBox="1"/>
          <p:nvPr>
            <p:ph idx="1" type="body"/>
          </p:nvPr>
        </p:nvSpPr>
        <p:spPr>
          <a:xfrm>
            <a:off x="914400" y="1524000"/>
            <a:ext cx="77724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70"/>
              <a:buFont typeface="Noto Sans Symbols"/>
              <a:buChar char="⚫"/>
            </a:pPr>
            <a:r>
              <a:rPr lang="en-US" sz="2200">
                <a:solidFill>
                  <a:schemeClr val="lt1"/>
                </a:solidFill>
              </a:rPr>
              <a:t>Give information / instruction to compiler for program creation</a:t>
            </a:r>
            <a:endParaRPr sz="2200">
              <a:solidFill>
                <a:srgbClr val="5F5F5F"/>
              </a:solidFill>
            </a:endParaRPr>
          </a:p>
          <a:p>
            <a:pPr indent="0" lvl="0" marL="457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5F5F5F"/>
                </a:solidFill>
              </a:rPr>
              <a:t>using namespace std;</a:t>
            </a:r>
            <a:endParaRPr/>
          </a:p>
          <a:p>
            <a:pPr indent="-155575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t/>
            </a:r>
            <a:endParaRPr sz="2200"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870"/>
              <a:buFont typeface="Noto Sans Symbols"/>
              <a:buChar char="⚫"/>
            </a:pPr>
            <a:r>
              <a:rPr lang="en-US" sz="2200">
                <a:solidFill>
                  <a:srgbClr val="7030A0"/>
                </a:solidFill>
              </a:rPr>
              <a:t>Standard</a:t>
            </a:r>
            <a:r>
              <a:rPr lang="en-US" sz="2200"/>
              <a:t> (std) </a:t>
            </a:r>
            <a:r>
              <a:rPr i="1" lang="en-US" sz="2200"/>
              <a:t>namespace</a:t>
            </a:r>
            <a:r>
              <a:rPr lang="en-US" sz="2200"/>
              <a:t> is used such that we can use a shorthand name for the element </a:t>
            </a:r>
            <a:r>
              <a:rPr i="1" lang="en-US" sz="2200"/>
              <a:t>cout</a:t>
            </a:r>
            <a:endParaRPr i="1" sz="2200"/>
          </a:p>
          <a:p>
            <a:pPr indent="-228600" lvl="1" marL="548640" rtl="0" algn="l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SzPts val="1700"/>
              <a:buFont typeface="Noto Sans Symbols"/>
              <a:buChar char="⚫"/>
            </a:pPr>
            <a:r>
              <a:rPr lang="en-US" sz="2000">
                <a:solidFill>
                  <a:srgbClr val="FF0000"/>
                </a:solidFill>
              </a:rPr>
              <a:t>std::cout</a:t>
            </a:r>
            <a:r>
              <a:rPr lang="en-US" sz="2000"/>
              <a:t> &lt;-&gt; </a:t>
            </a:r>
            <a:r>
              <a:rPr lang="en-US" sz="2000">
                <a:solidFill>
                  <a:srgbClr val="FF0000"/>
                </a:solidFill>
              </a:rPr>
              <a:t>cout</a:t>
            </a:r>
            <a:endParaRPr sz="2000">
              <a:solidFill>
                <a:srgbClr val="FF0000"/>
              </a:solidFill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70"/>
              <a:buFont typeface="Calibri"/>
              <a:buNone/>
            </a:pPr>
            <a:r>
              <a:t/>
            </a:r>
            <a:endParaRPr sz="2200">
              <a:solidFill>
                <a:srgbClr val="5F5F5F"/>
              </a:solidFill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70"/>
              <a:buFont typeface="Calibri"/>
              <a:buNone/>
            </a:pPr>
            <a:r>
              <a:t/>
            </a:r>
            <a:endParaRPr sz="2200">
              <a:solidFill>
                <a:srgbClr val="5F5F5F"/>
              </a:solidFill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F5F5F"/>
              </a:buClr>
              <a:buSzPts val="1870"/>
              <a:buFont typeface="Calibri"/>
              <a:buNone/>
            </a:pPr>
            <a:r>
              <a:rPr lang="en-US" sz="2200">
                <a:solidFill>
                  <a:srgbClr val="5F5F5F"/>
                </a:solidFill>
              </a:rPr>
              <a:t>#include &lt;iostream&gt;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70"/>
              <a:buFont typeface="Calibri"/>
              <a:buNone/>
            </a:pPr>
            <a:r>
              <a:t/>
            </a:r>
            <a:endParaRPr sz="2200">
              <a:solidFill>
                <a:srgbClr val="008000"/>
              </a:solidFill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870"/>
              <a:buFont typeface="Noto Sans Symbols"/>
              <a:buChar char="⚫"/>
            </a:pPr>
            <a:r>
              <a:rPr lang="en-US" sz="2200"/>
              <a:t>Include </a:t>
            </a:r>
            <a:r>
              <a:rPr lang="en-US" sz="2200">
                <a:solidFill>
                  <a:srgbClr val="C00000"/>
                </a:solidFill>
              </a:rPr>
              <a:t>library</a:t>
            </a:r>
            <a:r>
              <a:rPr lang="en-US" sz="2200"/>
              <a:t> </a:t>
            </a:r>
            <a:r>
              <a:rPr lang="en-US" sz="2200">
                <a:latin typeface="Courier New"/>
                <a:ea typeface="Courier New"/>
                <a:cs typeface="Courier New"/>
                <a:sym typeface="Courier New"/>
              </a:rPr>
              <a:t>iostream </a:t>
            </a:r>
            <a:r>
              <a:rPr lang="en-US" sz="2200"/>
              <a:t>into the program as it contains the definition of </a:t>
            </a:r>
            <a:r>
              <a:rPr lang="en-US" sz="2200">
                <a:latin typeface="Courier New"/>
                <a:ea typeface="Courier New"/>
                <a:cs typeface="Courier New"/>
                <a:sym typeface="Courier New"/>
              </a:rPr>
              <a:t>cout</a:t>
            </a:r>
            <a:r>
              <a:rPr lang="en-US" sz="2200"/>
              <a:t>, which is used to print something to the screen.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870"/>
              <a:buFont typeface="Noto Sans Symbols"/>
              <a:buChar char="⚫"/>
            </a:pPr>
            <a:r>
              <a:rPr lang="en-US" sz="2200">
                <a:solidFill>
                  <a:srgbClr val="7030A0"/>
                </a:solidFill>
              </a:rPr>
              <a:t>Load</a:t>
            </a:r>
            <a:r>
              <a:rPr lang="en-US" sz="2200"/>
              <a:t> </a:t>
            </a:r>
            <a:r>
              <a:rPr lang="en-US" sz="2200">
                <a:solidFill>
                  <a:srgbClr val="FF0000"/>
                </a:solidFill>
              </a:rPr>
              <a:t>contents</a:t>
            </a:r>
            <a:r>
              <a:rPr lang="en-US" sz="2200"/>
              <a:t> of a certain file / library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870"/>
              <a:buFont typeface="Noto Sans Symbols"/>
              <a:buChar char="⚫"/>
            </a:pPr>
            <a:r>
              <a:rPr b="1" lang="en-US" sz="2200">
                <a:solidFill>
                  <a:srgbClr val="FF0000"/>
                </a:solidFill>
              </a:rPr>
              <a:t>NO</a:t>
            </a:r>
            <a:r>
              <a:rPr lang="en-US" sz="2200"/>
              <a:t> </a:t>
            </a:r>
            <a:r>
              <a:rPr lang="en-US" sz="2200">
                <a:solidFill>
                  <a:srgbClr val="7030A0"/>
                </a:solidFill>
              </a:rPr>
              <a:t>semi-colon</a:t>
            </a:r>
            <a:r>
              <a:rPr lang="en-US" sz="2200"/>
              <a:t> at the end of the include directive</a:t>
            </a:r>
            <a:endParaRPr/>
          </a:p>
          <a:p>
            <a:pPr indent="-155575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t/>
            </a:r>
            <a:endParaRPr sz="2200"/>
          </a:p>
          <a:p>
            <a:pPr indent="0" lvl="0" marL="457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t/>
            </a:r>
            <a:endParaRPr sz="2200"/>
          </a:p>
        </p:txBody>
      </p:sp>
      <p:pic>
        <p:nvPicPr>
          <p:cNvPr id="554" name="Google Shape;554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1737" y="381000"/>
            <a:ext cx="2676525" cy="1878975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41"/>
          <p:cNvSpPr/>
          <p:nvPr/>
        </p:nvSpPr>
        <p:spPr>
          <a:xfrm>
            <a:off x="6400800" y="452582"/>
            <a:ext cx="2209800" cy="295549"/>
          </a:xfrm>
          <a:prstGeom prst="rect">
            <a:avLst/>
          </a:prstGeom>
          <a:solidFill>
            <a:srgbClr val="D8D8D8">
              <a:alpha val="56862"/>
            </a:srgbClr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56" name="Google Shape;556;p41"/>
          <p:cNvSpPr/>
          <p:nvPr/>
        </p:nvSpPr>
        <p:spPr>
          <a:xfrm>
            <a:off x="6400800" y="725205"/>
            <a:ext cx="2209800" cy="295549"/>
          </a:xfrm>
          <a:prstGeom prst="rect">
            <a:avLst/>
          </a:prstGeom>
          <a:solidFill>
            <a:srgbClr val="D8D8D8">
              <a:alpha val="56862"/>
            </a:srgbClr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42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Simple Program</a:t>
            </a:r>
            <a:endParaRPr/>
          </a:p>
        </p:txBody>
      </p:sp>
      <p:sp>
        <p:nvSpPr>
          <p:cNvPr id="563" name="Google Shape;563;p42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64" name="Google Shape;564;p42"/>
          <p:cNvSpPr txBox="1"/>
          <p:nvPr>
            <p:ph idx="1" type="body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008000"/>
                </a:solidFill>
              </a:rPr>
              <a:t>/* </a:t>
            </a:r>
            <a:r>
              <a:rPr lang="en-US" sz="2200">
                <a:solidFill>
                  <a:srgbClr val="33CC33"/>
                </a:solidFill>
              </a:rPr>
              <a:t>The traditional first program in honor of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33CC33"/>
                </a:solidFill>
              </a:rPr>
              <a:t>   Dennis Ritchie who invented C at Bell Labs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solidFill>
                  <a:srgbClr val="33CC33"/>
                </a:solidFill>
              </a:rPr>
              <a:t>   in 1972</a:t>
            </a:r>
            <a:r>
              <a:rPr lang="en-US" sz="2200">
                <a:solidFill>
                  <a:srgbClr val="008000"/>
                </a:solidFill>
              </a:rPr>
              <a:t> */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t/>
            </a:r>
            <a:endParaRPr sz="2200">
              <a:solidFill>
                <a:srgbClr val="008000"/>
              </a:solidFill>
            </a:endParaRPr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870"/>
              <a:buChar char="⚫"/>
            </a:pPr>
            <a:r>
              <a:rPr lang="en-US" sz="2200">
                <a:solidFill>
                  <a:srgbClr val="5F5F5F"/>
                </a:solidFill>
              </a:rPr>
              <a:t>Enclosed by “</a:t>
            </a:r>
            <a:r>
              <a:rPr lang="en-US" sz="2200">
                <a:solidFill>
                  <a:srgbClr val="C00000"/>
                </a:solidFill>
              </a:rPr>
              <a:t>/*</a:t>
            </a:r>
            <a:r>
              <a:rPr lang="en-US" sz="2200">
                <a:solidFill>
                  <a:srgbClr val="5F5F5F"/>
                </a:solidFill>
              </a:rPr>
              <a:t>”  and “</a:t>
            </a:r>
            <a:r>
              <a:rPr lang="en-US" sz="2200">
                <a:solidFill>
                  <a:srgbClr val="C00000"/>
                </a:solidFill>
              </a:rPr>
              <a:t>*/</a:t>
            </a:r>
            <a:r>
              <a:rPr lang="en-US" sz="2200">
                <a:solidFill>
                  <a:srgbClr val="5F5F5F"/>
                </a:solidFill>
              </a:rPr>
              <a:t>”  </a:t>
            </a:r>
            <a:r>
              <a:rPr lang="en-US" sz="4000">
                <a:solidFill>
                  <a:srgbClr val="5F5F5F"/>
                </a:solidFill>
              </a:rPr>
              <a:t>or</a:t>
            </a:r>
            <a:r>
              <a:rPr lang="en-US" sz="2200">
                <a:solidFill>
                  <a:srgbClr val="5F5F5F"/>
                </a:solidFill>
              </a:rPr>
              <a:t>  begin with “</a:t>
            </a:r>
            <a:r>
              <a:rPr lang="en-US" sz="2200">
                <a:solidFill>
                  <a:srgbClr val="7030A0"/>
                </a:solidFill>
              </a:rPr>
              <a:t>//</a:t>
            </a:r>
            <a:r>
              <a:rPr lang="en-US" sz="2200">
                <a:solidFill>
                  <a:srgbClr val="5F5F5F"/>
                </a:solidFill>
              </a:rPr>
              <a:t>”</a:t>
            </a:r>
            <a:endParaRPr/>
          </a:p>
          <a:p>
            <a:pPr indent="-228600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 sz="2000"/>
              <a:t>// single line comments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t/>
            </a:r>
            <a:endParaRPr sz="2000"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lang="en-US" sz="2000">
                <a:solidFill>
                  <a:srgbClr val="33CC33"/>
                </a:solidFill>
              </a:rPr>
              <a:t>// this is a single line comment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lang="en-US" sz="2000">
                <a:solidFill>
                  <a:srgbClr val="33CC33"/>
                </a:solidFill>
              </a:rPr>
              <a:t>// each line must begin with the “//” sign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t/>
            </a:r>
            <a:endParaRPr sz="2200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Equity">
  <a:themeElements>
    <a:clrScheme name="Equity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2016-08-21T14:43:51Z</dcterms:created>
</cp:coreProperties>
</file>