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2"/>
  </p:notesMasterIdLst>
  <p:handoutMasterIdLst>
    <p:handoutMasterId r:id="rId43"/>
  </p:handoutMasterIdLst>
  <p:sldIdLst>
    <p:sldId id="318" r:id="rId3"/>
    <p:sldId id="319" r:id="rId4"/>
    <p:sldId id="325" r:id="rId5"/>
    <p:sldId id="326" r:id="rId6"/>
    <p:sldId id="327" r:id="rId7"/>
    <p:sldId id="328" r:id="rId8"/>
    <p:sldId id="329" r:id="rId9"/>
    <p:sldId id="321" r:id="rId10"/>
    <p:sldId id="320" r:id="rId11"/>
    <p:sldId id="323" r:id="rId12"/>
    <p:sldId id="322" r:id="rId13"/>
    <p:sldId id="332" r:id="rId14"/>
    <p:sldId id="324" r:id="rId15"/>
    <p:sldId id="334" r:id="rId16"/>
    <p:sldId id="335" r:id="rId17"/>
    <p:sldId id="336" r:id="rId18"/>
    <p:sldId id="337" r:id="rId19"/>
    <p:sldId id="339" r:id="rId20"/>
    <p:sldId id="351" r:id="rId21"/>
    <p:sldId id="345" r:id="rId22"/>
    <p:sldId id="352" r:id="rId23"/>
    <p:sldId id="353" r:id="rId24"/>
    <p:sldId id="354" r:id="rId25"/>
    <p:sldId id="359" r:id="rId26"/>
    <p:sldId id="355" r:id="rId27"/>
    <p:sldId id="356" r:id="rId28"/>
    <p:sldId id="357" r:id="rId29"/>
    <p:sldId id="361" r:id="rId30"/>
    <p:sldId id="358" r:id="rId31"/>
    <p:sldId id="362" r:id="rId32"/>
    <p:sldId id="360" r:id="rId33"/>
    <p:sldId id="364" r:id="rId34"/>
    <p:sldId id="363" r:id="rId35"/>
    <p:sldId id="346" r:id="rId36"/>
    <p:sldId id="347" r:id="rId37"/>
    <p:sldId id="348" r:id="rId38"/>
    <p:sldId id="349" r:id="rId39"/>
    <p:sldId id="350" r:id="rId40"/>
    <p:sldId id="331" r:id="rId41"/>
  </p:sldIdLst>
  <p:sldSz cx="12188825" cy="6858000"/>
  <p:notesSz cx="6858000" cy="91440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8282"/>
    <a:srgbClr val="6E90FE"/>
    <a:srgbClr val="8086FC"/>
    <a:srgbClr val="6D6DFB"/>
    <a:srgbClr val="4E78F0"/>
    <a:srgbClr val="F0932C"/>
    <a:srgbClr val="92C610"/>
    <a:srgbClr val="9FD812"/>
    <a:srgbClr val="E05F2C"/>
    <a:srgbClr val="0AB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29" autoAdjust="0"/>
  </p:normalViewPr>
  <p:slideViewPr>
    <p:cSldViewPr showGuides="1">
      <p:cViewPr varScale="1">
        <p:scale>
          <a:sx n="103" d="100"/>
          <a:sy n="103" d="100"/>
        </p:scale>
        <p:origin x="120" y="276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28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 smtClean="0"/>
              <a:t>9/13/2016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213" y="0"/>
            <a:ext cx="42656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923213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3611" y="0"/>
            <a:ext cx="1065213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123612" y="10886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9/13/2016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9/13/2016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9/13/2016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9/13/2016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9/13/2016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4" y="0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9/13/2016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bs.com.hk/personal/loans/cashline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GE1202 Managing Your Personal Finance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4 </a:t>
            </a:r>
          </a:p>
          <a:p>
            <a:r>
              <a:rPr lang="en-GB" dirty="0"/>
              <a:t>Consumer Credits and Loans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What is Consumer Credit?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HK" b="1" dirty="0"/>
              <a:t>Credit</a:t>
            </a:r>
            <a:r>
              <a:rPr lang="en-GB" altLang="zh-HK" dirty="0"/>
              <a:t> is an arrangement to receive cash, goods, or services now and pay for them in the future</a:t>
            </a:r>
          </a:p>
          <a:p>
            <a:r>
              <a:rPr lang="en-GB" altLang="zh-HK" b="1" dirty="0"/>
              <a:t>Consumer credit</a:t>
            </a:r>
            <a:r>
              <a:rPr lang="en-GB" altLang="zh-HK" dirty="0"/>
              <a:t> refers to the use of credit for personal needs (except a home mortgage) by individuals and families</a:t>
            </a:r>
          </a:p>
          <a:p>
            <a:r>
              <a:rPr lang="en-GB" altLang="zh-HK" dirty="0"/>
              <a:t>It is based on trust in people’s ability and willingness to pay bills when due</a:t>
            </a:r>
          </a:p>
          <a:p>
            <a:r>
              <a:rPr lang="en-GB" altLang="zh-HK" dirty="0"/>
              <a:t>It works because people by and large are honest and responsible</a:t>
            </a:r>
          </a:p>
          <a:p>
            <a:r>
              <a:rPr lang="en-GB" altLang="zh-HK" dirty="0"/>
              <a:t>The advancement of payment technology has popularized the use of credit</a:t>
            </a:r>
          </a:p>
        </p:txBody>
      </p:sp>
    </p:spTree>
    <p:extLst>
      <p:ext uri="{BB962C8B-B14F-4D97-AF65-F5344CB8AC3E}">
        <p14:creationId xmlns:p14="http://schemas.microsoft.com/office/powerpoint/2010/main" val="244205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Two Types of Credit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244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altLang="zh-HK" dirty="0"/>
              <a:t>Closed-end credit</a:t>
            </a:r>
          </a:p>
          <a:p>
            <a:pPr marL="534988" lvl="1" indent="-249238"/>
            <a:r>
              <a:rPr lang="en-GB" altLang="zh-HK" dirty="0"/>
              <a:t>One-time loans that the borrower pays back in a specified period of time and in payments of equal amounts</a:t>
            </a:r>
          </a:p>
          <a:p>
            <a:pPr lvl="1"/>
            <a:r>
              <a:rPr lang="en-GB" altLang="zh-HK" dirty="0"/>
              <a:t>Three most common types of closed-end credit</a:t>
            </a:r>
          </a:p>
          <a:p>
            <a:pPr marL="1028700" lvl="3" indent="-342900">
              <a:buFont typeface="+mj-lt"/>
              <a:buAutoNum type="alphaLcPeriod"/>
            </a:pPr>
            <a:r>
              <a:rPr lang="en-GB" altLang="zh-HK" sz="1800" dirty="0"/>
              <a:t>Instalment sales credit</a:t>
            </a:r>
          </a:p>
          <a:p>
            <a:pPr marL="1201738" lvl="4" indent="-342900"/>
            <a:r>
              <a:rPr lang="en-GB" altLang="zh-HK" sz="1800" dirty="0"/>
              <a:t>A loan that allows you to receive merchandise</a:t>
            </a:r>
          </a:p>
          <a:p>
            <a:pPr marL="1201738" lvl="4" indent="-342900"/>
            <a:r>
              <a:rPr lang="en-GB" altLang="zh-HK" sz="1800" dirty="0"/>
              <a:t>Make a down payment and repay the balance (plus interest) in equal instalments over a specified period</a:t>
            </a:r>
          </a:p>
          <a:p>
            <a:pPr marL="1028700" lvl="3" indent="-342900">
              <a:buFont typeface="+mj-lt"/>
              <a:buAutoNum type="alphaLcPeriod"/>
            </a:pPr>
            <a:r>
              <a:rPr lang="en-GB" altLang="zh-HK" sz="1800" dirty="0"/>
              <a:t>Instalment cash credit</a:t>
            </a:r>
          </a:p>
          <a:p>
            <a:pPr marL="1201738" lvl="4" indent="-342900"/>
            <a:r>
              <a:rPr lang="en-GB" altLang="zh-HK" sz="1800" dirty="0"/>
              <a:t>Direct loan of money </a:t>
            </a:r>
          </a:p>
          <a:p>
            <a:pPr marL="1201738" lvl="4" indent="-342900"/>
            <a:r>
              <a:rPr lang="en-GB" altLang="zh-HK" sz="1800" dirty="0"/>
              <a:t>Make no down payment and repay the balance (plus interest) in equal instalments over a specified period</a:t>
            </a:r>
          </a:p>
          <a:p>
            <a:pPr marL="1028700" lvl="3" indent="-342900">
              <a:buFont typeface="+mj-lt"/>
              <a:buAutoNum type="alphaLcPeriod"/>
            </a:pPr>
            <a:r>
              <a:rPr lang="en-GB" altLang="zh-HK" sz="1800" dirty="0"/>
              <a:t>Single lump-sum credit</a:t>
            </a:r>
          </a:p>
          <a:p>
            <a:pPr marL="1201738" lvl="4" indent="-342900"/>
            <a:r>
              <a:rPr lang="en-GB" altLang="zh-HK" sz="1800" dirty="0"/>
              <a:t>A loan that must be repaid in total on a specified day</a:t>
            </a:r>
          </a:p>
          <a:p>
            <a:pPr marL="1201738" lvl="4" indent="-342900"/>
            <a:r>
              <a:rPr lang="en-GB" altLang="zh-HK" sz="1800" dirty="0"/>
              <a:t>Usually 30 – 90 days</a:t>
            </a:r>
          </a:p>
          <a:p>
            <a:pPr marL="1028700" lvl="3" indent="-342900">
              <a:buFont typeface="+mj-lt"/>
              <a:buAutoNum type="alphaLcPeriod"/>
            </a:pPr>
            <a:endParaRPr lang="zh-HK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9046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Two Types of Credit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4196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GB" altLang="zh-HK" dirty="0"/>
              <a:t>Open-end credit</a:t>
            </a:r>
          </a:p>
          <a:p>
            <a:pPr lvl="1"/>
            <a:r>
              <a:rPr lang="en-GB" altLang="zh-HK" sz="2400" dirty="0"/>
              <a:t>A </a:t>
            </a:r>
            <a:r>
              <a:rPr lang="en-GB" altLang="zh-HK" sz="2400" b="1" dirty="0"/>
              <a:t>line of credit </a:t>
            </a:r>
            <a:r>
              <a:rPr lang="en-GB" altLang="zh-HK" sz="2400" dirty="0"/>
              <a:t>in which loans are made on a continuous basis and the borrower is billed periodically for  at least partial payment</a:t>
            </a:r>
          </a:p>
          <a:p>
            <a:pPr lvl="1"/>
            <a:r>
              <a:rPr lang="en-GB" altLang="zh-HK" sz="2400" dirty="0"/>
              <a:t>Line of credit</a:t>
            </a:r>
          </a:p>
          <a:p>
            <a:pPr lvl="2"/>
            <a:r>
              <a:rPr lang="en-GB" altLang="zh-HK" sz="2000" dirty="0"/>
              <a:t>The maximum dollar amount of credit the lender has made available to you</a:t>
            </a:r>
          </a:p>
          <a:p>
            <a:pPr lvl="1"/>
            <a:r>
              <a:rPr lang="en-GB" altLang="zh-HK" sz="2400" dirty="0"/>
              <a:t>You may have to pay interest, a periodic charge, or other finance charges</a:t>
            </a:r>
          </a:p>
          <a:p>
            <a:pPr lvl="1"/>
            <a:r>
              <a:rPr lang="en-GB" altLang="zh-HK" sz="2400" dirty="0"/>
              <a:t>Two common types of open-end credit</a:t>
            </a:r>
          </a:p>
          <a:p>
            <a:pPr lvl="2"/>
            <a:r>
              <a:rPr lang="en-GB" altLang="zh-HK" sz="2000" dirty="0"/>
              <a:t>Credit card</a:t>
            </a:r>
          </a:p>
          <a:p>
            <a:pPr lvl="2"/>
            <a:r>
              <a:rPr lang="en-GB" altLang="zh-HK" sz="2000" dirty="0"/>
              <a:t>Revolving credit line</a:t>
            </a:r>
          </a:p>
          <a:p>
            <a:pPr marL="0" indent="0">
              <a:buNone/>
            </a:pP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2597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Revolving Credit Line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876800"/>
          </a:xfrm>
        </p:spPr>
        <p:txBody>
          <a:bodyPr>
            <a:normAutofit lnSpcReduction="10000"/>
          </a:bodyPr>
          <a:lstStyle/>
          <a:p>
            <a:r>
              <a:rPr lang="en-GB" altLang="zh-HK" dirty="0"/>
              <a:t>This is a prearranged loan for a specified amount</a:t>
            </a:r>
          </a:p>
          <a:p>
            <a:pPr lvl="1"/>
            <a:r>
              <a:rPr lang="en-US" altLang="zh-HK" dirty="0"/>
              <a:t>Similar to a cash advance as funds are available up front</a:t>
            </a:r>
          </a:p>
          <a:p>
            <a:r>
              <a:rPr lang="en-US" altLang="zh-HK" dirty="0"/>
              <a:t>Revolving credit differs from an installment loan</a:t>
            </a:r>
          </a:p>
          <a:p>
            <a:pPr lvl="1"/>
            <a:r>
              <a:rPr lang="en-US" altLang="zh-HK" dirty="0"/>
              <a:t>Installment loan has a fixed number of payments over a set period of time whereas revolving funds only require payment of interest plus any applicable fees</a:t>
            </a:r>
          </a:p>
          <a:p>
            <a:pPr lvl="1"/>
            <a:r>
              <a:rPr lang="en-US" altLang="zh-HK" dirty="0"/>
              <a:t>new loan application and credit reevaluation does not need to be completed upon utilizing revolving credit</a:t>
            </a:r>
          </a:p>
          <a:p>
            <a:pPr lvl="1"/>
            <a:r>
              <a:rPr lang="en-US" altLang="zh-HK" dirty="0"/>
              <a:t>Revolving credit is intended for shorter, smaller loans</a:t>
            </a:r>
          </a:p>
          <a:p>
            <a:r>
              <a:rPr lang="en-US" altLang="zh-HK" dirty="0"/>
              <a:t>Revolving credit differs from credit card</a:t>
            </a:r>
          </a:p>
          <a:p>
            <a:pPr lvl="1"/>
            <a:r>
              <a:rPr lang="en-US" altLang="zh-HK" dirty="0"/>
              <a:t>Revolving credit does not require a specific purchase</a:t>
            </a:r>
          </a:p>
          <a:p>
            <a:pPr lvl="1"/>
            <a:r>
              <a:rPr lang="en-US" altLang="zh-HK" dirty="0"/>
              <a:t>Typically has significantly lower interest rates compared to credit cards</a:t>
            </a:r>
          </a:p>
          <a:p>
            <a:r>
              <a:rPr lang="en-GB" altLang="zh-HK" sz="2000" dirty="0"/>
              <a:t>Example: </a:t>
            </a:r>
            <a:r>
              <a:rPr lang="en-GB" altLang="zh-HK" sz="2000" dirty="0">
                <a:hlinkClick r:id="rId2"/>
              </a:rPr>
              <a:t>DBS</a:t>
            </a:r>
            <a:endParaRPr lang="zh-HK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6334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Three Types of Revolving Credit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zh-HK" dirty="0"/>
              <a:t>Overdraft Protection</a:t>
            </a:r>
          </a:p>
          <a:p>
            <a:pPr marL="744537" lvl="1" indent="-457200"/>
            <a:r>
              <a:rPr lang="en-US" altLang="zh-HK" dirty="0"/>
              <a:t>A line of credit linked to a checking account that allows a depositor to overdraw the account up to a specified amount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HK" dirty="0"/>
              <a:t>Unsecured Personal Credit Line </a:t>
            </a:r>
          </a:p>
          <a:p>
            <a:pPr marL="744537" lvl="1" indent="-457200"/>
            <a:r>
              <a:rPr lang="en-US" altLang="zh-HK" dirty="0"/>
              <a:t> A line of credit made available to an individual on an as needed basis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HK" dirty="0"/>
              <a:t>Home Equity Line of Credit</a:t>
            </a:r>
          </a:p>
          <a:p>
            <a:pPr marL="744537" lvl="1" indent="-457200"/>
            <a:r>
              <a:rPr lang="en-US" altLang="zh-HK" dirty="0"/>
              <a:t>A line of credit extended to a homeowner that uses the borrower's home as collateral</a:t>
            </a:r>
          </a:p>
          <a:p>
            <a:pPr marL="744537" lvl="1" indent="-457200"/>
            <a:r>
              <a:rPr lang="en-US" dirty="0"/>
              <a:t>Second mortgage on your home</a:t>
            </a:r>
          </a:p>
          <a:p>
            <a:pPr marL="744537" lvl="1" indent="-457200"/>
            <a:r>
              <a:rPr lang="en-US" dirty="0"/>
              <a:t>It provides access to a lot of relatively inexpensive credit</a:t>
            </a:r>
          </a:p>
          <a:p>
            <a:pPr marL="744537" lvl="1" indent="-457200"/>
            <a:r>
              <a:rPr lang="en-US" dirty="0"/>
              <a:t>You could lose your home </a:t>
            </a:r>
          </a:p>
          <a:p>
            <a:pPr marL="744537" lvl="1" indent="-457200"/>
            <a:endParaRPr lang="en-US" dirty="0"/>
          </a:p>
          <a:p>
            <a:pPr marL="744537" lvl="1" indent="-457200"/>
            <a:endParaRPr lang="en-US" dirty="0"/>
          </a:p>
          <a:p>
            <a:pPr marL="0" indent="0">
              <a:buNone/>
            </a:pP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53974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Home Equity Line of Credit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4500" dirty="0"/>
              <a:t>Example:</a:t>
            </a:r>
          </a:p>
          <a:p>
            <a:r>
              <a:rPr lang="en-US" sz="4500" dirty="0"/>
              <a:t>A couple buys a home for $2,850,000</a:t>
            </a:r>
          </a:p>
          <a:p>
            <a:r>
              <a:rPr lang="en-US" sz="4500" dirty="0"/>
              <a:t>10 years later, it’s worth $3,650,000</a:t>
            </a:r>
          </a:p>
          <a:p>
            <a:r>
              <a:rPr lang="en-US" sz="4500" dirty="0"/>
              <a:t>The couple now has an asset worth $3,650,000 on which all they owe is the original mortgage, which may now have a balance of $2,200,000.</a:t>
            </a:r>
          </a:p>
          <a:p>
            <a:r>
              <a:rPr lang="en-US" sz="4500" dirty="0"/>
              <a:t>The amount of equity in the house is $3,650,000 – $2,200,000 = $1,450,000</a:t>
            </a:r>
          </a:p>
          <a:p>
            <a:r>
              <a:rPr lang="en-US" sz="4500" dirty="0"/>
              <a:t>In order for them to tap that equity without having to sell their home, they can use the home equity credit line</a:t>
            </a:r>
          </a:p>
          <a:p>
            <a:r>
              <a:rPr lang="en-US" sz="4500" dirty="0"/>
              <a:t>75% loan-to-market-value ratio</a:t>
            </a:r>
          </a:p>
          <a:p>
            <a:r>
              <a:rPr lang="en-US" sz="4500" dirty="0"/>
              <a:t>75% of $3,650,000 = $2,737,500</a:t>
            </a:r>
          </a:p>
          <a:p>
            <a:r>
              <a:rPr lang="en-US" sz="4500" dirty="0"/>
              <a:t>$2,737,500-$2,200,000(remaining mortgage) = $537,500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Advantages of Credit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HK" dirty="0"/>
              <a:t>Using credit increases the amount of money a person can spend to purchase goods and services now</a:t>
            </a:r>
          </a:p>
          <a:p>
            <a:pPr lvl="1"/>
            <a:r>
              <a:rPr lang="en-GB" altLang="zh-HK" dirty="0"/>
              <a:t>Solution to the inconsistence between income and spending</a:t>
            </a:r>
          </a:p>
          <a:p>
            <a:r>
              <a:rPr lang="en-GB" altLang="zh-HK" dirty="0"/>
              <a:t>Advantages:</a:t>
            </a:r>
          </a:p>
          <a:p>
            <a:pPr lvl="1"/>
            <a:r>
              <a:rPr lang="en-GB" altLang="zh-HK" dirty="0"/>
              <a:t>Allows us to allocate our financial resources more effectively</a:t>
            </a:r>
          </a:p>
          <a:p>
            <a:pPr lvl="1"/>
            <a:r>
              <a:rPr lang="en-US" dirty="0"/>
              <a:t>Cushion for financial emergencies</a:t>
            </a:r>
          </a:p>
          <a:p>
            <a:pPr lvl="1"/>
            <a:r>
              <a:rPr lang="en-GB" altLang="zh-HK" dirty="0"/>
              <a:t>Grip the chance of low price</a:t>
            </a:r>
          </a:p>
          <a:p>
            <a:pPr lvl="1"/>
            <a:r>
              <a:rPr lang="en-US" dirty="0"/>
              <a:t>Convenient when shopping</a:t>
            </a:r>
          </a:p>
          <a:p>
            <a:pPr lvl="1"/>
            <a:r>
              <a:rPr lang="en-US" dirty="0"/>
              <a:t>Can take advantage of grace period</a:t>
            </a:r>
          </a:p>
          <a:p>
            <a:pPr lvl="1"/>
            <a:r>
              <a:rPr lang="en-US" dirty="0"/>
              <a:t>Indicates financial stability</a:t>
            </a:r>
          </a:p>
          <a:p>
            <a:pPr lvl="1"/>
            <a:endParaRPr lang="en-US" dirty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10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Uses of Credit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zh-HK" dirty="0"/>
              <a:t>If you decide to use credit, make sure the benefits of purchasing now outweigh the costs</a:t>
            </a:r>
          </a:p>
          <a:p>
            <a:r>
              <a:rPr lang="en-GB" altLang="zh-HK" dirty="0"/>
              <a:t>Ask yourself the following questions before you decide how and when to make a major purchase:</a:t>
            </a:r>
          </a:p>
          <a:p>
            <a:pPr lvl="1"/>
            <a:r>
              <a:rPr lang="en-GB" altLang="zh-HK" dirty="0"/>
              <a:t>Do I have the cash I need for the down payment?</a:t>
            </a:r>
          </a:p>
          <a:p>
            <a:pPr lvl="1"/>
            <a:r>
              <a:rPr lang="en-GB" altLang="zh-HK" dirty="0"/>
              <a:t>Do I want to use my savings for this purchase?</a:t>
            </a:r>
          </a:p>
          <a:p>
            <a:pPr lvl="1"/>
            <a:r>
              <a:rPr lang="en-GB" altLang="zh-HK" dirty="0"/>
              <a:t>Does the purchase fit my budget?</a:t>
            </a:r>
          </a:p>
          <a:p>
            <a:pPr lvl="1"/>
            <a:r>
              <a:rPr lang="en-GB" altLang="zh-HK" dirty="0"/>
              <a:t>Could I use the credit I need for this purchase in some better way?</a:t>
            </a:r>
          </a:p>
          <a:p>
            <a:pPr lvl="1"/>
            <a:r>
              <a:rPr lang="en-GB" altLang="zh-HK" dirty="0"/>
              <a:t>Could I postpone the purchase?</a:t>
            </a:r>
          </a:p>
          <a:p>
            <a:pPr lvl="1"/>
            <a:r>
              <a:rPr lang="en-GB" altLang="zh-HK" dirty="0"/>
              <a:t>What are the OC of postponing the purchase?</a:t>
            </a:r>
          </a:p>
          <a:p>
            <a:pPr lvl="1"/>
            <a:r>
              <a:rPr lang="en-GB" altLang="zh-HK" dirty="0"/>
              <a:t>What are the dollar costs and psychological costs of using credit?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99269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Misuses of Credit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Use your credit card to make everyday purchases</a:t>
            </a:r>
          </a:p>
          <a:p>
            <a:pPr lvl="1"/>
            <a:r>
              <a:rPr lang="en-US" dirty="0"/>
              <a:t>Using your credit card as a substitute for cash is a habit that can quickly lead to debt</a:t>
            </a:r>
          </a:p>
          <a:p>
            <a:r>
              <a:rPr lang="en-US" dirty="0"/>
              <a:t>Make impulse purchases</a:t>
            </a:r>
          </a:p>
          <a:p>
            <a:pPr lvl="1"/>
            <a:r>
              <a:rPr lang="en-US" dirty="0"/>
              <a:t>Research findings suggest that emotions and feelings play a decisive role in purchasing, triggered by seeing the product or upon exposure to a well crafted promotional message</a:t>
            </a:r>
          </a:p>
          <a:p>
            <a:r>
              <a:rPr lang="en-US" dirty="0"/>
              <a:t>Use your credit card to buy things you cannot afford</a:t>
            </a:r>
          </a:p>
          <a:p>
            <a:pPr lvl="1"/>
            <a:r>
              <a:rPr lang="en-US" dirty="0"/>
              <a:t>Living a borrowed lifestyle is the quickest way to get into debt. </a:t>
            </a:r>
          </a:p>
          <a:p>
            <a:pPr lvl="1"/>
            <a:r>
              <a:rPr lang="en-US" dirty="0"/>
              <a:t>If you cannot afford a purchase today, chances are you will not be able to afford it tomorrow, or even next month</a:t>
            </a:r>
          </a:p>
          <a:p>
            <a:r>
              <a:rPr lang="en-US" dirty="0"/>
              <a:t>Get into the habit of making minimum monthly payments</a:t>
            </a:r>
          </a:p>
          <a:p>
            <a:pPr lvl="1"/>
            <a:r>
              <a:rPr lang="en-US" dirty="0"/>
              <a:t>To pay your debts off quicker and cheaper, you should pay as much as you can on your balance each month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8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 the Minimum-Monthly-Payment Trap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minimum monthly payment is the smallest amount you can pay and still be a cardholder in good standing</a:t>
            </a:r>
          </a:p>
          <a:p>
            <a:r>
              <a:rPr lang="en-US" dirty="0"/>
              <a:t>It is typically the greater of HK$50 or between 2% or 3% of the balance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3751" t="33333" r="6250" b="33333"/>
          <a:stretch/>
        </p:blipFill>
        <p:spPr>
          <a:xfrm>
            <a:off x="3732212" y="3352800"/>
            <a:ext cx="4975860" cy="310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 Credit 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 of credit depends on applicant’s financial status and ability to pay</a:t>
            </a:r>
          </a:p>
          <a:p>
            <a:r>
              <a:rPr lang="en-US" dirty="0"/>
              <a:t>Cash advances and balance transfers</a:t>
            </a:r>
          </a:p>
          <a:p>
            <a:pPr lvl="1"/>
            <a:r>
              <a:rPr lang="en-US" dirty="0"/>
              <a:t>A loan that can be obtained by a bank credit cardholder at any participating bank of financial institution</a:t>
            </a:r>
            <a:endParaRPr lang="en-GB" altLang="zh-HK" dirty="0"/>
          </a:p>
          <a:p>
            <a:r>
              <a:rPr lang="en-GB" altLang="zh-HK" dirty="0"/>
              <a:t>You have the option to pay the bill in full within the grace period without interest charges</a:t>
            </a:r>
          </a:p>
          <a:p>
            <a:pPr lvl="1"/>
            <a:r>
              <a:rPr lang="en-GB" altLang="zh-HK" dirty="0"/>
              <a:t>Some creditors allow you a grace period of 20 to 25 days to pay a bill in full</a:t>
            </a:r>
          </a:p>
          <a:p>
            <a:r>
              <a:rPr lang="en-US" dirty="0"/>
              <a:t>The outstanding balance will attract interest at a relatively high rate</a:t>
            </a:r>
          </a:p>
          <a:p>
            <a:pPr lvl="1"/>
            <a:r>
              <a:rPr lang="en-US" dirty="0"/>
              <a:t>Interest rates on credit cards are amongst the highest rates charged on debt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6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500" t="54620" r="7879" b="16087"/>
          <a:stretch/>
        </p:blipFill>
        <p:spPr>
          <a:xfrm>
            <a:off x="1750891" y="1987296"/>
            <a:ext cx="9372841" cy="418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98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Comparison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How high is the finance charge on credit card balance?</a:t>
            </a:r>
          </a:p>
          <a:p>
            <a:r>
              <a:rPr lang="en-GB" altLang="zh-HK" dirty="0"/>
              <a:t>The annualized return on the Dow Jones Index from 1987 to 2012</a:t>
            </a:r>
          </a:p>
          <a:p>
            <a:pPr lvl="1"/>
            <a:r>
              <a:rPr lang="en-GB" altLang="zh-HK" sz="2400" dirty="0"/>
              <a:t>8% </a:t>
            </a:r>
          </a:p>
          <a:p>
            <a:r>
              <a:rPr lang="en-GB" altLang="zh-HK" dirty="0"/>
              <a:t>The </a:t>
            </a:r>
            <a:r>
              <a:rPr lang="en-US" altLang="zh-HK" dirty="0"/>
              <a:t>annual return of Warren Buffett from 1967 to 2007 </a:t>
            </a:r>
          </a:p>
          <a:p>
            <a:pPr lvl="1"/>
            <a:r>
              <a:rPr lang="en-US" altLang="zh-HK" sz="2400" dirty="0"/>
              <a:t>21.1% </a:t>
            </a:r>
          </a:p>
          <a:p>
            <a:endParaRPr lang="zh-HK" altLang="en-US" dirty="0"/>
          </a:p>
        </p:txBody>
      </p:sp>
      <p:pic>
        <p:nvPicPr>
          <p:cNvPr id="1028" name="Picture 4" descr="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012" y="3581400"/>
            <a:ext cx="2381250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4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Other Fees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Annual fees</a:t>
            </a:r>
          </a:p>
          <a:p>
            <a:r>
              <a:rPr lang="en-US" altLang="zh-HK" dirty="0"/>
              <a:t>Transaction fees</a:t>
            </a:r>
          </a:p>
          <a:p>
            <a:r>
              <a:rPr lang="en-US" altLang="zh-HK" dirty="0"/>
              <a:t>Late-payment fees</a:t>
            </a:r>
          </a:p>
          <a:p>
            <a:r>
              <a:rPr lang="en-US" altLang="zh-HK" dirty="0"/>
              <a:t>Over-the-limit fees</a:t>
            </a:r>
          </a:p>
          <a:p>
            <a:r>
              <a:rPr lang="en-US" altLang="zh-HK" dirty="0"/>
              <a:t>Balance transfer fees</a:t>
            </a:r>
          </a:p>
          <a:p>
            <a:r>
              <a:rPr lang="en-US" altLang="zh-HK" dirty="0"/>
              <a:t>Foreign transaction fees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90719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22493" t="20776" r="23742" b="18097"/>
          <a:stretch/>
        </p:blipFill>
        <p:spPr>
          <a:xfrm>
            <a:off x="1141412" y="46074"/>
            <a:ext cx="10591800" cy="677382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17612" y="457200"/>
            <a:ext cx="1219200" cy="609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矩形 6"/>
          <p:cNvSpPr/>
          <p:nvPr/>
        </p:nvSpPr>
        <p:spPr>
          <a:xfrm>
            <a:off x="1217612" y="1447800"/>
            <a:ext cx="1752600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矩形 7"/>
          <p:cNvSpPr/>
          <p:nvPr/>
        </p:nvSpPr>
        <p:spPr>
          <a:xfrm>
            <a:off x="1217612" y="2133600"/>
            <a:ext cx="1752600" cy="609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矩形 9"/>
          <p:cNvSpPr/>
          <p:nvPr/>
        </p:nvSpPr>
        <p:spPr>
          <a:xfrm>
            <a:off x="1217612" y="3505200"/>
            <a:ext cx="11430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1217612" y="3733800"/>
            <a:ext cx="11430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矩形 11"/>
          <p:cNvSpPr/>
          <p:nvPr/>
        </p:nvSpPr>
        <p:spPr>
          <a:xfrm>
            <a:off x="1217612" y="4419600"/>
            <a:ext cx="6096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1217612" y="4953000"/>
            <a:ext cx="17526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3"/>
          <p:cNvSpPr/>
          <p:nvPr/>
        </p:nvSpPr>
        <p:spPr>
          <a:xfrm>
            <a:off x="1217612" y="5410199"/>
            <a:ext cx="1828800" cy="1292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6" name="直線接點 15"/>
          <p:cNvCxnSpPr/>
          <p:nvPr/>
        </p:nvCxnSpPr>
        <p:spPr>
          <a:xfrm>
            <a:off x="3275012" y="3886200"/>
            <a:ext cx="46482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8228012" y="3886200"/>
            <a:ext cx="32766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/>
          <p:cNvCxnSpPr/>
          <p:nvPr/>
        </p:nvCxnSpPr>
        <p:spPr>
          <a:xfrm>
            <a:off x="4951412" y="4038600"/>
            <a:ext cx="35052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2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Computing Finance Charge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572000"/>
          </a:xfrm>
        </p:spPr>
        <p:txBody>
          <a:bodyPr>
            <a:normAutofit lnSpcReduction="10000"/>
          </a:bodyPr>
          <a:lstStyle/>
          <a:p>
            <a:r>
              <a:rPr lang="zh-HK" altLang="zh-HK" dirty="0"/>
              <a:t>The </a:t>
            </a:r>
            <a:r>
              <a:rPr lang="en-GB" altLang="zh-HK" b="1" dirty="0"/>
              <a:t>A</a:t>
            </a:r>
            <a:r>
              <a:rPr lang="zh-HK" altLang="zh-HK" b="1" dirty="0"/>
              <a:t>verage </a:t>
            </a:r>
            <a:r>
              <a:rPr lang="en-GB" altLang="zh-HK" b="1" dirty="0"/>
              <a:t>D</a:t>
            </a:r>
            <a:r>
              <a:rPr lang="zh-HK" altLang="zh-HK" b="1" dirty="0"/>
              <a:t>aily </a:t>
            </a:r>
            <a:r>
              <a:rPr lang="en-GB" altLang="zh-HK" b="1" dirty="0"/>
              <a:t>B</a:t>
            </a:r>
            <a:r>
              <a:rPr lang="zh-HK" altLang="zh-HK" b="1" dirty="0"/>
              <a:t>alance </a:t>
            </a:r>
            <a:r>
              <a:rPr lang="zh-HK" altLang="zh-HK" dirty="0"/>
              <a:t>method </a:t>
            </a:r>
            <a:r>
              <a:rPr lang="en-GB" altLang="zh-HK" dirty="0"/>
              <a:t>(</a:t>
            </a:r>
            <a:r>
              <a:rPr lang="en-GB" altLang="zh-HK" b="1" dirty="0"/>
              <a:t>ADB</a:t>
            </a:r>
            <a:r>
              <a:rPr lang="en-GB" altLang="zh-HK" dirty="0"/>
              <a:t>)</a:t>
            </a:r>
            <a:r>
              <a:rPr lang="zh-HK" altLang="zh-HK" dirty="0"/>
              <a:t>is a way of calculating interest by considering the balance owed </a:t>
            </a:r>
            <a:r>
              <a:rPr lang="zh-HK" altLang="zh-HK" i="1" dirty="0"/>
              <a:t>at the end of each day </a:t>
            </a:r>
            <a:r>
              <a:rPr lang="zh-HK" altLang="zh-HK" dirty="0"/>
              <a:t>of the period rather than the balance owed at the end of the week, month or year.</a:t>
            </a:r>
          </a:p>
          <a:p>
            <a:r>
              <a:rPr lang="en-US" altLang="zh-HK" dirty="0"/>
              <a:t>If interest compounds </a:t>
            </a:r>
            <a:r>
              <a:rPr lang="en-US" altLang="zh-HK" i="1" u="sng" dirty="0"/>
              <a:t>monthly</a:t>
            </a:r>
            <a:r>
              <a:rPr lang="en-US" altLang="zh-HK" dirty="0"/>
              <a:t>, then use the following formula to calculate interest under the average daily balance method:</a:t>
            </a:r>
            <a:br>
              <a:rPr lang="en-US" altLang="zh-HK" dirty="0"/>
            </a:br>
            <a:r>
              <a:rPr lang="en-US" altLang="zh-HK" dirty="0"/>
              <a:t> </a:t>
            </a:r>
          </a:p>
          <a:p>
            <a:endParaRPr lang="en-US" altLang="zh-HK" dirty="0"/>
          </a:p>
          <a:p>
            <a:r>
              <a:rPr lang="en-US" altLang="zh-HK" dirty="0"/>
              <a:t>S = the sum of the daily balances in the billing period</a:t>
            </a:r>
            <a:br>
              <a:rPr lang="en-US" altLang="zh-HK" dirty="0"/>
            </a:br>
            <a:r>
              <a:rPr lang="en-US" altLang="zh-HK" dirty="0"/>
              <a:t>D = number of days in the billing period</a:t>
            </a:r>
            <a:br>
              <a:rPr lang="en-US" altLang="zh-HK" dirty="0"/>
            </a:br>
            <a:r>
              <a:rPr lang="en-US" altLang="zh-HK" dirty="0" err="1"/>
              <a:t>i</a:t>
            </a:r>
            <a:r>
              <a:rPr lang="en-US" altLang="zh-HK" dirty="0"/>
              <a:t> = annual interest rate</a:t>
            </a:r>
            <a:br>
              <a:rPr lang="en-US" altLang="zh-HK" dirty="0"/>
            </a:br>
            <a:r>
              <a:rPr lang="en-US" altLang="zh-HK" dirty="0"/>
              <a:t>P = number of billing periods per year (usually 12)</a:t>
            </a:r>
          </a:p>
          <a:p>
            <a:endParaRPr lang="zh-HK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265612" y="4038600"/>
            <a:ext cx="2971800" cy="966215"/>
            <a:chOff x="4875212" y="4572000"/>
            <a:chExt cx="2895600" cy="762000"/>
          </a:xfrm>
        </p:grpSpPr>
        <p:sp>
          <p:nvSpPr>
            <p:cNvPr id="5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字方塊 4"/>
                <p:cNvSpPr txBox="1"/>
                <p:nvPr/>
              </p:nvSpPr>
              <p:spPr>
                <a:xfrm>
                  <a:off x="4918198" y="4655510"/>
                  <a:ext cx="2743200" cy="5716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0" i="1" smtClean="0"/>
                          <m:t>Interest</m:t>
                        </m:r>
                        <m:r>
                          <m:rPr>
                            <m:nor/>
                          </m:rPr>
                          <a:rPr lang="en-GB" sz="2400" b="0" i="1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smtClean="0"/>
                          <m:t>=</m:t>
                        </m:r>
                        <m:f>
                          <m:fPr>
                            <m:ctrlPr>
                              <a:rPr lang="en-GB" altLang="zh-HK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b="0" i="0" smtClean="0"/>
                              <m:t>D</m:t>
                            </m:r>
                          </m:den>
                        </m:f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HK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num>
                          <m:den>
                            <m: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 xmlns="">
            <p:sp>
              <p:nvSpPr>
                <p:cNvPr id="6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18198" y="4655510"/>
                  <a:ext cx="2743200" cy="571681"/>
                </a:xfrm>
                <a:prstGeom prst="rect">
                  <a:avLst/>
                </a:prstGeom>
                <a:blipFill>
                  <a:blip r:embed="rId2"/>
                  <a:stretch>
                    <a:fillRect b="-840"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2778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Example of ADB</a:t>
            </a:r>
            <a:endParaRPr lang="zh-HK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1522413" y="1981200"/>
                <a:ext cx="3962399" cy="418782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altLang="zh-HK" dirty="0"/>
                  <a:t>Assume you have a credit card that uses the average daily balance method and charges an 18% annual rate of interest. </a:t>
                </a:r>
              </a:p>
              <a:p>
                <a:r>
                  <a:rPr lang="en-US" altLang="zh-HK" dirty="0"/>
                  <a:t>The table shows the transaction history and the balance for the most recent billing period.</a:t>
                </a:r>
              </a:p>
              <a:p>
                <a:r>
                  <a:rPr lang="en-GB" altLang="zh-HK" dirty="0"/>
                  <a:t>S = $25100</a:t>
                </a:r>
              </a:p>
              <a:p>
                <a:r>
                  <a:rPr lang="en-GB" altLang="zh-HK" dirty="0"/>
                  <a:t>Interest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zh-HK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25100</m:t>
                        </m:r>
                      </m:num>
                      <m:den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r>
                      <a:rPr lang="en-GB" altLang="zh-HK" i="1" smtClean="0"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altLang="zh-HK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0.18</m:t>
                        </m:r>
                      </m:num>
                      <m:den>
                        <m:r>
                          <a:rPr lang="en-GB" altLang="zh-HK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altLang="zh-HK" dirty="0"/>
                  <a:t> </a:t>
                </a:r>
              </a:p>
              <a:p>
                <a:pPr marL="0" indent="0">
                  <a:buNone/>
                </a:pPr>
                <a:r>
                  <a:rPr lang="en-US" altLang="zh-HK" dirty="0"/>
                  <a:t>	     = $12.55</a:t>
                </a:r>
              </a:p>
              <a:p>
                <a:endParaRPr lang="en-US" altLang="zh-HK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2413" y="1981200"/>
                <a:ext cx="3962399" cy="4187825"/>
              </a:xfrm>
              <a:blipFill>
                <a:blip r:embed="rId2"/>
                <a:stretch>
                  <a:fillRect l="-923" t="-3348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內容版面配置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561639"/>
              </p:ext>
            </p:extLst>
          </p:nvPr>
        </p:nvGraphicFramePr>
        <p:xfrm>
          <a:off x="5637212" y="82764"/>
          <a:ext cx="6432090" cy="6775236"/>
        </p:xfrm>
        <a:graphic>
          <a:graphicData uri="http://schemas.openxmlformats.org/drawingml/2006/table">
            <a:tbl>
              <a:tblPr/>
              <a:tblGrid>
                <a:gridCol w="1750569">
                  <a:extLst>
                    <a:ext uri="{9D8B030D-6E8A-4147-A177-3AD203B41FA5}">
                      <a16:colId xmlns:a16="http://schemas.microsoft.com/office/drawing/2014/main" val="1583887980"/>
                    </a:ext>
                  </a:extLst>
                </a:gridCol>
                <a:gridCol w="1449831">
                  <a:extLst>
                    <a:ext uri="{9D8B030D-6E8A-4147-A177-3AD203B41FA5}">
                      <a16:colId xmlns:a16="http://schemas.microsoft.com/office/drawing/2014/main" val="161492647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717194506"/>
                    </a:ext>
                  </a:extLst>
                </a:gridCol>
                <a:gridCol w="893986">
                  <a:extLst>
                    <a:ext uri="{9D8B030D-6E8A-4147-A177-3AD203B41FA5}">
                      <a16:colId xmlns:a16="http://schemas.microsoft.com/office/drawing/2014/main" val="317049702"/>
                    </a:ext>
                  </a:extLst>
                </a:gridCol>
                <a:gridCol w="1347104">
                  <a:extLst>
                    <a:ext uri="{9D8B030D-6E8A-4147-A177-3AD203B41FA5}">
                      <a16:colId xmlns:a16="http://schemas.microsoft.com/office/drawing/2014/main" val="1798499602"/>
                    </a:ext>
                  </a:extLst>
                </a:gridCol>
              </a:tblGrid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Day of Billing Cycle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Beginning Balance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Charges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Payments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Ending Balance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697473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      -  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$ 200.00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200.00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895446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200.00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200.00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924781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3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200.00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200.00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398959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200.00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$ 350.00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550.00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337767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550.00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550.00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158047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6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550.00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550.00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330719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7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550.00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550.00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460913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8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550.00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$ 100.00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650.00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630550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9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650.00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-$   50.00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600.00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801792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10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600.00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600.00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863048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11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600.00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$ 400.00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129215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12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26887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13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123187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14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794951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15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060355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16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57280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17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53468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18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895521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19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010034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728799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21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355654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22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129054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23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1,075.00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990193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24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1,075.00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-$ 100.00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975.00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907761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25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975.00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975.00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76984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26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975.00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975.00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126633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27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   975.00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$ 200.00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1,175.00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436928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28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1,175.00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1,175.00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264677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29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1,175.00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1,175.00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52670"/>
                  </a:ext>
                </a:extLst>
              </a:tr>
              <a:tr h="21216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30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      1,175.00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zh-HK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HK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$         1,175.00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245167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0742612" y="304800"/>
            <a:ext cx="1219200" cy="6477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157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Loan Restructuring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New loan that replaces the outstanding balance on an older loan</a:t>
            </a:r>
          </a:p>
          <a:p>
            <a:pPr lvl="1"/>
            <a:r>
              <a:rPr lang="en-US" altLang="zh-HK" dirty="0"/>
              <a:t>Paid over a longer period</a:t>
            </a:r>
          </a:p>
          <a:p>
            <a:pPr lvl="1"/>
            <a:r>
              <a:rPr lang="en-US" altLang="zh-HK" dirty="0"/>
              <a:t>Usually with a lower installment amount</a:t>
            </a:r>
          </a:p>
          <a:p>
            <a:r>
              <a:rPr lang="en-US" altLang="zh-HK" dirty="0"/>
              <a:t>Loans are commonly rescheduled to accommodate a borrower in financial difficulty and to avoid a </a:t>
            </a:r>
            <a:r>
              <a:rPr lang="en-US" altLang="zh-HK" b="1" dirty="0"/>
              <a:t>default</a:t>
            </a:r>
            <a:r>
              <a:rPr lang="en-US" altLang="zh-HK" dirty="0"/>
              <a:t> </a:t>
            </a:r>
          </a:p>
          <a:p>
            <a:pPr lvl="1"/>
            <a:r>
              <a:rPr lang="en-US" altLang="zh-HK" dirty="0"/>
              <a:t>Failure to make a payment</a:t>
            </a:r>
          </a:p>
          <a:p>
            <a:r>
              <a:rPr lang="en-US" altLang="zh-HK" dirty="0"/>
              <a:t>Also called </a:t>
            </a:r>
            <a:r>
              <a:rPr lang="en-US" altLang="zh-HK" b="1" dirty="0"/>
              <a:t>rescheduled loan</a:t>
            </a:r>
            <a:br>
              <a:rPr lang="en-US" altLang="zh-HK" b="1" dirty="0"/>
            </a:br>
            <a:br>
              <a:rPr lang="en-US" altLang="zh-HK" dirty="0"/>
            </a:b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0122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Consumer Loans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Loans made for </a:t>
            </a:r>
            <a:r>
              <a:rPr lang="en-US" altLang="zh-HK" i="1" dirty="0"/>
              <a:t>specific purposes </a:t>
            </a:r>
            <a:r>
              <a:rPr lang="en-US" altLang="zh-HK" dirty="0"/>
              <a:t>using formally negotiated contracts that specify the borrowing terms and repayment </a:t>
            </a:r>
          </a:p>
          <a:p>
            <a:pPr lvl="1"/>
            <a:r>
              <a:rPr lang="en-US" altLang="zh-HK" dirty="0"/>
              <a:t>Education loans </a:t>
            </a:r>
          </a:p>
          <a:p>
            <a:pPr lvl="1"/>
            <a:r>
              <a:rPr lang="en-US" altLang="zh-HK" dirty="0"/>
              <a:t>Auto loans </a:t>
            </a:r>
          </a:p>
          <a:p>
            <a:pPr lvl="1"/>
            <a:r>
              <a:rPr lang="en-US" altLang="zh-HK" dirty="0"/>
              <a:t>Personal Loans </a:t>
            </a:r>
          </a:p>
          <a:p>
            <a:pPr lvl="1"/>
            <a:r>
              <a:rPr lang="en-US" altLang="zh-HK" dirty="0"/>
              <a:t>Other durable good loans</a:t>
            </a:r>
          </a:p>
          <a:p>
            <a:pPr lvl="1"/>
            <a:r>
              <a:rPr lang="en-US" altLang="zh-HK" dirty="0"/>
              <a:t>Consolidation loans </a:t>
            </a:r>
          </a:p>
          <a:p>
            <a:r>
              <a:rPr lang="en-US" altLang="zh-HK" dirty="0"/>
              <a:t> Different from line of credit </a:t>
            </a:r>
          </a:p>
          <a:p>
            <a:pPr lvl="1"/>
            <a:r>
              <a:rPr lang="en-GB" altLang="zh-HK" dirty="0"/>
              <a:t>One-time transaction</a:t>
            </a:r>
          </a:p>
          <a:p>
            <a:pPr lvl="1"/>
            <a:r>
              <a:rPr lang="en-US" altLang="zh-HK" dirty="0"/>
              <a:t>No more credit is available once repaid 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0192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Consumer Loans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419600"/>
          </a:xfrm>
        </p:spPr>
        <p:txBody>
          <a:bodyPr>
            <a:normAutofit lnSpcReduction="10000"/>
          </a:bodyPr>
          <a:lstStyle/>
          <a:p>
            <a:r>
              <a:rPr lang="en-US" altLang="zh-HK" b="1" dirty="0"/>
              <a:t>Single-Payment Loan</a:t>
            </a:r>
          </a:p>
          <a:p>
            <a:pPr lvl="1"/>
            <a:r>
              <a:rPr lang="en-US" altLang="zh-HK" dirty="0"/>
              <a:t>Specified period </a:t>
            </a:r>
          </a:p>
          <a:p>
            <a:pPr lvl="2"/>
            <a:r>
              <a:rPr lang="en-US" altLang="zh-HK" dirty="0"/>
              <a:t>Ranging from 30 days to a year</a:t>
            </a:r>
          </a:p>
          <a:p>
            <a:pPr lvl="1"/>
            <a:r>
              <a:rPr lang="en-US" altLang="zh-HK" dirty="0"/>
              <a:t>Repaid in full with a single payment on a given due date</a:t>
            </a:r>
          </a:p>
          <a:p>
            <a:pPr lvl="1"/>
            <a:r>
              <a:rPr lang="en-US" altLang="zh-HK" dirty="0"/>
              <a:t>Include the principal and all interest charges</a:t>
            </a:r>
          </a:p>
          <a:p>
            <a:pPr lvl="1"/>
            <a:r>
              <a:rPr lang="en-US" altLang="zh-HK" dirty="0"/>
              <a:t>Can be secured or unsecured   </a:t>
            </a:r>
          </a:p>
          <a:p>
            <a:r>
              <a:rPr lang="en-US" altLang="zh-HK" b="1" dirty="0"/>
              <a:t>Installment Loan</a:t>
            </a:r>
          </a:p>
          <a:p>
            <a:pPr lvl="1"/>
            <a:r>
              <a:rPr lang="en-US" dirty="0"/>
              <a:t>Repay debt in a series of equal payments </a:t>
            </a:r>
          </a:p>
          <a:p>
            <a:pPr lvl="1"/>
            <a:r>
              <a:rPr lang="en-US" dirty="0"/>
              <a:t>Payments includes principal and interest </a:t>
            </a:r>
          </a:p>
          <a:p>
            <a:pPr lvl="1"/>
            <a:r>
              <a:rPr lang="en-US" altLang="zh-HK" dirty="0"/>
              <a:t>Long-term loan</a:t>
            </a:r>
            <a:endParaRPr lang="en-US" dirty="0"/>
          </a:p>
          <a:p>
            <a:pPr lvl="2"/>
            <a:r>
              <a:rPr lang="en-US" dirty="0"/>
              <a:t>6 months to 10years or longer </a:t>
            </a:r>
          </a:p>
          <a:p>
            <a:pPr lvl="2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6666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Important Loan Features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724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Loan application </a:t>
            </a:r>
          </a:p>
          <a:p>
            <a:pPr lvl="1"/>
            <a:r>
              <a:rPr lang="en-US" dirty="0"/>
              <a:t>Information about the purpose of the loan as well as the applicant’s financial condition. </a:t>
            </a:r>
          </a:p>
          <a:p>
            <a:r>
              <a:rPr lang="en-US" dirty="0"/>
              <a:t>Total cost of transaction </a:t>
            </a:r>
          </a:p>
          <a:p>
            <a:pPr lvl="1"/>
            <a:r>
              <a:rPr lang="en-US" dirty="0"/>
              <a:t>Finance Charges </a:t>
            </a:r>
          </a:p>
          <a:p>
            <a:pPr lvl="1"/>
            <a:r>
              <a:rPr lang="en-US" dirty="0"/>
              <a:t>Sometimes the bank may manipulate both the sticker prices and interest rates, so it is better to compare </a:t>
            </a:r>
            <a:r>
              <a:rPr lang="en-US" b="1" dirty="0"/>
              <a:t>monthly payments </a:t>
            </a:r>
            <a:r>
              <a:rPr lang="en-US" dirty="0"/>
              <a:t>to get a handle on total cost. </a:t>
            </a:r>
          </a:p>
          <a:p>
            <a:r>
              <a:rPr lang="en-US" dirty="0"/>
              <a:t>Collateral </a:t>
            </a:r>
          </a:p>
          <a:p>
            <a:pPr lvl="1"/>
            <a:r>
              <a:rPr lang="en-US" dirty="0"/>
              <a:t>Properties or other marketable assets that a borrower offers as a way for a lender to secure the loan</a:t>
            </a:r>
          </a:p>
          <a:p>
            <a:r>
              <a:rPr lang="en-US" dirty="0"/>
              <a:t>Loan Maturity</a:t>
            </a:r>
          </a:p>
          <a:p>
            <a:pPr lvl="1"/>
            <a:r>
              <a:rPr lang="en-US" dirty="0"/>
              <a:t>When the original principal amount is due</a:t>
            </a:r>
          </a:p>
          <a:p>
            <a:pPr lvl="1"/>
            <a:r>
              <a:rPr lang="en-US" dirty="0"/>
              <a:t>The cost of credit increases with the length of the repayment period </a:t>
            </a:r>
          </a:p>
          <a:p>
            <a:r>
              <a:rPr lang="en-US" dirty="0"/>
              <a:t>Other consideration</a:t>
            </a:r>
          </a:p>
          <a:p>
            <a:pPr lvl="1"/>
            <a:r>
              <a:rPr lang="en-US" dirty="0"/>
              <a:t>Banks may charge a prepayment penalty </a:t>
            </a:r>
          </a:p>
        </p:txBody>
      </p:sp>
    </p:spTree>
    <p:extLst>
      <p:ext uri="{BB962C8B-B14F-4D97-AF65-F5344CB8AC3E}">
        <p14:creationId xmlns:p14="http://schemas.microsoft.com/office/powerpoint/2010/main" val="409747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Computing Finance Charges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Single-payment loan</a:t>
            </a:r>
          </a:p>
          <a:p>
            <a:pPr marL="742950" lvl="1" indent="-285750"/>
            <a:r>
              <a:rPr lang="en-US" b="1" dirty="0"/>
              <a:t>Simple Interest Method </a:t>
            </a:r>
          </a:p>
          <a:p>
            <a:pPr marL="742950" lvl="1" indent="-285750"/>
            <a:r>
              <a:rPr lang="en-US" b="1" dirty="0"/>
              <a:t>Discount Method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Installment Loan</a:t>
            </a:r>
          </a:p>
          <a:p>
            <a:pPr marL="746125" lvl="1" indent="-288925"/>
            <a:r>
              <a:rPr lang="en-US" b="1" dirty="0"/>
              <a:t>Simple Interest Method </a:t>
            </a:r>
          </a:p>
          <a:p>
            <a:pPr marL="746125" lvl="1" indent="-288925"/>
            <a:r>
              <a:rPr lang="en-US" b="1" dirty="0"/>
              <a:t>Add-On Method </a:t>
            </a:r>
          </a:p>
          <a:p>
            <a:pPr marL="744537" lvl="1" indent="-45720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30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Annual Percentage Rate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b="1" dirty="0"/>
              <a:t>Annual Percentage Rate </a:t>
            </a:r>
            <a:r>
              <a:rPr lang="en-US" altLang="zh-HK" dirty="0"/>
              <a:t>(</a:t>
            </a:r>
            <a:r>
              <a:rPr lang="en-US" altLang="zh-HK" b="1" dirty="0"/>
              <a:t>APR</a:t>
            </a:r>
            <a:r>
              <a:rPr lang="en-US" altLang="zh-HK" dirty="0"/>
              <a:t>) is a finance charge expressed as an annual rate</a:t>
            </a:r>
          </a:p>
          <a:p>
            <a:r>
              <a:rPr lang="en-US" altLang="zh-HK" dirty="0"/>
              <a:t>APR is a true measure of the interest fees charged by credit card companies &amp; banks. 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1446212" y="3886200"/>
            <a:ext cx="9982200" cy="1317715"/>
            <a:chOff x="4875212" y="4572000"/>
            <a:chExt cx="2895600" cy="874551"/>
          </a:xfrm>
        </p:grpSpPr>
        <p:sp>
          <p:nvSpPr>
            <p:cNvPr id="5" name="矩形 4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字方塊 5"/>
                <p:cNvSpPr txBox="1"/>
                <p:nvPr/>
              </p:nvSpPr>
              <p:spPr>
                <a:xfrm>
                  <a:off x="4951412" y="4692931"/>
                  <a:ext cx="2743200" cy="7536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altLang="zh-HK" sz="2400" b="0" i="0" smtClean="0">
                            <a:latin typeface="Cambria Math" panose="02040503050406030204" pitchFamily="18" charset="0"/>
                          </a:rPr>
                          <m:t>APR</m:t>
                        </m:r>
                        <m:r>
                          <a:rPr lang="en-GB" altLang="zh-HK" sz="240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Average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annual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finance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charges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altLang="zh-HK" sz="2400" b="0" i="0" dirty="0" smtClean="0"/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verage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amount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of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credit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used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in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the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life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of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the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altLang="zh-HK" sz="2400" dirty="0"/>
                              <m:t>loan</m:t>
                            </m:r>
                          </m:den>
                        </m:f>
                        <m:r>
                          <a:rPr lang="en-GB" altLang="zh-HK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×100%</m:t>
                        </m:r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 xmlns="">
            <p:sp>
              <p:nvSpPr>
                <p:cNvPr id="6" name="文字方塊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692931"/>
                  <a:ext cx="2743200" cy="75362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2475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Simple Interest Method (Single-Payment Loan)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419600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1427163">
              <a:buNone/>
            </a:pPr>
            <a:r>
              <a:rPr lang="en-US" i="1" dirty="0"/>
              <a:t>FC</a:t>
            </a:r>
            <a:r>
              <a:rPr lang="en-US" dirty="0"/>
              <a:t> = finance charge; </a:t>
            </a:r>
            <a:r>
              <a:rPr lang="en-US" i="1" dirty="0"/>
              <a:t>P </a:t>
            </a:r>
            <a:r>
              <a:rPr lang="en-US" dirty="0"/>
              <a:t>= Principal loan amount; </a:t>
            </a:r>
          </a:p>
          <a:p>
            <a:pPr marL="0" indent="1427163">
              <a:buNone/>
            </a:pPr>
            <a:r>
              <a:rPr lang="en-US" i="1" dirty="0" err="1"/>
              <a:t>i</a:t>
            </a:r>
            <a:r>
              <a:rPr lang="en-US" dirty="0"/>
              <a:t> = stated annual interest rate; </a:t>
            </a:r>
            <a:r>
              <a:rPr lang="en-US" i="1" dirty="0"/>
              <a:t>T</a:t>
            </a:r>
            <a:r>
              <a:rPr lang="en-US" dirty="0"/>
              <a:t> = term of loan</a:t>
            </a:r>
            <a:r>
              <a:rPr lang="en-US" i="1" dirty="0"/>
              <a:t> 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How much is the  finance charge and APR on a $1,000 loan for 2 years at 8% interest rate </a:t>
            </a:r>
            <a:r>
              <a:rPr lang="en-US" i="1" dirty="0"/>
              <a:t>(Assume interest is the only finance charge) </a:t>
            </a:r>
          </a:p>
          <a:p>
            <a:pPr lvl="1"/>
            <a:r>
              <a:rPr lang="en-US" dirty="0"/>
              <a:t>FC = $1,000 x 8% x 2 = $160 </a:t>
            </a:r>
          </a:p>
          <a:p>
            <a:pPr lvl="1"/>
            <a:r>
              <a:rPr lang="en-US" dirty="0"/>
              <a:t>APR = ($160/2)/$1000 = 8%</a:t>
            </a:r>
          </a:p>
          <a:p>
            <a:pPr lvl="1"/>
            <a:r>
              <a:rPr lang="en-US" dirty="0"/>
              <a:t>Receive full loan amount ($1,000) but pay back </a:t>
            </a:r>
            <a:r>
              <a:rPr lang="en-US" b="1" dirty="0"/>
              <a:t>$1,160 </a:t>
            </a:r>
            <a:r>
              <a:rPr lang="en-US" dirty="0"/>
              <a:t>(loan amount + finance charge) 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i="1" dirty="0"/>
          </a:p>
        </p:txBody>
      </p:sp>
      <p:grpSp>
        <p:nvGrpSpPr>
          <p:cNvPr id="4" name="群組 5"/>
          <p:cNvGrpSpPr/>
          <p:nvPr/>
        </p:nvGrpSpPr>
        <p:grpSpPr>
          <a:xfrm>
            <a:off x="4875212" y="1905000"/>
            <a:ext cx="2286000" cy="509015"/>
            <a:chOff x="4875212" y="4572000"/>
            <a:chExt cx="2895600" cy="762000"/>
          </a:xfrm>
        </p:grpSpPr>
        <p:sp>
          <p:nvSpPr>
            <p:cNvPr id="5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字方塊 4"/>
                <p:cNvSpPr txBox="1"/>
                <p:nvPr/>
              </p:nvSpPr>
              <p:spPr>
                <a:xfrm>
                  <a:off x="4951412" y="4613145"/>
                  <a:ext cx="2743200" cy="3820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400" i="1" smtClean="0"/>
                          <m:t>F</m:t>
                        </m:r>
                        <m:r>
                          <m:rPr>
                            <m:nor/>
                          </m:rPr>
                          <a:rPr lang="en-US" sz="2400" b="0" i="1" smtClean="0"/>
                          <m:t>C</m:t>
                        </m:r>
                        <m:r>
                          <m:rPr>
                            <m:nor/>
                          </m:rPr>
                          <a:rPr lang="en-US" sz="2400" smtClean="0"/>
                          <m:t>=</m:t>
                        </m:r>
                        <m:r>
                          <m:rPr>
                            <m:nor/>
                          </m:rPr>
                          <a:rPr lang="en-US" sz="2400" b="0" i="1" smtClean="0"/>
                          <m:t>P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 xmlns="">
            <p:sp>
              <p:nvSpPr>
                <p:cNvPr id="6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613145"/>
                  <a:ext cx="2743200" cy="382004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b="-738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矩形 6"/>
          <p:cNvSpPr/>
          <p:nvPr/>
        </p:nvSpPr>
        <p:spPr>
          <a:xfrm>
            <a:off x="2055812" y="5181600"/>
            <a:ext cx="32766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矩形 7"/>
          <p:cNvSpPr/>
          <p:nvPr/>
        </p:nvSpPr>
        <p:spPr>
          <a:xfrm>
            <a:off x="9904412" y="4114800"/>
            <a:ext cx="14478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5862668" y="4801968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HK" dirty="0">
                <a:solidFill>
                  <a:srgbClr val="FF0000"/>
                </a:solidFill>
              </a:rPr>
              <a:t>APR on a simple interest loan will always be equal to the stated annual interest rate</a:t>
            </a:r>
            <a:endParaRPr lang="zh-HK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8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Discount Method (Single-Payment Loan)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Interest (calculated on principal) is subtracted from loan amount and remainder goes to borrower </a:t>
            </a:r>
          </a:p>
          <a:p>
            <a:r>
              <a:rPr lang="en-US" dirty="0"/>
              <a:t>Finance charges paid in advance </a:t>
            </a:r>
          </a:p>
          <a:p>
            <a:r>
              <a:rPr lang="en-US" dirty="0"/>
              <a:t>APR will be higher than stated interest rate </a:t>
            </a:r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How much is the  finance charge and APR on a $1,000 loan for 2 years at 8% interest rate </a:t>
            </a:r>
            <a:r>
              <a:rPr lang="en-US" i="1" dirty="0"/>
              <a:t>(Assume interest is the only finance charge) </a:t>
            </a:r>
          </a:p>
          <a:p>
            <a:pPr lvl="1"/>
            <a:r>
              <a:rPr lang="en-US" dirty="0"/>
              <a:t>FC = $1,000 x 8% x 2 = $160 </a:t>
            </a:r>
          </a:p>
          <a:p>
            <a:pPr lvl="1"/>
            <a:r>
              <a:rPr lang="en-US" dirty="0"/>
              <a:t>Borrower receives $840 now, pays back $1,000 </a:t>
            </a:r>
          </a:p>
          <a:p>
            <a:pPr lvl="1"/>
            <a:r>
              <a:rPr lang="en-US" dirty="0"/>
              <a:t>APR = $80/$840 = 9.52%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37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Simple Interest Method (Installment Loan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Calculated on </a:t>
            </a:r>
            <a:r>
              <a:rPr lang="en-US" i="1" dirty="0"/>
              <a:t>outstanding balance </a:t>
            </a:r>
            <a:r>
              <a:rPr lang="en-US" dirty="0"/>
              <a:t>each period</a:t>
            </a:r>
          </a:p>
          <a:p>
            <a:r>
              <a:rPr lang="en-US" dirty="0"/>
              <a:t>The principal balance declines with each payment</a:t>
            </a:r>
          </a:p>
          <a:p>
            <a:r>
              <a:rPr lang="en-US" dirty="0"/>
              <a:t>The amount goes to interest decreases while the amount that goes to principal increases  </a:t>
            </a:r>
          </a:p>
          <a:p>
            <a:r>
              <a:rPr lang="en-GB" dirty="0"/>
              <a:t>Example </a:t>
            </a:r>
            <a:endParaRPr lang="en-US" dirty="0"/>
          </a:p>
          <a:p>
            <a:pPr lvl="1"/>
            <a:r>
              <a:rPr lang="en-US" dirty="0"/>
              <a:t>Calculate the finance charges and APR on a $1,000 loan to be repaid in 12 monthly installments at an annual interest rate of 8%</a:t>
            </a:r>
          </a:p>
          <a:p>
            <a:pPr lvl="1"/>
            <a:r>
              <a:rPr lang="en-US" dirty="0"/>
              <a:t>Assume interest is the only finance charge </a:t>
            </a:r>
          </a:p>
        </p:txBody>
      </p:sp>
    </p:spTree>
    <p:extLst>
      <p:ext uri="{BB962C8B-B14F-4D97-AF65-F5344CB8AC3E}">
        <p14:creationId xmlns:p14="http://schemas.microsoft.com/office/powerpoint/2010/main" val="467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39372" t="32217" r="24382" b="29996"/>
          <a:stretch/>
        </p:blipFill>
        <p:spPr>
          <a:xfrm>
            <a:off x="1065212" y="228600"/>
            <a:ext cx="10915092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6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Simple Interest Method (Installment Loan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much is the monthly </a:t>
            </a:r>
            <a:r>
              <a:rPr lang="en-GB" dirty="0" err="1"/>
              <a:t>installment</a:t>
            </a:r>
            <a:r>
              <a:rPr lang="en-GB" dirty="0"/>
              <a:t>?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	      P = </a:t>
            </a:r>
            <a:r>
              <a:rPr lang="en-GB" dirty="0" err="1"/>
              <a:t>installment</a:t>
            </a:r>
            <a:r>
              <a:rPr lang="en-GB" dirty="0"/>
              <a:t>; L = Present value of the loan; 				      r = interest rate per period;  n = number of periods</a:t>
            </a:r>
          </a:p>
          <a:p>
            <a:endParaRPr 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875212" y="2514600"/>
            <a:ext cx="2590800" cy="1192508"/>
            <a:chOff x="4875212" y="4572000"/>
            <a:chExt cx="2895600" cy="905561"/>
          </a:xfrm>
        </p:grpSpPr>
        <p:sp>
          <p:nvSpPr>
            <p:cNvPr id="5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字方塊 4"/>
                <p:cNvSpPr txBox="1"/>
                <p:nvPr/>
              </p:nvSpPr>
              <p:spPr>
                <a:xfrm>
                  <a:off x="4951412" y="4613145"/>
                  <a:ext cx="2743200" cy="8644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smtClean="0"/>
                          <m:t>P</m:t>
                        </m:r>
                        <m:r>
                          <m:rPr>
                            <m:nor/>
                          </m:rPr>
                          <a:rPr lang="en-US" sz="2400" smtClean="0"/>
                          <m:t>=</m:t>
                        </m:r>
                        <m:f>
                          <m:fPr>
                            <m:ctrlPr>
                              <a:rPr lang="en-US" altLang="zh-HK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r</m:t>
                            </m:r>
                            <m: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L</m:t>
                            </m:r>
                            <m: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GB" altLang="zh-HK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GB" altLang="zh-HK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altLang="zh-HK" sz="2400">
                                    <a:latin typeface="Cambria Math" panose="02040503050406030204" pitchFamily="18" charset="0"/>
                                  </a:rPr>
                                  <m:t>(1+</m:t>
                                </m:r>
                                <m:r>
                                  <m:rPr>
                                    <m:sty m:val="p"/>
                                  </m:rPr>
                                  <a:rPr lang="en-GB" altLang="zh-HK" sz="2400">
                                    <a:latin typeface="Cambria Math" panose="02040503050406030204" pitchFamily="18" charset="0"/>
                                  </a:rPr>
                                  <m:t>r</m:t>
                                </m:r>
                                <m:r>
                                  <a:rPr lang="en-GB" altLang="zh-HK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GB" altLang="zh-HK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altLang="zh-HK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 xmlns="">
            <p:sp>
              <p:nvSpPr>
                <p:cNvPr id="6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613145"/>
                  <a:ext cx="2743200" cy="86441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4"/>
              <p:cNvSpPr txBox="1"/>
              <p:nvPr/>
            </p:nvSpPr>
            <p:spPr>
              <a:xfrm>
                <a:off x="4494212" y="4495800"/>
                <a:ext cx="2903621" cy="1597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smtClean="0"/>
                        <m:t>$86.99</m:t>
                      </m:r>
                      <m:r>
                        <m:rPr>
                          <m:nor/>
                        </m:rPr>
                        <a:rPr lang="en-US" sz="2400" smtClean="0"/>
                        <m:t>=</m:t>
                      </m:r>
                      <m:f>
                        <m:fPr>
                          <m:ctrlPr>
                            <a:rPr lang="en-US" altLang="zh-HK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altLang="zh-HK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zh-HK" sz="2400">
                                  <a:latin typeface="Cambria Math" panose="02040503050406030204" pitchFamily="18" charset="0"/>
                                </a:rPr>
                                <m:t>8%</m:t>
                              </m:r>
                            </m:num>
                            <m:den>
                              <m:r>
                                <a:rPr lang="en-GB" altLang="zh-HK" sz="2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a:rPr lang="en-GB" altLang="zh-HK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altLang="zh-HK" sz="2400" b="0" i="0" smtClean="0">
                              <a:latin typeface="Cambria Math" panose="02040503050406030204" pitchFamily="18" charset="0"/>
                            </a:rPr>
                            <m:t>$1000</m:t>
                          </m:r>
                          <m:r>
                            <a:rPr lang="en-GB" altLang="zh-HK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altLang="zh-HK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GB" altLang="zh-H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zh-HK" sz="2400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f>
                                <m:fPr>
                                  <m:ctrlPr>
                                    <a:rPr lang="en-US" altLang="zh-HK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altLang="zh-HK" sz="2400">
                                      <a:latin typeface="Cambria Math" panose="02040503050406030204" pitchFamily="18" charset="0"/>
                                    </a:rPr>
                                    <m:t>8%</m:t>
                                  </m:r>
                                </m:num>
                                <m:den>
                                  <m:r>
                                    <a:rPr lang="en-GB" altLang="zh-HK" sz="2400" i="1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en-GB" altLang="zh-HK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altLang="zh-HK" sz="2400" b="0" i="1" smtClean="0">
                                  <a:latin typeface="Cambria Math" panose="02040503050406030204" pitchFamily="18" charset="0"/>
                                </a:rPr>
                                <m:t>−12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HK" altLang="en-US" sz="2400" baseline="30000" dirty="0"/>
              </a:p>
              <a:p>
                <a:endParaRPr lang="zh-HK" altLang="en-US" dirty="0"/>
              </a:p>
            </p:txBody>
          </p:sp>
        </mc:Choice>
        <mc:Fallback xmlns="">
          <p:sp>
            <p:nvSpPr>
              <p:cNvPr id="9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212" y="4495800"/>
                <a:ext cx="2903621" cy="1597938"/>
              </a:xfrm>
              <a:prstGeom prst="rect">
                <a:avLst/>
              </a:prstGeom>
              <a:blipFill>
                <a:blip r:embed="rId3"/>
                <a:stretch>
                  <a:fillRect r="-16771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114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Simple Interest Method (Installment Loan )</a:t>
            </a:r>
            <a:endParaRPr lang="zh-HK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HK" dirty="0"/>
                  <a:t>Total amount paid over 12 months = $86.99 x 12 = $1043.88</a:t>
                </a:r>
              </a:p>
              <a:p>
                <a:r>
                  <a:rPr lang="en-US" altLang="zh-HK" dirty="0"/>
                  <a:t>Annual interest paid = $1043.88 – $1000 = $43.88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altLang="zh-HK" dirty="0"/>
                      <m:t>A</m:t>
                    </m:r>
                    <m:r>
                      <m:rPr>
                        <m:nor/>
                      </m:rPr>
                      <a:rPr lang="en-US" altLang="zh-HK" dirty="0"/>
                      <m:t>verage</m:t>
                    </m:r>
                    <m:r>
                      <m:rPr>
                        <m:nor/>
                      </m:rPr>
                      <a:rPr lang="en-US" altLang="zh-HK" dirty="0"/>
                      <m:t> </m:t>
                    </m:r>
                    <m:r>
                      <m:rPr>
                        <m:nor/>
                      </m:rPr>
                      <a:rPr lang="en-US" altLang="zh-HK" dirty="0"/>
                      <m:t>amount</m:t>
                    </m:r>
                    <m:r>
                      <m:rPr>
                        <m:nor/>
                      </m:rPr>
                      <a:rPr lang="en-US" altLang="zh-HK" dirty="0"/>
                      <m:t> </m:t>
                    </m:r>
                    <m:r>
                      <m:rPr>
                        <m:nor/>
                      </m:rPr>
                      <a:rPr lang="en-US" altLang="zh-HK" dirty="0"/>
                      <m:t>of</m:t>
                    </m:r>
                    <m:r>
                      <m:rPr>
                        <m:nor/>
                      </m:rPr>
                      <a:rPr lang="en-US" altLang="zh-HK" dirty="0"/>
                      <m:t> </m:t>
                    </m:r>
                    <m:r>
                      <m:rPr>
                        <m:nor/>
                      </m:rPr>
                      <a:rPr lang="en-US" altLang="zh-HK" dirty="0"/>
                      <m:t>credit</m:t>
                    </m:r>
                    <m:r>
                      <m:rPr>
                        <m:nor/>
                      </m:rPr>
                      <a:rPr lang="en-US" altLang="zh-HK" dirty="0"/>
                      <m:t> </m:t>
                    </m:r>
                    <m:r>
                      <m:rPr>
                        <m:nor/>
                      </m:rPr>
                      <a:rPr lang="en-US" altLang="zh-HK" dirty="0"/>
                      <m:t>used</m:t>
                    </m:r>
                    <m:r>
                      <m:rPr>
                        <m:nor/>
                      </m:rPr>
                      <a:rPr lang="en-US" altLang="zh-HK" dirty="0"/>
                      <m:t> </m:t>
                    </m:r>
                    <m:r>
                      <m:rPr>
                        <m:nor/>
                      </m:rPr>
                      <a:rPr lang="en-US" altLang="zh-HK" dirty="0"/>
                      <m:t>in</m:t>
                    </m:r>
                    <m:r>
                      <m:rPr>
                        <m:nor/>
                      </m:rPr>
                      <a:rPr lang="en-US" altLang="zh-HK" dirty="0"/>
                      <m:t> </m:t>
                    </m:r>
                    <m:r>
                      <m:rPr>
                        <m:nor/>
                      </m:rPr>
                      <a:rPr lang="en-US" altLang="zh-HK" dirty="0"/>
                      <m:t>the</m:t>
                    </m:r>
                    <m:r>
                      <m:rPr>
                        <m:nor/>
                      </m:rPr>
                      <a:rPr lang="en-US" altLang="zh-HK" dirty="0"/>
                      <m:t> </m:t>
                    </m:r>
                    <m:r>
                      <m:rPr>
                        <m:nor/>
                      </m:rPr>
                      <a:rPr lang="en-US" altLang="zh-HK" dirty="0"/>
                      <m:t>life</m:t>
                    </m:r>
                    <m:r>
                      <m:rPr>
                        <m:nor/>
                      </m:rPr>
                      <a:rPr lang="en-US" altLang="zh-HK" dirty="0"/>
                      <m:t> </m:t>
                    </m:r>
                    <m:r>
                      <m:rPr>
                        <m:nor/>
                      </m:rPr>
                      <a:rPr lang="en-US" altLang="zh-HK" dirty="0"/>
                      <m:t>of</m:t>
                    </m:r>
                    <m:r>
                      <m:rPr>
                        <m:nor/>
                      </m:rPr>
                      <a:rPr lang="en-US" altLang="zh-HK" dirty="0"/>
                      <m:t> </m:t>
                    </m:r>
                    <m:r>
                      <m:rPr>
                        <m:nor/>
                      </m:rPr>
                      <a:rPr lang="en-US" altLang="zh-HK" dirty="0"/>
                      <m:t>the</m:t>
                    </m:r>
                    <m:r>
                      <m:rPr>
                        <m:nor/>
                      </m:rPr>
                      <a:rPr lang="en-US" altLang="zh-HK" dirty="0"/>
                      <m:t> </m:t>
                    </m:r>
                    <m:r>
                      <m:rPr>
                        <m:nor/>
                      </m:rPr>
                      <a:rPr lang="en-US" altLang="zh-HK" dirty="0"/>
                      <m:t>loan</m:t>
                    </m:r>
                  </m:oMath>
                </a14:m>
                <a:r>
                  <a:rPr lang="en-US" altLang="zh-HK" dirty="0"/>
                  <a:t> = $6582/12 = $548.5</a:t>
                </a:r>
              </a:p>
              <a:p>
                <a:endParaRPr lang="en-US" altLang="zh-HK" dirty="0"/>
              </a:p>
              <a:p>
                <a:endParaRPr lang="en-US" altLang="zh-HK" dirty="0"/>
              </a:p>
              <a:p>
                <a:endParaRPr lang="zh-HK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6" t="-2038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3884612" y="3886200"/>
                <a:ext cx="4267200" cy="1106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altLang="zh-HK" sz="2400" b="0" i="0" smtClean="0">
                          <a:latin typeface="Cambria Math" panose="02040503050406030204" pitchFamily="18" charset="0"/>
                        </a:rPr>
                        <m:t>APR</m:t>
                      </m:r>
                      <m:r>
                        <a:rPr lang="en-GB" altLang="zh-HK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altLang="zh-HK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zh-HK" sz="2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r>
                            <a:rPr lang="en-GB" altLang="zh-HK" sz="2400" b="0" i="0" smtClean="0">
                              <a:latin typeface="Cambria Math" panose="02040503050406030204" pitchFamily="18" charset="0"/>
                            </a:rPr>
                            <m:t>43.88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altLang="zh-HK" sz="2400" b="0" i="0" smtClean="0">
                              <a:latin typeface="Cambria Math" panose="02040503050406030204" pitchFamily="18" charset="0"/>
                            </a:rPr>
                            <m:t>$548.5</m:t>
                          </m:r>
                        </m:den>
                      </m:f>
                      <m:r>
                        <a:rPr lang="en-GB" altLang="zh-HK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×100%=8%</m:t>
                      </m:r>
                    </m:oMath>
                  </m:oMathPara>
                </a14:m>
                <a:endParaRPr lang="zh-HK" altLang="en-US" sz="2400" baseline="30000" dirty="0"/>
              </a:p>
              <a:p>
                <a:endParaRPr lang="zh-HK" altLang="en-US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612" y="3886200"/>
                <a:ext cx="4267200" cy="11064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字方塊 6"/>
          <p:cNvSpPr txBox="1"/>
          <p:nvPr/>
        </p:nvSpPr>
        <p:spPr>
          <a:xfrm>
            <a:off x="3617912" y="4992657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HK" sz="2000" dirty="0">
                <a:solidFill>
                  <a:srgbClr val="FF0000"/>
                </a:solidFill>
              </a:rPr>
              <a:t>APR on a simple interest loan will always be equal to the stated annual interest rate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55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Add-On Method (Installment Loan )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648200"/>
          </a:xfrm>
        </p:spPr>
        <p:txBody>
          <a:bodyPr>
            <a:normAutofit/>
          </a:bodyPr>
          <a:lstStyle/>
          <a:p>
            <a:r>
              <a:rPr lang="en-US" altLang="zh-HK" dirty="0"/>
              <a:t>Finance charges calculated on the original loan balance</a:t>
            </a:r>
          </a:p>
          <a:p>
            <a:r>
              <a:rPr lang="en-US" altLang="zh-HK" dirty="0"/>
              <a:t>It is then added to principal to determine the total amount to be repaid</a:t>
            </a:r>
          </a:p>
        </p:txBody>
      </p:sp>
      <p:grpSp>
        <p:nvGrpSpPr>
          <p:cNvPr id="5" name="群組 5"/>
          <p:cNvGrpSpPr/>
          <p:nvPr/>
        </p:nvGrpSpPr>
        <p:grpSpPr>
          <a:xfrm>
            <a:off x="3122612" y="3276600"/>
            <a:ext cx="5943600" cy="2702591"/>
            <a:chOff x="4875212" y="4572000"/>
            <a:chExt cx="2895600" cy="1463461"/>
          </a:xfrm>
        </p:grpSpPr>
        <p:sp>
          <p:nvSpPr>
            <p:cNvPr id="6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文字方塊 4"/>
                <p:cNvSpPr txBox="1"/>
                <p:nvPr/>
              </p:nvSpPr>
              <p:spPr>
                <a:xfrm>
                  <a:off x="4951412" y="4623074"/>
                  <a:ext cx="2743200" cy="1412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0" smtClean="0"/>
                          <m:t>Monthly</m:t>
                        </m:r>
                        <m:r>
                          <m:rPr>
                            <m:nor/>
                          </m:rPr>
                          <a:rPr lang="en-GB" sz="2400" b="0" smtClean="0"/>
                          <m:t> </m:t>
                        </m:r>
                        <m:r>
                          <m:rPr>
                            <m:nor/>
                          </m:rPr>
                          <a:rPr lang="en-GB" sz="2400" b="0" smtClean="0"/>
                          <m:t>Payment</m:t>
                        </m:r>
                        <m:r>
                          <m:rPr>
                            <m:nor/>
                          </m:rPr>
                          <a:rPr lang="en-GB" sz="2400" b="0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smtClean="0"/>
                          <m:t>=</m:t>
                        </m:r>
                        <m:f>
                          <m:fPr>
                            <m:ctrlPr>
                              <a:rPr lang="en-US" altLang="zh-HK" sz="240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Amount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Loan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Finance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Charges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Number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payments</m:t>
                            </m:r>
                          </m:den>
                        </m:f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>
            <p:sp>
              <p:nvSpPr>
                <p:cNvPr id="7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623074"/>
                  <a:ext cx="2743200" cy="141238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6502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Add-On Method (Installment Loan )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zh-HK" dirty="0"/>
              <a:t>Example </a:t>
            </a:r>
            <a:endParaRPr lang="en-US" altLang="zh-HK" dirty="0"/>
          </a:p>
          <a:p>
            <a:r>
              <a:rPr lang="en-US" altLang="zh-HK" dirty="0"/>
              <a:t>Calculate the finance charges and APR on a $1,000 loan to be repaid in 12 monthly installments at an annual interest rate of 8% (Assume interest is the only finance charge) </a:t>
            </a:r>
          </a:p>
          <a:p>
            <a:r>
              <a:rPr lang="en-US" altLang="zh-HK" dirty="0"/>
              <a:t>Finance charges on the original loan amount </a:t>
            </a:r>
          </a:p>
          <a:p>
            <a:pPr lvl="1"/>
            <a:r>
              <a:rPr lang="en-US" altLang="zh-HK" dirty="0"/>
              <a:t>$1,000 x 8% x 1 = $80</a:t>
            </a:r>
          </a:p>
          <a:p>
            <a:r>
              <a:rPr lang="en-US" altLang="zh-HK" dirty="0"/>
              <a:t>Add these charges to principal  </a:t>
            </a:r>
          </a:p>
          <a:p>
            <a:pPr lvl="1"/>
            <a:r>
              <a:rPr lang="en-US" altLang="zh-HK" dirty="0"/>
              <a:t>$80 + $1,000 = $1,080</a:t>
            </a:r>
          </a:p>
          <a:p>
            <a:r>
              <a:rPr lang="en-US" altLang="zh-HK" dirty="0"/>
              <a:t>Divide this amount by the number of periods to arrive at payment </a:t>
            </a:r>
          </a:p>
          <a:p>
            <a:pPr lvl="1"/>
            <a:r>
              <a:rPr lang="en-US" altLang="zh-HK" dirty="0"/>
              <a:t>$1,080/12 = $90.00 </a:t>
            </a:r>
            <a:endParaRPr lang="zh-HK" altLang="en-US" dirty="0"/>
          </a:p>
          <a:p>
            <a:endParaRPr lang="zh-HK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4570412" y="3962400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HK" sz="2000" dirty="0">
                <a:solidFill>
                  <a:srgbClr val="FF0000"/>
                </a:solidFill>
              </a:rPr>
              <a:t>Higher interest is charged than under Simple Interest Method</a:t>
            </a:r>
            <a:endParaRPr lang="zh-HK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18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Add-On Method (Installment Loan )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648200"/>
          </a:xfrm>
        </p:spPr>
        <p:txBody>
          <a:bodyPr>
            <a:normAutofit/>
          </a:bodyPr>
          <a:lstStyle/>
          <a:p>
            <a:r>
              <a:rPr lang="en-GB" altLang="zh-HK" dirty="0"/>
              <a:t>To find the APR under Add-On Method </a:t>
            </a:r>
          </a:p>
          <a:p>
            <a:endParaRPr lang="en-GB" altLang="zh-HK" dirty="0"/>
          </a:p>
          <a:p>
            <a:endParaRPr lang="en-GB" altLang="zh-HK" dirty="0"/>
          </a:p>
          <a:p>
            <a:pPr marL="0" indent="0" algn="ctr">
              <a:buNone/>
            </a:pPr>
            <a:r>
              <a:rPr lang="en-GB" altLang="zh-HK" dirty="0"/>
              <a:t>APR = Approximate APR; n = Number of payment periods in one year</a:t>
            </a:r>
          </a:p>
          <a:p>
            <a:pPr marL="0" indent="0" algn="ctr">
              <a:buNone/>
            </a:pPr>
            <a:r>
              <a:rPr lang="en-GB" altLang="zh-HK" dirty="0"/>
              <a:t>I = Total dollar cost of credit; P = Principal; </a:t>
            </a:r>
          </a:p>
          <a:p>
            <a:pPr marL="0" indent="0" algn="ctr">
              <a:buNone/>
            </a:pPr>
            <a:r>
              <a:rPr lang="en-GB" altLang="zh-HK" dirty="0"/>
              <a:t>N = Total number of payments scheduled to pay off the loan</a:t>
            </a:r>
            <a:endParaRPr lang="zh-HK" alt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875212" y="2438400"/>
            <a:ext cx="2590800" cy="1182890"/>
            <a:chOff x="4875212" y="4572000"/>
            <a:chExt cx="2895600" cy="898257"/>
          </a:xfrm>
        </p:grpSpPr>
        <p:sp>
          <p:nvSpPr>
            <p:cNvPr id="5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文字方塊 4"/>
                <p:cNvSpPr txBox="1"/>
                <p:nvPr/>
              </p:nvSpPr>
              <p:spPr>
                <a:xfrm>
                  <a:off x="4951412" y="4613145"/>
                  <a:ext cx="2743200" cy="8571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2400" b="0" i="0" smtClean="0"/>
                          <m:t>APR</m:t>
                        </m:r>
                        <m:r>
                          <m:rPr>
                            <m:nor/>
                          </m:rPr>
                          <a:rPr lang="en-US" sz="2400" smtClean="0"/>
                          <m:t>=</m:t>
                        </m:r>
                        <m:f>
                          <m:fPr>
                            <m:ctrlPr>
                              <a:rPr lang="en-US" altLang="zh-HK" sz="240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GB" altLang="zh-HK" sz="2400" b="0" i="0" smtClean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den>
                        </m:f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>
            <p:sp>
              <p:nvSpPr>
                <p:cNvPr id="6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613145"/>
                  <a:ext cx="2743200" cy="85711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字方塊 4"/>
              <p:cNvSpPr txBox="1"/>
              <p:nvPr/>
            </p:nvSpPr>
            <p:spPr>
              <a:xfrm>
                <a:off x="4646612" y="5334000"/>
                <a:ext cx="2751221" cy="11509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smtClean="0"/>
                        <m:t>14.77%</m:t>
                      </m:r>
                      <m:r>
                        <m:rPr>
                          <m:nor/>
                        </m:rPr>
                        <a:rPr lang="en-US" sz="2400" smtClean="0"/>
                        <m:t>=</m:t>
                      </m:r>
                      <m:f>
                        <m:fPr>
                          <m:ctrlPr>
                            <a:rPr lang="en-US" altLang="zh-HK" sz="240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zh-HK" sz="2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altLang="zh-HK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×12×$80</m:t>
                          </m:r>
                        </m:num>
                        <m:den>
                          <m:r>
                            <a:rPr lang="en-GB" altLang="zh-HK" sz="2400" b="0" i="0" smtClean="0">
                              <a:latin typeface="Cambria Math" panose="02040503050406030204" pitchFamily="18" charset="0"/>
                            </a:rPr>
                            <m:t>$1000(12+1)</m:t>
                          </m:r>
                        </m:den>
                      </m:f>
                    </m:oMath>
                  </m:oMathPara>
                </a14:m>
                <a:endParaRPr lang="zh-HK" altLang="en-US" sz="2400" baseline="30000" dirty="0"/>
              </a:p>
              <a:p>
                <a:endParaRPr lang="zh-HK" altLang="en-US" dirty="0"/>
              </a:p>
            </p:txBody>
          </p:sp>
        </mc:Choice>
        <mc:Fallback>
          <p:sp>
            <p:nvSpPr>
              <p:cNvPr id="7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612" y="5334000"/>
                <a:ext cx="2751221" cy="1150956"/>
              </a:xfrm>
              <a:prstGeom prst="rect">
                <a:avLst/>
              </a:prstGeom>
              <a:blipFill>
                <a:blip r:embed="rId3"/>
                <a:stretch>
                  <a:fillRect r="-18805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913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Credit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 checking and savings accounts</a:t>
            </a:r>
          </a:p>
          <a:p>
            <a:r>
              <a:rPr lang="en-US" dirty="0"/>
              <a:t>Get one card and make small purchases </a:t>
            </a:r>
          </a:p>
          <a:p>
            <a:pPr lvl="1"/>
            <a:r>
              <a:rPr lang="en-US" dirty="0"/>
              <a:t>Use them periodically, even if you prefer paying cash</a:t>
            </a:r>
          </a:p>
          <a:p>
            <a:pPr lvl="1"/>
            <a:r>
              <a:rPr lang="en-US" dirty="0"/>
              <a:t>Build a record of being a reliable credit customer</a:t>
            </a:r>
          </a:p>
          <a:p>
            <a:r>
              <a:rPr lang="en-US" dirty="0"/>
              <a:t>Obtain small loan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81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Build a Good Credit History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Not getting overextended</a:t>
            </a:r>
          </a:p>
          <a:p>
            <a:r>
              <a:rPr lang="en-US" altLang="zh-HK" dirty="0"/>
              <a:t>Fulfilling all credit terms</a:t>
            </a:r>
          </a:p>
          <a:p>
            <a:r>
              <a:rPr lang="en-US" altLang="zh-HK" dirty="0"/>
              <a:t>Paying on time</a:t>
            </a:r>
          </a:p>
          <a:p>
            <a:r>
              <a:rPr lang="en-US" altLang="zh-HK" dirty="0"/>
              <a:t>Notifying creditors if unable to pay</a:t>
            </a:r>
          </a:p>
          <a:p>
            <a:r>
              <a:rPr lang="en-US" altLang="zh-HK" dirty="0"/>
              <a:t>Being truthful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11033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Credit Rating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572000"/>
          </a:xfrm>
        </p:spPr>
        <p:txBody>
          <a:bodyPr>
            <a:normAutofit lnSpcReduction="10000"/>
          </a:bodyPr>
          <a:lstStyle/>
          <a:p>
            <a:r>
              <a:rPr lang="en-GB" altLang="zh-HK" dirty="0"/>
              <a:t>When you apply for a loan, the lender will review your credit history</a:t>
            </a:r>
          </a:p>
          <a:p>
            <a:r>
              <a:rPr lang="en-GB" altLang="zh-HK" dirty="0"/>
              <a:t>The record of your complete credit history is called your </a:t>
            </a:r>
            <a:r>
              <a:rPr lang="en-GB" altLang="zh-HK" b="1" dirty="0"/>
              <a:t>credit report</a:t>
            </a:r>
            <a:r>
              <a:rPr lang="en-GB" altLang="zh-HK" dirty="0"/>
              <a:t> or </a:t>
            </a:r>
            <a:r>
              <a:rPr lang="en-GB" altLang="zh-HK" b="1" dirty="0"/>
              <a:t>credit file</a:t>
            </a:r>
          </a:p>
          <a:p>
            <a:pPr lvl="1"/>
            <a:r>
              <a:rPr lang="en-GB" altLang="zh-HK" dirty="0"/>
              <a:t>Name, address, birth date</a:t>
            </a:r>
          </a:p>
          <a:p>
            <a:pPr lvl="1"/>
            <a:r>
              <a:rPr lang="en-GB" altLang="zh-HK" dirty="0"/>
              <a:t>Your employer, position, income, your previous employer, </a:t>
            </a:r>
            <a:r>
              <a:rPr lang="en-GB" altLang="zh-HK" dirty="0" err="1"/>
              <a:t>etc</a:t>
            </a:r>
            <a:endParaRPr lang="en-GB" altLang="zh-HK" dirty="0"/>
          </a:p>
          <a:p>
            <a:r>
              <a:rPr lang="en-GB" altLang="zh-HK" dirty="0"/>
              <a:t>It is collected and maintained by </a:t>
            </a:r>
            <a:r>
              <a:rPr lang="en-GB" altLang="zh-HK" b="1" dirty="0"/>
              <a:t>credit bureaus</a:t>
            </a:r>
          </a:p>
          <a:p>
            <a:pPr lvl="1"/>
            <a:r>
              <a:rPr lang="en-GB" altLang="zh-HK" dirty="0"/>
              <a:t>An agency that collects information on how promptly people and business pay their bills</a:t>
            </a:r>
          </a:p>
          <a:p>
            <a:r>
              <a:rPr lang="en-GB" altLang="zh-HK" dirty="0"/>
              <a:t>A credit rating is a measure of a person’s ability and willingness to make credit payment on time</a:t>
            </a:r>
          </a:p>
          <a:p>
            <a:r>
              <a:rPr lang="en-GB" altLang="zh-HK" dirty="0"/>
              <a:t>Creditors use different combinations of the </a:t>
            </a:r>
            <a:r>
              <a:rPr lang="en-GB" altLang="zh-HK" b="1" dirty="0"/>
              <a:t>5 Cs</a:t>
            </a:r>
            <a:r>
              <a:rPr lang="en-GB" altLang="zh-HK" dirty="0"/>
              <a:t> to reach their decisions</a:t>
            </a:r>
          </a:p>
        </p:txBody>
      </p:sp>
    </p:spTree>
    <p:extLst>
      <p:ext uri="{BB962C8B-B14F-4D97-AF65-F5344CB8AC3E}">
        <p14:creationId xmlns:p14="http://schemas.microsoft.com/office/powerpoint/2010/main" val="37781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The 5 C’s of Credit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572000"/>
          </a:xfrm>
        </p:spPr>
        <p:txBody>
          <a:bodyPr>
            <a:normAutofit/>
          </a:bodyPr>
          <a:lstStyle/>
          <a:p>
            <a:r>
              <a:rPr lang="en-US" altLang="zh-HK" dirty="0"/>
              <a:t>Character</a:t>
            </a:r>
          </a:p>
          <a:p>
            <a:pPr lvl="1"/>
            <a:r>
              <a:rPr lang="en-GB" altLang="zh-HK" dirty="0"/>
              <a:t>Will you repay the loan?</a:t>
            </a:r>
          </a:p>
          <a:p>
            <a:pPr lvl="1"/>
            <a:r>
              <a:rPr lang="en-GB" altLang="zh-HK" dirty="0"/>
              <a:t>The borrower’s attitude toward his or her credit obligations</a:t>
            </a:r>
          </a:p>
          <a:p>
            <a:r>
              <a:rPr lang="en-US" altLang="zh-HK" dirty="0"/>
              <a:t>Capacity</a:t>
            </a:r>
          </a:p>
          <a:p>
            <a:pPr lvl="1"/>
            <a:r>
              <a:rPr lang="en-GB" altLang="zh-HK" dirty="0"/>
              <a:t>Can you repay the loan?</a:t>
            </a:r>
          </a:p>
          <a:p>
            <a:pPr lvl="1"/>
            <a:r>
              <a:rPr lang="en-GB" altLang="zh-HK" dirty="0"/>
              <a:t>The borrower’s financial ability to meet credit obligations - income</a:t>
            </a:r>
            <a:endParaRPr lang="en-US" altLang="zh-HK" dirty="0"/>
          </a:p>
          <a:p>
            <a:r>
              <a:rPr lang="en-US" altLang="zh-HK" dirty="0"/>
              <a:t>Collateral</a:t>
            </a:r>
          </a:p>
          <a:p>
            <a:pPr lvl="1"/>
            <a:r>
              <a:rPr lang="en-GB" altLang="zh-HK" dirty="0"/>
              <a:t>What if you don’t repay the loan?</a:t>
            </a:r>
          </a:p>
          <a:p>
            <a:pPr lvl="1"/>
            <a:r>
              <a:rPr lang="en-GB" altLang="zh-HK" dirty="0"/>
              <a:t>A valuable asset that is pledged to ensure loan payments</a:t>
            </a:r>
            <a:endParaRPr lang="en-US" altLang="zh-HK" dirty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8525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The 5 C’s of Credit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Capital</a:t>
            </a:r>
          </a:p>
          <a:p>
            <a:pPr lvl="1"/>
            <a:r>
              <a:rPr lang="en-GB" altLang="zh-HK" dirty="0"/>
              <a:t>What are your assets and net worth?</a:t>
            </a:r>
          </a:p>
          <a:p>
            <a:pPr lvl="1"/>
            <a:r>
              <a:rPr lang="en-GB" altLang="zh-HK" dirty="0"/>
              <a:t>Ability to repay a loan if you lost your source of income</a:t>
            </a:r>
            <a:endParaRPr lang="en-US" altLang="zh-HK" dirty="0"/>
          </a:p>
          <a:p>
            <a:r>
              <a:rPr lang="en-US" altLang="zh-HK" dirty="0"/>
              <a:t>Condition</a:t>
            </a:r>
          </a:p>
          <a:p>
            <a:pPr lvl="1"/>
            <a:r>
              <a:rPr lang="en-GB" altLang="zh-HK" dirty="0"/>
              <a:t>What if your job is insecure ?</a:t>
            </a:r>
          </a:p>
          <a:p>
            <a:pPr lvl="1"/>
            <a:r>
              <a:rPr lang="en-GB" altLang="zh-HK" dirty="0"/>
              <a:t>General economic conditions that can affect a borrower’s ability to repay a loan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25557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Credit Can You Stand?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Monthly consumer credit payments (excluding mortgage) should </a:t>
            </a:r>
            <a:r>
              <a:rPr lang="en-US" b="1" dirty="0"/>
              <a:t>not exceed 20% </a:t>
            </a:r>
            <a:r>
              <a:rPr lang="en-US" dirty="0"/>
              <a:t>of monthly net income</a:t>
            </a:r>
          </a:p>
          <a:p>
            <a:r>
              <a:rPr lang="en-US" dirty="0"/>
              <a:t>Example: </a:t>
            </a:r>
          </a:p>
          <a:p>
            <a:pPr lvl="1"/>
            <a:r>
              <a:rPr lang="en-US" dirty="0"/>
              <a:t>If you have $10,000 income, using the 20% ratio, you should have monthly consumer credit payments of no more than $2,000 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3351212" y="2005583"/>
            <a:ext cx="5410200" cy="1573539"/>
            <a:chOff x="4875212" y="4572000"/>
            <a:chExt cx="2895600" cy="823269"/>
          </a:xfrm>
        </p:grpSpPr>
        <p:sp>
          <p:nvSpPr>
            <p:cNvPr id="5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字方塊 4"/>
                <p:cNvSpPr txBox="1"/>
                <p:nvPr/>
              </p:nvSpPr>
              <p:spPr>
                <a:xfrm>
                  <a:off x="4951412" y="4613146"/>
                  <a:ext cx="2743200" cy="7821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400"/>
                          <m:t>Debt</m:t>
                        </m:r>
                        <m:r>
                          <m:rPr>
                            <m:nor/>
                          </m:rPr>
                          <a:rPr lang="en-US" sz="2400"/>
                          <m:t> </m:t>
                        </m:r>
                        <m:r>
                          <m:rPr>
                            <m:nor/>
                          </m:rPr>
                          <a:rPr lang="en-GB" sz="2400" b="0" i="0" smtClean="0"/>
                          <m:t>Payment</m:t>
                        </m:r>
                        <m:r>
                          <m:rPr>
                            <m:nor/>
                          </m:rPr>
                          <a:rPr lang="en-US" sz="2400"/>
                          <m:t> </m:t>
                        </m:r>
                        <m:r>
                          <m:rPr>
                            <m:nor/>
                          </m:rPr>
                          <a:rPr lang="en-US" sz="2400"/>
                          <m:t>Ratio</m:t>
                        </m:r>
                        <m:r>
                          <m:rPr>
                            <m:nor/>
                          </m:rPr>
                          <a:rPr lang="en-US" sz="2400"/>
                          <m:t> =</m:t>
                        </m:r>
                        <m:f>
                          <m:fPr>
                            <m:ctrlPr>
                              <a:rPr lang="en-GB" altLang="zh-HK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400"/>
                              <m:t>Monthly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consumer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credit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payments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400"/>
                              <m:t>Monthly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take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−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home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/>
                              <m:t>pay</m:t>
                            </m:r>
                          </m:den>
                        </m:f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 xmlns="">
            <p:sp>
              <p:nvSpPr>
                <p:cNvPr id="6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613146"/>
                  <a:ext cx="2743200" cy="782123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2749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Currency Symbols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9CF527E-FFB0-4DB9-A7A4-39065878E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Currency symbols presentation (widescreen)</Template>
  <TotalTime>0</TotalTime>
  <Words>2296</Words>
  <Application>Microsoft Office PowerPoint</Application>
  <PresentationFormat>自訂</PresentationFormat>
  <Paragraphs>397</Paragraphs>
  <Slides>39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44" baseType="lpstr">
      <vt:lpstr>新細明體</vt:lpstr>
      <vt:lpstr>Arial</vt:lpstr>
      <vt:lpstr>Cambria</vt:lpstr>
      <vt:lpstr>Cambria Math</vt:lpstr>
      <vt:lpstr>Currency Symbols 16x9</vt:lpstr>
      <vt:lpstr>GE1202 Managing Your Personal Finance</vt:lpstr>
      <vt:lpstr>What is Consumer Credit?</vt:lpstr>
      <vt:lpstr>Two Types of Credit</vt:lpstr>
      <vt:lpstr>Two Types of Credit</vt:lpstr>
      <vt:lpstr>Revolving Credit Line</vt:lpstr>
      <vt:lpstr>Three Types of Revolving Credit</vt:lpstr>
      <vt:lpstr>Home Equity Line of Credit</vt:lpstr>
      <vt:lpstr>Advantages of Credit</vt:lpstr>
      <vt:lpstr>Uses of Credit</vt:lpstr>
      <vt:lpstr>Misuses of Credit</vt:lpstr>
      <vt:lpstr>Avoid the Minimum-Monthly-Payment Trap</vt:lpstr>
      <vt:lpstr>Bank Credit Cards</vt:lpstr>
      <vt:lpstr>Charges</vt:lpstr>
      <vt:lpstr>Comparison</vt:lpstr>
      <vt:lpstr>Other Fees</vt:lpstr>
      <vt:lpstr>PowerPoint 簡報</vt:lpstr>
      <vt:lpstr>Computing Finance Charge</vt:lpstr>
      <vt:lpstr>Example of ADB</vt:lpstr>
      <vt:lpstr>Loan Restructuring </vt:lpstr>
      <vt:lpstr>Consumer Loans </vt:lpstr>
      <vt:lpstr>Consumer Loans </vt:lpstr>
      <vt:lpstr> Important Loan Features </vt:lpstr>
      <vt:lpstr> Computing Finance Charges </vt:lpstr>
      <vt:lpstr>Annual Percentage Rate </vt:lpstr>
      <vt:lpstr> Simple Interest Method (Single-Payment Loan)</vt:lpstr>
      <vt:lpstr> Discount Method (Single-Payment Loan) </vt:lpstr>
      <vt:lpstr>  Simple Interest Method (Installment Loan )</vt:lpstr>
      <vt:lpstr>PowerPoint 簡報</vt:lpstr>
      <vt:lpstr>Simple Interest Method (Installment Loan )</vt:lpstr>
      <vt:lpstr>Simple Interest Method (Installment Loan )</vt:lpstr>
      <vt:lpstr>Add-On Method (Installment Loan )</vt:lpstr>
      <vt:lpstr>Add-On Method (Installment Loan )</vt:lpstr>
      <vt:lpstr>Add-On Method (Installment Loan )</vt:lpstr>
      <vt:lpstr>Establishing Credit</vt:lpstr>
      <vt:lpstr>Build a Good Credit History</vt:lpstr>
      <vt:lpstr>Credit Rating</vt:lpstr>
      <vt:lpstr>The 5 C’s of Credit</vt:lpstr>
      <vt:lpstr>The 5 C’s of Credit</vt:lpstr>
      <vt:lpstr>How Much Credit Can You Stand?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2016-05-30T03:53:03Z</dcterms:created>
  <dcterms:modified xsi:type="dcterms:W3CDTF">2016-09-13T08:45:16Z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TC028952629991</vt:lpwstr>
  </property>
</Properties>
</file>