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00" r:id="rId2"/>
    <p:sldId id="257" r:id="rId3"/>
    <p:sldId id="314" r:id="rId4"/>
    <p:sldId id="258" r:id="rId5"/>
    <p:sldId id="312" r:id="rId6"/>
    <p:sldId id="313" r:id="rId7"/>
    <p:sldId id="259" r:id="rId8"/>
    <p:sldId id="260" r:id="rId9"/>
    <p:sldId id="263" r:id="rId10"/>
    <p:sldId id="264" r:id="rId11"/>
    <p:sldId id="265" r:id="rId12"/>
    <p:sldId id="266" r:id="rId13"/>
    <p:sldId id="315" r:id="rId14"/>
    <p:sldId id="282" r:id="rId15"/>
    <p:sldId id="283" r:id="rId16"/>
    <p:sldId id="316" r:id="rId17"/>
    <p:sldId id="317" r:id="rId18"/>
    <p:sldId id="318" r:id="rId19"/>
    <p:sldId id="319" r:id="rId20"/>
    <p:sldId id="303" r:id="rId21"/>
    <p:sldId id="322" r:id="rId22"/>
    <p:sldId id="309" r:id="rId23"/>
    <p:sldId id="310" r:id="rId24"/>
    <p:sldId id="320" r:id="rId25"/>
    <p:sldId id="323" r:id="rId26"/>
    <p:sldId id="321" r:id="rId27"/>
    <p:sldId id="291" r:id="rId28"/>
    <p:sldId id="290" r:id="rId29"/>
    <p:sldId id="301" r:id="rId30"/>
  </p:sldIdLst>
  <p:sldSz cx="9144000" cy="6858000" type="screen4x3"/>
  <p:notesSz cx="6797675" cy="9926638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9" autoAdjust="0"/>
    <p:restoredTop sz="94438" autoAdjust="0"/>
  </p:normalViewPr>
  <p:slideViewPr>
    <p:cSldViewPr>
      <p:cViewPr varScale="1">
        <p:scale>
          <a:sx n="108" d="100"/>
          <a:sy n="108" d="100"/>
        </p:scale>
        <p:origin x="166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42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5C55D-0FEF-4C2E-BFF9-BACB02BAF61B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A71EB-4EDB-4B6C-BA49-ECD899C55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111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236F4-73B3-464E-8311-BA2F9F49BB4A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9BAAC-39B8-4B26-9A98-7AED804A7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516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9BAAC-39B8-4B26-9A98-7AED804A73D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779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4161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5845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9331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9BAAC-39B8-4B26-9A98-7AED804A73D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323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0478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9511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2193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0786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616847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18898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550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84259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9BAAC-39B8-4B26-9A98-7AED804A73D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139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038E9-FD65-4110-BD2F-56007AF04288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EAD1-49A8-450F-8256-C78103E809C0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3FAE1-F665-4F1B-B914-5BE5D8064463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AF56-B488-4280-B8AF-886A7456C3D3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4EBE-D431-4573-8D33-07C18F6AAB08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A706-979E-4A20-8611-5E4E512E11AF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13229-EA22-461A-B15B-D4F0A4CDE6E2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8082-944F-4343-B37B-821CF385B0F3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2755-AEEB-4747-8C32-1B9D47FBDCFD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A1F3-C786-4F8E-9887-DA1A6393B357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B44E-69CD-4463-A6B4-2351DA9C3B16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83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10096" y="1649876"/>
            <a:ext cx="3614304" cy="3802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71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1663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D969C-2AFE-41BF-8299-56CB66EA32C9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5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AA625-DAB9-4F2E-8B78-8230B23B3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6983" y="887730"/>
            <a:ext cx="5492932" cy="1790700"/>
          </a:xfrm>
        </p:spPr>
        <p:txBody>
          <a:bodyPr>
            <a:normAutofit fontScale="90000"/>
          </a:bodyPr>
          <a:lstStyle/>
          <a:p>
            <a:pPr algn="l"/>
            <a:br>
              <a:rPr lang="en-US" sz="4000" b="1" dirty="0"/>
            </a:br>
            <a:r>
              <a:rPr lang="en-US" sz="4000" b="1" dirty="0"/>
              <a:t>EE2000 Logic Circuit Design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305A6B-C053-4AFE-B341-7B2A25647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8344" y="2922770"/>
            <a:ext cx="6858000" cy="1655762"/>
          </a:xfrm>
        </p:spPr>
        <p:txBody>
          <a:bodyPr>
            <a:normAutofit/>
          </a:bodyPr>
          <a:lstStyle/>
          <a:p>
            <a:pPr algn="l"/>
            <a:endParaRPr lang="en-US" sz="3600" dirty="0"/>
          </a:p>
          <a:p>
            <a:pPr algn="l"/>
            <a:r>
              <a:rPr lang="en-US" sz="3600" dirty="0"/>
              <a:t>Registers and Counters</a:t>
            </a:r>
          </a:p>
          <a:p>
            <a:pPr algn="l"/>
            <a:endParaRPr lang="en-US" sz="3600" dirty="0"/>
          </a:p>
          <a:p>
            <a:pPr algn="l"/>
            <a:endParaRPr lang="en-US" sz="36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681E2D-5F25-47B3-8471-0D2B72A1C510}"/>
              </a:ext>
            </a:extLst>
          </p:cNvPr>
          <p:cNvCxnSpPr/>
          <p:nvPr/>
        </p:nvCxnSpPr>
        <p:spPr>
          <a:xfrm>
            <a:off x="1025434" y="2678430"/>
            <a:ext cx="69755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194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</a:t>
            </a:fld>
            <a:endParaRPr lang="zh-CN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323528" y="867845"/>
            <a:ext cx="712879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/>
          </a:p>
          <a:p>
            <a:pPr lvl="1"/>
            <a:r>
              <a:rPr lang="en-US" sz="2800" b="1" dirty="0"/>
              <a:t>1 Registers</a:t>
            </a:r>
            <a:br>
              <a:rPr lang="en-US" sz="2800" dirty="0"/>
            </a:br>
            <a:r>
              <a:rPr lang="en-US" sz="2800" dirty="0"/>
              <a:t>	- Registers</a:t>
            </a:r>
            <a:br>
              <a:rPr lang="en-US" sz="2800" dirty="0"/>
            </a:br>
            <a:r>
              <a:rPr lang="en-US" sz="2800" dirty="0"/>
              <a:t>		Parallel load, Bidirectional shift</a:t>
            </a:r>
            <a:br>
              <a:rPr lang="en-US" sz="2800" dirty="0"/>
            </a:br>
            <a:r>
              <a:rPr lang="en-US" sz="2800" dirty="0"/>
              <a:t>		Serial Adder, Accumulator</a:t>
            </a:r>
          </a:p>
          <a:p>
            <a:pPr lvl="1"/>
            <a:r>
              <a:rPr lang="en-US" sz="2800" b="1" dirty="0"/>
              <a:t>2 Counters</a:t>
            </a:r>
            <a:br>
              <a:rPr lang="en-US" sz="2800" dirty="0"/>
            </a:br>
            <a:r>
              <a:rPr lang="en-US" sz="2800" dirty="0"/>
              <a:t>	- Asynchronous Counters</a:t>
            </a:r>
            <a:br>
              <a:rPr lang="en-US" sz="2800" dirty="0"/>
            </a:br>
            <a:r>
              <a:rPr lang="en-US" sz="2800" dirty="0"/>
              <a:t>		Ripple counters</a:t>
            </a:r>
          </a:p>
          <a:p>
            <a:pPr lvl="1"/>
            <a:r>
              <a:rPr lang="en-US" sz="2800" dirty="0"/>
              <a:t>	- Synchronous Counters</a:t>
            </a:r>
            <a:br>
              <a:rPr lang="en-US" sz="2800" dirty="0"/>
            </a:br>
            <a:r>
              <a:rPr lang="en-US" sz="2800" dirty="0"/>
              <a:t>		Up-down counters, </a:t>
            </a:r>
            <a:br>
              <a:rPr lang="en-US" sz="2800" dirty="0"/>
            </a:br>
            <a:r>
              <a:rPr lang="en-US" sz="2800" dirty="0"/>
              <a:t>		Modulo counters, </a:t>
            </a:r>
            <a:br>
              <a:rPr lang="en-US" sz="2800" dirty="0"/>
            </a:br>
            <a:r>
              <a:rPr lang="en-US" sz="2800" dirty="0"/>
              <a:t>		Ring counters, Twist Ring counters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36997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7882" y="196443"/>
            <a:ext cx="7261412" cy="1100301"/>
          </a:xfrm>
          <a:prstGeom prst="rect">
            <a:avLst/>
          </a:prstGeom>
        </p:spPr>
        <p:txBody>
          <a:bodyPr vert="horz" wrap="square" lIns="0" tIns="419100" rIns="0" bIns="0" rtlCol="0" anchor="ctr">
            <a:spAutoFit/>
          </a:bodyPr>
          <a:lstStyle/>
          <a:p>
            <a:pPr marL="381020"/>
            <a:r>
              <a:rPr dirty="0"/>
              <a:t>Applications of Flip-Flops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5576" y="1916832"/>
            <a:ext cx="7704856" cy="3822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3221" indent="-302015">
              <a:buFont typeface="Arial"/>
              <a:buChar char="•"/>
              <a:tabLst>
                <a:tab pos="313781" algn="l"/>
              </a:tabLst>
            </a:pPr>
            <a:r>
              <a:rPr lang="en-US" sz="2824" dirty="0">
                <a:latin typeface="Arial"/>
                <a:cs typeface="Arial"/>
              </a:rPr>
              <a:t>Flip-Flops are basic element of Static Random Access M</a:t>
            </a:r>
            <a:r>
              <a:rPr sz="2824" dirty="0">
                <a:latin typeface="Arial"/>
                <a:cs typeface="Arial"/>
              </a:rPr>
              <a:t>emor</a:t>
            </a:r>
            <a:r>
              <a:rPr lang="en-US" sz="2824" dirty="0">
                <a:latin typeface="Arial"/>
                <a:cs typeface="Arial"/>
              </a:rPr>
              <a:t>y (SRAM) in CPUs, ALUs, microcontrollers.</a:t>
            </a:r>
          </a:p>
          <a:p>
            <a:pPr marL="313221" indent="-302015">
              <a:buFont typeface="Arial"/>
              <a:buChar char="•"/>
              <a:tabLst>
                <a:tab pos="313781" algn="l"/>
              </a:tabLst>
            </a:pPr>
            <a:r>
              <a:rPr sz="2471" spc="-13" dirty="0">
                <a:latin typeface="Arial"/>
                <a:cs typeface="Arial"/>
              </a:rPr>
              <a:t>Shift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register</a:t>
            </a:r>
            <a:r>
              <a:rPr lang="en-US" sz="2471" spc="-13" dirty="0">
                <a:latin typeface="Arial"/>
                <a:cs typeface="Arial"/>
              </a:rPr>
              <a:t> is an example of this kind of memories. This includes: </a:t>
            </a:r>
            <a:endParaRPr sz="2471" dirty="0">
              <a:latin typeface="Arial"/>
              <a:cs typeface="Arial"/>
            </a:endParaRPr>
          </a:p>
          <a:p>
            <a:pPr marL="1019790" marR="132797" lvl="2" indent="-201717">
              <a:lnSpc>
                <a:spcPct val="99800"/>
              </a:lnSpc>
              <a:spcBef>
                <a:spcPts val="516"/>
              </a:spcBef>
              <a:buFont typeface="Arial"/>
              <a:buChar char="•"/>
              <a:tabLst>
                <a:tab pos="1019790" algn="l"/>
              </a:tabLst>
            </a:pPr>
            <a:r>
              <a:rPr sz="2118" dirty="0">
                <a:latin typeface="Arial"/>
                <a:cs typeface="Arial"/>
              </a:rPr>
              <a:t>Parallel loading shift register :</a:t>
            </a:r>
            <a:r>
              <a:rPr sz="2118" spc="44" dirty="0">
                <a:latin typeface="Arial"/>
                <a:cs typeface="Arial"/>
              </a:rPr>
              <a:t> </a:t>
            </a:r>
            <a:r>
              <a:rPr sz="2118" dirty="0">
                <a:latin typeface="Arial"/>
                <a:cs typeface="Arial"/>
              </a:rPr>
              <a:t>can be used for parallel to serial conversion in serial data communication</a:t>
            </a:r>
          </a:p>
          <a:p>
            <a:pPr marL="1019790" marR="4483" lvl="2" indent="-201717">
              <a:lnSpc>
                <a:spcPct val="99800"/>
              </a:lnSpc>
              <a:spcBef>
                <a:spcPts val="512"/>
              </a:spcBef>
              <a:buFont typeface="Arial"/>
              <a:buChar char="•"/>
              <a:tabLst>
                <a:tab pos="1019790" algn="l"/>
              </a:tabLst>
            </a:pPr>
            <a:r>
              <a:rPr sz="2118" dirty="0">
                <a:latin typeface="Arial"/>
                <a:cs typeface="Arial"/>
              </a:rPr>
              <a:t>Serial in, parallel out shift register: can be used for serial to parallel conversion in</a:t>
            </a:r>
            <a:r>
              <a:rPr sz="2118" spc="49" dirty="0">
                <a:latin typeface="Arial"/>
                <a:cs typeface="Arial"/>
              </a:rPr>
              <a:t> </a:t>
            </a:r>
            <a:r>
              <a:rPr sz="2118" dirty="0">
                <a:latin typeface="Arial"/>
                <a:cs typeface="Arial"/>
              </a:rPr>
              <a:t>a serial data communication system.</a:t>
            </a:r>
          </a:p>
        </p:txBody>
      </p:sp>
    </p:spTree>
    <p:extLst>
      <p:ext uri="{BB962C8B-B14F-4D97-AF65-F5344CB8AC3E}">
        <p14:creationId xmlns:p14="http://schemas.microsoft.com/office/powerpoint/2010/main" val="2707230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Registers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2710" r="792"/>
          <a:stretch/>
        </p:blipFill>
        <p:spPr bwMode="auto">
          <a:xfrm>
            <a:off x="827584" y="1556792"/>
            <a:ext cx="7776790" cy="3339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717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7882" y="451640"/>
            <a:ext cx="7261412" cy="58990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56878">
              <a:lnSpc>
                <a:spcPts val="4619"/>
              </a:lnSpc>
            </a:pPr>
            <a:r>
              <a:rPr dirty="0"/>
              <a:t>Shift Register</a:t>
            </a:r>
          </a:p>
        </p:txBody>
      </p:sp>
      <p:sp>
        <p:nvSpPr>
          <p:cNvPr id="3" name="object 3"/>
          <p:cNvSpPr/>
          <p:nvPr/>
        </p:nvSpPr>
        <p:spPr>
          <a:xfrm>
            <a:off x="3166782" y="3012141"/>
            <a:ext cx="597274" cy="25773"/>
          </a:xfrm>
          <a:custGeom>
            <a:avLst/>
            <a:gdLst/>
            <a:ahLst/>
            <a:cxnLst/>
            <a:rect l="l" t="t" r="r" b="b"/>
            <a:pathLst>
              <a:path w="676910" h="29210">
                <a:moveTo>
                  <a:pt x="676655" y="0"/>
                </a:moveTo>
                <a:lnTo>
                  <a:pt x="0" y="3048"/>
                </a:lnTo>
                <a:lnTo>
                  <a:pt x="0" y="28955"/>
                </a:lnTo>
                <a:lnTo>
                  <a:pt x="676655" y="25907"/>
                </a:lnTo>
                <a:lnTo>
                  <a:pt x="6766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" name="object 4"/>
          <p:cNvSpPr/>
          <p:nvPr/>
        </p:nvSpPr>
        <p:spPr>
          <a:xfrm>
            <a:off x="4502748" y="3831067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" name="object 5"/>
          <p:cNvSpPr/>
          <p:nvPr/>
        </p:nvSpPr>
        <p:spPr>
          <a:xfrm>
            <a:off x="3763832" y="3359748"/>
            <a:ext cx="415738" cy="0"/>
          </a:xfrm>
          <a:custGeom>
            <a:avLst/>
            <a:gdLst/>
            <a:ahLst/>
            <a:cxnLst/>
            <a:rect l="l" t="t" r="r" b="b"/>
            <a:pathLst>
              <a:path w="471170">
                <a:moveTo>
                  <a:pt x="0" y="0"/>
                </a:moveTo>
                <a:lnTo>
                  <a:pt x="470915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" name="object 6"/>
          <p:cNvSpPr/>
          <p:nvPr/>
        </p:nvSpPr>
        <p:spPr>
          <a:xfrm>
            <a:off x="4168588" y="3841376"/>
            <a:ext cx="643218" cy="0"/>
          </a:xfrm>
          <a:custGeom>
            <a:avLst/>
            <a:gdLst/>
            <a:ahLst/>
            <a:cxnLst/>
            <a:rect l="l" t="t" r="r" b="b"/>
            <a:pathLst>
              <a:path w="728979">
                <a:moveTo>
                  <a:pt x="0" y="0"/>
                </a:moveTo>
                <a:lnTo>
                  <a:pt x="728472" y="0"/>
                </a:lnTo>
              </a:path>
            </a:pathLst>
          </a:custGeom>
          <a:ln w="266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7" name="object 7"/>
          <p:cNvSpPr/>
          <p:nvPr/>
        </p:nvSpPr>
        <p:spPr>
          <a:xfrm>
            <a:off x="4180017" y="2846294"/>
            <a:ext cx="0" cy="983876"/>
          </a:xfrm>
          <a:custGeom>
            <a:avLst/>
            <a:gdLst/>
            <a:ahLst/>
            <a:cxnLst/>
            <a:rect l="l" t="t" r="r" b="b"/>
            <a:pathLst>
              <a:path h="1115060">
                <a:moveTo>
                  <a:pt x="0" y="0"/>
                </a:moveTo>
                <a:lnTo>
                  <a:pt x="0" y="111506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" name="object 8"/>
          <p:cNvSpPr/>
          <p:nvPr/>
        </p:nvSpPr>
        <p:spPr>
          <a:xfrm>
            <a:off x="4168588" y="2835088"/>
            <a:ext cx="643218" cy="0"/>
          </a:xfrm>
          <a:custGeom>
            <a:avLst/>
            <a:gdLst/>
            <a:ahLst/>
            <a:cxnLst/>
            <a:rect l="l" t="t" r="r" b="b"/>
            <a:pathLst>
              <a:path w="728979">
                <a:moveTo>
                  <a:pt x="0" y="0"/>
                </a:moveTo>
                <a:lnTo>
                  <a:pt x="728472" y="0"/>
                </a:lnTo>
              </a:path>
            </a:pathLst>
          </a:custGeom>
          <a:ln w="266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" name="object 9"/>
          <p:cNvSpPr/>
          <p:nvPr/>
        </p:nvSpPr>
        <p:spPr>
          <a:xfrm>
            <a:off x="4180690" y="3835773"/>
            <a:ext cx="630891" cy="0"/>
          </a:xfrm>
          <a:custGeom>
            <a:avLst/>
            <a:gdLst/>
            <a:ahLst/>
            <a:cxnLst/>
            <a:rect l="l" t="t" r="r" b="b"/>
            <a:pathLst>
              <a:path w="715010">
                <a:moveTo>
                  <a:pt x="0" y="0"/>
                </a:moveTo>
                <a:lnTo>
                  <a:pt x="714756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0" name="object 10"/>
          <p:cNvSpPr/>
          <p:nvPr/>
        </p:nvSpPr>
        <p:spPr>
          <a:xfrm>
            <a:off x="4799927" y="2846294"/>
            <a:ext cx="0" cy="983876"/>
          </a:xfrm>
          <a:custGeom>
            <a:avLst/>
            <a:gdLst/>
            <a:ahLst/>
            <a:cxnLst/>
            <a:rect l="l" t="t" r="r" b="b"/>
            <a:pathLst>
              <a:path h="1115060">
                <a:moveTo>
                  <a:pt x="0" y="0"/>
                </a:moveTo>
                <a:lnTo>
                  <a:pt x="0" y="111506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1" name="object 11"/>
          <p:cNvSpPr/>
          <p:nvPr/>
        </p:nvSpPr>
        <p:spPr>
          <a:xfrm>
            <a:off x="4180690" y="2841363"/>
            <a:ext cx="630891" cy="0"/>
          </a:xfrm>
          <a:custGeom>
            <a:avLst/>
            <a:gdLst/>
            <a:ahLst/>
            <a:cxnLst/>
            <a:rect l="l" t="t" r="r" b="b"/>
            <a:pathLst>
              <a:path w="715010">
                <a:moveTo>
                  <a:pt x="0" y="0"/>
                </a:moveTo>
                <a:lnTo>
                  <a:pt x="714756" y="0"/>
                </a:lnTo>
              </a:path>
            </a:pathLst>
          </a:custGeom>
          <a:ln w="134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2" name="object 12"/>
          <p:cNvSpPr/>
          <p:nvPr/>
        </p:nvSpPr>
        <p:spPr>
          <a:xfrm>
            <a:off x="4810013" y="3012141"/>
            <a:ext cx="634813" cy="25773"/>
          </a:xfrm>
          <a:custGeom>
            <a:avLst/>
            <a:gdLst/>
            <a:ahLst/>
            <a:cxnLst/>
            <a:rect l="l" t="t" r="r" b="b"/>
            <a:pathLst>
              <a:path w="719454" h="29210">
                <a:moveTo>
                  <a:pt x="719327" y="0"/>
                </a:moveTo>
                <a:lnTo>
                  <a:pt x="0" y="3048"/>
                </a:lnTo>
                <a:lnTo>
                  <a:pt x="0" y="28955"/>
                </a:lnTo>
                <a:lnTo>
                  <a:pt x="719327" y="25907"/>
                </a:lnTo>
                <a:lnTo>
                  <a:pt x="7193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3" name="object 13"/>
          <p:cNvSpPr/>
          <p:nvPr/>
        </p:nvSpPr>
        <p:spPr>
          <a:xfrm>
            <a:off x="4417359" y="3704665"/>
            <a:ext cx="172571" cy="147918"/>
          </a:xfrm>
          <a:custGeom>
            <a:avLst/>
            <a:gdLst/>
            <a:ahLst/>
            <a:cxnLst/>
            <a:rect l="l" t="t" r="r" b="b"/>
            <a:pathLst>
              <a:path w="195579" h="167639">
                <a:moveTo>
                  <a:pt x="97536" y="0"/>
                </a:moveTo>
                <a:lnTo>
                  <a:pt x="86868" y="19812"/>
                </a:lnTo>
                <a:lnTo>
                  <a:pt x="12192" y="149351"/>
                </a:lnTo>
                <a:lnTo>
                  <a:pt x="0" y="167639"/>
                </a:lnTo>
                <a:lnTo>
                  <a:pt x="195072" y="167639"/>
                </a:lnTo>
                <a:lnTo>
                  <a:pt x="191789" y="161543"/>
                </a:lnTo>
                <a:lnTo>
                  <a:pt x="33527" y="161543"/>
                </a:lnTo>
                <a:lnTo>
                  <a:pt x="22860" y="155447"/>
                </a:lnTo>
                <a:lnTo>
                  <a:pt x="22860" y="141731"/>
                </a:lnTo>
                <a:lnTo>
                  <a:pt x="44949" y="141731"/>
                </a:lnTo>
                <a:lnTo>
                  <a:pt x="97643" y="50322"/>
                </a:lnTo>
                <a:lnTo>
                  <a:pt x="86868" y="32003"/>
                </a:lnTo>
                <a:lnTo>
                  <a:pt x="97536" y="25907"/>
                </a:lnTo>
                <a:lnTo>
                  <a:pt x="112686" y="25907"/>
                </a:lnTo>
                <a:lnTo>
                  <a:pt x="108204" y="18287"/>
                </a:lnTo>
                <a:lnTo>
                  <a:pt x="97536" y="0"/>
                </a:lnTo>
                <a:close/>
              </a:path>
              <a:path w="195579" h="167639">
                <a:moveTo>
                  <a:pt x="44949" y="141731"/>
                </a:moveTo>
                <a:lnTo>
                  <a:pt x="22860" y="141731"/>
                </a:lnTo>
                <a:lnTo>
                  <a:pt x="22860" y="155447"/>
                </a:lnTo>
                <a:lnTo>
                  <a:pt x="33527" y="161543"/>
                </a:lnTo>
                <a:lnTo>
                  <a:pt x="44949" y="141731"/>
                </a:lnTo>
                <a:close/>
              </a:path>
              <a:path w="195579" h="167639">
                <a:moveTo>
                  <a:pt x="151413" y="141731"/>
                </a:moveTo>
                <a:lnTo>
                  <a:pt x="44949" y="141731"/>
                </a:lnTo>
                <a:lnTo>
                  <a:pt x="33527" y="161543"/>
                </a:lnTo>
                <a:lnTo>
                  <a:pt x="163068" y="161543"/>
                </a:lnTo>
                <a:lnTo>
                  <a:pt x="151413" y="141731"/>
                </a:lnTo>
                <a:close/>
              </a:path>
              <a:path w="195579" h="167639">
                <a:moveTo>
                  <a:pt x="112686" y="25907"/>
                </a:moveTo>
                <a:lnTo>
                  <a:pt x="97536" y="25907"/>
                </a:lnTo>
                <a:lnTo>
                  <a:pt x="108204" y="32003"/>
                </a:lnTo>
                <a:lnTo>
                  <a:pt x="97643" y="50322"/>
                </a:lnTo>
                <a:lnTo>
                  <a:pt x="163068" y="161543"/>
                </a:lnTo>
                <a:lnTo>
                  <a:pt x="173736" y="155447"/>
                </a:lnTo>
                <a:lnTo>
                  <a:pt x="173736" y="141731"/>
                </a:lnTo>
                <a:lnTo>
                  <a:pt x="180818" y="141731"/>
                </a:lnTo>
                <a:lnTo>
                  <a:pt x="112686" y="25907"/>
                </a:lnTo>
                <a:close/>
              </a:path>
              <a:path w="195579" h="167639">
                <a:moveTo>
                  <a:pt x="180818" y="141731"/>
                </a:moveTo>
                <a:lnTo>
                  <a:pt x="173736" y="141731"/>
                </a:lnTo>
                <a:lnTo>
                  <a:pt x="173736" y="155447"/>
                </a:lnTo>
                <a:lnTo>
                  <a:pt x="163068" y="161543"/>
                </a:lnTo>
                <a:lnTo>
                  <a:pt x="191789" y="161543"/>
                </a:lnTo>
                <a:lnTo>
                  <a:pt x="184404" y="147827"/>
                </a:lnTo>
                <a:lnTo>
                  <a:pt x="180818" y="141731"/>
                </a:lnTo>
                <a:close/>
              </a:path>
              <a:path w="195579" h="167639">
                <a:moveTo>
                  <a:pt x="97536" y="25907"/>
                </a:moveTo>
                <a:lnTo>
                  <a:pt x="86868" y="32003"/>
                </a:lnTo>
                <a:lnTo>
                  <a:pt x="97643" y="50322"/>
                </a:lnTo>
                <a:lnTo>
                  <a:pt x="108204" y="32003"/>
                </a:lnTo>
                <a:lnTo>
                  <a:pt x="97536" y="259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4" name="object 14"/>
          <p:cNvSpPr/>
          <p:nvPr/>
        </p:nvSpPr>
        <p:spPr>
          <a:xfrm>
            <a:off x="4609651" y="3535232"/>
            <a:ext cx="165847" cy="0"/>
          </a:xfrm>
          <a:custGeom>
            <a:avLst/>
            <a:gdLst/>
            <a:ahLst/>
            <a:cxnLst/>
            <a:rect l="l" t="t" r="r" b="b"/>
            <a:pathLst>
              <a:path w="187960">
                <a:moveTo>
                  <a:pt x="0" y="0"/>
                </a:moveTo>
                <a:lnTo>
                  <a:pt x="187451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5" name="object 15"/>
          <p:cNvSpPr/>
          <p:nvPr/>
        </p:nvSpPr>
        <p:spPr>
          <a:xfrm>
            <a:off x="3763159" y="2636969"/>
            <a:ext cx="0" cy="723899"/>
          </a:xfrm>
          <a:custGeom>
            <a:avLst/>
            <a:gdLst/>
            <a:ahLst/>
            <a:cxnLst/>
            <a:rect l="l" t="t" r="r" b="b"/>
            <a:pathLst>
              <a:path h="820420">
                <a:moveTo>
                  <a:pt x="0" y="0"/>
                </a:moveTo>
                <a:lnTo>
                  <a:pt x="0" y="819912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" name="object 16"/>
          <p:cNvSpPr/>
          <p:nvPr/>
        </p:nvSpPr>
        <p:spPr>
          <a:xfrm>
            <a:off x="2435262" y="4233806"/>
            <a:ext cx="3749488" cy="0"/>
          </a:xfrm>
          <a:custGeom>
            <a:avLst/>
            <a:gdLst/>
            <a:ahLst/>
            <a:cxnLst/>
            <a:rect l="l" t="t" r="r" b="b"/>
            <a:pathLst>
              <a:path w="4249420">
                <a:moveTo>
                  <a:pt x="0" y="0"/>
                </a:moveTo>
                <a:lnTo>
                  <a:pt x="4248912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" name="object 17"/>
          <p:cNvSpPr/>
          <p:nvPr/>
        </p:nvSpPr>
        <p:spPr>
          <a:xfrm>
            <a:off x="6183630" y="3831067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" name="object 18"/>
          <p:cNvSpPr/>
          <p:nvPr/>
        </p:nvSpPr>
        <p:spPr>
          <a:xfrm>
            <a:off x="5444714" y="3359748"/>
            <a:ext cx="415738" cy="0"/>
          </a:xfrm>
          <a:custGeom>
            <a:avLst/>
            <a:gdLst/>
            <a:ahLst/>
            <a:cxnLst/>
            <a:rect l="l" t="t" r="r" b="b"/>
            <a:pathLst>
              <a:path w="471170">
                <a:moveTo>
                  <a:pt x="0" y="0"/>
                </a:moveTo>
                <a:lnTo>
                  <a:pt x="470915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" name="object 19"/>
          <p:cNvSpPr/>
          <p:nvPr/>
        </p:nvSpPr>
        <p:spPr>
          <a:xfrm>
            <a:off x="5849470" y="3841376"/>
            <a:ext cx="643218" cy="0"/>
          </a:xfrm>
          <a:custGeom>
            <a:avLst/>
            <a:gdLst/>
            <a:ahLst/>
            <a:cxnLst/>
            <a:rect l="l" t="t" r="r" b="b"/>
            <a:pathLst>
              <a:path w="728979">
                <a:moveTo>
                  <a:pt x="0" y="0"/>
                </a:moveTo>
                <a:lnTo>
                  <a:pt x="728472" y="0"/>
                </a:lnTo>
              </a:path>
            </a:pathLst>
          </a:custGeom>
          <a:ln w="266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" name="object 20"/>
          <p:cNvSpPr/>
          <p:nvPr/>
        </p:nvSpPr>
        <p:spPr>
          <a:xfrm>
            <a:off x="5860900" y="2846294"/>
            <a:ext cx="0" cy="983876"/>
          </a:xfrm>
          <a:custGeom>
            <a:avLst/>
            <a:gdLst/>
            <a:ahLst/>
            <a:cxnLst/>
            <a:rect l="l" t="t" r="r" b="b"/>
            <a:pathLst>
              <a:path h="1115060">
                <a:moveTo>
                  <a:pt x="0" y="0"/>
                </a:moveTo>
                <a:lnTo>
                  <a:pt x="0" y="111506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" name="object 21"/>
          <p:cNvSpPr/>
          <p:nvPr/>
        </p:nvSpPr>
        <p:spPr>
          <a:xfrm>
            <a:off x="5849470" y="2835088"/>
            <a:ext cx="643218" cy="0"/>
          </a:xfrm>
          <a:custGeom>
            <a:avLst/>
            <a:gdLst/>
            <a:ahLst/>
            <a:cxnLst/>
            <a:rect l="l" t="t" r="r" b="b"/>
            <a:pathLst>
              <a:path w="728979">
                <a:moveTo>
                  <a:pt x="0" y="0"/>
                </a:moveTo>
                <a:lnTo>
                  <a:pt x="728472" y="0"/>
                </a:lnTo>
              </a:path>
            </a:pathLst>
          </a:custGeom>
          <a:ln w="266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" name="object 22"/>
          <p:cNvSpPr/>
          <p:nvPr/>
        </p:nvSpPr>
        <p:spPr>
          <a:xfrm>
            <a:off x="5861572" y="3835773"/>
            <a:ext cx="630891" cy="0"/>
          </a:xfrm>
          <a:custGeom>
            <a:avLst/>
            <a:gdLst/>
            <a:ahLst/>
            <a:cxnLst/>
            <a:rect l="l" t="t" r="r" b="b"/>
            <a:pathLst>
              <a:path w="715009">
                <a:moveTo>
                  <a:pt x="0" y="0"/>
                </a:moveTo>
                <a:lnTo>
                  <a:pt x="714756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" name="object 23"/>
          <p:cNvSpPr/>
          <p:nvPr/>
        </p:nvSpPr>
        <p:spPr>
          <a:xfrm>
            <a:off x="6480810" y="2846294"/>
            <a:ext cx="0" cy="983876"/>
          </a:xfrm>
          <a:custGeom>
            <a:avLst/>
            <a:gdLst/>
            <a:ahLst/>
            <a:cxnLst/>
            <a:rect l="l" t="t" r="r" b="b"/>
            <a:pathLst>
              <a:path h="1115060">
                <a:moveTo>
                  <a:pt x="0" y="0"/>
                </a:moveTo>
                <a:lnTo>
                  <a:pt x="0" y="111506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" name="object 24"/>
          <p:cNvSpPr/>
          <p:nvPr/>
        </p:nvSpPr>
        <p:spPr>
          <a:xfrm>
            <a:off x="5861572" y="2841363"/>
            <a:ext cx="630891" cy="0"/>
          </a:xfrm>
          <a:custGeom>
            <a:avLst/>
            <a:gdLst/>
            <a:ahLst/>
            <a:cxnLst/>
            <a:rect l="l" t="t" r="r" b="b"/>
            <a:pathLst>
              <a:path w="715009">
                <a:moveTo>
                  <a:pt x="0" y="0"/>
                </a:moveTo>
                <a:lnTo>
                  <a:pt x="714756" y="0"/>
                </a:lnTo>
              </a:path>
            </a:pathLst>
          </a:custGeom>
          <a:ln w="134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" name="object 25"/>
          <p:cNvSpPr/>
          <p:nvPr/>
        </p:nvSpPr>
        <p:spPr>
          <a:xfrm>
            <a:off x="6490894" y="3026260"/>
            <a:ext cx="387724" cy="0"/>
          </a:xfrm>
          <a:custGeom>
            <a:avLst/>
            <a:gdLst/>
            <a:ahLst/>
            <a:cxnLst/>
            <a:rect l="l" t="t" r="r" b="b"/>
            <a:pathLst>
              <a:path w="439420">
                <a:moveTo>
                  <a:pt x="0" y="0"/>
                </a:moveTo>
                <a:lnTo>
                  <a:pt x="438911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" name="object 26"/>
          <p:cNvSpPr/>
          <p:nvPr/>
        </p:nvSpPr>
        <p:spPr>
          <a:xfrm>
            <a:off x="6098241" y="3704665"/>
            <a:ext cx="172571" cy="147918"/>
          </a:xfrm>
          <a:custGeom>
            <a:avLst/>
            <a:gdLst/>
            <a:ahLst/>
            <a:cxnLst/>
            <a:rect l="l" t="t" r="r" b="b"/>
            <a:pathLst>
              <a:path w="195579" h="167639">
                <a:moveTo>
                  <a:pt x="97535" y="0"/>
                </a:moveTo>
                <a:lnTo>
                  <a:pt x="86867" y="19812"/>
                </a:lnTo>
                <a:lnTo>
                  <a:pt x="12191" y="149351"/>
                </a:lnTo>
                <a:lnTo>
                  <a:pt x="0" y="167639"/>
                </a:lnTo>
                <a:lnTo>
                  <a:pt x="195071" y="167639"/>
                </a:lnTo>
                <a:lnTo>
                  <a:pt x="191789" y="161543"/>
                </a:lnTo>
                <a:lnTo>
                  <a:pt x="33527" y="161543"/>
                </a:lnTo>
                <a:lnTo>
                  <a:pt x="22859" y="155447"/>
                </a:lnTo>
                <a:lnTo>
                  <a:pt x="22859" y="141731"/>
                </a:lnTo>
                <a:lnTo>
                  <a:pt x="44949" y="141731"/>
                </a:lnTo>
                <a:lnTo>
                  <a:pt x="97643" y="50322"/>
                </a:lnTo>
                <a:lnTo>
                  <a:pt x="86867" y="32003"/>
                </a:lnTo>
                <a:lnTo>
                  <a:pt x="97535" y="25907"/>
                </a:lnTo>
                <a:lnTo>
                  <a:pt x="112686" y="25907"/>
                </a:lnTo>
                <a:lnTo>
                  <a:pt x="108203" y="18287"/>
                </a:lnTo>
                <a:lnTo>
                  <a:pt x="97535" y="0"/>
                </a:lnTo>
                <a:close/>
              </a:path>
              <a:path w="195579" h="167639">
                <a:moveTo>
                  <a:pt x="44949" y="141731"/>
                </a:moveTo>
                <a:lnTo>
                  <a:pt x="22859" y="141731"/>
                </a:lnTo>
                <a:lnTo>
                  <a:pt x="22859" y="155447"/>
                </a:lnTo>
                <a:lnTo>
                  <a:pt x="33527" y="161543"/>
                </a:lnTo>
                <a:lnTo>
                  <a:pt x="44949" y="141731"/>
                </a:lnTo>
                <a:close/>
              </a:path>
              <a:path w="195579" h="167639">
                <a:moveTo>
                  <a:pt x="151413" y="141731"/>
                </a:moveTo>
                <a:lnTo>
                  <a:pt x="44949" y="141731"/>
                </a:lnTo>
                <a:lnTo>
                  <a:pt x="33527" y="161543"/>
                </a:lnTo>
                <a:lnTo>
                  <a:pt x="163067" y="161543"/>
                </a:lnTo>
                <a:lnTo>
                  <a:pt x="151413" y="141731"/>
                </a:lnTo>
                <a:close/>
              </a:path>
              <a:path w="195579" h="167639">
                <a:moveTo>
                  <a:pt x="112686" y="25907"/>
                </a:moveTo>
                <a:lnTo>
                  <a:pt x="97535" y="25907"/>
                </a:lnTo>
                <a:lnTo>
                  <a:pt x="108203" y="32003"/>
                </a:lnTo>
                <a:lnTo>
                  <a:pt x="97643" y="50322"/>
                </a:lnTo>
                <a:lnTo>
                  <a:pt x="163067" y="161543"/>
                </a:lnTo>
                <a:lnTo>
                  <a:pt x="173735" y="155447"/>
                </a:lnTo>
                <a:lnTo>
                  <a:pt x="173735" y="141731"/>
                </a:lnTo>
                <a:lnTo>
                  <a:pt x="180818" y="141731"/>
                </a:lnTo>
                <a:lnTo>
                  <a:pt x="112686" y="25907"/>
                </a:lnTo>
                <a:close/>
              </a:path>
              <a:path w="195579" h="167639">
                <a:moveTo>
                  <a:pt x="180818" y="141731"/>
                </a:moveTo>
                <a:lnTo>
                  <a:pt x="173735" y="141731"/>
                </a:lnTo>
                <a:lnTo>
                  <a:pt x="173735" y="155447"/>
                </a:lnTo>
                <a:lnTo>
                  <a:pt x="163067" y="161543"/>
                </a:lnTo>
                <a:lnTo>
                  <a:pt x="191789" y="161543"/>
                </a:lnTo>
                <a:lnTo>
                  <a:pt x="184403" y="147827"/>
                </a:lnTo>
                <a:lnTo>
                  <a:pt x="180818" y="141731"/>
                </a:lnTo>
                <a:close/>
              </a:path>
              <a:path w="195579" h="167639">
                <a:moveTo>
                  <a:pt x="97535" y="25907"/>
                </a:moveTo>
                <a:lnTo>
                  <a:pt x="86867" y="32003"/>
                </a:lnTo>
                <a:lnTo>
                  <a:pt x="97643" y="50322"/>
                </a:lnTo>
                <a:lnTo>
                  <a:pt x="108203" y="32003"/>
                </a:lnTo>
                <a:lnTo>
                  <a:pt x="97535" y="259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" name="object 27"/>
          <p:cNvSpPr/>
          <p:nvPr/>
        </p:nvSpPr>
        <p:spPr>
          <a:xfrm>
            <a:off x="6290533" y="3535232"/>
            <a:ext cx="165847" cy="0"/>
          </a:xfrm>
          <a:custGeom>
            <a:avLst/>
            <a:gdLst/>
            <a:ahLst/>
            <a:cxnLst/>
            <a:rect l="l" t="t" r="r" b="b"/>
            <a:pathLst>
              <a:path w="187959">
                <a:moveTo>
                  <a:pt x="0" y="0"/>
                </a:moveTo>
                <a:lnTo>
                  <a:pt x="187451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" name="object 28"/>
          <p:cNvSpPr txBox="1"/>
          <p:nvPr/>
        </p:nvSpPr>
        <p:spPr>
          <a:xfrm>
            <a:off x="6259157" y="3520158"/>
            <a:ext cx="184337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13" dirty="0">
                <a:latin typeface="Times New Roman"/>
                <a:cs typeface="Times New Roman"/>
              </a:rPr>
              <a:t>Q</a:t>
            </a:r>
            <a:endParaRPr sz="1765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444042" y="2636969"/>
            <a:ext cx="0" cy="723899"/>
          </a:xfrm>
          <a:custGeom>
            <a:avLst/>
            <a:gdLst/>
            <a:ahLst/>
            <a:cxnLst/>
            <a:rect l="l" t="t" r="r" b="b"/>
            <a:pathLst>
              <a:path h="820420">
                <a:moveTo>
                  <a:pt x="0" y="0"/>
                </a:moveTo>
                <a:lnTo>
                  <a:pt x="0" y="819912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" name="object 30"/>
          <p:cNvSpPr/>
          <p:nvPr/>
        </p:nvSpPr>
        <p:spPr>
          <a:xfrm>
            <a:off x="6855983" y="2636968"/>
            <a:ext cx="0" cy="387724"/>
          </a:xfrm>
          <a:custGeom>
            <a:avLst/>
            <a:gdLst/>
            <a:ahLst/>
            <a:cxnLst/>
            <a:rect l="l" t="t" r="r" b="b"/>
            <a:pathLst>
              <a:path h="439420">
                <a:moveTo>
                  <a:pt x="0" y="0"/>
                </a:moveTo>
                <a:lnTo>
                  <a:pt x="0" y="438912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" name="object 31"/>
          <p:cNvSpPr/>
          <p:nvPr/>
        </p:nvSpPr>
        <p:spPr>
          <a:xfrm>
            <a:off x="2821865" y="3831067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" name="object 32"/>
          <p:cNvSpPr/>
          <p:nvPr/>
        </p:nvSpPr>
        <p:spPr>
          <a:xfrm>
            <a:off x="2150185" y="3359748"/>
            <a:ext cx="386043" cy="0"/>
          </a:xfrm>
          <a:custGeom>
            <a:avLst/>
            <a:gdLst/>
            <a:ahLst/>
            <a:cxnLst/>
            <a:rect l="l" t="t" r="r" b="b"/>
            <a:pathLst>
              <a:path w="437514">
                <a:moveTo>
                  <a:pt x="0" y="0"/>
                </a:moveTo>
                <a:lnTo>
                  <a:pt x="437388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" name="object 33"/>
          <p:cNvSpPr/>
          <p:nvPr/>
        </p:nvSpPr>
        <p:spPr>
          <a:xfrm>
            <a:off x="2526702" y="3841376"/>
            <a:ext cx="641537" cy="0"/>
          </a:xfrm>
          <a:custGeom>
            <a:avLst/>
            <a:gdLst/>
            <a:ahLst/>
            <a:cxnLst/>
            <a:rect l="l" t="t" r="r" b="b"/>
            <a:pathLst>
              <a:path w="727075">
                <a:moveTo>
                  <a:pt x="0" y="0"/>
                </a:moveTo>
                <a:lnTo>
                  <a:pt x="726948" y="0"/>
                </a:lnTo>
              </a:path>
            </a:pathLst>
          </a:custGeom>
          <a:ln w="266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" name="object 34"/>
          <p:cNvSpPr/>
          <p:nvPr/>
        </p:nvSpPr>
        <p:spPr>
          <a:xfrm>
            <a:off x="2538132" y="2846294"/>
            <a:ext cx="0" cy="983876"/>
          </a:xfrm>
          <a:custGeom>
            <a:avLst/>
            <a:gdLst/>
            <a:ahLst/>
            <a:cxnLst/>
            <a:rect l="l" t="t" r="r" b="b"/>
            <a:pathLst>
              <a:path h="1115060">
                <a:moveTo>
                  <a:pt x="0" y="0"/>
                </a:moveTo>
                <a:lnTo>
                  <a:pt x="0" y="111506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" name="object 35"/>
          <p:cNvSpPr/>
          <p:nvPr/>
        </p:nvSpPr>
        <p:spPr>
          <a:xfrm>
            <a:off x="2526702" y="2835088"/>
            <a:ext cx="641537" cy="0"/>
          </a:xfrm>
          <a:custGeom>
            <a:avLst/>
            <a:gdLst/>
            <a:ahLst/>
            <a:cxnLst/>
            <a:rect l="l" t="t" r="r" b="b"/>
            <a:pathLst>
              <a:path w="727075">
                <a:moveTo>
                  <a:pt x="0" y="0"/>
                </a:moveTo>
                <a:lnTo>
                  <a:pt x="726948" y="0"/>
                </a:lnTo>
              </a:path>
            </a:pathLst>
          </a:custGeom>
          <a:ln w="266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" name="object 36"/>
          <p:cNvSpPr/>
          <p:nvPr/>
        </p:nvSpPr>
        <p:spPr>
          <a:xfrm>
            <a:off x="2538804" y="3835773"/>
            <a:ext cx="629771" cy="0"/>
          </a:xfrm>
          <a:custGeom>
            <a:avLst/>
            <a:gdLst/>
            <a:ahLst/>
            <a:cxnLst/>
            <a:rect l="l" t="t" r="r" b="b"/>
            <a:pathLst>
              <a:path w="713739">
                <a:moveTo>
                  <a:pt x="0" y="0"/>
                </a:moveTo>
                <a:lnTo>
                  <a:pt x="713232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" name="object 37"/>
          <p:cNvSpPr/>
          <p:nvPr/>
        </p:nvSpPr>
        <p:spPr>
          <a:xfrm>
            <a:off x="3156697" y="2846294"/>
            <a:ext cx="0" cy="983876"/>
          </a:xfrm>
          <a:custGeom>
            <a:avLst/>
            <a:gdLst/>
            <a:ahLst/>
            <a:cxnLst/>
            <a:rect l="l" t="t" r="r" b="b"/>
            <a:pathLst>
              <a:path h="1115060">
                <a:moveTo>
                  <a:pt x="0" y="0"/>
                </a:moveTo>
                <a:lnTo>
                  <a:pt x="0" y="111506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" name="object 38"/>
          <p:cNvSpPr/>
          <p:nvPr/>
        </p:nvSpPr>
        <p:spPr>
          <a:xfrm>
            <a:off x="2538804" y="2841363"/>
            <a:ext cx="629771" cy="0"/>
          </a:xfrm>
          <a:custGeom>
            <a:avLst/>
            <a:gdLst/>
            <a:ahLst/>
            <a:cxnLst/>
            <a:rect l="l" t="t" r="r" b="b"/>
            <a:pathLst>
              <a:path w="713739">
                <a:moveTo>
                  <a:pt x="0" y="0"/>
                </a:moveTo>
                <a:lnTo>
                  <a:pt x="713232" y="0"/>
                </a:lnTo>
              </a:path>
            </a:pathLst>
          </a:custGeom>
          <a:ln w="134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" name="object 39"/>
          <p:cNvSpPr/>
          <p:nvPr/>
        </p:nvSpPr>
        <p:spPr>
          <a:xfrm>
            <a:off x="2753957" y="3704665"/>
            <a:ext cx="170890" cy="147918"/>
          </a:xfrm>
          <a:custGeom>
            <a:avLst/>
            <a:gdLst/>
            <a:ahLst/>
            <a:cxnLst/>
            <a:rect l="l" t="t" r="r" b="b"/>
            <a:pathLst>
              <a:path w="193675" h="167639">
                <a:moveTo>
                  <a:pt x="97536" y="0"/>
                </a:moveTo>
                <a:lnTo>
                  <a:pt x="86868" y="19812"/>
                </a:lnTo>
                <a:lnTo>
                  <a:pt x="12192" y="149351"/>
                </a:lnTo>
                <a:lnTo>
                  <a:pt x="0" y="167639"/>
                </a:lnTo>
                <a:lnTo>
                  <a:pt x="193548" y="167639"/>
                </a:lnTo>
                <a:lnTo>
                  <a:pt x="190265" y="161543"/>
                </a:lnTo>
                <a:lnTo>
                  <a:pt x="33528" y="161543"/>
                </a:lnTo>
                <a:lnTo>
                  <a:pt x="22860" y="155447"/>
                </a:lnTo>
                <a:lnTo>
                  <a:pt x="22860" y="141731"/>
                </a:lnTo>
                <a:lnTo>
                  <a:pt x="44949" y="141731"/>
                </a:lnTo>
                <a:lnTo>
                  <a:pt x="97536" y="50509"/>
                </a:lnTo>
                <a:lnTo>
                  <a:pt x="86868" y="32003"/>
                </a:lnTo>
                <a:lnTo>
                  <a:pt x="97536" y="25907"/>
                </a:lnTo>
                <a:lnTo>
                  <a:pt x="112596" y="25907"/>
                </a:lnTo>
                <a:lnTo>
                  <a:pt x="108204" y="18287"/>
                </a:lnTo>
                <a:lnTo>
                  <a:pt x="97536" y="0"/>
                </a:lnTo>
                <a:close/>
              </a:path>
              <a:path w="193675" h="167639">
                <a:moveTo>
                  <a:pt x="44949" y="141731"/>
                </a:moveTo>
                <a:lnTo>
                  <a:pt x="22860" y="141731"/>
                </a:lnTo>
                <a:lnTo>
                  <a:pt x="22860" y="155447"/>
                </a:lnTo>
                <a:lnTo>
                  <a:pt x="33528" y="161543"/>
                </a:lnTo>
                <a:lnTo>
                  <a:pt x="44949" y="141731"/>
                </a:lnTo>
                <a:close/>
              </a:path>
              <a:path w="193675" h="167639">
                <a:moveTo>
                  <a:pt x="150122" y="141731"/>
                </a:moveTo>
                <a:lnTo>
                  <a:pt x="44949" y="141731"/>
                </a:lnTo>
                <a:lnTo>
                  <a:pt x="33528" y="161543"/>
                </a:lnTo>
                <a:lnTo>
                  <a:pt x="161544" y="161543"/>
                </a:lnTo>
                <a:lnTo>
                  <a:pt x="150122" y="141731"/>
                </a:lnTo>
                <a:close/>
              </a:path>
              <a:path w="193675" h="167639">
                <a:moveTo>
                  <a:pt x="112596" y="25907"/>
                </a:moveTo>
                <a:lnTo>
                  <a:pt x="97536" y="25907"/>
                </a:lnTo>
                <a:lnTo>
                  <a:pt x="108204" y="32003"/>
                </a:lnTo>
                <a:lnTo>
                  <a:pt x="97536" y="50509"/>
                </a:lnTo>
                <a:lnTo>
                  <a:pt x="161544" y="161543"/>
                </a:lnTo>
                <a:lnTo>
                  <a:pt x="172212" y="155447"/>
                </a:lnTo>
                <a:lnTo>
                  <a:pt x="172212" y="141731"/>
                </a:lnTo>
                <a:lnTo>
                  <a:pt x="179365" y="141731"/>
                </a:lnTo>
                <a:lnTo>
                  <a:pt x="112596" y="25907"/>
                </a:lnTo>
                <a:close/>
              </a:path>
              <a:path w="193675" h="167639">
                <a:moveTo>
                  <a:pt x="179365" y="141731"/>
                </a:moveTo>
                <a:lnTo>
                  <a:pt x="172212" y="141731"/>
                </a:lnTo>
                <a:lnTo>
                  <a:pt x="172212" y="155447"/>
                </a:lnTo>
                <a:lnTo>
                  <a:pt x="161544" y="161543"/>
                </a:lnTo>
                <a:lnTo>
                  <a:pt x="190265" y="161543"/>
                </a:lnTo>
                <a:lnTo>
                  <a:pt x="182880" y="147827"/>
                </a:lnTo>
                <a:lnTo>
                  <a:pt x="179365" y="141731"/>
                </a:lnTo>
                <a:close/>
              </a:path>
              <a:path w="193675" h="167639">
                <a:moveTo>
                  <a:pt x="97536" y="25907"/>
                </a:moveTo>
                <a:lnTo>
                  <a:pt x="86868" y="32003"/>
                </a:lnTo>
                <a:lnTo>
                  <a:pt x="97536" y="50509"/>
                </a:lnTo>
                <a:lnTo>
                  <a:pt x="108204" y="32003"/>
                </a:lnTo>
                <a:lnTo>
                  <a:pt x="97536" y="259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" name="object 40"/>
          <p:cNvSpPr/>
          <p:nvPr/>
        </p:nvSpPr>
        <p:spPr>
          <a:xfrm>
            <a:off x="2966421" y="3535232"/>
            <a:ext cx="165847" cy="0"/>
          </a:xfrm>
          <a:custGeom>
            <a:avLst/>
            <a:gdLst/>
            <a:ahLst/>
            <a:cxnLst/>
            <a:rect l="l" t="t" r="r" b="b"/>
            <a:pathLst>
              <a:path w="187960">
                <a:moveTo>
                  <a:pt x="0" y="0"/>
                </a:moveTo>
                <a:lnTo>
                  <a:pt x="18745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" name="object 41"/>
          <p:cNvSpPr txBox="1"/>
          <p:nvPr/>
        </p:nvSpPr>
        <p:spPr>
          <a:xfrm>
            <a:off x="1187624" y="1556792"/>
            <a:ext cx="7609340" cy="1634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3781" marR="4483" indent="-302575">
              <a:buFont typeface="Arial"/>
              <a:buChar char="•"/>
              <a:tabLst>
                <a:tab pos="313781" algn="l"/>
              </a:tabLst>
            </a:pPr>
            <a:r>
              <a:rPr lang="en-US" sz="2824" dirty="0">
                <a:latin typeface="Arial"/>
                <a:cs typeface="Arial"/>
              </a:rPr>
              <a:t>e.g. 3bit s</a:t>
            </a:r>
            <a:r>
              <a:rPr sz="2824" dirty="0">
                <a:latin typeface="Arial"/>
                <a:cs typeface="Arial"/>
              </a:rPr>
              <a:t>hift register </a:t>
            </a:r>
            <a:r>
              <a:rPr lang="en-US" sz="2824" dirty="0">
                <a:latin typeface="Arial"/>
                <a:cs typeface="Arial"/>
              </a:rPr>
              <a:t>by</a:t>
            </a:r>
            <a:r>
              <a:rPr sz="2824" spc="-66" dirty="0">
                <a:latin typeface="Arial"/>
                <a:cs typeface="Arial"/>
              </a:rPr>
              <a:t> </a:t>
            </a:r>
            <a:r>
              <a:rPr sz="2824" dirty="0">
                <a:latin typeface="Arial"/>
                <a:cs typeface="Arial"/>
              </a:rPr>
              <a:t>D-type FFs</a:t>
            </a:r>
            <a:endParaRPr lang="en-US" sz="2824" dirty="0">
              <a:latin typeface="Arial"/>
              <a:cs typeface="Arial"/>
            </a:endParaRPr>
          </a:p>
          <a:p>
            <a:pPr marL="313781" marR="4483" indent="-302575">
              <a:buFont typeface="Arial"/>
              <a:buChar char="•"/>
              <a:tabLst>
                <a:tab pos="313781" algn="l"/>
              </a:tabLst>
            </a:pPr>
            <a:endParaRPr sz="2824" dirty="0">
              <a:latin typeface="Arial"/>
              <a:cs typeface="Arial"/>
            </a:endParaRPr>
          </a:p>
          <a:p>
            <a:pPr marL="1757736" indent="672389">
              <a:lnSpc>
                <a:spcPts val="1844"/>
              </a:lnSpc>
              <a:tabLst>
                <a:tab pos="4144717" algn="l"/>
                <a:tab pos="5523114" algn="l"/>
              </a:tabLst>
            </a:pPr>
            <a:r>
              <a:rPr sz="2647" i="1" spc="-106" baseline="1388" dirty="0">
                <a:latin typeface="Times New Roman"/>
                <a:cs typeface="Times New Roman"/>
              </a:rPr>
              <a:t>Q</a:t>
            </a:r>
            <a:r>
              <a:rPr sz="1853" baseline="-17857" dirty="0">
                <a:latin typeface="Times New Roman"/>
                <a:cs typeface="Times New Roman"/>
              </a:rPr>
              <a:t>0	</a:t>
            </a:r>
            <a:r>
              <a:rPr sz="1765" i="1" spc="-185" dirty="0">
                <a:latin typeface="Times New Roman"/>
                <a:cs typeface="Times New Roman"/>
              </a:rPr>
              <a:t>Q</a:t>
            </a:r>
            <a:r>
              <a:rPr sz="1853" spc="-13" baseline="-19841" dirty="0">
                <a:latin typeface="Times New Roman"/>
                <a:cs typeface="Times New Roman"/>
              </a:rPr>
              <a:t>1</a:t>
            </a:r>
            <a:r>
              <a:rPr sz="1853" baseline="-19841" dirty="0">
                <a:latin typeface="Times New Roman"/>
                <a:cs typeface="Times New Roman"/>
              </a:rPr>
              <a:t>	</a:t>
            </a:r>
            <a:r>
              <a:rPr sz="1765" i="1" spc="-57" dirty="0">
                <a:latin typeface="Times New Roman"/>
                <a:cs typeface="Times New Roman"/>
              </a:rPr>
              <a:t>Q</a:t>
            </a:r>
            <a:r>
              <a:rPr sz="1853" spc="-13" baseline="-19841" dirty="0">
                <a:latin typeface="Times New Roman"/>
                <a:cs typeface="Times New Roman"/>
              </a:rPr>
              <a:t>2</a:t>
            </a:r>
            <a:endParaRPr sz="1853" baseline="-19841" dirty="0">
              <a:latin typeface="Times New Roman"/>
              <a:cs typeface="Times New Roman"/>
            </a:endParaRPr>
          </a:p>
          <a:p>
            <a:pPr>
              <a:spcBef>
                <a:spcPts val="33"/>
              </a:spcBef>
            </a:pPr>
            <a:endParaRPr sz="1721" dirty="0">
              <a:latin typeface="Times New Roman"/>
              <a:cs typeface="Times New Roman"/>
            </a:endParaRPr>
          </a:p>
          <a:p>
            <a:pPr marL="1757736">
              <a:lnSpc>
                <a:spcPts val="2109"/>
              </a:lnSpc>
              <a:tabLst>
                <a:tab pos="3401167" algn="l"/>
                <a:tab pos="5082139" algn="l"/>
              </a:tabLst>
            </a:pPr>
            <a:r>
              <a:rPr sz="1765" i="1" dirty="0">
                <a:latin typeface="Times New Roman"/>
                <a:cs typeface="Times New Roman"/>
              </a:rPr>
              <a:t>Q	Q	Q</a:t>
            </a:r>
            <a:endParaRPr sz="1765" dirty="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558527" y="3285976"/>
            <a:ext cx="3476065" cy="501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>
              <a:tabLst>
                <a:tab pos="1654076" algn="l"/>
                <a:tab pos="3335048" algn="l"/>
              </a:tabLst>
            </a:pPr>
            <a:r>
              <a:rPr sz="1412" i="1" spc="-13" dirty="0">
                <a:latin typeface="Times New Roman"/>
                <a:cs typeface="Times New Roman"/>
              </a:rPr>
              <a:t>D	D	D</a:t>
            </a:r>
            <a:endParaRPr sz="1412">
              <a:latin typeface="Times New Roman"/>
              <a:cs typeface="Times New Roman"/>
            </a:endParaRPr>
          </a:p>
          <a:p>
            <a:pPr marL="387183">
              <a:spcBef>
                <a:spcPts val="79"/>
              </a:spcBef>
              <a:tabLst>
                <a:tab pos="2030614" algn="l"/>
              </a:tabLst>
            </a:pPr>
            <a:r>
              <a:rPr sz="1765" i="1" spc="-13" dirty="0">
                <a:latin typeface="Times New Roman"/>
                <a:cs typeface="Times New Roman"/>
              </a:rPr>
              <a:t>Q	Q</a:t>
            </a:r>
            <a:endParaRPr sz="1765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905001" y="3285976"/>
            <a:ext cx="248210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>
              <a:lnSpc>
                <a:spcPts val="1689"/>
              </a:lnSpc>
            </a:pPr>
            <a:r>
              <a:rPr sz="2118" i="1" spc="-26" baseline="13888" dirty="0">
                <a:latin typeface="Times New Roman"/>
                <a:cs typeface="Times New Roman"/>
              </a:rPr>
              <a:t>D</a:t>
            </a:r>
            <a:r>
              <a:rPr sz="971" dirty="0">
                <a:latin typeface="Times New Roman"/>
                <a:cs typeface="Times New Roman"/>
              </a:rPr>
              <a:t>in</a:t>
            </a:r>
            <a:endParaRPr sz="971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83568" y="4077072"/>
            <a:ext cx="8352928" cy="20711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8073"/>
            <a:r>
              <a:rPr lang="en-US" sz="1412" i="1" spc="-9" dirty="0">
                <a:latin typeface="Times New Roman"/>
                <a:cs typeface="Times New Roman"/>
              </a:rPr>
              <a:t>          </a:t>
            </a:r>
            <a:r>
              <a:rPr sz="1412" i="1" spc="-9" dirty="0">
                <a:latin typeface="Times New Roman"/>
                <a:cs typeface="Times New Roman"/>
              </a:rPr>
              <a:t>CLK</a:t>
            </a:r>
            <a:endParaRPr sz="1412" dirty="0">
              <a:latin typeface="Times New Roman"/>
              <a:cs typeface="Times New Roman"/>
            </a:endParaRPr>
          </a:p>
          <a:p>
            <a:pPr marL="313781" marR="252146" indent="-302575">
              <a:spcBef>
                <a:spcPts val="71"/>
              </a:spcBef>
              <a:buFont typeface="Arial"/>
              <a:buChar char="•"/>
              <a:tabLst>
                <a:tab pos="313781" algn="l"/>
              </a:tabLst>
            </a:pPr>
            <a:endParaRPr lang="en-US" sz="2824" dirty="0">
              <a:latin typeface="Arial"/>
              <a:cs typeface="Arial"/>
            </a:endParaRPr>
          </a:p>
          <a:p>
            <a:pPr marL="313781" marR="252146" indent="-302575">
              <a:spcBef>
                <a:spcPts val="71"/>
              </a:spcBef>
              <a:buFont typeface="Arial"/>
              <a:buChar char="•"/>
              <a:tabLst>
                <a:tab pos="313781" algn="l"/>
              </a:tabLst>
            </a:pPr>
            <a:r>
              <a:rPr sz="2824" dirty="0">
                <a:latin typeface="Arial"/>
                <a:cs typeface="Arial"/>
              </a:rPr>
              <a:t>serial input,</a:t>
            </a:r>
            <a:r>
              <a:rPr sz="2824" spc="-62" dirty="0">
                <a:latin typeface="Arial"/>
                <a:cs typeface="Arial"/>
              </a:rPr>
              <a:t> </a:t>
            </a:r>
            <a:r>
              <a:rPr sz="2824" i="1" dirty="0">
                <a:latin typeface="Times New Roman"/>
                <a:cs typeface="Times New Roman"/>
              </a:rPr>
              <a:t>D</a:t>
            </a:r>
            <a:r>
              <a:rPr sz="2780" baseline="-21164" dirty="0">
                <a:latin typeface="Times New Roman"/>
                <a:cs typeface="Times New Roman"/>
              </a:rPr>
              <a:t>in </a:t>
            </a:r>
            <a:r>
              <a:rPr sz="2780" spc="-205" baseline="-21164" dirty="0">
                <a:latin typeface="Times New Roman"/>
                <a:cs typeface="Times New Roman"/>
              </a:rPr>
              <a:t> </a:t>
            </a:r>
            <a:r>
              <a:rPr sz="2824" dirty="0">
                <a:latin typeface="Arial"/>
                <a:cs typeface="Arial"/>
              </a:rPr>
              <a:t>and parallel output</a:t>
            </a:r>
            <a:r>
              <a:rPr sz="2824" spc="-26" dirty="0">
                <a:latin typeface="Arial"/>
                <a:cs typeface="Arial"/>
              </a:rPr>
              <a:t> </a:t>
            </a:r>
            <a:r>
              <a:rPr sz="2824" i="1" spc="-9" dirty="0">
                <a:latin typeface="Times New Roman"/>
                <a:cs typeface="Times New Roman"/>
              </a:rPr>
              <a:t>Q</a:t>
            </a:r>
            <a:r>
              <a:rPr sz="2780" spc="6" baseline="-21164" dirty="0">
                <a:latin typeface="Times New Roman"/>
                <a:cs typeface="Times New Roman"/>
              </a:rPr>
              <a:t>0</a:t>
            </a:r>
            <a:r>
              <a:rPr sz="2824" dirty="0">
                <a:latin typeface="Arial"/>
                <a:cs typeface="Arial"/>
              </a:rPr>
              <a:t>,</a:t>
            </a:r>
            <a:r>
              <a:rPr sz="2824" spc="-4" dirty="0">
                <a:latin typeface="Arial"/>
                <a:cs typeface="Arial"/>
              </a:rPr>
              <a:t> </a:t>
            </a:r>
            <a:r>
              <a:rPr sz="2824" i="1" dirty="0">
                <a:latin typeface="Times New Roman"/>
                <a:cs typeface="Times New Roman"/>
              </a:rPr>
              <a:t>Q</a:t>
            </a:r>
            <a:r>
              <a:rPr sz="2780" baseline="-21164" dirty="0">
                <a:latin typeface="Times New Roman"/>
                <a:cs typeface="Times New Roman"/>
              </a:rPr>
              <a:t>1 </a:t>
            </a:r>
            <a:r>
              <a:rPr sz="2780" spc="-224" baseline="-21164" dirty="0">
                <a:latin typeface="Times New Roman"/>
                <a:cs typeface="Times New Roman"/>
              </a:rPr>
              <a:t> </a:t>
            </a:r>
            <a:r>
              <a:rPr sz="2824" dirty="0">
                <a:latin typeface="Arial"/>
                <a:cs typeface="Arial"/>
              </a:rPr>
              <a:t>and</a:t>
            </a:r>
            <a:r>
              <a:rPr sz="2824" spc="-26" dirty="0">
                <a:latin typeface="Arial"/>
                <a:cs typeface="Arial"/>
              </a:rPr>
              <a:t> </a:t>
            </a:r>
            <a:r>
              <a:rPr sz="2824" i="1" dirty="0">
                <a:latin typeface="Times New Roman"/>
                <a:cs typeface="Times New Roman"/>
              </a:rPr>
              <a:t>Q</a:t>
            </a:r>
            <a:r>
              <a:rPr sz="2780" spc="6" baseline="-21164" dirty="0">
                <a:latin typeface="Times New Roman"/>
                <a:cs typeface="Times New Roman"/>
              </a:rPr>
              <a:t>2</a:t>
            </a:r>
            <a:r>
              <a:rPr sz="2824" dirty="0">
                <a:latin typeface="Arial"/>
                <a:cs typeface="Arial"/>
              </a:rPr>
              <a:t>.</a:t>
            </a:r>
          </a:p>
          <a:p>
            <a:pPr marL="313781" marR="4483" indent="-302575">
              <a:spcBef>
                <a:spcPts val="675"/>
              </a:spcBef>
              <a:buFont typeface="Arial"/>
              <a:buChar char="•"/>
              <a:tabLst>
                <a:tab pos="313781" algn="l"/>
              </a:tabLst>
            </a:pPr>
            <a:r>
              <a:rPr sz="2824" dirty="0">
                <a:latin typeface="Arial"/>
                <a:cs typeface="Arial"/>
              </a:rPr>
              <a:t>data moves </a:t>
            </a:r>
            <a:r>
              <a:rPr sz="2824" spc="-66" dirty="0">
                <a:latin typeface="Arial"/>
                <a:cs typeface="Arial"/>
              </a:rPr>
              <a:t>o</a:t>
            </a:r>
            <a:r>
              <a:rPr sz="2824" dirty="0">
                <a:latin typeface="Arial"/>
                <a:cs typeface="Arial"/>
              </a:rPr>
              <a:t>ne position to t</a:t>
            </a:r>
            <a:r>
              <a:rPr sz="2824" spc="-66" dirty="0">
                <a:latin typeface="Arial"/>
                <a:cs typeface="Arial"/>
              </a:rPr>
              <a:t>h</a:t>
            </a:r>
            <a:r>
              <a:rPr sz="2824" dirty="0">
                <a:latin typeface="Arial"/>
                <a:cs typeface="Arial"/>
              </a:rPr>
              <a:t>e right on </a:t>
            </a:r>
            <a:r>
              <a:rPr lang="en-US" sz="2824" dirty="0">
                <a:latin typeface="Arial"/>
                <a:cs typeface="Arial"/>
              </a:rPr>
              <a:t>each </a:t>
            </a:r>
            <a:r>
              <a:rPr sz="2824" dirty="0">
                <a:latin typeface="Arial"/>
                <a:cs typeface="Arial"/>
              </a:rPr>
              <a:t> clock edge</a:t>
            </a:r>
            <a:r>
              <a:rPr lang="en-US" sz="2824" dirty="0">
                <a:latin typeface="Arial"/>
                <a:cs typeface="Arial"/>
              </a:rPr>
              <a:t>.</a:t>
            </a:r>
            <a:endParaRPr sz="2824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7101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7882" y="234386"/>
            <a:ext cx="7261412" cy="1024413"/>
          </a:xfrm>
          <a:prstGeom prst="rect">
            <a:avLst/>
          </a:prstGeom>
        </p:spPr>
        <p:txBody>
          <a:bodyPr vert="horz" wrap="square" lIns="0" tIns="430306" rIns="0" bIns="0" rtlCol="0" anchor="ctr">
            <a:spAutoFit/>
          </a:bodyPr>
          <a:lstStyle/>
          <a:p>
            <a:pPr marL="1656878">
              <a:lnSpc>
                <a:spcPts val="4619"/>
              </a:lnSpc>
            </a:pPr>
            <a:r>
              <a:rPr dirty="0"/>
              <a:t>Shift Register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5576" y="1700808"/>
            <a:ext cx="8136904" cy="3308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3781" marR="4483" indent="-302575">
              <a:lnSpc>
                <a:spcPct val="89800"/>
              </a:lnSpc>
              <a:buFont typeface="Arial"/>
              <a:buChar char="•"/>
              <a:tabLst>
                <a:tab pos="313781" algn="l"/>
              </a:tabLst>
            </a:pPr>
            <a:r>
              <a:rPr sz="2824" dirty="0">
                <a:latin typeface="Arial"/>
                <a:cs typeface="Arial"/>
              </a:rPr>
              <a:t>Preset and Clear </a:t>
            </a:r>
            <a:r>
              <a:rPr sz="2824" spc="-62" dirty="0">
                <a:latin typeface="Arial"/>
                <a:cs typeface="Arial"/>
              </a:rPr>
              <a:t>i</a:t>
            </a:r>
            <a:r>
              <a:rPr sz="2824" dirty="0">
                <a:latin typeface="Arial"/>
                <a:cs typeface="Arial"/>
              </a:rPr>
              <a:t>nputs on the F</a:t>
            </a:r>
            <a:r>
              <a:rPr sz="2824" spc="-66" dirty="0">
                <a:latin typeface="Arial"/>
                <a:cs typeface="Arial"/>
              </a:rPr>
              <a:t>F</a:t>
            </a:r>
            <a:r>
              <a:rPr sz="2824" dirty="0">
                <a:latin typeface="Arial"/>
                <a:cs typeface="Arial"/>
              </a:rPr>
              <a:t>s can be utilised to pr</a:t>
            </a:r>
            <a:r>
              <a:rPr sz="2824" spc="-66" dirty="0">
                <a:latin typeface="Arial"/>
                <a:cs typeface="Arial"/>
              </a:rPr>
              <a:t>o</a:t>
            </a:r>
            <a:r>
              <a:rPr sz="2824" dirty="0">
                <a:latin typeface="Arial"/>
                <a:cs typeface="Arial"/>
              </a:rPr>
              <a:t>vide a parallel </a:t>
            </a:r>
            <a:r>
              <a:rPr sz="2824" spc="-62" dirty="0">
                <a:latin typeface="Arial"/>
                <a:cs typeface="Arial"/>
              </a:rPr>
              <a:t>d</a:t>
            </a:r>
            <a:r>
              <a:rPr sz="2824" dirty="0">
                <a:latin typeface="Arial"/>
                <a:cs typeface="Arial"/>
              </a:rPr>
              <a:t>ata input feature</a:t>
            </a:r>
          </a:p>
          <a:p>
            <a:pPr marL="313781" marR="5603" indent="-302575">
              <a:lnSpc>
                <a:spcPct val="89800"/>
              </a:lnSpc>
              <a:spcBef>
                <a:spcPts val="671"/>
              </a:spcBef>
              <a:buFont typeface="Arial"/>
              <a:buChar char="•"/>
              <a:tabLst>
                <a:tab pos="313781" algn="l"/>
              </a:tabLst>
            </a:pPr>
            <a:r>
              <a:rPr sz="2824" dirty="0">
                <a:latin typeface="Arial"/>
                <a:cs typeface="Arial"/>
              </a:rPr>
              <a:t>Data can then </a:t>
            </a:r>
            <a:r>
              <a:rPr sz="2824" spc="-66" dirty="0">
                <a:latin typeface="Arial"/>
                <a:cs typeface="Arial"/>
              </a:rPr>
              <a:t>b</a:t>
            </a:r>
            <a:r>
              <a:rPr sz="2824" dirty="0">
                <a:latin typeface="Arial"/>
                <a:cs typeface="Arial"/>
              </a:rPr>
              <a:t>e clocked out th</a:t>
            </a:r>
            <a:r>
              <a:rPr sz="2824" spc="-66" dirty="0">
                <a:latin typeface="Arial"/>
                <a:cs typeface="Arial"/>
              </a:rPr>
              <a:t>r</a:t>
            </a:r>
            <a:r>
              <a:rPr sz="2824" dirty="0">
                <a:latin typeface="Arial"/>
                <a:cs typeface="Arial"/>
              </a:rPr>
              <a:t>ough </a:t>
            </a:r>
            <a:r>
              <a:rPr sz="2824" i="1" dirty="0">
                <a:latin typeface="Times New Roman"/>
                <a:cs typeface="Times New Roman"/>
              </a:rPr>
              <a:t>Q</a:t>
            </a:r>
            <a:r>
              <a:rPr sz="2780" baseline="-21164" dirty="0">
                <a:latin typeface="Times New Roman"/>
                <a:cs typeface="Times New Roman"/>
              </a:rPr>
              <a:t>2 </a:t>
            </a:r>
            <a:r>
              <a:rPr sz="2780" spc="-212" baseline="-21164" dirty="0">
                <a:latin typeface="Times New Roman"/>
                <a:cs typeface="Times New Roman"/>
              </a:rPr>
              <a:t> </a:t>
            </a:r>
            <a:r>
              <a:rPr sz="2824" dirty="0">
                <a:latin typeface="Arial"/>
                <a:cs typeface="Arial"/>
              </a:rPr>
              <a:t>in a serial fashi</a:t>
            </a:r>
            <a:r>
              <a:rPr sz="2824" spc="-66" dirty="0">
                <a:latin typeface="Arial"/>
                <a:cs typeface="Arial"/>
              </a:rPr>
              <a:t>o</a:t>
            </a:r>
            <a:r>
              <a:rPr sz="2824" dirty="0">
                <a:latin typeface="Arial"/>
                <a:cs typeface="Arial"/>
              </a:rPr>
              <a:t>n, i.e., we now h</a:t>
            </a:r>
            <a:r>
              <a:rPr sz="2824" spc="-62" dirty="0">
                <a:latin typeface="Arial"/>
                <a:cs typeface="Arial"/>
              </a:rPr>
              <a:t>a</a:t>
            </a:r>
            <a:r>
              <a:rPr sz="2824" dirty="0">
                <a:latin typeface="Arial"/>
                <a:cs typeface="Arial"/>
              </a:rPr>
              <a:t>ve a parallel in, serial</a:t>
            </a:r>
            <a:r>
              <a:rPr sz="2824" spc="-62" dirty="0">
                <a:latin typeface="Arial"/>
                <a:cs typeface="Arial"/>
              </a:rPr>
              <a:t> </a:t>
            </a:r>
            <a:r>
              <a:rPr sz="2824" dirty="0">
                <a:latin typeface="Arial"/>
                <a:cs typeface="Arial"/>
              </a:rPr>
              <a:t>out arrange</a:t>
            </a:r>
            <a:r>
              <a:rPr sz="2824" spc="-62" dirty="0">
                <a:latin typeface="Arial"/>
                <a:cs typeface="Arial"/>
              </a:rPr>
              <a:t>m</a:t>
            </a:r>
            <a:r>
              <a:rPr sz="2824" dirty="0">
                <a:latin typeface="Arial"/>
                <a:cs typeface="Arial"/>
              </a:rPr>
              <a:t>ent</a:t>
            </a:r>
          </a:p>
          <a:p>
            <a:pPr marL="313781" marR="304816" indent="-302575">
              <a:lnSpc>
                <a:spcPct val="89800"/>
              </a:lnSpc>
              <a:spcBef>
                <a:spcPts val="671"/>
              </a:spcBef>
              <a:buFont typeface="Arial"/>
              <a:buChar char="•"/>
              <a:tabLst>
                <a:tab pos="313781" algn="l"/>
              </a:tabLst>
            </a:pPr>
            <a:r>
              <a:rPr sz="2824" dirty="0">
                <a:latin typeface="Arial"/>
                <a:cs typeface="Arial"/>
              </a:rPr>
              <a:t>This along with the</a:t>
            </a:r>
            <a:r>
              <a:rPr sz="2824" spc="-62" dirty="0">
                <a:latin typeface="Arial"/>
                <a:cs typeface="Arial"/>
              </a:rPr>
              <a:t> </a:t>
            </a:r>
            <a:r>
              <a:rPr sz="2824" dirty="0">
                <a:latin typeface="Arial"/>
                <a:cs typeface="Arial"/>
              </a:rPr>
              <a:t>previous serial </a:t>
            </a:r>
            <a:r>
              <a:rPr sz="2824" spc="-62" dirty="0">
                <a:latin typeface="Arial"/>
                <a:cs typeface="Arial"/>
              </a:rPr>
              <a:t>i</a:t>
            </a:r>
            <a:r>
              <a:rPr sz="2824" dirty="0">
                <a:latin typeface="Arial"/>
                <a:cs typeface="Arial"/>
              </a:rPr>
              <a:t>n, parallel out shift</a:t>
            </a:r>
            <a:r>
              <a:rPr sz="2824" spc="-62" dirty="0">
                <a:latin typeface="Arial"/>
                <a:cs typeface="Arial"/>
              </a:rPr>
              <a:t> </a:t>
            </a:r>
            <a:r>
              <a:rPr sz="2824" dirty="0">
                <a:latin typeface="Arial"/>
                <a:cs typeface="Arial"/>
              </a:rPr>
              <a:t>register arrang</a:t>
            </a:r>
            <a:r>
              <a:rPr sz="2824" spc="-71" dirty="0">
                <a:latin typeface="Arial"/>
                <a:cs typeface="Arial"/>
              </a:rPr>
              <a:t>e</a:t>
            </a:r>
            <a:r>
              <a:rPr sz="2824" dirty="0">
                <a:latin typeface="Arial"/>
                <a:cs typeface="Arial"/>
              </a:rPr>
              <a:t>ment can be used as </a:t>
            </a:r>
            <a:r>
              <a:rPr sz="2824" spc="-66" dirty="0">
                <a:latin typeface="Arial"/>
                <a:cs typeface="Arial"/>
              </a:rPr>
              <a:t>t</a:t>
            </a:r>
            <a:r>
              <a:rPr sz="2824" dirty="0">
                <a:latin typeface="Arial"/>
                <a:cs typeface="Arial"/>
              </a:rPr>
              <a:t>he basis for a s</a:t>
            </a:r>
            <a:r>
              <a:rPr sz="2824" spc="-66" dirty="0">
                <a:latin typeface="Arial"/>
                <a:cs typeface="Arial"/>
              </a:rPr>
              <a:t>e</a:t>
            </a:r>
            <a:r>
              <a:rPr sz="2824" dirty="0">
                <a:latin typeface="Arial"/>
                <a:cs typeface="Arial"/>
              </a:rPr>
              <a:t>rial data link</a:t>
            </a:r>
          </a:p>
        </p:txBody>
      </p:sp>
    </p:spTree>
    <p:extLst>
      <p:ext uri="{BB962C8B-B14F-4D97-AF65-F5344CB8AC3E}">
        <p14:creationId xmlns:p14="http://schemas.microsoft.com/office/powerpoint/2010/main" val="3646445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3" t="11481" r="21288" b="7132"/>
          <a:stretch/>
        </p:blipFill>
        <p:spPr bwMode="auto">
          <a:xfrm>
            <a:off x="395536" y="423178"/>
            <a:ext cx="7735705" cy="5922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48486" y="5301208"/>
            <a:ext cx="1872208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Note: </a:t>
            </a:r>
            <a:r>
              <a:rPr lang="en-US" b="1" i="1" dirty="0"/>
              <a:t>PRE’</a:t>
            </a:r>
            <a:r>
              <a:rPr lang="en-US" b="1" dirty="0"/>
              <a:t> and </a:t>
            </a:r>
            <a:r>
              <a:rPr lang="en-US" b="1" i="1" dirty="0"/>
              <a:t>CLR’ </a:t>
            </a:r>
            <a:r>
              <a:rPr lang="en-US" b="1" dirty="0"/>
              <a:t>inputs are not shown in this diagram </a:t>
            </a:r>
          </a:p>
        </p:txBody>
      </p:sp>
    </p:spTree>
    <p:extLst>
      <p:ext uri="{BB962C8B-B14F-4D97-AF65-F5344CB8AC3E}">
        <p14:creationId xmlns:p14="http://schemas.microsoft.com/office/powerpoint/2010/main" val="3504291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1" t="12708" r="18751" b="7966"/>
          <a:stretch/>
        </p:blipFill>
        <p:spPr bwMode="auto">
          <a:xfrm>
            <a:off x="611560" y="548680"/>
            <a:ext cx="7632848" cy="5592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372200" y="5301208"/>
            <a:ext cx="212797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Note: </a:t>
            </a:r>
            <a:r>
              <a:rPr lang="en-US" b="1" i="1" dirty="0"/>
              <a:t>PRE’</a:t>
            </a:r>
            <a:r>
              <a:rPr lang="en-US" b="1" dirty="0"/>
              <a:t> and </a:t>
            </a:r>
            <a:r>
              <a:rPr lang="en-US" b="1" i="1" dirty="0"/>
              <a:t>CLR’ </a:t>
            </a:r>
            <a:r>
              <a:rPr lang="en-US" b="1" dirty="0"/>
              <a:t>inputs are not shown in this diagram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558924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</a:t>
            </a:r>
            <a:r>
              <a:rPr lang="en-US" baseline="-25000" dirty="0"/>
              <a:t>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536" y="436510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</a:t>
            </a:r>
            <a:r>
              <a:rPr lang="en-US" baseline="-25000" dirty="0"/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5536" y="170080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</a:t>
            </a:r>
            <a:r>
              <a:rPr lang="en-US" baseline="-25000" dirty="0"/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119379" y="4031397"/>
            <a:ext cx="9012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err="1"/>
              <a:t>Clk</a:t>
            </a:r>
            <a:r>
              <a:rPr lang="en-US" b="1" i="1" dirty="0"/>
              <a:t> </a:t>
            </a:r>
            <a:r>
              <a:rPr lang="en-US" b="1" dirty="0"/>
              <a:t>= </a:t>
            </a:r>
            <a:r>
              <a:rPr lang="en-US" dirty="0"/>
              <a:t>↑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60955" y="5247341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Input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24375" y="1331476"/>
            <a:ext cx="870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Output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61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13740" r="19195" b="5036"/>
          <a:stretch/>
        </p:blipFill>
        <p:spPr bwMode="auto">
          <a:xfrm>
            <a:off x="467544" y="476672"/>
            <a:ext cx="7848872" cy="5697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442088" y="5402259"/>
            <a:ext cx="2340767" cy="9018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212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5" t="15468" r="17007" b="6433"/>
          <a:stretch/>
        </p:blipFill>
        <p:spPr bwMode="auto">
          <a:xfrm>
            <a:off x="323528" y="548680"/>
            <a:ext cx="8419200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884368" y="5589240"/>
            <a:ext cx="79208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951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09" t="36854" r="8028" b="25610"/>
          <a:stretch/>
        </p:blipFill>
        <p:spPr bwMode="auto">
          <a:xfrm>
            <a:off x="1090902" y="-99392"/>
            <a:ext cx="6577442" cy="2379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8" t="37956" r="20056" b="26141"/>
          <a:stretch/>
        </p:blipFill>
        <p:spPr bwMode="auto">
          <a:xfrm>
            <a:off x="1027424" y="2325935"/>
            <a:ext cx="6568912" cy="214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2" t="31871" r="20580" b="24899"/>
          <a:stretch/>
        </p:blipFill>
        <p:spPr bwMode="auto">
          <a:xfrm>
            <a:off x="1148860" y="4361070"/>
            <a:ext cx="6315817" cy="2539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7815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2" t="35002" r="20049" b="26091"/>
          <a:stretch/>
        </p:blipFill>
        <p:spPr bwMode="auto">
          <a:xfrm>
            <a:off x="1068322" y="4923"/>
            <a:ext cx="6383998" cy="2259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3" t="39270" r="20092" b="26390"/>
          <a:stretch/>
        </p:blipFill>
        <p:spPr bwMode="auto">
          <a:xfrm>
            <a:off x="1043608" y="2348880"/>
            <a:ext cx="6408712" cy="200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7" t="31270" r="20154" b="26444"/>
          <a:stretch/>
        </p:blipFill>
        <p:spPr bwMode="auto">
          <a:xfrm>
            <a:off x="1115617" y="4358853"/>
            <a:ext cx="6264696" cy="2454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108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7882" y="234386"/>
            <a:ext cx="7261412" cy="1024413"/>
          </a:xfrm>
          <a:prstGeom prst="rect">
            <a:avLst/>
          </a:prstGeom>
        </p:spPr>
        <p:txBody>
          <a:bodyPr vert="horz" wrap="square" lIns="0" tIns="430306" rIns="0" bIns="0" rtlCol="0" anchor="ctr">
            <a:spAutoFit/>
          </a:bodyPr>
          <a:lstStyle/>
          <a:p>
            <a:pPr marL="2135955">
              <a:lnSpc>
                <a:spcPts val="4619"/>
              </a:lnSpc>
            </a:pPr>
            <a:r>
              <a:rPr dirty="0"/>
              <a:t>Counters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11132" y="1980283"/>
            <a:ext cx="7321308" cy="21730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3781" marR="4483" indent="-302575" algn="just">
              <a:buFont typeface="Arial"/>
              <a:buChar char="•"/>
              <a:tabLst>
                <a:tab pos="313781" algn="l"/>
              </a:tabLst>
            </a:pPr>
            <a:r>
              <a:rPr lang="en-US" sz="2824" dirty="0">
                <a:latin typeface="Arial"/>
                <a:cs typeface="Arial"/>
              </a:rPr>
              <a:t>Many different counters can be designed based on applications.</a:t>
            </a:r>
          </a:p>
          <a:p>
            <a:pPr marL="313781" marR="4483" indent="-302575" algn="just">
              <a:buFont typeface="Arial"/>
              <a:buChar char="•"/>
              <a:tabLst>
                <a:tab pos="313781" algn="l"/>
              </a:tabLst>
            </a:pPr>
            <a:endParaRPr lang="en-US" sz="2824" dirty="0">
              <a:latin typeface="Arial"/>
              <a:cs typeface="Arial"/>
            </a:endParaRPr>
          </a:p>
          <a:p>
            <a:pPr marL="313781" marR="4483" indent="-302575" algn="just">
              <a:buFont typeface="Arial"/>
              <a:buChar char="•"/>
              <a:tabLst>
                <a:tab pos="313781" algn="l"/>
              </a:tabLst>
            </a:pPr>
            <a:r>
              <a:rPr lang="en-US" sz="2824" dirty="0">
                <a:latin typeface="Arial"/>
                <a:cs typeface="Arial"/>
              </a:rPr>
              <a:t>We shall focus on </a:t>
            </a:r>
            <a:r>
              <a:rPr sz="2824" i="1" dirty="0">
                <a:latin typeface="Arial"/>
                <a:cs typeface="Arial"/>
              </a:rPr>
              <a:t>ripple</a:t>
            </a:r>
            <a:r>
              <a:rPr sz="2824" i="1" spc="-35" dirty="0">
                <a:latin typeface="Arial"/>
                <a:cs typeface="Arial"/>
              </a:rPr>
              <a:t> </a:t>
            </a:r>
            <a:r>
              <a:rPr sz="2824" dirty="0">
                <a:latin typeface="Arial"/>
                <a:cs typeface="Arial"/>
              </a:rPr>
              <a:t>counters and </a:t>
            </a:r>
            <a:r>
              <a:rPr sz="2824" i="1" dirty="0">
                <a:latin typeface="Arial"/>
                <a:cs typeface="Arial"/>
              </a:rPr>
              <a:t>synchronous</a:t>
            </a:r>
            <a:r>
              <a:rPr sz="2824" i="1" spc="-53" dirty="0">
                <a:latin typeface="Arial"/>
                <a:cs typeface="Arial"/>
              </a:rPr>
              <a:t> </a:t>
            </a:r>
            <a:r>
              <a:rPr sz="2824" dirty="0">
                <a:latin typeface="Arial"/>
                <a:cs typeface="Arial"/>
              </a:rPr>
              <a:t>counters</a:t>
            </a:r>
          </a:p>
        </p:txBody>
      </p:sp>
    </p:spTree>
    <p:extLst>
      <p:ext uri="{BB962C8B-B14F-4D97-AF65-F5344CB8AC3E}">
        <p14:creationId xmlns:p14="http://schemas.microsoft.com/office/powerpoint/2010/main" val="1069991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Counters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9" t="27926" r="21158" b="21000"/>
          <a:stretch/>
        </p:blipFill>
        <p:spPr bwMode="auto">
          <a:xfrm>
            <a:off x="433483" y="1556792"/>
            <a:ext cx="7738917" cy="3836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840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Counters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1" t="28700" r="20221" b="15770"/>
          <a:stretch/>
        </p:blipFill>
        <p:spPr bwMode="auto">
          <a:xfrm>
            <a:off x="395536" y="1340768"/>
            <a:ext cx="8136904" cy="425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4569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7882" y="404116"/>
            <a:ext cx="7261412" cy="684953"/>
          </a:xfrm>
          <a:prstGeom prst="rect">
            <a:avLst/>
          </a:prstGeom>
        </p:spPr>
        <p:txBody>
          <a:bodyPr vert="horz" wrap="square" lIns="0" tIns="94129" rIns="0" bIns="0" rtlCol="0" anchor="ctr">
            <a:spAutoFit/>
          </a:bodyPr>
          <a:lstStyle/>
          <a:p>
            <a:pPr marL="1367751">
              <a:lnSpc>
                <a:spcPts val="4619"/>
              </a:lnSpc>
            </a:pPr>
            <a:r>
              <a:rPr dirty="0"/>
              <a:t>Ripple Counters</a:t>
            </a:r>
          </a:p>
        </p:txBody>
      </p:sp>
      <p:sp>
        <p:nvSpPr>
          <p:cNvPr id="3" name="object 3"/>
          <p:cNvSpPr/>
          <p:nvPr/>
        </p:nvSpPr>
        <p:spPr>
          <a:xfrm>
            <a:off x="2137522" y="3095625"/>
            <a:ext cx="4752638" cy="16214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" name="object 4"/>
          <p:cNvSpPr txBox="1"/>
          <p:nvPr/>
        </p:nvSpPr>
        <p:spPr>
          <a:xfrm>
            <a:off x="827584" y="1628800"/>
            <a:ext cx="8084760" cy="47128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3781" marR="583858" indent="-302575">
              <a:lnSpc>
                <a:spcPts val="2665"/>
              </a:lnSpc>
              <a:buFont typeface="Arial"/>
              <a:buChar char="•"/>
              <a:tabLst>
                <a:tab pos="313781" algn="l"/>
              </a:tabLst>
            </a:pPr>
            <a:r>
              <a:rPr sz="2471" spc="-18" dirty="0">
                <a:latin typeface="Arial"/>
                <a:cs typeface="Arial"/>
              </a:rPr>
              <a:t>A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ripple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counter</a:t>
            </a:r>
            <a:r>
              <a:rPr sz="2471" spc="53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can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be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made</a:t>
            </a:r>
            <a:r>
              <a:rPr sz="2471" spc="53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be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cascading </a:t>
            </a:r>
            <a:r>
              <a:rPr lang="en-US" sz="2471" spc="-13" dirty="0">
                <a:latin typeface="Arial"/>
                <a:cs typeface="Arial"/>
              </a:rPr>
              <a:t>t</a:t>
            </a:r>
            <a:r>
              <a:rPr sz="2471" spc="-13" dirty="0">
                <a:latin typeface="Arial"/>
                <a:cs typeface="Arial"/>
              </a:rPr>
              <a:t>ogether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neg</a:t>
            </a:r>
            <a:r>
              <a:rPr sz="2471" spc="31" dirty="0">
                <a:latin typeface="Arial"/>
                <a:cs typeface="Arial"/>
              </a:rPr>
              <a:t>a</a:t>
            </a:r>
            <a:r>
              <a:rPr sz="2471" spc="-13" dirty="0">
                <a:latin typeface="Arial"/>
                <a:cs typeface="Arial"/>
              </a:rPr>
              <a:t>tive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edge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9" dirty="0">
                <a:latin typeface="Arial"/>
                <a:cs typeface="Arial"/>
              </a:rPr>
              <a:t>tri</a:t>
            </a:r>
            <a:r>
              <a:rPr sz="2471" spc="31" dirty="0">
                <a:latin typeface="Arial"/>
                <a:cs typeface="Arial"/>
              </a:rPr>
              <a:t>g</a:t>
            </a:r>
            <a:r>
              <a:rPr sz="2471" spc="-13" dirty="0">
                <a:latin typeface="Arial"/>
                <a:cs typeface="Arial"/>
              </a:rPr>
              <a:t>gered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T-type</a:t>
            </a:r>
            <a:r>
              <a:rPr sz="2471" spc="49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FFs</a:t>
            </a:r>
            <a:r>
              <a:rPr sz="2471" spc="-13" dirty="0">
                <a:latin typeface="Arial"/>
                <a:cs typeface="Arial"/>
              </a:rPr>
              <a:t> operating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40" dirty="0">
                <a:latin typeface="Arial"/>
                <a:cs typeface="Arial"/>
              </a:rPr>
              <a:t>i</a:t>
            </a:r>
            <a:r>
              <a:rPr sz="2471" spc="-18" dirty="0">
                <a:latin typeface="Arial"/>
                <a:cs typeface="Arial"/>
              </a:rPr>
              <a:t>n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‘toggle’</a:t>
            </a:r>
            <a:r>
              <a:rPr sz="2471" spc="35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mode,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9" dirty="0">
                <a:latin typeface="Arial"/>
                <a:cs typeface="Arial"/>
              </a:rPr>
              <a:t>i.e.,</a:t>
            </a:r>
            <a:r>
              <a:rPr sz="2471" spc="35" dirty="0">
                <a:latin typeface="Arial"/>
                <a:cs typeface="Arial"/>
              </a:rPr>
              <a:t> </a:t>
            </a:r>
            <a:r>
              <a:rPr sz="2471" i="1" spc="-18" dirty="0">
                <a:latin typeface="Times New Roman"/>
                <a:cs typeface="Times New Roman"/>
              </a:rPr>
              <a:t>T</a:t>
            </a:r>
            <a:r>
              <a:rPr sz="2471" i="1" dirty="0">
                <a:latin typeface="Times New Roman"/>
                <a:cs typeface="Times New Roman"/>
              </a:rPr>
              <a:t> </a:t>
            </a:r>
            <a:r>
              <a:rPr sz="2471" spc="-18" dirty="0">
                <a:latin typeface="Arial"/>
                <a:cs typeface="Arial"/>
              </a:rPr>
              <a:t>=1</a:t>
            </a:r>
            <a:endParaRPr sz="2471" dirty="0">
              <a:latin typeface="Arial"/>
              <a:cs typeface="Arial"/>
            </a:endParaRPr>
          </a:p>
          <a:p>
            <a:pPr marL="2631842">
              <a:spcBef>
                <a:spcPts val="1575"/>
              </a:spcBef>
              <a:tabLst>
                <a:tab pos="4279194" algn="l"/>
                <a:tab pos="5926547" algn="l"/>
              </a:tabLst>
            </a:pPr>
            <a:r>
              <a:rPr sz="2647" i="1" spc="-106" baseline="1388" dirty="0">
                <a:latin typeface="Times New Roman"/>
                <a:cs typeface="Times New Roman"/>
              </a:rPr>
              <a:t>Q</a:t>
            </a:r>
            <a:r>
              <a:rPr sz="1853" baseline="-17857" dirty="0">
                <a:latin typeface="Times New Roman"/>
                <a:cs typeface="Times New Roman"/>
              </a:rPr>
              <a:t>0	</a:t>
            </a:r>
            <a:r>
              <a:rPr sz="1765" i="1" spc="-185" dirty="0">
                <a:latin typeface="Times New Roman"/>
                <a:cs typeface="Times New Roman"/>
              </a:rPr>
              <a:t>Q</a:t>
            </a:r>
            <a:r>
              <a:rPr sz="1853" spc="-13" baseline="-19841" dirty="0">
                <a:latin typeface="Times New Roman"/>
                <a:cs typeface="Times New Roman"/>
              </a:rPr>
              <a:t>1</a:t>
            </a:r>
            <a:r>
              <a:rPr sz="1853" baseline="-19841" dirty="0">
                <a:latin typeface="Times New Roman"/>
                <a:cs typeface="Times New Roman"/>
              </a:rPr>
              <a:t>	</a:t>
            </a:r>
            <a:r>
              <a:rPr sz="1765" i="1" spc="-57" dirty="0">
                <a:latin typeface="Times New Roman"/>
                <a:cs typeface="Times New Roman"/>
              </a:rPr>
              <a:t>Q</a:t>
            </a:r>
            <a:r>
              <a:rPr sz="1853" spc="-13" baseline="-19841" dirty="0">
                <a:latin typeface="Times New Roman"/>
                <a:cs typeface="Times New Roman"/>
              </a:rPr>
              <a:t>2</a:t>
            </a:r>
            <a:endParaRPr sz="1853" baseline="-19841" dirty="0">
              <a:latin typeface="Times New Roman"/>
              <a:cs typeface="Times New Roman"/>
            </a:endParaRPr>
          </a:p>
          <a:p>
            <a:pPr marL="1223748">
              <a:lnSpc>
                <a:spcPts val="1381"/>
              </a:lnSpc>
              <a:spcBef>
                <a:spcPts val="944"/>
              </a:spcBef>
              <a:tabLst>
                <a:tab pos="2866057" algn="l"/>
                <a:tab pos="4547029" algn="l"/>
              </a:tabLst>
            </a:pPr>
            <a:r>
              <a:rPr sz="1412" spc="-9" dirty="0">
                <a:latin typeface="Times New Roman"/>
                <a:cs typeface="Times New Roman"/>
              </a:rPr>
              <a:t>‘1’	‘1’	‘1’</a:t>
            </a:r>
            <a:endParaRPr sz="1412" dirty="0">
              <a:latin typeface="Times New Roman"/>
              <a:cs typeface="Times New Roman"/>
            </a:endParaRPr>
          </a:p>
          <a:p>
            <a:pPr marL="2161170">
              <a:lnSpc>
                <a:spcPts val="1805"/>
              </a:lnSpc>
              <a:tabLst>
                <a:tab pos="3804600" algn="l"/>
                <a:tab pos="5485572" algn="l"/>
              </a:tabLst>
            </a:pPr>
            <a:r>
              <a:rPr sz="1765" i="1" dirty="0">
                <a:latin typeface="Times New Roman"/>
                <a:cs typeface="Times New Roman"/>
              </a:rPr>
              <a:t>Q	Q	Q</a:t>
            </a:r>
            <a:endParaRPr sz="1765" dirty="0">
              <a:latin typeface="Times New Roman"/>
              <a:cs typeface="Times New Roman"/>
            </a:endParaRPr>
          </a:p>
          <a:p>
            <a:pPr marL="1776787">
              <a:spcBef>
                <a:spcPts val="1050"/>
              </a:spcBef>
              <a:tabLst>
                <a:tab pos="3419656" algn="l"/>
                <a:tab pos="5100629" algn="l"/>
              </a:tabLst>
            </a:pPr>
            <a:r>
              <a:rPr sz="1412" i="1" spc="-9" dirty="0">
                <a:latin typeface="Times New Roman"/>
                <a:cs typeface="Times New Roman"/>
              </a:rPr>
              <a:t>T	T	T</a:t>
            </a:r>
            <a:endParaRPr sz="1412" dirty="0">
              <a:latin typeface="Times New Roman"/>
              <a:cs typeface="Times New Roman"/>
            </a:endParaRPr>
          </a:p>
          <a:p>
            <a:pPr marL="2138196">
              <a:spcBef>
                <a:spcPts val="79"/>
              </a:spcBef>
              <a:tabLst>
                <a:tab pos="3781627" algn="l"/>
                <a:tab pos="5462599" algn="l"/>
              </a:tabLst>
            </a:pPr>
            <a:r>
              <a:rPr sz="1765" i="1" spc="-13" dirty="0">
                <a:latin typeface="Times New Roman"/>
                <a:cs typeface="Times New Roman"/>
              </a:rPr>
              <a:t>Q	Q	Q</a:t>
            </a:r>
            <a:endParaRPr sz="1765" dirty="0">
              <a:latin typeface="Times New Roman"/>
              <a:cs typeface="Times New Roman"/>
            </a:endParaRPr>
          </a:p>
          <a:p>
            <a:pPr>
              <a:spcBef>
                <a:spcPts val="27"/>
              </a:spcBef>
            </a:pPr>
            <a:endParaRPr sz="2382" dirty="0">
              <a:latin typeface="Times New Roman"/>
              <a:cs typeface="Times New Roman"/>
            </a:endParaRPr>
          </a:p>
          <a:p>
            <a:pPr marL="1221506"/>
            <a:r>
              <a:rPr sz="1412" i="1" spc="-9" dirty="0">
                <a:latin typeface="Times New Roman"/>
                <a:cs typeface="Times New Roman"/>
              </a:rPr>
              <a:t>CLK</a:t>
            </a:r>
            <a:endParaRPr sz="1412" dirty="0">
              <a:latin typeface="Times New Roman"/>
              <a:cs typeface="Times New Roman"/>
            </a:endParaRPr>
          </a:p>
          <a:p>
            <a:pPr marL="313781" marR="4483" indent="-302575" algn="just">
              <a:spcBef>
                <a:spcPts val="1138"/>
              </a:spcBef>
              <a:buFont typeface="Arial"/>
              <a:buChar char="•"/>
              <a:tabLst>
                <a:tab pos="313781" algn="l"/>
              </a:tabLst>
            </a:pPr>
            <a:r>
              <a:rPr lang="en-US" sz="2824" dirty="0">
                <a:latin typeface="Arial"/>
                <a:cs typeface="Arial"/>
              </a:rPr>
              <a:t>Note that t</a:t>
            </a:r>
            <a:r>
              <a:rPr sz="2824" dirty="0">
                <a:latin typeface="Arial"/>
                <a:cs typeface="Arial"/>
              </a:rPr>
              <a:t>he FFs</a:t>
            </a:r>
            <a:r>
              <a:rPr sz="2824" spc="-62" dirty="0">
                <a:latin typeface="Arial"/>
                <a:cs typeface="Arial"/>
              </a:rPr>
              <a:t> </a:t>
            </a:r>
            <a:r>
              <a:rPr sz="2824" dirty="0">
                <a:latin typeface="Arial"/>
                <a:cs typeface="Arial"/>
              </a:rPr>
              <a:t>are not clocked</a:t>
            </a:r>
            <a:r>
              <a:rPr sz="2824" spc="-62" dirty="0">
                <a:latin typeface="Arial"/>
                <a:cs typeface="Arial"/>
              </a:rPr>
              <a:t> </a:t>
            </a:r>
            <a:r>
              <a:rPr sz="2824" dirty="0">
                <a:latin typeface="Arial"/>
                <a:cs typeface="Arial"/>
              </a:rPr>
              <a:t>using the same clock, i.e., this is</a:t>
            </a:r>
            <a:r>
              <a:rPr sz="2824" spc="-53" dirty="0">
                <a:latin typeface="Arial"/>
                <a:cs typeface="Arial"/>
              </a:rPr>
              <a:t> </a:t>
            </a:r>
            <a:r>
              <a:rPr sz="2824" b="1" dirty="0">
                <a:latin typeface="Arial"/>
                <a:cs typeface="Arial"/>
              </a:rPr>
              <a:t>not</a:t>
            </a:r>
            <a:r>
              <a:rPr sz="2824" b="1" spc="-18" dirty="0">
                <a:latin typeface="Arial"/>
                <a:cs typeface="Arial"/>
              </a:rPr>
              <a:t> </a:t>
            </a:r>
            <a:r>
              <a:rPr sz="2824" dirty="0">
                <a:latin typeface="Arial"/>
                <a:cs typeface="Arial"/>
              </a:rPr>
              <a:t>a synchrono</a:t>
            </a:r>
            <a:r>
              <a:rPr sz="2824" spc="-71" dirty="0">
                <a:latin typeface="Arial"/>
                <a:cs typeface="Arial"/>
              </a:rPr>
              <a:t>u</a:t>
            </a:r>
            <a:r>
              <a:rPr sz="2824" dirty="0">
                <a:latin typeface="Arial"/>
                <a:cs typeface="Arial"/>
              </a:rPr>
              <a:t>s design.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47856" y="1844824"/>
            <a:ext cx="12961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000</a:t>
            </a:r>
          </a:p>
          <a:p>
            <a:r>
              <a:rPr lang="en-US" dirty="0">
                <a:solidFill>
                  <a:srgbClr val="FF0000"/>
                </a:solidFill>
              </a:rPr>
              <a:t>001</a:t>
            </a:r>
          </a:p>
          <a:p>
            <a:r>
              <a:rPr lang="en-US" dirty="0">
                <a:solidFill>
                  <a:srgbClr val="FF0000"/>
                </a:solidFill>
              </a:rPr>
              <a:t>010</a:t>
            </a:r>
          </a:p>
          <a:p>
            <a:r>
              <a:rPr lang="en-US" dirty="0">
                <a:solidFill>
                  <a:srgbClr val="FF0000"/>
                </a:solidFill>
              </a:rPr>
              <a:t>011</a:t>
            </a:r>
          </a:p>
          <a:p>
            <a:r>
              <a:rPr lang="en-US" dirty="0">
                <a:solidFill>
                  <a:srgbClr val="FF0000"/>
                </a:solidFill>
              </a:rPr>
              <a:t>100</a:t>
            </a:r>
          </a:p>
          <a:p>
            <a:r>
              <a:rPr lang="en-US" dirty="0">
                <a:solidFill>
                  <a:srgbClr val="FF0000"/>
                </a:solidFill>
              </a:rPr>
              <a:t>101</a:t>
            </a:r>
          </a:p>
          <a:p>
            <a:r>
              <a:rPr lang="en-US" dirty="0">
                <a:solidFill>
                  <a:srgbClr val="FF0000"/>
                </a:solidFill>
              </a:rPr>
              <a:t>110</a:t>
            </a:r>
          </a:p>
          <a:p>
            <a:r>
              <a:rPr lang="en-US" dirty="0">
                <a:solidFill>
                  <a:srgbClr val="FF0000"/>
                </a:solidFill>
              </a:rPr>
              <a:t>111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094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1640" y="548680"/>
            <a:ext cx="3560669" cy="58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>
              <a:lnSpc>
                <a:spcPts val="4619"/>
              </a:lnSpc>
            </a:pPr>
            <a:r>
              <a:rPr sz="3883" dirty="0">
                <a:latin typeface="Arial"/>
                <a:cs typeface="Arial"/>
              </a:rPr>
              <a:t>Ripple Counters</a:t>
            </a:r>
          </a:p>
        </p:txBody>
      </p:sp>
      <p:sp>
        <p:nvSpPr>
          <p:cNvPr id="3" name="object 3"/>
          <p:cNvSpPr/>
          <p:nvPr/>
        </p:nvSpPr>
        <p:spPr>
          <a:xfrm>
            <a:off x="1522206" y="1746101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" name="object 4"/>
          <p:cNvSpPr/>
          <p:nvPr/>
        </p:nvSpPr>
        <p:spPr>
          <a:xfrm>
            <a:off x="1925618" y="2149512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" name="object 5"/>
          <p:cNvSpPr/>
          <p:nvPr/>
        </p:nvSpPr>
        <p:spPr>
          <a:xfrm>
            <a:off x="1924946" y="1746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" name="object 6"/>
          <p:cNvSpPr/>
          <p:nvPr/>
        </p:nvSpPr>
        <p:spPr>
          <a:xfrm>
            <a:off x="2328357" y="1746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7" name="object 7"/>
          <p:cNvSpPr/>
          <p:nvPr/>
        </p:nvSpPr>
        <p:spPr>
          <a:xfrm>
            <a:off x="2329030" y="1746101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" name="object 8"/>
          <p:cNvSpPr/>
          <p:nvPr/>
        </p:nvSpPr>
        <p:spPr>
          <a:xfrm>
            <a:off x="2732441" y="2149512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199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" name="object 9"/>
          <p:cNvSpPr/>
          <p:nvPr/>
        </p:nvSpPr>
        <p:spPr>
          <a:xfrm>
            <a:off x="2731769" y="1746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0" name="object 10"/>
          <p:cNvSpPr/>
          <p:nvPr/>
        </p:nvSpPr>
        <p:spPr>
          <a:xfrm>
            <a:off x="3135181" y="1746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1" name="object 11"/>
          <p:cNvSpPr/>
          <p:nvPr/>
        </p:nvSpPr>
        <p:spPr>
          <a:xfrm>
            <a:off x="3135853" y="1746101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2" name="object 12"/>
          <p:cNvSpPr/>
          <p:nvPr/>
        </p:nvSpPr>
        <p:spPr>
          <a:xfrm>
            <a:off x="3539265" y="2149512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3" name="object 13"/>
          <p:cNvSpPr/>
          <p:nvPr/>
        </p:nvSpPr>
        <p:spPr>
          <a:xfrm>
            <a:off x="3538593" y="1746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4" name="object 14"/>
          <p:cNvSpPr/>
          <p:nvPr/>
        </p:nvSpPr>
        <p:spPr>
          <a:xfrm>
            <a:off x="3942004" y="1746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5" name="object 15"/>
          <p:cNvSpPr/>
          <p:nvPr/>
        </p:nvSpPr>
        <p:spPr>
          <a:xfrm>
            <a:off x="3942677" y="1746101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" name="object 16"/>
          <p:cNvSpPr/>
          <p:nvPr/>
        </p:nvSpPr>
        <p:spPr>
          <a:xfrm>
            <a:off x="4346088" y="2149512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" name="object 17"/>
          <p:cNvSpPr/>
          <p:nvPr/>
        </p:nvSpPr>
        <p:spPr>
          <a:xfrm>
            <a:off x="4345416" y="1746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" name="object 18"/>
          <p:cNvSpPr/>
          <p:nvPr/>
        </p:nvSpPr>
        <p:spPr>
          <a:xfrm>
            <a:off x="4748828" y="1746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" name="object 19"/>
          <p:cNvSpPr/>
          <p:nvPr/>
        </p:nvSpPr>
        <p:spPr>
          <a:xfrm>
            <a:off x="4749500" y="1746101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" name="object 20"/>
          <p:cNvSpPr/>
          <p:nvPr/>
        </p:nvSpPr>
        <p:spPr>
          <a:xfrm>
            <a:off x="5152912" y="2149512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" name="object 21"/>
          <p:cNvSpPr/>
          <p:nvPr/>
        </p:nvSpPr>
        <p:spPr>
          <a:xfrm>
            <a:off x="5152240" y="1746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" name="object 22"/>
          <p:cNvSpPr/>
          <p:nvPr/>
        </p:nvSpPr>
        <p:spPr>
          <a:xfrm>
            <a:off x="5555651" y="1746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" name="object 23"/>
          <p:cNvSpPr/>
          <p:nvPr/>
        </p:nvSpPr>
        <p:spPr>
          <a:xfrm>
            <a:off x="1253265" y="3292512"/>
            <a:ext cx="1815353" cy="0"/>
          </a:xfrm>
          <a:custGeom>
            <a:avLst/>
            <a:gdLst/>
            <a:ahLst/>
            <a:cxnLst/>
            <a:rect l="l" t="t" r="r" b="b"/>
            <a:pathLst>
              <a:path w="2057400">
                <a:moveTo>
                  <a:pt x="0" y="0"/>
                </a:moveTo>
                <a:lnTo>
                  <a:pt x="2057399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" name="object 24"/>
          <p:cNvSpPr/>
          <p:nvPr/>
        </p:nvSpPr>
        <p:spPr>
          <a:xfrm>
            <a:off x="3067946" y="2889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" name="object 25"/>
          <p:cNvSpPr/>
          <p:nvPr/>
        </p:nvSpPr>
        <p:spPr>
          <a:xfrm>
            <a:off x="4681593" y="2889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" name="object 26"/>
          <p:cNvSpPr/>
          <p:nvPr/>
        </p:nvSpPr>
        <p:spPr>
          <a:xfrm>
            <a:off x="4682265" y="3292512"/>
            <a:ext cx="1680882" cy="0"/>
          </a:xfrm>
          <a:custGeom>
            <a:avLst/>
            <a:gdLst/>
            <a:ahLst/>
            <a:cxnLst/>
            <a:rect l="l" t="t" r="r" b="b"/>
            <a:pathLst>
              <a:path w="1905000">
                <a:moveTo>
                  <a:pt x="0" y="0"/>
                </a:moveTo>
                <a:lnTo>
                  <a:pt x="19050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" name="object 27"/>
          <p:cNvSpPr/>
          <p:nvPr/>
        </p:nvSpPr>
        <p:spPr>
          <a:xfrm>
            <a:off x="1253265" y="3830395"/>
            <a:ext cx="3697941" cy="0"/>
          </a:xfrm>
          <a:custGeom>
            <a:avLst/>
            <a:gdLst/>
            <a:ahLst/>
            <a:cxnLst/>
            <a:rect l="l" t="t" r="r" b="b"/>
            <a:pathLst>
              <a:path w="4191000">
                <a:moveTo>
                  <a:pt x="0" y="0"/>
                </a:moveTo>
                <a:lnTo>
                  <a:pt x="41910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" name="object 28"/>
          <p:cNvSpPr/>
          <p:nvPr/>
        </p:nvSpPr>
        <p:spPr>
          <a:xfrm>
            <a:off x="4950534" y="3427655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" name="object 29"/>
          <p:cNvSpPr/>
          <p:nvPr/>
        </p:nvSpPr>
        <p:spPr>
          <a:xfrm>
            <a:off x="4951206" y="3426983"/>
            <a:ext cx="3294529" cy="0"/>
          </a:xfrm>
          <a:custGeom>
            <a:avLst/>
            <a:gdLst/>
            <a:ahLst/>
            <a:cxnLst/>
            <a:rect l="l" t="t" r="r" b="b"/>
            <a:pathLst>
              <a:path w="3733800">
                <a:moveTo>
                  <a:pt x="0" y="0"/>
                </a:moveTo>
                <a:lnTo>
                  <a:pt x="37338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" name="object 30"/>
          <p:cNvSpPr/>
          <p:nvPr/>
        </p:nvSpPr>
        <p:spPr>
          <a:xfrm>
            <a:off x="8245736" y="3830395"/>
            <a:ext cx="134471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" name="object 31"/>
          <p:cNvSpPr/>
          <p:nvPr/>
        </p:nvSpPr>
        <p:spPr>
          <a:xfrm>
            <a:off x="2665206" y="1612303"/>
            <a:ext cx="0" cy="2353235"/>
          </a:xfrm>
          <a:custGeom>
            <a:avLst/>
            <a:gdLst/>
            <a:ahLst/>
            <a:cxnLst/>
            <a:rect l="l" t="t" r="r" b="b"/>
            <a:pathLst>
              <a:path h="2667000">
                <a:moveTo>
                  <a:pt x="0" y="0"/>
                </a:moveTo>
                <a:lnTo>
                  <a:pt x="0" y="2667000"/>
                </a:lnTo>
              </a:path>
            </a:pathLst>
          </a:custGeom>
          <a:ln w="134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" name="object 32"/>
          <p:cNvSpPr/>
          <p:nvPr/>
        </p:nvSpPr>
        <p:spPr>
          <a:xfrm>
            <a:off x="3539265" y="1612303"/>
            <a:ext cx="0" cy="2353235"/>
          </a:xfrm>
          <a:custGeom>
            <a:avLst/>
            <a:gdLst/>
            <a:ahLst/>
            <a:cxnLst/>
            <a:rect l="l" t="t" r="r" b="b"/>
            <a:pathLst>
              <a:path h="2667000">
                <a:moveTo>
                  <a:pt x="0" y="0"/>
                </a:moveTo>
                <a:lnTo>
                  <a:pt x="0" y="2667000"/>
                </a:lnTo>
              </a:path>
            </a:pathLst>
          </a:custGeom>
          <a:ln w="134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" name="object 33"/>
          <p:cNvSpPr/>
          <p:nvPr/>
        </p:nvSpPr>
        <p:spPr>
          <a:xfrm>
            <a:off x="4346089" y="1612303"/>
            <a:ext cx="0" cy="2353235"/>
          </a:xfrm>
          <a:custGeom>
            <a:avLst/>
            <a:gdLst/>
            <a:ahLst/>
            <a:cxnLst/>
            <a:rect l="l" t="t" r="r" b="b"/>
            <a:pathLst>
              <a:path h="2667000">
                <a:moveTo>
                  <a:pt x="0" y="0"/>
                </a:moveTo>
                <a:lnTo>
                  <a:pt x="0" y="2667000"/>
                </a:lnTo>
              </a:path>
            </a:pathLst>
          </a:custGeom>
          <a:ln w="134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" name="object 34"/>
          <p:cNvSpPr/>
          <p:nvPr/>
        </p:nvSpPr>
        <p:spPr>
          <a:xfrm>
            <a:off x="5152912" y="1612303"/>
            <a:ext cx="0" cy="2353235"/>
          </a:xfrm>
          <a:custGeom>
            <a:avLst/>
            <a:gdLst/>
            <a:ahLst/>
            <a:cxnLst/>
            <a:rect l="l" t="t" r="r" b="b"/>
            <a:pathLst>
              <a:path h="2667000">
                <a:moveTo>
                  <a:pt x="0" y="0"/>
                </a:moveTo>
                <a:lnTo>
                  <a:pt x="0" y="2667000"/>
                </a:lnTo>
              </a:path>
            </a:pathLst>
          </a:custGeom>
          <a:ln w="134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" name="object 35"/>
          <p:cNvSpPr/>
          <p:nvPr/>
        </p:nvSpPr>
        <p:spPr>
          <a:xfrm>
            <a:off x="1521534" y="1746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" name="object 36"/>
          <p:cNvSpPr/>
          <p:nvPr/>
        </p:nvSpPr>
        <p:spPr>
          <a:xfrm>
            <a:off x="1253265" y="2149512"/>
            <a:ext cx="268941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" name="object 37"/>
          <p:cNvSpPr/>
          <p:nvPr/>
        </p:nvSpPr>
        <p:spPr>
          <a:xfrm>
            <a:off x="5556324" y="1746101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" name="object 38"/>
          <p:cNvSpPr/>
          <p:nvPr/>
        </p:nvSpPr>
        <p:spPr>
          <a:xfrm>
            <a:off x="5959736" y="2149512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" name="object 39"/>
          <p:cNvSpPr/>
          <p:nvPr/>
        </p:nvSpPr>
        <p:spPr>
          <a:xfrm>
            <a:off x="5959064" y="1746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" name="object 40"/>
          <p:cNvSpPr/>
          <p:nvPr/>
        </p:nvSpPr>
        <p:spPr>
          <a:xfrm>
            <a:off x="6362476" y="1746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" name="object 41"/>
          <p:cNvSpPr/>
          <p:nvPr/>
        </p:nvSpPr>
        <p:spPr>
          <a:xfrm>
            <a:off x="6363148" y="1746101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" name="object 42"/>
          <p:cNvSpPr/>
          <p:nvPr/>
        </p:nvSpPr>
        <p:spPr>
          <a:xfrm>
            <a:off x="6766560" y="2149512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3" name="object 43"/>
          <p:cNvSpPr/>
          <p:nvPr/>
        </p:nvSpPr>
        <p:spPr>
          <a:xfrm>
            <a:off x="6765888" y="1746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4" name="object 44"/>
          <p:cNvSpPr/>
          <p:nvPr/>
        </p:nvSpPr>
        <p:spPr>
          <a:xfrm>
            <a:off x="7169299" y="1746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5" name="object 45"/>
          <p:cNvSpPr/>
          <p:nvPr/>
        </p:nvSpPr>
        <p:spPr>
          <a:xfrm>
            <a:off x="7169972" y="1746101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6" name="object 46"/>
          <p:cNvSpPr/>
          <p:nvPr/>
        </p:nvSpPr>
        <p:spPr>
          <a:xfrm>
            <a:off x="7573383" y="2149512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7" name="object 47"/>
          <p:cNvSpPr/>
          <p:nvPr/>
        </p:nvSpPr>
        <p:spPr>
          <a:xfrm>
            <a:off x="7572711" y="1746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" name="object 48"/>
          <p:cNvSpPr/>
          <p:nvPr/>
        </p:nvSpPr>
        <p:spPr>
          <a:xfrm>
            <a:off x="1925618" y="1612303"/>
            <a:ext cx="0" cy="2353235"/>
          </a:xfrm>
          <a:custGeom>
            <a:avLst/>
            <a:gdLst/>
            <a:ahLst/>
            <a:cxnLst/>
            <a:rect l="l" t="t" r="r" b="b"/>
            <a:pathLst>
              <a:path h="2667000">
                <a:moveTo>
                  <a:pt x="0" y="0"/>
                </a:moveTo>
                <a:lnTo>
                  <a:pt x="0" y="2667000"/>
                </a:lnTo>
              </a:path>
            </a:pathLst>
          </a:custGeom>
          <a:ln w="134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9" name="object 49"/>
          <p:cNvSpPr/>
          <p:nvPr/>
        </p:nvSpPr>
        <p:spPr>
          <a:xfrm>
            <a:off x="1253265" y="2754630"/>
            <a:ext cx="806824" cy="0"/>
          </a:xfrm>
          <a:custGeom>
            <a:avLst/>
            <a:gdLst/>
            <a:ahLst/>
            <a:cxnLst/>
            <a:rect l="l" t="t" r="r" b="b"/>
            <a:pathLst>
              <a:path w="91440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0" name="object 50"/>
          <p:cNvSpPr/>
          <p:nvPr/>
        </p:nvSpPr>
        <p:spPr>
          <a:xfrm>
            <a:off x="2060088" y="2351218"/>
            <a:ext cx="806824" cy="0"/>
          </a:xfrm>
          <a:custGeom>
            <a:avLst/>
            <a:gdLst/>
            <a:ahLst/>
            <a:cxnLst/>
            <a:rect l="l" t="t" r="r" b="b"/>
            <a:pathLst>
              <a:path w="91440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1" name="object 51"/>
          <p:cNvSpPr/>
          <p:nvPr/>
        </p:nvSpPr>
        <p:spPr>
          <a:xfrm>
            <a:off x="2059416" y="2351890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2" name="object 52"/>
          <p:cNvSpPr/>
          <p:nvPr/>
        </p:nvSpPr>
        <p:spPr>
          <a:xfrm>
            <a:off x="2866240" y="2351890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3" name="object 53"/>
          <p:cNvSpPr/>
          <p:nvPr/>
        </p:nvSpPr>
        <p:spPr>
          <a:xfrm>
            <a:off x="2866912" y="2754630"/>
            <a:ext cx="806824" cy="0"/>
          </a:xfrm>
          <a:custGeom>
            <a:avLst/>
            <a:gdLst/>
            <a:ahLst/>
            <a:cxnLst/>
            <a:rect l="l" t="t" r="r" b="b"/>
            <a:pathLst>
              <a:path w="914400">
                <a:moveTo>
                  <a:pt x="0" y="0"/>
                </a:moveTo>
                <a:lnTo>
                  <a:pt x="914399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4" name="object 54"/>
          <p:cNvSpPr/>
          <p:nvPr/>
        </p:nvSpPr>
        <p:spPr>
          <a:xfrm>
            <a:off x="3673063" y="2351890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5" name="object 55"/>
          <p:cNvSpPr/>
          <p:nvPr/>
        </p:nvSpPr>
        <p:spPr>
          <a:xfrm>
            <a:off x="3673735" y="2351218"/>
            <a:ext cx="806824" cy="0"/>
          </a:xfrm>
          <a:custGeom>
            <a:avLst/>
            <a:gdLst/>
            <a:ahLst/>
            <a:cxnLst/>
            <a:rect l="l" t="t" r="r" b="b"/>
            <a:pathLst>
              <a:path w="91440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6" name="object 56"/>
          <p:cNvSpPr/>
          <p:nvPr/>
        </p:nvSpPr>
        <p:spPr>
          <a:xfrm>
            <a:off x="4479887" y="2351890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7" name="object 57"/>
          <p:cNvSpPr/>
          <p:nvPr/>
        </p:nvSpPr>
        <p:spPr>
          <a:xfrm>
            <a:off x="4480559" y="2754630"/>
            <a:ext cx="806824" cy="0"/>
          </a:xfrm>
          <a:custGeom>
            <a:avLst/>
            <a:gdLst/>
            <a:ahLst/>
            <a:cxnLst/>
            <a:rect l="l" t="t" r="r" b="b"/>
            <a:pathLst>
              <a:path w="91440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8" name="object 58"/>
          <p:cNvSpPr/>
          <p:nvPr/>
        </p:nvSpPr>
        <p:spPr>
          <a:xfrm>
            <a:off x="5286710" y="2351890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9" name="object 59"/>
          <p:cNvSpPr/>
          <p:nvPr/>
        </p:nvSpPr>
        <p:spPr>
          <a:xfrm>
            <a:off x="5287382" y="2351218"/>
            <a:ext cx="806824" cy="0"/>
          </a:xfrm>
          <a:custGeom>
            <a:avLst/>
            <a:gdLst/>
            <a:ahLst/>
            <a:cxnLst/>
            <a:rect l="l" t="t" r="r" b="b"/>
            <a:pathLst>
              <a:path w="91440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0" name="object 60"/>
          <p:cNvSpPr/>
          <p:nvPr/>
        </p:nvSpPr>
        <p:spPr>
          <a:xfrm>
            <a:off x="3068618" y="2889101"/>
            <a:ext cx="1613647" cy="0"/>
          </a:xfrm>
          <a:custGeom>
            <a:avLst/>
            <a:gdLst/>
            <a:ahLst/>
            <a:cxnLst/>
            <a:rect l="l" t="t" r="r" b="b"/>
            <a:pathLst>
              <a:path w="1828800">
                <a:moveTo>
                  <a:pt x="0" y="0"/>
                </a:moveTo>
                <a:lnTo>
                  <a:pt x="18288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1" name="object 61"/>
          <p:cNvSpPr/>
          <p:nvPr/>
        </p:nvSpPr>
        <p:spPr>
          <a:xfrm>
            <a:off x="6093535" y="2351890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2" name="object 62"/>
          <p:cNvSpPr/>
          <p:nvPr/>
        </p:nvSpPr>
        <p:spPr>
          <a:xfrm>
            <a:off x="6094207" y="2754630"/>
            <a:ext cx="806824" cy="0"/>
          </a:xfrm>
          <a:custGeom>
            <a:avLst/>
            <a:gdLst/>
            <a:ahLst/>
            <a:cxnLst/>
            <a:rect l="l" t="t" r="r" b="b"/>
            <a:pathLst>
              <a:path w="91440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3" name="object 63"/>
          <p:cNvSpPr/>
          <p:nvPr/>
        </p:nvSpPr>
        <p:spPr>
          <a:xfrm>
            <a:off x="6900358" y="2351890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4" name="object 64"/>
          <p:cNvSpPr/>
          <p:nvPr/>
        </p:nvSpPr>
        <p:spPr>
          <a:xfrm>
            <a:off x="6901030" y="2351218"/>
            <a:ext cx="806824" cy="0"/>
          </a:xfrm>
          <a:custGeom>
            <a:avLst/>
            <a:gdLst/>
            <a:ahLst/>
            <a:cxnLst/>
            <a:rect l="l" t="t" r="r" b="b"/>
            <a:pathLst>
              <a:path w="91440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5" name="object 65"/>
          <p:cNvSpPr/>
          <p:nvPr/>
        </p:nvSpPr>
        <p:spPr>
          <a:xfrm>
            <a:off x="7707182" y="2351890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6" name="object 66"/>
          <p:cNvSpPr/>
          <p:nvPr/>
        </p:nvSpPr>
        <p:spPr>
          <a:xfrm>
            <a:off x="7707854" y="2754630"/>
            <a:ext cx="672353" cy="0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20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7" name="object 67"/>
          <p:cNvSpPr/>
          <p:nvPr/>
        </p:nvSpPr>
        <p:spPr>
          <a:xfrm>
            <a:off x="5959736" y="1612303"/>
            <a:ext cx="0" cy="2353235"/>
          </a:xfrm>
          <a:custGeom>
            <a:avLst/>
            <a:gdLst/>
            <a:ahLst/>
            <a:cxnLst/>
            <a:rect l="l" t="t" r="r" b="b"/>
            <a:pathLst>
              <a:path h="2667000">
                <a:moveTo>
                  <a:pt x="0" y="0"/>
                </a:moveTo>
                <a:lnTo>
                  <a:pt x="0" y="2667000"/>
                </a:lnTo>
              </a:path>
            </a:pathLst>
          </a:custGeom>
          <a:ln w="134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8" name="object 68"/>
          <p:cNvSpPr/>
          <p:nvPr/>
        </p:nvSpPr>
        <p:spPr>
          <a:xfrm>
            <a:off x="6766560" y="1612303"/>
            <a:ext cx="0" cy="2353235"/>
          </a:xfrm>
          <a:custGeom>
            <a:avLst/>
            <a:gdLst/>
            <a:ahLst/>
            <a:cxnLst/>
            <a:rect l="l" t="t" r="r" b="b"/>
            <a:pathLst>
              <a:path h="2667000">
                <a:moveTo>
                  <a:pt x="0" y="0"/>
                </a:moveTo>
                <a:lnTo>
                  <a:pt x="0" y="2667000"/>
                </a:lnTo>
              </a:path>
            </a:pathLst>
          </a:custGeom>
          <a:ln w="134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9" name="object 69"/>
          <p:cNvSpPr/>
          <p:nvPr/>
        </p:nvSpPr>
        <p:spPr>
          <a:xfrm>
            <a:off x="7573384" y="1612303"/>
            <a:ext cx="0" cy="2353235"/>
          </a:xfrm>
          <a:custGeom>
            <a:avLst/>
            <a:gdLst/>
            <a:ahLst/>
            <a:cxnLst/>
            <a:rect l="l" t="t" r="r" b="b"/>
            <a:pathLst>
              <a:path h="2667000">
                <a:moveTo>
                  <a:pt x="0" y="0"/>
                </a:moveTo>
                <a:lnTo>
                  <a:pt x="0" y="2667000"/>
                </a:lnTo>
              </a:path>
            </a:pathLst>
          </a:custGeom>
          <a:ln w="134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70" name="object 70"/>
          <p:cNvSpPr/>
          <p:nvPr/>
        </p:nvSpPr>
        <p:spPr>
          <a:xfrm>
            <a:off x="1892000" y="1746773"/>
            <a:ext cx="67235" cy="268941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27431" y="228600"/>
                </a:moveTo>
                <a:lnTo>
                  <a:pt x="0" y="228600"/>
                </a:lnTo>
                <a:lnTo>
                  <a:pt x="38100" y="304800"/>
                </a:lnTo>
                <a:lnTo>
                  <a:pt x="70104" y="240791"/>
                </a:lnTo>
                <a:lnTo>
                  <a:pt x="27431" y="240791"/>
                </a:lnTo>
                <a:lnTo>
                  <a:pt x="27431" y="228600"/>
                </a:lnTo>
                <a:close/>
              </a:path>
              <a:path w="76200" h="304800">
                <a:moveTo>
                  <a:pt x="50292" y="0"/>
                </a:moveTo>
                <a:lnTo>
                  <a:pt x="27431" y="0"/>
                </a:lnTo>
                <a:lnTo>
                  <a:pt x="27431" y="240791"/>
                </a:lnTo>
                <a:lnTo>
                  <a:pt x="50292" y="240791"/>
                </a:lnTo>
                <a:lnTo>
                  <a:pt x="50292" y="0"/>
                </a:lnTo>
                <a:close/>
              </a:path>
              <a:path w="76200" h="304800">
                <a:moveTo>
                  <a:pt x="76200" y="228600"/>
                </a:moveTo>
                <a:lnTo>
                  <a:pt x="50292" y="228600"/>
                </a:lnTo>
                <a:lnTo>
                  <a:pt x="50292" y="240791"/>
                </a:lnTo>
                <a:lnTo>
                  <a:pt x="70104" y="240791"/>
                </a:lnTo>
                <a:lnTo>
                  <a:pt x="76200" y="228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71" name="object 71"/>
          <p:cNvSpPr/>
          <p:nvPr/>
        </p:nvSpPr>
        <p:spPr>
          <a:xfrm>
            <a:off x="2698824" y="1746773"/>
            <a:ext cx="67235" cy="268941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27431" y="228600"/>
                </a:moveTo>
                <a:lnTo>
                  <a:pt x="0" y="228600"/>
                </a:lnTo>
                <a:lnTo>
                  <a:pt x="38100" y="304800"/>
                </a:lnTo>
                <a:lnTo>
                  <a:pt x="70104" y="240791"/>
                </a:lnTo>
                <a:lnTo>
                  <a:pt x="27431" y="240791"/>
                </a:lnTo>
                <a:lnTo>
                  <a:pt x="27431" y="228600"/>
                </a:lnTo>
                <a:close/>
              </a:path>
              <a:path w="76200" h="304800">
                <a:moveTo>
                  <a:pt x="50292" y="0"/>
                </a:moveTo>
                <a:lnTo>
                  <a:pt x="27431" y="0"/>
                </a:lnTo>
                <a:lnTo>
                  <a:pt x="27431" y="240791"/>
                </a:lnTo>
                <a:lnTo>
                  <a:pt x="50292" y="240791"/>
                </a:lnTo>
                <a:lnTo>
                  <a:pt x="50292" y="0"/>
                </a:lnTo>
                <a:close/>
              </a:path>
              <a:path w="76200" h="304800">
                <a:moveTo>
                  <a:pt x="76200" y="228600"/>
                </a:moveTo>
                <a:lnTo>
                  <a:pt x="50292" y="228600"/>
                </a:lnTo>
                <a:lnTo>
                  <a:pt x="50292" y="240791"/>
                </a:lnTo>
                <a:lnTo>
                  <a:pt x="70104" y="240791"/>
                </a:lnTo>
                <a:lnTo>
                  <a:pt x="76200" y="228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72" name="object 72"/>
          <p:cNvSpPr/>
          <p:nvPr/>
        </p:nvSpPr>
        <p:spPr>
          <a:xfrm>
            <a:off x="3505648" y="1746773"/>
            <a:ext cx="67235" cy="268941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27432" y="228600"/>
                </a:moveTo>
                <a:lnTo>
                  <a:pt x="0" y="228600"/>
                </a:lnTo>
                <a:lnTo>
                  <a:pt x="38100" y="304800"/>
                </a:lnTo>
                <a:lnTo>
                  <a:pt x="70104" y="240791"/>
                </a:lnTo>
                <a:lnTo>
                  <a:pt x="27432" y="240791"/>
                </a:lnTo>
                <a:lnTo>
                  <a:pt x="27432" y="228600"/>
                </a:lnTo>
                <a:close/>
              </a:path>
              <a:path w="76200" h="304800">
                <a:moveTo>
                  <a:pt x="50292" y="0"/>
                </a:moveTo>
                <a:lnTo>
                  <a:pt x="27432" y="0"/>
                </a:lnTo>
                <a:lnTo>
                  <a:pt x="27432" y="240791"/>
                </a:lnTo>
                <a:lnTo>
                  <a:pt x="50292" y="240791"/>
                </a:lnTo>
                <a:lnTo>
                  <a:pt x="50292" y="0"/>
                </a:lnTo>
                <a:close/>
              </a:path>
              <a:path w="76200" h="304800">
                <a:moveTo>
                  <a:pt x="76200" y="228600"/>
                </a:moveTo>
                <a:lnTo>
                  <a:pt x="50292" y="228600"/>
                </a:lnTo>
                <a:lnTo>
                  <a:pt x="50292" y="240791"/>
                </a:lnTo>
                <a:lnTo>
                  <a:pt x="70104" y="240791"/>
                </a:lnTo>
                <a:lnTo>
                  <a:pt x="76200" y="228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73" name="object 73"/>
          <p:cNvSpPr/>
          <p:nvPr/>
        </p:nvSpPr>
        <p:spPr>
          <a:xfrm>
            <a:off x="4312471" y="1746773"/>
            <a:ext cx="67235" cy="268941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27432" y="228600"/>
                </a:moveTo>
                <a:lnTo>
                  <a:pt x="0" y="228600"/>
                </a:lnTo>
                <a:lnTo>
                  <a:pt x="38100" y="304800"/>
                </a:lnTo>
                <a:lnTo>
                  <a:pt x="70104" y="240791"/>
                </a:lnTo>
                <a:lnTo>
                  <a:pt x="27432" y="240791"/>
                </a:lnTo>
                <a:lnTo>
                  <a:pt x="27432" y="228600"/>
                </a:lnTo>
                <a:close/>
              </a:path>
              <a:path w="76200" h="304800">
                <a:moveTo>
                  <a:pt x="50292" y="0"/>
                </a:moveTo>
                <a:lnTo>
                  <a:pt x="27432" y="0"/>
                </a:lnTo>
                <a:lnTo>
                  <a:pt x="27432" y="240791"/>
                </a:lnTo>
                <a:lnTo>
                  <a:pt x="50292" y="240791"/>
                </a:lnTo>
                <a:lnTo>
                  <a:pt x="50292" y="0"/>
                </a:lnTo>
                <a:close/>
              </a:path>
              <a:path w="76200" h="304800">
                <a:moveTo>
                  <a:pt x="76200" y="228600"/>
                </a:moveTo>
                <a:lnTo>
                  <a:pt x="50292" y="228600"/>
                </a:lnTo>
                <a:lnTo>
                  <a:pt x="50292" y="240791"/>
                </a:lnTo>
                <a:lnTo>
                  <a:pt x="70104" y="240791"/>
                </a:lnTo>
                <a:lnTo>
                  <a:pt x="76200" y="228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74" name="object 74"/>
          <p:cNvSpPr/>
          <p:nvPr/>
        </p:nvSpPr>
        <p:spPr>
          <a:xfrm>
            <a:off x="5119295" y="1746773"/>
            <a:ext cx="67235" cy="268941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27432" y="228600"/>
                </a:moveTo>
                <a:lnTo>
                  <a:pt x="0" y="228600"/>
                </a:lnTo>
                <a:lnTo>
                  <a:pt x="38100" y="304800"/>
                </a:lnTo>
                <a:lnTo>
                  <a:pt x="70104" y="240791"/>
                </a:lnTo>
                <a:lnTo>
                  <a:pt x="27432" y="240791"/>
                </a:lnTo>
                <a:lnTo>
                  <a:pt x="27432" y="228600"/>
                </a:lnTo>
                <a:close/>
              </a:path>
              <a:path w="76200" h="304800">
                <a:moveTo>
                  <a:pt x="50292" y="0"/>
                </a:moveTo>
                <a:lnTo>
                  <a:pt x="27432" y="0"/>
                </a:lnTo>
                <a:lnTo>
                  <a:pt x="27432" y="240791"/>
                </a:lnTo>
                <a:lnTo>
                  <a:pt x="50292" y="240791"/>
                </a:lnTo>
                <a:lnTo>
                  <a:pt x="50292" y="0"/>
                </a:lnTo>
                <a:close/>
              </a:path>
              <a:path w="76200" h="304800">
                <a:moveTo>
                  <a:pt x="76200" y="228600"/>
                </a:moveTo>
                <a:lnTo>
                  <a:pt x="50292" y="228600"/>
                </a:lnTo>
                <a:lnTo>
                  <a:pt x="50292" y="240791"/>
                </a:lnTo>
                <a:lnTo>
                  <a:pt x="70104" y="240791"/>
                </a:lnTo>
                <a:lnTo>
                  <a:pt x="76200" y="228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75" name="object 75"/>
          <p:cNvSpPr/>
          <p:nvPr/>
        </p:nvSpPr>
        <p:spPr>
          <a:xfrm>
            <a:off x="5926119" y="1746773"/>
            <a:ext cx="67235" cy="268941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27431" y="228600"/>
                </a:moveTo>
                <a:lnTo>
                  <a:pt x="0" y="228600"/>
                </a:lnTo>
                <a:lnTo>
                  <a:pt x="38100" y="304800"/>
                </a:lnTo>
                <a:lnTo>
                  <a:pt x="70103" y="240791"/>
                </a:lnTo>
                <a:lnTo>
                  <a:pt x="27431" y="240791"/>
                </a:lnTo>
                <a:lnTo>
                  <a:pt x="27431" y="228600"/>
                </a:lnTo>
                <a:close/>
              </a:path>
              <a:path w="76200" h="304800">
                <a:moveTo>
                  <a:pt x="50291" y="0"/>
                </a:moveTo>
                <a:lnTo>
                  <a:pt x="27431" y="0"/>
                </a:lnTo>
                <a:lnTo>
                  <a:pt x="27431" y="240791"/>
                </a:lnTo>
                <a:lnTo>
                  <a:pt x="50291" y="240791"/>
                </a:lnTo>
                <a:lnTo>
                  <a:pt x="50291" y="0"/>
                </a:lnTo>
                <a:close/>
              </a:path>
              <a:path w="76200" h="304800">
                <a:moveTo>
                  <a:pt x="76200" y="228600"/>
                </a:moveTo>
                <a:lnTo>
                  <a:pt x="50291" y="228600"/>
                </a:lnTo>
                <a:lnTo>
                  <a:pt x="50291" y="240791"/>
                </a:lnTo>
                <a:lnTo>
                  <a:pt x="70103" y="240791"/>
                </a:lnTo>
                <a:lnTo>
                  <a:pt x="76200" y="228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76" name="object 76"/>
          <p:cNvSpPr/>
          <p:nvPr/>
        </p:nvSpPr>
        <p:spPr>
          <a:xfrm>
            <a:off x="6732943" y="1746773"/>
            <a:ext cx="67235" cy="268941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27431" y="228600"/>
                </a:moveTo>
                <a:lnTo>
                  <a:pt x="0" y="228600"/>
                </a:lnTo>
                <a:lnTo>
                  <a:pt x="38100" y="304800"/>
                </a:lnTo>
                <a:lnTo>
                  <a:pt x="70103" y="240791"/>
                </a:lnTo>
                <a:lnTo>
                  <a:pt x="27431" y="240791"/>
                </a:lnTo>
                <a:lnTo>
                  <a:pt x="27431" y="228600"/>
                </a:lnTo>
                <a:close/>
              </a:path>
              <a:path w="76200" h="304800">
                <a:moveTo>
                  <a:pt x="50291" y="0"/>
                </a:moveTo>
                <a:lnTo>
                  <a:pt x="27431" y="0"/>
                </a:lnTo>
                <a:lnTo>
                  <a:pt x="27431" y="240791"/>
                </a:lnTo>
                <a:lnTo>
                  <a:pt x="50291" y="240791"/>
                </a:lnTo>
                <a:lnTo>
                  <a:pt x="50291" y="0"/>
                </a:lnTo>
                <a:close/>
              </a:path>
              <a:path w="76200" h="304800">
                <a:moveTo>
                  <a:pt x="76200" y="228600"/>
                </a:moveTo>
                <a:lnTo>
                  <a:pt x="50291" y="228600"/>
                </a:lnTo>
                <a:lnTo>
                  <a:pt x="50291" y="240791"/>
                </a:lnTo>
                <a:lnTo>
                  <a:pt x="70103" y="240791"/>
                </a:lnTo>
                <a:lnTo>
                  <a:pt x="76200" y="228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77" name="object 77"/>
          <p:cNvSpPr/>
          <p:nvPr/>
        </p:nvSpPr>
        <p:spPr>
          <a:xfrm>
            <a:off x="7539766" y="1746773"/>
            <a:ext cx="67235" cy="268941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27431" y="228600"/>
                </a:moveTo>
                <a:lnTo>
                  <a:pt x="0" y="228600"/>
                </a:lnTo>
                <a:lnTo>
                  <a:pt x="38100" y="304800"/>
                </a:lnTo>
                <a:lnTo>
                  <a:pt x="70103" y="240791"/>
                </a:lnTo>
                <a:lnTo>
                  <a:pt x="27431" y="240791"/>
                </a:lnTo>
                <a:lnTo>
                  <a:pt x="27431" y="228600"/>
                </a:lnTo>
                <a:close/>
              </a:path>
              <a:path w="76200" h="304800">
                <a:moveTo>
                  <a:pt x="50291" y="0"/>
                </a:moveTo>
                <a:lnTo>
                  <a:pt x="27431" y="0"/>
                </a:lnTo>
                <a:lnTo>
                  <a:pt x="27431" y="240791"/>
                </a:lnTo>
                <a:lnTo>
                  <a:pt x="50291" y="240791"/>
                </a:lnTo>
                <a:lnTo>
                  <a:pt x="50291" y="0"/>
                </a:lnTo>
                <a:close/>
              </a:path>
              <a:path w="76200" h="304800">
                <a:moveTo>
                  <a:pt x="76200" y="228600"/>
                </a:moveTo>
                <a:lnTo>
                  <a:pt x="50291" y="228600"/>
                </a:lnTo>
                <a:lnTo>
                  <a:pt x="50291" y="240791"/>
                </a:lnTo>
                <a:lnTo>
                  <a:pt x="70103" y="240791"/>
                </a:lnTo>
                <a:lnTo>
                  <a:pt x="76200" y="228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78" name="object 78"/>
          <p:cNvSpPr/>
          <p:nvPr/>
        </p:nvSpPr>
        <p:spPr>
          <a:xfrm>
            <a:off x="2833295" y="2351891"/>
            <a:ext cx="67235" cy="268941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27431" y="228600"/>
                </a:moveTo>
                <a:lnTo>
                  <a:pt x="0" y="228600"/>
                </a:lnTo>
                <a:lnTo>
                  <a:pt x="38100" y="304800"/>
                </a:lnTo>
                <a:lnTo>
                  <a:pt x="70104" y="240791"/>
                </a:lnTo>
                <a:lnTo>
                  <a:pt x="27431" y="240791"/>
                </a:lnTo>
                <a:lnTo>
                  <a:pt x="27431" y="228600"/>
                </a:lnTo>
                <a:close/>
              </a:path>
              <a:path w="76200" h="304800">
                <a:moveTo>
                  <a:pt x="50292" y="0"/>
                </a:moveTo>
                <a:lnTo>
                  <a:pt x="27431" y="0"/>
                </a:lnTo>
                <a:lnTo>
                  <a:pt x="27431" y="240791"/>
                </a:lnTo>
                <a:lnTo>
                  <a:pt x="50292" y="240791"/>
                </a:lnTo>
                <a:lnTo>
                  <a:pt x="50292" y="0"/>
                </a:lnTo>
                <a:close/>
              </a:path>
              <a:path w="76200" h="304800">
                <a:moveTo>
                  <a:pt x="76200" y="228600"/>
                </a:moveTo>
                <a:lnTo>
                  <a:pt x="50292" y="228600"/>
                </a:lnTo>
                <a:lnTo>
                  <a:pt x="50292" y="240791"/>
                </a:lnTo>
                <a:lnTo>
                  <a:pt x="70104" y="240791"/>
                </a:lnTo>
                <a:lnTo>
                  <a:pt x="76200" y="228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79" name="object 79"/>
          <p:cNvSpPr/>
          <p:nvPr/>
        </p:nvSpPr>
        <p:spPr>
          <a:xfrm>
            <a:off x="4446942" y="2351891"/>
            <a:ext cx="67235" cy="268941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27432" y="228600"/>
                </a:moveTo>
                <a:lnTo>
                  <a:pt x="0" y="228600"/>
                </a:lnTo>
                <a:lnTo>
                  <a:pt x="38100" y="304800"/>
                </a:lnTo>
                <a:lnTo>
                  <a:pt x="70104" y="240791"/>
                </a:lnTo>
                <a:lnTo>
                  <a:pt x="27432" y="240791"/>
                </a:lnTo>
                <a:lnTo>
                  <a:pt x="27432" y="228600"/>
                </a:lnTo>
                <a:close/>
              </a:path>
              <a:path w="76200" h="304800">
                <a:moveTo>
                  <a:pt x="50292" y="0"/>
                </a:moveTo>
                <a:lnTo>
                  <a:pt x="27432" y="0"/>
                </a:lnTo>
                <a:lnTo>
                  <a:pt x="27432" y="240791"/>
                </a:lnTo>
                <a:lnTo>
                  <a:pt x="50292" y="240791"/>
                </a:lnTo>
                <a:lnTo>
                  <a:pt x="50292" y="0"/>
                </a:lnTo>
                <a:close/>
              </a:path>
              <a:path w="76200" h="304800">
                <a:moveTo>
                  <a:pt x="76200" y="228600"/>
                </a:moveTo>
                <a:lnTo>
                  <a:pt x="50292" y="228600"/>
                </a:lnTo>
                <a:lnTo>
                  <a:pt x="50292" y="240791"/>
                </a:lnTo>
                <a:lnTo>
                  <a:pt x="70104" y="240791"/>
                </a:lnTo>
                <a:lnTo>
                  <a:pt x="76200" y="228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0" name="object 80"/>
          <p:cNvSpPr/>
          <p:nvPr/>
        </p:nvSpPr>
        <p:spPr>
          <a:xfrm>
            <a:off x="6060590" y="2351891"/>
            <a:ext cx="67235" cy="268941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27431" y="228600"/>
                </a:moveTo>
                <a:lnTo>
                  <a:pt x="0" y="228600"/>
                </a:lnTo>
                <a:lnTo>
                  <a:pt x="38100" y="304800"/>
                </a:lnTo>
                <a:lnTo>
                  <a:pt x="70103" y="240791"/>
                </a:lnTo>
                <a:lnTo>
                  <a:pt x="27431" y="240791"/>
                </a:lnTo>
                <a:lnTo>
                  <a:pt x="27431" y="228600"/>
                </a:lnTo>
                <a:close/>
              </a:path>
              <a:path w="76200" h="304800">
                <a:moveTo>
                  <a:pt x="50291" y="0"/>
                </a:moveTo>
                <a:lnTo>
                  <a:pt x="27431" y="0"/>
                </a:lnTo>
                <a:lnTo>
                  <a:pt x="27431" y="240791"/>
                </a:lnTo>
                <a:lnTo>
                  <a:pt x="50291" y="240791"/>
                </a:lnTo>
                <a:lnTo>
                  <a:pt x="50291" y="0"/>
                </a:lnTo>
                <a:close/>
              </a:path>
              <a:path w="76200" h="304800">
                <a:moveTo>
                  <a:pt x="76200" y="228600"/>
                </a:moveTo>
                <a:lnTo>
                  <a:pt x="50291" y="228600"/>
                </a:lnTo>
                <a:lnTo>
                  <a:pt x="50291" y="240791"/>
                </a:lnTo>
                <a:lnTo>
                  <a:pt x="70103" y="240791"/>
                </a:lnTo>
                <a:lnTo>
                  <a:pt x="76200" y="228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1" name="object 81"/>
          <p:cNvSpPr/>
          <p:nvPr/>
        </p:nvSpPr>
        <p:spPr>
          <a:xfrm>
            <a:off x="7674237" y="2351891"/>
            <a:ext cx="67235" cy="268941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27431" y="228600"/>
                </a:moveTo>
                <a:lnTo>
                  <a:pt x="0" y="228600"/>
                </a:lnTo>
                <a:lnTo>
                  <a:pt x="38100" y="304800"/>
                </a:lnTo>
                <a:lnTo>
                  <a:pt x="70103" y="240791"/>
                </a:lnTo>
                <a:lnTo>
                  <a:pt x="27431" y="240791"/>
                </a:lnTo>
                <a:lnTo>
                  <a:pt x="27431" y="228600"/>
                </a:lnTo>
                <a:close/>
              </a:path>
              <a:path w="76200" h="304800">
                <a:moveTo>
                  <a:pt x="50291" y="0"/>
                </a:moveTo>
                <a:lnTo>
                  <a:pt x="27431" y="0"/>
                </a:lnTo>
                <a:lnTo>
                  <a:pt x="27431" y="240791"/>
                </a:lnTo>
                <a:lnTo>
                  <a:pt x="50291" y="240791"/>
                </a:lnTo>
                <a:lnTo>
                  <a:pt x="50291" y="0"/>
                </a:lnTo>
                <a:close/>
              </a:path>
              <a:path w="76200" h="304800">
                <a:moveTo>
                  <a:pt x="76200" y="228600"/>
                </a:moveTo>
                <a:lnTo>
                  <a:pt x="50291" y="228600"/>
                </a:lnTo>
                <a:lnTo>
                  <a:pt x="50291" y="240791"/>
                </a:lnTo>
                <a:lnTo>
                  <a:pt x="70103" y="240791"/>
                </a:lnTo>
                <a:lnTo>
                  <a:pt x="76200" y="228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2" name="object 82"/>
          <p:cNvSpPr/>
          <p:nvPr/>
        </p:nvSpPr>
        <p:spPr>
          <a:xfrm>
            <a:off x="6362476" y="2889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3" name="object 83"/>
          <p:cNvSpPr/>
          <p:nvPr/>
        </p:nvSpPr>
        <p:spPr>
          <a:xfrm>
            <a:off x="7976123" y="2889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4" name="object 84"/>
          <p:cNvSpPr/>
          <p:nvPr/>
        </p:nvSpPr>
        <p:spPr>
          <a:xfrm>
            <a:off x="6363148" y="2889101"/>
            <a:ext cx="1613647" cy="0"/>
          </a:xfrm>
          <a:custGeom>
            <a:avLst/>
            <a:gdLst/>
            <a:ahLst/>
            <a:cxnLst/>
            <a:rect l="l" t="t" r="r" b="b"/>
            <a:pathLst>
              <a:path w="1828800">
                <a:moveTo>
                  <a:pt x="0" y="0"/>
                </a:moveTo>
                <a:lnTo>
                  <a:pt x="18288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5" name="object 85"/>
          <p:cNvSpPr/>
          <p:nvPr/>
        </p:nvSpPr>
        <p:spPr>
          <a:xfrm>
            <a:off x="4648648" y="2889773"/>
            <a:ext cx="67235" cy="268941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27432" y="228600"/>
                </a:moveTo>
                <a:lnTo>
                  <a:pt x="0" y="228600"/>
                </a:lnTo>
                <a:lnTo>
                  <a:pt x="38100" y="304800"/>
                </a:lnTo>
                <a:lnTo>
                  <a:pt x="70104" y="240791"/>
                </a:lnTo>
                <a:lnTo>
                  <a:pt x="27432" y="240791"/>
                </a:lnTo>
                <a:lnTo>
                  <a:pt x="27432" y="228600"/>
                </a:lnTo>
                <a:close/>
              </a:path>
              <a:path w="76200" h="304800">
                <a:moveTo>
                  <a:pt x="50292" y="0"/>
                </a:moveTo>
                <a:lnTo>
                  <a:pt x="27432" y="0"/>
                </a:lnTo>
                <a:lnTo>
                  <a:pt x="27432" y="240791"/>
                </a:lnTo>
                <a:lnTo>
                  <a:pt x="50292" y="240791"/>
                </a:lnTo>
                <a:lnTo>
                  <a:pt x="50292" y="0"/>
                </a:lnTo>
                <a:close/>
              </a:path>
              <a:path w="76200" h="304800">
                <a:moveTo>
                  <a:pt x="76200" y="228600"/>
                </a:moveTo>
                <a:lnTo>
                  <a:pt x="50292" y="228600"/>
                </a:lnTo>
                <a:lnTo>
                  <a:pt x="50292" y="240791"/>
                </a:lnTo>
                <a:lnTo>
                  <a:pt x="70104" y="240791"/>
                </a:lnTo>
                <a:lnTo>
                  <a:pt x="76200" y="228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6" name="object 86"/>
          <p:cNvSpPr/>
          <p:nvPr/>
        </p:nvSpPr>
        <p:spPr>
          <a:xfrm>
            <a:off x="7943178" y="2889773"/>
            <a:ext cx="67235" cy="268941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27431" y="228600"/>
                </a:moveTo>
                <a:lnTo>
                  <a:pt x="0" y="228600"/>
                </a:lnTo>
                <a:lnTo>
                  <a:pt x="38100" y="304800"/>
                </a:lnTo>
                <a:lnTo>
                  <a:pt x="70103" y="240791"/>
                </a:lnTo>
                <a:lnTo>
                  <a:pt x="27431" y="240791"/>
                </a:lnTo>
                <a:lnTo>
                  <a:pt x="27431" y="228600"/>
                </a:lnTo>
                <a:close/>
              </a:path>
              <a:path w="76200" h="304800">
                <a:moveTo>
                  <a:pt x="50291" y="0"/>
                </a:moveTo>
                <a:lnTo>
                  <a:pt x="27431" y="0"/>
                </a:lnTo>
                <a:lnTo>
                  <a:pt x="27431" y="240791"/>
                </a:lnTo>
                <a:lnTo>
                  <a:pt x="50291" y="240791"/>
                </a:lnTo>
                <a:lnTo>
                  <a:pt x="50291" y="0"/>
                </a:lnTo>
                <a:close/>
              </a:path>
              <a:path w="76200" h="304800">
                <a:moveTo>
                  <a:pt x="76200" y="228600"/>
                </a:moveTo>
                <a:lnTo>
                  <a:pt x="50291" y="228600"/>
                </a:lnTo>
                <a:lnTo>
                  <a:pt x="50291" y="240791"/>
                </a:lnTo>
                <a:lnTo>
                  <a:pt x="70103" y="240791"/>
                </a:lnTo>
                <a:lnTo>
                  <a:pt x="76200" y="228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7" name="object 87"/>
          <p:cNvSpPr/>
          <p:nvPr/>
        </p:nvSpPr>
        <p:spPr>
          <a:xfrm>
            <a:off x="7976795" y="3292512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8" name="object 88"/>
          <p:cNvSpPr/>
          <p:nvPr/>
        </p:nvSpPr>
        <p:spPr>
          <a:xfrm>
            <a:off x="8245064" y="3427655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9" name="object 89"/>
          <p:cNvSpPr/>
          <p:nvPr/>
        </p:nvSpPr>
        <p:spPr>
          <a:xfrm>
            <a:off x="7976795" y="1746101"/>
            <a:ext cx="403412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0" name="object 90"/>
          <p:cNvSpPr/>
          <p:nvPr/>
        </p:nvSpPr>
        <p:spPr>
          <a:xfrm>
            <a:off x="8379535" y="1746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1" name="object 91"/>
          <p:cNvSpPr/>
          <p:nvPr/>
        </p:nvSpPr>
        <p:spPr>
          <a:xfrm>
            <a:off x="7976123" y="1746773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2" name="object 92"/>
          <p:cNvSpPr/>
          <p:nvPr/>
        </p:nvSpPr>
        <p:spPr>
          <a:xfrm>
            <a:off x="8380207" y="1612303"/>
            <a:ext cx="0" cy="2353235"/>
          </a:xfrm>
          <a:custGeom>
            <a:avLst/>
            <a:gdLst/>
            <a:ahLst/>
            <a:cxnLst/>
            <a:rect l="l" t="t" r="r" b="b"/>
            <a:pathLst>
              <a:path h="2667000">
                <a:moveTo>
                  <a:pt x="0" y="0"/>
                </a:moveTo>
                <a:lnTo>
                  <a:pt x="0" y="2667000"/>
                </a:lnTo>
              </a:path>
            </a:pathLst>
          </a:custGeom>
          <a:ln w="134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3" name="object 93"/>
          <p:cNvSpPr/>
          <p:nvPr/>
        </p:nvSpPr>
        <p:spPr>
          <a:xfrm>
            <a:off x="8346590" y="1746773"/>
            <a:ext cx="67235" cy="268941"/>
          </a:xfrm>
          <a:custGeom>
            <a:avLst/>
            <a:gdLst/>
            <a:ahLst/>
            <a:cxnLst/>
            <a:rect l="l" t="t" r="r" b="b"/>
            <a:pathLst>
              <a:path w="76200" h="304800">
                <a:moveTo>
                  <a:pt x="27431" y="228600"/>
                </a:moveTo>
                <a:lnTo>
                  <a:pt x="0" y="228600"/>
                </a:lnTo>
                <a:lnTo>
                  <a:pt x="38100" y="304800"/>
                </a:lnTo>
                <a:lnTo>
                  <a:pt x="70103" y="240791"/>
                </a:lnTo>
                <a:lnTo>
                  <a:pt x="27431" y="240791"/>
                </a:lnTo>
                <a:lnTo>
                  <a:pt x="27431" y="228600"/>
                </a:lnTo>
                <a:close/>
              </a:path>
              <a:path w="76200" h="304800">
                <a:moveTo>
                  <a:pt x="50291" y="0"/>
                </a:moveTo>
                <a:lnTo>
                  <a:pt x="27431" y="0"/>
                </a:lnTo>
                <a:lnTo>
                  <a:pt x="27431" y="240791"/>
                </a:lnTo>
                <a:lnTo>
                  <a:pt x="50291" y="240791"/>
                </a:lnTo>
                <a:lnTo>
                  <a:pt x="50291" y="0"/>
                </a:lnTo>
                <a:close/>
              </a:path>
              <a:path w="76200" h="304800">
                <a:moveTo>
                  <a:pt x="76200" y="228600"/>
                </a:moveTo>
                <a:lnTo>
                  <a:pt x="50291" y="228600"/>
                </a:lnTo>
                <a:lnTo>
                  <a:pt x="50291" y="240791"/>
                </a:lnTo>
                <a:lnTo>
                  <a:pt x="70103" y="240791"/>
                </a:lnTo>
                <a:lnTo>
                  <a:pt x="76200" y="228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4" name="object 94"/>
          <p:cNvSpPr txBox="1"/>
          <p:nvPr/>
        </p:nvSpPr>
        <p:spPr>
          <a:xfrm>
            <a:off x="683568" y="1268760"/>
            <a:ext cx="8152602" cy="4903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>
              <a:spcBef>
                <a:spcPts val="1306"/>
              </a:spcBef>
            </a:pPr>
            <a:endParaRPr lang="en-US" sz="2471" i="1" spc="-18" dirty="0">
              <a:latin typeface="Times New Roman"/>
              <a:cs typeface="Times New Roman"/>
            </a:endParaRPr>
          </a:p>
          <a:p>
            <a:pPr marL="11206">
              <a:spcBef>
                <a:spcPts val="1306"/>
              </a:spcBef>
            </a:pPr>
            <a:r>
              <a:rPr sz="2471" i="1" spc="-18" dirty="0">
                <a:latin typeface="Times New Roman"/>
                <a:cs typeface="Times New Roman"/>
              </a:rPr>
              <a:t>CLK</a:t>
            </a:r>
            <a:endParaRPr sz="2471" dirty="0">
              <a:latin typeface="Times New Roman"/>
              <a:cs typeface="Times New Roman"/>
            </a:endParaRPr>
          </a:p>
          <a:p>
            <a:pPr marL="245982">
              <a:spcBef>
                <a:spcPts val="1227"/>
              </a:spcBef>
            </a:pPr>
            <a:r>
              <a:rPr sz="2471" i="1" spc="-146" dirty="0">
                <a:latin typeface="Times New Roman"/>
                <a:cs typeface="Times New Roman"/>
              </a:rPr>
              <a:t>Q</a:t>
            </a:r>
            <a:r>
              <a:rPr sz="2647" spc="-13" baseline="-19444" dirty="0">
                <a:latin typeface="Times New Roman"/>
                <a:cs typeface="Times New Roman"/>
              </a:rPr>
              <a:t>0</a:t>
            </a:r>
            <a:endParaRPr sz="2647" baseline="-19444" dirty="0">
              <a:latin typeface="Times New Roman"/>
              <a:cs typeface="Times New Roman"/>
            </a:endParaRPr>
          </a:p>
          <a:p>
            <a:pPr marL="245982" marR="7244989" indent="11767">
              <a:lnSpc>
                <a:spcPct val="144300"/>
              </a:lnSpc>
              <a:spcBef>
                <a:spcPts val="176"/>
              </a:spcBef>
            </a:pPr>
            <a:r>
              <a:rPr sz="2471" i="1" spc="-291" dirty="0">
                <a:latin typeface="Times New Roman"/>
                <a:cs typeface="Times New Roman"/>
              </a:rPr>
              <a:t>Q</a:t>
            </a:r>
            <a:r>
              <a:rPr sz="2647" baseline="-19444" dirty="0">
                <a:latin typeface="Times New Roman"/>
                <a:cs typeface="Times New Roman"/>
              </a:rPr>
              <a:t>1 </a:t>
            </a:r>
            <a:r>
              <a:rPr sz="2471" i="1" spc="-101" dirty="0">
                <a:latin typeface="Times New Roman"/>
                <a:cs typeface="Times New Roman"/>
              </a:rPr>
              <a:t>Q</a:t>
            </a:r>
            <a:r>
              <a:rPr sz="2647" baseline="-19444" dirty="0">
                <a:latin typeface="Times New Roman"/>
                <a:cs typeface="Times New Roman"/>
              </a:rPr>
              <a:t>2</a:t>
            </a:r>
          </a:p>
          <a:p>
            <a:pPr marL="1070779">
              <a:lnSpc>
                <a:spcPts val="2325"/>
              </a:lnSpc>
              <a:spcBef>
                <a:spcPts val="1125"/>
              </a:spcBef>
              <a:tabLst>
                <a:tab pos="1810407" algn="l"/>
                <a:tab pos="2684512" algn="l"/>
                <a:tab pos="3491379" algn="l"/>
                <a:tab pos="4298245" algn="l"/>
                <a:tab pos="5105112" algn="l"/>
                <a:tab pos="5911978" algn="l"/>
                <a:tab pos="6718844" algn="l"/>
                <a:tab pos="7525712" algn="l"/>
              </a:tabLst>
            </a:pPr>
            <a:r>
              <a:rPr sz="2118" dirty="0">
                <a:latin typeface="Arial"/>
                <a:cs typeface="Arial"/>
              </a:rPr>
              <a:t>0	1	2	3	4	5	6	7	0</a:t>
            </a:r>
            <a:endParaRPr lang="en-US" sz="2118" dirty="0">
              <a:latin typeface="Arial"/>
              <a:cs typeface="Arial"/>
            </a:endParaRPr>
          </a:p>
          <a:p>
            <a:pPr marL="1070779">
              <a:lnSpc>
                <a:spcPts val="2325"/>
              </a:lnSpc>
              <a:spcBef>
                <a:spcPts val="1125"/>
              </a:spcBef>
              <a:tabLst>
                <a:tab pos="1810407" algn="l"/>
                <a:tab pos="2684512" algn="l"/>
                <a:tab pos="3491379" algn="l"/>
                <a:tab pos="4298245" algn="l"/>
                <a:tab pos="5105112" algn="l"/>
                <a:tab pos="5911978" algn="l"/>
                <a:tab pos="6718844" algn="l"/>
                <a:tab pos="7525712" algn="l"/>
              </a:tabLst>
            </a:pPr>
            <a:r>
              <a:rPr sz="2824" dirty="0">
                <a:latin typeface="Arial"/>
                <a:cs typeface="Arial"/>
              </a:rPr>
              <a:t>Problems:</a:t>
            </a:r>
          </a:p>
          <a:p>
            <a:pPr marL="83488">
              <a:lnSpc>
                <a:spcPts val="2435"/>
              </a:lnSpc>
            </a:pPr>
            <a:r>
              <a:rPr lang="en-US" sz="2118" dirty="0">
                <a:latin typeface="Arial"/>
                <a:cs typeface="Arial"/>
              </a:rPr>
              <a:t>-- O</a:t>
            </a:r>
            <a:r>
              <a:rPr sz="2118" dirty="0">
                <a:latin typeface="Arial"/>
                <a:cs typeface="Arial"/>
              </a:rPr>
              <a:t>utputs do not change at the same time</a:t>
            </a:r>
            <a:r>
              <a:rPr lang="en-US" sz="2118" dirty="0">
                <a:latin typeface="Arial"/>
                <a:cs typeface="Arial"/>
              </a:rPr>
              <a:t> or </a:t>
            </a:r>
            <a:r>
              <a:rPr sz="2118" dirty="0">
                <a:latin typeface="Arial"/>
                <a:cs typeface="Arial"/>
              </a:rPr>
              <a:t>synchronously.</a:t>
            </a:r>
          </a:p>
          <a:p>
            <a:pPr marL="83488">
              <a:lnSpc>
                <a:spcPts val="2537"/>
              </a:lnSpc>
            </a:pPr>
            <a:r>
              <a:rPr sz="2118" dirty="0">
                <a:latin typeface="Arial"/>
                <a:cs typeface="Arial"/>
              </a:rPr>
              <a:t>So hard to know when count output is actually valid.</a:t>
            </a:r>
          </a:p>
          <a:p>
            <a:pPr marL="83488" marR="1045565">
              <a:lnSpc>
                <a:spcPts val="2532"/>
              </a:lnSpc>
              <a:spcBef>
                <a:spcPts val="1359"/>
              </a:spcBef>
            </a:pPr>
            <a:r>
              <a:rPr lang="en-US" sz="2118" dirty="0">
                <a:latin typeface="Arial"/>
                <a:cs typeface="Arial"/>
              </a:rPr>
              <a:t>-- </a:t>
            </a:r>
            <a:r>
              <a:rPr sz="2118" dirty="0">
                <a:latin typeface="Arial"/>
                <a:cs typeface="Arial"/>
              </a:rPr>
              <a:t>Propagation delay bui</a:t>
            </a:r>
            <a:r>
              <a:rPr sz="2118" spc="44" dirty="0">
                <a:latin typeface="Arial"/>
                <a:cs typeface="Arial"/>
              </a:rPr>
              <a:t>l</a:t>
            </a:r>
            <a:r>
              <a:rPr sz="2118" dirty="0">
                <a:latin typeface="Arial"/>
                <a:cs typeface="Arial"/>
              </a:rPr>
              <a:t>ds up from stage to stage, </a:t>
            </a:r>
            <a:r>
              <a:rPr lang="en-US" sz="2118" dirty="0">
                <a:latin typeface="Arial"/>
                <a:cs typeface="Arial"/>
              </a:rPr>
              <a:t>l</a:t>
            </a:r>
            <a:r>
              <a:rPr sz="2118" dirty="0">
                <a:latin typeface="Arial"/>
                <a:cs typeface="Arial"/>
              </a:rPr>
              <a:t>imiting maximum clock speed before miscounting occurs.</a:t>
            </a:r>
          </a:p>
        </p:txBody>
      </p:sp>
      <p:sp>
        <p:nvSpPr>
          <p:cNvPr id="95" name="TextBox 94"/>
          <p:cNvSpPr txBox="1"/>
          <p:nvPr/>
        </p:nvSpPr>
        <p:spPr>
          <a:xfrm rot="16200000">
            <a:off x="6224701" y="-527958"/>
            <a:ext cx="12961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000</a:t>
            </a:r>
          </a:p>
          <a:p>
            <a:r>
              <a:rPr lang="en-US" dirty="0">
                <a:solidFill>
                  <a:srgbClr val="FF0000"/>
                </a:solidFill>
              </a:rPr>
              <a:t>001</a:t>
            </a:r>
          </a:p>
          <a:p>
            <a:r>
              <a:rPr lang="en-US" dirty="0">
                <a:solidFill>
                  <a:srgbClr val="FF0000"/>
                </a:solidFill>
              </a:rPr>
              <a:t>010</a:t>
            </a:r>
          </a:p>
          <a:p>
            <a:r>
              <a:rPr lang="en-US" dirty="0">
                <a:solidFill>
                  <a:srgbClr val="FF0000"/>
                </a:solidFill>
              </a:rPr>
              <a:t>011</a:t>
            </a:r>
          </a:p>
          <a:p>
            <a:r>
              <a:rPr lang="en-US" dirty="0">
                <a:solidFill>
                  <a:srgbClr val="FF0000"/>
                </a:solidFill>
              </a:rPr>
              <a:t>100</a:t>
            </a:r>
          </a:p>
          <a:p>
            <a:r>
              <a:rPr lang="en-US" dirty="0">
                <a:solidFill>
                  <a:srgbClr val="FF0000"/>
                </a:solidFill>
              </a:rPr>
              <a:t>101</a:t>
            </a:r>
          </a:p>
          <a:p>
            <a:r>
              <a:rPr lang="en-US" dirty="0">
                <a:solidFill>
                  <a:srgbClr val="FF0000"/>
                </a:solidFill>
              </a:rPr>
              <a:t>110</a:t>
            </a:r>
          </a:p>
          <a:p>
            <a:r>
              <a:rPr lang="en-US" dirty="0">
                <a:solidFill>
                  <a:srgbClr val="FF0000"/>
                </a:solidFill>
              </a:rPr>
              <a:t>111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703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89817" y="757904"/>
            <a:ext cx="3560669" cy="58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>
              <a:lnSpc>
                <a:spcPts val="4619"/>
              </a:lnSpc>
            </a:pPr>
            <a:r>
              <a:rPr sz="3883" dirty="0">
                <a:latin typeface="Arial"/>
                <a:cs typeface="Arial"/>
              </a:rPr>
              <a:t>Ripple Counters</a:t>
            </a:r>
            <a:endParaRPr sz="3883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0485" y="1442401"/>
            <a:ext cx="7612156" cy="48612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3781" marR="82368" indent="-302575">
              <a:lnSpc>
                <a:spcPct val="99900"/>
              </a:lnSpc>
              <a:buFont typeface="Arial"/>
              <a:buChar char="•"/>
              <a:tabLst>
                <a:tab pos="313781" algn="l"/>
              </a:tabLst>
            </a:pPr>
            <a:r>
              <a:rPr sz="2824" dirty="0">
                <a:latin typeface="Arial"/>
                <a:cs typeface="Arial"/>
              </a:rPr>
              <a:t>If you observe t</a:t>
            </a:r>
            <a:r>
              <a:rPr sz="2824" spc="-62" dirty="0">
                <a:latin typeface="Arial"/>
                <a:cs typeface="Arial"/>
              </a:rPr>
              <a:t>h</a:t>
            </a:r>
            <a:r>
              <a:rPr sz="2824" dirty="0">
                <a:latin typeface="Arial"/>
                <a:cs typeface="Arial"/>
              </a:rPr>
              <a:t>e frequency of t</a:t>
            </a:r>
            <a:r>
              <a:rPr sz="2824" spc="-71" dirty="0">
                <a:latin typeface="Arial"/>
                <a:cs typeface="Arial"/>
              </a:rPr>
              <a:t>h</a:t>
            </a:r>
            <a:r>
              <a:rPr sz="2824" dirty="0">
                <a:latin typeface="Arial"/>
                <a:cs typeface="Arial"/>
              </a:rPr>
              <a:t>e counter output signals you</a:t>
            </a:r>
            <a:r>
              <a:rPr sz="2824" spc="-62" dirty="0">
                <a:latin typeface="Arial"/>
                <a:cs typeface="Arial"/>
              </a:rPr>
              <a:t> </a:t>
            </a:r>
            <a:r>
              <a:rPr sz="2824" dirty="0">
                <a:latin typeface="Arial"/>
                <a:cs typeface="Arial"/>
              </a:rPr>
              <a:t>will note that </a:t>
            </a:r>
            <a:r>
              <a:rPr sz="2824" spc="-62" dirty="0">
                <a:latin typeface="Arial"/>
                <a:cs typeface="Arial"/>
              </a:rPr>
              <a:t>e</a:t>
            </a:r>
            <a:r>
              <a:rPr sz="2824" dirty="0">
                <a:latin typeface="Arial"/>
                <a:cs typeface="Arial"/>
              </a:rPr>
              <a:t>ach has half the frequency, i</a:t>
            </a:r>
            <a:r>
              <a:rPr sz="2824" spc="-62" dirty="0">
                <a:latin typeface="Arial"/>
                <a:cs typeface="Arial"/>
              </a:rPr>
              <a:t>.</a:t>
            </a:r>
            <a:r>
              <a:rPr sz="2824" dirty="0">
                <a:latin typeface="Arial"/>
                <a:cs typeface="Arial"/>
              </a:rPr>
              <a:t>e., double the r</a:t>
            </a:r>
            <a:r>
              <a:rPr sz="2824" spc="-71" dirty="0">
                <a:latin typeface="Arial"/>
                <a:cs typeface="Arial"/>
              </a:rPr>
              <a:t>e</a:t>
            </a:r>
            <a:r>
              <a:rPr sz="2824" dirty="0">
                <a:latin typeface="Arial"/>
                <a:cs typeface="Arial"/>
              </a:rPr>
              <a:t>petition period of the </a:t>
            </a:r>
            <a:r>
              <a:rPr sz="2824" spc="-66" dirty="0">
                <a:latin typeface="Arial"/>
                <a:cs typeface="Arial"/>
              </a:rPr>
              <a:t>p</a:t>
            </a:r>
            <a:r>
              <a:rPr sz="2824" dirty="0">
                <a:latin typeface="Arial"/>
                <a:cs typeface="Arial"/>
              </a:rPr>
              <a:t>revious one. This </a:t>
            </a:r>
            <a:r>
              <a:rPr sz="2824" spc="-66" dirty="0">
                <a:latin typeface="Arial"/>
                <a:cs typeface="Arial"/>
              </a:rPr>
              <a:t>i</a:t>
            </a:r>
            <a:r>
              <a:rPr sz="2824" dirty="0">
                <a:latin typeface="Arial"/>
                <a:cs typeface="Arial"/>
              </a:rPr>
              <a:t>s why counters are oft</a:t>
            </a:r>
            <a:r>
              <a:rPr sz="2824" spc="-71" dirty="0">
                <a:latin typeface="Arial"/>
                <a:cs typeface="Arial"/>
              </a:rPr>
              <a:t>e</a:t>
            </a:r>
            <a:r>
              <a:rPr sz="2824" dirty="0">
                <a:latin typeface="Arial"/>
                <a:cs typeface="Arial"/>
              </a:rPr>
              <a:t>n known as dividers</a:t>
            </a:r>
            <a:endParaRPr sz="2824">
              <a:latin typeface="Arial"/>
              <a:cs typeface="Arial"/>
            </a:endParaRPr>
          </a:p>
          <a:p>
            <a:pPr marL="313781" marR="4483" indent="-302575">
              <a:lnSpc>
                <a:spcPct val="99800"/>
              </a:lnSpc>
              <a:spcBef>
                <a:spcPts val="684"/>
              </a:spcBef>
              <a:buFont typeface="Arial"/>
              <a:buChar char="•"/>
              <a:tabLst>
                <a:tab pos="313781" algn="l"/>
              </a:tabLst>
            </a:pPr>
            <a:r>
              <a:rPr sz="2824" dirty="0">
                <a:latin typeface="Arial"/>
                <a:cs typeface="Arial"/>
              </a:rPr>
              <a:t>Often we wish to h</a:t>
            </a:r>
            <a:r>
              <a:rPr sz="2824" spc="-62" dirty="0">
                <a:latin typeface="Arial"/>
                <a:cs typeface="Arial"/>
              </a:rPr>
              <a:t>a</a:t>
            </a:r>
            <a:r>
              <a:rPr sz="2824" dirty="0">
                <a:latin typeface="Arial"/>
                <a:cs typeface="Arial"/>
              </a:rPr>
              <a:t>ve a count which is </a:t>
            </a:r>
            <a:r>
              <a:rPr sz="2824" spc="-66" dirty="0">
                <a:latin typeface="Arial"/>
                <a:cs typeface="Arial"/>
              </a:rPr>
              <a:t>n</a:t>
            </a:r>
            <a:r>
              <a:rPr sz="2824" dirty="0">
                <a:latin typeface="Arial"/>
                <a:cs typeface="Arial"/>
              </a:rPr>
              <a:t>ot a power of 2, e.g.,</a:t>
            </a:r>
            <a:r>
              <a:rPr sz="2824" spc="-71" dirty="0">
                <a:latin typeface="Arial"/>
                <a:cs typeface="Arial"/>
              </a:rPr>
              <a:t> </a:t>
            </a:r>
            <a:r>
              <a:rPr sz="2824" dirty="0">
                <a:latin typeface="Arial"/>
                <a:cs typeface="Arial"/>
              </a:rPr>
              <a:t>for a BCD counter (0 </a:t>
            </a:r>
            <a:r>
              <a:rPr sz="2824" spc="-62" dirty="0">
                <a:latin typeface="Arial"/>
                <a:cs typeface="Arial"/>
              </a:rPr>
              <a:t>t</a:t>
            </a:r>
            <a:r>
              <a:rPr sz="2824" dirty="0">
                <a:latin typeface="Arial"/>
                <a:cs typeface="Arial"/>
              </a:rPr>
              <a:t>o 9).To do this:</a:t>
            </a:r>
            <a:endParaRPr sz="2824">
              <a:latin typeface="Arial"/>
              <a:cs typeface="Arial"/>
            </a:endParaRPr>
          </a:p>
          <a:p>
            <a:pPr marL="667346" lvl="1" indent="-252706">
              <a:spcBef>
                <a:spcPts val="604"/>
              </a:spcBef>
              <a:buFont typeface="Arial"/>
              <a:buChar char="–"/>
              <a:tabLst>
                <a:tab pos="667346" algn="l"/>
              </a:tabLst>
            </a:pPr>
            <a:r>
              <a:rPr sz="2471" spc="-13" dirty="0">
                <a:latin typeface="Arial"/>
                <a:cs typeface="Arial"/>
              </a:rPr>
              <a:t>use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FFs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having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a</a:t>
            </a:r>
            <a:r>
              <a:rPr sz="2471" spc="49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Reset/Clear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9" dirty="0">
                <a:latin typeface="Arial"/>
                <a:cs typeface="Arial"/>
              </a:rPr>
              <a:t>i</a:t>
            </a:r>
            <a:r>
              <a:rPr sz="2471" spc="31" dirty="0">
                <a:latin typeface="Arial"/>
                <a:cs typeface="Arial"/>
              </a:rPr>
              <a:t>n</a:t>
            </a:r>
            <a:r>
              <a:rPr sz="2471" spc="-13" dirty="0">
                <a:latin typeface="Arial"/>
                <a:cs typeface="Arial"/>
              </a:rPr>
              <a:t>put</a:t>
            </a:r>
            <a:endParaRPr sz="2471">
              <a:latin typeface="Arial"/>
              <a:cs typeface="Arial"/>
            </a:endParaRPr>
          </a:p>
          <a:p>
            <a:pPr marL="667346" marR="427527" lvl="1" indent="-252706">
              <a:spcBef>
                <a:spcPts val="591"/>
              </a:spcBef>
              <a:buFont typeface="Arial"/>
              <a:buChar char="–"/>
              <a:tabLst>
                <a:tab pos="667346" algn="l"/>
              </a:tabLst>
            </a:pPr>
            <a:r>
              <a:rPr sz="2471" spc="-18" dirty="0">
                <a:latin typeface="Arial"/>
                <a:cs typeface="Arial"/>
              </a:rPr>
              <a:t>Use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an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AND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gate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to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d</a:t>
            </a:r>
            <a:r>
              <a:rPr sz="2471" spc="31" dirty="0">
                <a:latin typeface="Arial"/>
                <a:cs typeface="Arial"/>
              </a:rPr>
              <a:t>e</a:t>
            </a:r>
            <a:r>
              <a:rPr sz="2471" spc="-13" dirty="0">
                <a:latin typeface="Arial"/>
                <a:cs typeface="Arial"/>
              </a:rPr>
              <a:t>tect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the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count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of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10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a</a:t>
            </a:r>
            <a:r>
              <a:rPr sz="2471" spc="35" dirty="0">
                <a:latin typeface="Arial"/>
                <a:cs typeface="Arial"/>
              </a:rPr>
              <a:t>n</a:t>
            </a:r>
            <a:r>
              <a:rPr sz="2471" spc="-18" dirty="0">
                <a:latin typeface="Arial"/>
                <a:cs typeface="Arial"/>
              </a:rPr>
              <a:t>d</a:t>
            </a:r>
            <a:r>
              <a:rPr sz="2471" spc="-13" dirty="0">
                <a:latin typeface="Arial"/>
                <a:cs typeface="Arial"/>
              </a:rPr>
              <a:t> use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9" dirty="0">
                <a:latin typeface="Arial"/>
                <a:cs typeface="Arial"/>
              </a:rPr>
              <a:t>its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output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to</a:t>
            </a:r>
            <a:r>
              <a:rPr sz="2471" spc="49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Reset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the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FFs</a:t>
            </a:r>
            <a:endParaRPr sz="247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1436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7882" y="404116"/>
            <a:ext cx="7261412" cy="684953"/>
          </a:xfrm>
          <a:prstGeom prst="rect">
            <a:avLst/>
          </a:prstGeom>
        </p:spPr>
        <p:txBody>
          <a:bodyPr vert="horz" wrap="square" lIns="0" tIns="94129" rIns="0" bIns="0" rtlCol="0" anchor="ctr">
            <a:spAutoFit/>
          </a:bodyPr>
          <a:lstStyle/>
          <a:p>
            <a:pPr marL="627003">
              <a:lnSpc>
                <a:spcPts val="4619"/>
              </a:lnSpc>
            </a:pPr>
            <a:r>
              <a:rPr dirty="0"/>
              <a:t>Synchronous Counters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40485" y="1807541"/>
            <a:ext cx="7791956" cy="34182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3781" marR="1122889" indent="-302575" algn="just">
              <a:lnSpc>
                <a:spcPts val="2665"/>
              </a:lnSpc>
              <a:buFont typeface="Arial"/>
              <a:buChar char="•"/>
              <a:tabLst>
                <a:tab pos="313781" algn="l"/>
              </a:tabLst>
            </a:pPr>
            <a:r>
              <a:rPr lang="en-US" sz="2471" i="1" spc="-13" dirty="0">
                <a:latin typeface="Arial"/>
                <a:cs typeface="Arial"/>
              </a:rPr>
              <a:t>Synchronous</a:t>
            </a:r>
            <a:r>
              <a:rPr lang="en-US" sz="2471" i="1" spc="31" dirty="0">
                <a:latin typeface="Arial"/>
                <a:cs typeface="Arial"/>
              </a:rPr>
              <a:t> </a:t>
            </a:r>
            <a:r>
              <a:rPr lang="en-US" sz="2471" spc="-13" dirty="0">
                <a:latin typeface="Arial"/>
                <a:cs typeface="Arial"/>
              </a:rPr>
              <a:t>counter overcomes the 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prob</a:t>
            </a:r>
            <a:r>
              <a:rPr sz="2471" spc="44" dirty="0">
                <a:latin typeface="Arial"/>
                <a:cs typeface="Arial"/>
              </a:rPr>
              <a:t>l</a:t>
            </a:r>
            <a:r>
              <a:rPr sz="2471" spc="-18" dirty="0">
                <a:latin typeface="Arial"/>
                <a:cs typeface="Arial"/>
              </a:rPr>
              <a:t>ems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identifi</a:t>
            </a:r>
            <a:r>
              <a:rPr sz="2471" spc="35" dirty="0">
                <a:latin typeface="Arial"/>
                <a:cs typeface="Arial"/>
              </a:rPr>
              <a:t>e</a:t>
            </a:r>
            <a:r>
              <a:rPr sz="2471" spc="-18" dirty="0">
                <a:latin typeface="Arial"/>
                <a:cs typeface="Arial"/>
              </a:rPr>
              <a:t>d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with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ripple</a:t>
            </a:r>
            <a:r>
              <a:rPr lang="en-US" sz="2471" spc="-13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counters</a:t>
            </a:r>
            <a:r>
              <a:rPr lang="en-US" sz="2471" spc="-13" dirty="0">
                <a:latin typeface="Arial"/>
                <a:cs typeface="Arial"/>
              </a:rPr>
              <a:t>.</a:t>
            </a:r>
          </a:p>
          <a:p>
            <a:pPr marL="313221" indent="-302015">
              <a:spcBef>
                <a:spcPts val="256"/>
              </a:spcBef>
              <a:buFont typeface="Arial"/>
              <a:buChar char="•"/>
              <a:tabLst>
                <a:tab pos="313781" algn="l"/>
              </a:tabLst>
            </a:pPr>
            <a:endParaRPr lang="en-US" sz="2471" spc="-13" dirty="0">
              <a:latin typeface="Arial"/>
              <a:cs typeface="Arial"/>
            </a:endParaRPr>
          </a:p>
          <a:p>
            <a:pPr marL="313221" indent="-302015">
              <a:spcBef>
                <a:spcPts val="256"/>
              </a:spcBef>
              <a:buFont typeface="Arial"/>
              <a:buChar char="•"/>
              <a:tabLst>
                <a:tab pos="313781" algn="l"/>
              </a:tabLst>
            </a:pPr>
            <a:r>
              <a:rPr sz="2471" spc="-13" dirty="0">
                <a:latin typeface="Arial"/>
                <a:cs typeface="Arial"/>
              </a:rPr>
              <a:t>In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a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synchronous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35" dirty="0">
                <a:latin typeface="Arial"/>
                <a:cs typeface="Arial"/>
              </a:rPr>
              <a:t>d</a:t>
            </a:r>
            <a:r>
              <a:rPr sz="2471" spc="-13" dirty="0">
                <a:latin typeface="Arial"/>
                <a:cs typeface="Arial"/>
              </a:rPr>
              <a:t>esign</a:t>
            </a:r>
            <a:endParaRPr sz="2471" dirty="0">
              <a:latin typeface="Arial"/>
              <a:cs typeface="Arial"/>
            </a:endParaRPr>
          </a:p>
          <a:p>
            <a:pPr marL="667346" marR="4483" lvl="1" indent="-252706" algn="just">
              <a:lnSpc>
                <a:spcPct val="89800"/>
              </a:lnSpc>
              <a:spcBef>
                <a:spcPts val="503"/>
              </a:spcBef>
              <a:buFont typeface="Arial"/>
              <a:buChar char="–"/>
              <a:tabLst>
                <a:tab pos="742990" algn="l"/>
              </a:tabLst>
            </a:pPr>
            <a:r>
              <a:rPr sz="2118" dirty="0">
                <a:latin typeface="Arial"/>
                <a:cs typeface="Arial"/>
              </a:rPr>
              <a:t>all the FF clock inputs  are directly connected to the clock signal and so all FF outputs change at the same time, i.e., </a:t>
            </a:r>
            <a:r>
              <a:rPr sz="2118" i="1" dirty="0">
                <a:latin typeface="Arial"/>
                <a:cs typeface="Arial"/>
              </a:rPr>
              <a:t>synchronously</a:t>
            </a:r>
            <a:endParaRPr sz="2118" dirty="0">
              <a:latin typeface="Arial"/>
              <a:cs typeface="Arial"/>
            </a:endParaRPr>
          </a:p>
          <a:p>
            <a:pPr marL="667346" marR="298092" lvl="1" indent="-252706">
              <a:lnSpc>
                <a:spcPct val="89800"/>
              </a:lnSpc>
              <a:spcBef>
                <a:spcPts val="512"/>
              </a:spcBef>
              <a:buFont typeface="Arial"/>
              <a:buChar char="–"/>
              <a:tabLst>
                <a:tab pos="667346" algn="l"/>
              </a:tabLst>
            </a:pPr>
            <a:r>
              <a:rPr sz="2118" dirty="0">
                <a:latin typeface="Arial"/>
                <a:cs typeface="Arial"/>
              </a:rPr>
              <a:t>more complex combinational logic</a:t>
            </a:r>
            <a:r>
              <a:rPr sz="2118" spc="44" dirty="0">
                <a:latin typeface="Arial"/>
                <a:cs typeface="Arial"/>
              </a:rPr>
              <a:t> </a:t>
            </a:r>
            <a:r>
              <a:rPr sz="2118" dirty="0">
                <a:latin typeface="Arial"/>
                <a:cs typeface="Arial"/>
              </a:rPr>
              <a:t>is now needed to generate the appropriate FF input signals (which wi</a:t>
            </a:r>
            <a:r>
              <a:rPr sz="2118" spc="44" dirty="0">
                <a:latin typeface="Arial"/>
                <a:cs typeface="Arial"/>
              </a:rPr>
              <a:t>l</a:t>
            </a:r>
            <a:r>
              <a:rPr sz="2118" dirty="0">
                <a:latin typeface="Arial"/>
                <a:cs typeface="Arial"/>
              </a:rPr>
              <a:t>l be different depending upon the type of FF chosen)</a:t>
            </a:r>
          </a:p>
        </p:txBody>
      </p:sp>
    </p:spTree>
    <p:extLst>
      <p:ext uri="{BB962C8B-B14F-4D97-AF65-F5344CB8AC3E}">
        <p14:creationId xmlns:p14="http://schemas.microsoft.com/office/powerpoint/2010/main" val="35245623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/>
              <a:t>Synchronous Counter</a:t>
            </a:r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4906759"/>
              </p:ext>
            </p:extLst>
          </p:nvPr>
        </p:nvGraphicFramePr>
        <p:xfrm>
          <a:off x="761892" y="3573016"/>
          <a:ext cx="7620215" cy="2088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Visio" r:id="rId3" imgW="8147304" imgH="2208276" progId="Visio.Drawing.11">
                  <p:embed/>
                </p:oleObj>
              </mc:Choice>
              <mc:Fallback>
                <p:oleObj name="Visio" r:id="rId3" imgW="8147304" imgH="220827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892" y="3573016"/>
                        <a:ext cx="7620215" cy="20882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5401824"/>
              </p:ext>
            </p:extLst>
          </p:nvPr>
        </p:nvGraphicFramePr>
        <p:xfrm>
          <a:off x="677967" y="1052736"/>
          <a:ext cx="7788065" cy="2232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Visio" r:id="rId5" imgW="6105004" imgH="1753411" progId="Visio.Drawing.11">
                  <p:embed/>
                </p:oleObj>
              </mc:Choice>
              <mc:Fallback>
                <p:oleObj name="Visio" r:id="rId5" imgW="6105004" imgH="175341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967" y="1052736"/>
                        <a:ext cx="7788065" cy="22322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99592" y="5733256"/>
            <a:ext cx="7847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The delays of all FFs are the propagation delays of their own.</a:t>
            </a:r>
          </a:p>
        </p:txBody>
      </p:sp>
      <p:sp>
        <p:nvSpPr>
          <p:cNvPr id="2" name="Rectangle 1"/>
          <p:cNvSpPr/>
          <p:nvPr/>
        </p:nvSpPr>
        <p:spPr>
          <a:xfrm>
            <a:off x="899592" y="6211669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2400" dirty="0"/>
              <a:t>It can be used for </a:t>
            </a:r>
            <a:r>
              <a:rPr lang="en-US" sz="2400" dirty="0">
                <a:solidFill>
                  <a:srgbClr val="FF0000"/>
                </a:solidFill>
              </a:rPr>
              <a:t>frequency division.</a:t>
            </a:r>
          </a:p>
        </p:txBody>
      </p:sp>
    </p:spTree>
    <p:extLst>
      <p:ext uri="{BB962C8B-B14F-4D97-AF65-F5344CB8AC3E}">
        <p14:creationId xmlns:p14="http://schemas.microsoft.com/office/powerpoint/2010/main" val="23553855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433064" y="404664"/>
            <a:ext cx="9577064" cy="2000548"/>
          </a:xfrm>
          <a:prstGeom prst="rect">
            <a:avLst/>
          </a:prstGeom>
        </p:spPr>
        <p:txBody>
          <a:bodyPr vert="horz" wrap="square" lIns="0" tIns="228600" rIns="0" bIns="0" rtlCol="0" anchor="ctr">
            <a:spAutoFit/>
          </a:bodyPr>
          <a:lstStyle/>
          <a:p>
            <a:pPr marL="750834">
              <a:lnSpc>
                <a:spcPts val="4619"/>
              </a:lnSpc>
            </a:pPr>
            <a:r>
              <a:rPr dirty="0"/>
              <a:t>Synchronous Counter</a:t>
            </a:r>
            <a:r>
              <a:rPr lang="en-US" dirty="0"/>
              <a:t> </a:t>
            </a:r>
            <a:r>
              <a:rPr lang="en-US" dirty="0">
                <a:latin typeface="Arial"/>
                <a:cs typeface="Arial"/>
              </a:rPr>
              <a:t>Design procedures</a:t>
            </a:r>
            <a:br>
              <a:rPr lang="en-US" dirty="0">
                <a:latin typeface="Arial"/>
                <a:cs typeface="Arial"/>
              </a:rPr>
            </a:b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27584" y="2492896"/>
            <a:ext cx="7393640" cy="36529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67346" lvl="1" indent="-252706">
              <a:spcBef>
                <a:spcPts val="596"/>
              </a:spcBef>
              <a:buFont typeface="Arial"/>
              <a:buChar char="–"/>
              <a:tabLst>
                <a:tab pos="667346" algn="l"/>
              </a:tabLst>
            </a:pPr>
            <a:r>
              <a:rPr lang="en-US" sz="2471" spc="-13" dirty="0">
                <a:latin typeface="Arial"/>
                <a:cs typeface="Arial"/>
              </a:rPr>
              <a:t>Work out </a:t>
            </a:r>
            <a:r>
              <a:rPr sz="2471" spc="-13" dirty="0">
                <a:latin typeface="Arial"/>
                <a:cs typeface="Arial"/>
              </a:rPr>
              <a:t>the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state</a:t>
            </a:r>
            <a:r>
              <a:rPr sz="2471" spc="53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transition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table</a:t>
            </a:r>
            <a:endParaRPr sz="2471" dirty="0">
              <a:latin typeface="Arial"/>
              <a:cs typeface="Arial"/>
            </a:endParaRPr>
          </a:p>
          <a:p>
            <a:pPr marL="666786" lvl="1" indent="-252146">
              <a:spcBef>
                <a:spcPts val="600"/>
              </a:spcBef>
              <a:buFont typeface="Arial"/>
              <a:buChar char="–"/>
              <a:tabLst>
                <a:tab pos="667346" algn="l"/>
              </a:tabLst>
            </a:pPr>
            <a:r>
              <a:rPr sz="2471" spc="-13" dirty="0">
                <a:latin typeface="Arial"/>
                <a:cs typeface="Arial"/>
              </a:rPr>
              <a:t>Determine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9" dirty="0">
                <a:latin typeface="Arial"/>
                <a:cs typeface="Arial"/>
              </a:rPr>
              <a:t>t</a:t>
            </a:r>
            <a:r>
              <a:rPr sz="2471" spc="35" dirty="0">
                <a:latin typeface="Arial"/>
                <a:cs typeface="Arial"/>
              </a:rPr>
              <a:t>h</a:t>
            </a:r>
            <a:r>
              <a:rPr sz="2471" spc="-18" dirty="0">
                <a:latin typeface="Arial"/>
                <a:cs typeface="Arial"/>
              </a:rPr>
              <a:t>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FF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excitation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(ea</a:t>
            </a:r>
            <a:r>
              <a:rPr sz="2471" spc="35" dirty="0">
                <a:latin typeface="Arial"/>
                <a:cs typeface="Arial"/>
              </a:rPr>
              <a:t>s</a:t>
            </a:r>
            <a:r>
              <a:rPr sz="2471" spc="-13" dirty="0">
                <a:latin typeface="Arial"/>
                <a:cs typeface="Arial"/>
              </a:rPr>
              <a:t>y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for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D-types)</a:t>
            </a:r>
            <a:endParaRPr sz="2471" dirty="0">
              <a:latin typeface="Arial"/>
              <a:cs typeface="Arial"/>
            </a:endParaRPr>
          </a:p>
          <a:p>
            <a:pPr marL="667346" marR="115987" lvl="1" indent="-252706">
              <a:lnSpc>
                <a:spcPct val="100099"/>
              </a:lnSpc>
              <a:spcBef>
                <a:spcPts val="587"/>
              </a:spcBef>
              <a:buFont typeface="Arial"/>
              <a:buChar char="–"/>
              <a:tabLst>
                <a:tab pos="667346" algn="l"/>
              </a:tabLst>
            </a:pPr>
            <a:r>
              <a:rPr sz="2471" spc="-13" dirty="0">
                <a:latin typeface="Arial"/>
                <a:cs typeface="Arial"/>
              </a:rPr>
              <a:t>Determine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9" dirty="0">
                <a:latin typeface="Arial"/>
                <a:cs typeface="Arial"/>
              </a:rPr>
              <a:t>t</a:t>
            </a:r>
            <a:r>
              <a:rPr sz="2471" spc="35" dirty="0">
                <a:latin typeface="Arial"/>
                <a:cs typeface="Arial"/>
              </a:rPr>
              <a:t>h</a:t>
            </a:r>
            <a:r>
              <a:rPr sz="2471" spc="-18" dirty="0">
                <a:latin typeface="Arial"/>
                <a:cs typeface="Arial"/>
              </a:rPr>
              <a:t>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combinatio</a:t>
            </a:r>
            <a:r>
              <a:rPr sz="2471" spc="35" dirty="0">
                <a:latin typeface="Arial"/>
                <a:cs typeface="Arial"/>
              </a:rPr>
              <a:t>n</a:t>
            </a:r>
            <a:r>
              <a:rPr sz="2471" spc="-13" dirty="0">
                <a:latin typeface="Arial"/>
                <a:cs typeface="Arial"/>
              </a:rPr>
              <a:t>al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logic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lang="en-US" sz="2471" spc="-4" dirty="0">
                <a:latin typeface="Arial"/>
                <a:cs typeface="Arial"/>
              </a:rPr>
              <a:t>for </a:t>
            </a:r>
            <a:r>
              <a:rPr sz="2471" spc="-13" dirty="0">
                <a:latin typeface="Arial"/>
                <a:cs typeface="Arial"/>
              </a:rPr>
              <a:t>generat</a:t>
            </a:r>
            <a:r>
              <a:rPr lang="en-US" sz="2471" spc="-13" dirty="0">
                <a:latin typeface="Arial"/>
                <a:cs typeface="Arial"/>
              </a:rPr>
              <a:t>ing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9" dirty="0">
                <a:latin typeface="Arial"/>
                <a:cs typeface="Arial"/>
              </a:rPr>
              <a:t>t</a:t>
            </a:r>
            <a:r>
              <a:rPr sz="2471" spc="35" dirty="0">
                <a:latin typeface="Arial"/>
                <a:cs typeface="Arial"/>
              </a:rPr>
              <a:t>h</a:t>
            </a:r>
            <a:r>
              <a:rPr sz="2471" spc="-18" dirty="0">
                <a:latin typeface="Arial"/>
                <a:cs typeface="Arial"/>
              </a:rPr>
              <a:t>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required</a:t>
            </a:r>
            <a:r>
              <a:rPr sz="2471" spc="49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FF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excitation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40" dirty="0">
                <a:latin typeface="Arial"/>
                <a:cs typeface="Arial"/>
              </a:rPr>
              <a:t>f</a:t>
            </a:r>
            <a:r>
              <a:rPr sz="2471" spc="-18" dirty="0">
                <a:latin typeface="Arial"/>
                <a:cs typeface="Arial"/>
              </a:rPr>
              <a:t>rom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the current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states</a:t>
            </a:r>
            <a:r>
              <a:rPr lang="en-US" sz="2471" spc="-13" dirty="0">
                <a:latin typeface="Arial"/>
                <a:cs typeface="Arial"/>
              </a:rPr>
              <a:t>;</a:t>
            </a:r>
            <a:r>
              <a:rPr sz="2471" spc="-4" dirty="0">
                <a:latin typeface="Arial"/>
                <a:cs typeface="Arial"/>
              </a:rPr>
              <a:t> </a:t>
            </a:r>
            <a:endParaRPr lang="en-US" sz="2471" spc="-4" dirty="0">
              <a:latin typeface="Arial"/>
              <a:cs typeface="Arial"/>
            </a:endParaRPr>
          </a:p>
          <a:p>
            <a:pPr marL="1124546" marR="115987" lvl="2" indent="-252706">
              <a:lnSpc>
                <a:spcPct val="100099"/>
              </a:lnSpc>
              <a:spcBef>
                <a:spcPts val="587"/>
              </a:spcBef>
              <a:buFont typeface="Arial"/>
              <a:buChar char="–"/>
              <a:tabLst>
                <a:tab pos="667346" algn="l"/>
              </a:tabLst>
            </a:pPr>
            <a:r>
              <a:rPr sz="2471" b="1" spc="-13" dirty="0">
                <a:latin typeface="Arial"/>
                <a:cs typeface="Arial"/>
              </a:rPr>
              <a:t>Note:</a:t>
            </a:r>
            <a:r>
              <a:rPr sz="2471" b="1" spc="4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remember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to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9" dirty="0">
                <a:latin typeface="Arial"/>
                <a:cs typeface="Arial"/>
              </a:rPr>
              <a:t>t</a:t>
            </a:r>
            <a:r>
              <a:rPr sz="2471" spc="35" dirty="0">
                <a:latin typeface="Arial"/>
                <a:cs typeface="Arial"/>
              </a:rPr>
              <a:t>a</a:t>
            </a:r>
            <a:r>
              <a:rPr sz="2471" spc="-13" dirty="0">
                <a:latin typeface="Arial"/>
                <a:cs typeface="Arial"/>
              </a:rPr>
              <a:t>ke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into account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any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35" dirty="0">
                <a:latin typeface="Arial"/>
                <a:cs typeface="Arial"/>
              </a:rPr>
              <a:t>u</a:t>
            </a:r>
            <a:r>
              <a:rPr sz="2471" spc="-18" dirty="0">
                <a:latin typeface="Arial"/>
                <a:cs typeface="Arial"/>
              </a:rPr>
              <a:t>nused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counts</a:t>
            </a:r>
            <a:r>
              <a:rPr sz="2471" spc="49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since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these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can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31" dirty="0">
                <a:latin typeface="Arial"/>
                <a:cs typeface="Arial"/>
              </a:rPr>
              <a:t>b</a:t>
            </a:r>
            <a:r>
              <a:rPr sz="2471" spc="-18" dirty="0">
                <a:latin typeface="Arial"/>
                <a:cs typeface="Arial"/>
              </a:rPr>
              <a:t>e</a:t>
            </a:r>
            <a:r>
              <a:rPr sz="2471" spc="-13" dirty="0">
                <a:latin typeface="Arial"/>
                <a:cs typeface="Arial"/>
              </a:rPr>
              <a:t> used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as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don’t</a:t>
            </a:r>
            <a:r>
              <a:rPr sz="2471" spc="49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care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states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when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8" dirty="0">
                <a:latin typeface="Arial"/>
                <a:cs typeface="Arial"/>
              </a:rPr>
              <a:t>d</a:t>
            </a:r>
            <a:r>
              <a:rPr sz="2471" spc="31" dirty="0">
                <a:latin typeface="Arial"/>
                <a:cs typeface="Arial"/>
              </a:rPr>
              <a:t>e</a:t>
            </a:r>
            <a:r>
              <a:rPr sz="2471" spc="-13" dirty="0">
                <a:latin typeface="Arial"/>
                <a:cs typeface="Arial"/>
              </a:rPr>
              <a:t>termining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the combination</a:t>
            </a:r>
            <a:r>
              <a:rPr sz="2471" spc="35" dirty="0">
                <a:latin typeface="Arial"/>
                <a:cs typeface="Arial"/>
              </a:rPr>
              <a:t>a</a:t>
            </a:r>
            <a:r>
              <a:rPr sz="2471" spc="-9" dirty="0">
                <a:latin typeface="Arial"/>
                <a:cs typeface="Arial"/>
              </a:rPr>
              <a:t>l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13" dirty="0">
                <a:latin typeface="Arial"/>
                <a:cs typeface="Arial"/>
              </a:rPr>
              <a:t>logic</a:t>
            </a:r>
            <a:r>
              <a:rPr sz="2471" spc="-4" dirty="0">
                <a:latin typeface="Arial"/>
                <a:cs typeface="Arial"/>
              </a:rPr>
              <a:t> </a:t>
            </a:r>
            <a:r>
              <a:rPr sz="2471" spc="-9" dirty="0">
                <a:latin typeface="Arial"/>
                <a:cs typeface="Arial"/>
              </a:rPr>
              <a:t>cir</a:t>
            </a:r>
            <a:r>
              <a:rPr sz="2471" spc="40" dirty="0">
                <a:latin typeface="Arial"/>
                <a:cs typeface="Arial"/>
              </a:rPr>
              <a:t>c</a:t>
            </a:r>
            <a:r>
              <a:rPr sz="2471" spc="-13" dirty="0">
                <a:latin typeface="Arial"/>
                <a:cs typeface="Arial"/>
              </a:rPr>
              <a:t>uits</a:t>
            </a:r>
            <a:endParaRPr sz="247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1883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1600" y="332656"/>
            <a:ext cx="6852397" cy="597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3883" dirty="0">
                <a:latin typeface="Arial"/>
                <a:cs typeface="Arial"/>
              </a:rPr>
              <a:t>Synchronous Counter Example</a:t>
            </a:r>
          </a:p>
        </p:txBody>
      </p:sp>
      <p:sp>
        <p:nvSpPr>
          <p:cNvPr id="3" name="object 3"/>
          <p:cNvSpPr/>
          <p:nvPr/>
        </p:nvSpPr>
        <p:spPr>
          <a:xfrm>
            <a:off x="2082277" y="2620832"/>
            <a:ext cx="0" cy="2823882"/>
          </a:xfrm>
          <a:custGeom>
            <a:avLst/>
            <a:gdLst/>
            <a:ahLst/>
            <a:cxnLst/>
            <a:rect l="l" t="t" r="r" b="b"/>
            <a:pathLst>
              <a:path h="3200400">
                <a:moveTo>
                  <a:pt x="0" y="0"/>
                </a:moveTo>
                <a:lnTo>
                  <a:pt x="0" y="32004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" name="object 4"/>
          <p:cNvSpPr/>
          <p:nvPr/>
        </p:nvSpPr>
        <p:spPr>
          <a:xfrm>
            <a:off x="3292512" y="2620832"/>
            <a:ext cx="0" cy="2823882"/>
          </a:xfrm>
          <a:custGeom>
            <a:avLst/>
            <a:gdLst/>
            <a:ahLst/>
            <a:cxnLst/>
            <a:rect l="l" t="t" r="r" b="b"/>
            <a:pathLst>
              <a:path h="3200400">
                <a:moveTo>
                  <a:pt x="0" y="0"/>
                </a:moveTo>
                <a:lnTo>
                  <a:pt x="0" y="32004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" name="object 5"/>
          <p:cNvSpPr txBox="1"/>
          <p:nvPr/>
        </p:nvSpPr>
        <p:spPr>
          <a:xfrm>
            <a:off x="1004046" y="1886090"/>
            <a:ext cx="990040" cy="10629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marR="4483" indent="5043">
              <a:lnSpc>
                <a:spcPct val="102600"/>
              </a:lnSpc>
            </a:pPr>
            <a:r>
              <a:rPr sz="2118" dirty="0">
                <a:latin typeface="Arial"/>
                <a:cs typeface="Arial"/>
              </a:rPr>
              <a:t>Current state </a:t>
            </a:r>
            <a:r>
              <a:rPr sz="2471" i="1" spc="-101" dirty="0">
                <a:latin typeface="Times New Roman"/>
                <a:cs typeface="Times New Roman"/>
              </a:rPr>
              <a:t>Q</a:t>
            </a:r>
            <a:r>
              <a:rPr sz="2647" spc="119" baseline="-19444" dirty="0">
                <a:latin typeface="Times New Roman"/>
                <a:cs typeface="Times New Roman"/>
              </a:rPr>
              <a:t>2</a:t>
            </a:r>
            <a:r>
              <a:rPr sz="2471" i="1" spc="-291" dirty="0">
                <a:latin typeface="Times New Roman"/>
                <a:cs typeface="Times New Roman"/>
              </a:rPr>
              <a:t>Q</a:t>
            </a:r>
            <a:r>
              <a:rPr sz="2647" spc="72" baseline="-19444" dirty="0">
                <a:latin typeface="Times New Roman"/>
                <a:cs typeface="Times New Roman"/>
              </a:rPr>
              <a:t>1</a:t>
            </a:r>
            <a:r>
              <a:rPr sz="2471" i="1" spc="-146" dirty="0">
                <a:latin typeface="Times New Roman"/>
                <a:cs typeface="Times New Roman"/>
              </a:rPr>
              <a:t>Q</a:t>
            </a:r>
            <a:r>
              <a:rPr sz="2647" spc="-13" baseline="-19444" dirty="0">
                <a:latin typeface="Times New Roman"/>
                <a:cs typeface="Times New Roman"/>
              </a:rPr>
              <a:t>0</a:t>
            </a:r>
            <a:endParaRPr sz="2647" baseline="-19444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14283" y="2489761"/>
            <a:ext cx="945216" cy="3801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3706" i="1" spc="132" baseline="-24801" dirty="0">
                <a:latin typeface="Times New Roman"/>
                <a:cs typeface="Times New Roman"/>
              </a:rPr>
              <a:t>Q</a:t>
            </a:r>
            <a:r>
              <a:rPr sz="1765" dirty="0">
                <a:latin typeface="Times New Roman"/>
                <a:cs typeface="Times New Roman"/>
              </a:rPr>
              <a:t>'</a:t>
            </a:r>
            <a:r>
              <a:rPr sz="1765" spc="13" dirty="0">
                <a:latin typeface="Times New Roman"/>
                <a:cs typeface="Times New Roman"/>
              </a:rPr>
              <a:t> </a:t>
            </a:r>
            <a:r>
              <a:rPr sz="3706" i="1" spc="132" baseline="-24801" dirty="0">
                <a:latin typeface="Times New Roman"/>
                <a:cs typeface="Times New Roman"/>
              </a:rPr>
              <a:t>Q</a:t>
            </a:r>
            <a:r>
              <a:rPr sz="1765" dirty="0">
                <a:latin typeface="Times New Roman"/>
                <a:cs typeface="Times New Roman"/>
              </a:rPr>
              <a:t>'</a:t>
            </a:r>
            <a:r>
              <a:rPr sz="1765" spc="-212" dirty="0">
                <a:latin typeface="Times New Roman"/>
                <a:cs typeface="Times New Roman"/>
              </a:rPr>
              <a:t> </a:t>
            </a:r>
            <a:r>
              <a:rPr sz="3706" i="1" spc="99" baseline="-24801" dirty="0">
                <a:latin typeface="Times New Roman"/>
                <a:cs typeface="Times New Roman"/>
              </a:rPr>
              <a:t>Q</a:t>
            </a:r>
            <a:r>
              <a:rPr sz="1765" spc="-4" dirty="0">
                <a:latin typeface="Times New Roman"/>
                <a:cs typeface="Times New Roman"/>
              </a:rPr>
              <a:t>'</a:t>
            </a:r>
            <a:endParaRPr sz="1765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28090" y="2708948"/>
            <a:ext cx="776007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>
              <a:tabLst>
                <a:tab pos="322747" algn="l"/>
                <a:tab pos="652217" algn="l"/>
              </a:tabLst>
            </a:pPr>
            <a:r>
              <a:rPr sz="1765" dirty="0">
                <a:latin typeface="Times New Roman"/>
                <a:cs typeface="Times New Roman"/>
              </a:rPr>
              <a:t>2	1	</a:t>
            </a:r>
            <a:r>
              <a:rPr sz="1765" spc="-9" dirty="0">
                <a:latin typeface="Times New Roman"/>
                <a:cs typeface="Times New Roman"/>
              </a:rPr>
              <a:t>0</a:t>
            </a:r>
            <a:endParaRPr sz="1765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49084" y="2708948"/>
            <a:ext cx="774887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>
              <a:tabLst>
                <a:tab pos="326669" algn="l"/>
                <a:tab pos="651096" algn="l"/>
              </a:tabLst>
            </a:pPr>
            <a:r>
              <a:rPr sz="1765" dirty="0">
                <a:latin typeface="Times New Roman"/>
                <a:cs typeface="Times New Roman"/>
              </a:rPr>
              <a:t>2	1	</a:t>
            </a:r>
            <a:r>
              <a:rPr sz="1765" spc="-9" dirty="0">
                <a:latin typeface="Times New Roman"/>
                <a:cs typeface="Times New Roman"/>
              </a:rPr>
              <a:t>0</a:t>
            </a:r>
            <a:endParaRPr sz="1765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32586" y="2558888"/>
            <a:ext cx="893109" cy="380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2471" i="1" dirty="0">
                <a:latin typeface="Times New Roman"/>
                <a:cs typeface="Times New Roman"/>
              </a:rPr>
              <a:t>D</a:t>
            </a:r>
            <a:r>
              <a:rPr sz="2471" i="1" spc="287" dirty="0">
                <a:latin typeface="Times New Roman"/>
                <a:cs typeface="Times New Roman"/>
              </a:rPr>
              <a:t> </a:t>
            </a:r>
            <a:r>
              <a:rPr sz="2471" i="1" dirty="0">
                <a:latin typeface="Times New Roman"/>
                <a:cs typeface="Times New Roman"/>
              </a:rPr>
              <a:t>D</a:t>
            </a:r>
            <a:r>
              <a:rPr sz="2471" i="1" spc="-22" dirty="0">
                <a:latin typeface="Times New Roman"/>
                <a:cs typeface="Times New Roman"/>
              </a:rPr>
              <a:t> D</a:t>
            </a:r>
            <a:endParaRPr sz="2471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54132" y="1886090"/>
            <a:ext cx="605678" cy="641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marR="4483">
              <a:lnSpc>
                <a:spcPts val="2532"/>
              </a:lnSpc>
            </a:pPr>
            <a:r>
              <a:rPr sz="2118" dirty="0">
                <a:latin typeface="Arial"/>
                <a:cs typeface="Arial"/>
              </a:rPr>
              <a:t>Next state</a:t>
            </a:r>
            <a:endParaRPr sz="2118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97131" y="1886090"/>
            <a:ext cx="740149" cy="641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>
              <a:lnSpc>
                <a:spcPts val="2537"/>
              </a:lnSpc>
            </a:pPr>
            <a:r>
              <a:rPr sz="2118" dirty="0">
                <a:latin typeface="Arial"/>
                <a:cs typeface="Arial"/>
              </a:rPr>
              <a:t>FF</a:t>
            </a:r>
            <a:endParaRPr sz="2118">
              <a:latin typeface="Arial"/>
              <a:cs typeface="Arial"/>
            </a:endParaRPr>
          </a:p>
          <a:p>
            <a:pPr marL="11206">
              <a:lnSpc>
                <a:spcPts val="2537"/>
              </a:lnSpc>
            </a:pPr>
            <a:r>
              <a:rPr sz="2118" dirty="0">
                <a:latin typeface="Arial"/>
                <a:cs typeface="Arial"/>
              </a:rPr>
              <a:t>inputs</a:t>
            </a:r>
            <a:endParaRPr sz="2118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41837" y="1953325"/>
            <a:ext cx="1696571" cy="3259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2118" dirty="0">
                <a:latin typeface="Arial"/>
                <a:cs typeface="Arial"/>
              </a:rPr>
              <a:t>By inspection,</a:t>
            </a:r>
            <a:endParaRPr sz="2118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760719" y="2312893"/>
            <a:ext cx="327212" cy="0"/>
          </a:xfrm>
          <a:custGeom>
            <a:avLst/>
            <a:gdLst/>
            <a:ahLst/>
            <a:cxnLst/>
            <a:rect l="l" t="t" r="r" b="b"/>
            <a:pathLst>
              <a:path w="370840">
                <a:moveTo>
                  <a:pt x="0" y="0"/>
                </a:moveTo>
                <a:lnTo>
                  <a:pt x="37033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5" name="object 15"/>
          <p:cNvSpPr txBox="1"/>
          <p:nvPr/>
        </p:nvSpPr>
        <p:spPr>
          <a:xfrm>
            <a:off x="4841836" y="2307797"/>
            <a:ext cx="3402571" cy="1666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8784"/>
            <a:r>
              <a:rPr sz="2471" i="1" spc="-115" dirty="0">
                <a:latin typeface="Times New Roman"/>
                <a:cs typeface="Times New Roman"/>
              </a:rPr>
              <a:t>D</a:t>
            </a:r>
            <a:r>
              <a:rPr sz="2647" baseline="-19444" dirty="0">
                <a:latin typeface="Times New Roman"/>
                <a:cs typeface="Times New Roman"/>
              </a:rPr>
              <a:t>0 </a:t>
            </a:r>
            <a:r>
              <a:rPr sz="2647" spc="-172" baseline="-19444" dirty="0">
                <a:latin typeface="Times New Roman"/>
                <a:cs typeface="Times New Roman"/>
              </a:rPr>
              <a:t> </a:t>
            </a:r>
            <a:r>
              <a:rPr sz="2471" dirty="0">
                <a:latin typeface="Symbol"/>
                <a:cs typeface="Symbol"/>
              </a:rPr>
              <a:t></a:t>
            </a:r>
            <a:r>
              <a:rPr sz="2471" spc="-124" dirty="0">
                <a:latin typeface="Times New Roman"/>
                <a:cs typeface="Times New Roman"/>
              </a:rPr>
              <a:t> </a:t>
            </a:r>
            <a:r>
              <a:rPr sz="2471" i="1" spc="-124" dirty="0">
                <a:latin typeface="Times New Roman"/>
                <a:cs typeface="Times New Roman"/>
              </a:rPr>
              <a:t>Q</a:t>
            </a:r>
            <a:r>
              <a:rPr sz="2647" baseline="-19444" dirty="0">
                <a:latin typeface="Times New Roman"/>
                <a:cs typeface="Times New Roman"/>
              </a:rPr>
              <a:t>0</a:t>
            </a:r>
          </a:p>
          <a:p>
            <a:pPr marL="11206" marR="4483" algn="just">
              <a:lnSpc>
                <a:spcPct val="109300"/>
              </a:lnSpc>
              <a:spcBef>
                <a:spcPts val="401"/>
              </a:spcBef>
            </a:pPr>
            <a:r>
              <a:rPr sz="2118" dirty="0">
                <a:latin typeface="Arial"/>
                <a:cs typeface="Arial"/>
              </a:rPr>
              <a:t>Note: FF</a:t>
            </a:r>
            <a:r>
              <a:rPr sz="2118" spc="-13" baseline="-20833" dirty="0">
                <a:latin typeface="Arial"/>
                <a:cs typeface="Arial"/>
              </a:rPr>
              <a:t>0</a:t>
            </a:r>
            <a:r>
              <a:rPr sz="2118" spc="284" baseline="-20833" dirty="0">
                <a:latin typeface="Arial"/>
                <a:cs typeface="Arial"/>
              </a:rPr>
              <a:t> </a:t>
            </a:r>
            <a:r>
              <a:rPr sz="2118" dirty="0">
                <a:latin typeface="Arial"/>
                <a:cs typeface="Arial"/>
              </a:rPr>
              <a:t>is toggling Also, </a:t>
            </a:r>
            <a:r>
              <a:rPr sz="2118" spc="-137" dirty="0">
                <a:latin typeface="Arial"/>
                <a:cs typeface="Arial"/>
              </a:rPr>
              <a:t> </a:t>
            </a:r>
            <a:r>
              <a:rPr sz="3706" i="1" spc="-456" baseline="1984" dirty="0">
                <a:latin typeface="Times New Roman"/>
                <a:cs typeface="Times New Roman"/>
              </a:rPr>
              <a:t>D</a:t>
            </a:r>
            <a:r>
              <a:rPr sz="2647" spc="-13" baseline="-16666" dirty="0">
                <a:latin typeface="Times New Roman"/>
                <a:cs typeface="Times New Roman"/>
              </a:rPr>
              <a:t>1</a:t>
            </a:r>
            <a:r>
              <a:rPr sz="2647" spc="297" baseline="-16666" dirty="0">
                <a:latin typeface="Times New Roman"/>
                <a:cs typeface="Times New Roman"/>
              </a:rPr>
              <a:t> </a:t>
            </a:r>
            <a:r>
              <a:rPr sz="3706" spc="-26" baseline="1984" dirty="0">
                <a:latin typeface="Symbol"/>
                <a:cs typeface="Symbol"/>
              </a:rPr>
              <a:t></a:t>
            </a:r>
            <a:r>
              <a:rPr sz="3706" spc="-184" baseline="1984" dirty="0">
                <a:latin typeface="Times New Roman"/>
                <a:cs typeface="Times New Roman"/>
              </a:rPr>
              <a:t> </a:t>
            </a:r>
            <a:r>
              <a:rPr sz="3706" i="1" spc="-218" baseline="1984" dirty="0">
                <a:latin typeface="Times New Roman"/>
                <a:cs typeface="Times New Roman"/>
              </a:rPr>
              <a:t>Q</a:t>
            </a:r>
            <a:r>
              <a:rPr sz="2647" spc="-13" baseline="-16666" dirty="0">
                <a:latin typeface="Times New Roman"/>
                <a:cs typeface="Times New Roman"/>
              </a:rPr>
              <a:t>0</a:t>
            </a:r>
            <a:r>
              <a:rPr sz="2647" spc="238" baseline="-16666" dirty="0">
                <a:latin typeface="Times New Roman"/>
                <a:cs typeface="Times New Roman"/>
              </a:rPr>
              <a:t> </a:t>
            </a:r>
            <a:r>
              <a:rPr sz="3706" spc="-33" baseline="1984" dirty="0">
                <a:latin typeface="Symbol"/>
                <a:cs typeface="Symbol"/>
              </a:rPr>
              <a:t></a:t>
            </a:r>
            <a:r>
              <a:rPr sz="3706" spc="-370" baseline="1984" dirty="0">
                <a:latin typeface="Times New Roman"/>
                <a:cs typeface="Times New Roman"/>
              </a:rPr>
              <a:t> </a:t>
            </a:r>
            <a:r>
              <a:rPr sz="3706" i="1" spc="-469" baseline="1984" dirty="0">
                <a:latin typeface="Times New Roman"/>
                <a:cs typeface="Times New Roman"/>
              </a:rPr>
              <a:t>Q</a:t>
            </a:r>
            <a:r>
              <a:rPr sz="2647" spc="-13" baseline="-16666" dirty="0">
                <a:latin typeface="Times New Roman"/>
                <a:cs typeface="Times New Roman"/>
              </a:rPr>
              <a:t>1 </a:t>
            </a:r>
            <a:endParaRPr lang="en-US" sz="2647" spc="-13" baseline="-16666" dirty="0">
              <a:latin typeface="Times New Roman"/>
              <a:cs typeface="Times New Roman"/>
            </a:endParaRPr>
          </a:p>
          <a:p>
            <a:pPr marL="11206" marR="4483" algn="just">
              <a:lnSpc>
                <a:spcPct val="109300"/>
              </a:lnSpc>
              <a:spcBef>
                <a:spcPts val="401"/>
              </a:spcBef>
            </a:pPr>
            <a:r>
              <a:rPr sz="2118" dirty="0">
                <a:latin typeface="Arial"/>
                <a:cs typeface="Arial"/>
              </a:rPr>
              <a:t>Use a K-map for</a:t>
            </a:r>
            <a:r>
              <a:rPr sz="2118" spc="-18" dirty="0">
                <a:latin typeface="Arial"/>
                <a:cs typeface="Arial"/>
              </a:rPr>
              <a:t> </a:t>
            </a:r>
            <a:r>
              <a:rPr sz="2471" i="1" spc="-79" dirty="0">
                <a:latin typeface="Times New Roman"/>
                <a:cs typeface="Times New Roman"/>
              </a:rPr>
              <a:t>D</a:t>
            </a:r>
            <a:r>
              <a:rPr sz="2647" baseline="-19444" dirty="0">
                <a:latin typeface="Times New Roman"/>
                <a:cs typeface="Times New Roman"/>
              </a:rPr>
              <a:t>2</a:t>
            </a:r>
            <a:r>
              <a:rPr sz="2647" spc="-106" baseline="-19444" dirty="0">
                <a:latin typeface="Times New Roman"/>
                <a:cs typeface="Times New Roman"/>
              </a:rPr>
              <a:t> </a:t>
            </a:r>
            <a:r>
              <a:rPr sz="2118" dirty="0">
                <a:latin typeface="Arial"/>
                <a:cs typeface="Arial"/>
              </a:rPr>
              <a:t>,</a:t>
            </a:r>
          </a:p>
        </p:txBody>
      </p:sp>
      <p:sp>
        <p:nvSpPr>
          <p:cNvPr id="16" name="object 16"/>
          <p:cNvSpPr/>
          <p:nvPr/>
        </p:nvSpPr>
        <p:spPr>
          <a:xfrm>
            <a:off x="5508104" y="4149080"/>
            <a:ext cx="2490395" cy="16257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" name="object 17"/>
          <p:cNvSpPr txBox="1"/>
          <p:nvPr/>
        </p:nvSpPr>
        <p:spPr>
          <a:xfrm>
            <a:off x="5915101" y="4101133"/>
            <a:ext cx="467285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216" dirty="0">
                <a:latin typeface="Times New Roman"/>
                <a:cs typeface="Times New Roman"/>
              </a:rPr>
              <a:t>Q</a:t>
            </a:r>
            <a:r>
              <a:rPr sz="2118" spc="-297" baseline="-17361" dirty="0">
                <a:latin typeface="Times New Roman"/>
                <a:cs typeface="Times New Roman"/>
              </a:rPr>
              <a:t>1</a:t>
            </a:r>
            <a:r>
              <a:rPr sz="1765" i="1" spc="-71" dirty="0">
                <a:latin typeface="Times New Roman"/>
                <a:cs typeface="Times New Roman"/>
              </a:rPr>
              <a:t>Q</a:t>
            </a:r>
            <a:r>
              <a:rPr sz="2118" baseline="-17361" dirty="0">
                <a:latin typeface="Times New Roman"/>
                <a:cs typeface="Times New Roman"/>
              </a:rPr>
              <a:t>0</a:t>
            </a:r>
            <a:endParaRPr sz="2118" baseline="-17361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31102" y="4344533"/>
            <a:ext cx="1492063" cy="8917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4483" algn="r">
              <a:tabLst>
                <a:tab pos="402873" algn="l"/>
                <a:tab pos="806306" algn="l"/>
                <a:tab pos="1209740" algn="l"/>
              </a:tabLst>
            </a:pPr>
            <a:r>
              <a:rPr sz="1765" spc="71" dirty="0">
                <a:latin typeface="Arial"/>
                <a:cs typeface="Arial"/>
              </a:rPr>
              <a:t>0</a:t>
            </a:r>
            <a:r>
              <a:rPr sz="1765" dirty="0">
                <a:latin typeface="Arial"/>
                <a:cs typeface="Arial"/>
              </a:rPr>
              <a:t>0	</a:t>
            </a:r>
            <a:r>
              <a:rPr sz="1765" spc="71" dirty="0">
                <a:latin typeface="Arial"/>
                <a:cs typeface="Arial"/>
              </a:rPr>
              <a:t>0</a:t>
            </a:r>
            <a:r>
              <a:rPr sz="1765" dirty="0">
                <a:latin typeface="Arial"/>
                <a:cs typeface="Arial"/>
              </a:rPr>
              <a:t>1	</a:t>
            </a:r>
            <a:r>
              <a:rPr sz="1765" spc="71" dirty="0">
                <a:latin typeface="Arial"/>
                <a:cs typeface="Arial"/>
              </a:rPr>
              <a:t>1</a:t>
            </a:r>
            <a:r>
              <a:rPr sz="1765" dirty="0">
                <a:latin typeface="Arial"/>
                <a:cs typeface="Arial"/>
              </a:rPr>
              <a:t>1	</a:t>
            </a:r>
            <a:r>
              <a:rPr sz="1765" spc="71" dirty="0">
                <a:latin typeface="Arial"/>
                <a:cs typeface="Arial"/>
              </a:rPr>
              <a:t>1</a:t>
            </a:r>
            <a:r>
              <a:rPr sz="1765" dirty="0">
                <a:latin typeface="Arial"/>
                <a:cs typeface="Arial"/>
              </a:rPr>
              <a:t>0</a:t>
            </a:r>
            <a:endParaRPr sz="1765">
              <a:latin typeface="Arial"/>
              <a:cs typeface="Arial"/>
            </a:endParaRPr>
          </a:p>
          <a:p>
            <a:pPr marL="906604">
              <a:spcBef>
                <a:spcPts val="106"/>
              </a:spcBef>
            </a:pPr>
            <a:r>
              <a:rPr sz="1765" dirty="0">
                <a:latin typeface="Arial"/>
                <a:cs typeface="Arial"/>
              </a:rPr>
              <a:t>1</a:t>
            </a:r>
            <a:endParaRPr sz="1765">
              <a:latin typeface="Arial"/>
              <a:cs typeface="Arial"/>
            </a:endParaRPr>
          </a:p>
          <a:p>
            <a:pPr marR="49869" algn="r">
              <a:spcBef>
                <a:spcPts val="529"/>
              </a:spcBef>
            </a:pPr>
            <a:r>
              <a:rPr sz="1765" dirty="0">
                <a:latin typeface="Arial"/>
                <a:cs typeface="Arial"/>
              </a:rPr>
              <a:t>1</a:t>
            </a:r>
            <a:endParaRPr sz="1765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68168" y="4626911"/>
            <a:ext cx="563096" cy="6073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4483" algn="r"/>
            <a:r>
              <a:rPr sz="1765" dirty="0">
                <a:latin typeface="Arial"/>
                <a:cs typeface="Arial"/>
              </a:rPr>
              <a:t>0</a:t>
            </a:r>
            <a:endParaRPr sz="1765">
              <a:latin typeface="Arial"/>
              <a:cs typeface="Arial"/>
            </a:endParaRPr>
          </a:p>
          <a:p>
            <a:pPr marR="4483" algn="r">
              <a:spcBef>
                <a:spcPts val="529"/>
              </a:spcBef>
              <a:tabLst>
                <a:tab pos="415199" algn="l"/>
              </a:tabLst>
            </a:pPr>
            <a:r>
              <a:rPr sz="1765" i="1" spc="-57" dirty="0">
                <a:latin typeface="Times New Roman"/>
                <a:cs typeface="Times New Roman"/>
              </a:rPr>
              <a:t>Q</a:t>
            </a:r>
            <a:r>
              <a:rPr sz="2118" spc="-13" baseline="-17361" dirty="0">
                <a:latin typeface="Times New Roman"/>
                <a:cs typeface="Times New Roman"/>
              </a:rPr>
              <a:t>2</a:t>
            </a:r>
            <a:r>
              <a:rPr sz="2118" baseline="-17361" dirty="0">
                <a:latin typeface="Times New Roman"/>
                <a:cs typeface="Times New Roman"/>
              </a:rPr>
              <a:t>	</a:t>
            </a:r>
            <a:r>
              <a:rPr sz="1765" dirty="0">
                <a:latin typeface="Arial"/>
                <a:cs typeface="Arial"/>
              </a:rPr>
              <a:t>1</a:t>
            </a:r>
            <a:endParaRPr sz="1765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19855" y="4963097"/>
            <a:ext cx="550769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>
              <a:tabLst>
                <a:tab pos="414079" algn="l"/>
              </a:tabLst>
            </a:pPr>
            <a:r>
              <a:rPr sz="1765" dirty="0">
                <a:latin typeface="Arial"/>
                <a:cs typeface="Arial"/>
              </a:rPr>
              <a:t>1	1</a:t>
            </a:r>
            <a:endParaRPr sz="1765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127551" y="5734487"/>
            <a:ext cx="248771" cy="0"/>
          </a:xfrm>
          <a:custGeom>
            <a:avLst/>
            <a:gdLst/>
            <a:ahLst/>
            <a:cxnLst/>
            <a:rect l="l" t="t" r="r" b="b"/>
            <a:pathLst>
              <a:path w="281939">
                <a:moveTo>
                  <a:pt x="0" y="0"/>
                </a:moveTo>
                <a:lnTo>
                  <a:pt x="28193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" name="object 22"/>
          <p:cNvSpPr txBox="1"/>
          <p:nvPr/>
        </p:nvSpPr>
        <p:spPr>
          <a:xfrm>
            <a:off x="5108283" y="5736823"/>
            <a:ext cx="566457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79" dirty="0">
                <a:latin typeface="Times New Roman"/>
                <a:cs typeface="Times New Roman"/>
              </a:rPr>
              <a:t>Q</a:t>
            </a:r>
            <a:r>
              <a:rPr sz="2118" spc="132" baseline="-17361" dirty="0">
                <a:latin typeface="Times New Roman"/>
                <a:cs typeface="Times New Roman"/>
              </a:rPr>
              <a:t>0</a:t>
            </a:r>
            <a:r>
              <a:rPr sz="1765" spc="-110" dirty="0">
                <a:latin typeface="Times New Roman"/>
                <a:cs typeface="Times New Roman"/>
              </a:rPr>
              <a:t>.</a:t>
            </a:r>
            <a:r>
              <a:rPr sz="1765" i="1" spc="-57" dirty="0">
                <a:latin typeface="Times New Roman"/>
                <a:cs typeface="Times New Roman"/>
              </a:rPr>
              <a:t>Q</a:t>
            </a:r>
            <a:r>
              <a:rPr sz="2118" spc="-13" baseline="-17361" dirty="0">
                <a:latin typeface="Times New Roman"/>
                <a:cs typeface="Times New Roman"/>
              </a:rPr>
              <a:t>2</a:t>
            </a:r>
            <a:endParaRPr sz="2118" baseline="-17361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13395" y="4303438"/>
            <a:ext cx="268381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57" dirty="0">
                <a:latin typeface="Times New Roman"/>
                <a:cs typeface="Times New Roman"/>
              </a:rPr>
              <a:t>Q</a:t>
            </a:r>
            <a:r>
              <a:rPr sz="2118" spc="-13" baseline="-17361" dirty="0">
                <a:latin typeface="Times New Roman"/>
                <a:cs typeface="Times New Roman"/>
              </a:rPr>
              <a:t>2</a:t>
            </a:r>
            <a:endParaRPr sz="2118" baseline="-17361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59808" y="5435681"/>
            <a:ext cx="248210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216" dirty="0">
                <a:latin typeface="Times New Roman"/>
                <a:cs typeface="Times New Roman"/>
              </a:rPr>
              <a:t>Q</a:t>
            </a:r>
            <a:r>
              <a:rPr sz="2118" spc="-13" baseline="-17361" dirty="0">
                <a:latin typeface="Times New Roman"/>
                <a:cs typeface="Times New Roman"/>
              </a:rPr>
              <a:t>1</a:t>
            </a:r>
            <a:endParaRPr sz="2118" baseline="-17361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856396" y="3966663"/>
            <a:ext cx="265579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71" dirty="0">
                <a:latin typeface="Times New Roman"/>
                <a:cs typeface="Times New Roman"/>
              </a:rPr>
              <a:t>Q</a:t>
            </a:r>
            <a:r>
              <a:rPr sz="2118" baseline="-17361" dirty="0">
                <a:latin typeface="Times New Roman"/>
                <a:cs typeface="Times New Roman"/>
              </a:rPr>
              <a:t>0</a:t>
            </a:r>
            <a:endParaRPr sz="2118" baseline="-17361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047332" y="5829961"/>
            <a:ext cx="217954" cy="0"/>
          </a:xfrm>
          <a:custGeom>
            <a:avLst/>
            <a:gdLst/>
            <a:ahLst/>
            <a:cxnLst/>
            <a:rect l="l" t="t" r="r" b="b"/>
            <a:pathLst>
              <a:path w="247014">
                <a:moveTo>
                  <a:pt x="0" y="0"/>
                </a:moveTo>
                <a:lnTo>
                  <a:pt x="24688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" name="object 27"/>
          <p:cNvSpPr txBox="1"/>
          <p:nvPr/>
        </p:nvSpPr>
        <p:spPr>
          <a:xfrm>
            <a:off x="6028049" y="5833361"/>
            <a:ext cx="535641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207" dirty="0">
                <a:latin typeface="Times New Roman"/>
                <a:cs typeface="Times New Roman"/>
              </a:rPr>
              <a:t>Q</a:t>
            </a:r>
            <a:r>
              <a:rPr sz="2118" spc="-13" baseline="-17361" dirty="0">
                <a:latin typeface="Times New Roman"/>
                <a:cs typeface="Times New Roman"/>
              </a:rPr>
              <a:t>1</a:t>
            </a:r>
            <a:r>
              <a:rPr sz="1765" spc="-106" dirty="0">
                <a:latin typeface="Times New Roman"/>
                <a:cs typeface="Times New Roman"/>
              </a:rPr>
              <a:t>.</a:t>
            </a:r>
            <a:r>
              <a:rPr sz="1765" i="1" spc="-49" dirty="0">
                <a:latin typeface="Times New Roman"/>
                <a:cs typeface="Times New Roman"/>
              </a:rPr>
              <a:t>Q</a:t>
            </a:r>
            <a:r>
              <a:rPr sz="2118" baseline="-17361" dirty="0">
                <a:latin typeface="Times New Roman"/>
                <a:cs typeface="Times New Roman"/>
              </a:rPr>
              <a:t>2</a:t>
            </a:r>
            <a:endParaRPr sz="2118" baseline="-17361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284460" y="5829961"/>
            <a:ext cx="251572" cy="0"/>
          </a:xfrm>
          <a:custGeom>
            <a:avLst/>
            <a:gdLst/>
            <a:ahLst/>
            <a:cxnLst/>
            <a:rect l="l" t="t" r="r" b="b"/>
            <a:pathLst>
              <a:path w="285115">
                <a:moveTo>
                  <a:pt x="0" y="0"/>
                </a:moveTo>
                <a:lnTo>
                  <a:pt x="284988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" name="object 29"/>
          <p:cNvSpPr txBox="1"/>
          <p:nvPr/>
        </p:nvSpPr>
        <p:spPr>
          <a:xfrm>
            <a:off x="6699076" y="5832297"/>
            <a:ext cx="834278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79" dirty="0">
                <a:latin typeface="Times New Roman"/>
                <a:cs typeface="Times New Roman"/>
              </a:rPr>
              <a:t>Q</a:t>
            </a:r>
            <a:r>
              <a:rPr sz="2118" spc="132" baseline="-17361" dirty="0">
                <a:latin typeface="Times New Roman"/>
                <a:cs typeface="Times New Roman"/>
              </a:rPr>
              <a:t>0</a:t>
            </a:r>
            <a:r>
              <a:rPr sz="1765" spc="-110" dirty="0">
                <a:latin typeface="Times New Roman"/>
                <a:cs typeface="Times New Roman"/>
              </a:rPr>
              <a:t>.</a:t>
            </a:r>
            <a:r>
              <a:rPr sz="1765" i="1" spc="-216" dirty="0">
                <a:latin typeface="Times New Roman"/>
                <a:cs typeface="Times New Roman"/>
              </a:rPr>
              <a:t>Q</a:t>
            </a:r>
            <a:r>
              <a:rPr sz="2118" spc="-26" baseline="-17361" dirty="0">
                <a:latin typeface="Times New Roman"/>
                <a:cs typeface="Times New Roman"/>
              </a:rPr>
              <a:t>1</a:t>
            </a:r>
            <a:r>
              <a:rPr sz="1765" spc="-110" dirty="0">
                <a:latin typeface="Times New Roman"/>
                <a:cs typeface="Times New Roman"/>
              </a:rPr>
              <a:t>.</a:t>
            </a:r>
            <a:r>
              <a:rPr sz="1765" i="1" spc="-57" dirty="0">
                <a:latin typeface="Times New Roman"/>
                <a:cs typeface="Times New Roman"/>
              </a:rPr>
              <a:t>Q</a:t>
            </a:r>
            <a:r>
              <a:rPr sz="2118" spc="-13" baseline="-17361" dirty="0">
                <a:latin typeface="Times New Roman"/>
                <a:cs typeface="Times New Roman"/>
              </a:rPr>
              <a:t>2</a:t>
            </a:r>
            <a:endParaRPr sz="2118" baseline="-17361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995194" y="2968326"/>
          <a:ext cx="3563467" cy="27977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3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14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6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26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86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61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328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40910">
                <a:tc>
                  <a:txBody>
                    <a:bodyPr/>
                    <a:lstStyle/>
                    <a:p>
                      <a:pPr marL="9144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2717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2717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27177">
                      <a:solidFill>
                        <a:srgbClr val="000000"/>
                      </a:solidFill>
                      <a:prstDash val="solid"/>
                    </a:lnR>
                    <a:lnT w="2717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7177">
                      <a:solidFill>
                        <a:srgbClr val="000000"/>
                      </a:solidFill>
                      <a:prstDash val="solid"/>
                    </a:lnL>
                    <a:lnT w="2717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2717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27177">
                      <a:solidFill>
                        <a:srgbClr val="000000"/>
                      </a:solidFill>
                      <a:prstDash val="solid"/>
                    </a:lnR>
                    <a:lnT w="2717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7177">
                      <a:solidFill>
                        <a:srgbClr val="000000"/>
                      </a:solidFill>
                      <a:prstDash val="solid"/>
                    </a:lnL>
                    <a:lnT w="2717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2717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27177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971">
                <a:tc>
                  <a:txBody>
                    <a:bodyPr/>
                    <a:lstStyle/>
                    <a:p>
                      <a:pPr marL="9144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27177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7177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27177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7177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72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27177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7177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27177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7177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17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27177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7177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27177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7177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971">
                <a:tc>
                  <a:txBody>
                    <a:bodyPr/>
                    <a:lstStyle/>
                    <a:p>
                      <a:pPr marL="9144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27177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7177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27177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7177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971">
                <a:tc>
                  <a:txBody>
                    <a:bodyPr/>
                    <a:lstStyle/>
                    <a:p>
                      <a:pPr marL="9144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27177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7177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27177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7177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8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272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27177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7177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27177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7177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559">
                <a:tc>
                  <a:txBody>
                    <a:bodyPr/>
                    <a:lstStyle/>
                    <a:p>
                      <a:pPr marL="91440">
                        <a:lnSpc>
                          <a:spcPts val="26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6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6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27177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ts val="26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7177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6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6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27177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ts val="26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7177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6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2655"/>
                        </a:lnSpc>
                      </a:pPr>
                      <a:r>
                        <a:rPr sz="2100" dirty="0">
                          <a:latin typeface="Arial"/>
                          <a:cs typeface="Arial"/>
                        </a:rPr>
                        <a:t>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683568" y="1196752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Use D-type FFs to design a synchronous counter counting 0 to 7.</a:t>
            </a:r>
          </a:p>
        </p:txBody>
      </p:sp>
    </p:spTree>
    <p:extLst>
      <p:ext uri="{BB962C8B-B14F-4D97-AF65-F5344CB8AC3E}">
        <p14:creationId xmlns:p14="http://schemas.microsoft.com/office/powerpoint/2010/main" val="12811037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3897" y="813932"/>
            <a:ext cx="6852397" cy="597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3883" dirty="0">
                <a:latin typeface="Arial"/>
                <a:cs typeface="Arial"/>
              </a:rPr>
              <a:t>Synchronous Counter Example</a:t>
            </a:r>
          </a:p>
        </p:txBody>
      </p:sp>
      <p:sp>
        <p:nvSpPr>
          <p:cNvPr id="3" name="object 3"/>
          <p:cNvSpPr/>
          <p:nvPr/>
        </p:nvSpPr>
        <p:spPr>
          <a:xfrm>
            <a:off x="1273436" y="1602889"/>
            <a:ext cx="2490395" cy="16257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" name="object 4"/>
          <p:cNvSpPr txBox="1"/>
          <p:nvPr/>
        </p:nvSpPr>
        <p:spPr>
          <a:xfrm>
            <a:off x="1680434" y="1554943"/>
            <a:ext cx="467285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216" dirty="0">
                <a:latin typeface="Times New Roman"/>
                <a:cs typeface="Times New Roman"/>
              </a:rPr>
              <a:t>Q</a:t>
            </a:r>
            <a:r>
              <a:rPr sz="2118" spc="-297" baseline="-17361" dirty="0">
                <a:latin typeface="Times New Roman"/>
                <a:cs typeface="Times New Roman"/>
              </a:rPr>
              <a:t>1</a:t>
            </a:r>
            <a:r>
              <a:rPr sz="1765" i="1" spc="-71" dirty="0">
                <a:latin typeface="Times New Roman"/>
                <a:cs typeface="Times New Roman"/>
              </a:rPr>
              <a:t>Q</a:t>
            </a:r>
            <a:r>
              <a:rPr sz="2118" baseline="-17361" dirty="0">
                <a:latin typeface="Times New Roman"/>
                <a:cs typeface="Times New Roman"/>
              </a:rPr>
              <a:t>0</a:t>
            </a:r>
            <a:endParaRPr sz="2118" baseline="-17361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33500" y="2080721"/>
            <a:ext cx="1302684" cy="6073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6406"/>
            <a:r>
              <a:rPr sz="1765" dirty="0">
                <a:latin typeface="Arial"/>
                <a:cs typeface="Arial"/>
              </a:rPr>
              <a:t>0</a:t>
            </a:r>
            <a:endParaRPr sz="1765">
              <a:latin typeface="Arial"/>
              <a:cs typeface="Arial"/>
            </a:endParaRPr>
          </a:p>
          <a:p>
            <a:pPr marL="11206">
              <a:spcBef>
                <a:spcPts val="529"/>
              </a:spcBef>
              <a:tabLst>
                <a:tab pos="426406" algn="l"/>
                <a:tab pos="762601" algn="l"/>
                <a:tab pos="1166034" algn="l"/>
              </a:tabLst>
            </a:pPr>
            <a:r>
              <a:rPr sz="1765" i="1" spc="-57" dirty="0">
                <a:latin typeface="Times New Roman"/>
                <a:cs typeface="Times New Roman"/>
              </a:rPr>
              <a:t>Q</a:t>
            </a:r>
            <a:r>
              <a:rPr sz="2118" spc="-13" baseline="-17361" dirty="0">
                <a:latin typeface="Times New Roman"/>
                <a:cs typeface="Times New Roman"/>
              </a:rPr>
              <a:t>2</a:t>
            </a:r>
            <a:r>
              <a:rPr sz="2118" baseline="-17361" dirty="0">
                <a:latin typeface="Times New Roman"/>
                <a:cs typeface="Times New Roman"/>
              </a:rPr>
              <a:t>	</a:t>
            </a:r>
            <a:r>
              <a:rPr sz="1765" dirty="0">
                <a:latin typeface="Arial"/>
                <a:cs typeface="Arial"/>
              </a:rPr>
              <a:t>1	1	1</a:t>
            </a:r>
            <a:endParaRPr sz="1765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95432" y="2416907"/>
            <a:ext cx="147357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dirty="0">
                <a:latin typeface="Arial"/>
                <a:cs typeface="Arial"/>
              </a:rPr>
              <a:t>1</a:t>
            </a:r>
            <a:endParaRPr sz="1765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92885" y="3188297"/>
            <a:ext cx="248771" cy="0"/>
          </a:xfrm>
          <a:custGeom>
            <a:avLst/>
            <a:gdLst/>
            <a:ahLst/>
            <a:cxnLst/>
            <a:rect l="l" t="t" r="r" b="b"/>
            <a:pathLst>
              <a:path w="281940">
                <a:moveTo>
                  <a:pt x="0" y="0"/>
                </a:moveTo>
                <a:lnTo>
                  <a:pt x="28193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" name="object 8"/>
          <p:cNvSpPr txBox="1"/>
          <p:nvPr/>
        </p:nvSpPr>
        <p:spPr>
          <a:xfrm>
            <a:off x="1996434" y="1513055"/>
            <a:ext cx="1492063" cy="8374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7062" algn="ctr"/>
            <a:r>
              <a:rPr sz="1412" dirty="0">
                <a:latin typeface="Times New Roman"/>
                <a:cs typeface="Times New Roman"/>
              </a:rPr>
              <a:t>0</a:t>
            </a:r>
            <a:endParaRPr sz="1412">
              <a:latin typeface="Times New Roman"/>
              <a:cs typeface="Times New Roman"/>
            </a:endParaRPr>
          </a:p>
          <a:p>
            <a:pPr marL="11206">
              <a:spcBef>
                <a:spcPts val="494"/>
              </a:spcBef>
              <a:tabLst>
                <a:tab pos="414079" algn="l"/>
                <a:tab pos="817513" algn="l"/>
                <a:tab pos="1220946" algn="l"/>
              </a:tabLst>
            </a:pPr>
            <a:r>
              <a:rPr sz="1765" spc="71" dirty="0">
                <a:latin typeface="Arial"/>
                <a:cs typeface="Arial"/>
              </a:rPr>
              <a:t>0</a:t>
            </a:r>
            <a:r>
              <a:rPr sz="1765" dirty="0">
                <a:latin typeface="Arial"/>
                <a:cs typeface="Arial"/>
              </a:rPr>
              <a:t>0	</a:t>
            </a:r>
            <a:r>
              <a:rPr sz="1765" spc="71" dirty="0">
                <a:latin typeface="Arial"/>
                <a:cs typeface="Arial"/>
              </a:rPr>
              <a:t>0</a:t>
            </a:r>
            <a:r>
              <a:rPr sz="1765" dirty="0">
                <a:latin typeface="Arial"/>
                <a:cs typeface="Arial"/>
              </a:rPr>
              <a:t>1	</a:t>
            </a:r>
            <a:r>
              <a:rPr sz="1765" spc="71" dirty="0">
                <a:latin typeface="Arial"/>
                <a:cs typeface="Arial"/>
              </a:rPr>
              <a:t>1</a:t>
            </a:r>
            <a:r>
              <a:rPr sz="1765" dirty="0">
                <a:latin typeface="Arial"/>
                <a:cs typeface="Arial"/>
              </a:rPr>
              <a:t>1	</a:t>
            </a:r>
            <a:r>
              <a:rPr sz="1765" spc="71" dirty="0">
                <a:latin typeface="Arial"/>
                <a:cs typeface="Arial"/>
              </a:rPr>
              <a:t>1</a:t>
            </a:r>
            <a:r>
              <a:rPr sz="1765" dirty="0">
                <a:latin typeface="Arial"/>
                <a:cs typeface="Arial"/>
              </a:rPr>
              <a:t>0</a:t>
            </a:r>
            <a:endParaRPr sz="1765">
              <a:latin typeface="Arial"/>
              <a:cs typeface="Arial"/>
            </a:endParaRPr>
          </a:p>
          <a:p>
            <a:pPr marL="906604">
              <a:spcBef>
                <a:spcPts val="106"/>
              </a:spcBef>
            </a:pPr>
            <a:r>
              <a:rPr sz="1765" dirty="0">
                <a:latin typeface="Arial"/>
                <a:cs typeface="Arial"/>
              </a:rPr>
              <a:t>1</a:t>
            </a:r>
            <a:endParaRPr sz="1765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3616" y="3190633"/>
            <a:ext cx="566457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79" dirty="0">
                <a:latin typeface="Times New Roman"/>
                <a:cs typeface="Times New Roman"/>
              </a:rPr>
              <a:t>Q</a:t>
            </a:r>
            <a:r>
              <a:rPr sz="2118" spc="132" baseline="-17361" dirty="0">
                <a:latin typeface="Times New Roman"/>
                <a:cs typeface="Times New Roman"/>
              </a:rPr>
              <a:t>0</a:t>
            </a:r>
            <a:r>
              <a:rPr sz="1765" spc="-110" dirty="0">
                <a:latin typeface="Times New Roman"/>
                <a:cs typeface="Times New Roman"/>
              </a:rPr>
              <a:t>.</a:t>
            </a:r>
            <a:r>
              <a:rPr sz="1765" i="1" spc="-57" dirty="0">
                <a:latin typeface="Times New Roman"/>
                <a:cs typeface="Times New Roman"/>
              </a:rPr>
              <a:t>Q</a:t>
            </a:r>
            <a:r>
              <a:rPr sz="2118" spc="-13" baseline="-17361" dirty="0">
                <a:latin typeface="Times New Roman"/>
                <a:cs typeface="Times New Roman"/>
              </a:rPr>
              <a:t>2</a:t>
            </a:r>
            <a:endParaRPr sz="2118" baseline="-17361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78728" y="1757248"/>
            <a:ext cx="268381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57" dirty="0">
                <a:latin typeface="Times New Roman"/>
                <a:cs typeface="Times New Roman"/>
              </a:rPr>
              <a:t>Q</a:t>
            </a:r>
            <a:r>
              <a:rPr sz="2118" spc="-13" baseline="-17361" dirty="0">
                <a:latin typeface="Times New Roman"/>
                <a:cs typeface="Times New Roman"/>
              </a:rPr>
              <a:t>2</a:t>
            </a:r>
            <a:endParaRPr sz="2118" baseline="-17361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25140" y="2889491"/>
            <a:ext cx="248210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216" dirty="0">
                <a:latin typeface="Times New Roman"/>
                <a:cs typeface="Times New Roman"/>
              </a:rPr>
              <a:t>Q</a:t>
            </a:r>
            <a:r>
              <a:rPr sz="2118" spc="-13" baseline="-17361" dirty="0">
                <a:latin typeface="Times New Roman"/>
                <a:cs typeface="Times New Roman"/>
              </a:rPr>
              <a:t>1</a:t>
            </a:r>
            <a:endParaRPr sz="2118" baseline="-17361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21728" y="1420472"/>
            <a:ext cx="184897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dirty="0">
                <a:latin typeface="Times New Roman"/>
                <a:cs typeface="Times New Roman"/>
              </a:rPr>
              <a:t>Q</a:t>
            </a:r>
            <a:endParaRPr sz="1765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812663" y="3283772"/>
            <a:ext cx="217954" cy="0"/>
          </a:xfrm>
          <a:custGeom>
            <a:avLst/>
            <a:gdLst/>
            <a:ahLst/>
            <a:cxnLst/>
            <a:rect l="l" t="t" r="r" b="b"/>
            <a:pathLst>
              <a:path w="247014">
                <a:moveTo>
                  <a:pt x="0" y="0"/>
                </a:moveTo>
                <a:lnTo>
                  <a:pt x="246887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4" name="object 14"/>
          <p:cNvSpPr/>
          <p:nvPr/>
        </p:nvSpPr>
        <p:spPr>
          <a:xfrm>
            <a:off x="3049793" y="3283772"/>
            <a:ext cx="251572" cy="0"/>
          </a:xfrm>
          <a:custGeom>
            <a:avLst/>
            <a:gdLst/>
            <a:ahLst/>
            <a:cxnLst/>
            <a:rect l="l" t="t" r="r" b="b"/>
            <a:pathLst>
              <a:path w="285114">
                <a:moveTo>
                  <a:pt x="0" y="0"/>
                </a:moveTo>
                <a:lnTo>
                  <a:pt x="284988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5" name="object 15"/>
          <p:cNvSpPr txBox="1"/>
          <p:nvPr/>
        </p:nvSpPr>
        <p:spPr>
          <a:xfrm>
            <a:off x="1793382" y="3286108"/>
            <a:ext cx="1505510" cy="761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>
              <a:tabLst>
                <a:tab pos="681914" algn="l"/>
              </a:tabLst>
            </a:pPr>
            <a:r>
              <a:rPr sz="1765" i="1" spc="-207" dirty="0">
                <a:latin typeface="Times New Roman"/>
                <a:cs typeface="Times New Roman"/>
              </a:rPr>
              <a:t>Q</a:t>
            </a:r>
            <a:r>
              <a:rPr sz="2118" spc="-13" baseline="-17361" dirty="0">
                <a:latin typeface="Times New Roman"/>
                <a:cs typeface="Times New Roman"/>
              </a:rPr>
              <a:t>1</a:t>
            </a:r>
            <a:r>
              <a:rPr sz="1765" spc="-106" dirty="0">
                <a:latin typeface="Times New Roman"/>
                <a:cs typeface="Times New Roman"/>
              </a:rPr>
              <a:t>.</a:t>
            </a:r>
            <a:r>
              <a:rPr sz="1765" i="1" spc="-49" dirty="0">
                <a:latin typeface="Times New Roman"/>
                <a:cs typeface="Times New Roman"/>
              </a:rPr>
              <a:t>Q</a:t>
            </a:r>
            <a:r>
              <a:rPr sz="2118" baseline="-17361" dirty="0">
                <a:latin typeface="Times New Roman"/>
                <a:cs typeface="Times New Roman"/>
              </a:rPr>
              <a:t>2	</a:t>
            </a:r>
            <a:r>
              <a:rPr sz="1765" i="1" spc="-79" dirty="0">
                <a:latin typeface="Times New Roman"/>
                <a:cs typeface="Times New Roman"/>
              </a:rPr>
              <a:t>Q</a:t>
            </a:r>
            <a:r>
              <a:rPr sz="2118" spc="132" baseline="-17361" dirty="0">
                <a:latin typeface="Times New Roman"/>
                <a:cs typeface="Times New Roman"/>
              </a:rPr>
              <a:t>0</a:t>
            </a:r>
            <a:r>
              <a:rPr sz="1765" spc="-110" dirty="0">
                <a:latin typeface="Times New Roman"/>
                <a:cs typeface="Times New Roman"/>
              </a:rPr>
              <a:t>.</a:t>
            </a:r>
            <a:r>
              <a:rPr sz="1765" i="1" spc="-216" dirty="0">
                <a:latin typeface="Times New Roman"/>
                <a:cs typeface="Times New Roman"/>
              </a:rPr>
              <a:t>Q</a:t>
            </a:r>
            <a:r>
              <a:rPr sz="2118" spc="-26" baseline="-17361" dirty="0">
                <a:latin typeface="Times New Roman"/>
                <a:cs typeface="Times New Roman"/>
              </a:rPr>
              <a:t>1</a:t>
            </a:r>
            <a:r>
              <a:rPr sz="1765" spc="-110" dirty="0">
                <a:latin typeface="Times New Roman"/>
                <a:cs typeface="Times New Roman"/>
              </a:rPr>
              <a:t>.</a:t>
            </a:r>
            <a:r>
              <a:rPr sz="1765" i="1" spc="-57" dirty="0">
                <a:latin typeface="Times New Roman"/>
                <a:cs typeface="Times New Roman"/>
              </a:rPr>
              <a:t>Q</a:t>
            </a:r>
            <a:r>
              <a:rPr sz="2118" spc="-13" baseline="-17361" dirty="0">
                <a:latin typeface="Times New Roman"/>
                <a:cs typeface="Times New Roman"/>
              </a:rPr>
              <a:t>2</a:t>
            </a:r>
            <a:endParaRPr sz="2118" baseline="-17361">
              <a:latin typeface="Times New Roman"/>
              <a:cs typeface="Times New Roman"/>
            </a:endParaRPr>
          </a:p>
          <a:p>
            <a:pPr marL="234215">
              <a:spcBef>
                <a:spcPts val="1716"/>
              </a:spcBef>
            </a:pPr>
            <a:r>
              <a:rPr sz="1765" i="1" spc="-71" dirty="0">
                <a:latin typeface="Times New Roman"/>
                <a:cs typeface="Times New Roman"/>
              </a:rPr>
              <a:t>Q</a:t>
            </a:r>
            <a:r>
              <a:rPr sz="1853" baseline="-19841" dirty="0">
                <a:latin typeface="Times New Roman"/>
                <a:cs typeface="Times New Roman"/>
              </a:rPr>
              <a:t>0</a:t>
            </a:r>
            <a:endParaRPr sz="1853" baseline="-19841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02249" y="1886089"/>
            <a:ext cx="426383" cy="3259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2118" dirty="0">
                <a:latin typeface="Arial"/>
                <a:cs typeface="Arial"/>
              </a:rPr>
              <a:t>So,</a:t>
            </a:r>
            <a:endParaRPr sz="2118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800599" y="2220109"/>
            <a:ext cx="327212" cy="0"/>
          </a:xfrm>
          <a:custGeom>
            <a:avLst/>
            <a:gdLst/>
            <a:ahLst/>
            <a:cxnLst/>
            <a:rect l="l" t="t" r="r" b="b"/>
            <a:pathLst>
              <a:path w="370839">
                <a:moveTo>
                  <a:pt x="0" y="0"/>
                </a:moveTo>
                <a:lnTo>
                  <a:pt x="37033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" name="object 18"/>
          <p:cNvSpPr/>
          <p:nvPr/>
        </p:nvSpPr>
        <p:spPr>
          <a:xfrm>
            <a:off x="5829300" y="2220109"/>
            <a:ext cx="289112" cy="0"/>
          </a:xfrm>
          <a:custGeom>
            <a:avLst/>
            <a:gdLst/>
            <a:ahLst/>
            <a:cxnLst/>
            <a:rect l="l" t="t" r="r" b="b"/>
            <a:pathLst>
              <a:path w="327659">
                <a:moveTo>
                  <a:pt x="0" y="0"/>
                </a:moveTo>
                <a:lnTo>
                  <a:pt x="327660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" name="object 19"/>
          <p:cNvSpPr/>
          <p:nvPr/>
        </p:nvSpPr>
        <p:spPr>
          <a:xfrm>
            <a:off x="7577418" y="2220109"/>
            <a:ext cx="332254" cy="0"/>
          </a:xfrm>
          <a:custGeom>
            <a:avLst/>
            <a:gdLst/>
            <a:ahLst/>
            <a:cxnLst/>
            <a:rect l="l" t="t" r="r" b="b"/>
            <a:pathLst>
              <a:path w="376554">
                <a:moveTo>
                  <a:pt x="0" y="0"/>
                </a:moveTo>
                <a:lnTo>
                  <a:pt x="37642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" name="object 20"/>
          <p:cNvSpPr/>
          <p:nvPr/>
        </p:nvSpPr>
        <p:spPr>
          <a:xfrm>
            <a:off x="5323690" y="2724373"/>
            <a:ext cx="328332" cy="0"/>
          </a:xfrm>
          <a:custGeom>
            <a:avLst/>
            <a:gdLst/>
            <a:ahLst/>
            <a:cxnLst/>
            <a:rect l="l" t="t" r="r" b="b"/>
            <a:pathLst>
              <a:path w="372110">
                <a:moveTo>
                  <a:pt x="0" y="0"/>
                </a:moveTo>
                <a:lnTo>
                  <a:pt x="37185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" name="object 21"/>
          <p:cNvSpPr/>
          <p:nvPr/>
        </p:nvSpPr>
        <p:spPr>
          <a:xfrm>
            <a:off x="6001421" y="2724373"/>
            <a:ext cx="289112" cy="0"/>
          </a:xfrm>
          <a:custGeom>
            <a:avLst/>
            <a:gdLst/>
            <a:ahLst/>
            <a:cxnLst/>
            <a:rect l="l" t="t" r="r" b="b"/>
            <a:pathLst>
              <a:path w="327659">
                <a:moveTo>
                  <a:pt x="0" y="0"/>
                </a:moveTo>
                <a:lnTo>
                  <a:pt x="327660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" name="object 22"/>
          <p:cNvSpPr/>
          <p:nvPr/>
        </p:nvSpPr>
        <p:spPr>
          <a:xfrm>
            <a:off x="7456394" y="2724373"/>
            <a:ext cx="331134" cy="0"/>
          </a:xfrm>
          <a:custGeom>
            <a:avLst/>
            <a:gdLst/>
            <a:ahLst/>
            <a:cxnLst/>
            <a:rect l="l" t="t" r="r" b="b"/>
            <a:pathLst>
              <a:path w="375284">
                <a:moveTo>
                  <a:pt x="0" y="0"/>
                </a:moveTo>
                <a:lnTo>
                  <a:pt x="374903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" name="object 23"/>
          <p:cNvSpPr txBox="1"/>
          <p:nvPr/>
        </p:nvSpPr>
        <p:spPr>
          <a:xfrm>
            <a:off x="4115708" y="2717788"/>
            <a:ext cx="3667125" cy="380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2471" i="1" spc="-84" dirty="0">
                <a:latin typeface="Times New Roman"/>
                <a:cs typeface="Times New Roman"/>
              </a:rPr>
              <a:t>D</a:t>
            </a:r>
            <a:r>
              <a:rPr sz="2647" baseline="-19444" dirty="0">
                <a:latin typeface="Times New Roman"/>
                <a:cs typeface="Times New Roman"/>
              </a:rPr>
              <a:t>2 </a:t>
            </a:r>
            <a:r>
              <a:rPr sz="2647" spc="-172" baseline="-19444" dirty="0">
                <a:latin typeface="Times New Roman"/>
                <a:cs typeface="Times New Roman"/>
              </a:rPr>
              <a:t> </a:t>
            </a:r>
            <a:r>
              <a:rPr sz="2471" dirty="0">
                <a:latin typeface="Symbol"/>
                <a:cs typeface="Symbol"/>
              </a:rPr>
              <a:t></a:t>
            </a:r>
            <a:r>
              <a:rPr sz="2471" spc="-124" dirty="0">
                <a:latin typeface="Times New Roman"/>
                <a:cs typeface="Times New Roman"/>
              </a:rPr>
              <a:t> </a:t>
            </a:r>
            <a:r>
              <a:rPr sz="2471" i="1" spc="-93" dirty="0">
                <a:latin typeface="Times New Roman"/>
                <a:cs typeface="Times New Roman"/>
              </a:rPr>
              <a:t>Q</a:t>
            </a:r>
            <a:r>
              <a:rPr sz="2647" spc="165" baseline="-19444" dirty="0">
                <a:latin typeface="Times New Roman"/>
                <a:cs typeface="Times New Roman"/>
              </a:rPr>
              <a:t>2</a:t>
            </a:r>
            <a:r>
              <a:rPr sz="2471" dirty="0">
                <a:latin typeface="Times New Roman"/>
                <a:cs typeface="Times New Roman"/>
              </a:rPr>
              <a:t>.</a:t>
            </a:r>
            <a:r>
              <a:rPr sz="2471" spc="-13" dirty="0">
                <a:latin typeface="Times New Roman"/>
                <a:cs typeface="Times New Roman"/>
              </a:rPr>
              <a:t>(</a:t>
            </a:r>
            <a:r>
              <a:rPr sz="2471" i="1" spc="-115" dirty="0">
                <a:latin typeface="Times New Roman"/>
                <a:cs typeface="Times New Roman"/>
              </a:rPr>
              <a:t>Q</a:t>
            </a:r>
            <a:r>
              <a:rPr sz="2647" spc="165" baseline="-19444" dirty="0">
                <a:latin typeface="Times New Roman"/>
                <a:cs typeface="Times New Roman"/>
              </a:rPr>
              <a:t>0</a:t>
            </a:r>
            <a:r>
              <a:rPr sz="2471" dirty="0">
                <a:latin typeface="Times New Roman"/>
                <a:cs typeface="Times New Roman"/>
              </a:rPr>
              <a:t>.</a:t>
            </a:r>
            <a:r>
              <a:rPr sz="2471" spc="-326" dirty="0">
                <a:latin typeface="Times New Roman"/>
                <a:cs typeface="Times New Roman"/>
              </a:rPr>
              <a:t> </a:t>
            </a:r>
            <a:r>
              <a:rPr sz="2471" dirty="0">
                <a:latin typeface="Symbol"/>
                <a:cs typeface="Symbol"/>
              </a:rPr>
              <a:t></a:t>
            </a:r>
            <a:r>
              <a:rPr sz="2471" spc="-221" dirty="0">
                <a:latin typeface="Times New Roman"/>
                <a:cs typeface="Times New Roman"/>
              </a:rPr>
              <a:t> </a:t>
            </a:r>
            <a:r>
              <a:rPr sz="2471" i="1" spc="-282" dirty="0">
                <a:latin typeface="Times New Roman"/>
                <a:cs typeface="Times New Roman"/>
              </a:rPr>
              <a:t>Q</a:t>
            </a:r>
            <a:r>
              <a:rPr sz="2647" spc="132" baseline="-19444" dirty="0">
                <a:latin typeface="Times New Roman"/>
                <a:cs typeface="Times New Roman"/>
              </a:rPr>
              <a:t>1</a:t>
            </a:r>
            <a:r>
              <a:rPr sz="2471" dirty="0">
                <a:latin typeface="Times New Roman"/>
                <a:cs typeface="Times New Roman"/>
              </a:rPr>
              <a:t>)</a:t>
            </a:r>
            <a:r>
              <a:rPr sz="2471" spc="-180" dirty="0">
                <a:latin typeface="Times New Roman"/>
                <a:cs typeface="Times New Roman"/>
              </a:rPr>
              <a:t> </a:t>
            </a:r>
            <a:r>
              <a:rPr sz="2471" dirty="0">
                <a:latin typeface="Symbol"/>
                <a:cs typeface="Symbol"/>
              </a:rPr>
              <a:t></a:t>
            </a:r>
            <a:r>
              <a:rPr sz="2471" spc="-221" dirty="0">
                <a:latin typeface="Times New Roman"/>
                <a:cs typeface="Times New Roman"/>
              </a:rPr>
              <a:t> </a:t>
            </a:r>
            <a:r>
              <a:rPr sz="2471" i="1" spc="-115" dirty="0">
                <a:latin typeface="Times New Roman"/>
                <a:cs typeface="Times New Roman"/>
              </a:rPr>
              <a:t>Q</a:t>
            </a:r>
            <a:r>
              <a:rPr sz="2647" spc="165" baseline="-19444" dirty="0">
                <a:latin typeface="Times New Roman"/>
                <a:cs typeface="Times New Roman"/>
              </a:rPr>
              <a:t>0</a:t>
            </a:r>
            <a:r>
              <a:rPr sz="2471" spc="-154" dirty="0">
                <a:latin typeface="Times New Roman"/>
                <a:cs typeface="Times New Roman"/>
              </a:rPr>
              <a:t>.</a:t>
            </a:r>
            <a:r>
              <a:rPr sz="2471" i="1" spc="-282" dirty="0">
                <a:latin typeface="Times New Roman"/>
                <a:cs typeface="Times New Roman"/>
              </a:rPr>
              <a:t>Q</a:t>
            </a:r>
            <a:r>
              <a:rPr sz="2647" spc="-39" baseline="-19444" dirty="0">
                <a:latin typeface="Times New Roman"/>
                <a:cs typeface="Times New Roman"/>
              </a:rPr>
              <a:t>1</a:t>
            </a:r>
            <a:r>
              <a:rPr sz="2471" spc="-154" dirty="0">
                <a:latin typeface="Times New Roman"/>
                <a:cs typeface="Times New Roman"/>
              </a:rPr>
              <a:t>.</a:t>
            </a:r>
            <a:r>
              <a:rPr sz="2471" i="1" spc="-93" dirty="0">
                <a:latin typeface="Times New Roman"/>
                <a:cs typeface="Times New Roman"/>
              </a:rPr>
              <a:t>Q</a:t>
            </a:r>
            <a:r>
              <a:rPr sz="2647" baseline="-19444" dirty="0">
                <a:latin typeface="Times New Roman"/>
                <a:cs typeface="Times New Roman"/>
              </a:rPr>
              <a:t>2</a:t>
            </a:r>
            <a:endParaRPr sz="2647" baseline="-19444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15708" y="2213523"/>
            <a:ext cx="3788149" cy="380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2471" i="1" spc="-84" dirty="0">
                <a:latin typeface="Times New Roman"/>
                <a:cs typeface="Times New Roman"/>
              </a:rPr>
              <a:t>D</a:t>
            </a:r>
            <a:r>
              <a:rPr sz="2647" baseline="-19444" dirty="0">
                <a:latin typeface="Times New Roman"/>
                <a:cs typeface="Times New Roman"/>
              </a:rPr>
              <a:t>2 </a:t>
            </a:r>
            <a:r>
              <a:rPr sz="2647" spc="-172" baseline="-19444" dirty="0">
                <a:latin typeface="Times New Roman"/>
                <a:cs typeface="Times New Roman"/>
              </a:rPr>
              <a:t> </a:t>
            </a:r>
            <a:r>
              <a:rPr sz="2471" dirty="0">
                <a:latin typeface="Symbol"/>
                <a:cs typeface="Symbol"/>
              </a:rPr>
              <a:t></a:t>
            </a:r>
            <a:r>
              <a:rPr sz="2471" spc="-124" dirty="0">
                <a:latin typeface="Times New Roman"/>
                <a:cs typeface="Times New Roman"/>
              </a:rPr>
              <a:t> </a:t>
            </a:r>
            <a:r>
              <a:rPr sz="2471" i="1" spc="-124" dirty="0">
                <a:latin typeface="Times New Roman"/>
                <a:cs typeface="Times New Roman"/>
              </a:rPr>
              <a:t>Q</a:t>
            </a:r>
            <a:r>
              <a:rPr sz="2647" spc="178" baseline="-19444" dirty="0">
                <a:latin typeface="Times New Roman"/>
                <a:cs typeface="Times New Roman"/>
              </a:rPr>
              <a:t>0</a:t>
            </a:r>
            <a:r>
              <a:rPr sz="2471" spc="-154" dirty="0">
                <a:latin typeface="Times New Roman"/>
                <a:cs typeface="Times New Roman"/>
              </a:rPr>
              <a:t>.</a:t>
            </a:r>
            <a:r>
              <a:rPr sz="2471" i="1" spc="-101" dirty="0">
                <a:latin typeface="Times New Roman"/>
                <a:cs typeface="Times New Roman"/>
              </a:rPr>
              <a:t>Q</a:t>
            </a:r>
            <a:r>
              <a:rPr sz="2647" baseline="-19444" dirty="0">
                <a:latin typeface="Times New Roman"/>
                <a:cs typeface="Times New Roman"/>
              </a:rPr>
              <a:t>2</a:t>
            </a:r>
            <a:r>
              <a:rPr sz="2647" spc="297" baseline="-19444" dirty="0">
                <a:latin typeface="Times New Roman"/>
                <a:cs typeface="Times New Roman"/>
              </a:rPr>
              <a:t> </a:t>
            </a:r>
            <a:r>
              <a:rPr sz="2471" dirty="0">
                <a:latin typeface="Symbol"/>
                <a:cs typeface="Symbol"/>
              </a:rPr>
              <a:t></a:t>
            </a:r>
            <a:r>
              <a:rPr sz="2471" spc="-221" dirty="0">
                <a:latin typeface="Times New Roman"/>
                <a:cs typeface="Times New Roman"/>
              </a:rPr>
              <a:t> </a:t>
            </a:r>
            <a:r>
              <a:rPr sz="2471" i="1" spc="-282" dirty="0">
                <a:latin typeface="Times New Roman"/>
                <a:cs typeface="Times New Roman"/>
              </a:rPr>
              <a:t>Q</a:t>
            </a:r>
            <a:r>
              <a:rPr sz="2647" spc="-26" baseline="-19444" dirty="0">
                <a:latin typeface="Times New Roman"/>
                <a:cs typeface="Times New Roman"/>
              </a:rPr>
              <a:t>1</a:t>
            </a:r>
            <a:r>
              <a:rPr sz="2471" spc="-154" dirty="0">
                <a:latin typeface="Times New Roman"/>
                <a:cs typeface="Times New Roman"/>
              </a:rPr>
              <a:t>.</a:t>
            </a:r>
            <a:r>
              <a:rPr sz="2471" i="1" spc="-101" dirty="0">
                <a:latin typeface="Times New Roman"/>
                <a:cs typeface="Times New Roman"/>
              </a:rPr>
              <a:t>Q</a:t>
            </a:r>
            <a:r>
              <a:rPr sz="2647" baseline="-19444" dirty="0">
                <a:latin typeface="Times New Roman"/>
                <a:cs typeface="Times New Roman"/>
              </a:rPr>
              <a:t>2</a:t>
            </a:r>
            <a:r>
              <a:rPr sz="2647" spc="297" baseline="-19444" dirty="0">
                <a:latin typeface="Times New Roman"/>
                <a:cs typeface="Times New Roman"/>
              </a:rPr>
              <a:t> </a:t>
            </a:r>
            <a:r>
              <a:rPr sz="2471" dirty="0">
                <a:latin typeface="Symbol"/>
                <a:cs typeface="Symbol"/>
              </a:rPr>
              <a:t></a:t>
            </a:r>
            <a:r>
              <a:rPr sz="2471" spc="-221" dirty="0">
                <a:latin typeface="Times New Roman"/>
                <a:cs typeface="Times New Roman"/>
              </a:rPr>
              <a:t> </a:t>
            </a:r>
            <a:r>
              <a:rPr sz="2471" i="1" spc="-115" dirty="0">
                <a:latin typeface="Times New Roman"/>
                <a:cs typeface="Times New Roman"/>
              </a:rPr>
              <a:t>Q</a:t>
            </a:r>
            <a:r>
              <a:rPr sz="2647" spc="165" baseline="-19444" dirty="0">
                <a:latin typeface="Times New Roman"/>
                <a:cs typeface="Times New Roman"/>
              </a:rPr>
              <a:t>0</a:t>
            </a:r>
            <a:r>
              <a:rPr sz="2471" spc="-154" dirty="0">
                <a:latin typeface="Times New Roman"/>
                <a:cs typeface="Times New Roman"/>
              </a:rPr>
              <a:t>.</a:t>
            </a:r>
            <a:r>
              <a:rPr sz="2471" i="1" spc="-282" dirty="0">
                <a:latin typeface="Times New Roman"/>
                <a:cs typeface="Times New Roman"/>
              </a:rPr>
              <a:t>Q</a:t>
            </a:r>
            <a:r>
              <a:rPr sz="2647" spc="-39" baseline="-19444" dirty="0">
                <a:latin typeface="Times New Roman"/>
                <a:cs typeface="Times New Roman"/>
              </a:rPr>
              <a:t>1</a:t>
            </a:r>
            <a:r>
              <a:rPr sz="2471" spc="-154" dirty="0">
                <a:latin typeface="Times New Roman"/>
                <a:cs typeface="Times New Roman"/>
              </a:rPr>
              <a:t>.</a:t>
            </a:r>
            <a:r>
              <a:rPr sz="2471" i="1" spc="-93" dirty="0">
                <a:latin typeface="Times New Roman"/>
                <a:cs typeface="Times New Roman"/>
              </a:rPr>
              <a:t>Q</a:t>
            </a:r>
            <a:r>
              <a:rPr sz="2647" baseline="-19444" dirty="0">
                <a:latin typeface="Times New Roman"/>
                <a:cs typeface="Times New Roman"/>
              </a:rPr>
              <a:t>2</a:t>
            </a:r>
            <a:endParaRPr sz="2647" baseline="-19444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678865" y="5713655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" name="object 26"/>
          <p:cNvSpPr/>
          <p:nvPr/>
        </p:nvSpPr>
        <p:spPr>
          <a:xfrm>
            <a:off x="1007184" y="5242336"/>
            <a:ext cx="386043" cy="0"/>
          </a:xfrm>
          <a:custGeom>
            <a:avLst/>
            <a:gdLst/>
            <a:ahLst/>
            <a:cxnLst/>
            <a:rect l="l" t="t" r="r" b="b"/>
            <a:pathLst>
              <a:path w="437515">
                <a:moveTo>
                  <a:pt x="0" y="0"/>
                </a:moveTo>
                <a:lnTo>
                  <a:pt x="437388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" name="object 27"/>
          <p:cNvSpPr/>
          <p:nvPr/>
        </p:nvSpPr>
        <p:spPr>
          <a:xfrm>
            <a:off x="1383703" y="5723964"/>
            <a:ext cx="641537" cy="0"/>
          </a:xfrm>
          <a:custGeom>
            <a:avLst/>
            <a:gdLst/>
            <a:ahLst/>
            <a:cxnLst/>
            <a:rect l="l" t="t" r="r" b="b"/>
            <a:pathLst>
              <a:path w="727075">
                <a:moveTo>
                  <a:pt x="0" y="0"/>
                </a:moveTo>
                <a:lnTo>
                  <a:pt x="726947" y="0"/>
                </a:lnTo>
              </a:path>
            </a:pathLst>
          </a:custGeom>
          <a:ln w="266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" name="object 28"/>
          <p:cNvSpPr/>
          <p:nvPr/>
        </p:nvSpPr>
        <p:spPr>
          <a:xfrm>
            <a:off x="1395132" y="4728883"/>
            <a:ext cx="0" cy="983876"/>
          </a:xfrm>
          <a:custGeom>
            <a:avLst/>
            <a:gdLst/>
            <a:ahLst/>
            <a:cxnLst/>
            <a:rect l="l" t="t" r="r" b="b"/>
            <a:pathLst>
              <a:path h="1115060">
                <a:moveTo>
                  <a:pt x="0" y="0"/>
                </a:moveTo>
                <a:lnTo>
                  <a:pt x="0" y="111506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" name="object 29"/>
          <p:cNvSpPr/>
          <p:nvPr/>
        </p:nvSpPr>
        <p:spPr>
          <a:xfrm>
            <a:off x="1383703" y="4717676"/>
            <a:ext cx="641537" cy="0"/>
          </a:xfrm>
          <a:custGeom>
            <a:avLst/>
            <a:gdLst/>
            <a:ahLst/>
            <a:cxnLst/>
            <a:rect l="l" t="t" r="r" b="b"/>
            <a:pathLst>
              <a:path w="727075">
                <a:moveTo>
                  <a:pt x="0" y="0"/>
                </a:moveTo>
                <a:lnTo>
                  <a:pt x="726947" y="0"/>
                </a:lnTo>
              </a:path>
            </a:pathLst>
          </a:custGeom>
          <a:ln w="266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" name="object 30"/>
          <p:cNvSpPr/>
          <p:nvPr/>
        </p:nvSpPr>
        <p:spPr>
          <a:xfrm>
            <a:off x="1395804" y="5718361"/>
            <a:ext cx="629771" cy="0"/>
          </a:xfrm>
          <a:custGeom>
            <a:avLst/>
            <a:gdLst/>
            <a:ahLst/>
            <a:cxnLst/>
            <a:rect l="l" t="t" r="r" b="b"/>
            <a:pathLst>
              <a:path w="713739">
                <a:moveTo>
                  <a:pt x="0" y="0"/>
                </a:moveTo>
                <a:lnTo>
                  <a:pt x="713232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" name="object 31"/>
          <p:cNvSpPr/>
          <p:nvPr/>
        </p:nvSpPr>
        <p:spPr>
          <a:xfrm>
            <a:off x="2013696" y="4728883"/>
            <a:ext cx="0" cy="983876"/>
          </a:xfrm>
          <a:custGeom>
            <a:avLst/>
            <a:gdLst/>
            <a:ahLst/>
            <a:cxnLst/>
            <a:rect l="l" t="t" r="r" b="b"/>
            <a:pathLst>
              <a:path h="1115060">
                <a:moveTo>
                  <a:pt x="0" y="0"/>
                </a:moveTo>
                <a:lnTo>
                  <a:pt x="0" y="111506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" name="object 32"/>
          <p:cNvSpPr/>
          <p:nvPr/>
        </p:nvSpPr>
        <p:spPr>
          <a:xfrm>
            <a:off x="1395804" y="4723951"/>
            <a:ext cx="629771" cy="0"/>
          </a:xfrm>
          <a:custGeom>
            <a:avLst/>
            <a:gdLst/>
            <a:ahLst/>
            <a:cxnLst/>
            <a:rect l="l" t="t" r="r" b="b"/>
            <a:pathLst>
              <a:path w="713739">
                <a:moveTo>
                  <a:pt x="0" y="0"/>
                </a:moveTo>
                <a:lnTo>
                  <a:pt x="713232" y="0"/>
                </a:lnTo>
              </a:path>
            </a:pathLst>
          </a:custGeom>
          <a:ln w="134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" name="object 33"/>
          <p:cNvSpPr/>
          <p:nvPr/>
        </p:nvSpPr>
        <p:spPr>
          <a:xfrm>
            <a:off x="2015714" y="4906159"/>
            <a:ext cx="605118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" name="object 34"/>
          <p:cNvSpPr/>
          <p:nvPr/>
        </p:nvSpPr>
        <p:spPr>
          <a:xfrm>
            <a:off x="1610957" y="5587253"/>
            <a:ext cx="170890" cy="147918"/>
          </a:xfrm>
          <a:custGeom>
            <a:avLst/>
            <a:gdLst/>
            <a:ahLst/>
            <a:cxnLst/>
            <a:rect l="l" t="t" r="r" b="b"/>
            <a:pathLst>
              <a:path w="193675" h="167639">
                <a:moveTo>
                  <a:pt x="97536" y="0"/>
                </a:moveTo>
                <a:lnTo>
                  <a:pt x="86868" y="19811"/>
                </a:lnTo>
                <a:lnTo>
                  <a:pt x="12192" y="149351"/>
                </a:lnTo>
                <a:lnTo>
                  <a:pt x="0" y="167639"/>
                </a:lnTo>
                <a:lnTo>
                  <a:pt x="193548" y="167639"/>
                </a:lnTo>
                <a:lnTo>
                  <a:pt x="190265" y="161543"/>
                </a:lnTo>
                <a:lnTo>
                  <a:pt x="33528" y="161543"/>
                </a:lnTo>
                <a:lnTo>
                  <a:pt x="22860" y="155447"/>
                </a:lnTo>
                <a:lnTo>
                  <a:pt x="22860" y="141731"/>
                </a:lnTo>
                <a:lnTo>
                  <a:pt x="44949" y="141731"/>
                </a:lnTo>
                <a:lnTo>
                  <a:pt x="97536" y="50509"/>
                </a:lnTo>
                <a:lnTo>
                  <a:pt x="86868" y="32003"/>
                </a:lnTo>
                <a:lnTo>
                  <a:pt x="97536" y="25907"/>
                </a:lnTo>
                <a:lnTo>
                  <a:pt x="112596" y="25907"/>
                </a:lnTo>
                <a:lnTo>
                  <a:pt x="108204" y="18287"/>
                </a:lnTo>
                <a:lnTo>
                  <a:pt x="97536" y="0"/>
                </a:lnTo>
                <a:close/>
              </a:path>
              <a:path w="193675" h="167639">
                <a:moveTo>
                  <a:pt x="44949" y="141731"/>
                </a:moveTo>
                <a:lnTo>
                  <a:pt x="22860" y="141731"/>
                </a:lnTo>
                <a:lnTo>
                  <a:pt x="22860" y="155447"/>
                </a:lnTo>
                <a:lnTo>
                  <a:pt x="33528" y="161543"/>
                </a:lnTo>
                <a:lnTo>
                  <a:pt x="44949" y="141731"/>
                </a:lnTo>
                <a:close/>
              </a:path>
              <a:path w="193675" h="167639">
                <a:moveTo>
                  <a:pt x="150122" y="141731"/>
                </a:moveTo>
                <a:lnTo>
                  <a:pt x="44949" y="141731"/>
                </a:lnTo>
                <a:lnTo>
                  <a:pt x="33528" y="161543"/>
                </a:lnTo>
                <a:lnTo>
                  <a:pt x="161544" y="161543"/>
                </a:lnTo>
                <a:lnTo>
                  <a:pt x="150122" y="141731"/>
                </a:lnTo>
                <a:close/>
              </a:path>
              <a:path w="193675" h="167639">
                <a:moveTo>
                  <a:pt x="112596" y="25907"/>
                </a:moveTo>
                <a:lnTo>
                  <a:pt x="97536" y="25907"/>
                </a:lnTo>
                <a:lnTo>
                  <a:pt x="108204" y="32003"/>
                </a:lnTo>
                <a:lnTo>
                  <a:pt x="97536" y="50509"/>
                </a:lnTo>
                <a:lnTo>
                  <a:pt x="161544" y="161543"/>
                </a:lnTo>
                <a:lnTo>
                  <a:pt x="172212" y="155447"/>
                </a:lnTo>
                <a:lnTo>
                  <a:pt x="172212" y="141731"/>
                </a:lnTo>
                <a:lnTo>
                  <a:pt x="179365" y="141731"/>
                </a:lnTo>
                <a:lnTo>
                  <a:pt x="112596" y="25907"/>
                </a:lnTo>
                <a:close/>
              </a:path>
              <a:path w="193675" h="167639">
                <a:moveTo>
                  <a:pt x="179365" y="141731"/>
                </a:moveTo>
                <a:lnTo>
                  <a:pt x="172212" y="141731"/>
                </a:lnTo>
                <a:lnTo>
                  <a:pt x="172212" y="155447"/>
                </a:lnTo>
                <a:lnTo>
                  <a:pt x="161544" y="161543"/>
                </a:lnTo>
                <a:lnTo>
                  <a:pt x="190265" y="161543"/>
                </a:lnTo>
                <a:lnTo>
                  <a:pt x="182880" y="147827"/>
                </a:lnTo>
                <a:lnTo>
                  <a:pt x="179365" y="141731"/>
                </a:lnTo>
                <a:close/>
              </a:path>
              <a:path w="193675" h="167639">
                <a:moveTo>
                  <a:pt x="97536" y="25907"/>
                </a:moveTo>
                <a:lnTo>
                  <a:pt x="86868" y="32003"/>
                </a:lnTo>
                <a:lnTo>
                  <a:pt x="97536" y="50509"/>
                </a:lnTo>
                <a:lnTo>
                  <a:pt x="108204" y="32003"/>
                </a:lnTo>
                <a:lnTo>
                  <a:pt x="97536" y="259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" name="object 35"/>
          <p:cNvSpPr txBox="1"/>
          <p:nvPr/>
        </p:nvSpPr>
        <p:spPr>
          <a:xfrm>
            <a:off x="1415526" y="5168564"/>
            <a:ext cx="151840" cy="217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412" i="1" spc="-13" dirty="0">
                <a:latin typeface="Times New Roman"/>
                <a:cs typeface="Times New Roman"/>
              </a:rPr>
              <a:t>D</a:t>
            </a:r>
            <a:endParaRPr sz="1412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23421" y="5417820"/>
            <a:ext cx="165847" cy="0"/>
          </a:xfrm>
          <a:custGeom>
            <a:avLst/>
            <a:gdLst/>
            <a:ahLst/>
            <a:cxnLst/>
            <a:rect l="l" t="t" r="r" b="b"/>
            <a:pathLst>
              <a:path w="187960">
                <a:moveTo>
                  <a:pt x="0" y="0"/>
                </a:moveTo>
                <a:lnTo>
                  <a:pt x="187451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" name="object 37"/>
          <p:cNvSpPr txBox="1"/>
          <p:nvPr/>
        </p:nvSpPr>
        <p:spPr>
          <a:xfrm>
            <a:off x="1792044" y="5402746"/>
            <a:ext cx="184337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13" dirty="0">
                <a:latin typeface="Times New Roman"/>
                <a:cs typeface="Times New Roman"/>
              </a:rPr>
              <a:t>Q</a:t>
            </a:r>
            <a:endParaRPr sz="1765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814905" y="4774169"/>
            <a:ext cx="184897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dirty="0">
                <a:latin typeface="Times New Roman"/>
                <a:cs typeface="Times New Roman"/>
              </a:rPr>
              <a:t>Q</a:t>
            </a:r>
            <a:endParaRPr sz="1765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292261" y="6116395"/>
            <a:ext cx="6438900" cy="0"/>
          </a:xfrm>
          <a:custGeom>
            <a:avLst/>
            <a:gdLst/>
            <a:ahLst/>
            <a:cxnLst/>
            <a:rect l="l" t="t" r="r" b="b"/>
            <a:pathLst>
              <a:path w="7297420">
                <a:moveTo>
                  <a:pt x="0" y="0"/>
                </a:moveTo>
                <a:lnTo>
                  <a:pt x="7296911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" name="object 40"/>
          <p:cNvSpPr txBox="1"/>
          <p:nvPr/>
        </p:nvSpPr>
        <p:spPr>
          <a:xfrm>
            <a:off x="874956" y="6014383"/>
            <a:ext cx="360829" cy="217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412" i="1" spc="-9" dirty="0">
                <a:latin typeface="Times New Roman"/>
                <a:cs typeface="Times New Roman"/>
              </a:rPr>
              <a:t>CLK</a:t>
            </a:r>
            <a:endParaRPr sz="1412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2149512" y="4100008"/>
            <a:ext cx="0" cy="806824"/>
          </a:xfrm>
          <a:custGeom>
            <a:avLst/>
            <a:gdLst/>
            <a:ahLst/>
            <a:cxnLst/>
            <a:rect l="l" t="t" r="r" b="b"/>
            <a:pathLst>
              <a:path h="914400">
                <a:moveTo>
                  <a:pt x="0" y="0"/>
                </a:moveTo>
                <a:lnTo>
                  <a:pt x="0" y="9144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" name="object 42"/>
          <p:cNvSpPr txBox="1"/>
          <p:nvPr/>
        </p:nvSpPr>
        <p:spPr>
          <a:xfrm>
            <a:off x="1065904" y="4961083"/>
            <a:ext cx="267260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62" dirty="0">
                <a:latin typeface="Times New Roman"/>
                <a:cs typeface="Times New Roman"/>
              </a:rPr>
              <a:t>D</a:t>
            </a:r>
            <a:r>
              <a:rPr sz="2118" baseline="-17361" dirty="0">
                <a:latin typeface="Times New Roman"/>
                <a:cs typeface="Times New Roman"/>
              </a:rPr>
              <a:t>0</a:t>
            </a:r>
            <a:endParaRPr sz="2118" baseline="-17361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2031850" y="5511277"/>
            <a:ext cx="387724" cy="0"/>
          </a:xfrm>
          <a:custGeom>
            <a:avLst/>
            <a:gdLst/>
            <a:ahLst/>
            <a:cxnLst/>
            <a:rect l="l" t="t" r="r" b="b"/>
            <a:pathLst>
              <a:path w="439419">
                <a:moveTo>
                  <a:pt x="0" y="0"/>
                </a:moveTo>
                <a:lnTo>
                  <a:pt x="438912" y="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4" name="object 44"/>
          <p:cNvSpPr/>
          <p:nvPr/>
        </p:nvSpPr>
        <p:spPr>
          <a:xfrm>
            <a:off x="2418454" y="4503421"/>
            <a:ext cx="0" cy="991160"/>
          </a:xfrm>
          <a:custGeom>
            <a:avLst/>
            <a:gdLst/>
            <a:ahLst/>
            <a:cxnLst/>
            <a:rect l="l" t="t" r="r" b="b"/>
            <a:pathLst>
              <a:path h="1123314">
                <a:moveTo>
                  <a:pt x="0" y="0"/>
                </a:moveTo>
                <a:lnTo>
                  <a:pt x="0" y="1123188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5" name="object 45"/>
          <p:cNvSpPr/>
          <p:nvPr/>
        </p:nvSpPr>
        <p:spPr>
          <a:xfrm>
            <a:off x="1007184" y="4502748"/>
            <a:ext cx="1394572" cy="0"/>
          </a:xfrm>
          <a:custGeom>
            <a:avLst/>
            <a:gdLst/>
            <a:ahLst/>
            <a:cxnLst/>
            <a:rect l="l" t="t" r="r" b="b"/>
            <a:pathLst>
              <a:path w="1580514">
                <a:moveTo>
                  <a:pt x="0" y="0"/>
                </a:moveTo>
                <a:lnTo>
                  <a:pt x="1580388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6" name="object 46"/>
          <p:cNvSpPr/>
          <p:nvPr/>
        </p:nvSpPr>
        <p:spPr>
          <a:xfrm>
            <a:off x="1006511" y="4503421"/>
            <a:ext cx="0" cy="722219"/>
          </a:xfrm>
          <a:custGeom>
            <a:avLst/>
            <a:gdLst/>
            <a:ahLst/>
            <a:cxnLst/>
            <a:rect l="l" t="t" r="r" b="b"/>
            <a:pathLst>
              <a:path h="818514">
                <a:moveTo>
                  <a:pt x="0" y="0"/>
                </a:moveTo>
                <a:lnTo>
                  <a:pt x="0" y="818388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7" name="object 47"/>
          <p:cNvSpPr/>
          <p:nvPr/>
        </p:nvSpPr>
        <p:spPr>
          <a:xfrm>
            <a:off x="2608841" y="4100009"/>
            <a:ext cx="2471344" cy="20290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" name="object 48"/>
          <p:cNvSpPr txBox="1"/>
          <p:nvPr/>
        </p:nvSpPr>
        <p:spPr>
          <a:xfrm>
            <a:off x="4072666" y="5168564"/>
            <a:ext cx="151840" cy="217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412" i="1" spc="-13" dirty="0">
                <a:latin typeface="Times New Roman"/>
                <a:cs typeface="Times New Roman"/>
              </a:rPr>
              <a:t>D</a:t>
            </a:r>
            <a:endParaRPr sz="1412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449184" y="5402746"/>
            <a:ext cx="184337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13" dirty="0">
                <a:latin typeface="Times New Roman"/>
                <a:cs typeface="Times New Roman"/>
              </a:rPr>
              <a:t>Q</a:t>
            </a:r>
            <a:endParaRPr sz="1765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472043" y="4774169"/>
            <a:ext cx="184897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dirty="0">
                <a:latin typeface="Times New Roman"/>
                <a:cs typeface="Times New Roman"/>
              </a:rPr>
              <a:t>Q</a:t>
            </a:r>
            <a:endParaRPr sz="1765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946725" y="3774307"/>
            <a:ext cx="240926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185" dirty="0">
                <a:latin typeface="Times New Roman"/>
                <a:cs typeface="Times New Roman"/>
              </a:rPr>
              <a:t>Q</a:t>
            </a:r>
            <a:r>
              <a:rPr sz="1853" spc="-13" baseline="-19841" dirty="0">
                <a:latin typeface="Times New Roman"/>
                <a:cs typeface="Times New Roman"/>
              </a:rPr>
              <a:t>1</a:t>
            </a:r>
            <a:endParaRPr sz="1853" baseline="-19841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710940" y="4968406"/>
            <a:ext cx="249331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207" dirty="0">
                <a:latin typeface="Times New Roman"/>
                <a:cs typeface="Times New Roman"/>
              </a:rPr>
              <a:t>D</a:t>
            </a:r>
            <a:r>
              <a:rPr sz="2118" spc="-13" baseline="-17361" dirty="0">
                <a:latin typeface="Times New Roman"/>
                <a:cs typeface="Times New Roman"/>
              </a:rPr>
              <a:t>1</a:t>
            </a:r>
            <a:endParaRPr sz="2118" baseline="-17361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2822538" y="4502748"/>
            <a:ext cx="2218765" cy="0"/>
          </a:xfrm>
          <a:custGeom>
            <a:avLst/>
            <a:gdLst/>
            <a:ahLst/>
            <a:cxnLst/>
            <a:rect l="l" t="t" r="r" b="b"/>
            <a:pathLst>
              <a:path w="2514600">
                <a:moveTo>
                  <a:pt x="0" y="0"/>
                </a:moveTo>
                <a:lnTo>
                  <a:pt x="25146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4" name="object 54"/>
          <p:cNvSpPr/>
          <p:nvPr/>
        </p:nvSpPr>
        <p:spPr>
          <a:xfrm>
            <a:off x="2821865" y="4503420"/>
            <a:ext cx="0" cy="605118"/>
          </a:xfrm>
          <a:custGeom>
            <a:avLst/>
            <a:gdLst/>
            <a:ahLst/>
            <a:cxnLst/>
            <a:rect l="l" t="t" r="r" b="b"/>
            <a:pathLst>
              <a:path h="685800">
                <a:moveTo>
                  <a:pt x="0" y="0"/>
                </a:moveTo>
                <a:lnTo>
                  <a:pt x="0" y="6858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5" name="object 55"/>
          <p:cNvSpPr/>
          <p:nvPr/>
        </p:nvSpPr>
        <p:spPr>
          <a:xfrm>
            <a:off x="2620159" y="4906832"/>
            <a:ext cx="0" cy="537882"/>
          </a:xfrm>
          <a:custGeom>
            <a:avLst/>
            <a:gdLst/>
            <a:ahLst/>
            <a:cxnLst/>
            <a:rect l="l" t="t" r="r" b="b"/>
            <a:pathLst>
              <a:path h="609600">
                <a:moveTo>
                  <a:pt x="0" y="0"/>
                </a:moveTo>
                <a:lnTo>
                  <a:pt x="0" y="60960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6" name="object 56"/>
          <p:cNvSpPr/>
          <p:nvPr/>
        </p:nvSpPr>
        <p:spPr>
          <a:xfrm>
            <a:off x="7730042" y="5713655"/>
            <a:ext cx="0" cy="403412"/>
          </a:xfrm>
          <a:custGeom>
            <a:avLst/>
            <a:gdLst/>
            <a:ahLst/>
            <a:cxnLst/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7" name="object 57"/>
          <p:cNvSpPr/>
          <p:nvPr/>
        </p:nvSpPr>
        <p:spPr>
          <a:xfrm>
            <a:off x="6991126" y="5243008"/>
            <a:ext cx="415738" cy="0"/>
          </a:xfrm>
          <a:custGeom>
            <a:avLst/>
            <a:gdLst/>
            <a:ahLst/>
            <a:cxnLst/>
            <a:rect l="l" t="t" r="r" b="b"/>
            <a:pathLst>
              <a:path w="471170">
                <a:moveTo>
                  <a:pt x="0" y="0"/>
                </a:moveTo>
                <a:lnTo>
                  <a:pt x="470916" y="0"/>
                </a:lnTo>
              </a:path>
            </a:pathLst>
          </a:custGeom>
          <a:ln w="287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8" name="object 58"/>
          <p:cNvSpPr/>
          <p:nvPr/>
        </p:nvSpPr>
        <p:spPr>
          <a:xfrm>
            <a:off x="7406640" y="5723964"/>
            <a:ext cx="632012" cy="0"/>
          </a:xfrm>
          <a:custGeom>
            <a:avLst/>
            <a:gdLst/>
            <a:ahLst/>
            <a:cxnLst/>
            <a:rect l="l" t="t" r="r" b="b"/>
            <a:pathLst>
              <a:path w="716279">
                <a:moveTo>
                  <a:pt x="0" y="0"/>
                </a:moveTo>
                <a:lnTo>
                  <a:pt x="716279" y="0"/>
                </a:lnTo>
              </a:path>
            </a:pathLst>
          </a:custGeom>
          <a:ln w="266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9" name="object 59"/>
          <p:cNvSpPr/>
          <p:nvPr/>
        </p:nvSpPr>
        <p:spPr>
          <a:xfrm>
            <a:off x="7418069" y="4728883"/>
            <a:ext cx="0" cy="983876"/>
          </a:xfrm>
          <a:custGeom>
            <a:avLst/>
            <a:gdLst/>
            <a:ahLst/>
            <a:cxnLst/>
            <a:rect l="l" t="t" r="r" b="b"/>
            <a:pathLst>
              <a:path h="1115060">
                <a:moveTo>
                  <a:pt x="0" y="0"/>
                </a:moveTo>
                <a:lnTo>
                  <a:pt x="0" y="111506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0" name="object 60"/>
          <p:cNvSpPr/>
          <p:nvPr/>
        </p:nvSpPr>
        <p:spPr>
          <a:xfrm>
            <a:off x="7406640" y="4717676"/>
            <a:ext cx="632012" cy="0"/>
          </a:xfrm>
          <a:custGeom>
            <a:avLst/>
            <a:gdLst/>
            <a:ahLst/>
            <a:cxnLst/>
            <a:rect l="l" t="t" r="r" b="b"/>
            <a:pathLst>
              <a:path w="716279">
                <a:moveTo>
                  <a:pt x="0" y="0"/>
                </a:moveTo>
                <a:lnTo>
                  <a:pt x="716279" y="0"/>
                </a:lnTo>
              </a:path>
            </a:pathLst>
          </a:custGeom>
          <a:ln w="266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1" name="object 61"/>
          <p:cNvSpPr/>
          <p:nvPr/>
        </p:nvSpPr>
        <p:spPr>
          <a:xfrm>
            <a:off x="7418742" y="5718361"/>
            <a:ext cx="620246" cy="0"/>
          </a:xfrm>
          <a:custGeom>
            <a:avLst/>
            <a:gdLst/>
            <a:ahLst/>
            <a:cxnLst/>
            <a:rect l="l" t="t" r="r" b="b"/>
            <a:pathLst>
              <a:path w="702945">
                <a:moveTo>
                  <a:pt x="0" y="0"/>
                </a:moveTo>
                <a:lnTo>
                  <a:pt x="702564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2" name="object 62"/>
          <p:cNvSpPr/>
          <p:nvPr/>
        </p:nvSpPr>
        <p:spPr>
          <a:xfrm>
            <a:off x="8027222" y="4728883"/>
            <a:ext cx="0" cy="983876"/>
          </a:xfrm>
          <a:custGeom>
            <a:avLst/>
            <a:gdLst/>
            <a:ahLst/>
            <a:cxnLst/>
            <a:rect l="l" t="t" r="r" b="b"/>
            <a:pathLst>
              <a:path h="1115060">
                <a:moveTo>
                  <a:pt x="0" y="0"/>
                </a:moveTo>
                <a:lnTo>
                  <a:pt x="0" y="111506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3" name="object 63"/>
          <p:cNvSpPr/>
          <p:nvPr/>
        </p:nvSpPr>
        <p:spPr>
          <a:xfrm>
            <a:off x="7418742" y="4723951"/>
            <a:ext cx="620246" cy="0"/>
          </a:xfrm>
          <a:custGeom>
            <a:avLst/>
            <a:gdLst/>
            <a:ahLst/>
            <a:cxnLst/>
            <a:rect l="l" t="t" r="r" b="b"/>
            <a:pathLst>
              <a:path w="702945">
                <a:moveTo>
                  <a:pt x="0" y="0"/>
                </a:moveTo>
                <a:lnTo>
                  <a:pt x="702564" y="0"/>
                </a:lnTo>
              </a:path>
            </a:pathLst>
          </a:custGeom>
          <a:ln w="134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4" name="object 64"/>
          <p:cNvSpPr/>
          <p:nvPr/>
        </p:nvSpPr>
        <p:spPr>
          <a:xfrm>
            <a:off x="7999655" y="4906159"/>
            <a:ext cx="201706" cy="0"/>
          </a:xfrm>
          <a:custGeom>
            <a:avLst/>
            <a:gdLst/>
            <a:ahLst/>
            <a:cxnLst/>
            <a:rect l="l" t="t" r="r" b="b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2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5" name="object 65"/>
          <p:cNvSpPr/>
          <p:nvPr/>
        </p:nvSpPr>
        <p:spPr>
          <a:xfrm>
            <a:off x="7647343" y="5587253"/>
            <a:ext cx="169769" cy="147918"/>
          </a:xfrm>
          <a:custGeom>
            <a:avLst/>
            <a:gdLst/>
            <a:ahLst/>
            <a:cxnLst/>
            <a:rect l="l" t="t" r="r" b="b"/>
            <a:pathLst>
              <a:path w="192404" h="167639">
                <a:moveTo>
                  <a:pt x="97535" y="0"/>
                </a:moveTo>
                <a:lnTo>
                  <a:pt x="86867" y="19811"/>
                </a:lnTo>
                <a:lnTo>
                  <a:pt x="12191" y="149351"/>
                </a:lnTo>
                <a:lnTo>
                  <a:pt x="0" y="167639"/>
                </a:lnTo>
                <a:lnTo>
                  <a:pt x="192023" y="167639"/>
                </a:lnTo>
                <a:lnTo>
                  <a:pt x="188467" y="161543"/>
                </a:lnTo>
                <a:lnTo>
                  <a:pt x="33527" y="161543"/>
                </a:lnTo>
                <a:lnTo>
                  <a:pt x="22859" y="155447"/>
                </a:lnTo>
                <a:lnTo>
                  <a:pt x="22859" y="141731"/>
                </a:lnTo>
                <a:lnTo>
                  <a:pt x="44949" y="141731"/>
                </a:lnTo>
                <a:lnTo>
                  <a:pt x="97426" y="50700"/>
                </a:lnTo>
                <a:lnTo>
                  <a:pt x="86867" y="32003"/>
                </a:lnTo>
                <a:lnTo>
                  <a:pt x="97535" y="25907"/>
                </a:lnTo>
                <a:lnTo>
                  <a:pt x="111646" y="25907"/>
                </a:lnTo>
                <a:lnTo>
                  <a:pt x="108203" y="19811"/>
                </a:lnTo>
                <a:lnTo>
                  <a:pt x="97535" y="0"/>
                </a:lnTo>
                <a:close/>
              </a:path>
              <a:path w="192404" h="167639">
                <a:moveTo>
                  <a:pt x="44949" y="141731"/>
                </a:moveTo>
                <a:lnTo>
                  <a:pt x="22859" y="141731"/>
                </a:lnTo>
                <a:lnTo>
                  <a:pt x="22859" y="155447"/>
                </a:lnTo>
                <a:lnTo>
                  <a:pt x="33527" y="161543"/>
                </a:lnTo>
                <a:lnTo>
                  <a:pt x="44949" y="141731"/>
                </a:lnTo>
                <a:close/>
              </a:path>
              <a:path w="192404" h="167639">
                <a:moveTo>
                  <a:pt x="148832" y="141731"/>
                </a:moveTo>
                <a:lnTo>
                  <a:pt x="44949" y="141731"/>
                </a:lnTo>
                <a:lnTo>
                  <a:pt x="33527" y="161543"/>
                </a:lnTo>
                <a:lnTo>
                  <a:pt x="160019" y="161543"/>
                </a:lnTo>
                <a:lnTo>
                  <a:pt x="148832" y="141731"/>
                </a:lnTo>
                <a:close/>
              </a:path>
              <a:path w="192404" h="167639">
                <a:moveTo>
                  <a:pt x="111646" y="25907"/>
                </a:moveTo>
                <a:lnTo>
                  <a:pt x="97535" y="25907"/>
                </a:lnTo>
                <a:lnTo>
                  <a:pt x="108203" y="32003"/>
                </a:lnTo>
                <a:lnTo>
                  <a:pt x="97426" y="50700"/>
                </a:lnTo>
                <a:lnTo>
                  <a:pt x="160019" y="161543"/>
                </a:lnTo>
                <a:lnTo>
                  <a:pt x="170687" y="155447"/>
                </a:lnTo>
                <a:lnTo>
                  <a:pt x="170687" y="141731"/>
                </a:lnTo>
                <a:lnTo>
                  <a:pt x="177052" y="141731"/>
                </a:lnTo>
                <a:lnTo>
                  <a:pt x="111646" y="25907"/>
                </a:lnTo>
                <a:close/>
              </a:path>
              <a:path w="192404" h="167639">
                <a:moveTo>
                  <a:pt x="177052" y="141731"/>
                </a:moveTo>
                <a:lnTo>
                  <a:pt x="170687" y="141731"/>
                </a:lnTo>
                <a:lnTo>
                  <a:pt x="170687" y="155447"/>
                </a:lnTo>
                <a:lnTo>
                  <a:pt x="160019" y="161543"/>
                </a:lnTo>
                <a:lnTo>
                  <a:pt x="188467" y="161543"/>
                </a:lnTo>
                <a:lnTo>
                  <a:pt x="181355" y="149351"/>
                </a:lnTo>
                <a:lnTo>
                  <a:pt x="177052" y="141731"/>
                </a:lnTo>
                <a:close/>
              </a:path>
              <a:path w="192404" h="167639">
                <a:moveTo>
                  <a:pt x="97535" y="25907"/>
                </a:moveTo>
                <a:lnTo>
                  <a:pt x="86867" y="32003"/>
                </a:lnTo>
                <a:lnTo>
                  <a:pt x="97426" y="50700"/>
                </a:lnTo>
                <a:lnTo>
                  <a:pt x="108203" y="32003"/>
                </a:lnTo>
                <a:lnTo>
                  <a:pt x="97535" y="259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6" name="object 66"/>
          <p:cNvSpPr/>
          <p:nvPr/>
        </p:nvSpPr>
        <p:spPr>
          <a:xfrm>
            <a:off x="7840980" y="5417820"/>
            <a:ext cx="164166" cy="0"/>
          </a:xfrm>
          <a:custGeom>
            <a:avLst/>
            <a:gdLst/>
            <a:ahLst/>
            <a:cxnLst/>
            <a:rect l="l" t="t" r="r" b="b"/>
            <a:pathLst>
              <a:path w="186054">
                <a:moveTo>
                  <a:pt x="0" y="0"/>
                </a:moveTo>
                <a:lnTo>
                  <a:pt x="185927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7" name="object 67"/>
          <p:cNvSpPr/>
          <p:nvPr/>
        </p:nvSpPr>
        <p:spPr>
          <a:xfrm>
            <a:off x="8201361" y="4100008"/>
            <a:ext cx="0" cy="806824"/>
          </a:xfrm>
          <a:custGeom>
            <a:avLst/>
            <a:gdLst/>
            <a:ahLst/>
            <a:cxnLst/>
            <a:rect l="l" t="t" r="r" b="b"/>
            <a:pathLst>
              <a:path h="914400">
                <a:moveTo>
                  <a:pt x="0" y="0"/>
                </a:moveTo>
                <a:lnTo>
                  <a:pt x="0" y="91440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8" name="object 68"/>
          <p:cNvSpPr txBox="1"/>
          <p:nvPr/>
        </p:nvSpPr>
        <p:spPr>
          <a:xfrm>
            <a:off x="7099598" y="4968406"/>
            <a:ext cx="484094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>
              <a:lnSpc>
                <a:spcPts val="1880"/>
              </a:lnSpc>
            </a:pPr>
            <a:r>
              <a:rPr sz="1765" i="1" spc="-71" dirty="0">
                <a:latin typeface="Times New Roman"/>
                <a:cs typeface="Times New Roman"/>
              </a:rPr>
              <a:t>D</a:t>
            </a:r>
            <a:r>
              <a:rPr sz="2118" spc="-13" baseline="-17361" dirty="0">
                <a:latin typeface="Times New Roman"/>
                <a:cs typeface="Times New Roman"/>
              </a:rPr>
              <a:t>2</a:t>
            </a:r>
            <a:endParaRPr sz="2118" baseline="-17361">
              <a:latin typeface="Times New Roman"/>
              <a:cs typeface="Times New Roman"/>
            </a:endParaRPr>
          </a:p>
          <a:p>
            <a:pPr marR="4483" algn="r">
              <a:lnSpc>
                <a:spcPts val="1456"/>
              </a:lnSpc>
            </a:pPr>
            <a:r>
              <a:rPr sz="1412" i="1" spc="-13" dirty="0">
                <a:latin typeface="Times New Roman"/>
                <a:cs typeface="Times New Roman"/>
              </a:rPr>
              <a:t>D</a:t>
            </a:r>
            <a:endParaRPr sz="1412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809603" y="5402746"/>
            <a:ext cx="184337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13" dirty="0">
                <a:latin typeface="Times New Roman"/>
                <a:cs typeface="Times New Roman"/>
              </a:rPr>
              <a:t>Q</a:t>
            </a:r>
            <a:endParaRPr sz="1765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831119" y="4774169"/>
            <a:ext cx="184897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dirty="0">
                <a:latin typeface="Times New Roman"/>
                <a:cs typeface="Times New Roman"/>
              </a:rPr>
              <a:t>Q</a:t>
            </a:r>
            <a:endParaRPr sz="1765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071819" y="3830785"/>
            <a:ext cx="254374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79" dirty="0">
                <a:latin typeface="Times New Roman"/>
                <a:cs typeface="Times New Roman"/>
              </a:rPr>
              <a:t>Q</a:t>
            </a:r>
            <a:r>
              <a:rPr sz="1853" spc="-13" baseline="-19841" dirty="0">
                <a:latin typeface="Times New Roman"/>
                <a:cs typeface="Times New Roman"/>
              </a:rPr>
              <a:t>2</a:t>
            </a:r>
            <a:endParaRPr sz="1853" baseline="-19841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6035039" y="5712758"/>
            <a:ext cx="967068" cy="0"/>
          </a:xfrm>
          <a:custGeom>
            <a:avLst/>
            <a:gdLst/>
            <a:ahLst/>
            <a:cxnLst/>
            <a:rect l="l" t="t" r="r" b="b"/>
            <a:pathLst>
              <a:path w="1096009">
                <a:moveTo>
                  <a:pt x="0" y="0"/>
                </a:moveTo>
                <a:lnTo>
                  <a:pt x="1095756" y="0"/>
                </a:lnTo>
              </a:path>
            </a:pathLst>
          </a:custGeom>
          <a:ln w="266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73" name="object 73"/>
          <p:cNvSpPr/>
          <p:nvPr/>
        </p:nvSpPr>
        <p:spPr>
          <a:xfrm>
            <a:off x="6046470" y="4110317"/>
            <a:ext cx="0" cy="1591235"/>
          </a:xfrm>
          <a:custGeom>
            <a:avLst/>
            <a:gdLst/>
            <a:ahLst/>
            <a:cxnLst/>
            <a:rect l="l" t="t" r="r" b="b"/>
            <a:pathLst>
              <a:path h="1803400">
                <a:moveTo>
                  <a:pt x="0" y="0"/>
                </a:moveTo>
                <a:lnTo>
                  <a:pt x="0" y="18034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74" name="object 74"/>
          <p:cNvSpPr/>
          <p:nvPr/>
        </p:nvSpPr>
        <p:spPr>
          <a:xfrm>
            <a:off x="6035039" y="4099111"/>
            <a:ext cx="967068" cy="0"/>
          </a:xfrm>
          <a:custGeom>
            <a:avLst/>
            <a:gdLst/>
            <a:ahLst/>
            <a:cxnLst/>
            <a:rect l="l" t="t" r="r" b="b"/>
            <a:pathLst>
              <a:path w="1096009">
                <a:moveTo>
                  <a:pt x="0" y="0"/>
                </a:moveTo>
                <a:lnTo>
                  <a:pt x="1095756" y="0"/>
                </a:lnTo>
              </a:path>
            </a:pathLst>
          </a:custGeom>
          <a:ln w="266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75" name="object 75"/>
          <p:cNvSpPr/>
          <p:nvPr/>
        </p:nvSpPr>
        <p:spPr>
          <a:xfrm>
            <a:off x="6047142" y="5707716"/>
            <a:ext cx="954741" cy="0"/>
          </a:xfrm>
          <a:custGeom>
            <a:avLst/>
            <a:gdLst/>
            <a:ahLst/>
            <a:cxnLst/>
            <a:rect l="l" t="t" r="r" b="b"/>
            <a:pathLst>
              <a:path w="1082040">
                <a:moveTo>
                  <a:pt x="0" y="0"/>
                </a:moveTo>
                <a:lnTo>
                  <a:pt x="1082040" y="0"/>
                </a:lnTo>
              </a:path>
            </a:pathLst>
          </a:custGeom>
          <a:ln w="15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76" name="object 76"/>
          <p:cNvSpPr/>
          <p:nvPr/>
        </p:nvSpPr>
        <p:spPr>
          <a:xfrm>
            <a:off x="6990454" y="4110317"/>
            <a:ext cx="0" cy="1591235"/>
          </a:xfrm>
          <a:custGeom>
            <a:avLst/>
            <a:gdLst/>
            <a:ahLst/>
            <a:cxnLst/>
            <a:rect l="l" t="t" r="r" b="b"/>
            <a:pathLst>
              <a:path h="1803400">
                <a:moveTo>
                  <a:pt x="0" y="0"/>
                </a:moveTo>
                <a:lnTo>
                  <a:pt x="0" y="1803400"/>
                </a:lnTo>
              </a:path>
            </a:pathLst>
          </a:custGeom>
          <a:ln w="271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77" name="object 77"/>
          <p:cNvSpPr/>
          <p:nvPr/>
        </p:nvSpPr>
        <p:spPr>
          <a:xfrm>
            <a:off x="6047142" y="4105386"/>
            <a:ext cx="954741" cy="0"/>
          </a:xfrm>
          <a:custGeom>
            <a:avLst/>
            <a:gdLst/>
            <a:ahLst/>
            <a:cxnLst/>
            <a:rect l="l" t="t" r="r" b="b"/>
            <a:pathLst>
              <a:path w="1082040">
                <a:moveTo>
                  <a:pt x="0" y="0"/>
                </a:moveTo>
                <a:lnTo>
                  <a:pt x="1082040" y="0"/>
                </a:lnTo>
              </a:path>
            </a:pathLst>
          </a:custGeom>
          <a:ln w="134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78" name="object 78"/>
          <p:cNvSpPr txBox="1"/>
          <p:nvPr/>
        </p:nvSpPr>
        <p:spPr>
          <a:xfrm>
            <a:off x="6132756" y="4657575"/>
            <a:ext cx="837640" cy="438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317" marR="4483" indent="-52670">
              <a:lnSpc>
                <a:spcPct val="100600"/>
              </a:lnSpc>
            </a:pPr>
            <a:r>
              <a:rPr sz="1412" spc="-9" dirty="0">
                <a:latin typeface="Times New Roman"/>
                <a:cs typeface="Times New Roman"/>
              </a:rPr>
              <a:t>Combinati- onal</a:t>
            </a:r>
            <a:r>
              <a:rPr sz="1412" spc="-4" dirty="0">
                <a:latin typeface="Times New Roman"/>
                <a:cs typeface="Times New Roman"/>
              </a:rPr>
              <a:t> </a:t>
            </a:r>
            <a:r>
              <a:rPr sz="1412" spc="-9" dirty="0">
                <a:latin typeface="Times New Roman"/>
                <a:cs typeface="Times New Roman"/>
              </a:rPr>
              <a:t>logic</a:t>
            </a:r>
            <a:endParaRPr sz="1412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5653144" y="5041302"/>
            <a:ext cx="379319" cy="0"/>
          </a:xfrm>
          <a:custGeom>
            <a:avLst/>
            <a:gdLst/>
            <a:ahLst/>
            <a:cxnLst/>
            <a:rect l="l" t="t" r="r" b="b"/>
            <a:pathLst>
              <a:path w="429895">
                <a:moveTo>
                  <a:pt x="0" y="0"/>
                </a:moveTo>
                <a:lnTo>
                  <a:pt x="429768" y="0"/>
                </a:lnTo>
              </a:path>
            </a:pathLst>
          </a:custGeom>
          <a:ln w="287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0" name="object 80"/>
          <p:cNvSpPr/>
          <p:nvPr/>
        </p:nvSpPr>
        <p:spPr>
          <a:xfrm>
            <a:off x="5653144" y="5310244"/>
            <a:ext cx="379319" cy="0"/>
          </a:xfrm>
          <a:custGeom>
            <a:avLst/>
            <a:gdLst/>
            <a:ahLst/>
            <a:cxnLst/>
            <a:rect l="l" t="t" r="r" b="b"/>
            <a:pathLst>
              <a:path w="429895">
                <a:moveTo>
                  <a:pt x="0" y="0"/>
                </a:moveTo>
                <a:lnTo>
                  <a:pt x="429768" y="0"/>
                </a:lnTo>
              </a:path>
            </a:pathLst>
          </a:custGeom>
          <a:ln w="287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1" name="object 81"/>
          <p:cNvSpPr/>
          <p:nvPr/>
        </p:nvSpPr>
        <p:spPr>
          <a:xfrm>
            <a:off x="5653144" y="5579185"/>
            <a:ext cx="379319" cy="0"/>
          </a:xfrm>
          <a:custGeom>
            <a:avLst/>
            <a:gdLst/>
            <a:ahLst/>
            <a:cxnLst/>
            <a:rect l="l" t="t" r="r" b="b"/>
            <a:pathLst>
              <a:path w="429895">
                <a:moveTo>
                  <a:pt x="0" y="0"/>
                </a:moveTo>
                <a:lnTo>
                  <a:pt x="429768" y="0"/>
                </a:lnTo>
              </a:path>
            </a:pathLst>
          </a:custGeom>
          <a:ln w="287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2" name="object 82"/>
          <p:cNvSpPr/>
          <p:nvPr/>
        </p:nvSpPr>
        <p:spPr>
          <a:xfrm>
            <a:off x="5653144" y="4772361"/>
            <a:ext cx="379319" cy="0"/>
          </a:xfrm>
          <a:custGeom>
            <a:avLst/>
            <a:gdLst/>
            <a:ahLst/>
            <a:cxnLst/>
            <a:rect l="l" t="t" r="r" b="b"/>
            <a:pathLst>
              <a:path w="429895">
                <a:moveTo>
                  <a:pt x="0" y="0"/>
                </a:moveTo>
                <a:lnTo>
                  <a:pt x="429768" y="0"/>
                </a:lnTo>
              </a:path>
            </a:pathLst>
          </a:custGeom>
          <a:ln w="287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3" name="object 83"/>
          <p:cNvSpPr/>
          <p:nvPr/>
        </p:nvSpPr>
        <p:spPr>
          <a:xfrm>
            <a:off x="5653144" y="4503420"/>
            <a:ext cx="379319" cy="0"/>
          </a:xfrm>
          <a:custGeom>
            <a:avLst/>
            <a:gdLst/>
            <a:ahLst/>
            <a:cxnLst/>
            <a:rect l="l" t="t" r="r" b="b"/>
            <a:pathLst>
              <a:path w="429895">
                <a:moveTo>
                  <a:pt x="0" y="0"/>
                </a:moveTo>
                <a:lnTo>
                  <a:pt x="429768" y="0"/>
                </a:lnTo>
              </a:path>
            </a:pathLst>
          </a:custGeom>
          <a:ln w="287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4" name="object 84"/>
          <p:cNvSpPr/>
          <p:nvPr/>
        </p:nvSpPr>
        <p:spPr>
          <a:xfrm>
            <a:off x="5653144" y="4234479"/>
            <a:ext cx="379319" cy="0"/>
          </a:xfrm>
          <a:custGeom>
            <a:avLst/>
            <a:gdLst/>
            <a:ahLst/>
            <a:cxnLst/>
            <a:rect l="l" t="t" r="r" b="b"/>
            <a:pathLst>
              <a:path w="429895">
                <a:moveTo>
                  <a:pt x="0" y="0"/>
                </a:moveTo>
                <a:lnTo>
                  <a:pt x="429768" y="0"/>
                </a:lnTo>
              </a:path>
            </a:pathLst>
          </a:custGeom>
          <a:ln w="287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5" name="object 85"/>
          <p:cNvSpPr txBox="1"/>
          <p:nvPr/>
        </p:nvSpPr>
        <p:spPr>
          <a:xfrm>
            <a:off x="5378374" y="4019789"/>
            <a:ext cx="254374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71" dirty="0">
                <a:latin typeface="Times New Roman"/>
                <a:cs typeface="Times New Roman"/>
              </a:rPr>
              <a:t>Q</a:t>
            </a:r>
            <a:r>
              <a:rPr sz="1853" baseline="-19841" dirty="0">
                <a:latin typeface="Times New Roman"/>
                <a:cs typeface="Times New Roman"/>
              </a:rPr>
              <a:t>0</a:t>
            </a:r>
            <a:endParaRPr sz="1853" baseline="-19841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5386892" y="4331297"/>
            <a:ext cx="248771" cy="0"/>
          </a:xfrm>
          <a:custGeom>
            <a:avLst/>
            <a:gdLst/>
            <a:ahLst/>
            <a:cxnLst/>
            <a:rect l="l" t="t" r="r" b="b"/>
            <a:pathLst>
              <a:path w="281939">
                <a:moveTo>
                  <a:pt x="0" y="0"/>
                </a:moveTo>
                <a:lnTo>
                  <a:pt x="28193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7" name="object 87"/>
          <p:cNvSpPr txBox="1"/>
          <p:nvPr/>
        </p:nvSpPr>
        <p:spPr>
          <a:xfrm>
            <a:off x="5367618" y="4333633"/>
            <a:ext cx="265579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79" dirty="0">
                <a:latin typeface="Times New Roman"/>
                <a:cs typeface="Times New Roman"/>
              </a:rPr>
              <a:t>Q</a:t>
            </a:r>
            <a:r>
              <a:rPr sz="2118" spc="-13" baseline="-17361" dirty="0">
                <a:latin typeface="Times New Roman"/>
                <a:cs typeface="Times New Roman"/>
              </a:rPr>
              <a:t>0</a:t>
            </a:r>
            <a:endParaRPr sz="2118" baseline="-17361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390478" y="4586510"/>
            <a:ext cx="248210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216" dirty="0">
                <a:latin typeface="Times New Roman"/>
                <a:cs typeface="Times New Roman"/>
              </a:rPr>
              <a:t>Q</a:t>
            </a:r>
            <a:r>
              <a:rPr sz="2118" spc="-13" baseline="-17361" dirty="0">
                <a:latin typeface="Times New Roman"/>
                <a:cs typeface="Times New Roman"/>
              </a:rPr>
              <a:t>1</a:t>
            </a:r>
            <a:endParaRPr sz="2118" baseline="-17361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5408408" y="4897419"/>
            <a:ext cx="217954" cy="0"/>
          </a:xfrm>
          <a:custGeom>
            <a:avLst/>
            <a:gdLst/>
            <a:ahLst/>
            <a:cxnLst/>
            <a:rect l="l" t="t" r="r" b="b"/>
            <a:pathLst>
              <a:path w="247014">
                <a:moveTo>
                  <a:pt x="0" y="0"/>
                </a:moveTo>
                <a:lnTo>
                  <a:pt x="246887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0" name="object 90"/>
          <p:cNvSpPr txBox="1"/>
          <p:nvPr/>
        </p:nvSpPr>
        <p:spPr>
          <a:xfrm>
            <a:off x="5524948" y="4992090"/>
            <a:ext cx="112059" cy="217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412" dirty="0">
                <a:latin typeface="Times New Roman"/>
                <a:cs typeface="Times New Roman"/>
              </a:rPr>
              <a:t>1</a:t>
            </a:r>
            <a:endParaRPr sz="1412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389133" y="4900818"/>
            <a:ext cx="184337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dirty="0">
                <a:latin typeface="Times New Roman"/>
                <a:cs typeface="Times New Roman"/>
              </a:rPr>
              <a:t>Q</a:t>
            </a:r>
            <a:endParaRPr sz="1765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5392271" y="5479676"/>
            <a:ext cx="251572" cy="0"/>
          </a:xfrm>
          <a:custGeom>
            <a:avLst/>
            <a:gdLst/>
            <a:ahLst/>
            <a:cxnLst/>
            <a:rect l="l" t="t" r="r" b="b"/>
            <a:pathLst>
              <a:path w="285114">
                <a:moveTo>
                  <a:pt x="0" y="0"/>
                </a:moveTo>
                <a:lnTo>
                  <a:pt x="284988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3" name="object 93"/>
          <p:cNvSpPr txBox="1"/>
          <p:nvPr/>
        </p:nvSpPr>
        <p:spPr>
          <a:xfrm>
            <a:off x="5372997" y="5483076"/>
            <a:ext cx="268381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49" dirty="0">
                <a:latin typeface="Times New Roman"/>
                <a:cs typeface="Times New Roman"/>
              </a:rPr>
              <a:t>Q</a:t>
            </a:r>
            <a:r>
              <a:rPr sz="2118" baseline="-17361" dirty="0">
                <a:latin typeface="Times New Roman"/>
                <a:cs typeface="Times New Roman"/>
              </a:rPr>
              <a:t>2</a:t>
            </a:r>
            <a:endParaRPr sz="2118" baseline="-17361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5372997" y="5170112"/>
            <a:ext cx="268381" cy="271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1765" i="1" spc="-57" dirty="0">
                <a:latin typeface="Times New Roman"/>
                <a:cs typeface="Times New Roman"/>
              </a:rPr>
              <a:t>Q</a:t>
            </a:r>
            <a:r>
              <a:rPr sz="2118" spc="-13" baseline="-17361" dirty="0">
                <a:latin typeface="Times New Roman"/>
                <a:cs typeface="Times New Roman"/>
              </a:rPr>
              <a:t>2</a:t>
            </a:r>
            <a:endParaRPr sz="2118" baseline="-1736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076540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 JK FFs and with the minimum number of states to design a counter with counting sequence: 0,4,2,1,6 and repeat.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24</a:t>
            </a:fld>
            <a:endParaRPr lang="zh-CN" altLang="en-US" dirty="0"/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457200" y="248603"/>
            <a:ext cx="8229600" cy="1195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z="3883" dirty="0">
                <a:latin typeface="Arial"/>
                <a:cs typeface="Arial"/>
              </a:rPr>
              <a:t>Synchronous Counter Example</a:t>
            </a:r>
            <a:r>
              <a:rPr lang="en-US" sz="3883" dirty="0">
                <a:latin typeface="Arial"/>
                <a:cs typeface="Arial"/>
              </a:rPr>
              <a:t> with JK FF</a:t>
            </a:r>
            <a:endParaRPr sz="3883" dirty="0">
              <a:latin typeface="Arial"/>
              <a:cs typeface="Arial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98" t="40390" r="26730" b="33483"/>
          <a:stretch/>
        </p:blipFill>
        <p:spPr bwMode="auto">
          <a:xfrm>
            <a:off x="4067944" y="4077072"/>
            <a:ext cx="1828801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0" t="20481" r="20000" b="46976"/>
          <a:stretch/>
        </p:blipFill>
        <p:spPr bwMode="auto">
          <a:xfrm>
            <a:off x="6300192" y="3789040"/>
            <a:ext cx="2520596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971600" y="3501008"/>
            <a:ext cx="2520280" cy="2520280"/>
            <a:chOff x="6300192" y="404664"/>
            <a:chExt cx="2520280" cy="2520280"/>
          </a:xfrm>
        </p:grpSpPr>
        <p:grpSp>
          <p:nvGrpSpPr>
            <p:cNvPr id="11" name="Group 10"/>
            <p:cNvGrpSpPr/>
            <p:nvPr/>
          </p:nvGrpSpPr>
          <p:grpSpPr>
            <a:xfrm>
              <a:off x="7308304" y="404664"/>
              <a:ext cx="576064" cy="504056"/>
              <a:chOff x="6588224" y="5301208"/>
              <a:chExt cx="576064" cy="504056"/>
            </a:xfrm>
          </p:grpSpPr>
          <p:sp>
            <p:nvSpPr>
              <p:cNvPr id="29" name="Oval 28"/>
              <p:cNvSpPr/>
              <p:nvPr/>
            </p:nvSpPr>
            <p:spPr>
              <a:xfrm>
                <a:off x="6588224" y="5301208"/>
                <a:ext cx="504056" cy="504056"/>
              </a:xfrm>
              <a:prstGeom prst="ellipse">
                <a:avLst/>
              </a:prstGeom>
              <a:solidFill>
                <a:srgbClr val="FF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6732240" y="5373216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0</a:t>
                </a: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8316416" y="1124744"/>
              <a:ext cx="504056" cy="504056"/>
              <a:chOff x="6588224" y="5301208"/>
              <a:chExt cx="504056" cy="504056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6588224" y="5301208"/>
                <a:ext cx="504056" cy="504056"/>
              </a:xfrm>
              <a:prstGeom prst="ellipse">
                <a:avLst/>
              </a:prstGeom>
              <a:solidFill>
                <a:srgbClr val="FF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6660232" y="5373216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4</a:t>
                </a: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6300192" y="1124744"/>
              <a:ext cx="576064" cy="504056"/>
              <a:chOff x="6588224" y="5301208"/>
              <a:chExt cx="576064" cy="504056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6588224" y="5301208"/>
                <a:ext cx="504056" cy="504056"/>
              </a:xfrm>
              <a:prstGeom prst="ellipse">
                <a:avLst/>
              </a:prstGeom>
              <a:solidFill>
                <a:srgbClr val="FF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6732240" y="5373216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6</a:t>
                </a: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6516216" y="2204864"/>
              <a:ext cx="576064" cy="504056"/>
              <a:chOff x="6588224" y="5301208"/>
              <a:chExt cx="576064" cy="504056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6588224" y="5301208"/>
                <a:ext cx="504056" cy="504056"/>
              </a:xfrm>
              <a:prstGeom prst="ellipse">
                <a:avLst/>
              </a:prstGeom>
              <a:solidFill>
                <a:srgbClr val="FF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732240" y="5373216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8028384" y="2420888"/>
              <a:ext cx="576064" cy="504056"/>
              <a:chOff x="6588224" y="5301208"/>
              <a:chExt cx="576064" cy="504056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6588224" y="5301208"/>
                <a:ext cx="504056" cy="504056"/>
              </a:xfrm>
              <a:prstGeom prst="ellipse">
                <a:avLst/>
              </a:prstGeom>
              <a:solidFill>
                <a:srgbClr val="FF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6732240" y="5373216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</p:grpSp>
        <p:cxnSp>
          <p:nvCxnSpPr>
            <p:cNvPr id="16" name="Straight Arrow Connector 15"/>
            <p:cNvCxnSpPr>
              <a:endCxn id="27" idx="1"/>
            </p:cNvCxnSpPr>
            <p:nvPr/>
          </p:nvCxnSpPr>
          <p:spPr>
            <a:xfrm>
              <a:off x="7812360" y="764704"/>
              <a:ext cx="577873" cy="4338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>
              <a:off x="8460432" y="1628800"/>
              <a:ext cx="144016" cy="86409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21" idx="2"/>
            </p:cNvCxnSpPr>
            <p:nvPr/>
          </p:nvCxnSpPr>
          <p:spPr>
            <a:xfrm flipH="1" flipV="1">
              <a:off x="7020272" y="2564904"/>
              <a:ext cx="1008112" cy="1080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23" idx="1"/>
            </p:cNvCxnSpPr>
            <p:nvPr/>
          </p:nvCxnSpPr>
          <p:spPr>
            <a:xfrm flipH="1" flipV="1">
              <a:off x="6516216" y="1628800"/>
              <a:ext cx="73817" cy="6498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endCxn id="29" idx="2"/>
            </p:cNvCxnSpPr>
            <p:nvPr/>
          </p:nvCxnSpPr>
          <p:spPr>
            <a:xfrm flipV="1">
              <a:off x="6660232" y="656692"/>
              <a:ext cx="648072" cy="4680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41261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673088"/>
              </p:ext>
            </p:extLst>
          </p:nvPr>
        </p:nvGraphicFramePr>
        <p:xfrm>
          <a:off x="251520" y="2492896"/>
          <a:ext cx="3384376" cy="3962400"/>
        </p:xfrm>
        <a:graphic>
          <a:graphicData uri="http://schemas.openxmlformats.org/drawingml/2006/table">
            <a:tbl>
              <a:tblPr/>
              <a:tblGrid>
                <a:gridCol w="432047">
                  <a:extLst>
                    <a:ext uri="{9D8B030D-6E8A-4147-A177-3AD203B41FA5}">
                      <a16:colId xmlns:a16="http://schemas.microsoft.com/office/drawing/2014/main" val="296613566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822307535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val="375439614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942469489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effectLst/>
                        </a:rPr>
                        <a:t>INPUTS</a:t>
                      </a:r>
                      <a:endParaRPr lang="en-US">
                        <a:effectLst/>
                      </a:endParaRP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effectLst/>
                        </a:rPr>
                        <a:t>OUTPUTS</a:t>
                      </a:r>
                      <a:endParaRPr lang="en-US">
                        <a:effectLst/>
                      </a:endParaRP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5004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effectLst/>
                        </a:rPr>
                        <a:t>J</a:t>
                      </a:r>
                      <a:endParaRPr lang="en-US">
                        <a:effectLst/>
                      </a:endParaRP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effectLst/>
                        </a:rPr>
                        <a:t>K</a:t>
                      </a:r>
                      <a:endParaRPr lang="en-US">
                        <a:effectLst/>
                      </a:endParaRP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200" b="1">
                          <a:effectLst/>
                        </a:rPr>
                        <a:t>Q</a:t>
                      </a:r>
                      <a:r>
                        <a:rPr lang="en-US" sz="1200" b="1" baseline="-25000">
                          <a:effectLst/>
                        </a:rPr>
                        <a:t>n</a:t>
                      </a:r>
                      <a:endParaRPr lang="en-US">
                        <a:effectLst/>
                      </a:endParaRPr>
                    </a:p>
                    <a:p>
                      <a:pPr algn="ctr" fontAlgn="base"/>
                      <a:r>
                        <a:rPr lang="en-US" sz="1200" b="1">
                          <a:effectLst/>
                        </a:rPr>
                        <a:t>(Present State)</a:t>
                      </a:r>
                      <a:endParaRPr lang="en-US">
                        <a:effectLst/>
                      </a:endParaRP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200" b="1" dirty="0">
                          <a:effectLst/>
                        </a:rPr>
                        <a:t>Q</a:t>
                      </a:r>
                      <a:r>
                        <a:rPr lang="en-US" sz="1200" b="1" baseline="-25000" dirty="0">
                          <a:effectLst/>
                        </a:rPr>
                        <a:t>n+1</a:t>
                      </a:r>
                      <a:endParaRPr lang="en-US" dirty="0">
                        <a:effectLst/>
                      </a:endParaRPr>
                    </a:p>
                    <a:p>
                      <a:pPr algn="ctr" fontAlgn="base"/>
                      <a:r>
                        <a:rPr lang="en-US" sz="1200" b="1" dirty="0">
                          <a:effectLst/>
                        </a:rPr>
                        <a:t>(Next State)</a:t>
                      </a:r>
                      <a:endParaRPr lang="en-US" dirty="0">
                        <a:effectLst/>
                      </a:endParaRP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0277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14558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3434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55920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5863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143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5417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1212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417988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0" t="20481" r="20000" b="46976"/>
          <a:stretch/>
        </p:blipFill>
        <p:spPr bwMode="auto">
          <a:xfrm>
            <a:off x="2123728" y="260648"/>
            <a:ext cx="2520596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378345"/>
              </p:ext>
            </p:extLst>
          </p:nvPr>
        </p:nvGraphicFramePr>
        <p:xfrm>
          <a:off x="3851920" y="3140968"/>
          <a:ext cx="5192489" cy="3299460"/>
        </p:xfrm>
        <a:graphic>
          <a:graphicData uri="http://schemas.openxmlformats.org/drawingml/2006/table">
            <a:tbl>
              <a:tblPr/>
              <a:tblGrid>
                <a:gridCol w="400178">
                  <a:extLst>
                    <a:ext uri="{9D8B030D-6E8A-4147-A177-3AD203B41FA5}">
                      <a16:colId xmlns:a16="http://schemas.microsoft.com/office/drawing/2014/main" val="1299466598"/>
                    </a:ext>
                  </a:extLst>
                </a:gridCol>
                <a:gridCol w="424882">
                  <a:extLst>
                    <a:ext uri="{9D8B030D-6E8A-4147-A177-3AD203B41FA5}">
                      <a16:colId xmlns:a16="http://schemas.microsoft.com/office/drawing/2014/main" val="3248410183"/>
                    </a:ext>
                  </a:extLst>
                </a:gridCol>
                <a:gridCol w="551005">
                  <a:extLst>
                    <a:ext uri="{9D8B030D-6E8A-4147-A177-3AD203B41FA5}">
                      <a16:colId xmlns:a16="http://schemas.microsoft.com/office/drawing/2014/main" val="59114266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691976856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3934353191"/>
                    </a:ext>
                  </a:extLst>
                </a:gridCol>
              </a:tblGrid>
              <a:tr h="19050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effectLst/>
                        </a:rPr>
                        <a:t>INPUTS</a:t>
                      </a:r>
                      <a:endParaRPr lang="en-US">
                        <a:effectLst/>
                      </a:endParaRP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effectLst/>
                        </a:rPr>
                        <a:t>OUTPUTS</a:t>
                      </a:r>
                      <a:endParaRPr lang="en-US">
                        <a:effectLst/>
                      </a:endParaRP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effectLst/>
                        </a:rPr>
                        <a:t>REMARKS</a:t>
                      </a:r>
                      <a:endParaRPr lang="en-US">
                        <a:effectLst/>
                      </a:endParaRP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653521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effectLst/>
                        </a:rPr>
                        <a:t>J</a:t>
                      </a:r>
                      <a:endParaRPr lang="en-US">
                        <a:effectLst/>
                      </a:endParaRP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effectLst/>
                        </a:rPr>
                        <a:t>K</a:t>
                      </a:r>
                      <a:endParaRPr lang="en-US">
                        <a:effectLst/>
                      </a:endParaRP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200" b="1" dirty="0" err="1">
                          <a:effectLst/>
                        </a:rPr>
                        <a:t>Q</a:t>
                      </a:r>
                      <a:r>
                        <a:rPr lang="en-US" sz="1200" b="1" baseline="-25000" dirty="0" err="1">
                          <a:effectLst/>
                        </a:rPr>
                        <a:t>n</a:t>
                      </a:r>
                      <a:endParaRPr lang="en-US" dirty="0">
                        <a:effectLst/>
                      </a:endParaRP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200" b="1" dirty="0">
                          <a:effectLst/>
                        </a:rPr>
                        <a:t>Q</a:t>
                      </a:r>
                      <a:r>
                        <a:rPr lang="en-US" sz="1200" b="1" baseline="-25000" dirty="0">
                          <a:effectLst/>
                        </a:rPr>
                        <a:t>n+1</a:t>
                      </a:r>
                      <a:endParaRPr lang="en-US" dirty="0">
                        <a:effectLst/>
                      </a:endParaRP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effectLst/>
                        </a:rPr>
                        <a:t>States and Conditions</a:t>
                      </a:r>
                      <a:endParaRPr lang="en-US" dirty="0">
                        <a:effectLst/>
                      </a:endParaRP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10169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X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Q</a:t>
                      </a:r>
                      <a:r>
                        <a:rPr lang="en-US" baseline="-25000">
                          <a:effectLst/>
                        </a:rPr>
                        <a:t>n</a:t>
                      </a:r>
                      <a:endParaRPr lang="en-US">
                        <a:effectLst/>
                      </a:endParaRP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Hold State condition J = K = 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922691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X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Reset state condition J = 0 , K = 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538086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X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Set state condition J = 1 , K = 0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336101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X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Q’</a:t>
                      </a:r>
                      <a:r>
                        <a:rPr lang="en-US" baseline="-25000">
                          <a:effectLst/>
                        </a:rPr>
                        <a:t>n</a:t>
                      </a:r>
                      <a:endParaRPr lang="en-US">
                        <a:effectLst/>
                      </a:endParaRP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Toggle state condition J = K = 1</a:t>
                      </a:r>
                    </a:p>
                  </a:txBody>
                  <a:tcPr marL="76200" marR="76200" marT="60960" marB="60960" anchor="ctr">
                    <a:lnL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23232"/>
                  </a:ext>
                </a:extLst>
              </a:tr>
            </a:tbl>
          </a:graphicData>
        </a:graphic>
      </p:graphicFrame>
      <p:graphicFrame>
        <p:nvGraphicFramePr>
          <p:cNvPr id="11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0821057"/>
              </p:ext>
            </p:extLst>
          </p:nvPr>
        </p:nvGraphicFramePr>
        <p:xfrm>
          <a:off x="6012160" y="836712"/>
          <a:ext cx="2520281" cy="1645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8575">
                  <a:extLst>
                    <a:ext uri="{9D8B030D-6E8A-4147-A177-3AD203B41FA5}">
                      <a16:colId xmlns:a16="http://schemas.microsoft.com/office/drawing/2014/main" val="3988535081"/>
                    </a:ext>
                  </a:extLst>
                </a:gridCol>
                <a:gridCol w="1022020">
                  <a:extLst>
                    <a:ext uri="{9D8B030D-6E8A-4147-A177-3AD203B41FA5}">
                      <a16:colId xmlns:a16="http://schemas.microsoft.com/office/drawing/2014/main" val="893581855"/>
                    </a:ext>
                  </a:extLst>
                </a:gridCol>
                <a:gridCol w="389843">
                  <a:extLst>
                    <a:ext uri="{9D8B030D-6E8A-4147-A177-3AD203B41FA5}">
                      <a16:colId xmlns:a16="http://schemas.microsoft.com/office/drawing/2014/main" val="107234340"/>
                    </a:ext>
                  </a:extLst>
                </a:gridCol>
                <a:gridCol w="389843">
                  <a:extLst>
                    <a:ext uri="{9D8B030D-6E8A-4147-A177-3AD203B41FA5}">
                      <a16:colId xmlns:a16="http://schemas.microsoft.com/office/drawing/2014/main" val="29235376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Q(n)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Q(n+1)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1705768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28023739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18305299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X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3419645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2153632321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JK Excitation Table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754035"/>
                  </a:ext>
                </a:extLst>
              </a:tr>
            </a:tbl>
          </a:graphicData>
        </a:graphic>
      </p:graphicFrame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98" t="40390" r="26730" b="33483"/>
          <a:stretch/>
        </p:blipFill>
        <p:spPr bwMode="auto">
          <a:xfrm>
            <a:off x="323528" y="476672"/>
            <a:ext cx="1828801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3419872" y="4293096"/>
            <a:ext cx="50405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2123728" y="2132856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16200000">
            <a:off x="6912260" y="2600908"/>
            <a:ext cx="576064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472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1167260"/>
              </p:ext>
            </p:extLst>
          </p:nvPr>
        </p:nvGraphicFramePr>
        <p:xfrm>
          <a:off x="6444208" y="3212976"/>
          <a:ext cx="2520281" cy="1645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8575">
                  <a:extLst>
                    <a:ext uri="{9D8B030D-6E8A-4147-A177-3AD203B41FA5}">
                      <a16:colId xmlns:a16="http://schemas.microsoft.com/office/drawing/2014/main" val="3988535081"/>
                    </a:ext>
                  </a:extLst>
                </a:gridCol>
                <a:gridCol w="1022020">
                  <a:extLst>
                    <a:ext uri="{9D8B030D-6E8A-4147-A177-3AD203B41FA5}">
                      <a16:colId xmlns:a16="http://schemas.microsoft.com/office/drawing/2014/main" val="893581855"/>
                    </a:ext>
                  </a:extLst>
                </a:gridCol>
                <a:gridCol w="389843">
                  <a:extLst>
                    <a:ext uri="{9D8B030D-6E8A-4147-A177-3AD203B41FA5}">
                      <a16:colId xmlns:a16="http://schemas.microsoft.com/office/drawing/2014/main" val="107234340"/>
                    </a:ext>
                  </a:extLst>
                </a:gridCol>
                <a:gridCol w="389843">
                  <a:extLst>
                    <a:ext uri="{9D8B030D-6E8A-4147-A177-3AD203B41FA5}">
                      <a16:colId xmlns:a16="http://schemas.microsoft.com/office/drawing/2014/main" val="29235376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Q(n)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Q(n+1)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1705768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28023739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18305299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X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3419645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X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2153632321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JK Excitation Table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754035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26</a:t>
            </a:fld>
            <a:endParaRPr lang="zh-CN" alt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719120"/>
              </p:ext>
            </p:extLst>
          </p:nvPr>
        </p:nvGraphicFramePr>
        <p:xfrm>
          <a:off x="467544" y="692696"/>
          <a:ext cx="5760640" cy="243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7595">
                  <a:extLst>
                    <a:ext uri="{9D8B030D-6E8A-4147-A177-3AD203B41FA5}">
                      <a16:colId xmlns:a16="http://schemas.microsoft.com/office/drawing/2014/main" val="3357629113"/>
                    </a:ext>
                  </a:extLst>
                </a:gridCol>
                <a:gridCol w="445482">
                  <a:extLst>
                    <a:ext uri="{9D8B030D-6E8A-4147-A177-3AD203B41FA5}">
                      <a16:colId xmlns:a16="http://schemas.microsoft.com/office/drawing/2014/main" val="2308109551"/>
                    </a:ext>
                  </a:extLst>
                </a:gridCol>
                <a:gridCol w="441445">
                  <a:extLst>
                    <a:ext uri="{9D8B030D-6E8A-4147-A177-3AD203B41FA5}">
                      <a16:colId xmlns:a16="http://schemas.microsoft.com/office/drawing/2014/main" val="87183089"/>
                    </a:ext>
                  </a:extLst>
                </a:gridCol>
                <a:gridCol w="314087">
                  <a:extLst>
                    <a:ext uri="{9D8B030D-6E8A-4147-A177-3AD203B41FA5}">
                      <a16:colId xmlns:a16="http://schemas.microsoft.com/office/drawing/2014/main" val="2379386584"/>
                    </a:ext>
                  </a:extLst>
                </a:gridCol>
                <a:gridCol w="445482">
                  <a:extLst>
                    <a:ext uri="{9D8B030D-6E8A-4147-A177-3AD203B41FA5}">
                      <a16:colId xmlns:a16="http://schemas.microsoft.com/office/drawing/2014/main" val="648463956"/>
                    </a:ext>
                  </a:extLst>
                </a:gridCol>
                <a:gridCol w="441445">
                  <a:extLst>
                    <a:ext uri="{9D8B030D-6E8A-4147-A177-3AD203B41FA5}">
                      <a16:colId xmlns:a16="http://schemas.microsoft.com/office/drawing/2014/main" val="877342716"/>
                    </a:ext>
                  </a:extLst>
                </a:gridCol>
                <a:gridCol w="564591">
                  <a:extLst>
                    <a:ext uri="{9D8B030D-6E8A-4147-A177-3AD203B41FA5}">
                      <a16:colId xmlns:a16="http://schemas.microsoft.com/office/drawing/2014/main" val="3243199030"/>
                    </a:ext>
                  </a:extLst>
                </a:gridCol>
                <a:gridCol w="418265">
                  <a:extLst>
                    <a:ext uri="{9D8B030D-6E8A-4147-A177-3AD203B41FA5}">
                      <a16:colId xmlns:a16="http://schemas.microsoft.com/office/drawing/2014/main" val="3765212282"/>
                    </a:ext>
                  </a:extLst>
                </a:gridCol>
                <a:gridCol w="448301">
                  <a:extLst>
                    <a:ext uri="{9D8B030D-6E8A-4147-A177-3AD203B41FA5}">
                      <a16:colId xmlns:a16="http://schemas.microsoft.com/office/drawing/2014/main" val="3546639322"/>
                    </a:ext>
                  </a:extLst>
                </a:gridCol>
                <a:gridCol w="619772">
                  <a:extLst>
                    <a:ext uri="{9D8B030D-6E8A-4147-A177-3AD203B41FA5}">
                      <a16:colId xmlns:a16="http://schemas.microsoft.com/office/drawing/2014/main" val="3283556602"/>
                    </a:ext>
                  </a:extLst>
                </a:gridCol>
                <a:gridCol w="548441">
                  <a:extLst>
                    <a:ext uri="{9D8B030D-6E8A-4147-A177-3AD203B41FA5}">
                      <a16:colId xmlns:a16="http://schemas.microsoft.com/office/drawing/2014/main" val="4292746303"/>
                    </a:ext>
                  </a:extLst>
                </a:gridCol>
                <a:gridCol w="615734">
                  <a:extLst>
                    <a:ext uri="{9D8B030D-6E8A-4147-A177-3AD203B41FA5}">
                      <a16:colId xmlns:a16="http://schemas.microsoft.com/office/drawing/2014/main" val="3480164574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Present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Next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FF-A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FF-B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FF-C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6606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JA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KA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JB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KB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JC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KC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30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5172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60746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25506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0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1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1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X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X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X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X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X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X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FFC000"/>
                          </a:solidFill>
                          <a:effectLst/>
                        </a:rPr>
                        <a:t>X</a:t>
                      </a:r>
                      <a:endParaRPr lang="en-US" sz="160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FFC000"/>
                          </a:solidFill>
                          <a:effectLst/>
                        </a:rPr>
                        <a:t>X</a:t>
                      </a:r>
                      <a:endParaRPr lang="en-US" sz="160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X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23004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X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X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X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1768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X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X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X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39796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X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X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X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97149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1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1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1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X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X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X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X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X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X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X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X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C000"/>
                          </a:solidFill>
                          <a:effectLst/>
                        </a:rPr>
                        <a:t>X</a:t>
                      </a:r>
                      <a:endParaRPr lang="en-US" sz="1600" dirty="0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8446874"/>
                  </a:ext>
                </a:extLst>
              </a:tr>
            </a:tbl>
          </a:graphicData>
        </a:graphic>
      </p:graphicFrame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95691" y="155631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27584" y="3212976"/>
            <a:ext cx="5472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indent="-457200" algn="just">
              <a:spcBef>
                <a:spcPts val="0"/>
              </a:spcBef>
              <a:spcAft>
                <a:spcPts val="0"/>
              </a:spcAft>
              <a:tabLst>
                <a:tab pos="6070600" algn="dec"/>
              </a:tabLst>
            </a:pPr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All the unused states are treated as don’t care condition.</a:t>
            </a:r>
            <a:endParaRPr lang="en-US" sz="1200" dirty="0">
              <a:solidFill>
                <a:srgbClr val="FFC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1052736"/>
            <a:ext cx="4320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  <a:p>
            <a:r>
              <a:rPr lang="en-US" dirty="0">
                <a:solidFill>
                  <a:srgbClr val="FF0000"/>
                </a:solidFill>
              </a:rPr>
              <a:t>2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4</a:t>
            </a:r>
          </a:p>
          <a:p>
            <a:endParaRPr lang="en-US" sz="1400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6</a:t>
            </a:r>
          </a:p>
        </p:txBody>
      </p:sp>
      <p:pic>
        <p:nvPicPr>
          <p:cNvPr id="16" name="Picture 15" descr="figt7_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52" t="-444" r="46" b="29879"/>
          <a:stretch/>
        </p:blipFill>
        <p:spPr bwMode="auto">
          <a:xfrm>
            <a:off x="539552" y="3933056"/>
            <a:ext cx="5472608" cy="25202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Elbow Connector 16"/>
          <p:cNvCxnSpPr>
            <a:endCxn id="11" idx="2"/>
          </p:cNvCxnSpPr>
          <p:nvPr/>
        </p:nvCxnSpPr>
        <p:spPr>
          <a:xfrm flipV="1">
            <a:off x="2123728" y="3131096"/>
            <a:ext cx="1224136" cy="101798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/>
        </p:nvGrpSpPr>
        <p:grpSpPr>
          <a:xfrm>
            <a:off x="6300192" y="404664"/>
            <a:ext cx="2520280" cy="2520280"/>
            <a:chOff x="6300192" y="404664"/>
            <a:chExt cx="2520280" cy="2520280"/>
          </a:xfrm>
        </p:grpSpPr>
        <p:grpSp>
          <p:nvGrpSpPr>
            <p:cNvPr id="9" name="Group 8"/>
            <p:cNvGrpSpPr/>
            <p:nvPr/>
          </p:nvGrpSpPr>
          <p:grpSpPr>
            <a:xfrm>
              <a:off x="7308304" y="404664"/>
              <a:ext cx="576064" cy="504056"/>
              <a:chOff x="6588224" y="5301208"/>
              <a:chExt cx="576064" cy="504056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6588224" y="5301208"/>
                <a:ext cx="504056" cy="504056"/>
              </a:xfrm>
              <a:prstGeom prst="ellipse">
                <a:avLst/>
              </a:prstGeom>
              <a:solidFill>
                <a:srgbClr val="FF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6732240" y="5373216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0</a:t>
                </a: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8316416" y="1124744"/>
              <a:ext cx="504056" cy="504056"/>
              <a:chOff x="6588224" y="5301208"/>
              <a:chExt cx="504056" cy="504056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6588224" y="5301208"/>
                <a:ext cx="504056" cy="504056"/>
              </a:xfrm>
              <a:prstGeom prst="ellipse">
                <a:avLst/>
              </a:prstGeom>
              <a:solidFill>
                <a:srgbClr val="FF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6660232" y="5373216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4</a:t>
                </a: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6300192" y="1124744"/>
              <a:ext cx="576064" cy="504056"/>
              <a:chOff x="6588224" y="5301208"/>
              <a:chExt cx="576064" cy="504056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6588224" y="5301208"/>
                <a:ext cx="504056" cy="504056"/>
              </a:xfrm>
              <a:prstGeom prst="ellipse">
                <a:avLst/>
              </a:prstGeom>
              <a:solidFill>
                <a:srgbClr val="FF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6732240" y="5373216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6</a:t>
                </a: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6516216" y="2204864"/>
              <a:ext cx="576064" cy="504056"/>
              <a:chOff x="6588224" y="5301208"/>
              <a:chExt cx="576064" cy="504056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6588224" y="5301208"/>
                <a:ext cx="504056" cy="504056"/>
              </a:xfrm>
              <a:prstGeom prst="ellipse">
                <a:avLst/>
              </a:prstGeom>
              <a:solidFill>
                <a:srgbClr val="FF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6732240" y="5373216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028384" y="2420888"/>
              <a:ext cx="576064" cy="504056"/>
              <a:chOff x="6588224" y="5301208"/>
              <a:chExt cx="576064" cy="504056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6588224" y="5301208"/>
                <a:ext cx="504056" cy="504056"/>
              </a:xfrm>
              <a:prstGeom prst="ellipse">
                <a:avLst/>
              </a:prstGeom>
              <a:solidFill>
                <a:srgbClr val="FF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6732240" y="5373216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</p:grpSp>
        <p:cxnSp>
          <p:nvCxnSpPr>
            <p:cNvPr id="30" name="Straight Arrow Connector 29"/>
            <p:cNvCxnSpPr>
              <a:endCxn id="19" idx="1"/>
            </p:cNvCxnSpPr>
            <p:nvPr/>
          </p:nvCxnSpPr>
          <p:spPr>
            <a:xfrm>
              <a:off x="7812360" y="764704"/>
              <a:ext cx="577873" cy="4338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H="1">
              <a:off x="8460432" y="1628800"/>
              <a:ext cx="144016" cy="86409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28" idx="2"/>
            </p:cNvCxnSpPr>
            <p:nvPr/>
          </p:nvCxnSpPr>
          <p:spPr>
            <a:xfrm flipH="1" flipV="1">
              <a:off x="7020272" y="2564904"/>
              <a:ext cx="1008112" cy="1080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stCxn id="25" idx="1"/>
            </p:cNvCxnSpPr>
            <p:nvPr/>
          </p:nvCxnSpPr>
          <p:spPr>
            <a:xfrm flipH="1" flipV="1">
              <a:off x="6516216" y="1628800"/>
              <a:ext cx="73817" cy="6498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endCxn id="6" idx="2"/>
            </p:cNvCxnSpPr>
            <p:nvPr/>
          </p:nvCxnSpPr>
          <p:spPr>
            <a:xfrm flipV="1">
              <a:off x="6660232" y="656692"/>
              <a:ext cx="648072" cy="4680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54505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0" t="13123" r="22202" b="4573"/>
          <a:stretch/>
        </p:blipFill>
        <p:spPr bwMode="auto">
          <a:xfrm>
            <a:off x="860373" y="362635"/>
            <a:ext cx="7168011" cy="5874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05081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9" t="15071" r="16920" b="8602"/>
          <a:stretch/>
        </p:blipFill>
        <p:spPr bwMode="auto">
          <a:xfrm>
            <a:off x="251520" y="548680"/>
            <a:ext cx="8761851" cy="576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244408" y="6021288"/>
            <a:ext cx="504056" cy="288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028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29</a:t>
            </a:fld>
            <a:endParaRPr lang="zh-CN" altLang="en-US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7" t="28107" r="20329" b="15228"/>
          <a:stretch/>
        </p:blipFill>
        <p:spPr bwMode="auto">
          <a:xfrm>
            <a:off x="611560" y="1556792"/>
            <a:ext cx="8049277" cy="436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692696"/>
            <a:ext cx="3960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283956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3732</TotalTime>
  <Words>1389</Words>
  <Application>Microsoft Office PowerPoint</Application>
  <PresentationFormat>On-screen Show (4:3)</PresentationFormat>
  <Paragraphs>506</Paragraphs>
  <Slides>29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Symbol</vt:lpstr>
      <vt:lpstr>Times New Roman</vt:lpstr>
      <vt:lpstr>Office 主题</vt:lpstr>
      <vt:lpstr>Visio</vt:lpstr>
      <vt:lpstr> EE2000 Logic Circuit Design</vt:lpstr>
      <vt:lpstr>Outline</vt:lpstr>
      <vt:lpstr>Applications of Flip-Flops</vt:lpstr>
      <vt:lpstr>Registers</vt:lpstr>
      <vt:lpstr>Shift Register</vt:lpstr>
      <vt:lpstr>Shift Register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Counters</vt:lpstr>
      <vt:lpstr>Counters</vt:lpstr>
      <vt:lpstr>Counters</vt:lpstr>
      <vt:lpstr>Ripple Counters</vt:lpstr>
      <vt:lpstr>PowerPoint Presentation</vt:lpstr>
      <vt:lpstr>PowerPoint Presentation</vt:lpstr>
      <vt:lpstr>Synchronous Counters</vt:lpstr>
      <vt:lpstr>Synchronous Counter</vt:lpstr>
      <vt:lpstr>Synchronous Counter Design procedures </vt:lpstr>
      <vt:lpstr>PowerPoint Presentation</vt:lpstr>
      <vt:lpstr>PowerPoint Presentation</vt:lpstr>
      <vt:lpstr>Synchronous Counter Example with JK FF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EE2000 Logic Circuit Design</dc:title>
  <dc:creator>Dr. WONG Hang</dc:creator>
  <cp:lastModifiedBy>hwong1002@gmail.com</cp:lastModifiedBy>
  <cp:revision>388</cp:revision>
  <cp:lastPrinted>2013-10-16T04:07:46Z</cp:lastPrinted>
  <dcterms:created xsi:type="dcterms:W3CDTF">2013-08-30T03:45:07Z</dcterms:created>
  <dcterms:modified xsi:type="dcterms:W3CDTF">2023-08-21T01:27:17Z</dcterms:modified>
</cp:coreProperties>
</file>