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3"/>
  </p:notesMasterIdLst>
  <p:sldIdLst>
    <p:sldId id="256" r:id="rId2"/>
    <p:sldId id="340" r:id="rId3"/>
    <p:sldId id="343" r:id="rId4"/>
    <p:sldId id="345" r:id="rId5"/>
    <p:sldId id="346" r:id="rId6"/>
    <p:sldId id="344" r:id="rId7"/>
    <p:sldId id="299" r:id="rId8"/>
    <p:sldId id="300" r:id="rId9"/>
    <p:sldId id="301" r:id="rId10"/>
    <p:sldId id="302" r:id="rId11"/>
    <p:sldId id="303" r:id="rId12"/>
    <p:sldId id="304" r:id="rId13"/>
    <p:sldId id="276" r:id="rId14"/>
    <p:sldId id="277" r:id="rId15"/>
    <p:sldId id="278" r:id="rId16"/>
    <p:sldId id="279" r:id="rId17"/>
    <p:sldId id="267" r:id="rId18"/>
    <p:sldId id="289" r:id="rId19"/>
    <p:sldId id="290" r:id="rId20"/>
    <p:sldId id="342" r:id="rId21"/>
    <p:sldId id="27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94286" autoAdjust="0"/>
  </p:normalViewPr>
  <p:slideViewPr>
    <p:cSldViewPr>
      <p:cViewPr varScale="1">
        <p:scale>
          <a:sx n="90" d="100"/>
          <a:sy n="90" d="100"/>
        </p:scale>
        <p:origin x="728" y="19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C3FC29-6B1D-4ECE-984F-335EBAB67BB1}" type="datetimeFigureOut">
              <a:rPr lang="en-US" smtClean="0"/>
              <a:pPr/>
              <a:t>3/7/16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836A6A-75E8-4AC1-89C2-8A73DF9497B4}" type="slidenum">
              <a:rPr lang="en-US" smtClean="0"/>
              <a:pPr/>
              <a:t>‹#›</a:t>
            </a:fld>
            <a:endParaRPr lang="en-US"/>
          </a:p>
        </p:txBody>
      </p:sp>
    </p:spTree>
    <p:extLst>
      <p:ext uri="{BB962C8B-B14F-4D97-AF65-F5344CB8AC3E}">
        <p14:creationId xmlns:p14="http://schemas.microsoft.com/office/powerpoint/2010/main" val="1132317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CC9480D-C90C-46EC-B484-E97E6E6A933E}" type="slidenum">
              <a:rPr lang="en-US"/>
              <a:pPr/>
              <a:t>13</a:t>
            </a:fld>
            <a:endParaRPr lang="en-US"/>
          </a:p>
        </p:txBody>
      </p:sp>
      <p:sp>
        <p:nvSpPr>
          <p:cNvPr id="40963" name="Slide Image Placeholder 1"/>
          <p:cNvSpPr>
            <a:spLocks noGrp="1" noRot="1" noChangeAspect="1" noTextEdit="1"/>
          </p:cNvSpPr>
          <p:nvPr>
            <p:ph type="sldImg"/>
          </p:nvPr>
        </p:nvSpPr>
        <p:spPr>
          <a:ln/>
        </p:spPr>
      </p:sp>
      <p:sp>
        <p:nvSpPr>
          <p:cNvPr id="40964" name="Notes Placeholder 2"/>
          <p:cNvSpPr>
            <a:spLocks noGrp="1"/>
          </p:cNvSpPr>
          <p:nvPr>
            <p:ph type="body" idx="1"/>
          </p:nvPr>
        </p:nvSpPr>
        <p:spPr>
          <a:noFill/>
          <a:ln/>
        </p:spPr>
        <p:txBody>
          <a:bodyPr/>
          <a:lstStyle/>
          <a:p>
            <a:pPr eaLnBrk="1" hangingPunct="1">
              <a:spcBef>
                <a:spcPct val="0"/>
              </a:spcBef>
            </a:pPr>
            <a:endParaRPr lang="en-US" smtClean="0"/>
          </a:p>
        </p:txBody>
      </p:sp>
      <p:sp>
        <p:nvSpPr>
          <p:cNvPr id="40965"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C31D4581-1227-4E7D-8A4B-184A0F3EA0E6}" type="slidenum">
              <a:rPr lang="en-US" sz="1200">
                <a:latin typeface="Calibri" pitchFamily="34" charset="0"/>
              </a:rPr>
              <a:pPr algn="r"/>
              <a:t>13</a:t>
            </a:fld>
            <a:endParaRPr lang="en-US" sz="1200">
              <a:latin typeface="Calibri" pitchFamily="34" charset="0"/>
            </a:endParaRPr>
          </a:p>
        </p:txBody>
      </p:sp>
    </p:spTree>
    <p:extLst>
      <p:ext uri="{BB962C8B-B14F-4D97-AF65-F5344CB8AC3E}">
        <p14:creationId xmlns:p14="http://schemas.microsoft.com/office/powerpoint/2010/main" val="3247674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46A2A7E5-8471-4C66-BB07-A09FA93DEA84}" type="slidenum">
              <a:rPr lang="en-US"/>
              <a:pPr/>
              <a:t>14</a:t>
            </a:fld>
            <a:endParaRPr lang="en-US"/>
          </a:p>
        </p:txBody>
      </p:sp>
      <p:sp>
        <p:nvSpPr>
          <p:cNvPr id="41987" name="Slide Image Placeholder 1"/>
          <p:cNvSpPr>
            <a:spLocks noGrp="1" noRot="1" noChangeAspect="1" noTextEdit="1"/>
          </p:cNvSpPr>
          <p:nvPr>
            <p:ph type="sldImg"/>
          </p:nvPr>
        </p:nvSpPr>
        <p:spPr>
          <a:ln/>
        </p:spPr>
      </p:sp>
      <p:sp>
        <p:nvSpPr>
          <p:cNvPr id="41988" name="Notes Placeholder 2"/>
          <p:cNvSpPr>
            <a:spLocks noGrp="1"/>
          </p:cNvSpPr>
          <p:nvPr>
            <p:ph type="body" idx="1"/>
          </p:nvPr>
        </p:nvSpPr>
        <p:spPr>
          <a:noFill/>
          <a:ln/>
        </p:spPr>
        <p:txBody>
          <a:bodyPr/>
          <a:lstStyle/>
          <a:p>
            <a:pPr eaLnBrk="1" hangingPunct="1">
              <a:spcBef>
                <a:spcPct val="0"/>
              </a:spcBef>
            </a:pPr>
            <a:endParaRPr lang="en-US" smtClean="0">
              <a:latin typeface="Arial" charset="0"/>
              <a:ea typeface="MS PGothic" pitchFamily="34" charset="-128"/>
            </a:endParaRPr>
          </a:p>
        </p:txBody>
      </p:sp>
      <p:sp>
        <p:nvSpPr>
          <p:cNvPr id="4198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B54BF3B-887E-4B0C-9608-F8411F30F579}" type="slidenum">
              <a:rPr lang="en-US" sz="1200">
                <a:latin typeface="Calibri" pitchFamily="34" charset="0"/>
              </a:rPr>
              <a:pPr algn="r"/>
              <a:t>14</a:t>
            </a:fld>
            <a:endParaRPr lang="en-US" sz="1200">
              <a:latin typeface="Calibri" pitchFamily="34" charset="0"/>
            </a:endParaRPr>
          </a:p>
        </p:txBody>
      </p:sp>
    </p:spTree>
    <p:extLst>
      <p:ext uri="{BB962C8B-B14F-4D97-AF65-F5344CB8AC3E}">
        <p14:creationId xmlns:p14="http://schemas.microsoft.com/office/powerpoint/2010/main" val="146721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AE7E12B0-B99C-4FBF-8A59-3DFC219467AD}" type="slidenum">
              <a:rPr lang="en-US"/>
              <a:pPr/>
              <a:t>15</a:t>
            </a:fld>
            <a:endParaRPr lang="en-US"/>
          </a:p>
        </p:txBody>
      </p:sp>
      <p:sp>
        <p:nvSpPr>
          <p:cNvPr id="43011" name="Slide Image Placeholder 1"/>
          <p:cNvSpPr>
            <a:spLocks noGrp="1" noRot="1" noChangeAspect="1" noTextEdit="1"/>
          </p:cNvSpPr>
          <p:nvPr>
            <p:ph type="sldImg"/>
          </p:nvPr>
        </p:nvSpPr>
        <p:spPr>
          <a:ln/>
        </p:spPr>
      </p:sp>
      <p:sp>
        <p:nvSpPr>
          <p:cNvPr id="43012" name="Notes Placeholder 2"/>
          <p:cNvSpPr>
            <a:spLocks noGrp="1"/>
          </p:cNvSpPr>
          <p:nvPr>
            <p:ph type="body" idx="1"/>
          </p:nvPr>
        </p:nvSpPr>
        <p:spPr>
          <a:noFill/>
          <a:ln/>
        </p:spPr>
        <p:txBody>
          <a:bodyPr/>
          <a:lstStyle/>
          <a:p>
            <a:pPr eaLnBrk="1" hangingPunct="1">
              <a:spcBef>
                <a:spcPct val="0"/>
              </a:spcBef>
            </a:pPr>
            <a:endParaRPr lang="en-US" smtClean="0"/>
          </a:p>
        </p:txBody>
      </p:sp>
      <p:sp>
        <p:nvSpPr>
          <p:cNvPr id="4301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40D5EF1-075F-473B-8A3D-C841509FCC7F}" type="slidenum">
              <a:rPr lang="en-US" sz="1200">
                <a:latin typeface="Calibri" pitchFamily="34" charset="0"/>
              </a:rPr>
              <a:pPr algn="r"/>
              <a:t>15</a:t>
            </a:fld>
            <a:endParaRPr lang="en-US" sz="1200">
              <a:latin typeface="Calibri" pitchFamily="34" charset="0"/>
            </a:endParaRPr>
          </a:p>
        </p:txBody>
      </p:sp>
    </p:spTree>
    <p:extLst>
      <p:ext uri="{BB962C8B-B14F-4D97-AF65-F5344CB8AC3E}">
        <p14:creationId xmlns:p14="http://schemas.microsoft.com/office/powerpoint/2010/main" val="128833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6E0EC63F-AFFF-48BA-9332-DFD3D176E2CF}" type="slidenum">
              <a:rPr lang="en-US"/>
              <a:pPr/>
              <a:t>16</a:t>
            </a:fld>
            <a:endParaRPr lang="en-US"/>
          </a:p>
        </p:txBody>
      </p:sp>
      <p:sp>
        <p:nvSpPr>
          <p:cNvPr id="4403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CA8BB49-F2E3-4D4C-BADB-2FB32B8EA234}" type="slidenum">
              <a:rPr lang="en-US" sz="1200">
                <a:latin typeface="Calibri" pitchFamily="34" charset="0"/>
              </a:rPr>
              <a:pPr algn="r"/>
              <a:t>16</a:t>
            </a:fld>
            <a:endParaRPr lang="en-US" sz="1200">
              <a:latin typeface="Calibri" pitchFamily="34" charset="0"/>
            </a:endParaRPr>
          </a:p>
        </p:txBody>
      </p:sp>
      <p:sp>
        <p:nvSpPr>
          <p:cNvPr id="44036" name="Rectangle 2"/>
          <p:cNvSpPr>
            <a:spLocks noGrp="1" noRot="1" noChangeAspect="1" noChangeArrowheads="1" noTextEdit="1"/>
          </p:cNvSpPr>
          <p:nvPr>
            <p:ph type="sldImg"/>
          </p:nvPr>
        </p:nvSpPr>
        <p:spPr>
          <a:ln/>
        </p:spPr>
      </p:sp>
      <p:sp>
        <p:nvSpPr>
          <p:cNvPr id="44037" name="Rectangle 3"/>
          <p:cNvSpPr>
            <a:spLocks noGrp="1" noChangeArrowheads="1"/>
          </p:cNvSpPr>
          <p:nvPr>
            <p:ph type="body" idx="1"/>
          </p:nvPr>
        </p:nvSpPr>
        <p:spPr>
          <a:noFill/>
          <a:ln/>
        </p:spPr>
        <p:txBody>
          <a:bodyPr/>
          <a:lstStyle/>
          <a:p>
            <a:pPr eaLnBrk="1" hangingPunct="1">
              <a:spcBef>
                <a:spcPct val="0"/>
              </a:spcBef>
            </a:pPr>
            <a:endParaRPr lang="en-US" smtClean="0">
              <a:latin typeface="Arial" charset="0"/>
              <a:ea typeface="MS PGothic" pitchFamily="34" charset="-128"/>
            </a:endParaRPr>
          </a:p>
        </p:txBody>
      </p:sp>
    </p:spTree>
    <p:extLst>
      <p:ext uri="{BB962C8B-B14F-4D97-AF65-F5344CB8AC3E}">
        <p14:creationId xmlns:p14="http://schemas.microsoft.com/office/powerpoint/2010/main" val="4230103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smtClean="0">
                <a:latin typeface="Times New Roman" pitchFamily="18" charset="0"/>
              </a:rPr>
              <a:t>Freedom of Information == FOI</a:t>
            </a:r>
            <a:endParaRPr lang="en-GB" smtClean="0">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03669E65-1C16-4995-A099-78E6CD47B5D6}" type="slidenum">
              <a:rPr lang="en-GB"/>
              <a:pPr/>
              <a:t>19</a:t>
            </a:fld>
            <a:endParaRPr lang="en-GB"/>
          </a:p>
        </p:txBody>
      </p:sp>
    </p:spTree>
    <p:extLst>
      <p:ext uri="{BB962C8B-B14F-4D97-AF65-F5344CB8AC3E}">
        <p14:creationId xmlns:p14="http://schemas.microsoft.com/office/powerpoint/2010/main" val="429637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smtClean="0">
                <a:latin typeface="Times New Roman" pitchFamily="18" charset="0"/>
              </a:rPr>
              <a:t>Freedom of Information == FOI</a:t>
            </a:r>
            <a:endParaRPr lang="en-GB" smtClean="0">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03669E65-1C16-4995-A099-78E6CD47B5D6}" type="slidenum">
              <a:rPr lang="en-GB"/>
              <a:pPr/>
              <a:t>20</a:t>
            </a:fld>
            <a:endParaRPr lang="en-GB"/>
          </a:p>
        </p:txBody>
      </p:sp>
    </p:spTree>
    <p:extLst>
      <p:ext uri="{BB962C8B-B14F-4D97-AF65-F5344CB8AC3E}">
        <p14:creationId xmlns:p14="http://schemas.microsoft.com/office/powerpoint/2010/main" val="512379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77539664-A4DC-405D-8F45-252516F4E327}" type="datetime1">
              <a:rPr lang="en-US" smtClean="0"/>
              <a:pPr/>
              <a:t>3/7/16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4EA58B1-1653-4FC7-980A-CBB8E405883D}" type="datetime1">
              <a:rPr lang="en-US" smtClean="0"/>
              <a:pPr/>
              <a:t>3/7/16</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9AEA748B-8914-45C8-8FD4-420CD269B5F1}" type="datetime1">
              <a:rPr lang="en-US" smtClean="0"/>
              <a:pPr/>
              <a:t>3/7/16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5DDA0F8-2B85-4290-A57F-EF5BABBF0A91}" type="datetime1">
              <a:rPr lang="en-US" smtClean="0"/>
              <a:pPr/>
              <a:t>3/7/16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89A2FC6-3C58-47F7-986D-9C1113E98D9E}" type="datetime1">
              <a:rPr lang="en-US" smtClean="0"/>
              <a:pPr/>
              <a:t>3/7/16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94EF5FB3-83FC-4CA6-9B8F-43AC8E214F39}" type="datetime1">
              <a:rPr lang="en-US" smtClean="0"/>
              <a:pPr/>
              <a:t>3/7/16</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F2461-079E-4013-A925-E360BB51CA74}" type="datetime1">
              <a:rPr lang="en-US" smtClean="0"/>
              <a:pPr/>
              <a:t>3/7/16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590D010D-33C0-42E3-B57D-3A8A5711C104}" type="datetime1">
              <a:rPr lang="en-US" smtClean="0"/>
              <a:pPr/>
              <a:t>3/7/16</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8FD864A-1456-4B3F-B02C-044F23B85488}" type="datetime1">
              <a:rPr lang="en-US" smtClean="0"/>
              <a:pPr/>
              <a:t>3/7/16</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329684E-FD90-476C-843F-8ED3DE37A26E}" type="datetime1">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B87C228-5CB4-459F-AC6E-B8179AF8DEFC}" type="datetime1">
              <a:rPr lang="en-US" smtClean="0"/>
              <a:pPr/>
              <a:t>3/7/16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FC2D3F7-DE14-4843-B095-8659ADEB7901}" type="datetime1">
              <a:rPr lang="en-US" smtClean="0"/>
              <a:pPr/>
              <a:t>3/7/16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0700" y="1752600"/>
            <a:ext cx="7162800" cy="1894362"/>
          </a:xfrm>
        </p:spPr>
        <p:txBody>
          <a:bodyPr/>
          <a:lstStyle/>
          <a:p>
            <a:r>
              <a:rPr lang="en-US" dirty="0" smtClean="0"/>
              <a:t>EE4221</a:t>
            </a:r>
            <a:r>
              <a:rPr lang="en-US" smtClean="0"/>
              <a:t>: </a:t>
            </a:r>
            <a:r>
              <a:rPr lang="en-US" smtClean="0"/>
              <a:t>Lecture </a:t>
            </a:r>
            <a:r>
              <a:rPr lang="en-US" dirty="0" smtClean="0"/>
              <a:t>1 </a:t>
            </a:r>
            <a:r>
              <a:rPr lang="en-US"/>
              <a:t>Supplementary - Cloud </a:t>
            </a:r>
            <a:r>
              <a:rPr lang="en-US"/>
              <a:t>Computing </a:t>
            </a:r>
            <a:endParaRPr lang="en-US" dirty="0"/>
          </a:p>
        </p:txBody>
      </p:sp>
      <p:sp>
        <p:nvSpPr>
          <p:cNvPr id="3" name="Subtitle 2"/>
          <p:cNvSpPr>
            <a:spLocks noGrp="1"/>
          </p:cNvSpPr>
          <p:nvPr>
            <p:ph type="subTitle" idx="1"/>
          </p:nvPr>
        </p:nvSpPr>
        <p:spPr/>
        <p:txBody>
          <a:bodyPr>
            <a:normAutofit/>
          </a:bodyPr>
          <a:lstStyle/>
          <a:p>
            <a:r>
              <a:rPr lang="en-US" sz="2400" dirty="0" smtClean="0">
                <a:solidFill>
                  <a:schemeClr val="tx1"/>
                </a:solidFill>
              </a:rPr>
              <a:t>Dr Eric Wong</a:t>
            </a:r>
            <a:endParaRPr lang="en-US" sz="2400" dirty="0">
              <a:solidFill>
                <a:schemeClr val="tx1"/>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fundamental idea of the Cloud</a:t>
            </a:r>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a:t>
            </a:fld>
            <a:endParaRPr lang="en-US"/>
          </a:p>
        </p:txBody>
      </p:sp>
      <p:sp>
        <p:nvSpPr>
          <p:cNvPr id="5" name="Content Placeholder 4"/>
          <p:cNvSpPr txBox="1">
            <a:spLocks noGrp="1" noChangeArrowheads="1"/>
          </p:cNvSpPr>
          <p:nvPr>
            <p:ph sz="quarter" idx="1"/>
          </p:nvPr>
        </p:nvSpPr>
        <p:spPr bwMode="auto">
          <a:xfrm>
            <a:off x="457200" y="1600201"/>
            <a:ext cx="8077200" cy="3108543"/>
          </a:xfrm>
          <a:prstGeom prst="rect">
            <a:avLst/>
          </a:prstGeom>
          <a:noFill/>
          <a:ln w="9525">
            <a:noFill/>
            <a:miter lim="800000"/>
            <a:headEnd/>
            <a:tailEnd/>
          </a:ln>
        </p:spPr>
        <p:txBody>
          <a:bodyPr wrap="square">
            <a:spAutoFit/>
          </a:bodyPr>
          <a:lstStyle/>
          <a:p>
            <a:pPr>
              <a:buNone/>
            </a:pPr>
            <a:endParaRPr lang="en-US" sz="2400" dirty="0" smtClean="0">
              <a:solidFill>
                <a:srgbClr val="FF0000"/>
              </a:solidFill>
            </a:endParaRPr>
          </a:p>
          <a:p>
            <a:pPr>
              <a:buNone/>
            </a:pPr>
            <a:endParaRPr lang="en-US" dirty="0" smtClean="0">
              <a:solidFill>
                <a:srgbClr val="FF0000"/>
              </a:solidFill>
            </a:endParaRPr>
          </a:p>
          <a:p>
            <a:pPr>
              <a:buNone/>
            </a:pPr>
            <a:endParaRPr lang="en-US" sz="2400" dirty="0" smtClean="0">
              <a:solidFill>
                <a:srgbClr val="FF0000"/>
              </a:solidFill>
            </a:endParaRPr>
          </a:p>
          <a:p>
            <a:pPr>
              <a:buNone/>
            </a:pPr>
            <a:endParaRPr lang="en-US" dirty="0" smtClean="0">
              <a:solidFill>
                <a:srgbClr val="FF0000"/>
              </a:solidFill>
            </a:endParaRPr>
          </a:p>
          <a:p>
            <a:pPr marL="0" indent="0">
              <a:buNone/>
            </a:pPr>
            <a:r>
              <a:rPr lang="en-US" sz="4000" b="1" dirty="0" smtClean="0">
                <a:solidFill>
                  <a:srgbClr val="FF0000"/>
                </a:solidFill>
              </a:rPr>
              <a:t>Why </a:t>
            </a:r>
            <a:r>
              <a:rPr lang="en-US" sz="4000" b="1" dirty="0">
                <a:solidFill>
                  <a:srgbClr val="FF0000"/>
                </a:solidFill>
              </a:rPr>
              <a:t>do it yourself if you </a:t>
            </a:r>
            <a:r>
              <a:rPr lang="en-US" sz="4000" b="1" dirty="0" smtClean="0">
                <a:solidFill>
                  <a:srgbClr val="FF0000"/>
                </a:solidFill>
              </a:rPr>
              <a:t>can find </a:t>
            </a:r>
            <a:r>
              <a:rPr lang="en-US" sz="4000" b="1" dirty="0">
                <a:solidFill>
                  <a:srgbClr val="FF0000"/>
                </a:solidFill>
              </a:rPr>
              <a:t>someone to do it for you</a:t>
            </a:r>
            <a:r>
              <a:rPr lang="en-US" sz="4000" b="1" dirty="0" smtClean="0">
                <a:solidFill>
                  <a:srgbClr val="FF0000"/>
                </a:solidFill>
              </a:rPr>
              <a:t>?</a:t>
            </a:r>
            <a:endParaRPr lang="en-US" sz="40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7848600" cy="4873752"/>
          </a:xfrm>
        </p:spPr>
        <p:txBody>
          <a:bodyPr/>
          <a:lstStyle/>
          <a:p>
            <a:r>
              <a:rPr lang="en-US" dirty="0"/>
              <a:t>Summary on Service </a:t>
            </a:r>
            <a:r>
              <a:rPr lang="en-US" dirty="0" smtClean="0"/>
              <a:t>Models (</a:t>
            </a:r>
            <a:r>
              <a:rPr lang="en-US" dirty="0" err="1" smtClean="0"/>
              <a:t>IaaS</a:t>
            </a:r>
            <a:r>
              <a:rPr lang="en-US" dirty="0" smtClean="0"/>
              <a:t>, </a:t>
            </a:r>
            <a:r>
              <a:rPr lang="en-US" dirty="0" err="1" smtClean="0"/>
              <a:t>PaaS</a:t>
            </a:r>
            <a:r>
              <a:rPr lang="en-US" dirty="0"/>
              <a:t> </a:t>
            </a:r>
            <a:r>
              <a:rPr lang="en-US" dirty="0" smtClean="0"/>
              <a:t>and SaaS)</a:t>
            </a:r>
          </a:p>
          <a:p>
            <a:r>
              <a:rPr lang="en-US" dirty="0" smtClean="0"/>
              <a:t>SaaS </a:t>
            </a:r>
            <a:r>
              <a:rPr lang="en-US" dirty="0" smtClean="0"/>
              <a:t>and IaaS (Cloud Computing) Examples </a:t>
            </a:r>
          </a:p>
          <a:p>
            <a:r>
              <a:rPr lang="en-US" dirty="0"/>
              <a:t>Benefits and Downsides of </a:t>
            </a:r>
            <a:r>
              <a:rPr lang="en-US" dirty="0" smtClean="0"/>
              <a:t>Cloud </a:t>
            </a:r>
            <a:r>
              <a:rPr lang="en-US" dirty="0"/>
              <a:t>Computing </a:t>
            </a:r>
            <a:endParaRPr lang="en-US" dirty="0" smtClean="0"/>
          </a:p>
          <a:p>
            <a:r>
              <a:rPr lang="en-US" dirty="0" smtClean="0"/>
              <a:t>Cloud </a:t>
            </a:r>
            <a:r>
              <a:rPr lang="en-US" dirty="0"/>
              <a:t>Computing Economics </a:t>
            </a:r>
            <a:endParaRPr lang="en-US" dirty="0" smtClean="0"/>
          </a:p>
          <a:p>
            <a:r>
              <a:rPr lang="en-US" dirty="0"/>
              <a:t>Utility </a:t>
            </a:r>
            <a:r>
              <a:rPr lang="en-US" dirty="0" smtClean="0"/>
              <a:t>Computing </a:t>
            </a:r>
            <a:r>
              <a:rPr lang="en-US" dirty="0"/>
              <a:t>and Utility Storage </a:t>
            </a:r>
            <a:endParaRPr lang="en-US" dirty="0"/>
          </a:p>
          <a:p>
            <a:r>
              <a:rPr lang="en-GB" dirty="0" smtClean="0"/>
              <a:t>Opportunities and </a:t>
            </a:r>
            <a:r>
              <a:rPr lang="en-GB" dirty="0" smtClean="0"/>
              <a:t>Challenges</a:t>
            </a:r>
            <a:r>
              <a:rPr lang="en-US" dirty="0"/>
              <a:t> of Cloud Computing </a:t>
            </a:r>
            <a:endParaRPr lang="en-US" dirty="0" smtClean="0"/>
          </a:p>
          <a:p>
            <a:endParaRPr lang="en-US"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Services</a:t>
            </a:r>
            <a:endParaRPr lang="en-US" dirty="0"/>
          </a:p>
        </p:txBody>
      </p:sp>
      <p:sp>
        <p:nvSpPr>
          <p:cNvPr id="3" name="Content Placeholder 2"/>
          <p:cNvSpPr>
            <a:spLocks noGrp="1"/>
          </p:cNvSpPr>
          <p:nvPr>
            <p:ph sz="quarter" idx="1"/>
          </p:nvPr>
        </p:nvSpPr>
        <p:spPr/>
        <p:txBody>
          <a:bodyPr/>
          <a:lstStyle/>
          <a:p>
            <a:r>
              <a:rPr lang="en-US" b="1" dirty="0" smtClean="0"/>
              <a:t>Infrastructure </a:t>
            </a:r>
            <a:r>
              <a:rPr lang="en-US" b="1" dirty="0"/>
              <a:t>as a service (</a:t>
            </a:r>
            <a:r>
              <a:rPr lang="en-US" b="1" dirty="0" err="1"/>
              <a:t>IaaS</a:t>
            </a:r>
            <a:r>
              <a:rPr lang="en-US" b="1" dirty="0" smtClean="0"/>
              <a:t>)</a:t>
            </a:r>
          </a:p>
          <a:p>
            <a:r>
              <a:rPr lang="en-US" b="1" dirty="0"/>
              <a:t>Platform as a service (</a:t>
            </a:r>
            <a:r>
              <a:rPr lang="en-US" b="1" dirty="0" err="1"/>
              <a:t>PaaS</a:t>
            </a:r>
            <a:r>
              <a:rPr lang="en-US" b="1" dirty="0"/>
              <a:t>)</a:t>
            </a:r>
            <a:endParaRPr lang="en-US" dirty="0"/>
          </a:p>
          <a:p>
            <a:r>
              <a:rPr lang="en-US" b="1" dirty="0"/>
              <a:t>Software as a service (</a:t>
            </a:r>
            <a:r>
              <a:rPr lang="en-US" b="1" dirty="0" err="1"/>
              <a:t>SaaS</a:t>
            </a:r>
            <a:r>
              <a:rPr lang="en-US" b="1" dirty="0" smtClean="0"/>
              <a:t>)</a:t>
            </a:r>
          </a:p>
          <a:p>
            <a:endParaRPr lang="en-US" b="1" dirty="0" smtClean="0"/>
          </a:p>
          <a:p>
            <a:pPr>
              <a:buNone/>
            </a:pPr>
            <a:r>
              <a:rPr lang="en-US" dirty="0" smtClean="0"/>
              <a:t>Recall the fundamental idea of the cloud:  </a:t>
            </a:r>
          </a:p>
          <a:p>
            <a:endParaRPr lang="en-US" dirty="0" smtClean="0"/>
          </a:p>
          <a:p>
            <a:endParaRPr lang="en-US" dirty="0" smtClean="0"/>
          </a:p>
          <a:p>
            <a:endParaRPr lang="en-US" dirty="0" smtClean="0"/>
          </a:p>
          <a:p>
            <a:r>
              <a:rPr lang="en-US" b="1" dirty="0" smtClean="0"/>
              <a:t>The </a:t>
            </a:r>
            <a:r>
              <a:rPr lang="en-US" b="1" dirty="0" smtClean="0"/>
              <a:t>decision </a:t>
            </a:r>
            <a:r>
              <a:rPr lang="en-US" b="1" dirty="0" smtClean="0"/>
              <a:t>of </a:t>
            </a:r>
            <a:r>
              <a:rPr lang="en-US" b="1" dirty="0" smtClean="0"/>
              <a:t>which</a:t>
            </a:r>
            <a:r>
              <a:rPr lang="en-US" b="1" dirty="0" smtClean="0"/>
              <a:t> service to be used </a:t>
            </a:r>
            <a:r>
              <a:rPr lang="en-US" b="1" dirty="0" smtClean="0"/>
              <a:t>depends on how much you would like the cloud to do it for you.</a:t>
            </a:r>
            <a:endParaRPr lang="en-US" dirty="0" smtClean="0"/>
          </a:p>
          <a:p>
            <a:endParaRPr lang="en-US" dirty="0"/>
          </a:p>
        </p:txBody>
      </p:sp>
      <p:sp>
        <p:nvSpPr>
          <p:cNvPr id="4" name="TextBox 3"/>
          <p:cNvSpPr txBox="1">
            <a:spLocks noChangeArrowheads="1"/>
          </p:cNvSpPr>
          <p:nvPr/>
        </p:nvSpPr>
        <p:spPr bwMode="auto">
          <a:xfrm>
            <a:off x="685800" y="4038600"/>
            <a:ext cx="7239000" cy="830997"/>
          </a:xfrm>
          <a:prstGeom prst="rect">
            <a:avLst/>
          </a:prstGeom>
          <a:noFill/>
          <a:ln w="9525">
            <a:noFill/>
            <a:miter lim="800000"/>
            <a:headEnd/>
            <a:tailEnd/>
          </a:ln>
        </p:spPr>
        <p:txBody>
          <a:bodyPr wrap="square">
            <a:spAutoFit/>
          </a:bodyPr>
          <a:lstStyle/>
          <a:p>
            <a:r>
              <a:rPr lang="en-US" sz="2400" b="1" dirty="0">
                <a:solidFill>
                  <a:srgbClr val="FF0000"/>
                </a:solidFill>
              </a:rPr>
              <a:t>“Why do it yourself if you can </a:t>
            </a:r>
            <a:r>
              <a:rPr lang="en-US" sz="2400" b="1" dirty="0" smtClean="0">
                <a:solidFill>
                  <a:srgbClr val="FF0000"/>
                </a:solidFill>
              </a:rPr>
              <a:t>find/pay </a:t>
            </a:r>
            <a:r>
              <a:rPr lang="en-US" sz="2400" b="1" dirty="0">
                <a:solidFill>
                  <a:srgbClr val="FF0000"/>
                </a:solidFill>
              </a:rPr>
              <a:t>someone to do it for you?”</a:t>
            </a:r>
          </a:p>
        </p:txBody>
      </p:sp>
      <p:sp>
        <p:nvSpPr>
          <p:cNvPr id="7" name="Slide Number Placeholder 6"/>
          <p:cNvSpPr>
            <a:spLocks noGrp="1"/>
          </p:cNvSpPr>
          <p:nvPr>
            <p:ph type="sldNum" sz="quarter" idx="15"/>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val="12380150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on Service </a:t>
            </a:r>
            <a:r>
              <a:rPr lang="en-US" dirty="0" smtClean="0"/>
              <a:t>Models</a:t>
            </a:r>
            <a:endParaRPr lang="en-US" dirty="0"/>
          </a:p>
        </p:txBody>
      </p:sp>
      <p:sp>
        <p:nvSpPr>
          <p:cNvPr id="4" name="Rectangle 3"/>
          <p:cNvSpPr txBox="1">
            <a:spLocks noChangeArrowheads="1"/>
          </p:cNvSpPr>
          <p:nvPr/>
        </p:nvSpPr>
        <p:spPr>
          <a:xfrm>
            <a:off x="381000" y="1600200"/>
            <a:ext cx="7315200" cy="4648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IaaS</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lvl="1">
              <a:spcBef>
                <a:spcPct val="20000"/>
              </a:spcBef>
              <a:defRPr/>
            </a:pPr>
            <a:r>
              <a:rPr kumimoji="0" lang="en-US" sz="2000" b="1" i="0" u="none" strike="noStrike" kern="1200" cap="none" spc="0" normalizeH="0" baseline="0" noProof="0" dirty="0" smtClean="0">
                <a:ln>
                  <a:noFill/>
                </a:ln>
                <a:solidFill>
                  <a:schemeClr val="accent2"/>
                </a:solidFill>
                <a:effectLst/>
                <a:uLnTx/>
                <a:uFillTx/>
                <a:latin typeface="+mn-lt"/>
                <a:ea typeface="+mn-ea"/>
                <a:cs typeface="+mn-cs"/>
              </a:rPr>
              <a:t>The customer </a:t>
            </a:r>
            <a:r>
              <a:rPr lang="en-US" sz="2000" b="1" dirty="0" smtClean="0">
                <a:solidFill>
                  <a:schemeClr val="accent2"/>
                </a:solidFill>
              </a:rPr>
              <a:t>outsources </a:t>
            </a:r>
            <a:r>
              <a:rPr lang="en-US" sz="2000" b="1" dirty="0" smtClean="0">
                <a:solidFill>
                  <a:srgbClr val="FF0000"/>
                </a:solidFill>
              </a:rPr>
              <a:t>hardware infrastructure </a:t>
            </a:r>
            <a:r>
              <a:rPr lang="en-US" sz="2000" b="1" dirty="0" smtClean="0">
                <a:solidFill>
                  <a:schemeClr val="accent2"/>
                </a:solidFill>
              </a:rPr>
              <a:t>and </a:t>
            </a:r>
            <a:r>
              <a:rPr kumimoji="0" lang="en-US" sz="2000" b="1" i="0" u="none" strike="noStrike" kern="1200" cap="none" spc="0" normalizeH="0" baseline="0" noProof="0" dirty="0" smtClean="0">
                <a:ln>
                  <a:noFill/>
                </a:ln>
                <a:solidFill>
                  <a:schemeClr val="accent2"/>
                </a:solidFill>
                <a:effectLst/>
                <a:uLnTx/>
                <a:uFillTx/>
                <a:latin typeface="+mn-lt"/>
                <a:ea typeface="+mn-ea"/>
                <a:cs typeface="+mn-cs"/>
              </a:rPr>
              <a:t>uses/develops their own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software infrastructure </a:t>
            </a:r>
            <a:r>
              <a:rPr kumimoji="0" lang="en-US" sz="2000" b="1" i="0" u="none" strike="noStrike" kern="1200" cap="none" spc="0" normalizeH="0" baseline="0" noProof="0" dirty="0" smtClean="0">
                <a:ln>
                  <a:noFill/>
                </a:ln>
                <a:solidFill>
                  <a:schemeClr val="accent2"/>
                </a:solidFill>
                <a:effectLst/>
                <a:uLnTx/>
                <a:uFillTx/>
                <a:latin typeface="+mn-lt"/>
                <a:ea typeface="+mn-ea"/>
                <a:cs typeface="+mn-cs"/>
              </a:rPr>
              <a:t>(Windows, Unix) and </a:t>
            </a:r>
            <a:r>
              <a:rPr kumimoji="0" lang="en-US" sz="2000" b="1" i="0" u="none" strike="noStrike" kern="1200" cap="none" spc="0" normalizeH="0" baseline="0" noProof="0" dirty="0" smtClean="0">
                <a:ln>
                  <a:noFill/>
                </a:ln>
                <a:solidFill>
                  <a:srgbClr val="FF0000"/>
                </a:solidFill>
                <a:effectLst/>
                <a:uLnTx/>
                <a:uFillTx/>
                <a:latin typeface="+mn-lt"/>
                <a:ea typeface="+mn-ea"/>
                <a:cs typeface="+mn-cs"/>
              </a:rPr>
              <a:t>applications</a:t>
            </a:r>
          </a:p>
          <a:p>
            <a:pPr>
              <a:spcBef>
                <a:spcPct val="20000"/>
              </a:spcBef>
              <a:defRPr/>
            </a:pPr>
            <a:r>
              <a:rPr lang="en-US" sz="2800" dirty="0" err="1" smtClean="0"/>
              <a:t>PaaS</a:t>
            </a:r>
            <a:endParaRPr lang="en-US" sz="2800" dirty="0" smtClean="0"/>
          </a:p>
          <a:p>
            <a:pPr lvl="1">
              <a:spcBef>
                <a:spcPct val="20000"/>
              </a:spcBef>
              <a:defRPr/>
            </a:pPr>
            <a:r>
              <a:rPr lang="en-US" sz="2000" b="1" dirty="0" smtClean="0">
                <a:solidFill>
                  <a:schemeClr val="accent2"/>
                </a:solidFill>
              </a:rPr>
              <a:t>The </a:t>
            </a:r>
            <a:r>
              <a:rPr lang="en-US" sz="2000" b="1" dirty="0">
                <a:solidFill>
                  <a:schemeClr val="accent2"/>
                </a:solidFill>
              </a:rPr>
              <a:t>customer outsources </a:t>
            </a:r>
            <a:r>
              <a:rPr lang="en-US" sz="2000" b="1" dirty="0">
                <a:solidFill>
                  <a:srgbClr val="FF0000"/>
                </a:solidFill>
              </a:rPr>
              <a:t>hardware infrastructure </a:t>
            </a:r>
            <a:r>
              <a:rPr lang="en-US" sz="2000" b="1" dirty="0">
                <a:solidFill>
                  <a:schemeClr val="accent2"/>
                </a:solidFill>
              </a:rPr>
              <a:t>and</a:t>
            </a:r>
            <a:r>
              <a:rPr lang="en-US" sz="2000" b="1" dirty="0">
                <a:solidFill>
                  <a:srgbClr val="FF0000"/>
                </a:solidFill>
              </a:rPr>
              <a:t> software infrastructure </a:t>
            </a:r>
            <a:r>
              <a:rPr lang="en-US" sz="2000" b="1" dirty="0">
                <a:solidFill>
                  <a:schemeClr val="accent2"/>
                </a:solidFill>
              </a:rPr>
              <a:t>but </a:t>
            </a:r>
            <a:r>
              <a:rPr lang="en-US" sz="2000" b="1" dirty="0" smtClean="0">
                <a:solidFill>
                  <a:schemeClr val="accent2"/>
                </a:solidFill>
              </a:rPr>
              <a:t>uses/develops </a:t>
            </a:r>
            <a:r>
              <a:rPr lang="en-US" sz="2000" b="1" dirty="0">
                <a:solidFill>
                  <a:schemeClr val="accent2"/>
                </a:solidFill>
              </a:rPr>
              <a:t>their own </a:t>
            </a:r>
            <a:r>
              <a:rPr lang="en-US" sz="2000" b="1" dirty="0">
                <a:solidFill>
                  <a:srgbClr val="FF0000"/>
                </a:solidFill>
              </a:rPr>
              <a:t>applications</a:t>
            </a:r>
            <a:r>
              <a:rPr lang="en-US" sz="2000" b="1" dirty="0">
                <a:solidFill>
                  <a:schemeClr val="accent2"/>
                </a:solidFill>
              </a:rPr>
              <a:t> </a:t>
            </a:r>
            <a:endParaRPr lang="en-US" sz="2000" b="1" dirty="0" smtClean="0">
              <a:solidFill>
                <a:schemeClr val="accent2"/>
              </a:solidFill>
            </a:endParaRPr>
          </a:p>
          <a:p>
            <a:pPr lvl="0">
              <a:spcBef>
                <a:spcPct val="20000"/>
              </a:spcBef>
              <a:defRPr/>
            </a:pPr>
            <a:r>
              <a:rPr lang="en-US" sz="2800" dirty="0"/>
              <a:t>SaaS</a:t>
            </a:r>
            <a:endParaRPr lang="en-US" sz="2800" dirty="0"/>
          </a:p>
          <a:p>
            <a:pPr lvl="1">
              <a:lnSpc>
                <a:spcPct val="90000"/>
              </a:lnSpc>
              <a:spcBef>
                <a:spcPct val="20000"/>
              </a:spcBef>
              <a:defRPr/>
            </a:pPr>
            <a:r>
              <a:rPr lang="en-US" sz="2000" b="1" dirty="0">
                <a:solidFill>
                  <a:schemeClr val="accent2"/>
                </a:solidFill>
              </a:rPr>
              <a:t>The customer outsources all </a:t>
            </a:r>
            <a:r>
              <a:rPr lang="en-US" sz="2000" b="1" dirty="0">
                <a:solidFill>
                  <a:srgbClr val="FF0000"/>
                </a:solidFill>
              </a:rPr>
              <a:t>hardware infrastructure</a:t>
            </a:r>
            <a:r>
              <a:rPr lang="en-US" sz="2100" b="1" dirty="0">
                <a:solidFill>
                  <a:schemeClr val="accent2"/>
                </a:solidFill>
              </a:rPr>
              <a:t>,</a:t>
            </a:r>
            <a:r>
              <a:rPr lang="en-US" sz="2000" b="1" dirty="0">
                <a:solidFill>
                  <a:srgbClr val="FF0000"/>
                </a:solidFill>
              </a:rPr>
              <a:t> software infrastructure </a:t>
            </a:r>
            <a:r>
              <a:rPr lang="en-US" sz="2000" b="1" dirty="0">
                <a:solidFill>
                  <a:schemeClr val="accent2"/>
                </a:solidFill>
              </a:rPr>
              <a:t>and </a:t>
            </a:r>
            <a:r>
              <a:rPr lang="en-US" sz="2000" b="1" dirty="0">
                <a:solidFill>
                  <a:srgbClr val="FF0000"/>
                </a:solidFill>
              </a:rPr>
              <a:t>applications</a:t>
            </a:r>
            <a:r>
              <a:rPr lang="en-US" sz="2000" b="1" dirty="0">
                <a:solidFill>
                  <a:schemeClr val="accent2"/>
                </a:solidFill>
              </a:rPr>
              <a:t> </a:t>
            </a:r>
          </a:p>
          <a:p>
            <a:pPr>
              <a:spcBef>
                <a:spcPct val="20000"/>
              </a:spcBef>
              <a:defRPr/>
            </a:pPr>
            <a:endParaRPr lang="en-US" sz="2000" b="1" dirty="0" smtClean="0">
              <a:solidFill>
                <a:schemeClr val="accent2"/>
              </a:solidFill>
            </a:endParaRPr>
          </a:p>
        </p:txBody>
      </p:sp>
      <p:sp>
        <p:nvSpPr>
          <p:cNvPr id="6" name="Rectangle 5"/>
          <p:cNvSpPr/>
          <p:nvPr/>
        </p:nvSpPr>
        <p:spPr>
          <a:xfrm>
            <a:off x="762000" y="6248400"/>
            <a:ext cx="4817344" cy="276999"/>
          </a:xfrm>
          <a:prstGeom prst="rect">
            <a:avLst/>
          </a:prstGeom>
        </p:spPr>
        <p:txBody>
          <a:bodyPr wrap="none">
            <a:spAutoFit/>
          </a:bodyPr>
          <a:lstStyle/>
          <a:p>
            <a:r>
              <a:rPr lang="en-US" sz="1200" dirty="0" smtClean="0"/>
              <a:t>Source: the slide is form </a:t>
            </a:r>
            <a:r>
              <a:rPr lang="en-US" sz="1200" dirty="0" err="1" smtClean="0"/>
              <a:t>Madhav</a:t>
            </a:r>
            <a:r>
              <a:rPr lang="en-US" sz="1200" dirty="0" smtClean="0"/>
              <a:t> </a:t>
            </a:r>
            <a:r>
              <a:rPr lang="en-US" sz="1200" dirty="0" err="1" smtClean="0"/>
              <a:t>Panwar</a:t>
            </a:r>
            <a:r>
              <a:rPr lang="en-US" sz="1200" dirty="0" smtClean="0"/>
              <a:t> with some modification</a:t>
            </a:r>
            <a:endParaRPr lang="en-US" sz="1200" dirty="0"/>
          </a:p>
        </p:txBody>
      </p:sp>
      <p:sp>
        <p:nvSpPr>
          <p:cNvPr id="9" name="Slide Number Placeholder 8"/>
          <p:cNvSpPr>
            <a:spLocks noGrp="1"/>
          </p:cNvSpPr>
          <p:nvPr>
            <p:ph type="sldNum" sz="quarter" idx="15"/>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350040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IaaS/Cloud Example 1</a:t>
            </a:r>
            <a:endParaRPr lang="en-US" dirty="0"/>
          </a:p>
        </p:txBody>
      </p:sp>
      <p:sp>
        <p:nvSpPr>
          <p:cNvPr id="3" name="Content Placeholder 2"/>
          <p:cNvSpPr>
            <a:spLocks noGrp="1"/>
          </p:cNvSpPr>
          <p:nvPr>
            <p:ph sz="quarter" idx="1"/>
          </p:nvPr>
        </p:nvSpPr>
        <p:spPr>
          <a:xfrm>
            <a:off x="457200" y="1600201"/>
            <a:ext cx="8229600" cy="4419600"/>
          </a:xfrm>
        </p:spPr>
        <p:txBody>
          <a:bodyPr>
            <a:normAutofit/>
          </a:bodyPr>
          <a:lstStyle/>
          <a:p>
            <a:pPr>
              <a:buNone/>
            </a:pPr>
            <a:r>
              <a:rPr lang="en-US" dirty="0" smtClean="0"/>
              <a:t>	“</a:t>
            </a:r>
            <a:r>
              <a:rPr lang="en-US" dirty="0"/>
              <a:t>At the time of this writing, you can rent a Quad Core Xeon server running at 2.4 GHz with 8GB of memory and 250GB of disk space for about $300 per month. That’s $3,600 per year. A server of this kind doesn’t cost a great deal (say $2,000-$3,000), but if you’re going to use it as a Web server, the cost of ownership will most likely be significantly more than $3,600 per year when you take into account the networking, Internet connections, server management, and everything else the ISP provides.</a:t>
            </a:r>
            <a:r>
              <a:rPr lang="en-US" dirty="0" smtClean="0"/>
              <a:t>”</a:t>
            </a:r>
            <a:endParaRPr lang="en-US" dirty="0"/>
          </a:p>
        </p:txBody>
      </p:sp>
      <p:sp>
        <p:nvSpPr>
          <p:cNvPr id="4" name="Rectangle 3"/>
          <p:cNvSpPr/>
          <p:nvPr/>
        </p:nvSpPr>
        <p:spPr>
          <a:xfrm>
            <a:off x="609600" y="5608927"/>
            <a:ext cx="3815468" cy="369332"/>
          </a:xfrm>
          <a:prstGeom prst="rect">
            <a:avLst/>
          </a:prstGeom>
        </p:spPr>
        <p:txBody>
          <a:bodyPr wrap="none">
            <a:spAutoFit/>
          </a:bodyPr>
          <a:lstStyle/>
          <a:p>
            <a:r>
              <a:rPr lang="en-US" dirty="0" smtClean="0"/>
              <a:t>Source: </a:t>
            </a:r>
            <a:r>
              <a:rPr lang="en-US" u="sng" dirty="0"/>
              <a:t>http://www.dummies.com</a:t>
            </a:r>
            <a:r>
              <a:rPr lang="en-US" u="sng" dirty="0" smtClean="0"/>
              <a:t>/</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14104083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SaaS/Cloud Example 2</a:t>
            </a:r>
            <a:endParaRPr lang="en-US" dirty="0"/>
          </a:p>
        </p:txBody>
      </p:sp>
      <p:sp>
        <p:nvSpPr>
          <p:cNvPr id="3" name="Content Placeholder 2"/>
          <p:cNvSpPr>
            <a:spLocks noGrp="1"/>
          </p:cNvSpPr>
          <p:nvPr>
            <p:ph sz="quarter" idx="1"/>
          </p:nvPr>
        </p:nvSpPr>
        <p:spPr>
          <a:xfrm>
            <a:off x="457200" y="1600201"/>
            <a:ext cx="8229600" cy="4419600"/>
          </a:xfrm>
        </p:spPr>
        <p:txBody>
          <a:bodyPr>
            <a:normAutofit/>
          </a:bodyPr>
          <a:lstStyle/>
          <a:p>
            <a:pPr>
              <a:buNone/>
            </a:pPr>
            <a:r>
              <a:rPr lang="en-US" dirty="0" smtClean="0"/>
              <a:t>	“Instead of selling you a copy of </a:t>
            </a:r>
            <a:r>
              <a:rPr lang="en-US" b="1" dirty="0" smtClean="0"/>
              <a:t>Microsoft Word </a:t>
            </a:r>
            <a:r>
              <a:rPr lang="en-US" dirty="0" smtClean="0"/>
              <a:t>for US$300, a cloud computing model would "rent" word processing software to you through the Internet for perhaps 5 dollars a month. You would not install any special software, nor would you be confined to your home machine to use this rented online product. You simply use your modern web browser to login from any web-enabled computer, and you can access your word processing documents in the same way that you would access your Gmail.”</a:t>
            </a:r>
            <a:endParaRPr lang="en-US" dirty="0"/>
          </a:p>
        </p:txBody>
      </p:sp>
      <p:sp>
        <p:nvSpPr>
          <p:cNvPr id="4" name="Rectangle 3"/>
          <p:cNvSpPr/>
          <p:nvPr/>
        </p:nvSpPr>
        <p:spPr>
          <a:xfrm>
            <a:off x="990600" y="6019800"/>
            <a:ext cx="4148956" cy="369332"/>
          </a:xfrm>
          <a:prstGeom prst="rect">
            <a:avLst/>
          </a:prstGeom>
        </p:spPr>
        <p:txBody>
          <a:bodyPr wrap="none">
            <a:spAutoFit/>
          </a:bodyPr>
          <a:lstStyle/>
          <a:p>
            <a:r>
              <a:rPr lang="en-US" dirty="0" smtClean="0"/>
              <a:t>Source: http://netforbeginners.about.com</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SaaS/Cloud Example 3</a:t>
            </a:r>
            <a:endParaRPr lang="en-US" dirty="0"/>
          </a:p>
        </p:txBody>
      </p:sp>
      <p:sp>
        <p:nvSpPr>
          <p:cNvPr id="3" name="Content Placeholder 2"/>
          <p:cNvSpPr>
            <a:spLocks noGrp="1"/>
          </p:cNvSpPr>
          <p:nvPr>
            <p:ph sz="quarter" idx="1"/>
          </p:nvPr>
        </p:nvSpPr>
        <p:spPr/>
        <p:txBody>
          <a:bodyPr/>
          <a:lstStyle/>
          <a:p>
            <a:pPr>
              <a:buNone/>
            </a:pPr>
            <a:r>
              <a:rPr lang="en-US" dirty="0" smtClean="0"/>
              <a:t>	“Your small car sales business would not spend thousands of dollars on a </a:t>
            </a:r>
            <a:r>
              <a:rPr lang="en-US" b="1" dirty="0" smtClean="0"/>
              <a:t>sales database</a:t>
            </a:r>
            <a:r>
              <a:rPr lang="en-US" dirty="0" smtClean="0"/>
              <a:t>. Instead, the company owners would "rent" access to a sophisticated online sales database, and all the car salesmen would access that information through their web-enabled computers or handhelds.”</a:t>
            </a:r>
            <a:endParaRPr lang="en-US" dirty="0"/>
          </a:p>
        </p:txBody>
      </p:sp>
      <p:sp>
        <p:nvSpPr>
          <p:cNvPr id="4" name="Rectangle 3"/>
          <p:cNvSpPr/>
          <p:nvPr/>
        </p:nvSpPr>
        <p:spPr>
          <a:xfrm>
            <a:off x="838200" y="5638800"/>
            <a:ext cx="4148956" cy="369332"/>
          </a:xfrm>
          <a:prstGeom prst="rect">
            <a:avLst/>
          </a:prstGeom>
        </p:spPr>
        <p:txBody>
          <a:bodyPr wrap="none">
            <a:spAutoFit/>
          </a:bodyPr>
          <a:lstStyle/>
          <a:p>
            <a:r>
              <a:rPr lang="en-US" dirty="0" smtClean="0"/>
              <a:t>Source: http://netforbeginners.about.com</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SaaS/Cloud Example 4</a:t>
            </a:r>
            <a:endParaRPr lang="en-US" dirty="0"/>
          </a:p>
        </p:txBody>
      </p:sp>
      <p:sp>
        <p:nvSpPr>
          <p:cNvPr id="3" name="Content Placeholder 2"/>
          <p:cNvSpPr>
            <a:spLocks noGrp="1"/>
          </p:cNvSpPr>
          <p:nvPr>
            <p:ph sz="quarter" idx="1"/>
          </p:nvPr>
        </p:nvSpPr>
        <p:spPr>
          <a:xfrm>
            <a:off x="457200" y="1447800"/>
            <a:ext cx="8229600" cy="4678363"/>
          </a:xfrm>
        </p:spPr>
        <p:txBody>
          <a:bodyPr>
            <a:normAutofit/>
          </a:bodyPr>
          <a:lstStyle/>
          <a:p>
            <a:pPr>
              <a:buNone/>
            </a:pPr>
            <a:r>
              <a:rPr lang="en-US" dirty="0" smtClean="0"/>
              <a:t>	“You decide to start a health club in your hometown, and need computer tools for your receptionist, financial controller, 4 salespeople, 2 membership coordinators, and 3 personal trainers. But you do not want the headaches nor the cost of paying part-time IT staff to build and support those computer tools. Instead, you give all your health club staff access to the cloud of the Internet, and rent their </a:t>
            </a:r>
            <a:r>
              <a:rPr lang="en-US" b="1" dirty="0" smtClean="0"/>
              <a:t>office software </a:t>
            </a:r>
            <a:r>
              <a:rPr lang="en-US" dirty="0" smtClean="0"/>
              <a:t>online, which will be stored and supported somewhere in Arizona. You will not need any regular IT support staff then; you will just need occasional contract support to ensure that your hardware is </a:t>
            </a:r>
            <a:r>
              <a:rPr lang="en-US" smtClean="0"/>
              <a:t>maintained.”</a:t>
            </a:r>
            <a:endParaRPr lang="en-US" dirty="0"/>
          </a:p>
        </p:txBody>
      </p:sp>
      <p:sp>
        <p:nvSpPr>
          <p:cNvPr id="4" name="Rectangle 3"/>
          <p:cNvSpPr/>
          <p:nvPr/>
        </p:nvSpPr>
        <p:spPr>
          <a:xfrm>
            <a:off x="838200" y="6096000"/>
            <a:ext cx="4148956" cy="369332"/>
          </a:xfrm>
          <a:prstGeom prst="rect">
            <a:avLst/>
          </a:prstGeom>
        </p:spPr>
        <p:txBody>
          <a:bodyPr wrap="none">
            <a:spAutoFit/>
          </a:bodyPr>
          <a:lstStyle/>
          <a:p>
            <a:r>
              <a:rPr lang="en-US" dirty="0" smtClean="0"/>
              <a:t>Source: http://netforbeginners.about.com</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normAutofit/>
          </a:bodyPr>
          <a:lstStyle/>
          <a:p>
            <a:r>
              <a:rPr lang="en-US" b="1" dirty="0" smtClean="0"/>
              <a:t>The Benefits of </a:t>
            </a:r>
            <a:r>
              <a:rPr lang="en-US" b="1" dirty="0" err="1" smtClean="0"/>
              <a:t>SaaS</a:t>
            </a:r>
            <a:r>
              <a:rPr lang="en-US" b="1" dirty="0" smtClean="0"/>
              <a:t>/Cloud Computing</a:t>
            </a:r>
            <a:endParaRPr lang="en-US" dirty="0"/>
          </a:p>
        </p:txBody>
      </p:sp>
      <p:sp>
        <p:nvSpPr>
          <p:cNvPr id="3" name="Content Placeholder 2"/>
          <p:cNvSpPr>
            <a:spLocks noGrp="1"/>
          </p:cNvSpPr>
          <p:nvPr>
            <p:ph sz="quarter" idx="1"/>
          </p:nvPr>
        </p:nvSpPr>
        <p:spPr>
          <a:xfrm>
            <a:off x="457200" y="1524000"/>
            <a:ext cx="8229600" cy="4602163"/>
          </a:xfrm>
        </p:spPr>
        <p:txBody>
          <a:bodyPr>
            <a:normAutofit/>
          </a:bodyPr>
          <a:lstStyle/>
          <a:p>
            <a:r>
              <a:rPr lang="en-US" dirty="0" smtClean="0"/>
              <a:t>The primary benefit of Software as a Service is reduced cost for everyone involved. (a Win-Win case!!)</a:t>
            </a:r>
          </a:p>
          <a:p>
            <a:r>
              <a:rPr lang="en-US" dirty="0" smtClean="0"/>
              <a:t>Software vendors do not have to spend thousands of hours supporting users over the phone... they would simply maintain and repair a single central copy of the product online.</a:t>
            </a:r>
          </a:p>
          <a:p>
            <a:r>
              <a:rPr lang="en-US" dirty="0" smtClean="0"/>
              <a:t>Conversely, users wouldn't have to shell out the large up-front costs of fully purchasing word processing, spreadsheet, or other end user products. Users would instead pay nominal rental fees to access the large central copy.</a:t>
            </a:r>
            <a:endParaRPr lang="en-US" dirty="0"/>
          </a:p>
        </p:txBody>
      </p:sp>
      <p:sp>
        <p:nvSpPr>
          <p:cNvPr id="4" name="Rectangle 3"/>
          <p:cNvSpPr/>
          <p:nvPr/>
        </p:nvSpPr>
        <p:spPr>
          <a:xfrm>
            <a:off x="381000" y="6248400"/>
            <a:ext cx="4613764" cy="369332"/>
          </a:xfrm>
          <a:prstGeom prst="rect">
            <a:avLst/>
          </a:prstGeom>
        </p:spPr>
        <p:txBody>
          <a:bodyPr wrap="none">
            <a:spAutoFit/>
          </a:bodyPr>
          <a:lstStyle/>
          <a:p>
            <a:r>
              <a:rPr lang="en-US" dirty="0" smtClean="0"/>
              <a:t>Source: http://netforbeginners.about.com</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91600" cy="1143000"/>
          </a:xfrm>
        </p:spPr>
        <p:txBody>
          <a:bodyPr>
            <a:normAutofit/>
          </a:bodyPr>
          <a:lstStyle/>
          <a:p>
            <a:r>
              <a:rPr lang="en-US" b="1" dirty="0" smtClean="0"/>
              <a:t>The Downsides of </a:t>
            </a:r>
            <a:r>
              <a:rPr lang="en-US" b="1" dirty="0" err="1" smtClean="0"/>
              <a:t>SaaS</a:t>
            </a:r>
            <a:r>
              <a:rPr lang="en-US" b="1" dirty="0" smtClean="0"/>
              <a:t>/Cloud Computing</a:t>
            </a:r>
            <a:endParaRPr lang="en-US" dirty="0"/>
          </a:p>
        </p:txBody>
      </p:sp>
      <p:sp>
        <p:nvSpPr>
          <p:cNvPr id="3" name="Content Placeholder 2"/>
          <p:cNvSpPr>
            <a:spLocks noGrp="1"/>
          </p:cNvSpPr>
          <p:nvPr>
            <p:ph sz="quarter" idx="1"/>
          </p:nvPr>
        </p:nvSpPr>
        <p:spPr>
          <a:xfrm>
            <a:off x="457200" y="1600200"/>
            <a:ext cx="7467600" cy="4572000"/>
          </a:xfrm>
        </p:spPr>
        <p:txBody>
          <a:bodyPr>
            <a:normAutofit/>
          </a:bodyPr>
          <a:lstStyle/>
          <a:p>
            <a:r>
              <a:rPr lang="en-US" dirty="0" smtClean="0"/>
              <a:t>The risk of Software as a Service and cloud computing is that the users must place a high level of trust into the online software vendors that they will not disrupt the service. </a:t>
            </a:r>
          </a:p>
          <a:p>
            <a:r>
              <a:rPr lang="en-US" dirty="0" smtClean="0"/>
              <a:t>In a way, the software vendor holds its customers "hostage" because all of their documentation and productivity is now in the vendor's hands. (“hybrid cloud” may be a solution!)</a:t>
            </a:r>
          </a:p>
          <a:p>
            <a:r>
              <a:rPr lang="en-US" dirty="0" smtClean="0"/>
              <a:t>Security and protection of the file privacy becomes even more necessary, as the massive Internet is now part of the business network.</a:t>
            </a:r>
          </a:p>
          <a:p>
            <a:pPr>
              <a:buNone/>
            </a:pPr>
            <a:endParaRPr lang="en-US" dirty="0"/>
          </a:p>
        </p:txBody>
      </p:sp>
      <p:sp>
        <p:nvSpPr>
          <p:cNvPr id="4" name="Rectangle 3"/>
          <p:cNvSpPr/>
          <p:nvPr/>
        </p:nvSpPr>
        <p:spPr>
          <a:xfrm>
            <a:off x="381000" y="6248400"/>
            <a:ext cx="4148956" cy="369332"/>
          </a:xfrm>
          <a:prstGeom prst="rect">
            <a:avLst/>
          </a:prstGeom>
        </p:spPr>
        <p:txBody>
          <a:bodyPr wrap="none">
            <a:spAutoFit/>
          </a:bodyPr>
          <a:lstStyle/>
          <a:p>
            <a:r>
              <a:rPr lang="en-US" dirty="0" smtClean="0"/>
              <a:t>Source: http://netforbeginners.about.com</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More Words on the Benefits and Downsides of </a:t>
            </a:r>
            <a:r>
              <a:rPr lang="en-US" b="1" dirty="0" err="1" smtClean="0"/>
              <a:t>SaaS</a:t>
            </a:r>
            <a:r>
              <a:rPr lang="en-US" b="1" dirty="0" smtClean="0"/>
              <a:t>/Cloud Computing</a:t>
            </a:r>
            <a:r>
              <a:rPr lang="en-US" dirty="0" smtClean="0"/>
              <a:t> </a:t>
            </a:r>
            <a:endParaRPr lang="en-US" dirty="0"/>
          </a:p>
        </p:txBody>
      </p:sp>
      <p:sp>
        <p:nvSpPr>
          <p:cNvPr id="3" name="Content Placeholder 2"/>
          <p:cNvSpPr>
            <a:spLocks noGrp="1"/>
          </p:cNvSpPr>
          <p:nvPr>
            <p:ph sz="quarter" idx="1"/>
          </p:nvPr>
        </p:nvSpPr>
        <p:spPr/>
        <p:txBody>
          <a:bodyPr>
            <a:normAutofit/>
          </a:bodyPr>
          <a:lstStyle/>
          <a:p>
            <a:r>
              <a:rPr lang="en-US" dirty="0" smtClean="0"/>
              <a:t>When a 600-employee business switches to cloud computing, they must choose their software vendor carefully. </a:t>
            </a:r>
          </a:p>
          <a:p>
            <a:r>
              <a:rPr lang="en-US" dirty="0" smtClean="0"/>
              <a:t>There will be dramatically-reduced administration cost to use cloud computing software. </a:t>
            </a:r>
          </a:p>
          <a:p>
            <a:r>
              <a:rPr lang="en-US" dirty="0" smtClean="0"/>
              <a:t>But there will be an increase in the risks of service disruption, connectivity, and online security.</a:t>
            </a:r>
          </a:p>
          <a:p>
            <a:endParaRPr lang="en-US" dirty="0" smtClean="0"/>
          </a:p>
          <a:p>
            <a:r>
              <a:rPr lang="en-US" b="1" dirty="0" smtClean="0">
                <a:solidFill>
                  <a:srgbClr val="FF0000"/>
                </a:solidFill>
              </a:rPr>
              <a:t>Again, “hybrid cloud” may be a solution!!</a:t>
            </a:r>
            <a:endParaRPr lang="en-US" b="1" dirty="0">
              <a:solidFill>
                <a:srgbClr val="FF0000"/>
              </a:solidFill>
            </a:endParaRPr>
          </a:p>
        </p:txBody>
      </p:sp>
      <p:sp>
        <p:nvSpPr>
          <p:cNvPr id="4" name="Rectangle 3"/>
          <p:cNvSpPr/>
          <p:nvPr/>
        </p:nvSpPr>
        <p:spPr>
          <a:xfrm>
            <a:off x="533400" y="6019800"/>
            <a:ext cx="4148956" cy="369332"/>
          </a:xfrm>
          <a:prstGeom prst="rect">
            <a:avLst/>
          </a:prstGeom>
        </p:spPr>
        <p:txBody>
          <a:bodyPr wrap="none">
            <a:spAutoFit/>
          </a:bodyPr>
          <a:lstStyle/>
          <a:p>
            <a:r>
              <a:rPr lang="en-US" dirty="0" smtClean="0"/>
              <a:t>Source: http://netforbeginners.about.com</a:t>
            </a:r>
            <a:endParaRPr lang="en-US"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5"/>
          <p:cNvSpPr>
            <a:spLocks noGrp="1"/>
          </p:cNvSpPr>
          <p:nvPr>
            <p:ph type="title" idx="4294967295"/>
          </p:nvPr>
        </p:nvSpPr>
        <p:spPr>
          <a:xfrm>
            <a:off x="1371600" y="228600"/>
            <a:ext cx="7772400" cy="1143000"/>
          </a:xfrm>
        </p:spPr>
        <p:txBody>
          <a:bodyPr/>
          <a:lstStyle/>
          <a:p>
            <a:pPr eaLnBrk="1" hangingPunct="1"/>
            <a:r>
              <a:rPr lang="en-US" smtClean="0">
                <a:ea typeface="MS PGothic" pitchFamily="34" charset="-128"/>
              </a:rPr>
              <a:t>Cloud Application Demand</a:t>
            </a:r>
            <a:endParaRPr lang="en-US" smtClean="0"/>
          </a:p>
        </p:txBody>
      </p:sp>
      <p:sp>
        <p:nvSpPr>
          <p:cNvPr id="8195" name="Content Placeholder 6"/>
          <p:cNvSpPr>
            <a:spLocks noGrp="1"/>
          </p:cNvSpPr>
          <p:nvPr>
            <p:ph idx="4294967295"/>
          </p:nvPr>
        </p:nvSpPr>
        <p:spPr>
          <a:xfrm>
            <a:off x="228600" y="1295400"/>
            <a:ext cx="4953000" cy="5334000"/>
          </a:xfrm>
        </p:spPr>
        <p:txBody>
          <a:bodyPr/>
          <a:lstStyle/>
          <a:p>
            <a:pPr eaLnBrk="1" hangingPunct="1"/>
            <a:r>
              <a:rPr lang="en-US" dirty="0" smtClean="0"/>
              <a:t>Many cloud applications have cyclical demand curves</a:t>
            </a:r>
          </a:p>
          <a:p>
            <a:pPr lvl="1" eaLnBrk="1" hangingPunct="1"/>
            <a:r>
              <a:rPr lang="en-US" dirty="0" smtClean="0"/>
              <a:t>Daily, weekly, monthly, …</a:t>
            </a:r>
          </a:p>
          <a:p>
            <a:pPr eaLnBrk="1" hangingPunct="1"/>
            <a:endParaRPr lang="en-US" dirty="0" smtClean="0"/>
          </a:p>
          <a:p>
            <a:pPr eaLnBrk="1" hangingPunct="1"/>
            <a:endParaRPr lang="en-US" dirty="0" smtClean="0"/>
          </a:p>
          <a:p>
            <a:pPr eaLnBrk="1" hangingPunct="1"/>
            <a:r>
              <a:rPr lang="en-US" dirty="0" smtClean="0"/>
              <a:t>Workload spikes more frequent and significant</a:t>
            </a:r>
          </a:p>
          <a:p>
            <a:pPr lvl="1" eaLnBrk="1" hangingPunct="1"/>
            <a:r>
              <a:rPr lang="en-US" dirty="0" smtClean="0"/>
              <a:t>Death of Michael Jackson: </a:t>
            </a:r>
          </a:p>
          <a:p>
            <a:pPr lvl="2" eaLnBrk="1" hangingPunct="1"/>
            <a:r>
              <a:rPr lang="en-US" dirty="0" smtClean="0"/>
              <a:t>22% of tweets, 20% of Wikipedia traffic, Google thought they are under attack</a:t>
            </a:r>
          </a:p>
          <a:p>
            <a:pPr lvl="1" eaLnBrk="1" hangingPunct="1"/>
            <a:r>
              <a:rPr lang="en-US" dirty="0" smtClean="0"/>
              <a:t>Obama inauguration day: 5x increase in tweets</a:t>
            </a:r>
          </a:p>
        </p:txBody>
      </p:sp>
      <p:grpSp>
        <p:nvGrpSpPr>
          <p:cNvPr id="2" name="Group 36"/>
          <p:cNvGrpSpPr>
            <a:grpSpLocks/>
          </p:cNvGrpSpPr>
          <p:nvPr/>
        </p:nvGrpSpPr>
        <p:grpSpPr bwMode="auto">
          <a:xfrm>
            <a:off x="5029200" y="1828800"/>
            <a:ext cx="3700463" cy="2436813"/>
            <a:chOff x="719863" y="3048794"/>
            <a:chExt cx="3775937" cy="2455971"/>
          </a:xfrm>
        </p:grpSpPr>
        <p:cxnSp>
          <p:nvCxnSpPr>
            <p:cNvPr id="9" name="Straight Arrow Connector 8"/>
            <p:cNvCxnSpPr/>
            <p:nvPr/>
          </p:nvCxnSpPr>
          <p:spPr>
            <a:xfrm rot="5400000" flipH="1" flipV="1">
              <a:off x="76274" y="4115171"/>
              <a:ext cx="2134374"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0" name="Straight Arrow Connector 9"/>
            <p:cNvCxnSpPr/>
            <p:nvPr/>
          </p:nvCxnSpPr>
          <p:spPr>
            <a:xfrm>
              <a:off x="1142652" y="5181569"/>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1" name="Freeform 10"/>
            <p:cNvSpPr/>
            <p:nvPr/>
          </p:nvSpPr>
          <p:spPr>
            <a:xfrm>
              <a:off x="1142652" y="3962384"/>
              <a:ext cx="2667939" cy="990388"/>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sp>
          <p:nvSpPr>
            <p:cNvPr id="8200" name="TextBox 11"/>
            <p:cNvSpPr txBox="1">
              <a:spLocks noChangeArrowheads="1"/>
            </p:cNvSpPr>
            <p:nvPr/>
          </p:nvSpPr>
          <p:spPr bwMode="auto">
            <a:xfrm>
              <a:off x="3535212" y="4232780"/>
              <a:ext cx="960588" cy="339196"/>
            </a:xfrm>
            <a:prstGeom prst="rect">
              <a:avLst/>
            </a:prstGeom>
            <a:noFill/>
            <a:ln w="9525">
              <a:noFill/>
              <a:miter lim="800000"/>
              <a:headEnd/>
              <a:tailEnd/>
            </a:ln>
          </p:spPr>
          <p:txBody>
            <a:bodyPr wrap="none">
              <a:spAutoFit/>
            </a:bodyPr>
            <a:lstStyle/>
            <a:p>
              <a:pPr algn="ctr"/>
              <a:r>
                <a:rPr lang="en-US" sz="1600">
                  <a:solidFill>
                    <a:srgbClr val="262673"/>
                  </a:solidFill>
                  <a:latin typeface="Calibri" pitchFamily="34" charset="0"/>
                </a:rPr>
                <a:t>Demand</a:t>
              </a:r>
            </a:p>
          </p:txBody>
        </p:sp>
        <p:sp>
          <p:nvSpPr>
            <p:cNvPr id="8201" name="TextBox 22"/>
            <p:cNvSpPr txBox="1">
              <a:spLocks noChangeArrowheads="1"/>
            </p:cNvSpPr>
            <p:nvPr/>
          </p:nvSpPr>
          <p:spPr bwMode="auto">
            <a:xfrm>
              <a:off x="2443015" y="5181600"/>
              <a:ext cx="604985" cy="323165"/>
            </a:xfrm>
            <a:prstGeom prst="rect">
              <a:avLst/>
            </a:prstGeom>
            <a:noFill/>
            <a:ln w="9525">
              <a:noFill/>
              <a:miter lim="800000"/>
              <a:headEnd/>
              <a:tailEnd/>
            </a:ln>
          </p:spPr>
          <p:txBody>
            <a:bodyPr wrap="none">
              <a:spAutoFit/>
            </a:bodyPr>
            <a:lstStyle/>
            <a:p>
              <a:pPr algn="ctr"/>
              <a:r>
                <a:rPr lang="en-US" sz="1500">
                  <a:latin typeface="Calibri" pitchFamily="34" charset="0"/>
                </a:rPr>
                <a:t>Time</a:t>
              </a:r>
            </a:p>
          </p:txBody>
        </p:sp>
        <p:sp>
          <p:nvSpPr>
            <p:cNvPr id="16" name="TextBox 15"/>
            <p:cNvSpPr txBox="1"/>
            <p:nvPr/>
          </p:nvSpPr>
          <p:spPr>
            <a:xfrm>
              <a:off x="719863" y="3658394"/>
              <a:ext cx="415498" cy="1011774"/>
            </a:xfrm>
            <a:prstGeom prst="rect">
              <a:avLst/>
            </a:prstGeom>
            <a:noFill/>
          </p:spPr>
          <p:txBody>
            <a:bodyPr vert="vert270" wrap="none">
              <a:spAutoFit/>
            </a:bodyPr>
            <a:lstStyle/>
            <a:p>
              <a:pPr algn="ctr" fontAlgn="auto">
                <a:spcBef>
                  <a:spcPts val="0"/>
                </a:spcBef>
                <a:spcAft>
                  <a:spcPts val="0"/>
                </a:spcAft>
                <a:defRPr/>
              </a:pPr>
              <a:r>
                <a:rPr lang="en-US" sz="1500" dirty="0">
                  <a:latin typeface="Arial" charset="0"/>
                  <a:cs typeface="ＭＳ Ｐゴシック" charset="-128"/>
                </a:rPr>
                <a:t>Resources</a:t>
              </a:r>
            </a:p>
          </p:txBody>
        </p:sp>
      </p:grpSp>
      <p:sp>
        <p:nvSpPr>
          <p:cNvPr id="12" name="Rectangle 11"/>
          <p:cNvSpPr/>
          <p:nvPr/>
        </p:nvSpPr>
        <p:spPr>
          <a:xfrm>
            <a:off x="381000" y="6400800"/>
            <a:ext cx="5968301" cy="276999"/>
          </a:xfrm>
          <a:prstGeom prst="rect">
            <a:avLst/>
          </a:prstGeom>
        </p:spPr>
        <p:txBody>
          <a:bodyPr wrap="none">
            <a:spAutoFit/>
          </a:bodyPr>
          <a:lstStyle/>
          <a:p>
            <a:r>
              <a:rPr lang="en-US" sz="1200" dirty="0" smtClean="0"/>
              <a:t>Source: the slide is from RAD Lab at UC Berkeley about the cloud and Jimmy Lin</a:t>
            </a:r>
            <a:endParaRPr lang="en-US" sz="1200" dirty="0"/>
          </a:p>
        </p:txBody>
      </p:sp>
      <p:sp>
        <p:nvSpPr>
          <p:cNvPr id="15" name="Slide Number Placeholder 14"/>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1143000" y="3810000"/>
            <a:ext cx="6654800" cy="2971800"/>
            <a:chOff x="1142999" y="3581400"/>
            <a:chExt cx="6654755" cy="2971800"/>
          </a:xfrm>
        </p:grpSpPr>
        <p:sp>
          <p:nvSpPr>
            <p:cNvPr id="35" name="Rectangle 34"/>
            <p:cNvSpPr/>
            <p:nvPr/>
          </p:nvSpPr>
          <p:spPr>
            <a:xfrm>
              <a:off x="5181572" y="4460875"/>
              <a:ext cx="2613007"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latin typeface="Calibri" pitchFamily="34" charset="0"/>
                <a:ea typeface="MS PGothic" pitchFamily="34" charset="-128"/>
              </a:endParaRPr>
            </a:p>
          </p:txBody>
        </p:sp>
        <p:sp>
          <p:nvSpPr>
            <p:cNvPr id="30" name="Freeform 29"/>
            <p:cNvSpPr/>
            <p:nvPr/>
          </p:nvSpPr>
          <p:spPr>
            <a:xfrm>
              <a:off x="5181572" y="3581400"/>
              <a:ext cx="2616182"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sp>
          <p:nvSpPr>
            <p:cNvPr id="25" name="Rectangle 24"/>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latin typeface="Calibri" pitchFamily="34" charset="0"/>
                <a:ea typeface="MS PGothic" pitchFamily="34" charset="-128"/>
              </a:endParaRPr>
            </a:p>
          </p:txBody>
        </p:sp>
        <p:sp>
          <p:nvSpPr>
            <p:cNvPr id="9247" name="TextBox 35"/>
            <p:cNvSpPr txBox="1">
              <a:spLocks noChangeArrowheads="1"/>
            </p:cNvSpPr>
            <p:nvPr/>
          </p:nvSpPr>
          <p:spPr bwMode="auto">
            <a:xfrm>
              <a:off x="3617774" y="6029980"/>
              <a:ext cx="3098625" cy="523220"/>
            </a:xfrm>
            <a:prstGeom prst="rect">
              <a:avLst/>
            </a:prstGeom>
            <a:noFill/>
            <a:ln w="9525">
              <a:noFill/>
              <a:miter lim="800000"/>
              <a:headEnd/>
              <a:tailEnd/>
            </a:ln>
          </p:spPr>
          <p:txBody>
            <a:bodyPr wrap="none">
              <a:spAutoFit/>
            </a:bodyPr>
            <a:lstStyle/>
            <a:p>
              <a:pPr algn="ctr"/>
              <a:r>
                <a:rPr lang="en-US" sz="2800">
                  <a:latin typeface="Calibri" pitchFamily="34" charset="0"/>
                </a:rPr>
                <a:t>Unused resources</a:t>
              </a:r>
            </a:p>
          </p:txBody>
        </p:sp>
        <p:sp>
          <p:nvSpPr>
            <p:cNvPr id="37" name="Rectangle 36"/>
            <p:cNvSpPr>
              <a:spLocks noChangeArrowheads="1"/>
            </p:cNvSpPr>
            <p:nvPr/>
          </p:nvSpPr>
          <p:spPr bwMode="auto">
            <a:xfrm>
              <a:off x="3070211" y="6105525"/>
              <a:ext cx="533396"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defRPr/>
              </a:pPr>
              <a:endParaRPr lang="en-US" sz="1800">
                <a:solidFill>
                  <a:srgbClr val="FFFFFF"/>
                </a:solidFill>
                <a:latin typeface="Calibri" pitchFamily="34" charset="0"/>
              </a:endParaRPr>
            </a:p>
          </p:txBody>
        </p:sp>
      </p:grpSp>
      <p:sp>
        <p:nvSpPr>
          <p:cNvPr id="9219" name="Title 1"/>
          <p:cNvSpPr>
            <a:spLocks noGrp="1"/>
          </p:cNvSpPr>
          <p:nvPr>
            <p:ph type="title" idx="4294967295"/>
          </p:nvPr>
        </p:nvSpPr>
        <p:spPr>
          <a:xfrm>
            <a:off x="0" y="381000"/>
            <a:ext cx="7772400" cy="1143000"/>
          </a:xfrm>
        </p:spPr>
        <p:txBody>
          <a:bodyPr/>
          <a:lstStyle/>
          <a:p>
            <a:pPr eaLnBrk="1" hangingPunct="1"/>
            <a:r>
              <a:rPr lang="en-US" dirty="0" smtClean="0">
                <a:ea typeface="MS PGothic" pitchFamily="34" charset="-128"/>
              </a:rPr>
              <a:t>Economics of Cloud Users</a:t>
            </a:r>
          </a:p>
        </p:txBody>
      </p:sp>
      <p:sp>
        <p:nvSpPr>
          <p:cNvPr id="9220" name="Content Placeholder 2"/>
          <p:cNvSpPr txBox="1">
            <a:spLocks/>
          </p:cNvSpPr>
          <p:nvPr/>
        </p:nvSpPr>
        <p:spPr bwMode="auto">
          <a:xfrm>
            <a:off x="457200" y="1371600"/>
            <a:ext cx="8382000" cy="5257800"/>
          </a:xfrm>
          <a:prstGeom prst="rect">
            <a:avLst/>
          </a:prstGeom>
          <a:noFill/>
          <a:ln w="9525">
            <a:noFill/>
            <a:miter lim="800000"/>
            <a:headEnd/>
            <a:tailEnd/>
          </a:ln>
        </p:spPr>
        <p:txBody>
          <a:bodyPr/>
          <a:lstStyle/>
          <a:p>
            <a:pPr marL="342900" indent="-342900" eaLnBrk="0" hangingPunct="0">
              <a:spcBef>
                <a:spcPct val="20000"/>
              </a:spcBef>
              <a:buFontTx/>
              <a:buChar char="•"/>
            </a:pPr>
            <a:r>
              <a:rPr lang="en-US" sz="3200" dirty="0" smtClean="0">
                <a:latin typeface="Calibri" pitchFamily="34" charset="0"/>
              </a:rPr>
              <a:t>Pay by use instead of provisioning for peak</a:t>
            </a:r>
          </a:p>
          <a:p>
            <a:pPr marL="800100" lvl="1" indent="-342900" eaLnBrk="0" hangingPunct="0">
              <a:spcBef>
                <a:spcPct val="20000"/>
              </a:spcBef>
              <a:buFontTx/>
              <a:buChar char="•"/>
            </a:pPr>
            <a:r>
              <a:rPr lang="en-US" sz="3200" dirty="0" smtClean="0">
                <a:latin typeface="Calibri" pitchFamily="34" charset="0"/>
              </a:rPr>
              <a:t>Data center costs  &gt; US$150M and takes 24</a:t>
            </a:r>
            <a:r>
              <a:rPr lang="en-US" sz="3200" baseline="30000" dirty="0" smtClean="0">
                <a:latin typeface="Calibri" pitchFamily="34" charset="0"/>
              </a:rPr>
              <a:t>+</a:t>
            </a:r>
            <a:r>
              <a:rPr lang="en-US" sz="3200" dirty="0" smtClean="0">
                <a:latin typeface="Calibri" pitchFamily="34" charset="0"/>
              </a:rPr>
              <a:t> months to design and build</a:t>
            </a:r>
          </a:p>
          <a:p>
            <a:pPr marL="800100" lvl="1" indent="-342900" eaLnBrk="0" hangingPunct="0">
              <a:spcBef>
                <a:spcPct val="20000"/>
              </a:spcBef>
              <a:buFontTx/>
              <a:buChar char="•"/>
            </a:pPr>
            <a:endParaRPr lang="en-US" sz="3200" dirty="0">
              <a:latin typeface="Calibri" pitchFamily="34" charset="0"/>
            </a:endParaRPr>
          </a:p>
        </p:txBody>
      </p:sp>
      <p:sp>
        <p:nvSpPr>
          <p:cNvPr id="9221" name="TextBox 4"/>
          <p:cNvSpPr txBox="1">
            <a:spLocks noChangeArrowheads="1"/>
          </p:cNvSpPr>
          <p:nvPr/>
        </p:nvSpPr>
        <p:spPr bwMode="auto">
          <a:xfrm>
            <a:off x="1295400" y="5634038"/>
            <a:ext cx="2582863" cy="461962"/>
          </a:xfrm>
          <a:prstGeom prst="rect">
            <a:avLst/>
          </a:prstGeom>
          <a:noFill/>
          <a:ln w="9525">
            <a:noFill/>
            <a:miter lim="800000"/>
            <a:headEnd/>
            <a:tailEnd/>
          </a:ln>
        </p:spPr>
        <p:txBody>
          <a:bodyPr wrap="none">
            <a:spAutoFit/>
          </a:bodyPr>
          <a:lstStyle/>
          <a:p>
            <a:pPr algn="ctr"/>
            <a:r>
              <a:rPr lang="en-US" sz="1800">
                <a:latin typeface="Calibri" pitchFamily="34" charset="0"/>
              </a:rPr>
              <a:t>Static data center</a:t>
            </a:r>
          </a:p>
        </p:txBody>
      </p:sp>
      <p:sp>
        <p:nvSpPr>
          <p:cNvPr id="9222" name="TextBox 5"/>
          <p:cNvSpPr txBox="1">
            <a:spLocks noChangeArrowheads="1"/>
          </p:cNvSpPr>
          <p:nvPr/>
        </p:nvSpPr>
        <p:spPr bwMode="auto">
          <a:xfrm>
            <a:off x="5105400" y="5634038"/>
            <a:ext cx="3435350" cy="461962"/>
          </a:xfrm>
          <a:prstGeom prst="rect">
            <a:avLst/>
          </a:prstGeom>
          <a:noFill/>
          <a:ln w="9525">
            <a:noFill/>
            <a:miter lim="800000"/>
            <a:headEnd/>
            <a:tailEnd/>
          </a:ln>
        </p:spPr>
        <p:txBody>
          <a:bodyPr wrap="none">
            <a:spAutoFit/>
          </a:bodyPr>
          <a:lstStyle/>
          <a:p>
            <a:pPr algn="ctr"/>
            <a:r>
              <a:rPr lang="en-US" sz="1800">
                <a:latin typeface="Calibri" pitchFamily="34" charset="0"/>
              </a:rPr>
              <a:t>Data center in the cloud</a:t>
            </a:r>
          </a:p>
        </p:txBody>
      </p:sp>
      <p:grpSp>
        <p:nvGrpSpPr>
          <p:cNvPr id="3" name="Group 36"/>
          <p:cNvGrpSpPr>
            <a:grpSpLocks/>
          </p:cNvGrpSpPr>
          <p:nvPr/>
        </p:nvGrpSpPr>
        <p:grpSpPr bwMode="auto">
          <a:xfrm>
            <a:off x="719138" y="3044825"/>
            <a:ext cx="3700462" cy="2436813"/>
            <a:chOff x="719863" y="3048794"/>
            <a:chExt cx="3775937" cy="2455971"/>
          </a:xfrm>
        </p:grpSpPr>
        <p:cxnSp>
          <p:nvCxnSpPr>
            <p:cNvPr id="10" name="Straight Arrow Connector 9"/>
            <p:cNvCxnSpPr/>
            <p:nvPr/>
          </p:nvCxnSpPr>
          <p:spPr>
            <a:xfrm rot="5400000" flipH="1" flipV="1">
              <a:off x="76273" y="4115171"/>
              <a:ext cx="2134374"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2" name="Straight Arrow Connector 11"/>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7" name="Freeform 16"/>
            <p:cNvSpPr/>
            <p:nvPr/>
          </p:nvSpPr>
          <p:spPr>
            <a:xfrm>
              <a:off x="1142651" y="3962384"/>
              <a:ext cx="2667941" cy="990388"/>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sp>
          <p:nvSpPr>
            <p:cNvPr id="9239" name="TextBox 17"/>
            <p:cNvSpPr txBox="1">
              <a:spLocks noChangeArrowheads="1"/>
            </p:cNvSpPr>
            <p:nvPr/>
          </p:nvSpPr>
          <p:spPr bwMode="auto">
            <a:xfrm>
              <a:off x="3535212" y="4232780"/>
              <a:ext cx="960588" cy="339196"/>
            </a:xfrm>
            <a:prstGeom prst="rect">
              <a:avLst/>
            </a:prstGeom>
            <a:noFill/>
            <a:ln w="9525">
              <a:noFill/>
              <a:miter lim="800000"/>
              <a:headEnd/>
              <a:tailEnd/>
            </a:ln>
          </p:spPr>
          <p:txBody>
            <a:bodyPr wrap="none">
              <a:spAutoFit/>
            </a:bodyPr>
            <a:lstStyle/>
            <a:p>
              <a:pPr algn="ctr"/>
              <a:r>
                <a:rPr lang="en-US" sz="1600">
                  <a:solidFill>
                    <a:srgbClr val="262673"/>
                  </a:solidFill>
                  <a:latin typeface="Calibri" pitchFamily="34" charset="0"/>
                </a:rPr>
                <a:t>Demand</a:t>
              </a:r>
            </a:p>
          </p:txBody>
        </p:sp>
        <p:cxnSp>
          <p:nvCxnSpPr>
            <p:cNvPr id="19" name="Straight Arrow Connector 18"/>
            <p:cNvCxnSpPr/>
            <p:nvPr/>
          </p:nvCxnSpPr>
          <p:spPr>
            <a:xfrm>
              <a:off x="1142651" y="3815185"/>
              <a:ext cx="2744075" cy="1599"/>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9241" name="TextBox 19"/>
            <p:cNvSpPr txBox="1">
              <a:spLocks noChangeArrowheads="1"/>
            </p:cNvSpPr>
            <p:nvPr/>
          </p:nvSpPr>
          <p:spPr bwMode="auto">
            <a:xfrm>
              <a:off x="3512839" y="3477181"/>
              <a:ext cx="982961" cy="338554"/>
            </a:xfrm>
            <a:prstGeom prst="rect">
              <a:avLst/>
            </a:prstGeom>
            <a:noFill/>
            <a:ln w="9525">
              <a:noFill/>
              <a:miter lim="800000"/>
              <a:headEnd/>
              <a:tailEnd/>
            </a:ln>
          </p:spPr>
          <p:txBody>
            <a:bodyPr wrap="none">
              <a:spAutoFit/>
            </a:bodyPr>
            <a:lstStyle/>
            <a:p>
              <a:pPr algn="ctr"/>
              <a:r>
                <a:rPr lang="en-US" sz="1600">
                  <a:solidFill>
                    <a:srgbClr val="FF0000"/>
                  </a:solidFill>
                  <a:latin typeface="Calibri" pitchFamily="34" charset="0"/>
                </a:rPr>
                <a:t>Capacity</a:t>
              </a:r>
            </a:p>
          </p:txBody>
        </p:sp>
        <p:sp>
          <p:nvSpPr>
            <p:cNvPr id="9242" name="TextBox 22"/>
            <p:cNvSpPr txBox="1">
              <a:spLocks noChangeArrowheads="1"/>
            </p:cNvSpPr>
            <p:nvPr/>
          </p:nvSpPr>
          <p:spPr bwMode="auto">
            <a:xfrm>
              <a:off x="2443015" y="5181600"/>
              <a:ext cx="604985" cy="323165"/>
            </a:xfrm>
            <a:prstGeom prst="rect">
              <a:avLst/>
            </a:prstGeom>
            <a:noFill/>
            <a:ln w="9525">
              <a:noFill/>
              <a:miter lim="800000"/>
              <a:headEnd/>
              <a:tailEnd/>
            </a:ln>
          </p:spPr>
          <p:txBody>
            <a:bodyPr wrap="none">
              <a:spAutoFit/>
            </a:bodyPr>
            <a:lstStyle/>
            <a:p>
              <a:pPr algn="ctr"/>
              <a:r>
                <a:rPr lang="en-US" sz="1500">
                  <a:latin typeface="Calibri" pitchFamily="34" charset="0"/>
                </a:rPr>
                <a:t>Time</a:t>
              </a:r>
            </a:p>
          </p:txBody>
        </p:sp>
        <p:sp>
          <p:nvSpPr>
            <p:cNvPr id="24" name="TextBox 23"/>
            <p:cNvSpPr txBox="1"/>
            <p:nvPr/>
          </p:nvSpPr>
          <p:spPr>
            <a:xfrm>
              <a:off x="719863" y="3658394"/>
              <a:ext cx="415498" cy="1011774"/>
            </a:xfrm>
            <a:prstGeom prst="rect">
              <a:avLst/>
            </a:prstGeom>
            <a:noFill/>
          </p:spPr>
          <p:txBody>
            <a:bodyPr vert="vert270" wrap="none">
              <a:spAutoFit/>
            </a:bodyPr>
            <a:lstStyle/>
            <a:p>
              <a:pPr algn="ctr" fontAlgn="auto">
                <a:spcBef>
                  <a:spcPts val="0"/>
                </a:spcBef>
                <a:spcAft>
                  <a:spcPts val="0"/>
                </a:spcAft>
                <a:defRPr/>
              </a:pPr>
              <a:r>
                <a:rPr lang="en-US" sz="1500" dirty="0">
                  <a:latin typeface="Arial" charset="0"/>
                  <a:cs typeface="ＭＳ Ｐゴシック" charset="-128"/>
                </a:rPr>
                <a:t>Resources</a:t>
              </a:r>
            </a:p>
          </p:txBody>
        </p:sp>
      </p:grpSp>
      <p:grpSp>
        <p:nvGrpSpPr>
          <p:cNvPr id="4" name="Group 37"/>
          <p:cNvGrpSpPr>
            <a:grpSpLocks/>
          </p:cNvGrpSpPr>
          <p:nvPr/>
        </p:nvGrpSpPr>
        <p:grpSpPr bwMode="auto">
          <a:xfrm>
            <a:off x="4765675" y="3043238"/>
            <a:ext cx="3921125" cy="2438400"/>
            <a:chOff x="4766102" y="3048000"/>
            <a:chExt cx="3996898" cy="2455971"/>
          </a:xfrm>
        </p:grpSpPr>
        <p:cxnSp>
          <p:nvCxnSpPr>
            <p:cNvPr id="26" name="Straight Arrow Connector 25"/>
            <p:cNvCxnSpPr/>
            <p:nvPr/>
          </p:nvCxnSpPr>
          <p:spPr>
            <a:xfrm rot="16200000" flipV="1">
              <a:off x="4118717" y="4111257"/>
              <a:ext cx="2132985"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7" name="Straight Arrow Connector 26"/>
            <p:cNvCxnSpPr/>
            <p:nvPr/>
          </p:nvCxnSpPr>
          <p:spPr>
            <a:xfrm>
              <a:off x="5188447" y="5179386"/>
              <a:ext cx="3124700" cy="159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Freeform 27"/>
            <p:cNvSpPr/>
            <p:nvPr/>
          </p:nvSpPr>
          <p:spPr>
            <a:xfrm>
              <a:off x="5188447" y="3960994"/>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sp>
          <p:nvSpPr>
            <p:cNvPr id="9231" name="TextBox 28"/>
            <p:cNvSpPr txBox="1">
              <a:spLocks noChangeArrowheads="1"/>
            </p:cNvSpPr>
            <p:nvPr/>
          </p:nvSpPr>
          <p:spPr bwMode="auto">
            <a:xfrm>
              <a:off x="7803421" y="4766860"/>
              <a:ext cx="959579" cy="338975"/>
            </a:xfrm>
            <a:prstGeom prst="rect">
              <a:avLst/>
            </a:prstGeom>
            <a:noFill/>
            <a:ln w="9525">
              <a:noFill/>
              <a:miter lim="800000"/>
              <a:headEnd/>
              <a:tailEnd/>
            </a:ln>
          </p:spPr>
          <p:txBody>
            <a:bodyPr wrap="none">
              <a:spAutoFit/>
            </a:bodyPr>
            <a:lstStyle/>
            <a:p>
              <a:pPr algn="ctr"/>
              <a:r>
                <a:rPr lang="en-US" sz="1600">
                  <a:solidFill>
                    <a:srgbClr val="262673"/>
                  </a:solidFill>
                  <a:latin typeface="Calibri" pitchFamily="34" charset="0"/>
                </a:rPr>
                <a:t>Demand</a:t>
              </a:r>
            </a:p>
          </p:txBody>
        </p:sp>
        <p:sp>
          <p:nvSpPr>
            <p:cNvPr id="9232" name="TextBox 30"/>
            <p:cNvSpPr txBox="1">
              <a:spLocks noChangeArrowheads="1"/>
            </p:cNvSpPr>
            <p:nvPr/>
          </p:nvSpPr>
          <p:spPr bwMode="auto">
            <a:xfrm>
              <a:off x="7753147" y="4191000"/>
              <a:ext cx="982961" cy="338554"/>
            </a:xfrm>
            <a:prstGeom prst="rect">
              <a:avLst/>
            </a:prstGeom>
            <a:noFill/>
            <a:ln w="9525">
              <a:noFill/>
              <a:miter lim="800000"/>
              <a:headEnd/>
              <a:tailEnd/>
            </a:ln>
          </p:spPr>
          <p:txBody>
            <a:bodyPr wrap="none">
              <a:spAutoFit/>
            </a:bodyPr>
            <a:lstStyle/>
            <a:p>
              <a:pPr algn="ctr"/>
              <a:r>
                <a:rPr lang="en-US" sz="1600">
                  <a:solidFill>
                    <a:srgbClr val="FF0000"/>
                  </a:solidFill>
                  <a:latin typeface="Calibri" pitchFamily="34" charset="0"/>
                </a:rPr>
                <a:t>Capacity</a:t>
              </a:r>
            </a:p>
          </p:txBody>
        </p:sp>
        <p:sp>
          <p:nvSpPr>
            <p:cNvPr id="9233" name="TextBox 31"/>
            <p:cNvSpPr txBox="1">
              <a:spLocks noChangeArrowheads="1"/>
            </p:cNvSpPr>
            <p:nvPr/>
          </p:nvSpPr>
          <p:spPr bwMode="auto">
            <a:xfrm>
              <a:off x="6489254" y="5180806"/>
              <a:ext cx="604985" cy="323165"/>
            </a:xfrm>
            <a:prstGeom prst="rect">
              <a:avLst/>
            </a:prstGeom>
            <a:noFill/>
            <a:ln w="9525">
              <a:noFill/>
              <a:miter lim="800000"/>
              <a:headEnd/>
              <a:tailEnd/>
            </a:ln>
          </p:spPr>
          <p:txBody>
            <a:bodyPr wrap="none">
              <a:spAutoFit/>
            </a:bodyPr>
            <a:lstStyle/>
            <a:p>
              <a:pPr algn="ctr"/>
              <a:r>
                <a:rPr lang="en-US" sz="1500">
                  <a:latin typeface="Calibri" pitchFamily="34" charset="0"/>
                </a:rPr>
                <a:t>Time</a:t>
              </a:r>
            </a:p>
          </p:txBody>
        </p:sp>
        <p:sp>
          <p:nvSpPr>
            <p:cNvPr id="33" name="TextBox 32"/>
            <p:cNvSpPr txBox="1"/>
            <p:nvPr/>
          </p:nvSpPr>
          <p:spPr>
            <a:xfrm>
              <a:off x="4766102" y="3657600"/>
              <a:ext cx="415498" cy="1011774"/>
            </a:xfrm>
            <a:prstGeom prst="rect">
              <a:avLst/>
            </a:prstGeom>
            <a:noFill/>
          </p:spPr>
          <p:txBody>
            <a:bodyPr vert="vert270" wrap="none">
              <a:spAutoFit/>
            </a:bodyPr>
            <a:lstStyle/>
            <a:p>
              <a:pPr algn="ctr" fontAlgn="auto">
                <a:spcBef>
                  <a:spcPts val="0"/>
                </a:spcBef>
                <a:spcAft>
                  <a:spcPts val="0"/>
                </a:spcAft>
                <a:defRPr/>
              </a:pPr>
              <a:r>
                <a:rPr lang="en-US" sz="1500" dirty="0">
                  <a:latin typeface="Arial" charset="0"/>
                  <a:cs typeface="ＭＳ Ｐゴシック" charset="-128"/>
                </a:rPr>
                <a:t>Resources</a:t>
              </a:r>
            </a:p>
          </p:txBody>
        </p:sp>
        <p:sp>
          <p:nvSpPr>
            <p:cNvPr id="34" name="Freeform 33"/>
            <p:cNvSpPr/>
            <p:nvPr/>
          </p:nvSpPr>
          <p:spPr>
            <a:xfrm>
              <a:off x="5181974" y="3810694"/>
              <a:ext cx="2666756" cy="912995"/>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grpSp>
      <p:grpSp>
        <p:nvGrpSpPr>
          <p:cNvPr id="5" name="Group 37"/>
          <p:cNvGrpSpPr>
            <a:grpSpLocks/>
          </p:cNvGrpSpPr>
          <p:nvPr/>
        </p:nvGrpSpPr>
        <p:grpSpPr bwMode="auto">
          <a:xfrm>
            <a:off x="3352800" y="304800"/>
            <a:ext cx="5181600" cy="3657600"/>
            <a:chOff x="3352800" y="304800"/>
            <a:chExt cx="5181600" cy="3657600"/>
          </a:xfrm>
        </p:grpSpPr>
        <p:sp>
          <p:nvSpPr>
            <p:cNvPr id="32" name="Oval 31"/>
            <p:cNvSpPr/>
            <p:nvPr/>
          </p:nvSpPr>
          <p:spPr>
            <a:xfrm>
              <a:off x="3352800" y="3352800"/>
              <a:ext cx="1143000" cy="609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srgbClr val="FFFFFF"/>
                </a:solidFill>
                <a:latin typeface="Calibri" pitchFamily="34" charset="0"/>
              </a:endParaRPr>
            </a:p>
          </p:txBody>
        </p:sp>
        <p:sp>
          <p:nvSpPr>
            <p:cNvPr id="36" name="Rounded Rectangular Callout 35"/>
            <p:cNvSpPr/>
            <p:nvPr/>
          </p:nvSpPr>
          <p:spPr>
            <a:xfrm>
              <a:off x="6019800" y="304800"/>
              <a:ext cx="2514600" cy="1143000"/>
            </a:xfrm>
            <a:prstGeom prst="wedgeRoundRectCallout">
              <a:avLst>
                <a:gd name="adj1" fmla="val -121659"/>
                <a:gd name="adj2" fmla="val 220884"/>
                <a:gd name="adj3" fmla="val 16667"/>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How do you pick a capacity level?</a:t>
              </a:r>
            </a:p>
          </p:txBody>
        </p:sp>
      </p:grpSp>
      <p:sp>
        <p:nvSpPr>
          <p:cNvPr id="41" name="Slide Number Placeholder 40"/>
          <p:cNvSpPr>
            <a:spLocks noGrp="1"/>
          </p:cNvSpPr>
          <p:nvPr>
            <p:ph type="sldNum" sz="quarter" idx="12"/>
          </p:nvPr>
        </p:nvSpPr>
        <p:spPr/>
        <p:txBody>
          <a:bodyPr/>
          <a:lstStyle/>
          <a:p>
            <a:fld id="{B6F15528-21DE-4FAA-801E-634DDDAF4B2B}" type="slidenum">
              <a:rPr lang="en-US" smtClean="0"/>
              <a:pPr/>
              <a:t>14</a:t>
            </a:fld>
            <a:endParaRPr lang="en-US"/>
          </a:p>
        </p:txBody>
      </p:sp>
      <p:sp>
        <p:nvSpPr>
          <p:cNvPr id="39" name="Rectangle 38"/>
          <p:cNvSpPr/>
          <p:nvPr/>
        </p:nvSpPr>
        <p:spPr>
          <a:xfrm>
            <a:off x="457200" y="6096000"/>
            <a:ext cx="2362200" cy="646331"/>
          </a:xfrm>
          <a:prstGeom prst="rect">
            <a:avLst/>
          </a:prstGeom>
        </p:spPr>
        <p:txBody>
          <a:bodyPr wrap="square">
            <a:spAutoFit/>
          </a:bodyPr>
          <a:lstStyle/>
          <a:p>
            <a:r>
              <a:rPr lang="en-US" sz="1200" dirty="0" smtClean="0"/>
              <a:t>Source: the slide is from RAD Lab at UC Berkeley about the cloud and Jimmy Lin</a:t>
            </a:r>
            <a:endParaRPr lang="en-US" sz="1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bwMode="auto">
          <a:xfrm>
            <a:off x="1338263" y="3048000"/>
            <a:ext cx="2613025"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solidFill>
                <a:srgbClr val="FFFFFF"/>
              </a:solidFill>
              <a:latin typeface="Calibri" pitchFamily="34" charset="0"/>
              <a:ea typeface="MS PGothic" pitchFamily="34" charset="-128"/>
            </a:endParaRPr>
          </a:p>
        </p:txBody>
      </p:sp>
      <p:sp>
        <p:nvSpPr>
          <p:cNvPr id="10243" name="TextBox 36"/>
          <p:cNvSpPr txBox="1">
            <a:spLocks noChangeArrowheads="1"/>
          </p:cNvSpPr>
          <p:nvPr/>
        </p:nvSpPr>
        <p:spPr bwMode="auto">
          <a:xfrm>
            <a:off x="5511800" y="2936875"/>
            <a:ext cx="3098800" cy="523875"/>
          </a:xfrm>
          <a:prstGeom prst="rect">
            <a:avLst/>
          </a:prstGeom>
          <a:noFill/>
          <a:ln w="9525">
            <a:noFill/>
            <a:miter lim="800000"/>
            <a:headEnd/>
            <a:tailEnd/>
          </a:ln>
        </p:spPr>
        <p:txBody>
          <a:bodyPr wrap="none">
            <a:spAutoFit/>
          </a:bodyPr>
          <a:lstStyle/>
          <a:p>
            <a:pPr algn="ctr"/>
            <a:r>
              <a:rPr lang="en-US" sz="2800">
                <a:latin typeface="Calibri" pitchFamily="34" charset="0"/>
              </a:rPr>
              <a:t>Unused resources</a:t>
            </a:r>
          </a:p>
        </p:txBody>
      </p:sp>
      <p:sp>
        <p:nvSpPr>
          <p:cNvPr id="38" name="Rectangle 37"/>
          <p:cNvSpPr>
            <a:spLocks noChangeArrowheads="1"/>
          </p:cNvSpPr>
          <p:nvPr/>
        </p:nvSpPr>
        <p:spPr bwMode="auto">
          <a:xfrm>
            <a:off x="4964113" y="3013075"/>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defRPr/>
            </a:pPr>
            <a:endParaRPr lang="en-US" sz="1800">
              <a:solidFill>
                <a:srgbClr val="FFFFFF"/>
              </a:solidFill>
              <a:latin typeface="Calibri" pitchFamily="34" charset="0"/>
            </a:endParaRPr>
          </a:p>
        </p:txBody>
      </p:sp>
      <p:sp>
        <p:nvSpPr>
          <p:cNvPr id="10245" name="Title 1"/>
          <p:cNvSpPr>
            <a:spLocks noGrp="1"/>
          </p:cNvSpPr>
          <p:nvPr>
            <p:ph type="title" idx="4294967295"/>
          </p:nvPr>
        </p:nvSpPr>
        <p:spPr>
          <a:xfrm>
            <a:off x="0" y="274638"/>
            <a:ext cx="8229600" cy="1143000"/>
          </a:xfrm>
        </p:spPr>
        <p:txBody>
          <a:bodyPr/>
          <a:lstStyle/>
          <a:p>
            <a:pPr eaLnBrk="1" hangingPunct="1"/>
            <a:r>
              <a:rPr lang="en-US" smtClean="0">
                <a:ea typeface="MS PGothic" pitchFamily="34" charset="-128"/>
              </a:rPr>
              <a:t>Economics of Cloud Users</a:t>
            </a:r>
          </a:p>
        </p:txBody>
      </p:sp>
      <p:sp>
        <p:nvSpPr>
          <p:cNvPr id="10246" name="Content Placeholder 2"/>
          <p:cNvSpPr txBox="1">
            <a:spLocks/>
          </p:cNvSpPr>
          <p:nvPr/>
        </p:nvSpPr>
        <p:spPr bwMode="auto">
          <a:xfrm>
            <a:off x="457200" y="1447800"/>
            <a:ext cx="8382000" cy="5257800"/>
          </a:xfrm>
          <a:prstGeom prst="rect">
            <a:avLst/>
          </a:prstGeom>
          <a:noFill/>
          <a:ln w="9525">
            <a:noFill/>
            <a:miter lim="800000"/>
            <a:headEnd/>
            <a:tailEnd/>
          </a:ln>
        </p:spPr>
        <p:txBody>
          <a:bodyPr/>
          <a:lstStyle/>
          <a:p>
            <a:pPr marL="342900" indent="-342900" eaLnBrk="0" hangingPunct="0">
              <a:spcBef>
                <a:spcPct val="20000"/>
              </a:spcBef>
              <a:buFontTx/>
              <a:buChar char="•"/>
            </a:pPr>
            <a:r>
              <a:rPr lang="en-US" sz="3200" dirty="0">
                <a:latin typeface="Calibri" pitchFamily="34" charset="0"/>
              </a:rPr>
              <a:t>Risk of over-provisioning: </a:t>
            </a:r>
            <a:r>
              <a:rPr lang="en-US" sz="3200" dirty="0" smtClean="0">
                <a:latin typeface="Calibri" pitchFamily="34" charset="0"/>
              </a:rPr>
              <a:t>underutilization</a:t>
            </a:r>
          </a:p>
          <a:p>
            <a:pPr marL="800100" lvl="1" indent="-342900" eaLnBrk="0" hangingPunct="0">
              <a:spcBef>
                <a:spcPct val="20000"/>
              </a:spcBef>
              <a:buFont typeface="Wingdings" pitchFamily="2" charset="2"/>
              <a:buChar char="§"/>
            </a:pPr>
            <a:r>
              <a:rPr lang="en-US" sz="3200" dirty="0" smtClean="0">
                <a:latin typeface="Calibri" pitchFamily="34" charset="0"/>
              </a:rPr>
              <a:t>Huge investment cost in </a:t>
            </a:r>
            <a:r>
              <a:rPr lang="en-US" sz="3200" dirty="0">
                <a:latin typeface="Calibri" pitchFamily="34" charset="0"/>
              </a:rPr>
              <a:t>infrastructure</a:t>
            </a:r>
          </a:p>
        </p:txBody>
      </p:sp>
      <p:sp>
        <p:nvSpPr>
          <p:cNvPr id="10247" name="TextBox 4"/>
          <p:cNvSpPr txBox="1">
            <a:spLocks noChangeArrowheads="1"/>
          </p:cNvSpPr>
          <p:nvPr/>
        </p:nvSpPr>
        <p:spPr bwMode="auto">
          <a:xfrm>
            <a:off x="1490663" y="5405438"/>
            <a:ext cx="2582862" cy="461962"/>
          </a:xfrm>
          <a:prstGeom prst="rect">
            <a:avLst/>
          </a:prstGeom>
          <a:noFill/>
          <a:ln w="9525">
            <a:noFill/>
            <a:miter lim="800000"/>
            <a:headEnd/>
            <a:tailEnd/>
          </a:ln>
        </p:spPr>
        <p:txBody>
          <a:bodyPr wrap="none">
            <a:spAutoFit/>
          </a:bodyPr>
          <a:lstStyle/>
          <a:p>
            <a:pPr algn="ctr"/>
            <a:r>
              <a:rPr lang="en-US" sz="1800">
                <a:latin typeface="Calibri" pitchFamily="34" charset="0"/>
              </a:rPr>
              <a:t>Static data center</a:t>
            </a:r>
          </a:p>
        </p:txBody>
      </p:sp>
      <p:grpSp>
        <p:nvGrpSpPr>
          <p:cNvPr id="2" name="Group 36"/>
          <p:cNvGrpSpPr>
            <a:grpSpLocks/>
          </p:cNvGrpSpPr>
          <p:nvPr/>
        </p:nvGrpSpPr>
        <p:grpSpPr bwMode="auto">
          <a:xfrm>
            <a:off x="914400" y="2708275"/>
            <a:ext cx="3700463" cy="2544763"/>
            <a:chOff x="719863" y="2939763"/>
            <a:chExt cx="3775937" cy="2565002"/>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2" name="Straight Arrow Connector 11"/>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7" name="Freeform 16"/>
            <p:cNvSpPr/>
            <p:nvPr/>
          </p:nvSpPr>
          <p:spPr>
            <a:xfrm>
              <a:off x="1142652" y="3962244"/>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sp>
          <p:nvSpPr>
            <p:cNvPr id="10269" name="TextBox 17"/>
            <p:cNvSpPr txBox="1">
              <a:spLocks noChangeArrowheads="1"/>
            </p:cNvSpPr>
            <p:nvPr/>
          </p:nvSpPr>
          <p:spPr bwMode="auto">
            <a:xfrm>
              <a:off x="3535212" y="4232665"/>
              <a:ext cx="960588" cy="339227"/>
            </a:xfrm>
            <a:prstGeom prst="rect">
              <a:avLst/>
            </a:prstGeom>
            <a:noFill/>
            <a:ln w="9525">
              <a:noFill/>
              <a:miter lim="800000"/>
              <a:headEnd/>
              <a:tailEnd/>
            </a:ln>
          </p:spPr>
          <p:txBody>
            <a:bodyPr wrap="none">
              <a:spAutoFit/>
            </a:bodyPr>
            <a:lstStyle/>
            <a:p>
              <a:pPr algn="ctr"/>
              <a:r>
                <a:rPr lang="en-US" sz="1600">
                  <a:solidFill>
                    <a:srgbClr val="262673"/>
                  </a:solidFill>
                  <a:latin typeface="Calibri" pitchFamily="34" charset="0"/>
                </a:rPr>
                <a:t>Demand</a:t>
              </a:r>
            </a:p>
          </p:txBody>
        </p:sp>
        <p:cxnSp>
          <p:nvCxnSpPr>
            <p:cNvPr id="19" name="Straight Arrow Connector 18"/>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0271" name="TextBox 19"/>
            <p:cNvSpPr txBox="1">
              <a:spLocks noChangeArrowheads="1"/>
            </p:cNvSpPr>
            <p:nvPr/>
          </p:nvSpPr>
          <p:spPr bwMode="auto">
            <a:xfrm>
              <a:off x="3512839" y="2939763"/>
              <a:ext cx="982961" cy="338554"/>
            </a:xfrm>
            <a:prstGeom prst="rect">
              <a:avLst/>
            </a:prstGeom>
            <a:noFill/>
            <a:ln w="9525">
              <a:noFill/>
              <a:miter lim="800000"/>
              <a:headEnd/>
              <a:tailEnd/>
            </a:ln>
          </p:spPr>
          <p:txBody>
            <a:bodyPr wrap="none">
              <a:spAutoFit/>
            </a:bodyPr>
            <a:lstStyle/>
            <a:p>
              <a:pPr algn="ctr"/>
              <a:r>
                <a:rPr lang="en-US" sz="1600">
                  <a:solidFill>
                    <a:srgbClr val="FF0000"/>
                  </a:solidFill>
                  <a:latin typeface="Calibri" pitchFamily="34" charset="0"/>
                </a:rPr>
                <a:t>Capacity</a:t>
              </a:r>
            </a:p>
          </p:txBody>
        </p:sp>
        <p:sp>
          <p:nvSpPr>
            <p:cNvPr id="10272" name="TextBox 22"/>
            <p:cNvSpPr txBox="1">
              <a:spLocks noChangeArrowheads="1"/>
            </p:cNvSpPr>
            <p:nvPr/>
          </p:nvSpPr>
          <p:spPr bwMode="auto">
            <a:xfrm>
              <a:off x="2443015" y="5181600"/>
              <a:ext cx="604985" cy="323165"/>
            </a:xfrm>
            <a:prstGeom prst="rect">
              <a:avLst/>
            </a:prstGeom>
            <a:noFill/>
            <a:ln w="9525">
              <a:noFill/>
              <a:miter lim="800000"/>
              <a:headEnd/>
              <a:tailEnd/>
            </a:ln>
          </p:spPr>
          <p:txBody>
            <a:bodyPr wrap="none">
              <a:spAutoFit/>
            </a:bodyPr>
            <a:lstStyle/>
            <a:p>
              <a:pPr algn="ctr"/>
              <a:r>
                <a:rPr lang="en-US" sz="1500">
                  <a:latin typeface="Calibri" pitchFamily="34" charset="0"/>
                </a:rPr>
                <a:t>Time</a:t>
              </a:r>
            </a:p>
          </p:txBody>
        </p:sp>
        <p:sp>
          <p:nvSpPr>
            <p:cNvPr id="24" name="TextBox 23"/>
            <p:cNvSpPr txBox="1"/>
            <p:nvPr/>
          </p:nvSpPr>
          <p:spPr>
            <a:xfrm>
              <a:off x="719863" y="3658394"/>
              <a:ext cx="415498" cy="1011774"/>
            </a:xfrm>
            <a:prstGeom prst="rect">
              <a:avLst/>
            </a:prstGeom>
            <a:noFill/>
          </p:spPr>
          <p:txBody>
            <a:bodyPr vert="vert270" wrap="none">
              <a:spAutoFit/>
            </a:bodyPr>
            <a:lstStyle/>
            <a:p>
              <a:pPr algn="ctr" fontAlgn="auto">
                <a:spcBef>
                  <a:spcPts val="0"/>
                </a:spcBef>
                <a:spcAft>
                  <a:spcPts val="0"/>
                </a:spcAft>
                <a:defRPr/>
              </a:pPr>
              <a:r>
                <a:rPr lang="en-US" sz="1500" dirty="0">
                  <a:latin typeface="Arial" charset="0"/>
                  <a:cs typeface="ＭＳ Ｐゴシック" charset="-128"/>
                </a:rPr>
                <a:t>Resources</a:t>
              </a:r>
            </a:p>
          </p:txBody>
        </p:sp>
      </p:grpSp>
      <p:grpSp>
        <p:nvGrpSpPr>
          <p:cNvPr id="3" name="Group 62"/>
          <p:cNvGrpSpPr>
            <a:grpSpLocks/>
          </p:cNvGrpSpPr>
          <p:nvPr/>
        </p:nvGrpSpPr>
        <p:grpSpPr bwMode="auto">
          <a:xfrm>
            <a:off x="4948238" y="4114800"/>
            <a:ext cx="4176712" cy="2016125"/>
            <a:chOff x="1135098" y="2362201"/>
            <a:chExt cx="6338864" cy="3059410"/>
          </a:xfrm>
        </p:grpSpPr>
        <p:sp>
          <p:nvSpPr>
            <p:cNvPr id="47" name="Freeform 46"/>
            <p:cNvSpPr/>
            <p:nvPr/>
          </p:nvSpPr>
          <p:spPr>
            <a:xfrm>
              <a:off x="1662734" y="2909041"/>
              <a:ext cx="4582486"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en-US" sz="1800">
                <a:solidFill>
                  <a:srgbClr val="000000"/>
                </a:solidFill>
                <a:ea typeface="ＭＳ Ｐゴシック" charset="-128"/>
              </a:endParaRPr>
            </a:p>
          </p:txBody>
        </p:sp>
        <p:cxnSp>
          <p:nvCxnSpPr>
            <p:cNvPr id="48" name="Straight Arrow Connector 47"/>
            <p:cNvCxnSpPr/>
            <p:nvPr/>
          </p:nvCxnSpPr>
          <p:spPr bwMode="auto">
            <a:xfrm>
              <a:off x="1626595" y="4568831"/>
              <a:ext cx="4801731"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9" name="TextBox 48"/>
            <p:cNvSpPr txBox="1"/>
            <p:nvPr/>
          </p:nvSpPr>
          <p:spPr bwMode="auto">
            <a:xfrm>
              <a:off x="1143000" y="2909751"/>
              <a:ext cx="473663" cy="1205049"/>
            </a:xfrm>
            <a:prstGeom prst="rect">
              <a:avLst/>
            </a:prstGeom>
            <a:noFill/>
          </p:spPr>
          <p:txBody>
            <a:bodyPr vert="vert270" wrap="none">
              <a:spAutoFit/>
            </a:bodyPr>
            <a:lstStyle/>
            <a:p>
              <a:pPr algn="ctr" fontAlgn="auto">
                <a:spcBef>
                  <a:spcPts val="0"/>
                </a:spcBef>
                <a:spcAft>
                  <a:spcPts val="0"/>
                </a:spcAft>
                <a:defRPr/>
              </a:pPr>
              <a:r>
                <a:rPr lang="en-US" sz="1500" dirty="0">
                  <a:latin typeface="Arial" pitchFamily="-65" charset="0"/>
                  <a:ea typeface="ＭＳ Ｐゴシック" pitchFamily="-65" charset="-128"/>
                  <a:cs typeface="ＭＳ Ｐゴシック" pitchFamily="-65" charset="-128"/>
                </a:rPr>
                <a:t>Resources</a:t>
              </a:r>
            </a:p>
          </p:txBody>
        </p:sp>
        <p:cxnSp>
          <p:nvCxnSpPr>
            <p:cNvPr id="50" name="Straight Arrow Connector 49"/>
            <p:cNvCxnSpPr/>
            <p:nvPr/>
          </p:nvCxnSpPr>
          <p:spPr bwMode="auto">
            <a:xfrm rot="5400000" flipH="1" flipV="1">
              <a:off x="520870"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0254" name="TextBox 22"/>
            <p:cNvSpPr txBox="1">
              <a:spLocks noChangeArrowheads="1"/>
            </p:cNvSpPr>
            <p:nvPr/>
          </p:nvSpPr>
          <p:spPr bwMode="auto">
            <a:xfrm>
              <a:off x="6180169" y="4038854"/>
              <a:ext cx="1274519" cy="486615"/>
            </a:xfrm>
            <a:prstGeom prst="rect">
              <a:avLst/>
            </a:prstGeom>
            <a:noFill/>
            <a:ln w="9525">
              <a:noFill/>
              <a:miter lim="800000"/>
              <a:headEnd/>
              <a:tailEnd/>
            </a:ln>
          </p:spPr>
          <p:txBody>
            <a:bodyPr wrap="none">
              <a:spAutoFit/>
            </a:bodyPr>
            <a:lstStyle/>
            <a:p>
              <a:pPr algn="ctr"/>
              <a:r>
                <a:rPr lang="en-US" sz="1500">
                  <a:latin typeface="Calibri" pitchFamily="34" charset="0"/>
                </a:rPr>
                <a:t>Demand</a:t>
              </a:r>
            </a:p>
          </p:txBody>
        </p:sp>
        <p:sp>
          <p:nvSpPr>
            <p:cNvPr id="10255" name="TextBox 22"/>
            <p:cNvSpPr txBox="1">
              <a:spLocks noChangeArrowheads="1"/>
            </p:cNvSpPr>
            <p:nvPr/>
          </p:nvSpPr>
          <p:spPr bwMode="auto">
            <a:xfrm>
              <a:off x="6197034" y="3258343"/>
              <a:ext cx="1276928" cy="486615"/>
            </a:xfrm>
            <a:prstGeom prst="rect">
              <a:avLst/>
            </a:prstGeom>
            <a:noFill/>
            <a:ln w="9525">
              <a:noFill/>
              <a:miter lim="800000"/>
              <a:headEnd/>
              <a:tailEnd/>
            </a:ln>
          </p:spPr>
          <p:txBody>
            <a:bodyPr wrap="none">
              <a:spAutoFit/>
            </a:bodyPr>
            <a:lstStyle/>
            <a:p>
              <a:pPr algn="ctr"/>
              <a:r>
                <a:rPr lang="en-US" sz="1500">
                  <a:solidFill>
                    <a:srgbClr val="FF0000"/>
                  </a:solidFill>
                  <a:latin typeface="Calibri" pitchFamily="34" charset="0"/>
                </a:rPr>
                <a:t>Capacity</a:t>
              </a:r>
            </a:p>
          </p:txBody>
        </p:sp>
        <p:pic>
          <p:nvPicPr>
            <p:cNvPr id="10256" name="Picture 52" descr="temp-1.png"/>
            <p:cNvPicPr>
              <a:picLocks noChangeAspect="1"/>
            </p:cNvPicPr>
            <p:nvPr/>
          </p:nvPicPr>
          <p:blipFill>
            <a:blip r:embed="rId3" cstate="print"/>
            <a:srcRect b="61111"/>
            <a:stretch>
              <a:fillRect/>
            </a:stretch>
          </p:blipFill>
          <p:spPr bwMode="auto">
            <a:xfrm>
              <a:off x="1647824" y="2895601"/>
              <a:ext cx="4600576" cy="533399"/>
            </a:xfrm>
            <a:prstGeom prst="rect">
              <a:avLst/>
            </a:prstGeom>
            <a:noFill/>
            <a:ln w="9525">
              <a:noFill/>
              <a:miter lim="800000"/>
              <a:headEnd/>
              <a:tailEnd/>
            </a:ln>
          </p:spPr>
        </p:pic>
        <p:pic>
          <p:nvPicPr>
            <p:cNvPr id="10257" name="Picture 53" descr="temp-4.png"/>
            <p:cNvPicPr>
              <a:picLocks noChangeAspect="1"/>
            </p:cNvPicPr>
            <p:nvPr/>
          </p:nvPicPr>
          <p:blipFill>
            <a:blip r:embed="rId4"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55" name="Straight Arrow Connector 54"/>
            <p:cNvCxnSpPr/>
            <p:nvPr/>
          </p:nvCxnSpPr>
          <p:spPr bwMode="auto">
            <a:xfrm>
              <a:off x="1626595" y="3426972"/>
              <a:ext cx="4601760"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0259" name="TextBox 22"/>
            <p:cNvSpPr txBox="1">
              <a:spLocks noChangeArrowheads="1"/>
            </p:cNvSpPr>
            <p:nvPr/>
          </p:nvSpPr>
          <p:spPr bwMode="auto">
            <a:xfrm>
              <a:off x="3132406" y="4934996"/>
              <a:ext cx="1633505" cy="486615"/>
            </a:xfrm>
            <a:prstGeom prst="rect">
              <a:avLst/>
            </a:prstGeom>
            <a:noFill/>
            <a:ln w="9525">
              <a:noFill/>
              <a:miter lim="800000"/>
              <a:headEnd/>
              <a:tailEnd/>
            </a:ln>
          </p:spPr>
          <p:txBody>
            <a:bodyPr wrap="none">
              <a:spAutoFit/>
            </a:bodyPr>
            <a:lstStyle/>
            <a:p>
              <a:pPr algn="ctr"/>
              <a:r>
                <a:rPr lang="en-US" sz="1500">
                  <a:latin typeface="Calibri" pitchFamily="34" charset="0"/>
                </a:rPr>
                <a:t>Time (days)</a:t>
              </a:r>
            </a:p>
          </p:txBody>
        </p:sp>
        <p:cxnSp>
          <p:nvCxnSpPr>
            <p:cNvPr id="57" name="Straight Arrow Connector 56"/>
            <p:cNvCxnSpPr/>
            <p:nvPr/>
          </p:nvCxnSpPr>
          <p:spPr bwMode="auto">
            <a:xfrm rot="5400000" flipH="1" flipV="1">
              <a:off x="3138435" y="4610987"/>
              <a:ext cx="91541" cy="7229"/>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8" name="Straight Arrow Connector 57"/>
            <p:cNvCxnSpPr/>
            <p:nvPr/>
          </p:nvCxnSpPr>
          <p:spPr bwMode="auto">
            <a:xfrm rot="5400000" flipH="1" flipV="1">
              <a:off x="4657496"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9" name="Straight Arrow Connector 58"/>
            <p:cNvCxnSpPr/>
            <p:nvPr/>
          </p:nvCxnSpPr>
          <p:spPr bwMode="auto">
            <a:xfrm rot="5400000" flipH="1" flipV="1">
              <a:off x="6184991"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0263" name="TextBox 22"/>
            <p:cNvSpPr txBox="1">
              <a:spLocks noChangeArrowheads="1"/>
            </p:cNvSpPr>
            <p:nvPr/>
          </p:nvSpPr>
          <p:spPr bwMode="auto">
            <a:xfrm>
              <a:off x="2978211" y="4609783"/>
              <a:ext cx="368623" cy="486615"/>
            </a:xfrm>
            <a:prstGeom prst="rect">
              <a:avLst/>
            </a:prstGeom>
            <a:noFill/>
            <a:ln w="9525">
              <a:noFill/>
              <a:miter lim="800000"/>
              <a:headEnd/>
              <a:tailEnd/>
            </a:ln>
          </p:spPr>
          <p:txBody>
            <a:bodyPr>
              <a:spAutoFit/>
            </a:bodyPr>
            <a:lstStyle/>
            <a:p>
              <a:pPr algn="ctr"/>
              <a:r>
                <a:rPr lang="en-US" sz="1500">
                  <a:latin typeface="Calibri" pitchFamily="34" charset="0"/>
                </a:rPr>
                <a:t>1</a:t>
              </a:r>
            </a:p>
          </p:txBody>
        </p:sp>
        <p:sp>
          <p:nvSpPr>
            <p:cNvPr id="10264" name="TextBox 60"/>
            <p:cNvSpPr txBox="1">
              <a:spLocks noChangeArrowheads="1"/>
            </p:cNvSpPr>
            <p:nvPr/>
          </p:nvSpPr>
          <p:spPr bwMode="auto">
            <a:xfrm>
              <a:off x="4551483" y="4571240"/>
              <a:ext cx="332483" cy="486614"/>
            </a:xfrm>
            <a:prstGeom prst="rect">
              <a:avLst/>
            </a:prstGeom>
            <a:noFill/>
            <a:ln w="9525">
              <a:noFill/>
              <a:miter lim="800000"/>
              <a:headEnd/>
              <a:tailEnd/>
            </a:ln>
          </p:spPr>
          <p:txBody>
            <a:bodyPr>
              <a:spAutoFit/>
            </a:bodyPr>
            <a:lstStyle/>
            <a:p>
              <a:pPr algn="ctr"/>
              <a:r>
                <a:rPr lang="en-US" sz="1500">
                  <a:latin typeface="Calibri" pitchFamily="34" charset="0"/>
                </a:rPr>
                <a:t>2</a:t>
              </a:r>
            </a:p>
          </p:txBody>
        </p:sp>
        <p:sp>
          <p:nvSpPr>
            <p:cNvPr id="10265" name="TextBox 22"/>
            <p:cNvSpPr txBox="1">
              <a:spLocks noChangeArrowheads="1"/>
            </p:cNvSpPr>
            <p:nvPr/>
          </p:nvSpPr>
          <p:spPr bwMode="auto">
            <a:xfrm>
              <a:off x="6026114" y="4571240"/>
              <a:ext cx="380627" cy="486614"/>
            </a:xfrm>
            <a:prstGeom prst="rect">
              <a:avLst/>
            </a:prstGeom>
            <a:noFill/>
            <a:ln w="9525">
              <a:noFill/>
              <a:miter lim="800000"/>
              <a:headEnd/>
              <a:tailEnd/>
            </a:ln>
          </p:spPr>
          <p:txBody>
            <a:bodyPr>
              <a:spAutoFit/>
            </a:bodyPr>
            <a:lstStyle/>
            <a:p>
              <a:pPr algn="ctr"/>
              <a:r>
                <a:rPr lang="en-US" sz="1500">
                  <a:latin typeface="Calibri" pitchFamily="34" charset="0"/>
                </a:rPr>
                <a:t>3</a:t>
              </a:r>
            </a:p>
          </p:txBody>
        </p:sp>
      </p:grpSp>
      <p:sp>
        <p:nvSpPr>
          <p:cNvPr id="39" name="Slide Number Placeholder 38"/>
          <p:cNvSpPr>
            <a:spLocks noGrp="1"/>
          </p:cNvSpPr>
          <p:nvPr>
            <p:ph type="sldNum" sz="quarter" idx="12"/>
          </p:nvPr>
        </p:nvSpPr>
        <p:spPr/>
        <p:txBody>
          <a:bodyPr/>
          <a:lstStyle/>
          <a:p>
            <a:fld id="{B6F15528-21DE-4FAA-801E-634DDDAF4B2B}" type="slidenum">
              <a:rPr lang="en-US" smtClean="0"/>
              <a:pPr/>
              <a:t>15</a:t>
            </a:fld>
            <a:endParaRPr lang="en-US"/>
          </a:p>
        </p:txBody>
      </p:sp>
      <p:sp>
        <p:nvSpPr>
          <p:cNvPr id="37" name="Rectangle 36"/>
          <p:cNvSpPr/>
          <p:nvPr/>
        </p:nvSpPr>
        <p:spPr>
          <a:xfrm>
            <a:off x="381000" y="6400800"/>
            <a:ext cx="5968301" cy="276999"/>
          </a:xfrm>
          <a:prstGeom prst="rect">
            <a:avLst/>
          </a:prstGeom>
        </p:spPr>
        <p:txBody>
          <a:bodyPr wrap="none">
            <a:spAutoFit/>
          </a:bodyPr>
          <a:lstStyle/>
          <a:p>
            <a:r>
              <a:rPr lang="en-US" sz="1200" dirty="0" smtClean="0"/>
              <a:t>Source: the slide is from RAD Lab at UC Berkeley about the cloud and Jimmy Lin</a:t>
            </a:r>
            <a:endParaRPr lang="en-US" sz="1200"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a:xfrm>
            <a:off x="914400" y="0"/>
            <a:ext cx="8229600" cy="1143000"/>
          </a:xfrm>
        </p:spPr>
        <p:txBody>
          <a:bodyPr/>
          <a:lstStyle/>
          <a:p>
            <a:pPr eaLnBrk="1" hangingPunct="1"/>
            <a:r>
              <a:rPr lang="en-US" dirty="0" smtClean="0">
                <a:latin typeface="Helvetica" pitchFamily="34" charset="0"/>
                <a:ea typeface="MS PGothic" pitchFamily="34" charset="-128"/>
              </a:rPr>
              <a:t>Utility Computing Arrives</a:t>
            </a:r>
          </a:p>
        </p:txBody>
      </p:sp>
      <p:sp>
        <p:nvSpPr>
          <p:cNvPr id="22531" name="Content Placeholder 2"/>
          <p:cNvSpPr>
            <a:spLocks noGrp="1"/>
          </p:cNvSpPr>
          <p:nvPr>
            <p:ph idx="4294967295"/>
          </p:nvPr>
        </p:nvSpPr>
        <p:spPr>
          <a:xfrm>
            <a:off x="762000" y="1066800"/>
            <a:ext cx="8382000" cy="5943600"/>
          </a:xfrm>
        </p:spPr>
        <p:txBody>
          <a:bodyPr rtlCol="0">
            <a:normAutofit/>
          </a:bodyPr>
          <a:lstStyle/>
          <a:p>
            <a:pPr eaLnBrk="1" fontAlgn="auto" hangingPunct="1">
              <a:spcAft>
                <a:spcPts val="0"/>
              </a:spcAft>
              <a:buFont typeface="Arial" pitchFamily="34" charset="0"/>
              <a:buChar char="•"/>
              <a:defRPr/>
            </a:pPr>
            <a:r>
              <a:rPr lang="en-US" sz="2000" kern="1200" dirty="0">
                <a:latin typeface="Helvetica" charset="0"/>
                <a:ea typeface="ＭＳ Ｐゴシック" charset="-128"/>
              </a:rPr>
              <a:t>Amazon Elastic Compute Cloud (EC2)</a:t>
            </a:r>
          </a:p>
          <a:p>
            <a:pPr eaLnBrk="1" fontAlgn="auto" hangingPunct="1">
              <a:spcAft>
                <a:spcPts val="0"/>
              </a:spcAft>
              <a:buFont typeface="Arial" pitchFamily="34" charset="0"/>
              <a:buChar char="•"/>
              <a:defRPr/>
            </a:pPr>
            <a:r>
              <a:rPr lang="en-US" sz="2000" kern="1200" dirty="0">
                <a:latin typeface="Helvetica" charset="0"/>
                <a:ea typeface="华文细黑" charset="-122"/>
                <a:cs typeface="华文细黑" charset="-122"/>
              </a:rPr>
              <a:t>“Compute unit” </a:t>
            </a:r>
            <a:r>
              <a:rPr lang="en-US" sz="2000" kern="1200" dirty="0">
                <a:latin typeface="Helvetica" charset="0"/>
                <a:ea typeface="ＭＳ Ｐゴシック" charset="-128"/>
              </a:rPr>
              <a:t>rental: </a:t>
            </a:r>
            <a:r>
              <a:rPr lang="en-US" sz="2000" kern="1200" dirty="0" smtClean="0">
                <a:latin typeface="Helvetica" charset="0"/>
                <a:ea typeface="ＭＳ Ｐゴシック" charset="-128"/>
              </a:rPr>
              <a:t>US$ 0.085-0.68/hour</a:t>
            </a:r>
            <a:endParaRPr lang="en-US" sz="2000" kern="1200" dirty="0">
              <a:latin typeface="Helvetica" charset="0"/>
              <a:ea typeface="ＭＳ Ｐゴシック" charset="-128"/>
            </a:endParaRPr>
          </a:p>
          <a:p>
            <a:pPr lvl="1" eaLnBrk="1" fontAlgn="auto" hangingPunct="1">
              <a:spcAft>
                <a:spcPts val="0"/>
              </a:spcAft>
              <a:buFont typeface="Arial" pitchFamily="34" charset="0"/>
              <a:buChar char="–"/>
              <a:defRPr/>
            </a:pPr>
            <a:r>
              <a:rPr lang="en-US" sz="1600" kern="1200" dirty="0">
                <a:latin typeface="Helvetica" charset="0"/>
                <a:ea typeface="ＭＳ Ｐゴシック" charset="-128"/>
              </a:rPr>
              <a:t>1 CU ≈ 1.0-1.2 GHz 2007 AMD </a:t>
            </a:r>
            <a:r>
              <a:rPr lang="en-US" sz="1600" kern="1200" dirty="0" err="1">
                <a:latin typeface="Helvetica" charset="0"/>
                <a:ea typeface="ＭＳ Ｐゴシック" charset="-128"/>
              </a:rPr>
              <a:t>Opteron</a:t>
            </a:r>
            <a:r>
              <a:rPr lang="en-US" sz="1600" kern="1200" dirty="0">
                <a:latin typeface="Helvetica" charset="0"/>
                <a:ea typeface="ＭＳ Ｐゴシック" charset="-128"/>
              </a:rPr>
              <a:t>/Intel Xeon core</a:t>
            </a:r>
          </a:p>
          <a:p>
            <a:pPr lvl="1" eaLnBrk="1" fontAlgn="auto" hangingPunct="1">
              <a:spcAft>
                <a:spcPts val="0"/>
              </a:spcAft>
              <a:buFont typeface="Arial" pitchFamily="34" charset="0"/>
              <a:buChar char="–"/>
              <a:defRPr/>
            </a:pPr>
            <a:endParaRPr lang="en-US" sz="1800" kern="1200" dirty="0">
              <a:latin typeface="Helvetica" charset="0"/>
              <a:ea typeface="ＭＳ Ｐゴシック" charset="-128"/>
            </a:endParaRPr>
          </a:p>
          <a:p>
            <a:pPr lvl="1" eaLnBrk="1" fontAlgn="auto" hangingPunct="1">
              <a:spcAft>
                <a:spcPts val="0"/>
              </a:spcAft>
              <a:buFont typeface="Arial" pitchFamily="34" charset="0"/>
              <a:buChar char="–"/>
              <a:defRPr/>
            </a:pPr>
            <a:endParaRPr lang="en-US" sz="1600" kern="1200" dirty="0">
              <a:latin typeface="Helvetica" charset="0"/>
              <a:ea typeface="ＭＳ Ｐゴシック" charset="-128"/>
            </a:endParaRPr>
          </a:p>
          <a:p>
            <a:pPr lvl="1" eaLnBrk="1" fontAlgn="auto" hangingPunct="1">
              <a:spcAft>
                <a:spcPts val="0"/>
              </a:spcAft>
              <a:buFontTx/>
              <a:buNone/>
              <a:defRPr/>
            </a:pPr>
            <a:endParaRPr lang="en-US" sz="1600" kern="1200" dirty="0">
              <a:latin typeface="Helvetica" charset="0"/>
              <a:ea typeface="ＭＳ Ｐゴシック" charset="-128"/>
            </a:endParaRPr>
          </a:p>
          <a:p>
            <a:pPr lvl="1" eaLnBrk="1" fontAlgn="auto" hangingPunct="1">
              <a:spcAft>
                <a:spcPts val="0"/>
              </a:spcAft>
              <a:buFontTx/>
              <a:buNone/>
              <a:defRPr/>
            </a:pPr>
            <a:endParaRPr lang="en-US" sz="1600" kern="1200" dirty="0">
              <a:latin typeface="Helvetica" charset="0"/>
              <a:ea typeface="ＭＳ Ｐゴシック" charset="-128"/>
            </a:endParaRPr>
          </a:p>
          <a:p>
            <a:pPr eaLnBrk="1" fontAlgn="auto" hangingPunct="1">
              <a:spcAft>
                <a:spcPts val="0"/>
              </a:spcAft>
              <a:buFont typeface="Arial" pitchFamily="34" charset="0"/>
              <a:buChar char="•"/>
              <a:defRPr/>
            </a:pPr>
            <a:endParaRPr lang="en-US" sz="2400" kern="1200" dirty="0">
              <a:latin typeface="Helvetica" charset="0"/>
              <a:ea typeface="ＭＳ Ｐゴシック" charset="-128"/>
            </a:endParaRPr>
          </a:p>
          <a:p>
            <a:pPr eaLnBrk="1" fontAlgn="auto" hangingPunct="1">
              <a:spcAft>
                <a:spcPts val="0"/>
              </a:spcAft>
              <a:buFont typeface="Arial" pitchFamily="34" charset="0"/>
              <a:buChar char="•"/>
              <a:defRPr/>
            </a:pPr>
            <a:endParaRPr lang="en-US" sz="2400" kern="1200" dirty="0">
              <a:latin typeface="Helvetica" charset="0"/>
              <a:ea typeface="ＭＳ Ｐゴシック" charset="-128"/>
            </a:endParaRPr>
          </a:p>
          <a:p>
            <a:pPr eaLnBrk="1" fontAlgn="auto" hangingPunct="1">
              <a:spcAft>
                <a:spcPts val="0"/>
              </a:spcAft>
              <a:buFont typeface="Arial" pitchFamily="34" charset="0"/>
              <a:buChar char="•"/>
              <a:defRPr/>
            </a:pPr>
            <a:endParaRPr lang="en-US" sz="2400" kern="1200" dirty="0">
              <a:latin typeface="Helvetica" charset="0"/>
              <a:ea typeface="ＭＳ Ｐゴシック" charset="-128"/>
            </a:endParaRPr>
          </a:p>
          <a:p>
            <a:pPr eaLnBrk="1" fontAlgn="auto" hangingPunct="1">
              <a:spcAft>
                <a:spcPts val="0"/>
              </a:spcAft>
              <a:buFont typeface="Arial" pitchFamily="34" charset="0"/>
              <a:buChar char="•"/>
              <a:defRPr/>
            </a:pPr>
            <a:endParaRPr lang="en-US" sz="2400" kern="1200" dirty="0">
              <a:latin typeface="Helvetica" charset="0"/>
              <a:ea typeface="ＭＳ Ｐゴシック" charset="-128"/>
            </a:endParaRPr>
          </a:p>
          <a:p>
            <a:pPr eaLnBrk="1" fontAlgn="auto" hangingPunct="1">
              <a:spcAft>
                <a:spcPts val="0"/>
              </a:spcAft>
              <a:buFont typeface="Arial" pitchFamily="34" charset="0"/>
              <a:buChar char="•"/>
              <a:defRPr/>
            </a:pPr>
            <a:endParaRPr lang="en-US" sz="2400" kern="1200" dirty="0">
              <a:latin typeface="Helvetica" charset="0"/>
              <a:ea typeface="ＭＳ Ｐゴシック" charset="-128"/>
            </a:endParaRPr>
          </a:p>
          <a:p>
            <a:pPr eaLnBrk="1" fontAlgn="auto" hangingPunct="1">
              <a:spcAft>
                <a:spcPts val="0"/>
              </a:spcAft>
              <a:buFont typeface="Arial" pitchFamily="34" charset="0"/>
              <a:buChar char="•"/>
              <a:defRPr/>
            </a:pPr>
            <a:endParaRPr lang="en-US" sz="2000" kern="1200" dirty="0" smtClean="0">
              <a:latin typeface="Helvetica" charset="0"/>
              <a:ea typeface="ＭＳ Ｐゴシック" charset="-128"/>
            </a:endParaRPr>
          </a:p>
          <a:p>
            <a:pPr eaLnBrk="1" fontAlgn="auto" hangingPunct="1">
              <a:spcAft>
                <a:spcPts val="0"/>
              </a:spcAft>
              <a:buFont typeface="Arial" pitchFamily="34" charset="0"/>
              <a:buChar char="•"/>
              <a:defRPr/>
            </a:pPr>
            <a:r>
              <a:rPr lang="en-US" sz="2000" kern="1200" dirty="0" smtClean="0">
                <a:latin typeface="Helvetica" charset="0"/>
                <a:ea typeface="ＭＳ Ｐゴシック" charset="-128"/>
              </a:rPr>
              <a:t>No </a:t>
            </a:r>
            <a:r>
              <a:rPr lang="en-US" sz="2000" kern="1200" dirty="0">
                <a:latin typeface="Helvetica" charset="0"/>
                <a:ea typeface="ＭＳ Ｐゴシック" charset="-128"/>
              </a:rPr>
              <a:t>up-front cost, no contract, no minimum</a:t>
            </a:r>
          </a:p>
          <a:p>
            <a:pPr eaLnBrk="1" fontAlgn="auto" hangingPunct="1">
              <a:spcAft>
                <a:spcPts val="0"/>
              </a:spcAft>
              <a:buFont typeface="Arial" pitchFamily="34" charset="0"/>
              <a:buChar char="•"/>
              <a:defRPr/>
            </a:pPr>
            <a:r>
              <a:rPr lang="en-US" sz="2000" kern="1200" dirty="0">
                <a:latin typeface="Helvetica" charset="0"/>
                <a:ea typeface="ＭＳ Ｐゴシック" charset="-128"/>
              </a:rPr>
              <a:t>Billing rounded to nearest </a:t>
            </a:r>
            <a:r>
              <a:rPr lang="en-US" sz="2000" kern="1200" dirty="0" smtClean="0">
                <a:latin typeface="Helvetica" charset="0"/>
                <a:ea typeface="ＭＳ Ｐゴシック" charset="-128"/>
              </a:rPr>
              <a:t>hour</a:t>
            </a:r>
            <a:endParaRPr lang="en-US" sz="2000" kern="1200" dirty="0">
              <a:latin typeface="Helvetica" charset="0"/>
              <a:ea typeface="ＭＳ Ｐゴシック" charset="-128"/>
            </a:endParaRPr>
          </a:p>
        </p:txBody>
      </p:sp>
      <p:graphicFrame>
        <p:nvGraphicFramePr>
          <p:cNvPr id="6" name="Group 51"/>
          <p:cNvGraphicFramePr>
            <a:graphicFrameLocks noGrp="1"/>
          </p:cNvGraphicFramePr>
          <p:nvPr/>
        </p:nvGraphicFramePr>
        <p:xfrm>
          <a:off x="152400" y="2057400"/>
          <a:ext cx="8763001" cy="3611880"/>
        </p:xfrm>
        <a:graphic>
          <a:graphicData uri="http://schemas.openxmlformats.org/drawingml/2006/table">
            <a:tbl>
              <a:tblPr>
                <a:tableStyleId>{3C2FFA5D-87B4-456A-9821-1D502468CF0F}</a:tableStyleId>
              </a:tblPr>
              <a:tblGrid>
                <a:gridCol w="3352800"/>
                <a:gridCol w="1143000"/>
                <a:gridCol w="762000"/>
                <a:gridCol w="1143000"/>
                <a:gridCol w="2362201"/>
              </a:tblGrid>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ko-KR" altLang="en-US" sz="1800" b="1" i="0" u="none" strike="noStrike" cap="none" normalizeH="0" baseline="0" dirty="0" smtClean="0">
                        <a:ln>
                          <a:noFill/>
                        </a:ln>
                        <a:solidFill>
                          <a:srgbClr val="FFFFFF"/>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Platform</a:t>
                      </a:r>
                      <a:endParaRPr kumimoji="0" lang="en-US" altLang="ko-KR" sz="1800" b="1" i="0" u="none" strike="noStrike" cap="none" normalizeH="0" baseline="0" dirty="0" smtClean="0">
                        <a:ln>
                          <a:noFill/>
                        </a:ln>
                        <a:solidFill>
                          <a:srgbClr val="FFFFFF"/>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Units</a:t>
                      </a:r>
                      <a:endParaRPr kumimoji="0" lang="en-US" altLang="ko-KR" sz="1800" b="1" i="0" u="none" strike="noStrike" cap="none" normalizeH="0" baseline="0" smtClean="0">
                        <a:ln>
                          <a:noFill/>
                        </a:ln>
                        <a:solidFill>
                          <a:srgbClr val="FFFFFF"/>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Memory</a:t>
                      </a:r>
                      <a:endParaRPr kumimoji="0" lang="en-US" altLang="ko-KR" sz="1800" b="1" i="0" u="none" strike="noStrike" cap="none" normalizeH="0" baseline="0" smtClean="0">
                        <a:ln>
                          <a:noFill/>
                        </a:ln>
                        <a:solidFill>
                          <a:srgbClr val="FFFFFF"/>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Disk</a:t>
                      </a:r>
                      <a:endParaRPr kumimoji="0" lang="en-US" altLang="ko-KR" sz="1800" b="1" i="0" u="none" strike="noStrike" cap="none" normalizeH="0" baseline="0" dirty="0" smtClean="0">
                        <a:ln>
                          <a:noFill/>
                        </a:ln>
                        <a:solidFill>
                          <a:srgbClr val="FFFFFF"/>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Small - US$.085/hour</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32-bit</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1</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1.7GB</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160GB</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Large - US$0.35/hour</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64-bit</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4</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7.5GB</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850GB – 2 spindles</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X Large - US$0.68/hour</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64-bit</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8</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15GB</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1690GB – 4 spindles</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High CPU Med - US$0.17</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64-bit</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5</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1.7GB</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350GB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High CPU Large - US$0.68</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64-bit</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20</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smtClean="0">
                          <a:ln>
                            <a:noFill/>
                          </a:ln>
                          <a:effectLst/>
                        </a:rPr>
                        <a:t>7GB</a:t>
                      </a:r>
                      <a:endParaRPr kumimoji="0" lang="en-US" altLang="ko-KR" sz="1800" b="0" i="0" u="none" strike="noStrike" cap="none" normalizeH="0" baseline="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1690GB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High </a:t>
                      </a:r>
                      <a:r>
                        <a:rPr kumimoji="0" lang="en-US" altLang="ko-KR" sz="1800" u="none" strike="noStrike" cap="none" normalizeH="0" baseline="0" dirty="0" err="1" smtClean="0">
                          <a:ln>
                            <a:noFill/>
                          </a:ln>
                          <a:effectLst/>
                        </a:rPr>
                        <a:t>Mem</a:t>
                      </a:r>
                      <a:r>
                        <a:rPr kumimoji="0" lang="en-US" altLang="ko-KR" sz="1800" u="none" strike="noStrike" cap="none" normalizeH="0" baseline="0" dirty="0" smtClean="0">
                          <a:ln>
                            <a:noFill/>
                          </a:ln>
                          <a:effectLst/>
                        </a:rPr>
                        <a:t> X Large - US$0.50</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64-bit</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6.5</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17.1GB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1690GB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High </a:t>
                      </a:r>
                      <a:r>
                        <a:rPr kumimoji="0" lang="en-US" altLang="ko-KR" sz="1800" u="none" strike="noStrike" cap="none" normalizeH="0" baseline="0" dirty="0" err="1" smtClean="0">
                          <a:ln>
                            <a:noFill/>
                          </a:ln>
                          <a:effectLst/>
                        </a:rPr>
                        <a:t>Mem</a:t>
                      </a:r>
                      <a:r>
                        <a:rPr kumimoji="0" lang="en-US" altLang="ko-KR" sz="1800" u="none" strike="noStrike" cap="none" normalizeH="0" baseline="0" dirty="0" smtClean="0">
                          <a:ln>
                            <a:noFill/>
                          </a:ln>
                          <a:effectLst/>
                        </a:rPr>
                        <a:t> XXL - US$1.20</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64-bit</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13</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34.2GB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ko-KR" sz="1800" u="none" strike="noStrike" cap="none" normalizeH="0" baseline="0" dirty="0" smtClean="0">
                          <a:ln>
                            <a:noFill/>
                          </a:ln>
                          <a:effectLst/>
                        </a:rPr>
                        <a:t>1690GB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r>
              <a:tr h="3714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High </a:t>
                      </a:r>
                      <a:r>
                        <a:rPr kumimoji="0" lang="en-US" altLang="ko-KR" sz="1800" u="none" strike="noStrike" cap="none" normalizeH="0" baseline="0" dirty="0" err="1" smtClean="0">
                          <a:ln>
                            <a:noFill/>
                          </a:ln>
                          <a:effectLst/>
                        </a:rPr>
                        <a:t>Mem</a:t>
                      </a:r>
                      <a:r>
                        <a:rPr kumimoji="0" lang="en-US" altLang="ko-KR" sz="1800" u="none" strike="noStrike" cap="none" normalizeH="0" baseline="0" dirty="0" smtClean="0">
                          <a:ln>
                            <a:noFill/>
                          </a:ln>
                          <a:effectLst/>
                        </a:rPr>
                        <a:t> XXXL - US$2.40</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64-bit</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26</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ko-KR" sz="1800" u="none" strike="noStrike" cap="none" normalizeH="0" baseline="0" dirty="0" smtClean="0">
                          <a:ln>
                            <a:noFill/>
                          </a:ln>
                          <a:effectLst/>
                        </a:rPr>
                        <a:t>68.4GB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ko-KR" sz="1800" u="none" strike="noStrike" cap="none" normalizeH="0" baseline="0" dirty="0" smtClean="0">
                          <a:ln>
                            <a:noFill/>
                          </a:ln>
                          <a:effectLst/>
                        </a:rPr>
                        <a:t>1690GB</a:t>
                      </a:r>
                      <a:endParaRPr kumimoji="0" lang="en-US" altLang="ko-KR" sz="1800" b="0" i="0" u="none" strike="noStrike" cap="none" normalizeH="0" baseline="0" dirty="0" smtClean="0">
                        <a:ln>
                          <a:noFill/>
                        </a:ln>
                        <a:solidFill>
                          <a:srgbClr val="000000"/>
                        </a:solidFill>
                        <a:effectLst/>
                        <a:latin typeface="Arial" pitchFamily="34" charset="0"/>
                        <a:ea typeface="ＭＳ Ｐゴシック" charset="-128"/>
                      </a:endParaRPr>
                    </a:p>
                  </a:txBody>
                  <a:tcPr horzOverflow="overflow"/>
                </a:tc>
              </a:tr>
            </a:tbl>
          </a:graphicData>
        </a:graphic>
      </p:graphicFrame>
      <p:sp>
        <p:nvSpPr>
          <p:cNvPr id="11269" name="TextBox 7"/>
          <p:cNvSpPr txBox="1">
            <a:spLocks noChangeArrowheads="1"/>
          </p:cNvSpPr>
          <p:nvPr/>
        </p:nvSpPr>
        <p:spPr bwMode="auto">
          <a:xfrm>
            <a:off x="6096000" y="5791200"/>
            <a:ext cx="2041525" cy="369888"/>
          </a:xfrm>
          <a:prstGeom prst="rect">
            <a:avLst/>
          </a:prstGeom>
          <a:noFill/>
          <a:ln w="9525">
            <a:noFill/>
            <a:miter lim="800000"/>
            <a:headEnd/>
            <a:tailEnd/>
          </a:ln>
        </p:spPr>
        <p:txBody>
          <a:bodyPr wrap="none">
            <a:spAutoFit/>
          </a:bodyPr>
          <a:lstStyle/>
          <a:p>
            <a:r>
              <a:rPr lang="en-US" sz="1800" dirty="0">
                <a:latin typeface="Calibri" pitchFamily="34" charset="0"/>
              </a:rPr>
              <a:t>Northern VA cluster</a:t>
            </a:r>
          </a:p>
        </p:txBody>
      </p:sp>
      <p:sp>
        <p:nvSpPr>
          <p:cNvPr id="10" name="Slide Number Placeholder 9"/>
          <p:cNvSpPr>
            <a:spLocks noGrp="1"/>
          </p:cNvSpPr>
          <p:nvPr>
            <p:ph type="sldNum" sz="quarter" idx="12"/>
          </p:nvPr>
        </p:nvSpPr>
        <p:spPr/>
        <p:txBody>
          <a:bodyPr/>
          <a:lstStyle/>
          <a:p>
            <a:fld id="{B6F15528-21DE-4FAA-801E-634DDDAF4B2B}" type="slidenum">
              <a:rPr lang="en-US" smtClean="0"/>
              <a:pPr/>
              <a:t>16</a:t>
            </a:fld>
            <a:endParaRPr lang="en-US"/>
          </a:p>
        </p:txBody>
      </p:sp>
      <p:sp>
        <p:nvSpPr>
          <p:cNvPr id="8" name="Rectangle 7"/>
          <p:cNvSpPr/>
          <p:nvPr/>
        </p:nvSpPr>
        <p:spPr>
          <a:xfrm>
            <a:off x="6477000" y="6211669"/>
            <a:ext cx="2667000" cy="646331"/>
          </a:xfrm>
          <a:prstGeom prst="rect">
            <a:avLst/>
          </a:prstGeom>
        </p:spPr>
        <p:txBody>
          <a:bodyPr wrap="square">
            <a:spAutoFit/>
          </a:bodyPr>
          <a:lstStyle/>
          <a:p>
            <a:r>
              <a:rPr lang="en-US" sz="1200" dirty="0" smtClean="0"/>
              <a:t>Source: the slide is from RAD Lab at UC Berkeley about the cloud and Jimmy Lin</a:t>
            </a:r>
            <a:endParaRPr lang="en-US" sz="1200" dirty="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Utility Storage </a:t>
            </a:r>
            <a:r>
              <a:rPr lang="en-US" b="1" dirty="0" smtClean="0"/>
              <a:t>Arrives</a:t>
            </a:r>
            <a:endParaRPr lang="en-US" dirty="0"/>
          </a:p>
        </p:txBody>
      </p:sp>
      <p:sp>
        <p:nvSpPr>
          <p:cNvPr id="3" name="Content Placeholder 2"/>
          <p:cNvSpPr>
            <a:spLocks noGrp="1"/>
          </p:cNvSpPr>
          <p:nvPr>
            <p:ph sz="quarter" idx="1"/>
          </p:nvPr>
        </p:nvSpPr>
        <p:spPr/>
        <p:txBody>
          <a:bodyPr/>
          <a:lstStyle/>
          <a:p>
            <a:pPr lvl="0"/>
            <a:r>
              <a:rPr lang="en-US" b="1" dirty="0"/>
              <a:t>Amazon S3 and Elastic Block Storage offer low-cost, contract-less storage</a:t>
            </a:r>
            <a:endParaRPr lang="en-US" dirty="0"/>
          </a:p>
          <a:p>
            <a:endParaRPr lang="en-US" dirty="0"/>
          </a:p>
        </p:txBody>
      </p:sp>
      <p:sp>
        <p:nvSpPr>
          <p:cNvPr id="6" name="Slide Number Placeholder 5"/>
          <p:cNvSpPr>
            <a:spLocks noGrp="1"/>
          </p:cNvSpPr>
          <p:nvPr>
            <p:ph type="sldNum" sz="quarter" idx="15"/>
          </p:nvPr>
        </p:nvSpPr>
        <p:spPr/>
        <p:txBody>
          <a:bodyPr/>
          <a:lstStyle/>
          <a:p>
            <a:fld id="{B6F15528-21DE-4FAA-801E-634DDDAF4B2B}" type="slidenum">
              <a:rPr lang="en-US" smtClean="0"/>
              <a:pPr/>
              <a:t>17</a:t>
            </a:fld>
            <a:endParaRPr lang="en-US"/>
          </a:p>
        </p:txBody>
      </p:sp>
      <p:sp>
        <p:nvSpPr>
          <p:cNvPr id="5" name="Rectangle 4"/>
          <p:cNvSpPr/>
          <p:nvPr/>
        </p:nvSpPr>
        <p:spPr>
          <a:xfrm>
            <a:off x="381000" y="6400800"/>
            <a:ext cx="5968301" cy="276999"/>
          </a:xfrm>
          <a:prstGeom prst="rect">
            <a:avLst/>
          </a:prstGeom>
        </p:spPr>
        <p:txBody>
          <a:bodyPr wrap="none">
            <a:spAutoFit/>
          </a:bodyPr>
          <a:lstStyle/>
          <a:p>
            <a:r>
              <a:rPr lang="en-US" sz="1200" dirty="0" smtClean="0"/>
              <a:t>Source: the slide is from RAD Lab at UC Berkeley about the cloud and Jimmy Lin</a:t>
            </a:r>
            <a:endParaRPr lang="en-US" sz="1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685800" y="0"/>
            <a:ext cx="7239000" cy="1143000"/>
          </a:xfrm>
        </p:spPr>
        <p:txBody>
          <a:bodyPr/>
          <a:lstStyle/>
          <a:p>
            <a:pPr eaLnBrk="1" hangingPunct="1"/>
            <a:r>
              <a:rPr lang="en-GB" smtClean="0"/>
              <a:t>Opportunities and Challenges</a:t>
            </a:r>
          </a:p>
        </p:txBody>
      </p:sp>
      <p:sp>
        <p:nvSpPr>
          <p:cNvPr id="30723" name="Content Placeholder 2"/>
          <p:cNvSpPr>
            <a:spLocks noGrp="1"/>
          </p:cNvSpPr>
          <p:nvPr>
            <p:ph sz="quarter" idx="1"/>
          </p:nvPr>
        </p:nvSpPr>
        <p:spPr>
          <a:xfrm>
            <a:off x="457200" y="1295400"/>
            <a:ext cx="8229600" cy="4830763"/>
          </a:xfrm>
        </p:spPr>
        <p:txBody>
          <a:bodyPr>
            <a:normAutofit lnSpcReduction="10000"/>
          </a:bodyPr>
          <a:lstStyle/>
          <a:p>
            <a:pPr eaLnBrk="1" hangingPunct="1"/>
            <a:r>
              <a:rPr lang="en-GB" sz="2800" smtClean="0"/>
              <a:t>The use of the cloud provides a number of opportunities: </a:t>
            </a:r>
          </a:p>
          <a:p>
            <a:pPr lvl="1" eaLnBrk="1" hangingPunct="1"/>
            <a:r>
              <a:rPr lang="en-GB" sz="2400" smtClean="0"/>
              <a:t>It enables services to be used without any understanding of their infrastructure.</a:t>
            </a:r>
          </a:p>
          <a:p>
            <a:pPr lvl="1" eaLnBrk="1" hangingPunct="1"/>
            <a:r>
              <a:rPr lang="en-GB" sz="2400" smtClean="0"/>
              <a:t>Cloud computing works using economies of scale:</a:t>
            </a:r>
          </a:p>
          <a:p>
            <a:pPr lvl="2" eaLnBrk="1" hangingPunct="1"/>
            <a:r>
              <a:rPr lang="en-GB" sz="2000" smtClean="0"/>
              <a:t>It potentially lowers the outlay expense for start up companies, as they would no longer need to buy their own software or servers. </a:t>
            </a:r>
          </a:p>
          <a:p>
            <a:pPr lvl="2" eaLnBrk="1" hangingPunct="1"/>
            <a:r>
              <a:rPr lang="en-GB" sz="2000" smtClean="0"/>
              <a:t>Cost would be by on-demand pricing. </a:t>
            </a:r>
          </a:p>
          <a:p>
            <a:pPr lvl="2" eaLnBrk="1" hangingPunct="1"/>
            <a:r>
              <a:rPr lang="en-GB" sz="2000" smtClean="0"/>
              <a:t>Vendors and Service providers claim costs by establishing an ongoing revenue stream.</a:t>
            </a:r>
          </a:p>
          <a:p>
            <a:pPr lvl="1" eaLnBrk="1" hangingPunct="1"/>
            <a:r>
              <a:rPr lang="en-GB" sz="2400" smtClean="0"/>
              <a:t>Data and services are stored remotely but accessible from “anywhere”. </a:t>
            </a:r>
          </a:p>
        </p:txBody>
      </p:sp>
      <p:sp>
        <p:nvSpPr>
          <p:cNvPr id="6" name="Rectangle 5"/>
          <p:cNvSpPr/>
          <p:nvPr/>
        </p:nvSpPr>
        <p:spPr>
          <a:xfrm>
            <a:off x="1371600" y="6172200"/>
            <a:ext cx="2852063" cy="276999"/>
          </a:xfrm>
          <a:prstGeom prst="rect">
            <a:avLst/>
          </a:prstGeom>
        </p:spPr>
        <p:txBody>
          <a:bodyPr wrap="none">
            <a:spAutoFit/>
          </a:bodyPr>
          <a:lstStyle/>
          <a:p>
            <a:r>
              <a:rPr lang="en-US" sz="1200" dirty="0" smtClean="0"/>
              <a:t>Source: The slide is from Mark Baker</a:t>
            </a:r>
            <a:endParaRPr lang="en-US" sz="1200" dirty="0"/>
          </a:p>
        </p:txBody>
      </p:sp>
      <p:sp>
        <p:nvSpPr>
          <p:cNvPr id="8" name="Slide Number Placeholder 7"/>
          <p:cNvSpPr>
            <a:spLocks noGrp="1"/>
          </p:cNvSpPr>
          <p:nvPr>
            <p:ph type="sldNum" sz="quarter" idx="15"/>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5800" y="0"/>
            <a:ext cx="7924800" cy="1143000"/>
          </a:xfrm>
        </p:spPr>
        <p:txBody>
          <a:bodyPr/>
          <a:lstStyle/>
          <a:p>
            <a:pPr eaLnBrk="1" hangingPunct="1"/>
            <a:r>
              <a:rPr lang="en-GB" dirty="0" smtClean="0"/>
              <a:t>Opportunities and Challenges (cont’d)</a:t>
            </a:r>
          </a:p>
        </p:txBody>
      </p:sp>
      <p:sp>
        <p:nvSpPr>
          <p:cNvPr id="32771" name="Content Placeholder 2"/>
          <p:cNvSpPr>
            <a:spLocks noGrp="1"/>
          </p:cNvSpPr>
          <p:nvPr>
            <p:ph sz="quarter" idx="1"/>
          </p:nvPr>
        </p:nvSpPr>
        <p:spPr>
          <a:xfrm>
            <a:off x="457200" y="1125538"/>
            <a:ext cx="8229600" cy="4830762"/>
          </a:xfrm>
        </p:spPr>
        <p:txBody>
          <a:bodyPr>
            <a:normAutofit lnSpcReduction="10000"/>
          </a:bodyPr>
          <a:lstStyle/>
          <a:p>
            <a:pPr eaLnBrk="1" hangingPunct="1"/>
            <a:r>
              <a:rPr lang="en-GB" sz="3400" dirty="0" smtClean="0"/>
              <a:t>In parallel there has been backlash against cloud computing:</a:t>
            </a:r>
          </a:p>
          <a:p>
            <a:pPr lvl="1" eaLnBrk="1" hangingPunct="1"/>
            <a:r>
              <a:rPr lang="en-GB" sz="2600" dirty="0" smtClean="0"/>
              <a:t>Use of cloud computing means dependence on others and that could possibly limit flexibility and innovation:</a:t>
            </a:r>
          </a:p>
          <a:p>
            <a:pPr lvl="2" eaLnBrk="1" hangingPunct="1"/>
            <a:r>
              <a:rPr lang="en-GB" sz="2600" dirty="0" smtClean="0"/>
              <a:t>The </a:t>
            </a:r>
            <a:r>
              <a:rPr lang="en-GB" sz="2600" smtClean="0"/>
              <a:t>others likely </a:t>
            </a:r>
            <a:r>
              <a:rPr lang="en-GB" sz="2600" dirty="0" smtClean="0"/>
              <a:t>become the bigger Internet companies like Google and IBM, who may monopolise the market. </a:t>
            </a:r>
          </a:p>
          <a:p>
            <a:pPr lvl="2" eaLnBrk="1" hangingPunct="1"/>
            <a:r>
              <a:rPr lang="en-GB" sz="2600" dirty="0" smtClean="0"/>
              <a:t>Some argue that this use of supercomputers is a return to the time of mainframe computing that the PC was a reaction against.</a:t>
            </a:r>
          </a:p>
          <a:p>
            <a:pPr eaLnBrk="1" hangingPunct="1"/>
            <a:endParaRPr lang="en-GB" sz="2400" dirty="0" smtClean="0"/>
          </a:p>
        </p:txBody>
      </p:sp>
      <p:sp>
        <p:nvSpPr>
          <p:cNvPr id="5" name="Rectangle 4"/>
          <p:cNvSpPr/>
          <p:nvPr/>
        </p:nvSpPr>
        <p:spPr>
          <a:xfrm>
            <a:off x="1143000" y="6096000"/>
            <a:ext cx="2808782" cy="276999"/>
          </a:xfrm>
          <a:prstGeom prst="rect">
            <a:avLst/>
          </a:prstGeom>
        </p:spPr>
        <p:txBody>
          <a:bodyPr wrap="none">
            <a:spAutoFit/>
          </a:bodyPr>
          <a:lstStyle/>
          <a:p>
            <a:r>
              <a:rPr lang="en-US" sz="1200" dirty="0" smtClean="0"/>
              <a:t>Source: the slide is from Mark Baker</a:t>
            </a:r>
            <a:endParaRPr lang="en-US" sz="1200"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randombar(horizontal)">
                                      <p:cBhvr>
                                        <p:cTn id="7" dur="500"/>
                                        <p:tgtEl>
                                          <p:spTgt spid="32771">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2771">
                                            <p:txEl>
                                              <p:pRg st="2" end="2"/>
                                            </p:txEl>
                                          </p:spTgt>
                                        </p:tgtEl>
                                        <p:attrNameLst>
                                          <p:attrName>style.visibility</p:attrName>
                                        </p:attrNameLst>
                                      </p:cBhvr>
                                      <p:to>
                                        <p:strVal val="visible"/>
                                      </p:to>
                                    </p:set>
                                    <p:animEffect transition="in" filter="randombar(horizontal)">
                                      <p:cBhvr>
                                        <p:cTn id="10" dur="500"/>
                                        <p:tgtEl>
                                          <p:spTgt spid="32771">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2771">
                                            <p:txEl>
                                              <p:pRg st="3" end="3"/>
                                            </p:txEl>
                                          </p:spTgt>
                                        </p:tgtEl>
                                        <p:attrNameLst>
                                          <p:attrName>style.visibility</p:attrName>
                                        </p:attrNameLst>
                                      </p:cBhvr>
                                      <p:to>
                                        <p:strVal val="visible"/>
                                      </p:to>
                                    </p:set>
                                    <p:animEffect transition="in" filter="randombar(horizontal)">
                                      <p:cBhvr>
                                        <p:cTn id="13" dur="500"/>
                                        <p:tgtEl>
                                          <p:spTgt spid="327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685800" y="0"/>
            <a:ext cx="7924800" cy="1143000"/>
          </a:xfrm>
        </p:spPr>
        <p:txBody>
          <a:bodyPr/>
          <a:lstStyle/>
          <a:p>
            <a:pPr eaLnBrk="1" hangingPunct="1"/>
            <a:r>
              <a:rPr lang="en-GB" dirty="0" smtClean="0"/>
              <a:t>Opportunities and Challenges (cont’d)</a:t>
            </a:r>
          </a:p>
        </p:txBody>
      </p:sp>
      <p:sp>
        <p:nvSpPr>
          <p:cNvPr id="32771" name="Content Placeholder 2"/>
          <p:cNvSpPr>
            <a:spLocks noGrp="1"/>
          </p:cNvSpPr>
          <p:nvPr>
            <p:ph sz="quarter" idx="1"/>
          </p:nvPr>
        </p:nvSpPr>
        <p:spPr>
          <a:xfrm>
            <a:off x="457200" y="1125538"/>
            <a:ext cx="8229600" cy="4830762"/>
          </a:xfrm>
        </p:spPr>
        <p:txBody>
          <a:bodyPr>
            <a:normAutofit fontScale="92500"/>
          </a:bodyPr>
          <a:lstStyle/>
          <a:p>
            <a:pPr lvl="1" eaLnBrk="1" hangingPunct="1"/>
            <a:r>
              <a:rPr lang="en-GB" sz="2600" dirty="0" smtClean="0"/>
              <a:t>Security could prove to be a big issue:</a:t>
            </a:r>
          </a:p>
          <a:p>
            <a:pPr lvl="2" eaLnBrk="1" hangingPunct="1"/>
            <a:r>
              <a:rPr lang="en-GB" sz="2600" dirty="0" smtClean="0"/>
              <a:t>It is still unclear how safe out-sourced data is and when using these services ownership of data is not always clear.</a:t>
            </a:r>
          </a:p>
          <a:p>
            <a:pPr lvl="1" eaLnBrk="1" hangingPunct="1"/>
            <a:r>
              <a:rPr lang="en-GB" sz="2600" dirty="0" smtClean="0"/>
              <a:t>There are also issues relating to policy and access: </a:t>
            </a:r>
          </a:p>
          <a:p>
            <a:pPr lvl="2" eaLnBrk="1" hangingPunct="1"/>
            <a:r>
              <a:rPr lang="en-GB" sz="2600" dirty="0" smtClean="0"/>
              <a:t>If your data is stored abroad whose policy do you adhere to? </a:t>
            </a:r>
          </a:p>
          <a:p>
            <a:pPr lvl="2" eaLnBrk="1" hangingPunct="1"/>
            <a:r>
              <a:rPr lang="en-GB" sz="2600" dirty="0" smtClean="0"/>
              <a:t>What happens if the remote server goes down? </a:t>
            </a:r>
          </a:p>
          <a:p>
            <a:pPr lvl="2" eaLnBrk="1" hangingPunct="1"/>
            <a:r>
              <a:rPr lang="en-GB" sz="2600" dirty="0" smtClean="0"/>
              <a:t>How will you then access files? </a:t>
            </a:r>
          </a:p>
          <a:p>
            <a:pPr lvl="2" eaLnBrk="1" hangingPunct="1"/>
            <a:r>
              <a:rPr lang="en-GB" sz="2600" dirty="0" smtClean="0"/>
              <a:t>There have been cases of users being locked out of accounts and losing access to data.</a:t>
            </a:r>
          </a:p>
          <a:p>
            <a:pPr eaLnBrk="1" hangingPunct="1"/>
            <a:endParaRPr lang="en-GB" sz="2400" dirty="0" smtClean="0"/>
          </a:p>
        </p:txBody>
      </p:sp>
      <p:sp>
        <p:nvSpPr>
          <p:cNvPr id="5" name="Rectangle 4"/>
          <p:cNvSpPr/>
          <p:nvPr/>
        </p:nvSpPr>
        <p:spPr>
          <a:xfrm>
            <a:off x="1143000" y="6096000"/>
            <a:ext cx="2808782" cy="276999"/>
          </a:xfrm>
          <a:prstGeom prst="rect">
            <a:avLst/>
          </a:prstGeom>
        </p:spPr>
        <p:txBody>
          <a:bodyPr wrap="none">
            <a:spAutoFit/>
          </a:bodyPr>
          <a:lstStyle/>
          <a:p>
            <a:r>
              <a:rPr lang="en-US" sz="1200" dirty="0" smtClean="0"/>
              <a:t>Source: the slide is from Mark Baker</a:t>
            </a:r>
            <a:endParaRPr lang="en-US" sz="1200" dirty="0"/>
          </a:p>
        </p:txBody>
      </p:sp>
      <p:sp>
        <p:nvSpPr>
          <p:cNvPr id="7" name="Slide Number Placeholder 6"/>
          <p:cNvSpPr>
            <a:spLocks noGrp="1"/>
          </p:cNvSpPr>
          <p:nvPr>
            <p:ph type="sldNum" sz="quarter" idx="15"/>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randombar(horizontal)">
                                      <p:cBhvr>
                                        <p:cTn id="7" dur="500"/>
                                        <p:tgtEl>
                                          <p:spTgt spid="32771">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2771">
                                            <p:txEl>
                                              <p:pRg st="1" end="1"/>
                                            </p:txEl>
                                          </p:spTgt>
                                        </p:tgtEl>
                                        <p:attrNameLst>
                                          <p:attrName>style.visibility</p:attrName>
                                        </p:attrNameLst>
                                      </p:cBhvr>
                                      <p:to>
                                        <p:strVal val="visible"/>
                                      </p:to>
                                    </p:set>
                                    <p:animEffect transition="in" filter="randombar(horizontal)">
                                      <p:cBhvr>
                                        <p:cTn id="10" dur="500"/>
                                        <p:tgtEl>
                                          <p:spTgt spid="3277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animEffect transition="in" filter="randombar(horizontal)">
                                      <p:cBhvr>
                                        <p:cTn id="15" dur="500"/>
                                        <p:tgtEl>
                                          <p:spTgt spid="32771">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2771">
                                            <p:txEl>
                                              <p:pRg st="3" end="3"/>
                                            </p:txEl>
                                          </p:spTgt>
                                        </p:tgtEl>
                                        <p:attrNameLst>
                                          <p:attrName>style.visibility</p:attrName>
                                        </p:attrNameLst>
                                      </p:cBhvr>
                                      <p:to>
                                        <p:strVal val="visible"/>
                                      </p:to>
                                    </p:set>
                                    <p:animEffect transition="in" filter="randombar(horizontal)">
                                      <p:cBhvr>
                                        <p:cTn id="18" dur="500"/>
                                        <p:tgtEl>
                                          <p:spTgt spid="32771">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2771">
                                            <p:txEl>
                                              <p:pRg st="4" end="4"/>
                                            </p:txEl>
                                          </p:spTgt>
                                        </p:tgtEl>
                                        <p:attrNameLst>
                                          <p:attrName>style.visibility</p:attrName>
                                        </p:attrNameLst>
                                      </p:cBhvr>
                                      <p:to>
                                        <p:strVal val="visible"/>
                                      </p:to>
                                    </p:set>
                                    <p:animEffect transition="in" filter="randombar(horizontal)">
                                      <p:cBhvr>
                                        <p:cTn id="21" dur="500"/>
                                        <p:tgtEl>
                                          <p:spTgt spid="32771">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2771">
                                            <p:txEl>
                                              <p:pRg st="5" end="5"/>
                                            </p:txEl>
                                          </p:spTgt>
                                        </p:tgtEl>
                                        <p:attrNameLst>
                                          <p:attrName>style.visibility</p:attrName>
                                        </p:attrNameLst>
                                      </p:cBhvr>
                                      <p:to>
                                        <p:strVal val="visible"/>
                                      </p:to>
                                    </p:set>
                                    <p:animEffect transition="in" filter="randombar(horizontal)">
                                      <p:cBhvr>
                                        <p:cTn id="24" dur="500"/>
                                        <p:tgtEl>
                                          <p:spTgt spid="32771">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2771">
                                            <p:txEl>
                                              <p:pRg st="6" end="6"/>
                                            </p:txEl>
                                          </p:spTgt>
                                        </p:tgtEl>
                                        <p:attrNameLst>
                                          <p:attrName>style.visibility</p:attrName>
                                        </p:attrNameLst>
                                      </p:cBhvr>
                                      <p:to>
                                        <p:strVal val="visible"/>
                                      </p:to>
                                    </p:set>
                                    <p:animEffect transition="in" filter="randombar(horizontal)">
                                      <p:cBhvr>
                                        <p:cTn id="27" dur="500"/>
                                        <p:tgtEl>
                                          <p:spTgt spid="327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a:buNone/>
            </a:pPr>
            <a:endParaRPr lang="en-US" dirty="0" smtClean="0"/>
          </a:p>
          <a:p>
            <a:endParaRPr lang="en-US" dirty="0"/>
          </a:p>
          <a:p>
            <a:pPr algn="ctr">
              <a:buNone/>
            </a:pPr>
            <a:r>
              <a:rPr lang="en-US" sz="5400" b="1" dirty="0" smtClean="0"/>
              <a:t>Q&amp;A</a:t>
            </a:r>
          </a:p>
        </p:txBody>
      </p:sp>
      <p:sp>
        <p:nvSpPr>
          <p:cNvPr id="6" name="Slide Number Placeholder 5"/>
          <p:cNvSpPr>
            <a:spLocks noGrp="1"/>
          </p:cNvSpPr>
          <p:nvPr>
            <p:ph type="sldNum" sz="quarter" idx="15"/>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1151</TotalTime>
  <Words>1207</Words>
  <Application>Microsoft Macintosh PowerPoint</Application>
  <PresentationFormat>On-screen Show (4:3)</PresentationFormat>
  <Paragraphs>234</Paragraphs>
  <Slides>21</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21</vt:i4>
      </vt:variant>
    </vt:vector>
  </HeadingPairs>
  <TitlesOfParts>
    <vt:vector size="33" baseType="lpstr">
      <vt:lpstr>Calibri</vt:lpstr>
      <vt:lpstr>Century Schoolbook</vt:lpstr>
      <vt:lpstr>Helvetica</vt:lpstr>
      <vt:lpstr>MS PGothic</vt:lpstr>
      <vt:lpstr>ＭＳ Ｐゴシック</vt:lpstr>
      <vt:lpstr>Times New Roman</vt:lpstr>
      <vt:lpstr>Wingdings</vt:lpstr>
      <vt:lpstr>Wingdings 2</vt:lpstr>
      <vt:lpstr>휴먼매직체</vt:lpstr>
      <vt:lpstr>华文细黑</vt:lpstr>
      <vt:lpstr>Arial</vt:lpstr>
      <vt:lpstr>Oriel</vt:lpstr>
      <vt:lpstr>EE4221: Lecture 1 Supplementary - Cloud Computing </vt:lpstr>
      <vt:lpstr>The fundamental idea of the Cloud</vt:lpstr>
      <vt:lpstr>Outline</vt:lpstr>
      <vt:lpstr>Cloud Services</vt:lpstr>
      <vt:lpstr>Summary on Service Models</vt:lpstr>
      <vt:lpstr>IaaS/Cloud Example 1</vt:lpstr>
      <vt:lpstr>SaaS/Cloud Example 2</vt:lpstr>
      <vt:lpstr>SaaS/Cloud Example 3</vt:lpstr>
      <vt:lpstr>SaaS/Cloud Example 4</vt:lpstr>
      <vt:lpstr>The Benefits of SaaS/Cloud Computing</vt:lpstr>
      <vt:lpstr>The Downsides of SaaS/Cloud Computing</vt:lpstr>
      <vt:lpstr>More Words on the Benefits and Downsides of SaaS/Cloud Computing </vt:lpstr>
      <vt:lpstr>Cloud Application Demand</vt:lpstr>
      <vt:lpstr>Economics of Cloud Users</vt:lpstr>
      <vt:lpstr>Economics of Cloud Users</vt:lpstr>
      <vt:lpstr>Utility Computing Arrives</vt:lpstr>
      <vt:lpstr>Utility Storage Arrives</vt:lpstr>
      <vt:lpstr>Opportunities and Challenges</vt:lpstr>
      <vt:lpstr>Opportunities and Challenges (cont’d)</vt:lpstr>
      <vt:lpstr>Opportunities and Challenges (cont’d)</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EE4221: Cloud Computing</dc:title>
  <dc:creator>Eric Wong</dc:creator>
  <cp:lastModifiedBy>Eric Wong</cp:lastModifiedBy>
  <cp:revision>115</cp:revision>
  <dcterms:created xsi:type="dcterms:W3CDTF">2006-08-16T00:00:00Z</dcterms:created>
  <dcterms:modified xsi:type="dcterms:W3CDTF">2016-03-07T16:14:49Z</dcterms:modified>
</cp:coreProperties>
</file>