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handoutMasterIdLst>
    <p:handoutMasterId r:id="rId20"/>
  </p:handoutMasterIdLst>
  <p:sldIdLst>
    <p:sldId id="466" r:id="rId2"/>
    <p:sldId id="473" r:id="rId3"/>
    <p:sldId id="488" r:id="rId4"/>
    <p:sldId id="499" r:id="rId5"/>
    <p:sldId id="500" r:id="rId6"/>
    <p:sldId id="501" r:id="rId7"/>
    <p:sldId id="475" r:id="rId8"/>
    <p:sldId id="496" r:id="rId9"/>
    <p:sldId id="502" r:id="rId10"/>
    <p:sldId id="490" r:id="rId11"/>
    <p:sldId id="503" r:id="rId12"/>
    <p:sldId id="476" r:id="rId13"/>
    <p:sldId id="495" r:id="rId14"/>
    <p:sldId id="492" r:id="rId15"/>
    <p:sldId id="493" r:id="rId16"/>
    <p:sldId id="494" r:id="rId17"/>
    <p:sldId id="4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3" autoAdjust="0"/>
    <p:restoredTop sz="94660"/>
  </p:normalViewPr>
  <p:slideViewPr>
    <p:cSldViewPr>
      <p:cViewPr varScale="1">
        <p:scale>
          <a:sx n="140" d="100"/>
          <a:sy n="140" d="100"/>
        </p:scale>
        <p:origin x="229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02/04/2019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2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48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38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69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52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883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1329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6101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538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63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7141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5166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9425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917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8228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628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02/04/2019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02/04/2019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02/04/2019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02/04/2019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02/04/2019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0.png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3.png"/><Relationship Id="rId5" Type="http://schemas.openxmlformats.org/officeDocument/2006/relationships/image" Target="../media/image4.wmf"/><Relationship Id="rId4" Type="http://schemas.openxmlformats.org/officeDocument/2006/relationships/oleObject" Target="../embeddings/oleObject7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18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2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0.png"/><Relationship Id="rId5" Type="http://schemas.openxmlformats.org/officeDocument/2006/relationships/image" Target="../media/image200.png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7.JP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wmf"/><Relationship Id="rId13" Type="http://schemas.openxmlformats.org/officeDocument/2006/relationships/oleObject" Target="../embeddings/oleObject13.bin"/><Relationship Id="rId3" Type="http://schemas.openxmlformats.org/officeDocument/2006/relationships/notesSlide" Target="../notesSlides/notesSlide15.xml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8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0.wmf"/><Relationship Id="rId4" Type="http://schemas.openxmlformats.org/officeDocument/2006/relationships/image" Target="../media/image7.JPG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- 8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</a:t>
            </a:r>
            <a:r>
              <a:rPr lang="en-US" dirty="0" smtClean="0"/>
              <a:t>B, </a:t>
            </a:r>
            <a:r>
              <a:rPr lang="en-US" dirty="0" smtClean="0"/>
              <a:t>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8" y="6200775"/>
            <a:ext cx="14933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2018-10-31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1451002"/>
              </p:ext>
            </p:extLst>
          </p:nvPr>
        </p:nvGraphicFramePr>
        <p:xfrm>
          <a:off x="1259632" y="1124744"/>
          <a:ext cx="4336443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8" r:id="rId4" imgW="2159000" imgH="711200" progId="Equation.3">
                  <p:embed/>
                </p:oleObj>
              </mc:Choice>
              <mc:Fallback>
                <p:oleObj r:id="rId4" imgW="2159000" imgH="7112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1124744"/>
                        <a:ext cx="4336443" cy="14401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87625" y="2708920"/>
            <a:ext cx="4408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Find:</a:t>
            </a:r>
            <a:r>
              <a:rPr lang="en-US" sz="2800" dirty="0" smtClean="0"/>
              <a:t> </a:t>
            </a:r>
            <a:r>
              <a:rPr lang="en-US" sz="2400" dirty="0" smtClean="0"/>
              <a:t>                     </a:t>
            </a:r>
            <a:r>
              <a:rPr lang="en-US" sz="2400" dirty="0" smtClean="0">
                <a:solidFill>
                  <a:srgbClr val="FF0000"/>
                </a:solidFill>
              </a:rPr>
              <a:t>(3 minutes)</a:t>
            </a:r>
            <a:endParaRPr lang="en-US" sz="24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1946888"/>
              </p:ext>
            </p:extLst>
          </p:nvPr>
        </p:nvGraphicFramePr>
        <p:xfrm>
          <a:off x="2123729" y="2780928"/>
          <a:ext cx="1144930" cy="3693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" r:id="rId6" imgW="532937" imgH="177646" progId="Equation.3">
                  <p:embed/>
                </p:oleObj>
              </mc:Choice>
              <mc:Fallback>
                <p:oleObj r:id="rId6" imgW="532937" imgH="177646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3729" y="2780928"/>
                        <a:ext cx="1144930" cy="36933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683569" y="980728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err="1" smtClean="0">
                <a:solidFill>
                  <a:srgbClr val="FF0000"/>
                </a:solidFill>
              </a:rPr>
              <a:t>i</a:t>
            </a:r>
            <a:r>
              <a:rPr lang="en-US" sz="2800" dirty="0" smtClean="0">
                <a:solidFill>
                  <a:srgbClr val="FF0000"/>
                </a:solidFill>
              </a:rPr>
              <a:t>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12161" y="1121896"/>
            <a:ext cx="275552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/>
              <a:t>%MatLab code</a:t>
            </a:r>
          </a:p>
          <a:p>
            <a:r>
              <a:rPr lang="pt-BR" sz="2000" dirty="0" smtClean="0"/>
              <a:t>A = [3 </a:t>
            </a:r>
            <a:r>
              <a:rPr lang="pt-BR" sz="2000" dirty="0"/>
              <a:t>2 </a:t>
            </a:r>
            <a:r>
              <a:rPr lang="pt-BR" sz="2000" dirty="0" smtClean="0"/>
              <a:t>1; 4 5 6; 9 8 7];</a:t>
            </a:r>
            <a:endParaRPr lang="pt-BR" sz="2000" dirty="0"/>
          </a:p>
          <a:p>
            <a:r>
              <a:rPr lang="pt-BR" sz="2000" dirty="0" smtClean="0"/>
              <a:t>B = [3 0 9; 2 5 8; 1 6 0];</a:t>
            </a:r>
            <a:endParaRPr lang="pt-BR" sz="2000" dirty="0"/>
          </a:p>
          <a:p>
            <a:r>
              <a:rPr lang="pt-BR" sz="2000" dirty="0" smtClean="0"/>
              <a:t>C = A*B</a:t>
            </a:r>
            <a:endParaRPr lang="pt-BR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683569" y="258138"/>
            <a:ext cx="77768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Review of Matrix-Vector Operations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6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259631" y="620688"/>
          <a:ext cx="4336443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8" r:id="rId4" imgW="2159000" imgH="711200" progId="Equation.3">
                  <p:embed/>
                </p:oleObj>
              </mc:Choice>
              <mc:Fallback>
                <p:oleObj r:id="rId4" imgW="2159000" imgH="711200" progId="Equation.3">
                  <p:embed/>
                  <p:pic>
                    <p:nvPicPr>
                      <p:cNvPr id="13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1" y="620688"/>
                        <a:ext cx="4336443" cy="14401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3244" y="2235712"/>
            <a:ext cx="14401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Answer: </a:t>
            </a:r>
            <a:endParaRPr lang="en-US" sz="2800" dirty="0">
              <a:solidFill>
                <a:srgbClr val="0070C0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6645409"/>
              </p:ext>
            </p:extLst>
          </p:nvPr>
        </p:nvGraphicFramePr>
        <p:xfrm>
          <a:off x="2843808" y="2235712"/>
          <a:ext cx="2304258" cy="1353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" r:id="rId6" imgW="1218671" imgH="710891" progId="Equation.3">
                  <p:embed/>
                </p:oleObj>
              </mc:Choice>
              <mc:Fallback>
                <p:oleObj r:id="rId6" imgW="1218671" imgH="71089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235712"/>
                        <a:ext cx="2304258" cy="13531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22862" y="3731782"/>
                <a:ext cx="6264696" cy="470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(ii) </a:t>
                </a:r>
                <a:r>
                  <a:rPr lang="en-US" sz="2400" dirty="0" smtClean="0">
                    <a:solidFill>
                      <a:srgbClr val="7030A0"/>
                    </a:solidFill>
                  </a:rPr>
                  <a:t>Inverse Matrix: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  <m:sup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𝐀</m:t>
                        </m:r>
                      </m:e>
                      <m:sup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0" smtClean="0"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𝐈</m:t>
                    </m:r>
                  </m:oMath>
                </a14:m>
                <a:r>
                  <a:rPr lang="en-US" sz="2400" b="1" dirty="0" smtClean="0"/>
                  <a:t> </a:t>
                </a:r>
                <a:r>
                  <a:rPr lang="en-US" sz="2400" dirty="0" smtClean="0"/>
                  <a:t> </a:t>
                </a:r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862" y="3731782"/>
                <a:ext cx="6264696" cy="470000"/>
              </a:xfrm>
              <a:prstGeom prst="rect">
                <a:avLst/>
              </a:prstGeom>
              <a:blipFill>
                <a:blip r:embed="rId8"/>
                <a:stretch>
                  <a:fillRect l="-1459" t="-7792" b="-29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547664" y="4465320"/>
                <a:ext cx="5472608" cy="1587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0" dirty="0" smtClean="0"/>
                  <a:t>      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𝑎𝑑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𝑏𝑐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465320"/>
                <a:ext cx="5472608" cy="158761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870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87624" y="2708920"/>
                <a:ext cx="37444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Find: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800" dirty="0" smtClean="0"/>
                  <a:t>  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(3 minutes)</a:t>
                </a:r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708920"/>
                <a:ext cx="3744416" cy="523220"/>
              </a:xfrm>
              <a:prstGeom prst="rect">
                <a:avLst/>
              </a:prstGeom>
              <a:blipFill>
                <a:blip r:embed="rId3"/>
                <a:stretch>
                  <a:fillRect l="-3420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1844824"/>
                <a:ext cx="1728192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844824"/>
                <a:ext cx="1728192" cy="7057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46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87624" y="2483086"/>
                <a:ext cx="5544616" cy="9119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Answer: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1/5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2/5</m:t>
                              </m:r>
                            </m:e>
                          </m:mr>
                          <m:m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4/5</m:t>
                              </m:r>
                            </m:e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−3/5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483086"/>
                <a:ext cx="5544616" cy="911981"/>
              </a:xfrm>
              <a:prstGeom prst="rect">
                <a:avLst/>
              </a:prstGeom>
              <a:blipFill>
                <a:blip r:embed="rId3"/>
                <a:stretch>
                  <a:fillRect l="-23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1671959"/>
                <a:ext cx="1728192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671959"/>
                <a:ext cx="1728192" cy="7057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78979" y="4797152"/>
                <a:ext cx="374441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Find: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800" dirty="0" smtClean="0"/>
                  <a:t>     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(3 minutes)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8979" y="4797152"/>
                <a:ext cx="3744416" cy="523220"/>
              </a:xfrm>
              <a:prstGeom prst="rect">
                <a:avLst/>
              </a:prstGeom>
              <a:blipFill>
                <a:blip r:embed="rId6"/>
                <a:stretch>
                  <a:fillRect l="-3252" t="-11628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87624" y="3777882"/>
                <a:ext cx="2880320" cy="759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3777882"/>
                <a:ext cx="2880320" cy="7595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652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187624" y="2483086"/>
                <a:ext cx="4608512" cy="84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Answer: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1/5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2/5</m:t>
                              </m:r>
                            </m:e>
                          </m:mr>
                          <m:m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4/5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−3/5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2483086"/>
                <a:ext cx="4608512" cy="845552"/>
              </a:xfrm>
              <a:prstGeom prst="rect">
                <a:avLst/>
              </a:prstGeom>
              <a:blipFill>
                <a:blip r:embed="rId3"/>
                <a:stretch>
                  <a:fillRect l="-2778" b="-1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𝑏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e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𝑑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𝑎𝑑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𝑏𝑐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548680"/>
                <a:ext cx="4392488" cy="7920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1671959"/>
                <a:ext cx="1728192" cy="705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671959"/>
                <a:ext cx="1728192" cy="70577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52161" y="4869160"/>
                <a:ext cx="6768752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Answer: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  <m:sup>
                        <m:r>
                          <a:rPr lang="en-US" sz="2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800" dirty="0" smtClean="0"/>
                  <a:t>    does not exist, because</a:t>
                </a:r>
              </a:p>
              <a:p>
                <a:endParaRPr lang="en-US" sz="1200" dirty="0"/>
              </a:p>
              <a:p>
                <a:r>
                  <a:rPr lang="en-US" sz="2400" b="0" dirty="0" smtClean="0"/>
                  <a:t>                 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𝑏𝑐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=3×4 −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×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161" y="4869160"/>
                <a:ext cx="6768752" cy="1077218"/>
              </a:xfrm>
              <a:prstGeom prst="rect">
                <a:avLst/>
              </a:prstGeom>
              <a:blipFill>
                <a:blip r:embed="rId6"/>
                <a:stretch>
                  <a:fillRect l="-1802" t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152161" y="3802668"/>
                <a:ext cx="2880320" cy="759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−6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2161" y="3802668"/>
                <a:ext cx="2880320" cy="7595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12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7544" y="548680"/>
                <a:ext cx="31683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FF0000"/>
                    </a:solidFill>
                  </a:rPr>
                  <a:t>(iii)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3×3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Matrices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548680"/>
                <a:ext cx="3168352" cy="523220"/>
              </a:xfrm>
              <a:prstGeom prst="rect">
                <a:avLst/>
              </a:prstGeom>
              <a:blipFill>
                <a:blip r:embed="rId4"/>
                <a:stretch>
                  <a:fillRect l="-4046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688828"/>
              </p:ext>
            </p:extLst>
          </p:nvPr>
        </p:nvGraphicFramePr>
        <p:xfrm>
          <a:off x="5652120" y="1295080"/>
          <a:ext cx="2581646" cy="87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5" r:id="rId5" imgW="1320227" imgH="418918" progId="Equation.3">
                  <p:embed/>
                </p:oleObj>
              </mc:Choice>
              <mc:Fallback>
                <p:oleObj r:id="rId5" imgW="1320227" imgH="41891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1295080"/>
                        <a:ext cx="2581646" cy="87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57114" y="1445147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rgbClr val="0070C0"/>
                </a:solidFill>
              </a:rPr>
              <a:t>Inverse Matrix: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134" y="2280060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Determinant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/>
              <a:t>: 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38134" y="3831822"/>
            <a:ext cx="2123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Adjugate</a:t>
            </a:r>
            <a:r>
              <a:rPr lang="en-US" sz="2400" dirty="0" smtClean="0"/>
              <a:t> of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 smtClean="0"/>
              <a:t>:  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585417" y="4988638"/>
                <a:ext cx="111326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𝑎𝑑𝑗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5417" y="4988638"/>
                <a:ext cx="1113263" cy="369332"/>
              </a:xfrm>
              <a:prstGeom prst="rect">
                <a:avLst/>
              </a:prstGeom>
              <a:blipFill>
                <a:blip r:embed="rId7"/>
                <a:stretch>
                  <a:fillRect l="-12568" t="-24590" r="-13115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95" y="1131298"/>
            <a:ext cx="2696015" cy="11772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3928253"/>
            <a:ext cx="4327064" cy="24901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726274" y="2929968"/>
                <a:ext cx="8094198" cy="7332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74" y="2929968"/>
                <a:ext cx="8094198" cy="73327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191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0094" y="1988088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Find:</a:t>
            </a:r>
            <a:r>
              <a:rPr lang="en-US" sz="2800" dirty="0" smtClean="0"/>
              <a:t> </a:t>
            </a:r>
            <a:r>
              <a:rPr lang="en-US" sz="2400" dirty="0" smtClean="0"/>
              <a:t>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1205767"/>
              </p:ext>
            </p:extLst>
          </p:nvPr>
        </p:nvGraphicFramePr>
        <p:xfrm>
          <a:off x="2191555" y="1963398"/>
          <a:ext cx="2657564" cy="829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82" r:id="rId4" imgW="1320227" imgH="418918" progId="Equation.3">
                  <p:embed/>
                </p:oleObj>
              </mc:Choice>
              <mc:Fallback>
                <p:oleObj r:id="rId4" imgW="1320227" imgH="418918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555" y="1963398"/>
                        <a:ext cx="2657564" cy="8292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835696" y="5224299"/>
                <a:ext cx="133089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𝑎𝑑𝑗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=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5224299"/>
                <a:ext cx="1330893" cy="369332"/>
              </a:xfrm>
              <a:prstGeom prst="rect">
                <a:avLst/>
              </a:prstGeom>
              <a:blipFill>
                <a:blip r:embed="rId6"/>
                <a:stretch>
                  <a:fillRect l="-10550" t="-24590" b="-4918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532" y="4453985"/>
            <a:ext cx="3599411" cy="20713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95536" y="3593498"/>
                <a:ext cx="8072403" cy="7332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𝐀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32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23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33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m:rPr>
                                        <m:brk m:alnAt="7"/>
                                      </m:r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3593498"/>
                <a:ext cx="8072403" cy="73327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Connector 11"/>
          <p:cNvCxnSpPr/>
          <p:nvPr/>
        </p:nvCxnSpPr>
        <p:spPr>
          <a:xfrm>
            <a:off x="1060094" y="3212976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616" y="562461"/>
                <a:ext cx="2695603" cy="10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62461"/>
                <a:ext cx="2695603" cy="106894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113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0094" y="1988088"/>
            <a:ext cx="6480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Find:</a:t>
            </a:r>
            <a:r>
              <a:rPr lang="en-US" sz="2800" dirty="0" smtClean="0"/>
              <a:t> </a:t>
            </a:r>
            <a:r>
              <a:rPr lang="en-US" sz="2400" dirty="0" smtClean="0"/>
              <a:t>                                                 </a:t>
            </a:r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/>
          </p:nvPr>
        </p:nvGraphicFramePr>
        <p:xfrm>
          <a:off x="2191555" y="1963398"/>
          <a:ext cx="2657564" cy="829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9" r:id="rId4" imgW="1320227" imgH="418918" progId="Equation.3">
                  <p:embed/>
                </p:oleObj>
              </mc:Choice>
              <mc:Fallback>
                <p:oleObj r:id="rId4" imgW="1320227" imgH="418918" progId="Equation.3">
                  <p:embed/>
                  <p:pic>
                    <p:nvPicPr>
                      <p:cNvPr id="7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1555" y="1963398"/>
                        <a:ext cx="2657564" cy="82928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>
          <a:xfrm>
            <a:off x="1060094" y="3212976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616" y="562461"/>
                <a:ext cx="2695603" cy="10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−3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62461"/>
                <a:ext cx="2695603" cy="10689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60094" y="4221088"/>
                <a:ext cx="3943954" cy="1158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−34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094" y="4221088"/>
                <a:ext cx="3943954" cy="115852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/>
          <p:cNvSpPr txBox="1"/>
          <p:nvPr/>
        </p:nvSpPr>
        <p:spPr>
          <a:xfrm>
            <a:off x="5508104" y="4097592"/>
            <a:ext cx="30422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%</a:t>
            </a:r>
            <a:r>
              <a:rPr lang="en-US" sz="2000" dirty="0" err="1" smtClean="0"/>
              <a:t>MatLab</a:t>
            </a:r>
            <a:r>
              <a:rPr lang="en-US" sz="2000" dirty="0" smtClean="0"/>
              <a:t> code</a:t>
            </a:r>
          </a:p>
          <a:p>
            <a:r>
              <a:rPr lang="en-US" sz="2000" dirty="0" smtClean="0"/>
              <a:t>A = [7 2 </a:t>
            </a:r>
            <a:r>
              <a:rPr lang="en-US" sz="2000" dirty="0"/>
              <a:t>1</a:t>
            </a:r>
            <a:r>
              <a:rPr lang="en-US" sz="2000" dirty="0" smtClean="0"/>
              <a:t>; </a:t>
            </a:r>
            <a:r>
              <a:rPr lang="en-US" sz="2000" dirty="0"/>
              <a:t>0</a:t>
            </a:r>
            <a:r>
              <a:rPr lang="en-US" sz="2000" dirty="0" smtClean="0"/>
              <a:t> </a:t>
            </a:r>
            <a:r>
              <a:rPr lang="en-US" sz="2000" dirty="0"/>
              <a:t>3</a:t>
            </a:r>
            <a:r>
              <a:rPr lang="en-US" sz="2000" dirty="0" smtClean="0"/>
              <a:t> -1; -3 4 -2];</a:t>
            </a:r>
          </a:p>
          <a:p>
            <a:r>
              <a:rPr lang="en-US" sz="2000" dirty="0" err="1" smtClean="0"/>
              <a:t>detA</a:t>
            </a:r>
            <a:r>
              <a:rPr lang="en-US" sz="2000" dirty="0" smtClean="0"/>
              <a:t> = </a:t>
            </a:r>
            <a:r>
              <a:rPr lang="en-US" sz="2000" dirty="0" err="1" smtClean="0"/>
              <a:t>det</a:t>
            </a:r>
            <a:r>
              <a:rPr lang="en-US" sz="2000" dirty="0" smtClean="0"/>
              <a:t>(A)</a:t>
            </a:r>
          </a:p>
          <a:p>
            <a:r>
              <a:rPr lang="en-US" sz="2000" dirty="0" err="1" smtClean="0"/>
              <a:t>invA</a:t>
            </a:r>
            <a:r>
              <a:rPr lang="en-US" sz="2000" dirty="0" smtClean="0"/>
              <a:t> = </a:t>
            </a:r>
            <a:r>
              <a:rPr lang="en-US" sz="2000" dirty="0" err="1" smtClean="0"/>
              <a:t>inv</a:t>
            </a:r>
            <a:r>
              <a:rPr lang="en-US" sz="2000" dirty="0" smtClean="0"/>
              <a:t>(A)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1060095" y="3501008"/>
            <a:ext cx="1495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Answer: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6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476672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Solving a System of Equations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51720" y="1268760"/>
                <a:ext cx="4032448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=21</m:t>
                    </m:r>
                  </m:oMath>
                </a14:m>
                <a:endParaRPr lang="en-US" sz="2600" b="0" dirty="0" smtClean="0"/>
              </a:p>
              <a:p>
                <a:r>
                  <a:rPr lang="en-US" sz="2600" b="0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6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268760"/>
                <a:ext cx="4032448" cy="1292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9632" y="2708920"/>
                <a:ext cx="42484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Find:</a:t>
                </a:r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 smtClean="0"/>
                  <a:t>      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(5 minutes)</a:t>
                </a:r>
                <a:endParaRPr lang="en-US" sz="2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708920"/>
                <a:ext cx="4248472" cy="523220"/>
              </a:xfrm>
              <a:prstGeom prst="rect">
                <a:avLst/>
              </a:prstGeom>
              <a:blipFill>
                <a:blip r:embed="rId4"/>
                <a:stretch>
                  <a:fillRect l="-3013" t="-10465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04048" y="3779325"/>
                <a:ext cx="3727930" cy="10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>
                    <a:solidFill>
                      <a:schemeClr val="bg1">
                        <a:lumMod val="50000"/>
                      </a:schemeClr>
                    </a:solidFill>
                  </a:rPr>
                  <a:t>Recall:</a:t>
                </a:r>
                <a:r>
                  <a:rPr lang="en-US" sz="2400" b="0" dirty="0" smtClean="0"/>
                  <a:t> 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 panose="02040503050406030204" pitchFamily="18" charset="0"/>
                      </a:rPr>
                      <m:t>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4048" y="3779325"/>
                <a:ext cx="3727930" cy="1068947"/>
              </a:xfrm>
              <a:prstGeom prst="rect">
                <a:avLst/>
              </a:prstGeom>
              <a:blipFill>
                <a:blip r:embed="rId5"/>
                <a:stretch>
                  <a:fillRect l="-26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88024" y="4984517"/>
                <a:ext cx="3943954" cy="11585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600" b="1" i="0" smtClean="0">
                              <a:latin typeface="Cambria Math" panose="02040503050406030204" pitchFamily="18" charset="0"/>
                            </a:rPr>
                            <m:t>𝐀</m:t>
                          </m:r>
                        </m:e>
                        <m:sup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−34</m:t>
                                </m:r>
                              </m:e>
                              <m:e>
                                <m:r>
                                  <a:rPr lang="en-US" sz="2600" b="0" i="1" smtClean="0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4" y="4984517"/>
                <a:ext cx="3943954" cy="11585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23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476672"/>
            <a:ext cx="7128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Solving a System of Equations</a:t>
            </a:r>
            <a:endParaRPr lang="en-US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43000" y="1271024"/>
                <a:ext cx="4032448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=21</m:t>
                    </m:r>
                  </m:oMath>
                </a14:m>
                <a:endParaRPr lang="en-US" sz="2600" b="0" dirty="0" smtClean="0"/>
              </a:p>
              <a:p>
                <a:r>
                  <a:rPr lang="en-US" sz="2600" b="0" dirty="0" smtClean="0"/>
                  <a:t>               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600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endParaRPr lang="en-US" sz="26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600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sz="26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3000" y="1271024"/>
                <a:ext cx="4032448" cy="12926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141967" y="4050878"/>
                <a:ext cx="3646057" cy="10689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d>
                      <m:dPr>
                        <m:begChr m:val="["/>
                        <m:endChr m:val="]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</m:mr>
                        </m:m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mr>
                          <m:m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2400" dirty="0" smtClean="0"/>
                  <a:t>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967" y="4050878"/>
                <a:ext cx="3646057" cy="10689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50912" y="2783192"/>
                <a:ext cx="424847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solidFill>
                      <a:srgbClr val="0070C0"/>
                    </a:solidFill>
                  </a:rPr>
                  <a:t>Find:</a:t>
                </a:r>
                <a:r>
                  <a:rPr lang="en-US" sz="2800" dirty="0" smtClean="0"/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sz="2800" dirty="0" smtClean="0"/>
                  <a:t>       </a:t>
                </a:r>
                <a:r>
                  <a:rPr lang="en-US" sz="2600" dirty="0" smtClean="0">
                    <a:solidFill>
                      <a:srgbClr val="FF0000"/>
                    </a:solidFill>
                  </a:rPr>
                  <a:t>(5 minutes)</a:t>
                </a:r>
                <a:endParaRPr lang="en-US" sz="2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912" y="2783192"/>
                <a:ext cx="4248472" cy="523220"/>
              </a:xfrm>
              <a:prstGeom prst="rect">
                <a:avLst/>
              </a:prstGeom>
              <a:blipFill>
                <a:blip r:embed="rId5"/>
                <a:stretch>
                  <a:fillRect l="-2869" t="-11765" b="-3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244283" y="3430512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</a:rPr>
              <a:t>Answer:</a:t>
            </a:r>
            <a:endParaRPr lang="en-US" sz="28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23528" y="5194361"/>
                <a:ext cx="8136904" cy="11869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𝑥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𝑦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𝑧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3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e>
                                  <m:e>
                                    <m:r>
                                      <a:rPr lang="en-US" sz="2400" b="0" i="1">
                                        <a:latin typeface="Cambria Math" panose="02040503050406030204" pitchFamily="18" charset="0"/>
                                      </a:rPr>
                                      <m:t>−2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400" b="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−11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7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9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−34</m:t>
                                </m:r>
                              </m:e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5194361"/>
                <a:ext cx="8136904" cy="11869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363030" y="6381328"/>
            <a:ext cx="1808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 (from above)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Down Arrow 8"/>
          <p:cNvSpPr/>
          <p:nvPr/>
        </p:nvSpPr>
        <p:spPr>
          <a:xfrm flipV="1">
            <a:off x="4166241" y="6129993"/>
            <a:ext cx="117727" cy="33169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88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(iv)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14291"/>
            <a:ext cx="7740352" cy="3297055"/>
          </a:xfrm>
          <a:prstGeom prst="rect">
            <a:avLst/>
          </a:prstGeom>
        </p:spPr>
      </p:pic>
      <p:cxnSp>
        <p:nvCxnSpPr>
          <p:cNvPr id="32" name="Straight Connector 31"/>
          <p:cNvCxnSpPr/>
          <p:nvPr/>
        </p:nvCxnSpPr>
        <p:spPr>
          <a:xfrm>
            <a:off x="827584" y="3861048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27584" y="4941169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 = [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;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;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];</a:t>
            </a:r>
          </a:p>
          <a:p>
            <a:r>
              <a:rPr lang="en-US" dirty="0" smtClean="0"/>
              <a:t>Lambda = </a:t>
            </a:r>
            <a:r>
              <a:rPr lang="en-US" dirty="0" err="1" smtClean="0"/>
              <a:t>eig</a:t>
            </a:r>
            <a:r>
              <a:rPr lang="en-US" dirty="0" smtClean="0"/>
              <a:t>(A)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148064" y="4958242"/>
            <a:ext cx="34563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 = [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;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; x </a:t>
            </a:r>
            <a:r>
              <a:rPr lang="en-US" dirty="0" err="1" smtClean="0"/>
              <a:t>x</a:t>
            </a:r>
            <a:r>
              <a:rPr lang="en-US" dirty="0" smtClean="0"/>
              <a:t> </a:t>
            </a:r>
            <a:r>
              <a:rPr lang="en-US" dirty="0" err="1" smtClean="0"/>
              <a:t>x</a:t>
            </a:r>
            <a:r>
              <a:rPr lang="en-US" dirty="0" smtClean="0"/>
              <a:t> ];</a:t>
            </a:r>
          </a:p>
          <a:p>
            <a:r>
              <a:rPr lang="en-US" dirty="0" smtClean="0"/>
              <a:t>[V, D] = </a:t>
            </a:r>
            <a:r>
              <a:rPr lang="en-US" dirty="0" err="1" smtClean="0"/>
              <a:t>eig</a:t>
            </a:r>
            <a:r>
              <a:rPr lang="en-US" dirty="0" smtClean="0"/>
              <a:t>(A)</a:t>
            </a:r>
          </a:p>
          <a:p>
            <a:r>
              <a:rPr lang="en-US" dirty="0" smtClean="0"/>
              <a:t>%V has eigenvectors</a:t>
            </a:r>
          </a:p>
          <a:p>
            <a:r>
              <a:rPr lang="en-US" dirty="0" smtClean="0"/>
              <a:t>%D has eigenvalues in diagonal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20272" y="295198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(iv)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25" name="Rectangle 23"/>
          <p:cNvSpPr>
            <a:spLocks noChangeArrowheads="1"/>
          </p:cNvSpPr>
          <p:nvPr/>
        </p:nvSpPr>
        <p:spPr bwMode="auto">
          <a:xfrm>
            <a:off x="755575" y="4653136"/>
            <a:ext cx="79208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Find: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he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characteristic equation </a:t>
            </a:r>
            <a:r>
              <a:rPr kumimoji="0" lang="en-US" alt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and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eigenvalues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of matrix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14291"/>
            <a:ext cx="7740352" cy="329705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851920" y="5413576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  <a:r>
              <a:rPr lang="en-US" sz="2400" dirty="0" smtClean="0">
                <a:solidFill>
                  <a:srgbClr val="FF0000"/>
                </a:solidFill>
              </a:rPr>
              <a:t>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691680" y="5337690"/>
                <a:ext cx="1728192" cy="6134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5337690"/>
                <a:ext cx="1728192" cy="6134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Connector 6"/>
          <p:cNvCxnSpPr/>
          <p:nvPr/>
        </p:nvCxnSpPr>
        <p:spPr>
          <a:xfrm>
            <a:off x="827584" y="3861048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020272" y="295198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411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(iii)</a:t>
            </a:r>
            <a:endParaRPr lang="en-US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547664" y="4797152"/>
                <a:ext cx="1728192" cy="6134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664" y="4797152"/>
                <a:ext cx="1728192" cy="6134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14291"/>
            <a:ext cx="7740352" cy="329705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635896" y="4751082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Answer: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7" name="Rectangle 23"/>
          <p:cNvSpPr>
            <a:spLocks noChangeArrowheads="1"/>
          </p:cNvSpPr>
          <p:nvPr/>
        </p:nvSpPr>
        <p:spPr bwMode="auto">
          <a:xfrm>
            <a:off x="665310" y="3935964"/>
            <a:ext cx="792088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Find: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he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characteristic equation </a:t>
            </a:r>
            <a:r>
              <a:rPr kumimoji="0" lang="en-US" alt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and e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igenvalues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of matrix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80112" y="4751082"/>
                <a:ext cx="217174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+3=0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4751082"/>
                <a:ext cx="2171748" cy="369332"/>
              </a:xfrm>
              <a:prstGeom prst="rect">
                <a:avLst/>
              </a:prstGeom>
              <a:blipFill>
                <a:blip r:embed="rId5"/>
                <a:stretch>
                  <a:fillRect l="-3081" r="-2801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364088" y="5105057"/>
                <a:ext cx="1944216" cy="667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√8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5105057"/>
                <a:ext cx="1944216" cy="6678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640140" y="5772869"/>
                <a:ext cx="1392112" cy="5754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√8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0140" y="5772869"/>
                <a:ext cx="1392112" cy="57547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827584" y="3861048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20272" y="295198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66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(iii)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14291"/>
            <a:ext cx="7740352" cy="329705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779913" y="4865504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6711110"/>
              </p:ext>
            </p:extLst>
          </p:nvPr>
        </p:nvGraphicFramePr>
        <p:xfrm>
          <a:off x="1619672" y="4509120"/>
          <a:ext cx="1872209" cy="123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6" r:id="rId5" imgW="1079032" imgH="710891" progId="Equation.3">
                  <p:embed/>
                </p:oleObj>
              </mc:Choice>
              <mc:Fallback>
                <p:oleObj r:id="rId5" imgW="1079032" imgH="710891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509120"/>
                        <a:ext cx="1872209" cy="12333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62097" y="3915408"/>
            <a:ext cx="792088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Find: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he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characteristic equation </a:t>
            </a:r>
            <a:r>
              <a:rPr kumimoji="0" lang="en-US" alt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and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eigenvalues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of matrix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827584" y="3789040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933140" y="4553583"/>
            <a:ext cx="2562787" cy="118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r>
              <a:rPr lang="en-US" dirty="0" smtClean="0"/>
              <a:t> code</a:t>
            </a:r>
          </a:p>
          <a:p>
            <a:r>
              <a:rPr lang="en-US" dirty="0" smtClean="0"/>
              <a:t>A </a:t>
            </a:r>
            <a:r>
              <a:rPr lang="en-US" dirty="0"/>
              <a:t>= </a:t>
            </a:r>
            <a:r>
              <a:rPr lang="en-US" dirty="0" smtClean="0"/>
              <a:t>[4 0 1; -2 1 0</a:t>
            </a:r>
            <a:r>
              <a:rPr lang="en-US" dirty="0"/>
              <a:t>; </a:t>
            </a:r>
            <a:r>
              <a:rPr lang="en-US" dirty="0" smtClean="0"/>
              <a:t>-2 </a:t>
            </a:r>
            <a:r>
              <a:rPr lang="en-US" dirty="0"/>
              <a:t>0 1];</a:t>
            </a:r>
          </a:p>
          <a:p>
            <a:r>
              <a:rPr lang="en-US" dirty="0"/>
              <a:t>p</a:t>
            </a:r>
            <a:r>
              <a:rPr lang="en-US" dirty="0" smtClean="0"/>
              <a:t> = poly(A)</a:t>
            </a:r>
          </a:p>
          <a:p>
            <a:r>
              <a:rPr lang="en-US" dirty="0"/>
              <a:t>r</a:t>
            </a:r>
            <a:r>
              <a:rPr lang="en-US" dirty="0" smtClean="0"/>
              <a:t> = roots(p)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020272" y="295198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76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476672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(iii)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1114291"/>
            <a:ext cx="7740352" cy="3297055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779913" y="4865504"/>
            <a:ext cx="1311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Answer:</a:t>
            </a:r>
            <a:endParaRPr lang="en-US" sz="2400" dirty="0">
              <a:solidFill>
                <a:srgbClr val="0070C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619672" y="4509120"/>
          <a:ext cx="1872209" cy="1233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1" r:id="rId5" imgW="1079032" imgH="710891" progId="Equation.3">
                  <p:embed/>
                </p:oleObj>
              </mc:Choice>
              <mc:Fallback>
                <p:oleObj r:id="rId5" imgW="1079032" imgH="710891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4509120"/>
                        <a:ext cx="1872209" cy="123339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662097" y="3915408"/>
            <a:ext cx="792088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Find: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T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he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characteristic equation </a:t>
            </a:r>
            <a:r>
              <a:rPr kumimoji="0" lang="en-US" altLang="en-US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and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eigenvalues 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of matrix 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9509267"/>
              </p:ext>
            </p:extLst>
          </p:nvPr>
        </p:nvGraphicFramePr>
        <p:xfrm>
          <a:off x="5436096" y="4670054"/>
          <a:ext cx="2640076" cy="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2" r:id="rId7" imgW="1384300" imgH="203200" progId="Equation.3">
                  <p:embed/>
                </p:oleObj>
              </mc:Choice>
              <mc:Fallback>
                <p:oleObj r:id="rId7" imgW="13843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4670054"/>
                        <a:ext cx="2640076" cy="3909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452705"/>
              </p:ext>
            </p:extLst>
          </p:nvPr>
        </p:nvGraphicFramePr>
        <p:xfrm>
          <a:off x="5436096" y="5371242"/>
          <a:ext cx="633029" cy="302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3" r:id="rId9" imgW="355138" imgH="177569" progId="Equation.3">
                  <p:embed/>
                </p:oleObj>
              </mc:Choice>
              <mc:Fallback>
                <p:oleObj r:id="rId9" imgW="355138" imgH="177569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36096" y="5371242"/>
                        <a:ext cx="633029" cy="3027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0100161"/>
              </p:ext>
            </p:extLst>
          </p:nvPr>
        </p:nvGraphicFramePr>
        <p:xfrm>
          <a:off x="6414225" y="5371242"/>
          <a:ext cx="683817" cy="3200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4" r:id="rId11" imgW="380670" imgH="177646" progId="Equation.3">
                  <p:embed/>
                </p:oleObj>
              </mc:Choice>
              <mc:Fallback>
                <p:oleObj r:id="rId11" imgW="380670" imgH="177646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4225" y="5371242"/>
                        <a:ext cx="683817" cy="32008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818007"/>
              </p:ext>
            </p:extLst>
          </p:nvPr>
        </p:nvGraphicFramePr>
        <p:xfrm>
          <a:off x="7443142" y="5361309"/>
          <a:ext cx="705037" cy="3300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05" r:id="rId13" imgW="368140" imgH="177723" progId="Equation.3">
                  <p:embed/>
                </p:oleObj>
              </mc:Choice>
              <mc:Fallback>
                <p:oleObj r:id="rId13" imgW="368140" imgH="177723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43142" y="5361309"/>
                        <a:ext cx="705037" cy="33001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818406" y="3789040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84483" y="6063680"/>
            <a:ext cx="2352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      (by inspection)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 flipV="1">
            <a:off x="5724128" y="5779515"/>
            <a:ext cx="101116" cy="241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020272" y="295198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6024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1840" y="1340768"/>
            <a:ext cx="24482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908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2026</TotalTime>
  <Words>450</Words>
  <Application>Microsoft Office PowerPoint</Application>
  <PresentationFormat>On-screen Show (4:3)</PresentationFormat>
  <Paragraphs>116</Paragraphs>
  <Slides>17</Slides>
  <Notes>16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 Unicode MS</vt:lpstr>
      <vt:lpstr>Arial</vt:lpstr>
      <vt:lpstr>Calibri</vt:lpstr>
      <vt:lpstr>Cambria Math</vt:lpstr>
      <vt:lpstr>Times New Roman</vt:lpstr>
      <vt:lpstr>Wingdings</vt:lpstr>
      <vt:lpstr>lecture 13-Mathematical Modelling of Liquid Level Systems</vt:lpstr>
      <vt:lpstr>Equation.3</vt:lpstr>
      <vt:lpstr>EE3114 Systems and Control    Tutorial - 8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jchen</cp:lastModifiedBy>
  <cp:revision>741</cp:revision>
  <dcterms:created xsi:type="dcterms:W3CDTF">2013-02-04T13:53:54Z</dcterms:created>
  <dcterms:modified xsi:type="dcterms:W3CDTF">2019-04-01T17:47:14Z</dcterms:modified>
</cp:coreProperties>
</file>