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316" r:id="rId2"/>
    <p:sldId id="407" r:id="rId3"/>
    <p:sldId id="393" r:id="rId4"/>
    <p:sldId id="394" r:id="rId5"/>
    <p:sldId id="395" r:id="rId6"/>
    <p:sldId id="396" r:id="rId7"/>
    <p:sldId id="397" r:id="rId8"/>
    <p:sldId id="398" r:id="rId9"/>
    <p:sldId id="399" r:id="rId10"/>
    <p:sldId id="257" r:id="rId11"/>
    <p:sldId id="325" r:id="rId12"/>
    <p:sldId id="326" r:id="rId13"/>
    <p:sldId id="333" r:id="rId14"/>
    <p:sldId id="327" r:id="rId15"/>
    <p:sldId id="328" r:id="rId16"/>
    <p:sldId id="335" r:id="rId17"/>
    <p:sldId id="390" r:id="rId18"/>
    <p:sldId id="329" r:id="rId19"/>
    <p:sldId id="391" r:id="rId20"/>
    <p:sldId id="336" r:id="rId21"/>
    <p:sldId id="348" r:id="rId22"/>
    <p:sldId id="349" r:id="rId23"/>
    <p:sldId id="350" r:id="rId24"/>
    <p:sldId id="351" r:id="rId25"/>
    <p:sldId id="352" r:id="rId26"/>
    <p:sldId id="365" r:id="rId27"/>
    <p:sldId id="367" r:id="rId28"/>
    <p:sldId id="383" r:id="rId29"/>
    <p:sldId id="384" r:id="rId30"/>
    <p:sldId id="385" r:id="rId31"/>
    <p:sldId id="386" r:id="rId32"/>
    <p:sldId id="387" r:id="rId33"/>
    <p:sldId id="368" r:id="rId34"/>
    <p:sldId id="376" r:id="rId35"/>
    <p:sldId id="409" r:id="rId36"/>
    <p:sldId id="405" r:id="rId37"/>
    <p:sldId id="389" r:id="rId38"/>
    <p:sldId id="408" r:id="rId39"/>
    <p:sldId id="380" r:id="rId40"/>
    <p:sldId id="360" r:id="rId41"/>
    <p:sldId id="361" r:id="rId42"/>
    <p:sldId id="363" r:id="rId43"/>
    <p:sldId id="401" r:id="rId44"/>
    <p:sldId id="403" r:id="rId45"/>
    <p:sldId id="402" r:id="rId46"/>
    <p:sldId id="392" r:id="rId47"/>
    <p:sldId id="373" r:id="rId4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E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016" autoAdjust="0"/>
    <p:restoredTop sz="95084" autoAdjust="0"/>
  </p:normalViewPr>
  <p:slideViewPr>
    <p:cSldViewPr>
      <p:cViewPr varScale="1">
        <p:scale>
          <a:sx n="83" d="100"/>
          <a:sy n="83" d="100"/>
        </p:scale>
        <p:origin x="205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75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266C8-1EF7-4DAC-8736-51888D96589F}" type="datetimeFigureOut">
              <a:rPr lang="en-US" smtClean="0"/>
              <a:t>10/27/2018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B10CD-C5B4-4FBC-8C2D-0D779D187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1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8623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91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5009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Euler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3FD0B-D6A1-4CBB-A0AF-99CA2865D4A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510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2018/10/27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67.png"/><Relationship Id="rId4" Type="http://schemas.openxmlformats.org/officeDocument/2006/relationships/image" Target="../media/image5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81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JP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0.png"/><Relationship Id="rId4" Type="http://schemas.openxmlformats.org/officeDocument/2006/relationships/image" Target="../media/image50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1.png"/><Relationship Id="rId4" Type="http://schemas.openxmlformats.org/officeDocument/2006/relationships/image" Target="../media/image40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1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0.png"/><Relationship Id="rId4" Type="http://schemas.openxmlformats.org/officeDocument/2006/relationships/image" Target="../media/image6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G"/><Relationship Id="rId4" Type="http://schemas.openxmlformats.org/officeDocument/2006/relationships/image" Target="../media/image47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5</a:t>
            </a:r>
            <a:r>
              <a:rPr lang="en-US" b="1" dirty="0" smtClean="0">
                <a:solidFill>
                  <a:srgbClr val="C00000"/>
                </a:solidFill>
              </a:rPr>
              <a:t>.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Root </a:t>
            </a:r>
            <a:r>
              <a:rPr lang="en-US" dirty="0">
                <a:solidFill>
                  <a:srgbClr val="FF0000"/>
                </a:solidFill>
              </a:rPr>
              <a:t>Locus </a:t>
            </a:r>
            <a:r>
              <a:rPr lang="en-US" dirty="0" smtClean="0">
                <a:solidFill>
                  <a:srgbClr val="FF0000"/>
                </a:solidFill>
              </a:rPr>
              <a:t>Analysis and Design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dirty="0" smtClean="0"/>
              <a:t>Semester A, 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8" y="6200775"/>
            <a:ext cx="1421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2018-10-3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55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280" y="239075"/>
            <a:ext cx="8229600" cy="73106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Framework </a:t>
            </a:r>
            <a:r>
              <a:rPr lang="en-US" sz="4000" b="1" dirty="0" smtClean="0">
                <a:solidFill>
                  <a:srgbClr val="C00000"/>
                </a:solidFill>
              </a:rPr>
              <a:t>of </a:t>
            </a:r>
            <a:r>
              <a:rPr lang="en-US" sz="4000" b="1" dirty="0" smtClean="0">
                <a:solidFill>
                  <a:srgbClr val="FF0000"/>
                </a:solidFill>
              </a:rPr>
              <a:t>Lectures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115176"/>
            <a:ext cx="80642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System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        Time Domain                Frequency Domain</a:t>
            </a:r>
          </a:p>
          <a:p>
            <a:pPr algn="ctr"/>
            <a:endParaRPr lang="en-US" sz="20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 </a:t>
            </a:r>
            <a:r>
              <a:rPr lang="en-US" sz="24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Laplace Transform </a:t>
            </a:r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</a:p>
          <a:p>
            <a:pPr algn="ctr"/>
            <a:endParaRPr lang="en-US" sz="2000" dirty="0" smtClean="0">
              <a:sym typeface="Wingdings" panose="05000000000000000000" pitchFamily="2" charset="2"/>
            </a:endParaRPr>
          </a:p>
          <a:p>
            <a:r>
              <a:rPr lang="en-US" sz="2800" dirty="0" smtClean="0">
                <a:sym typeface="Wingdings" panose="05000000000000000000" pitchFamily="2" charset="2"/>
              </a:rPr>
              <a:t>    State-Space Formulation         Frequency Analysis </a:t>
            </a: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                                                                        (dynamic responses, </a:t>
            </a: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                                                                                  transients, steady-states, </a:t>
            </a: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                                                                                    root-locus, PID controllers)  </a:t>
            </a:r>
          </a:p>
          <a:p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                                                  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mixed  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sz="2000" dirty="0" smtClean="0">
                <a:sym typeface="Wingdings" panose="05000000000000000000" pitchFamily="2" charset="2"/>
              </a:rPr>
              <a:t>     (State-feedback,                     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     Controllability, controller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     Observability, observer </a:t>
            </a:r>
          </a:p>
          <a:p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Optimal control)</a:t>
            </a:r>
            <a:endParaRPr lang="en-US" sz="2000" dirty="0"/>
          </a:p>
        </p:txBody>
      </p:sp>
      <p:sp>
        <p:nvSpPr>
          <p:cNvPr id="4" name="Down Arrow 3"/>
          <p:cNvSpPr/>
          <p:nvPr/>
        </p:nvSpPr>
        <p:spPr>
          <a:xfrm>
            <a:off x="2607013" y="2519464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6241922" y="2535676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733472" y="1566154"/>
            <a:ext cx="1157592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048656" y="1566154"/>
            <a:ext cx="1193266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46233" y="5305086"/>
            <a:ext cx="3970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Today: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Root-locus Analysis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flipV="1">
            <a:off x="6140862" y="4797152"/>
            <a:ext cx="202119" cy="926382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7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60375" y="304800"/>
            <a:ext cx="8226425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</a:rPr>
              <a:t>Recall: </a:t>
            </a:r>
            <a:r>
              <a:rPr lang="en-US" sz="2800" b="0" dirty="0" smtClean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Standard </a:t>
            </a:r>
            <a:r>
              <a:rPr lang="en-US" sz="2800" dirty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f</a:t>
            </a:r>
            <a:r>
              <a:rPr lang="en-US" sz="2800" dirty="0" smtClean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orm of </a:t>
            </a:r>
            <a:r>
              <a:rPr lang="en-US" sz="2800" dirty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s</a:t>
            </a:r>
            <a:r>
              <a:rPr lang="en-US" sz="2800" b="0" dirty="0" smtClean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econd-order systems</a:t>
            </a:r>
          </a:p>
        </p:txBody>
      </p:sp>
      <p:pic>
        <p:nvPicPr>
          <p:cNvPr id="16387" name="Picture 3" descr="AACFSOS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707" y="1469136"/>
            <a:ext cx="6662928" cy="244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2734190" y="4293096"/>
          <a:ext cx="4006850" cy="122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2" name="方程式" r:id="rId5" imgW="1498320" imgH="457200" progId="Equation.3">
                  <p:embed/>
                </p:oleObj>
              </mc:Choice>
              <mc:Fallback>
                <p:oleObj name="方程式" r:id="rId5" imgW="1498320" imgH="45720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4190" y="4293096"/>
                        <a:ext cx="4006850" cy="12207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33990" y="1340768"/>
            <a:ext cx="11338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U</a:t>
            </a:r>
            <a:r>
              <a:rPr lang="en-US" sz="2800" dirty="0" smtClean="0"/>
              <a:t>(s)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303494" y="1374508"/>
            <a:ext cx="85685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Y(s)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225686" y="5780693"/>
            <a:ext cx="1697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Damping ratio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38534" y="5812224"/>
            <a:ext cx="3237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Un-damped</a:t>
            </a:r>
            <a:r>
              <a:rPr lang="en-US" dirty="0" smtClean="0"/>
              <a:t> natural frequency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50562" y="5423341"/>
            <a:ext cx="630620" cy="3573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6352934" y="5423341"/>
            <a:ext cx="0" cy="3573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17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926941" y="6125086"/>
            <a:ext cx="2317525" cy="4564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932191" y="4879646"/>
            <a:ext cx="2312275" cy="4564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1721"/>
            <a:ext cx="8147248" cy="78186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Review: </a:t>
            </a:r>
            <a:r>
              <a:rPr lang="en-US" sz="2800" b="1" dirty="0" smtClean="0">
                <a:solidFill>
                  <a:srgbClr val="0070C0"/>
                </a:solidFill>
              </a:rPr>
              <a:t>Allowable Region on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b="1" dirty="0" smtClean="0">
                <a:solidFill>
                  <a:srgbClr val="0070C0"/>
                </a:solidFill>
              </a:rPr>
              <a:t>-Plane</a:t>
            </a:r>
            <a:endParaRPr lang="en-US" sz="28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066629"/>
                <a:ext cx="7560840" cy="3895038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=−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𝑗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sz="2800" dirty="0" smtClean="0"/>
                  <a:t>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±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𝑗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800" dirty="0" smtClean="0"/>
                  <a:t>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</a:t>
                </a:r>
              </a:p>
              <a:p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Peak </a:t>
                </a:r>
                <a:r>
                  <a:rPr lang="en-US" sz="2400" dirty="0">
                    <a:solidFill>
                      <a:srgbClr val="0070C0"/>
                    </a:solidFill>
                    <a:sym typeface="Wingdings" pitchFamily="2" charset="2"/>
                  </a:rPr>
                  <a:t>T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ime: 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sz="2800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  <m:r>
                          <a:rPr lang="en-US" sz="2800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rad>
                              <m:radPr>
                                <m:degHide m:val="on"/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𝜁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</m:e>
                    </m:borderBox>
                  </m:oMath>
                </a14:m>
                <a:endParaRPr lang="en-US" sz="2800" dirty="0" smtClean="0"/>
              </a:p>
              <a:p>
                <a:pPr lvl="1"/>
                <a:r>
                  <a:rPr lang="en-US" sz="2400" dirty="0" smtClean="0"/>
                  <a:t>Depending only on </a:t>
                </a:r>
                <a:r>
                  <a:rPr lang="en-US" sz="2400" i="1" dirty="0" smtClean="0"/>
                  <a:t>imaginary</a:t>
                </a:r>
                <a:r>
                  <a:rPr lang="en-US" sz="2400" dirty="0" smtClean="0"/>
                  <a:t> part of complex poles</a:t>
                </a:r>
              </a:p>
              <a:p>
                <a:pPr lvl="1"/>
                <a:r>
                  <a:rPr lang="en-US" sz="2400" dirty="0" smtClean="0"/>
                  <a:t>Specification: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400" dirty="0" smtClean="0">
                    <a:sym typeface="Wingdings" pitchFamily="2" charset="2"/>
                  </a:rPr>
                  <a:t>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  </a:t>
                </a:r>
                <a:r>
                  <a:rPr lang="en-US" sz="2400" dirty="0" smtClean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i="1" smtClean="0">
                        <a:latin typeface="Cambria Math"/>
                        <a:ea typeface="Cambria Math"/>
                      </a:rPr>
                      <m:t>≥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 smtClean="0">
                  <a:ea typeface="Cambria Math"/>
                </a:endParaRPr>
              </a:p>
              <a:p>
                <a:pPr lvl="1"/>
                <a:r>
                  <a:rPr lang="en-US" sz="2400" dirty="0" smtClean="0"/>
                  <a:t>Pole pair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Allowable </a:t>
                </a:r>
                <a:r>
                  <a:rPr lang="en-US" sz="2400" dirty="0">
                    <a:solidFill>
                      <a:srgbClr val="0070C0"/>
                    </a:solidFill>
                  </a:rPr>
                  <a:t>R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egion </a:t>
                </a:r>
                <a:r>
                  <a:rPr lang="en-US" sz="2400" dirty="0" smtClean="0"/>
                  <a:t>to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066629"/>
                <a:ext cx="7560840" cy="3895038"/>
              </a:xfrm>
              <a:blipFill>
                <a:blip r:embed="rId2"/>
                <a:stretch>
                  <a:fillRect l="-1452" t="-1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H="1" flipV="1">
            <a:off x="6233956" y="4905187"/>
            <a:ext cx="10510" cy="16921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932191" y="5751269"/>
            <a:ext cx="27432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44466" y="4694980"/>
            <a:ext cx="58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01816" y="5567339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522287" y="4816956"/>
            <a:ext cx="756745" cy="369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059832" y="4800083"/>
            <a:ext cx="1082566" cy="16816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065790" y="5131837"/>
                <a:ext cx="588580" cy="407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790" y="5131837"/>
                <a:ext cx="588580" cy="4072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086815" y="5921440"/>
                <a:ext cx="588580" cy="407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6815" y="5921440"/>
                <a:ext cx="588580" cy="4072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99592" y="1066629"/>
            <a:ext cx="3672408" cy="1066227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61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 rot="2680597">
            <a:off x="5464594" y="4315519"/>
            <a:ext cx="1633008" cy="162217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17050" y="375650"/>
                <a:ext cx="4872320" cy="5933670"/>
              </a:xfrm>
            </p:spPr>
            <p:txBody>
              <a:bodyPr>
                <a:normAutofit/>
              </a:bodyPr>
              <a:lstStyle/>
              <a:p>
                <a:r>
                  <a:rPr lang="en-US" sz="2600" dirty="0" smtClean="0">
                    <a:solidFill>
                      <a:srgbClr val="0070C0"/>
                    </a:solidFill>
                  </a:rPr>
                  <a:t>Percent Overshoot  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− </m:t>
                            </m:r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𝜁𝜋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  <a:ea typeface="Cambria Math"/>
                                          </a:rPr>
                                          <m:t>𝜁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den>
                            </m:f>
                          </m:sup>
                        </m:sSup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×100%</m:t>
                        </m:r>
                      </m:e>
                    </m:borderBox>
                  </m:oMath>
                </a14:m>
                <a:endParaRPr lang="en-US" sz="2400" dirty="0" smtClean="0"/>
              </a:p>
              <a:p>
                <a:pPr lvl="1"/>
                <a:r>
                  <a:rPr lang="en-US" sz="2400" dirty="0" smtClean="0"/>
                  <a:t>Depending only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</m:oMath>
                </a14:m>
                <a:endParaRPr lang="en-US" sz="2400" dirty="0" smtClean="0"/>
              </a:p>
              <a:p>
                <a:pPr lvl="1"/>
                <a:r>
                  <a:rPr lang="en-US" sz="2400" dirty="0" smtClean="0"/>
                  <a:t>Specification: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&lt;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%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lvl="1"/>
                <a:r>
                  <a:rPr lang="en-US" sz="2400" dirty="0" smtClean="0"/>
                  <a:t>Let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𝜁</m:t>
                            </m:r>
                          </m:e>
                        </m:fun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2400" dirty="0" smtClean="0"/>
                  <a:t> </a:t>
                </a:r>
              </a:p>
              <a:p>
                <a:pPr marL="457200" lvl="1" indent="0">
                  <a:buNone/>
                </a:pPr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≥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𝜁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 panose="02040503050406030204" pitchFamily="18" charset="0"/>
                        <a:ea typeface="Cambria Math"/>
                      </a:rPr>
                      <m:t>→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en-US" sz="2400" i="1" dirty="0" smtClean="0">
                        <a:latin typeface="Cambria Math"/>
                        <a:ea typeface="Cambria Math"/>
                        <a:sym typeface="Wingdings" pitchFamily="2" charset="2"/>
                      </a:rPr>
                      <m:t>𝜃</m:t>
                    </m:r>
                    <m:r>
                      <a:rPr lang="en-US" sz="2400" i="1" dirty="0" smtClean="0">
                        <a:latin typeface="Cambria Math"/>
                        <a:ea typeface="Cambria Math"/>
                        <a:sym typeface="Wingdings" pitchFamily="2" charset="2"/>
                      </a:rPr>
                      <m:t>≥</m:t>
                    </m:r>
                    <m:func>
                      <m:funcPr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/>
                            <a:sym typeface="Wingdings" pitchFamily="2" charset="2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 i="0" dirty="0" smtClean="0"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sin</m:t>
                            </m:r>
                          </m:e>
                          <m:sup>
                            <m:r>
                              <a:rPr lang="en-US" sz="2400" i="1" dirty="0" smtClean="0">
                                <a:latin typeface="Cambria Math"/>
                                <a:ea typeface="Cambria Math"/>
                                <a:sym typeface="Wingdings" pitchFamily="2" charset="2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sub>
                        </m:sSub>
                      </m:e>
                    </m:func>
                  </m:oMath>
                </a14:m>
                <a:endParaRPr lang="en-US" sz="2400" dirty="0" smtClean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𝜁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 smtClean="0"/>
                  <a:t> obtained from figure</a:t>
                </a:r>
              </a:p>
              <a:p>
                <a:pPr lvl="2"/>
                <a:r>
                  <a:rPr lang="en-US" dirty="0" smtClean="0"/>
                  <a:t>Or, by solving equation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  <m:t>𝜁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i="1" smtClean="0">
                        <a:latin typeface="Cambria Math"/>
                        <a:ea typeface="Cambria Math"/>
                      </a:rPr>
                      <m:t>&lt;</m:t>
                    </m:r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smtClean="0">
                            <a:latin typeface="Cambria Math"/>
                            <a:ea typeface="Cambria Math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%)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lvl="2"/>
                <a:r>
                  <a:rPr lang="en-US" dirty="0" smtClean="0"/>
                  <a:t>Pole pair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Allowable </a:t>
                </a:r>
                <a:r>
                  <a:rPr lang="en-US" dirty="0">
                    <a:solidFill>
                      <a:srgbClr val="0070C0"/>
                    </a:solidFill>
                  </a:rPr>
                  <a:t>R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egion </a:t>
                </a:r>
                <a:r>
                  <a:rPr lang="en-US" dirty="0" smtClean="0"/>
                  <a:t>to satisfy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&lt;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%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050" y="375650"/>
                <a:ext cx="4872320" cy="5933670"/>
              </a:xfrm>
              <a:blipFill>
                <a:blip r:embed="rId2"/>
                <a:stretch>
                  <a:fillRect l="-2003" t="-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769" y="424050"/>
            <a:ext cx="3559500" cy="2669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4874313" y="3093676"/>
            <a:ext cx="1294625" cy="7723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606036" y="2898173"/>
                <a:ext cx="3556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𝜁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036" y="2898173"/>
                <a:ext cx="355610" cy="369332"/>
              </a:xfrm>
              <a:prstGeom prst="rect">
                <a:avLst/>
              </a:prstGeom>
              <a:blipFill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endCxn id="4" idx="1"/>
          </p:cNvCxnSpPr>
          <p:nvPr/>
        </p:nvCxnSpPr>
        <p:spPr>
          <a:xfrm>
            <a:off x="4142630" y="1391001"/>
            <a:ext cx="1156139" cy="3678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7431980" y="4282448"/>
            <a:ext cx="10510" cy="16921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130215" y="5128530"/>
            <a:ext cx="27432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442490" y="4072241"/>
            <a:ext cx="58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799840" y="4944600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130214" y="5586252"/>
            <a:ext cx="919461" cy="144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648373" y="4452050"/>
                <a:ext cx="82234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 dirty="0">
                              <a:latin typeface="Cambria Math" panose="02040503050406030204" pitchFamily="18" charset="0"/>
                              <a:ea typeface="Cambria Math"/>
                              <a:sym typeface="Wingdings" pitchFamily="2" charset="2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  <a:ea typeface="Cambria Math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400" dirty="0"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sz="1400" i="1" dirty="0"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𝜁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373" y="4452050"/>
                <a:ext cx="822341" cy="307777"/>
              </a:xfrm>
              <a:prstGeom prst="rect">
                <a:avLst/>
              </a:prstGeom>
              <a:blipFill>
                <a:blip r:embed="rId5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629045" y="5469545"/>
                <a:ext cx="82234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 dirty="0">
                              <a:latin typeface="Cambria Math" panose="02040503050406030204" pitchFamily="18" charset="0"/>
                              <a:ea typeface="Cambria Math"/>
                              <a:sym typeface="Wingdings" pitchFamily="2" charset="2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  <a:ea typeface="Cambria Math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400" dirty="0"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sz="1400" i="1" dirty="0">
                                  <a:latin typeface="Cambria Math"/>
                                  <a:ea typeface="Cambria Math"/>
                                  <a:sym typeface="Wingdings" pitchFamily="2" charset="2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𝜁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045" y="5469545"/>
                <a:ext cx="822341" cy="307777"/>
              </a:xfrm>
              <a:prstGeom prst="rect">
                <a:avLst/>
              </a:prstGeom>
              <a:blipFill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urved Connector 23"/>
          <p:cNvCxnSpPr/>
          <p:nvPr/>
        </p:nvCxnSpPr>
        <p:spPr>
          <a:xfrm rot="10800000" flipV="1">
            <a:off x="7148202" y="5313932"/>
            <a:ext cx="294289" cy="94594"/>
          </a:xfrm>
          <a:prstGeom prst="curvedConnector3">
            <a:avLst>
              <a:gd name="adj1" fmla="val 14286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/>
          <p:nvPr/>
        </p:nvCxnSpPr>
        <p:spPr>
          <a:xfrm rot="10800000" flipV="1">
            <a:off x="7111414" y="4751627"/>
            <a:ext cx="294291" cy="94595"/>
          </a:xfrm>
          <a:prstGeom prst="curvedConnector3">
            <a:avLst>
              <a:gd name="adj1" fmla="val 67858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6049675" y="3787728"/>
            <a:ext cx="462845" cy="469179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5977950" y="6072778"/>
            <a:ext cx="485423" cy="4093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729344" y="4784757"/>
                <a:ext cx="4067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/>
                          <a:ea typeface="Cambria Math"/>
                          <a:sym typeface="Wingdings" pitchFamily="2" charset="2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344" y="4784757"/>
                <a:ext cx="40678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450218" y="6060908"/>
            <a:ext cx="2573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Lectrure-3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: Geometric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Meaning of Complex Conjugate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Poles)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18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97829" y="3769570"/>
            <a:ext cx="1250729" cy="19009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0090" y="394333"/>
                <a:ext cx="8229600" cy="5810853"/>
              </a:xfrm>
            </p:spPr>
            <p:txBody>
              <a:bodyPr/>
              <a:lstStyle/>
              <a:p>
                <a:r>
                  <a:rPr lang="en-US" sz="2800" dirty="0" smtClean="0"/>
                  <a:t>1% </a:t>
                </a:r>
                <a:r>
                  <a:rPr lang="en-US" sz="2800" dirty="0" smtClean="0">
                    <a:solidFill>
                      <a:srgbClr val="0070C0"/>
                    </a:solidFill>
                  </a:rPr>
                  <a:t>Settling Time</a:t>
                </a:r>
                <a:r>
                  <a:rPr lang="en-US" sz="2800" dirty="0" smtClean="0"/>
                  <a:t>: 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4.6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𝜁𝜔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4.6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den>
                        </m:f>
                      </m:e>
                    </m:borderBox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Depending only on </a:t>
                </a:r>
                <a:r>
                  <a:rPr lang="en-US" i="1" dirty="0" smtClean="0"/>
                  <a:t>real</a:t>
                </a:r>
                <a:r>
                  <a:rPr lang="en-US" dirty="0" smtClean="0"/>
                  <a:t> part of complex poles</a:t>
                </a:r>
              </a:p>
              <a:p>
                <a:pPr lvl="1"/>
                <a:r>
                  <a:rPr lang="en-US" dirty="0" smtClean="0"/>
                  <a:t>Specification: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ym typeface="Wingdings" panose="05000000000000000000" pitchFamily="2" charset="2"/>
                  </a:rPr>
                  <a:t>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𝜁𝜔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≥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4.6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dirty="0" smtClean="0">
                  <a:ea typeface="Cambria Math"/>
                </a:endParaRPr>
              </a:p>
              <a:p>
                <a:pPr lvl="1"/>
                <a:r>
                  <a:rPr lang="en-US" dirty="0" smtClean="0"/>
                  <a:t>Pole pair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Allowable </a:t>
                </a:r>
                <a:r>
                  <a:rPr lang="en-US" dirty="0">
                    <a:solidFill>
                      <a:srgbClr val="0070C0"/>
                    </a:solidFill>
                  </a:rPr>
                  <a:t>R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egion </a:t>
                </a:r>
                <a:r>
                  <a:rPr lang="en-US" dirty="0" smtClean="0"/>
                  <a:t>to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0090" y="394333"/>
                <a:ext cx="8229600" cy="5810853"/>
              </a:xfrm>
              <a:blipFill>
                <a:blip r:embed="rId2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 flipV="1">
            <a:off x="5410104" y="3838678"/>
            <a:ext cx="10510" cy="16921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108339" y="4684760"/>
            <a:ext cx="27432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20614" y="3628471"/>
            <a:ext cx="58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77964" y="4500830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723193" y="3241469"/>
            <a:ext cx="0" cy="40958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338048" y="5362678"/>
            <a:ext cx="107205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603008" y="5395271"/>
                <a:ext cx="542135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4.6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008" y="5395271"/>
                <a:ext cx="542135" cy="6127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H="1" flipV="1">
            <a:off x="2777067" y="4323644"/>
            <a:ext cx="553155" cy="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777067" y="5181600"/>
            <a:ext cx="553156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84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73650" y="4051795"/>
            <a:ext cx="2312275" cy="19009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67560"/>
                <a:ext cx="8229600" cy="5558604"/>
              </a:xfrm>
            </p:spPr>
            <p:txBody>
              <a:bodyPr/>
              <a:lstStyle/>
              <a:p>
                <a:r>
                  <a:rPr lang="en-US" sz="2800" dirty="0" smtClean="0">
                    <a:solidFill>
                      <a:srgbClr val="0070C0"/>
                    </a:solidFill>
                  </a:rPr>
                  <a:t>Rise time  </a:t>
                </a:r>
                <a14:m>
                  <m:oMath xmlns:m="http://schemas.openxmlformats.org/officeDocument/2006/math">
                    <m:borderBox>
                      <m:border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rderBox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ea typeface="Cambria Math"/>
                          </a:rPr>
                          <m:t>≅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1.8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e>
                    </m:borderBox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Depending only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Specification: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≥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1.8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Pole pair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Allowable </a:t>
                </a:r>
                <a:r>
                  <a:rPr lang="en-US" dirty="0">
                    <a:solidFill>
                      <a:srgbClr val="0070C0"/>
                    </a:solidFill>
                  </a:rPr>
                  <a:t>R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egion</a:t>
                </a:r>
                <a:r>
                  <a:rPr lang="en-US" dirty="0" smtClean="0"/>
                  <a:t> to satisfy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67560"/>
                <a:ext cx="8229600" cy="5558604"/>
              </a:xfrm>
              <a:blipFill>
                <a:blip r:embed="rId2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4413564" y="4206771"/>
            <a:ext cx="1639614" cy="152042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5285925" y="4120903"/>
            <a:ext cx="10510" cy="16921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984160" y="4966985"/>
            <a:ext cx="27432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296435" y="3910696"/>
            <a:ext cx="58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53785" y="4783055"/>
            <a:ext cx="65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941379" y="3321269"/>
            <a:ext cx="0" cy="597511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9" idx="1"/>
          </p:cNvCxnSpPr>
          <p:nvPr/>
        </p:nvCxnSpPr>
        <p:spPr>
          <a:xfrm flipH="1" flipV="1">
            <a:off x="4653680" y="4429432"/>
            <a:ext cx="632245" cy="5375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874525" y="4280028"/>
                <a:ext cx="421910" cy="4392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/>
                            </a:rPr>
                            <m:t>1.8</m:t>
                          </m:r>
                        </m:num>
                        <m:den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525" y="4280028"/>
                <a:ext cx="421910" cy="4392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H="1">
            <a:off x="2593136" y="5493527"/>
            <a:ext cx="573234" cy="3195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506815" y="4206771"/>
            <a:ext cx="639477" cy="2928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63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60375" y="304800"/>
            <a:ext cx="8226425" cy="1067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Autofit/>
          </a:bodyPr>
          <a:lstStyle/>
          <a:p>
            <a:r>
              <a:rPr lang="en-US" sz="2800" b="0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  <a:t>Allowable Region on </a:t>
            </a:r>
            <a:r>
              <a:rPr lang="en-US" sz="2800" b="0" i="1" dirty="0" smtClean="0">
                <a:latin typeface="Arial" charset="0"/>
                <a:ea typeface="ＭＳ Ｐゴシック" pitchFamily="-128" charset="-128"/>
              </a:rPr>
              <a:t>s</a:t>
            </a:r>
            <a:r>
              <a:rPr lang="en-US" sz="2800" b="0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  <a:t>-Plane </a:t>
            </a:r>
            <a:br>
              <a:rPr lang="en-US" sz="2800" b="0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</a:br>
            <a:r>
              <a:rPr lang="en-US" sz="2800" b="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ＭＳ Ｐゴシック" pitchFamily="-128" charset="-128"/>
              </a:rPr>
              <a:t>(delineated all by transient requirements)</a:t>
            </a:r>
          </a:p>
        </p:txBody>
      </p:sp>
      <p:pic>
        <p:nvPicPr>
          <p:cNvPr id="53252" name="Picture 4" descr="AACLHST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95" y="2243666"/>
            <a:ext cx="8621539" cy="273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71427" y="5280232"/>
            <a:ext cx="1326325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latin typeface="Arial" charset="0"/>
                <a:ea typeface="ＭＳ Ｐゴシック" pitchFamily="-128" charset="-128"/>
              </a:rPr>
              <a:t>R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ise </a:t>
            </a:r>
            <a:r>
              <a:rPr lang="en-US" sz="2000" dirty="0">
                <a:latin typeface="Arial" charset="0"/>
                <a:ea typeface="ＭＳ Ｐゴシック" pitchFamily="-128" charset="-128"/>
              </a:rPr>
              <a:t>T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ime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855516" y="5280232"/>
            <a:ext cx="1366080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latin typeface="Arial" charset="0"/>
                <a:ea typeface="ＭＳ Ｐゴシック" pitchFamily="-128" charset="-128"/>
              </a:rPr>
              <a:t>O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vershoot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4672149" y="5282859"/>
            <a:ext cx="2108591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charset="0"/>
                <a:ea typeface="ＭＳ Ｐゴシック" pitchFamily="-128" charset="-128"/>
              </a:rPr>
              <a:t>1% Settling </a:t>
            </a:r>
            <a:r>
              <a:rPr lang="en-US" sz="2000" dirty="0">
                <a:latin typeface="Arial" charset="0"/>
                <a:ea typeface="ＭＳ Ｐゴシック" pitchFamily="-128" charset="-128"/>
              </a:rPr>
              <a:t>T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ime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6886506" y="5273110"/>
            <a:ext cx="2150253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latin typeface="Arial" charset="0"/>
                <a:ea typeface="ＭＳ Ｐゴシック" pitchFamily="-128" charset="-128"/>
              </a:rPr>
              <a:t>C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omposite </a:t>
            </a:r>
            <a:r>
              <a:rPr lang="en-US" sz="2000" dirty="0">
                <a:latin typeface="Arial" charset="0"/>
                <a:ea typeface="ＭＳ Ｐゴシック" pitchFamily="-128" charset="-128"/>
              </a:rPr>
              <a:t>of all 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3 </a:t>
            </a:r>
            <a:r>
              <a:rPr lang="en-US" sz="2000" dirty="0">
                <a:latin typeface="Arial" charset="0"/>
                <a:ea typeface="ＭＳ Ｐゴシック" pitchFamily="-128" charset="-128"/>
              </a:rPr>
              <a:t>requirements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095058" y="3410977"/>
            <a:ext cx="378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00978" y="3410977"/>
            <a:ext cx="378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6898" y="3412710"/>
            <a:ext cx="378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35267" y="1680381"/>
                <a:ext cx="1227067" cy="7208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i="1">
                          <a:latin typeface="Cambria Math"/>
                          <a:ea typeface="Cambria Math"/>
                        </a:rPr>
                        <m:t>≥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1.8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67" y="1680381"/>
                <a:ext cx="1227067" cy="7208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105319" y="1712974"/>
                <a:ext cx="1348895" cy="670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𝜁𝜔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i="1">
                          <a:latin typeface="Cambria Math"/>
                          <a:ea typeface="Cambria Math"/>
                        </a:rPr>
                        <m:t>≥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4.6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19" y="1712974"/>
                <a:ext cx="1348895" cy="6705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354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67862"/>
                <a:ext cx="8229600" cy="575830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  <a:r>
                  <a:rPr lang="en-US" sz="2400" b="1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Transformation of Specifications to the </a:t>
                </a:r>
                <a:r>
                  <a:rPr lang="en-US" sz="2400" b="1" dirty="0" smtClean="0"/>
                  <a:t>s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-Plane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Find the Allowable Region in the </a:t>
                </a:r>
                <a:r>
                  <a:rPr lang="en-US" sz="2400" i="1" dirty="0" smtClean="0"/>
                  <a:t>s</a:t>
                </a:r>
                <a:r>
                  <a:rPr lang="en-US" sz="2400" dirty="0" smtClean="0"/>
                  <a:t>-plane for the poles of a Transfer </a:t>
                </a:r>
                <a:r>
                  <a:rPr lang="en-US" sz="2400" dirty="0"/>
                  <a:t>F</a:t>
                </a:r>
                <a:r>
                  <a:rPr lang="en-US" sz="2400" dirty="0" smtClean="0"/>
                  <a:t>unction of a system if its response requirements are: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0.6 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𝑠𝑒𝑐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≤10%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/>
                      </a:rPr>
                      <m:t>  </m:t>
                    </m:r>
                  </m:oMath>
                </a14:m>
                <a:r>
                  <a:rPr lang="en-US" sz="2400" dirty="0" smtClean="0"/>
                  <a:t>and  1% settling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𝑠𝑒𝑐</m:t>
                    </m:r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b="1" dirty="0" smtClean="0"/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0070C0"/>
                    </a:solidFill>
                  </a:rPr>
                  <a:t>Solution:</a:t>
                </a:r>
              </a:p>
              <a:p>
                <a:pPr marL="0" indent="0">
                  <a:buNone/>
                </a:pPr>
                <a:endParaRPr lang="en-US" sz="2400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≥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1.8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0.6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=3 </m:t>
                      </m:r>
                      <m:r>
                        <a:rPr lang="en-US" sz="2400" b="0" i="1" smtClean="0">
                          <a:latin typeface="Cambria Math"/>
                        </a:rPr>
                        <m:t>𝑟𝑎𝑑</m:t>
                      </m:r>
                      <m:r>
                        <a:rPr lang="en-US" sz="2400" b="0" i="1" smtClean="0">
                          <a:latin typeface="Cambria Math"/>
                        </a:rPr>
                        <m:t>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𝑠𝑒𝑐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From Figure (                         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sz="2400" dirty="0" smtClean="0"/>
                  <a:t>0.6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≥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4.6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=1.5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/>
                        </a:rPr>
                        <m:t>𝑠𝑒𝑐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67862"/>
                <a:ext cx="8229600" cy="5758301"/>
              </a:xfrm>
              <a:blipFill>
                <a:blip r:embed="rId2"/>
                <a:stretch>
                  <a:fillRect l="-1481" t="-16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ACLHSU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800" y="2033745"/>
            <a:ext cx="474027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387" y="4175196"/>
            <a:ext cx="1711112" cy="509693"/>
          </a:xfrm>
          <a:prstGeom prst="rect">
            <a:avLst/>
          </a:prstGeom>
        </p:spPr>
      </p:pic>
      <p:sp>
        <p:nvSpPr>
          <p:cNvPr id="7" name="Smiley Face 6"/>
          <p:cNvSpPr/>
          <p:nvPr/>
        </p:nvSpPr>
        <p:spPr>
          <a:xfrm>
            <a:off x="5463822" y="2590799"/>
            <a:ext cx="474133" cy="462845"/>
          </a:xfrm>
          <a:prstGeom prst="smileyFace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083043" y="3722156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12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395" y="188640"/>
            <a:ext cx="8229600" cy="75108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What </a:t>
            </a:r>
            <a:r>
              <a:rPr lang="en-US" sz="3200" b="1" dirty="0">
                <a:solidFill>
                  <a:srgbClr val="0070C0"/>
                </a:solidFill>
              </a:rPr>
              <a:t>is a </a:t>
            </a:r>
            <a:r>
              <a:rPr lang="en-US" sz="3200" b="1" dirty="0" smtClean="0">
                <a:solidFill>
                  <a:srgbClr val="0070C0"/>
                </a:solidFill>
              </a:rPr>
              <a:t>Root </a:t>
            </a:r>
            <a:r>
              <a:rPr lang="en-US" sz="3200" b="1" dirty="0">
                <a:solidFill>
                  <a:srgbClr val="0070C0"/>
                </a:solidFill>
              </a:rPr>
              <a:t>L</a:t>
            </a:r>
            <a:r>
              <a:rPr lang="en-US" sz="3200" b="1" dirty="0" smtClean="0">
                <a:solidFill>
                  <a:srgbClr val="0070C0"/>
                </a:solidFill>
              </a:rPr>
              <a:t>ocus?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901962"/>
                <a:ext cx="8556483" cy="4728494"/>
              </a:xfrm>
            </p:spPr>
            <p:txBody>
              <a:bodyPr>
                <a:normAutofit fontScale="92500" lnSpcReduction="10000"/>
              </a:bodyPr>
              <a:lstStyle/>
              <a:p>
                <a:endParaRPr lang="en-US" sz="2600" dirty="0" smtClean="0"/>
              </a:p>
              <a:p>
                <a:endParaRPr lang="en-US" sz="2600" dirty="0"/>
              </a:p>
              <a:p>
                <a:endParaRPr lang="en-US" sz="2600" dirty="0" smtClean="0"/>
              </a:p>
              <a:p>
                <a:endParaRPr lang="en-US" sz="2600" dirty="0" smtClean="0"/>
              </a:p>
              <a:p>
                <a:pPr marL="457200" lvl="1" indent="0">
                  <a:buNone/>
                </a:pP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  <a:latin typeface="Cambria Math"/>
                  </a:rPr>
                  <a:t>                            (A typical unity-feedback control system)</a:t>
                </a:r>
              </a:p>
              <a:p>
                <a:pPr marL="457200" lvl="1" indent="0" algn="ctr">
                  <a:buNone/>
                </a:pPr>
                <a:r>
                  <a:rPr lang="en-US" sz="1600" dirty="0" smtClean="0">
                    <a:solidFill>
                      <a:schemeClr val="bg1">
                        <a:lumMod val="50000"/>
                      </a:schemeClr>
                    </a:solidFill>
                    <a:latin typeface="Cambria Math"/>
                  </a:rPr>
                  <a:t>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𝐾𝐺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1+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𝐾𝐺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marL="457200" lvl="1" indent="0">
                  <a:buNone/>
                </a:pPr>
                <a:endParaRPr lang="en-US" sz="1600" dirty="0" smtClean="0"/>
              </a:p>
              <a:p>
                <a:pPr marL="457200" lvl="1" indent="0">
                  <a:buNone/>
                </a:pPr>
                <a:r>
                  <a:rPr lang="en-US" sz="2600" dirty="0"/>
                  <a:t>Characteristic equation</a:t>
                </a:r>
                <a:r>
                  <a:rPr lang="en-US" sz="2600" dirty="0" smtClean="0"/>
                  <a:t>: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𝐾𝐺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r>
                  <a:rPr lang="en-US" sz="2600" dirty="0" smtClean="0"/>
                  <a:t>Write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𝑏</m:t>
                        </m:r>
                        <m:d>
                          <m:d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600" dirty="0" smtClean="0"/>
                  <a:t>  </a:t>
                </a:r>
                <a:r>
                  <a:rPr lang="en-US" sz="26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60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600" b="0" i="0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𝐾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6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6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600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600" dirty="0"/>
              </a:p>
              <a:p>
                <a:pPr marL="457200" lvl="1" indent="0">
                  <a:buNone/>
                </a:pPr>
                <a:r>
                  <a:rPr lang="en-US" dirty="0" smtClean="0"/>
                  <a:t>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𝐾𝑏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901962"/>
                <a:ext cx="8556483" cy="4728494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ABSONV0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51"/>
          <a:stretch/>
        </p:blipFill>
        <p:spPr bwMode="auto">
          <a:xfrm>
            <a:off x="907429" y="2115187"/>
            <a:ext cx="6651118" cy="1325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32988" y="978340"/>
            <a:ext cx="24974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000" dirty="0" smtClean="0"/>
              <a:t>Plant </a:t>
            </a:r>
            <a:r>
              <a:rPr lang="en-US" sz="2000" dirty="0"/>
              <a:t>transfer function </a:t>
            </a:r>
            <a:r>
              <a:rPr lang="en-US" sz="2000" dirty="0" smtClean="0"/>
              <a:t> (given</a:t>
            </a:r>
            <a:r>
              <a:rPr lang="en-US" sz="2000" dirty="0"/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7366" y="975828"/>
            <a:ext cx="2343829" cy="712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000" dirty="0"/>
              <a:t>Control </a:t>
            </a:r>
            <a:r>
              <a:rPr lang="en-US" sz="2000" dirty="0" smtClean="0"/>
              <a:t>gain </a:t>
            </a:r>
          </a:p>
          <a:p>
            <a:pPr lvl="1" algn="ctr"/>
            <a:r>
              <a:rPr lang="en-US" sz="2000" dirty="0" smtClean="0"/>
              <a:t>(</a:t>
            </a:r>
            <a:r>
              <a:rPr lang="en-US" sz="2000" dirty="0"/>
              <a:t>to be designed)</a:t>
            </a:r>
          </a:p>
        </p:txBody>
      </p:sp>
      <p:sp>
        <p:nvSpPr>
          <p:cNvPr id="7" name="Down Arrow 6"/>
          <p:cNvSpPr/>
          <p:nvPr/>
        </p:nvSpPr>
        <p:spPr>
          <a:xfrm>
            <a:off x="3537506" y="1724843"/>
            <a:ext cx="288032" cy="3542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5481722" y="1724842"/>
            <a:ext cx="288032" cy="3542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75856" y="2757571"/>
                <a:ext cx="10309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&gt;0)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757571"/>
                <a:ext cx="1030925" cy="338554"/>
              </a:xfrm>
              <a:prstGeom prst="rect">
                <a:avLst/>
              </a:prstGeom>
              <a:blipFill>
                <a:blip r:embed="rId4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676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395" y="188640"/>
            <a:ext cx="8229600" cy="75108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What </a:t>
            </a:r>
            <a:r>
              <a:rPr lang="en-US" sz="3200" b="1" dirty="0">
                <a:solidFill>
                  <a:srgbClr val="0070C0"/>
                </a:solidFill>
              </a:rPr>
              <a:t>is a </a:t>
            </a:r>
            <a:r>
              <a:rPr lang="en-US" sz="3200" b="1" dirty="0" smtClean="0">
                <a:solidFill>
                  <a:srgbClr val="0070C0"/>
                </a:solidFill>
              </a:rPr>
              <a:t>Root </a:t>
            </a:r>
            <a:r>
              <a:rPr lang="en-US" sz="3200" b="1" dirty="0">
                <a:solidFill>
                  <a:srgbClr val="0070C0"/>
                </a:solidFill>
              </a:rPr>
              <a:t>L</a:t>
            </a:r>
            <a:r>
              <a:rPr lang="en-US" sz="3200" b="1" dirty="0" smtClean="0">
                <a:solidFill>
                  <a:srgbClr val="0070C0"/>
                </a:solidFill>
              </a:rPr>
              <a:t>ocus?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908720"/>
                <a:ext cx="8280920" cy="4464496"/>
              </a:xfrm>
            </p:spPr>
            <p:txBody>
              <a:bodyPr>
                <a:normAutofit/>
              </a:bodyPr>
              <a:lstStyle/>
              <a:p>
                <a:endParaRPr lang="en-US" sz="2600" dirty="0" smtClean="0"/>
              </a:p>
              <a:p>
                <a:endParaRPr lang="en-US" sz="2600" dirty="0" smtClean="0"/>
              </a:p>
              <a:p>
                <a:endParaRPr lang="en-US" sz="2600" dirty="0" smtClean="0"/>
              </a:p>
              <a:p>
                <a:pPr marL="457200" lvl="1" indent="0">
                  <a:buNone/>
                </a:pPr>
                <a:endParaRPr lang="en-US" sz="2600" i="1" dirty="0" smtClean="0">
                  <a:latin typeface="Cambria Math"/>
                </a:endParaRPr>
              </a:p>
              <a:p>
                <a:pPr marL="457200" lvl="1" indent="0">
                  <a:buNone/>
                </a:pPr>
                <a:endParaRPr lang="en-US" sz="2600" i="1" dirty="0">
                  <a:latin typeface="Cambria Math"/>
                </a:endParaRPr>
              </a:p>
              <a:p>
                <a:pPr marL="457200" lvl="1" indent="0">
                  <a:buNone/>
                </a:pPr>
                <a:endParaRPr lang="en-US" sz="2600" i="1" dirty="0" smtClean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60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𝐾𝑏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 smtClean="0"/>
                  <a:t> 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sz="2400" dirty="0" smtClean="0"/>
                  <a:t>  as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endParaRPr lang="en-US" sz="2400" dirty="0" smtClean="0"/>
              </a:p>
              <a:p>
                <a:pPr marL="457200" lvl="1" indent="0">
                  <a:buNone/>
                </a:pPr>
                <a:endParaRPr lang="en-US" sz="800" dirty="0" smtClean="0"/>
              </a:p>
              <a:p>
                <a:pPr marL="457200" lvl="1" indent="0">
                  <a:buNone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 smtClean="0"/>
                  <a:t>      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sz="2400" dirty="0"/>
                  <a:t>  as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US" sz="2400" dirty="0"/>
              </a:p>
              <a:p>
                <a:pPr marL="457200" lvl="1" indent="0">
                  <a:buNone/>
                </a:pPr>
                <a:endParaRPr lang="en-US" sz="2600" dirty="0"/>
              </a:p>
              <a:p>
                <a:pPr marL="457200" lvl="1" indent="0">
                  <a:buNone/>
                </a:pP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908720"/>
                <a:ext cx="8280920" cy="446449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ABSONV0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51"/>
          <a:stretch/>
        </p:blipFill>
        <p:spPr bwMode="auto">
          <a:xfrm>
            <a:off x="729194" y="2083500"/>
            <a:ext cx="7155174" cy="142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043346" y="954547"/>
            <a:ext cx="2876751" cy="713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000" dirty="0" smtClean="0"/>
              <a:t>Plant </a:t>
            </a:r>
            <a:r>
              <a:rPr lang="en-US" sz="2000" dirty="0"/>
              <a:t>transfer function </a:t>
            </a:r>
            <a:r>
              <a:rPr lang="en-US" sz="2000" dirty="0" smtClean="0"/>
              <a:t> (given</a:t>
            </a:r>
            <a:r>
              <a:rPr lang="en-US" sz="2000" dirty="0"/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5736" y="966510"/>
            <a:ext cx="23306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000" dirty="0"/>
              <a:t>Control </a:t>
            </a:r>
            <a:r>
              <a:rPr lang="en-US" sz="2000" dirty="0" smtClean="0"/>
              <a:t>gain </a:t>
            </a:r>
          </a:p>
          <a:p>
            <a:pPr lvl="1" algn="ctr"/>
            <a:r>
              <a:rPr lang="en-US" sz="2000" dirty="0" smtClean="0"/>
              <a:t>(</a:t>
            </a:r>
            <a:r>
              <a:rPr lang="en-US" sz="2000" dirty="0"/>
              <a:t>to be designed)</a:t>
            </a:r>
          </a:p>
        </p:txBody>
      </p:sp>
      <p:sp>
        <p:nvSpPr>
          <p:cNvPr id="7" name="Down Arrow 6"/>
          <p:cNvSpPr/>
          <p:nvPr/>
        </p:nvSpPr>
        <p:spPr>
          <a:xfrm>
            <a:off x="3537506" y="1724843"/>
            <a:ext cx="288032" cy="3542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5481722" y="1724842"/>
            <a:ext cx="288032" cy="3542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60755" y="5325411"/>
                <a:ext cx="7920880" cy="10500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Root </a:t>
                </a:r>
                <a:r>
                  <a:rPr lang="en-US" sz="2400" b="1" dirty="0">
                    <a:solidFill>
                      <a:srgbClr val="0070C0"/>
                    </a:solidFill>
                  </a:rPr>
                  <a:t>Locus </a:t>
                </a:r>
                <a:r>
                  <a:rPr lang="en-US" sz="2400" dirty="0"/>
                  <a:t>is the movement of the roots </a:t>
                </a:r>
                <a:r>
                  <a:rPr lang="en-US" sz="2400" dirty="0" smtClean="0"/>
                  <a:t>of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𝐾𝐺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b="1" dirty="0" smtClean="0"/>
                  <a:t>    </a:t>
                </a:r>
                <a:r>
                  <a:rPr lang="en-US" sz="2400" dirty="0" smtClean="0"/>
                  <a:t>as   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→ ∞</a:t>
                </a:r>
                <a:endParaRPr lang="en-US" sz="2400" dirty="0"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755" y="5325411"/>
                <a:ext cx="7920880" cy="1050031"/>
              </a:xfrm>
              <a:prstGeom prst="rect">
                <a:avLst/>
              </a:prstGeom>
              <a:blipFill>
                <a:blip r:embed="rId4"/>
                <a:stretch>
                  <a:fillRect l="-1154" t="-4651" b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275856" y="2757571"/>
                <a:ext cx="10309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&gt;0)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757571"/>
                <a:ext cx="1030925" cy="338554"/>
              </a:xfrm>
              <a:prstGeom prst="rect">
                <a:avLst/>
              </a:prstGeom>
              <a:blipFill>
                <a:blip r:embed="rId5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724448" y="2787223"/>
                <a:ext cx="2024016" cy="669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𝑌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𝐾𝐺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1+</m:t>
                          </m:r>
                          <m:r>
                            <a:rPr lang="en-US" i="1">
                              <a:latin typeface="Cambria Math"/>
                            </a:rPr>
                            <m:t>𝐾𝐺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4448" y="2787223"/>
                <a:ext cx="2024016" cy="6690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907592" y="2720492"/>
                <a:ext cx="1436291" cy="669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592" y="2720492"/>
                <a:ext cx="1436291" cy="66909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6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63688" y="1574035"/>
                <a:ext cx="3744416" cy="660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+5)(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+15)(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+20)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574035"/>
                <a:ext cx="3744416" cy="6600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71600" y="476672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Root Locus of Transfer Function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19675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3266" y="2554596"/>
            <a:ext cx="39586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%</a:t>
            </a:r>
            <a:r>
              <a:rPr lang="en-US" sz="1600" dirty="0" err="1" smtClean="0"/>
              <a:t>MatLab</a:t>
            </a:r>
            <a:r>
              <a:rPr lang="en-US" sz="1600" dirty="0" smtClean="0"/>
              <a:t> code</a:t>
            </a:r>
          </a:p>
          <a:p>
            <a:r>
              <a:rPr lang="en-US" sz="1600" dirty="0" smtClean="0"/>
              <a:t>s </a:t>
            </a:r>
            <a:r>
              <a:rPr lang="en-US" sz="1600" dirty="0"/>
              <a:t>= </a:t>
            </a:r>
            <a:r>
              <a:rPr lang="en-US" sz="1600" dirty="0" err="1"/>
              <a:t>tf</a:t>
            </a:r>
            <a:r>
              <a:rPr lang="en-US" sz="1600" dirty="0"/>
              <a:t>('s');</a:t>
            </a:r>
          </a:p>
          <a:p>
            <a:r>
              <a:rPr lang="en-US" sz="1600" dirty="0"/>
              <a:t>sys = (s + 7)/(s*(s + 5)*(s + 15)*(s + 20));</a:t>
            </a:r>
          </a:p>
          <a:p>
            <a:r>
              <a:rPr lang="en-US" sz="1600" dirty="0" err="1"/>
              <a:t>rlocus</a:t>
            </a:r>
            <a:r>
              <a:rPr lang="en-US" sz="1600" dirty="0"/>
              <a:t>(sys)</a:t>
            </a:r>
          </a:p>
          <a:p>
            <a:r>
              <a:rPr lang="en-US" sz="1600" dirty="0"/>
              <a:t>axis([-22 3 -15 15])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521" y="2554596"/>
            <a:ext cx="4969951" cy="41023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4216" y="4077072"/>
            <a:ext cx="31706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</a:t>
            </a:r>
            <a:r>
              <a:rPr lang="en-US" sz="2400" dirty="0" err="1" smtClean="0"/>
              <a:t>MatLab</a:t>
            </a:r>
            <a:r>
              <a:rPr lang="en-US" sz="2400" dirty="0" smtClean="0"/>
              <a:t> plot shows </a:t>
            </a:r>
            <a:r>
              <a:rPr lang="en-US" sz="2400" dirty="0">
                <a:solidFill>
                  <a:srgbClr val="7030A0"/>
                </a:solidFill>
              </a:rPr>
              <a:t>all possible </a:t>
            </a:r>
            <a:r>
              <a:rPr lang="en-US" sz="2400" dirty="0"/>
              <a:t>closed-loop </a:t>
            </a:r>
            <a:r>
              <a:rPr lang="en-US" sz="2400" dirty="0">
                <a:solidFill>
                  <a:srgbClr val="7030A0"/>
                </a:solidFill>
              </a:rPr>
              <a:t>pole locations </a:t>
            </a:r>
            <a:r>
              <a:rPr lang="en-US" sz="2400" dirty="0" smtClean="0"/>
              <a:t>for the  control gain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sz="24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→ ∞</a:t>
            </a:r>
            <a:endParaRPr lang="en-US" sz="2400" dirty="0">
              <a:latin typeface="Times New Roman" panose="02020603050405020304" pitchFamily="18" charset="0"/>
              <a:ea typeface="Cambria Math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7723" y="5672557"/>
            <a:ext cx="25836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Acceptable Region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(left-hand side of curve)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167844" y="4973045"/>
            <a:ext cx="2808312" cy="9361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88224" y="4149080"/>
                <a:ext cx="7200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4149080"/>
                <a:ext cx="720080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956376" y="4149080"/>
                <a:ext cx="6480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4149080"/>
                <a:ext cx="648072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002958" y="4509120"/>
                <a:ext cx="76155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2958" y="4509120"/>
                <a:ext cx="761559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209835" y="4109560"/>
                <a:ext cx="8695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=−15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835" y="4109560"/>
                <a:ext cx="869571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351944" y="4141197"/>
                <a:ext cx="86265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=−20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944" y="4141197"/>
                <a:ext cx="862653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AABSONV0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51"/>
          <a:stretch/>
        </p:blipFill>
        <p:spPr bwMode="auto">
          <a:xfrm>
            <a:off x="5508104" y="1346646"/>
            <a:ext cx="3158730" cy="62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70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33398" y="1041703"/>
                <a:ext cx="3456384" cy="660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+5)(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+15)(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+20)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3398" y="1041703"/>
                <a:ext cx="3456384" cy="6600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71600" y="301023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Root Locus of Transfer Function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59094" y="2420888"/>
                <a:ext cx="7848872" cy="42165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 smtClean="0"/>
                  <a:t>Now, </a:t>
                </a:r>
                <a:r>
                  <a:rPr lang="en-US" sz="2200" dirty="0" smtClean="0">
                    <a:solidFill>
                      <a:srgbClr val="0070C0"/>
                    </a:solidFill>
                  </a:rPr>
                  <a:t>design</a:t>
                </a:r>
                <a:r>
                  <a:rPr lang="en-US" sz="2200" dirty="0" smtClean="0"/>
                  <a:t> </a:t>
                </a:r>
                <a:r>
                  <a:rPr lang="en-US" sz="2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200" dirty="0" smtClean="0"/>
                  <a:t> such that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 smtClean="0"/>
                  <a:t>overshoot </a:t>
                </a:r>
                <a:r>
                  <a:rPr lang="en-US" sz="2200" dirty="0"/>
                  <a:t>less than 5% </a:t>
                </a:r>
                <a:r>
                  <a:rPr lang="en-US" sz="2200" dirty="0" smtClean="0"/>
                  <a:t>(</a:t>
                </a:r>
                <a:r>
                  <a:rPr lang="en-US" sz="22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200" dirty="0" smtClean="0"/>
                  <a:t> </a:t>
                </a:r>
                <a:r>
                  <a:rPr lang="en-US" sz="2200" dirty="0"/>
                  <a:t>damping ratio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&gt;0.7</m:t>
                    </m:r>
                  </m:oMath>
                </a14:m>
                <a:r>
                  <a:rPr lang="en-US" sz="2200" dirty="0" smtClean="0"/>
                  <a:t> 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 smtClean="0"/>
                  <a:t>rise </a:t>
                </a:r>
                <a:r>
                  <a:rPr lang="en-US" sz="2200" dirty="0"/>
                  <a:t>time </a:t>
                </a:r>
                <a:r>
                  <a:rPr lang="en-US" sz="2200" dirty="0" smtClean="0"/>
                  <a:t>= 1 </a:t>
                </a:r>
                <a:r>
                  <a:rPr lang="en-US" sz="2200" dirty="0"/>
                  <a:t>second </a:t>
                </a:r>
                <a:r>
                  <a:rPr lang="en-US" sz="2200" dirty="0" smtClean="0"/>
                  <a:t>(</a:t>
                </a:r>
                <a:r>
                  <a:rPr lang="en-US" sz="22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&gt;1.8 </m:t>
                    </m:r>
                  </m:oMath>
                </a14:m>
                <a:r>
                  <a:rPr lang="en-US" sz="2200" dirty="0" smtClean="0"/>
                  <a:t>)</a:t>
                </a:r>
              </a:p>
              <a:p>
                <a:endParaRPr lang="en-US" sz="1000" dirty="0" smtClean="0"/>
              </a:p>
              <a:p>
                <a:r>
                  <a:rPr lang="en-US" sz="2200" dirty="0">
                    <a:solidFill>
                      <a:schemeClr val="bg1">
                        <a:lumMod val="50000"/>
                      </a:schemeClr>
                    </a:solidFill>
                  </a:rPr>
                  <a:t>N</a:t>
                </a:r>
                <a:r>
                  <a:rPr lang="en-US" sz="2200" dirty="0" smtClean="0">
                    <a:solidFill>
                      <a:schemeClr val="bg1">
                        <a:lumMod val="50000"/>
                      </a:schemeClr>
                    </a:solidFill>
                  </a:rPr>
                  <a:t>ot </a:t>
                </a:r>
                <a:r>
                  <a:rPr lang="en-US" sz="2200" dirty="0">
                    <a:solidFill>
                      <a:schemeClr val="bg1">
                        <a:lumMod val="50000"/>
                      </a:schemeClr>
                    </a:solidFill>
                  </a:rPr>
                  <a:t>all </a:t>
                </a:r>
                <a:r>
                  <a:rPr lang="en-US" sz="2200" dirty="0" smtClean="0">
                    <a:solidFill>
                      <a:schemeClr val="bg1">
                        <a:lumMod val="50000"/>
                      </a:schemeClr>
                    </a:solidFill>
                  </a:rPr>
                  <a:t>closed-loop poles on loot locus satisfy design requirements</a:t>
                </a:r>
              </a:p>
              <a:p>
                <a:endParaRPr lang="en-US" sz="1000" dirty="0"/>
              </a:p>
              <a:p>
                <a:r>
                  <a:rPr lang="en-US" sz="2200" dirty="0" smtClean="0"/>
                  <a:t>To </a:t>
                </a:r>
                <a:r>
                  <a:rPr lang="en-US" sz="2200" dirty="0"/>
                  <a:t>determine </a:t>
                </a:r>
                <a:r>
                  <a:rPr lang="en-US" sz="2200" dirty="0">
                    <a:solidFill>
                      <a:srgbClr val="0070C0"/>
                    </a:solidFill>
                  </a:rPr>
                  <a:t>what part of the locus is acceptable</a:t>
                </a:r>
                <a:r>
                  <a:rPr lang="en-US" sz="2200" dirty="0"/>
                  <a:t>, </a:t>
                </a:r>
                <a:r>
                  <a:rPr lang="en-US" sz="2200" dirty="0" smtClean="0"/>
                  <a:t>use </a:t>
                </a:r>
                <a:r>
                  <a:rPr lang="en-US" sz="2200" dirty="0" err="1" smtClean="0"/>
                  <a:t>MatLab</a:t>
                </a:r>
                <a:r>
                  <a:rPr lang="en-US" sz="2200" dirty="0" smtClean="0"/>
                  <a:t>:</a:t>
                </a:r>
              </a:p>
              <a:p>
                <a:endParaRPr lang="en-US" sz="1000" dirty="0" smtClean="0"/>
              </a:p>
              <a:p>
                <a:r>
                  <a:rPr lang="en-US" sz="1600" dirty="0" smtClean="0"/>
                  <a:t>%</a:t>
                </a:r>
                <a:r>
                  <a:rPr lang="en-US" sz="1600" dirty="0" err="1" smtClean="0"/>
                  <a:t>MatLab</a:t>
                </a:r>
                <a:r>
                  <a:rPr lang="en-US" sz="1600" dirty="0" smtClean="0"/>
                  <a:t> code</a:t>
                </a:r>
              </a:p>
              <a:p>
                <a:r>
                  <a:rPr lang="en-US" sz="1600" dirty="0"/>
                  <a:t>s = </a:t>
                </a:r>
                <a:r>
                  <a:rPr lang="en-US" sz="1600" dirty="0" err="1"/>
                  <a:t>tf</a:t>
                </a:r>
                <a:r>
                  <a:rPr lang="en-US" sz="1600" dirty="0"/>
                  <a:t>('s');</a:t>
                </a:r>
              </a:p>
              <a:p>
                <a:r>
                  <a:rPr lang="en-US" sz="1600" dirty="0"/>
                  <a:t>sys = (s + 7)/(s*(s + 5)*(s + 15)*(s + 20));</a:t>
                </a:r>
              </a:p>
              <a:p>
                <a:r>
                  <a:rPr lang="en-US" sz="1600" dirty="0" err="1"/>
                  <a:t>rlocus</a:t>
                </a:r>
                <a:r>
                  <a:rPr lang="en-US" sz="1600" dirty="0"/>
                  <a:t>(sys</a:t>
                </a:r>
                <a:r>
                  <a:rPr lang="en-US" sz="1600" dirty="0" smtClean="0"/>
                  <a:t>);</a:t>
                </a:r>
                <a:endParaRPr lang="en-US" sz="1600" dirty="0"/>
              </a:p>
              <a:p>
                <a:r>
                  <a:rPr lang="en-US" sz="1600" dirty="0"/>
                  <a:t>axis([-22 3 -15 15</a:t>
                </a:r>
                <a:r>
                  <a:rPr lang="en-US" sz="1600" dirty="0" smtClean="0"/>
                  <a:t>]);</a:t>
                </a:r>
                <a:endParaRPr lang="en-US" sz="1600" dirty="0"/>
              </a:p>
              <a:p>
                <a:r>
                  <a:rPr lang="en-US" sz="1600" dirty="0"/>
                  <a:t>zeta = 0.7;</a:t>
                </a:r>
              </a:p>
              <a:p>
                <a:r>
                  <a:rPr lang="en-US" sz="1600" dirty="0" err="1"/>
                  <a:t>wn</a:t>
                </a:r>
                <a:r>
                  <a:rPr lang="en-US" sz="1600" dirty="0"/>
                  <a:t> = 1.8</a:t>
                </a:r>
                <a:r>
                  <a:rPr lang="en-US" sz="1600" dirty="0" smtClean="0"/>
                  <a:t>;</a:t>
                </a:r>
                <a:endParaRPr lang="en-US" sz="1600" dirty="0"/>
              </a:p>
              <a:p>
                <a:r>
                  <a:rPr lang="en-US" sz="1600" dirty="0" err="1"/>
                  <a:t>sgrid</a:t>
                </a:r>
                <a:r>
                  <a:rPr lang="en-US" sz="1600" dirty="0"/>
                  <a:t>(</a:t>
                </a:r>
                <a:r>
                  <a:rPr lang="en-US" sz="1600" dirty="0" err="1"/>
                  <a:t>zeta,wn</a:t>
                </a:r>
                <a:r>
                  <a:rPr lang="en-US" sz="1600" dirty="0"/>
                  <a:t>)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094" y="2420888"/>
                <a:ext cx="7848872" cy="4216539"/>
              </a:xfrm>
              <a:prstGeom prst="rect">
                <a:avLst/>
              </a:prstGeom>
              <a:blipFill>
                <a:blip r:embed="rId3"/>
                <a:stretch>
                  <a:fillRect l="-1010" t="-1156" b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ABSONV0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51"/>
          <a:stretch/>
        </p:blipFill>
        <p:spPr bwMode="auto">
          <a:xfrm>
            <a:off x="577154" y="1111979"/>
            <a:ext cx="4126358" cy="82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812903" y="1877321"/>
                <a:ext cx="2522677" cy="63729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 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𝜁𝜋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𝜁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sup>
                      </m:sSup>
                      <m:r>
                        <a:rPr lang="en-US" i="1">
                          <a:latin typeface="Cambria Math"/>
                          <a:ea typeface="Cambria Math"/>
                        </a:rPr>
                        <m:t>×100%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2903" y="1877321"/>
                <a:ext cx="2522677" cy="6372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423644" y="1868549"/>
                <a:ext cx="1152128" cy="65954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≅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1.8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644" y="1868549"/>
                <a:ext cx="1152128" cy="6595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939724" y="5708509"/>
            <a:ext cx="3643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MatLab</a:t>
            </a:r>
            <a:r>
              <a:rPr lang="en-US" sz="1600" dirty="0" smtClean="0"/>
              <a:t> generates a graph (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next page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8" name="Right Arrow 7"/>
          <p:cNvSpPr/>
          <p:nvPr/>
        </p:nvSpPr>
        <p:spPr>
          <a:xfrm>
            <a:off x="4355976" y="5806292"/>
            <a:ext cx="408258" cy="142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6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620688"/>
            <a:ext cx="6624736" cy="53758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332656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0070C0"/>
                </a:solidFill>
              </a:rPr>
              <a:t>MatLab</a:t>
            </a:r>
            <a:r>
              <a:rPr lang="en-US" sz="2000" dirty="0" smtClean="0">
                <a:solidFill>
                  <a:srgbClr val="0070C0"/>
                </a:solidFill>
              </a:rPr>
              <a:t> generates this plot: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4" y="6165304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7030A0"/>
                </a:solidFill>
              </a:rPr>
              <a:t>(Discussions on next two pages)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89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11560" y="4221088"/>
                <a:ext cx="8136904" cy="2123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The </a:t>
                </a:r>
                <a:r>
                  <a:rPr lang="en-US" sz="2400" dirty="0"/>
                  <a:t>two dotted lines at about </a:t>
                </a:r>
                <a:r>
                  <a:rPr lang="en-US" sz="2400" dirty="0" smtClean="0"/>
                  <a:t>45-degree </a:t>
                </a:r>
                <a:r>
                  <a:rPr lang="en-US" sz="2400" dirty="0"/>
                  <a:t>angle indicate pole locations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=0.7 </m:t>
                    </m:r>
                  </m:oMath>
                </a14:m>
                <a:r>
                  <a:rPr lang="en-US" sz="2400" dirty="0" smtClean="0"/>
                  <a:t>; </a:t>
                </a:r>
                <a:r>
                  <a:rPr lang="en-US" sz="2400" dirty="0"/>
                  <a:t>in between these lines, </a:t>
                </a:r>
                <a:r>
                  <a:rPr lang="en-US" sz="2400" dirty="0" smtClean="0"/>
                  <a:t>the poles have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&gt;0.7 </m:t>
                    </m:r>
                  </m:oMath>
                </a14:m>
                <a:r>
                  <a:rPr lang="en-US" sz="2400" dirty="0" smtClean="0"/>
                  <a:t> (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wanted</a:t>
                </a:r>
                <a:r>
                  <a:rPr lang="en-US" sz="2400" dirty="0" smtClean="0"/>
                  <a:t>) but </a:t>
                </a:r>
                <a:r>
                  <a:rPr lang="en-US" sz="2400" dirty="0"/>
                  <a:t>outside </a:t>
                </a:r>
                <a:r>
                  <a:rPr lang="en-US" sz="2400" dirty="0" smtClean="0"/>
                  <a:t>the two lines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&lt;0.7</m:t>
                    </m:r>
                  </m:oMath>
                </a14:m>
                <a:r>
                  <a:rPr lang="en-US" sz="2400" dirty="0" smtClean="0"/>
                  <a:t> (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unwanted</a:t>
                </a:r>
                <a:r>
                  <a:rPr lang="en-US" sz="2400" dirty="0" smtClean="0"/>
                  <a:t>)</a:t>
                </a:r>
              </a:p>
              <a:p>
                <a:endParaRPr lang="en-US" sz="1200" dirty="0"/>
              </a:p>
              <a:p>
                <a:r>
                  <a:rPr lang="en-US" sz="2400" dirty="0" smtClean="0"/>
                  <a:t>The </a:t>
                </a:r>
                <a:r>
                  <a:rPr lang="en-US" sz="2400" dirty="0"/>
                  <a:t>semicircle indicates </a:t>
                </a:r>
                <a:r>
                  <a:rPr lang="en-US" sz="2400" dirty="0" smtClean="0"/>
                  <a:t>poles </a:t>
                </a:r>
                <a:r>
                  <a:rPr lang="en-US" sz="2400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=1.8</m:t>
                    </m:r>
                  </m:oMath>
                </a14:m>
                <a:r>
                  <a:rPr lang="en-US" sz="2400" dirty="0" smtClean="0"/>
                  <a:t> ; </a:t>
                </a:r>
                <a:r>
                  <a:rPr lang="en-US" sz="2400" dirty="0"/>
                  <a:t>inside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circle,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&lt;1.8</m:t>
                    </m:r>
                  </m:oMath>
                </a14:m>
                <a:r>
                  <a:rPr lang="en-US" sz="2400" dirty="0" smtClean="0"/>
                  <a:t> (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unwanted</a:t>
                </a:r>
                <a:r>
                  <a:rPr lang="en-US" sz="2400" dirty="0" smtClean="0"/>
                  <a:t>) and </a:t>
                </a:r>
                <a:r>
                  <a:rPr lang="en-US" sz="2400" dirty="0"/>
                  <a:t>outside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circle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&gt;1.8</m:t>
                    </m:r>
                  </m:oMath>
                </a14:m>
                <a:r>
                  <a:rPr lang="en-US" sz="2400" dirty="0" smtClean="0"/>
                  <a:t> (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wanted</a:t>
                </a:r>
                <a:r>
                  <a:rPr lang="en-US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221088"/>
                <a:ext cx="8136904" cy="2123658"/>
              </a:xfrm>
              <a:prstGeom prst="rect">
                <a:avLst/>
              </a:prstGeom>
              <a:blipFill>
                <a:blip r:embed="rId2"/>
                <a:stretch>
                  <a:fillRect l="-1124" t="-2292" r="-75" b="-5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33164"/>
            <a:ext cx="46482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7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08112"/>
            <a:ext cx="4648200" cy="3771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11560" y="4221088"/>
                <a:ext cx="8280920" cy="24550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For </a:t>
                </a:r>
                <a:r>
                  <a:rPr lang="en-US" sz="2000" dirty="0"/>
                  <a:t>overshoot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% </m:t>
                    </m:r>
                  </m:oMath>
                </a14:m>
                <a:r>
                  <a:rPr lang="en-US" sz="2000" dirty="0" smtClean="0"/>
                  <a:t>&lt; </a:t>
                </a:r>
                <a:r>
                  <a:rPr lang="en-US" sz="2000" dirty="0"/>
                  <a:t>5%, </a:t>
                </a:r>
                <a:r>
                  <a:rPr lang="en-US" sz="2000" dirty="0" smtClean="0"/>
                  <a:t>poles should </a:t>
                </a:r>
                <a:r>
                  <a:rPr lang="en-US" sz="2000" dirty="0"/>
                  <a:t>be in between the two </a:t>
                </a:r>
                <a:r>
                  <a:rPr lang="en-US" sz="2000" dirty="0" smtClean="0"/>
                  <a:t>dotted lines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For </a:t>
                </a:r>
                <a:r>
                  <a:rPr lang="en-US" sz="2000" dirty="0"/>
                  <a:t>rise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sz="2000" dirty="0" smtClean="0"/>
                  <a:t> second</a:t>
                </a:r>
                <a:r>
                  <a:rPr lang="en-US" sz="2000" dirty="0"/>
                  <a:t>, </a:t>
                </a:r>
                <a:r>
                  <a:rPr lang="en-US" sz="2000" dirty="0" smtClean="0"/>
                  <a:t>poles should </a:t>
                </a:r>
                <a:r>
                  <a:rPr lang="en-US" sz="2000" dirty="0"/>
                  <a:t>be outside </a:t>
                </a:r>
                <a:r>
                  <a:rPr lang="en-US" sz="2000" dirty="0" smtClean="0"/>
                  <a:t>the semicircle</a:t>
                </a:r>
              </a:p>
              <a:p>
                <a:endParaRPr lang="en-US" sz="800" dirty="0" smtClean="0"/>
              </a:p>
              <a:p>
                <a:r>
                  <a:rPr lang="en-US" sz="2000" dirty="0" smtClean="0"/>
                  <a:t>All poles </a:t>
                </a:r>
                <a:r>
                  <a:rPr lang="en-US" sz="2000" dirty="0"/>
                  <a:t>in </a:t>
                </a:r>
                <a:r>
                  <a:rPr lang="en-US" sz="2000" dirty="0" smtClean="0"/>
                  <a:t>the above locations </a:t>
                </a:r>
                <a:r>
                  <a:rPr lang="en-US" sz="2000" dirty="0"/>
                  <a:t>are in </a:t>
                </a:r>
                <a:r>
                  <a:rPr lang="en-US" sz="2000" dirty="0" smtClean="0"/>
                  <a:t>LHP</a:t>
                </a:r>
                <a:r>
                  <a:rPr lang="en-US" sz="2000" dirty="0"/>
                  <a:t>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/>
                  <a:t> closed-loop </a:t>
                </a:r>
                <a:r>
                  <a:rPr lang="en-US" sz="2000" dirty="0"/>
                  <a:t>system </a:t>
                </a:r>
                <a:r>
                  <a:rPr lang="en-US" sz="2000" dirty="0" smtClean="0"/>
                  <a:t>is stable</a:t>
                </a:r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 smtClean="0"/>
                  <a:t>Use MATLAB </a:t>
                </a:r>
                <a:r>
                  <a:rPr lang="en-US" sz="2000" dirty="0"/>
                  <a:t>to choose the desired poles on the locus:</a:t>
                </a:r>
              </a:p>
              <a:p>
                <a:endParaRPr lang="en-US" sz="1200" dirty="0"/>
              </a:p>
              <a:p>
                <a:r>
                  <a:rPr lang="en-US" sz="1600" dirty="0" smtClean="0"/>
                  <a:t>%</a:t>
                </a:r>
                <a:r>
                  <a:rPr lang="en-US" sz="1600" dirty="0" err="1" smtClean="0"/>
                  <a:t>MatLab</a:t>
                </a:r>
                <a:r>
                  <a:rPr lang="en-US" sz="1600" dirty="0" smtClean="0"/>
                  <a:t> code</a:t>
                </a:r>
              </a:p>
              <a:p>
                <a:r>
                  <a:rPr lang="en-US" sz="1600" dirty="0" smtClean="0"/>
                  <a:t>[</a:t>
                </a:r>
                <a:r>
                  <a:rPr lang="en-US" sz="1600" dirty="0" err="1"/>
                  <a:t>K,poles</a:t>
                </a:r>
                <a:r>
                  <a:rPr lang="en-US" sz="1600" dirty="0"/>
                  <a:t>] = </a:t>
                </a:r>
                <a:r>
                  <a:rPr lang="en-US" sz="1600" dirty="0" err="1"/>
                  <a:t>rlocfind</a:t>
                </a:r>
                <a:r>
                  <a:rPr lang="en-US" sz="1600" dirty="0"/>
                  <a:t>(sys)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221088"/>
                <a:ext cx="8280920" cy="2455096"/>
              </a:xfrm>
              <a:prstGeom prst="rect">
                <a:avLst/>
              </a:prstGeom>
              <a:blipFill>
                <a:blip r:embed="rId3"/>
                <a:stretch>
                  <a:fillRect l="-736" t="-993" r="-74" b="-2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419872" y="6122186"/>
            <a:ext cx="1633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See next page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611560" y="4077072"/>
            <a:ext cx="360040" cy="1177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4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4581128"/>
            <a:ext cx="770485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Click </a:t>
            </a:r>
            <a:r>
              <a:rPr lang="en-US" sz="2400" dirty="0" smtClean="0">
                <a:solidFill>
                  <a:srgbClr val="000000"/>
                </a:solidFill>
              </a:rPr>
              <a:t>at </a:t>
            </a:r>
            <a:r>
              <a:rPr lang="en-US" sz="2400" dirty="0">
                <a:solidFill>
                  <a:srgbClr val="000000"/>
                </a:solidFill>
              </a:rPr>
              <a:t>the </a:t>
            </a:r>
            <a:r>
              <a:rPr lang="en-US" sz="2400" dirty="0" smtClean="0">
                <a:solidFill>
                  <a:srgbClr val="000000"/>
                </a:solidFill>
              </a:rPr>
              <a:t>point </a:t>
            </a:r>
            <a:r>
              <a:rPr lang="en-US" sz="2400" dirty="0">
                <a:solidFill>
                  <a:srgbClr val="000000"/>
                </a:solidFill>
              </a:rPr>
              <a:t>where you want the closed-loop </a:t>
            </a:r>
            <a:r>
              <a:rPr lang="en-US" sz="2400" dirty="0" smtClean="0">
                <a:solidFill>
                  <a:srgbClr val="000000"/>
                </a:solidFill>
              </a:rPr>
              <a:t>pole </a:t>
            </a:r>
            <a:r>
              <a:rPr lang="en-US" sz="2400" dirty="0">
                <a:solidFill>
                  <a:srgbClr val="000000"/>
                </a:solidFill>
              </a:rPr>
              <a:t>to </a:t>
            </a:r>
            <a:r>
              <a:rPr lang="en-US" sz="2400" dirty="0" smtClean="0">
                <a:solidFill>
                  <a:srgbClr val="000000"/>
                </a:solidFill>
              </a:rPr>
              <a:t>be 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(for example, the one marked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by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"</a:t>
            </a:r>
            <a:r>
              <a:rPr lang="en-US" sz="2400" dirty="0" smtClean="0">
                <a:solidFill>
                  <a:srgbClr val="FF0000"/>
                </a:solidFill>
              </a:rPr>
              <a:t>+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")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You </a:t>
            </a:r>
            <a:r>
              <a:rPr lang="en-US" sz="2400" dirty="0">
                <a:solidFill>
                  <a:srgbClr val="000000"/>
                </a:solidFill>
              </a:rPr>
              <a:t>may </a:t>
            </a:r>
            <a:r>
              <a:rPr lang="en-US" sz="2400" dirty="0" smtClean="0">
                <a:solidFill>
                  <a:srgbClr val="000000"/>
                </a:solidFill>
              </a:rPr>
              <a:t>also </a:t>
            </a:r>
            <a:r>
              <a:rPr lang="en-US" sz="2400" dirty="0">
                <a:solidFill>
                  <a:srgbClr val="000000"/>
                </a:solidFill>
              </a:rPr>
              <a:t>select </a:t>
            </a:r>
            <a:r>
              <a:rPr lang="en-US" sz="2400" dirty="0" smtClean="0">
                <a:solidFill>
                  <a:srgbClr val="000000"/>
                </a:solidFill>
              </a:rPr>
              <a:t>some point within the allowable region,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which are not unique but affect response (Recall: Lecture-3)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517515"/>
            <a:ext cx="40259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%</a:t>
            </a:r>
            <a:r>
              <a:rPr lang="en-US" sz="1600" dirty="0" err="1" smtClean="0"/>
              <a:t>MatLab</a:t>
            </a:r>
            <a:r>
              <a:rPr lang="en-US" sz="1600" dirty="0" smtClean="0"/>
              <a:t> code</a:t>
            </a:r>
          </a:p>
          <a:p>
            <a:r>
              <a:rPr lang="en-US" sz="1600" dirty="0" smtClean="0"/>
              <a:t>s </a:t>
            </a:r>
            <a:r>
              <a:rPr lang="en-US" sz="1600" dirty="0"/>
              <a:t>= </a:t>
            </a:r>
            <a:r>
              <a:rPr lang="en-US" sz="1600" dirty="0" err="1"/>
              <a:t>tf</a:t>
            </a:r>
            <a:r>
              <a:rPr lang="en-US" sz="1600" dirty="0"/>
              <a:t>('s');</a:t>
            </a:r>
          </a:p>
          <a:p>
            <a:r>
              <a:rPr lang="en-US" sz="1600" dirty="0"/>
              <a:t>sys = (s + 7)/(s*(s + 5)*(s + 15)*(s + 20));</a:t>
            </a:r>
          </a:p>
          <a:p>
            <a:r>
              <a:rPr lang="en-US" sz="1600" dirty="0" err="1"/>
              <a:t>rlocus</a:t>
            </a:r>
            <a:r>
              <a:rPr lang="en-US" sz="1600" dirty="0"/>
              <a:t>(sys);</a:t>
            </a:r>
          </a:p>
          <a:p>
            <a:r>
              <a:rPr lang="en-US" sz="1600" dirty="0"/>
              <a:t>axis([-22 3 -15 15]);</a:t>
            </a:r>
          </a:p>
          <a:p>
            <a:r>
              <a:rPr lang="en-US" sz="1600" dirty="0"/>
              <a:t>zeta = 0.7;</a:t>
            </a:r>
          </a:p>
          <a:p>
            <a:r>
              <a:rPr lang="en-US" sz="1600" dirty="0" err="1"/>
              <a:t>wn</a:t>
            </a:r>
            <a:r>
              <a:rPr lang="en-US" sz="1600" dirty="0"/>
              <a:t> = 1.8;</a:t>
            </a:r>
          </a:p>
          <a:p>
            <a:r>
              <a:rPr lang="en-US" sz="1600" dirty="0" err="1"/>
              <a:t>sgrid</a:t>
            </a:r>
            <a:r>
              <a:rPr lang="en-US" sz="1600" dirty="0"/>
              <a:t>(</a:t>
            </a:r>
            <a:r>
              <a:rPr lang="en-US" sz="1600" dirty="0" err="1"/>
              <a:t>zeta,wn</a:t>
            </a:r>
            <a:r>
              <a:rPr lang="en-US" sz="1600" dirty="0"/>
              <a:t>);</a:t>
            </a:r>
          </a:p>
          <a:p>
            <a:r>
              <a:rPr lang="en-US" sz="1600" dirty="0"/>
              <a:t>[</a:t>
            </a:r>
            <a:r>
              <a:rPr lang="en-US" sz="1600" dirty="0" err="1"/>
              <a:t>K,poles</a:t>
            </a:r>
            <a:r>
              <a:rPr lang="en-US" sz="1600" dirty="0"/>
              <a:t>] = </a:t>
            </a:r>
            <a:r>
              <a:rPr lang="en-US" sz="1600" dirty="0" err="1"/>
              <a:t>rlocfind</a:t>
            </a:r>
            <a:r>
              <a:rPr lang="en-US" sz="1600" dirty="0"/>
              <a:t>(sys)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552595"/>
            <a:ext cx="4788213" cy="374441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517834" y="2479348"/>
            <a:ext cx="1566334" cy="217378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34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637" y="404664"/>
            <a:ext cx="80648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Now, </a:t>
            </a:r>
            <a:r>
              <a:rPr lang="en-US" sz="2800" dirty="0">
                <a:solidFill>
                  <a:srgbClr val="0070C0"/>
                </a:solidFill>
              </a:rPr>
              <a:t>v</a:t>
            </a:r>
            <a:r>
              <a:rPr lang="en-US" sz="2800" dirty="0" smtClean="0">
                <a:solidFill>
                  <a:srgbClr val="0070C0"/>
                </a:solidFill>
              </a:rPr>
              <a:t>erify </a:t>
            </a:r>
            <a:r>
              <a:rPr lang="en-US" sz="2800" dirty="0">
                <a:solidFill>
                  <a:srgbClr val="0070C0"/>
                </a:solidFill>
              </a:rPr>
              <a:t>the </a:t>
            </a:r>
            <a:r>
              <a:rPr lang="en-US" sz="2800" dirty="0" smtClean="0">
                <a:solidFill>
                  <a:srgbClr val="0070C0"/>
                </a:solidFill>
              </a:rPr>
              <a:t>Step </a:t>
            </a:r>
            <a:r>
              <a:rPr lang="en-US" sz="2800" dirty="0">
                <a:solidFill>
                  <a:srgbClr val="0070C0"/>
                </a:solidFill>
              </a:rPr>
              <a:t>R</a:t>
            </a:r>
            <a:r>
              <a:rPr lang="en-US" sz="2800" dirty="0" smtClean="0">
                <a:solidFill>
                  <a:srgbClr val="0070C0"/>
                </a:solidFill>
              </a:rPr>
              <a:t>esponse:</a:t>
            </a:r>
          </a:p>
          <a:p>
            <a:endParaRPr lang="en-US" sz="2400" dirty="0"/>
          </a:p>
          <a:p>
            <a:r>
              <a:rPr lang="en-US" sz="2400" dirty="0" smtClean="0"/>
              <a:t>Use </a:t>
            </a:r>
            <a:r>
              <a:rPr lang="en-US" sz="2400" dirty="0" err="1" smtClean="0"/>
              <a:t>MatLab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 smtClean="0"/>
          </a:p>
          <a:p>
            <a:r>
              <a:rPr lang="en-US" sz="1600" dirty="0" smtClean="0"/>
              <a:t>%</a:t>
            </a:r>
            <a:r>
              <a:rPr lang="en-US" sz="1600" dirty="0" err="1" smtClean="0"/>
              <a:t>MatLab</a:t>
            </a:r>
            <a:r>
              <a:rPr lang="en-US" sz="1600" dirty="0" smtClean="0"/>
              <a:t> code</a:t>
            </a:r>
            <a:endParaRPr lang="en-US" sz="1600" dirty="0"/>
          </a:p>
          <a:p>
            <a:r>
              <a:rPr lang="en-US" sz="1600" dirty="0"/>
              <a:t> s = </a:t>
            </a:r>
            <a:r>
              <a:rPr lang="en-US" sz="1600" dirty="0" err="1"/>
              <a:t>tf</a:t>
            </a:r>
            <a:r>
              <a:rPr lang="en-US" sz="1600" dirty="0"/>
              <a:t>('s');</a:t>
            </a:r>
          </a:p>
          <a:p>
            <a:r>
              <a:rPr lang="en-US" sz="1600" dirty="0"/>
              <a:t>sys = (s + 7)/(s*(s + 5)*(s + 15)*(s + 20));</a:t>
            </a:r>
          </a:p>
          <a:p>
            <a:r>
              <a:rPr lang="en-US" sz="1600" dirty="0" err="1"/>
              <a:t>rlocus</a:t>
            </a:r>
            <a:r>
              <a:rPr lang="en-US" sz="1600" dirty="0"/>
              <a:t>(sys);</a:t>
            </a:r>
          </a:p>
          <a:p>
            <a:r>
              <a:rPr lang="en-US" sz="1600" dirty="0"/>
              <a:t>axis([-22 3 -15 15]);</a:t>
            </a:r>
          </a:p>
          <a:p>
            <a:r>
              <a:rPr lang="en-US" sz="1600" dirty="0"/>
              <a:t>zeta = 0.7;</a:t>
            </a:r>
          </a:p>
          <a:p>
            <a:r>
              <a:rPr lang="en-US" sz="1600" dirty="0" err="1"/>
              <a:t>wn</a:t>
            </a:r>
            <a:r>
              <a:rPr lang="en-US" sz="1600" dirty="0"/>
              <a:t> = 1.8;</a:t>
            </a:r>
          </a:p>
          <a:p>
            <a:r>
              <a:rPr lang="en-US" sz="1600" dirty="0" err="1"/>
              <a:t>sgrid</a:t>
            </a:r>
            <a:r>
              <a:rPr lang="en-US" sz="1600" dirty="0"/>
              <a:t>(</a:t>
            </a:r>
            <a:r>
              <a:rPr lang="en-US" sz="1600" dirty="0" err="1"/>
              <a:t>zeta,wn</a:t>
            </a:r>
            <a:r>
              <a:rPr lang="en-US" sz="1600" dirty="0"/>
              <a:t>);</a:t>
            </a:r>
          </a:p>
          <a:p>
            <a:r>
              <a:rPr lang="en-US" sz="1600" dirty="0" smtClean="0"/>
              <a:t>K </a:t>
            </a:r>
            <a:r>
              <a:rPr lang="en-US" sz="1600" dirty="0"/>
              <a:t>= </a:t>
            </a:r>
            <a:r>
              <a:rPr lang="en-US" sz="1600" dirty="0" smtClean="0"/>
              <a:t>600</a:t>
            </a:r>
            <a:r>
              <a:rPr lang="en-US" sz="1600" dirty="0"/>
              <a:t>;</a:t>
            </a:r>
          </a:p>
          <a:p>
            <a:r>
              <a:rPr lang="en-US" sz="1600" dirty="0" err="1"/>
              <a:t>sys_cl</a:t>
            </a:r>
            <a:r>
              <a:rPr lang="en-US" sz="1600" dirty="0"/>
              <a:t> = feedback(K*sys,1</a:t>
            </a:r>
            <a:r>
              <a:rPr lang="en-US" sz="1600" dirty="0" smtClean="0"/>
              <a:t>)</a:t>
            </a:r>
          </a:p>
          <a:p>
            <a:r>
              <a:rPr lang="en-US" sz="1600" dirty="0"/>
              <a:t>step(</a:t>
            </a:r>
            <a:r>
              <a:rPr lang="en-US" sz="1600" dirty="0" err="1"/>
              <a:t>sys_cl</a:t>
            </a:r>
            <a:r>
              <a:rPr lang="en-US" sz="1600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78637" y="4862806"/>
                <a:ext cx="3189823" cy="15981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The </a:t>
                </a:r>
                <a:r>
                  <a:rPr lang="en-US" sz="2400" dirty="0"/>
                  <a:t>response </a:t>
                </a:r>
                <a:r>
                  <a:rPr lang="en-US" sz="2400" dirty="0" smtClean="0"/>
                  <a:t>has </a:t>
                </a:r>
                <a:r>
                  <a:rPr lang="en-US" sz="2400" dirty="0"/>
                  <a:t>overshoot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% </m:t>
                    </m:r>
                  </m:oMath>
                </a14:m>
                <a:r>
                  <a:rPr lang="en-US" sz="2400" dirty="0"/>
                  <a:t>&lt; 5</a:t>
                </a:r>
                <a:r>
                  <a:rPr lang="en-US" sz="2400" dirty="0" smtClean="0"/>
                  <a:t>% and </a:t>
                </a:r>
                <a:r>
                  <a:rPr lang="en-US" sz="2400" dirty="0"/>
                  <a:t>rise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second (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as required</a:t>
                </a:r>
                <a:r>
                  <a:rPr lang="en-US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37" y="4862806"/>
                <a:ext cx="3189823" cy="1598194"/>
              </a:xfrm>
              <a:prstGeom prst="rect">
                <a:avLst/>
              </a:prstGeom>
              <a:blipFill>
                <a:blip r:embed="rId2"/>
                <a:stretch>
                  <a:fillRect l="-2863" t="-3053" b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780928"/>
            <a:ext cx="4296296" cy="369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3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602" y="1988840"/>
            <a:ext cx="6899742" cy="3168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s </a:t>
            </a:r>
            <a:r>
              <a:rPr lang="en-US" dirty="0"/>
              <a:t>= </a:t>
            </a:r>
            <a:r>
              <a:rPr lang="en-US" dirty="0" err="1"/>
              <a:t>tf</a:t>
            </a:r>
            <a:r>
              <a:rPr lang="en-US" dirty="0"/>
              <a:t>('s');</a:t>
            </a:r>
          </a:p>
          <a:p>
            <a:r>
              <a:rPr lang="en-US" dirty="0"/>
              <a:t>sys = (s + 7)/(s*(s + 5)*(s + 15)*(s + 20));</a:t>
            </a:r>
          </a:p>
          <a:p>
            <a:r>
              <a:rPr lang="en-US" dirty="0" err="1"/>
              <a:t>rlocus</a:t>
            </a:r>
            <a:r>
              <a:rPr lang="en-US" dirty="0"/>
              <a:t>(sys);</a:t>
            </a:r>
          </a:p>
          <a:p>
            <a:r>
              <a:rPr lang="en-US" dirty="0"/>
              <a:t>axis([-22 3 -15 15]);</a:t>
            </a:r>
          </a:p>
          <a:p>
            <a:r>
              <a:rPr lang="en-US" dirty="0"/>
              <a:t>zeta = 0.7;</a:t>
            </a:r>
          </a:p>
          <a:p>
            <a:r>
              <a:rPr lang="en-US" dirty="0" err="1"/>
              <a:t>wn</a:t>
            </a:r>
            <a:r>
              <a:rPr lang="en-US" dirty="0"/>
              <a:t> = 1.8;</a:t>
            </a:r>
          </a:p>
          <a:p>
            <a:r>
              <a:rPr lang="en-US" dirty="0" err="1"/>
              <a:t>sgrid</a:t>
            </a:r>
            <a:r>
              <a:rPr lang="en-US" dirty="0"/>
              <a:t>(</a:t>
            </a:r>
            <a:r>
              <a:rPr lang="en-US" dirty="0" err="1"/>
              <a:t>zeta,wn</a:t>
            </a:r>
            <a:r>
              <a:rPr lang="en-US" dirty="0"/>
              <a:t>);</a:t>
            </a:r>
          </a:p>
          <a:p>
            <a:r>
              <a:rPr lang="en-US" dirty="0"/>
              <a:t>[</a:t>
            </a:r>
            <a:r>
              <a:rPr lang="en-US" dirty="0" err="1"/>
              <a:t>K,poles</a:t>
            </a:r>
            <a:r>
              <a:rPr lang="en-US" dirty="0"/>
              <a:t>] = </a:t>
            </a:r>
            <a:r>
              <a:rPr lang="en-US" dirty="0" err="1"/>
              <a:t>rlocfind</a:t>
            </a:r>
            <a:r>
              <a:rPr lang="en-US" dirty="0"/>
              <a:t>(sys</a:t>
            </a:r>
            <a:r>
              <a:rPr lang="en-US" dirty="0" smtClean="0"/>
              <a:t>); %No need to enter value, e.g., K=600</a:t>
            </a:r>
            <a:endParaRPr lang="en-US" dirty="0"/>
          </a:p>
          <a:p>
            <a:r>
              <a:rPr lang="en-US" dirty="0" err="1"/>
              <a:t>sys_cl</a:t>
            </a:r>
            <a:r>
              <a:rPr lang="en-US" dirty="0"/>
              <a:t> = feedback(K*sys,1)</a:t>
            </a:r>
          </a:p>
          <a:p>
            <a:r>
              <a:rPr lang="en-US" dirty="0"/>
              <a:t>step(</a:t>
            </a:r>
            <a:r>
              <a:rPr lang="en-US" dirty="0" err="1"/>
              <a:t>sys_cl</a:t>
            </a:r>
            <a:r>
              <a:rPr lang="en-US" dirty="0"/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755576" y="548680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Remark:</a:t>
            </a:r>
          </a:p>
          <a:p>
            <a:endParaRPr lang="en-US" sz="2400" dirty="0" smtClean="0"/>
          </a:p>
          <a:p>
            <a:r>
              <a:rPr lang="en-US" sz="2400" dirty="0" smtClean="0"/>
              <a:t>Use </a:t>
            </a:r>
            <a:r>
              <a:rPr lang="en-US" sz="2400" dirty="0" err="1" smtClean="0"/>
              <a:t>MatLab</a:t>
            </a:r>
            <a:r>
              <a:rPr lang="en-US" sz="2400" dirty="0" smtClean="0"/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(no need to enter </a:t>
            </a:r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K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value if using command “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rlocfind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”):</a:t>
            </a:r>
          </a:p>
        </p:txBody>
      </p:sp>
    </p:spTree>
    <p:extLst>
      <p:ext uri="{BB962C8B-B14F-4D97-AF65-F5344CB8AC3E}">
        <p14:creationId xmlns:p14="http://schemas.microsoft.com/office/powerpoint/2010/main" val="87012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899592" y="23647"/>
            <a:ext cx="7128792" cy="70413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Autofit/>
          </a:bodyPr>
          <a:lstStyle/>
          <a:p>
            <a:r>
              <a:rPr lang="en-US" sz="2000" b="0" dirty="0" smtClean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Typical </a:t>
            </a:r>
            <a:r>
              <a:rPr lang="en-US" sz="2000" b="1" dirty="0" smtClean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Pole–Zero</a:t>
            </a:r>
            <a:r>
              <a:rPr lang="en-US" sz="2000" b="0" dirty="0" smtClean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 Locations and their </a:t>
            </a:r>
            <a:r>
              <a:rPr lang="en-US" sz="2000" b="1" dirty="0" smtClean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Root Loci</a:t>
            </a:r>
          </a:p>
        </p:txBody>
      </p:sp>
      <p:pic>
        <p:nvPicPr>
          <p:cNvPr id="34819" name="Picture 3" descr="AACFSSN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704131"/>
            <a:ext cx="3828256" cy="582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12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12263"/>
            <a:ext cx="8229600" cy="67056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More about </a:t>
            </a:r>
            <a:r>
              <a:rPr lang="en-US" sz="3200" b="1" dirty="0" smtClean="0">
                <a:solidFill>
                  <a:srgbClr val="C00000"/>
                </a:solidFill>
              </a:rPr>
              <a:t>Root Locus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507288" cy="4932032"/>
              </a:xfrm>
            </p:spPr>
            <p:txBody>
              <a:bodyPr>
                <a:noAutofit/>
              </a:bodyPr>
              <a:lstStyle/>
              <a:p>
                <a:r>
                  <a:rPr lang="en-US" sz="2600" dirty="0" smtClean="0"/>
                  <a:t>Design using 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l-GR" sz="26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600" dirty="0" smtClean="0"/>
                  <a:t>, not 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600" dirty="0" smtClean="0"/>
                  <a:t>, with </a:t>
                </a:r>
                <a:r>
                  <a:rPr lang="en-US" sz="2600" dirty="0" smtClean="0">
                    <a:solidFill>
                      <a:srgbClr val="0070C0"/>
                    </a:solidFill>
                  </a:rPr>
                  <a:t>root locus analysis</a:t>
                </a:r>
              </a:p>
              <a:p>
                <a:r>
                  <a:rPr lang="en-US" sz="2600" dirty="0" smtClean="0"/>
                  <a:t>Transfer Function for sinusoidal input </a:t>
                </a:r>
                <a:r>
                  <a:rPr lang="en-US" sz="2600" dirty="0"/>
                  <a:t>of frequency </a:t>
                </a:r>
                <a:r>
                  <a:rPr lang="el-GR" sz="2600" i="1" dirty="0" smtClean="0">
                    <a:latin typeface="Cambria Math"/>
                    <a:ea typeface="Cambria Math"/>
                  </a:rPr>
                  <a:t>ω</a:t>
                </a:r>
                <a:endParaRPr lang="en-US" sz="2600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endParaRPr lang="en-US" sz="2800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endParaRPr lang="en-US" sz="2800" dirty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endParaRPr lang="en-US" sz="2800" dirty="0" smtClean="0"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Y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s</m:t>
                        </m:r>
                      </m:e>
                    </m:d>
                    <m:r>
                      <a:rPr lang="en-US" sz="2800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</a:rPr>
                      <m:t>G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/>
                          </a:rPr>
                          <m:t>s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𝑅</m:t>
                    </m:r>
                    <m:r>
                      <a:rPr lang="en-US" sz="2800" b="0" i="1" smtClean="0">
                        <a:latin typeface="Cambria Math"/>
                      </a:rPr>
                      <m:t>(</m:t>
                    </m:r>
                    <m:r>
                      <a:rPr lang="en-US" sz="2800" b="0" i="1" smtClean="0">
                        <a:latin typeface="Cambria Math"/>
                      </a:rPr>
                      <m:t>𝑠</m:t>
                    </m:r>
                    <m:r>
                      <a:rPr lang="en-US" sz="2800" b="0" i="1" smtClean="0">
                        <a:latin typeface="Cambria Math"/>
                      </a:rPr>
                      <m:t>)</m:t>
                    </m:r>
                    <m:r>
                      <a:rPr lang="en-US" sz="28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nary>
                          <m:naryPr>
                            <m:chr m:val="∏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8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800" i="1">
                                <a:latin typeface="Cambria Math"/>
                              </a:rPr>
                              <m:t>𝑚</m:t>
                            </m:r>
                          </m:sup>
                          <m:e>
                            <m:r>
                              <a:rPr lang="en-US" sz="28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/>
                              </a:rPr>
                              <m:t>)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∏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8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800" i="1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r>
                              <a:rPr lang="en-US" sz="28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/>
                              </a:rPr>
                              <m:t>)</m:t>
                            </m:r>
                          </m:e>
                        </m:nary>
                      </m:den>
                    </m:f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80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num>
                      <m:den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   </a:t>
                </a: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(containing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en-US" sz="1000" dirty="0" smtClean="0"/>
              </a:p>
              <a:p>
                <a:pPr marL="0" indent="0">
                  <a:buNone/>
                </a:pPr>
                <a:r>
                  <a:rPr lang="en-US" sz="2800" dirty="0"/>
                  <a:t> </a:t>
                </a:r>
                <a:r>
                  <a:rPr lang="en-US" sz="2800" dirty="0" smtClean="0"/>
                  <a:t>   </a:t>
                </a:r>
                <a:r>
                  <a:rPr lang="en-US" sz="2600" dirty="0" smtClean="0"/>
                  <a:t>where { 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600" i="1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 </a:t>
                </a:r>
                <a:r>
                  <a:rPr lang="en-US" sz="2600" dirty="0" smtClean="0"/>
                  <a:t>} </a:t>
                </a:r>
                <a:r>
                  <a:rPr lang="en-US" sz="2600" dirty="0"/>
                  <a:t>and </a:t>
                </a:r>
                <a:r>
                  <a:rPr lang="en-US" sz="2600" dirty="0" smtClean="0"/>
                  <a:t>{ </a:t>
                </a:r>
                <a:r>
                  <a:rPr lang="en-US" sz="2600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US" sz="2600" i="1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600" i="1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smtClean="0"/>
                  <a:t>} </a:t>
                </a:r>
                <a:r>
                  <a:rPr lang="en-US" sz="2600" dirty="0"/>
                  <a:t>are </a:t>
                </a:r>
                <a:r>
                  <a:rPr lang="en-US" sz="2600" dirty="0" smtClean="0"/>
                  <a:t>poles and zeros of 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2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507288" cy="4932032"/>
              </a:xfrm>
              <a:blipFill>
                <a:blip r:embed="rId2"/>
                <a:stretch>
                  <a:fillRect l="-1074" t="-12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50225" y="3033600"/>
                <a:ext cx="815160" cy="430887"/>
              </a:xfrm>
              <a:prstGeom prst="rect">
                <a:avLst/>
              </a:prstGeom>
              <a:noFill/>
              <a:ln w="19050"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𝐺</m:t>
                      </m:r>
                      <m:r>
                        <a:rPr lang="en-US" sz="2200" b="0" i="1" smtClean="0">
                          <a:latin typeface="Cambria Math"/>
                        </a:rPr>
                        <m:t>(</m:t>
                      </m:r>
                      <m:r>
                        <a:rPr lang="en-US" sz="2200" b="0" i="1" smtClean="0">
                          <a:latin typeface="Cambria Math"/>
                        </a:rPr>
                        <m:t>𝑠</m:t>
                      </m:r>
                      <m:r>
                        <a:rPr lang="en-US" sz="2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225" y="3033600"/>
                <a:ext cx="815160" cy="430887"/>
              </a:xfrm>
              <a:prstGeom prst="rect">
                <a:avLst/>
              </a:prstGeom>
              <a:blipFill>
                <a:blip r:embed="rId3"/>
                <a:stretch>
                  <a:fillRect b="-15068"/>
                </a:stretch>
              </a:blipFill>
              <a:ln w="1905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2794037" y="3278081"/>
            <a:ext cx="13561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965384" y="3278081"/>
            <a:ext cx="1262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32666" y="2802767"/>
            <a:ext cx="1417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30315" y="2816416"/>
            <a:ext cx="2619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ω</a:t>
            </a:r>
            <a:r>
              <a:rPr lang="en-US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76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18864" y="563301"/>
                <a:ext cx="8229600" cy="6034051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Partial fraction expansion and </a:t>
                </a:r>
                <a:r>
                  <a:rPr lang="en-US" sz="2400" dirty="0"/>
                  <a:t>Inverse Laplace Transform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  <a:p>
                <a:endParaRPr lang="en-US" sz="1000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dirty="0" smtClean="0"/>
                  <a:t>	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A</a:t>
                </a:r>
                <a:r>
                  <a:rPr lang="en-US" sz="24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16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… +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i="1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400" i="1" baseline="30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000" i="1" baseline="30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800" i="1" baseline="30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8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/>
                          </a:rPr>
                          <m:t>A</m:t>
                        </m:r>
                      </m:e>
                      <m:sub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l-GR" sz="2400" i="1" baseline="30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 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/>
                      </a:rPr>
                      <m:t>A</m:t>
                    </m:r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∗</m:t>
                          </m:r>
                        </m:e>
                      </m:mr>
                      <m:m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0</m:t>
                          </m:r>
                        </m:e>
                      </m:mr>
                    </m:m>
                  </m:oMath>
                </a14:m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e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-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l-GR" sz="2400" i="1" baseline="30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</a:p>
              <a:p>
                <a:pPr marL="0" indent="0">
                  <a:buNone/>
                </a:pPr>
                <a:r>
                  <a:rPr lang="en-US" sz="900" baseline="30000" dirty="0">
                    <a:latin typeface="Cambria Math"/>
                    <a:ea typeface="Cambria Math"/>
                  </a:rPr>
                  <a:t> </a:t>
                </a:r>
                <a:r>
                  <a:rPr lang="en-US" sz="900" dirty="0" smtClean="0">
                    <a:latin typeface="Cambria Math"/>
                    <a:ea typeface="Cambria Math"/>
                  </a:rPr>
                  <a:t>    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Cambria Math"/>
                    <a:ea typeface="Cambria Math"/>
                  </a:rPr>
                  <a:t>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     where  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A</a:t>
                </a:r>
                <a:r>
                  <a:rPr lang="en-US" sz="2400" baseline="-25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0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= (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s 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-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l-GR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)Y(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s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)|</a:t>
                </a:r>
                <a:r>
                  <a:rPr lang="en-US" sz="2400" i="1" baseline="-25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s </a:t>
                </a:r>
                <a:r>
                  <a:rPr lang="en-US" sz="2400" baseline="-25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=</a:t>
                </a:r>
                <a:r>
                  <a:rPr lang="en-US" sz="2400" i="1" baseline="-25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400" i="1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l-GR" sz="2400" i="1" baseline="-25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i="1" baseline="-25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= 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G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l-GR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u</a:t>
                </a:r>
                <a:r>
                  <a:rPr lang="en-US" sz="2400" baseline="-25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0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/(2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j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>
                  <a:buNone/>
                </a:pPr>
                <a:endParaRPr lang="en-US" sz="2400" baseline="-25000" dirty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   </a:t>
                </a:r>
                <a:endParaRPr lang="en-US" sz="2400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dirty="0" smtClean="0"/>
                  <a:t>            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A</a:t>
                </a:r>
                <a:r>
                  <a:rPr lang="en-US" sz="24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16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8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… +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i="1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400" i="1" baseline="30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000" i="1" baseline="30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800" i="1" baseline="30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8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|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G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l-GR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)| 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u</a:t>
                </a:r>
                <a:r>
                  <a:rPr lang="en-US" sz="2400" baseline="-25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0 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sin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l-GR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 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+ ∠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G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l-GR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))</a:t>
                </a:r>
                <a:endParaRPr lang="en-US" sz="2400" baseline="30000" dirty="0" smtClean="0"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endParaRPr lang="en-US" sz="2400" dirty="0" smtClean="0">
                  <a:latin typeface="Cambria Math"/>
                  <a:ea typeface="Cambria Math"/>
                </a:endParaRPr>
              </a:p>
              <a:p>
                <a:r>
                  <a:rPr lang="en-US" sz="2400" dirty="0" smtClean="0">
                    <a:latin typeface="Cambria Math"/>
                    <a:ea typeface="Cambria Math"/>
                  </a:rPr>
                  <a:t>If the poles of </a:t>
                </a:r>
                <a:r>
                  <a:rPr lang="en-US" sz="2400" i="1" dirty="0" smtClean="0">
                    <a:latin typeface="Cambria Math"/>
                    <a:ea typeface="Cambria Math"/>
                  </a:rPr>
                  <a:t>G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(</a:t>
                </a:r>
                <a:r>
                  <a:rPr lang="en-US" sz="2400" i="1" dirty="0" smtClean="0">
                    <a:latin typeface="Cambria Math"/>
                    <a:ea typeface="Cambria Math"/>
                  </a:rPr>
                  <a:t>s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) are distinct and located in LHP, then: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Cambria Math"/>
                    <a:ea typeface="Cambria Math"/>
                  </a:rPr>
                  <a:t>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    For large  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,   </a:t>
                </a:r>
                <a:r>
                  <a:rPr lang="en-US" sz="2400" i="1" dirty="0" err="1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y</a:t>
                </a:r>
                <a:r>
                  <a:rPr lang="en-US" sz="2400" baseline="-25000" dirty="0" err="1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ss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 = </a:t>
                </a:r>
                <a:r>
                  <a:rPr lang="en-US" sz="24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|</a:t>
                </a:r>
                <a:r>
                  <a:rPr lang="en-US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G</a:t>
                </a:r>
                <a:r>
                  <a:rPr lang="en-US" sz="24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l-GR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)| 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u</a:t>
                </a:r>
                <a:r>
                  <a:rPr lang="en-US" sz="2400" baseline="-250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0 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sin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l-GR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+ ∠</a:t>
                </a:r>
                <a:r>
                  <a:rPr lang="en-US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G</a:t>
                </a:r>
                <a:r>
                  <a:rPr lang="en-US" sz="24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l-GR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))</a:t>
                </a:r>
              </a:p>
              <a:p>
                <a:pPr marL="0" indent="0">
                  <a:buNone/>
                </a:pPr>
                <a:endParaRPr lang="en-US" sz="1200" dirty="0">
                  <a:latin typeface="Cambria Math"/>
                  <a:ea typeface="Cambria Math"/>
                </a:endParaRPr>
              </a:p>
              <a:p>
                <a:r>
                  <a:rPr lang="en-US" sz="2400" dirty="0" smtClean="0">
                    <a:latin typeface="Cambria Math"/>
                    <a:ea typeface="Cambria Math"/>
                  </a:rPr>
                  <a:t>Comparing  </a:t>
                </a:r>
                <a:r>
                  <a:rPr lang="en-US" sz="2400" i="1" dirty="0" err="1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y</a:t>
                </a:r>
                <a:r>
                  <a:rPr lang="en-US" sz="2400" baseline="-25000" dirty="0" err="1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ss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  to</a:t>
                </a:r>
              </a:p>
              <a:p>
                <a:endParaRPr lang="en-US" sz="800" dirty="0" smtClean="0"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Cambria Math"/>
                    <a:ea typeface="Cambria Math"/>
                  </a:rPr>
                  <a:t>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    |</a:t>
                </a:r>
                <a:r>
                  <a:rPr lang="en-US" sz="2400" i="1" dirty="0">
                    <a:latin typeface="Cambria Math"/>
                    <a:ea typeface="Cambria Math"/>
                  </a:rPr>
                  <a:t>G</a:t>
                </a:r>
                <a:r>
                  <a:rPr lang="en-US" sz="2400" dirty="0">
                    <a:latin typeface="Cambria Math"/>
                    <a:ea typeface="Cambria Math"/>
                  </a:rPr>
                  <a:t>(</a:t>
                </a:r>
                <a:r>
                  <a:rPr lang="en-US" sz="2400" i="1" dirty="0"/>
                  <a:t>j</a:t>
                </a:r>
                <a:r>
                  <a:rPr lang="el-GR" sz="2400" i="1" dirty="0">
                    <a:latin typeface="Cambria Math"/>
                    <a:ea typeface="Cambria Math"/>
                  </a:rPr>
                  <a:t>ω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)| is the amplitude </a:t>
                </a:r>
                <a:r>
                  <a:rPr lang="en-US" sz="2400" dirty="0" smtClean="0">
                    <a:solidFill>
                      <a:srgbClr val="0070C0"/>
                    </a:solidFill>
                    <a:latin typeface="Cambria Math"/>
                    <a:ea typeface="Cambria Math"/>
                  </a:rPr>
                  <a:t>scaling factor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of  </a:t>
                </a:r>
                <a:r>
                  <a:rPr lang="en-US" sz="2400" i="1" dirty="0" err="1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y</a:t>
                </a:r>
                <a:r>
                  <a:rPr lang="en-US" sz="2400" baseline="-25000" dirty="0" err="1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ss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</a:t>
                </a:r>
                <a:r>
                  <a:rPr lang="en-US" sz="2400" dirty="0">
                    <a:latin typeface="Cambria Math"/>
                    <a:ea typeface="Cambria Math"/>
                  </a:rPr>
                  <a:t>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  <a:latin typeface="Cambria Math"/>
                    <a:ea typeface="Cambria Math"/>
                  </a:rPr>
                  <a:t>vs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 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r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latin typeface="Cambria Math"/>
                    <a:ea typeface="Cambria Math"/>
                  </a:rPr>
                  <a:t>     ∠</a:t>
                </a:r>
                <a:r>
                  <a:rPr lang="en-US" sz="2400" i="1" dirty="0">
                    <a:latin typeface="Cambria Math"/>
                    <a:ea typeface="Cambria Math"/>
                  </a:rPr>
                  <a:t>G</a:t>
                </a:r>
                <a:r>
                  <a:rPr lang="en-US" sz="2400" dirty="0">
                    <a:latin typeface="Cambria Math"/>
                    <a:ea typeface="Cambria Math"/>
                  </a:rPr>
                  <a:t>(</a:t>
                </a:r>
                <a:r>
                  <a:rPr lang="en-US" sz="2400" i="1" dirty="0"/>
                  <a:t>j</a:t>
                </a:r>
                <a:r>
                  <a:rPr lang="el-GR" sz="2400" i="1" dirty="0">
                    <a:latin typeface="Cambria Math"/>
                    <a:ea typeface="Cambria Math"/>
                  </a:rPr>
                  <a:t>ω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) is the </a:t>
                </a:r>
                <a:r>
                  <a:rPr lang="en-US" sz="2400" dirty="0" smtClean="0">
                    <a:solidFill>
                      <a:srgbClr val="0070C0"/>
                    </a:solidFill>
                    <a:latin typeface="Cambria Math"/>
                    <a:ea typeface="Cambria Math"/>
                  </a:rPr>
                  <a:t>phase (angle) shift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of  </a:t>
                </a:r>
                <a:r>
                  <a:rPr lang="en-US" sz="2400" i="1" dirty="0" err="1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y</a:t>
                </a:r>
                <a:r>
                  <a:rPr lang="en-US" sz="2400" baseline="-25000" dirty="0" err="1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ss</a:t>
                </a:r>
                <a:r>
                  <a:rPr lang="en-US" sz="24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  </a:t>
                </a:r>
                <a:r>
                  <a:rPr lang="en-US" sz="2400" dirty="0" smtClean="0">
                    <a:solidFill>
                      <a:srgbClr val="0070C0"/>
                    </a:solidFill>
                    <a:latin typeface="Cambria Math"/>
                    <a:ea typeface="Cambria Math"/>
                  </a:rPr>
                  <a:t>vs </a:t>
                </a:r>
                <a:r>
                  <a:rPr lang="en-US" sz="2400" dirty="0" smtClean="0">
                    <a:latin typeface="Cambria Math"/>
                    <a:ea typeface="Cambria Math"/>
                  </a:rPr>
                  <a:t> 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r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8864" y="563301"/>
                <a:ext cx="8229600" cy="6034051"/>
              </a:xfrm>
              <a:blipFill>
                <a:blip r:embed="rId3"/>
                <a:stretch>
                  <a:fillRect l="-963" t="-909" b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635896" y="5055567"/>
            <a:ext cx="244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:=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ω</a:t>
            </a:r>
            <a:r>
              <a:rPr lang="en-US" sz="24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82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084" y="203338"/>
            <a:ext cx="8229600" cy="61487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Representation of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l-GR" sz="2800" i="1" dirty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ω</a:t>
            </a:r>
            <a:r>
              <a:rPr lang="en-US" sz="2800" dirty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409" y="821050"/>
            <a:ext cx="8621181" cy="114143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   Polar Plot</a:t>
            </a:r>
          </a:p>
          <a:p>
            <a:pPr marL="0" indent="0">
              <a:buNone/>
            </a:pPr>
            <a:r>
              <a:rPr lang="en-US" sz="2800" dirty="0" smtClean="0"/>
              <a:t>   All information (magnitude, phase, frequency) in </a:t>
            </a:r>
            <a:r>
              <a:rPr lang="en-US" sz="2800" b="1" dirty="0" smtClean="0"/>
              <a:t>one</a:t>
            </a:r>
            <a:r>
              <a:rPr lang="en-US" sz="2800" dirty="0" smtClean="0"/>
              <a:t> plot</a:t>
            </a:r>
            <a:endParaRPr lang="en-US" sz="2800" dirty="0" smtClean="0">
              <a:latin typeface="Cambria Math"/>
              <a:ea typeface="Cambria Math"/>
            </a:endParaRPr>
          </a:p>
        </p:txBody>
      </p:sp>
      <p:pic>
        <p:nvPicPr>
          <p:cNvPr id="4" name="Picture 3" descr="AACFSYM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70445"/>
            <a:ext cx="3888432" cy="435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772" y="4556740"/>
            <a:ext cx="678180" cy="3124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55084" y="1962489"/>
                <a:ext cx="3106688" cy="8351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200" smtClean="0">
                          <a:latin typeface="Cambria Math"/>
                        </a:rPr>
                        <m:t>G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200">
                              <a:latin typeface="Cambria Math"/>
                            </a:rPr>
                            <m:t>s</m:t>
                          </m:r>
                        </m:e>
                      </m:d>
                      <m:r>
                        <a:rPr lang="en-US" sz="22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nary>
                            <m:naryPr>
                              <m:chr m:val="∏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2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200" i="1">
                                  <a:latin typeface="Cambria Math"/>
                                </a:rPr>
                                <m:t>𝑚</m:t>
                              </m:r>
                            </m:sup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∏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2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2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84" y="1962489"/>
                <a:ext cx="3106688" cy="835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11560" y="3356992"/>
                <a:ext cx="2560732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The imaginary axis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000" dirty="0" smtClean="0"/>
                  <a:t>   separates stable and unstable pole regions </a:t>
                </a:r>
              </a:p>
              <a:p>
                <a:endParaRPr lang="en-US" sz="1000" dirty="0">
                  <a:sym typeface="Wingdings" panose="05000000000000000000" pitchFamily="2" charset="2"/>
                </a:endParaRP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  <a:p>
                <a:endParaRPr lang="en-US" sz="1000" b="0" dirty="0" smtClean="0"/>
              </a:p>
              <a:p>
                <a:r>
                  <a:rPr lang="en-US" sz="2000" b="0" dirty="0" smtClean="0"/>
                  <a:t>For a given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000" dirty="0" smtClean="0"/>
                  <a:t> , considering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r>
                  <a:rPr lang="en-US" sz="2000" dirty="0" smtClean="0"/>
                  <a:t>  can reveal lots of useful information</a:t>
                </a:r>
                <a:endParaRPr lang="en-US" sz="20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356992"/>
                <a:ext cx="2560732" cy="2862322"/>
              </a:xfrm>
              <a:prstGeom prst="rect">
                <a:avLst/>
              </a:prstGeom>
              <a:blipFill>
                <a:blip r:embed="rId5"/>
                <a:stretch>
                  <a:fillRect l="-2381" t="-1279"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514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ACFSYU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-113"/>
            <a:ext cx="4906888" cy="681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260648"/>
            <a:ext cx="2808312" cy="25202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/>
            <a:r>
              <a:rPr lang="en-US" sz="2400" b="0" dirty="0" smtClean="0">
                <a:solidFill>
                  <a:srgbClr val="0070C0"/>
                </a:solidFill>
                <a:latin typeface="Arial" charset="0"/>
              </a:rPr>
              <a:t>Polar Plots </a:t>
            </a:r>
            <a:br>
              <a:rPr lang="en-US" sz="2400" b="0" dirty="0" smtClean="0">
                <a:solidFill>
                  <a:srgbClr val="0070C0"/>
                </a:solidFill>
                <a:latin typeface="Arial" charset="0"/>
              </a:rPr>
            </a:br>
            <a:r>
              <a:rPr lang="en-US" sz="2400" b="0" dirty="0" smtClean="0">
                <a:latin typeface="Arial" charset="0"/>
              </a:rPr>
              <a:t>of some typical Transfer Functions</a:t>
            </a:r>
            <a:br>
              <a:rPr lang="en-US" sz="2400" b="0" dirty="0" smtClean="0">
                <a:latin typeface="Arial" charset="0"/>
              </a:rPr>
            </a:br>
            <a:r>
              <a:rPr lang="en-US" sz="2400" dirty="0">
                <a:latin typeface="Arial" charset="0"/>
              </a:rPr>
              <a:t/>
            </a:r>
            <a:br>
              <a:rPr lang="en-US" sz="2400" dirty="0">
                <a:latin typeface="Arial" charset="0"/>
              </a:rPr>
            </a:b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(for information only) </a:t>
            </a:r>
            <a:endParaRPr lang="en-US" sz="2200" b="0" dirty="0" smtClean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5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60648"/>
            <a:ext cx="7200800" cy="64533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 smtClean="0">
                <a:solidFill>
                  <a:srgbClr val="C00000"/>
                </a:solidFill>
              </a:rPr>
              <a:t>Bode Plots</a:t>
            </a:r>
          </a:p>
          <a:p>
            <a:pPr marL="0" indent="0">
              <a:buNone/>
            </a:pPr>
            <a:endParaRPr lang="en-US" sz="1300" b="1" dirty="0" smtClean="0">
              <a:solidFill>
                <a:srgbClr val="C00000"/>
              </a:solidFill>
            </a:endParaRPr>
          </a:p>
          <a:p>
            <a:r>
              <a:rPr lang="en-US" sz="2600" dirty="0" smtClean="0"/>
              <a:t>Present the information in </a:t>
            </a:r>
            <a:r>
              <a:rPr lang="en-US" sz="2600" b="1" dirty="0" smtClean="0"/>
              <a:t>two</a:t>
            </a:r>
            <a:r>
              <a:rPr lang="en-US" sz="2600" dirty="0" smtClean="0"/>
              <a:t> plots:</a:t>
            </a:r>
          </a:p>
          <a:p>
            <a:pPr marL="1028700" lvl="1" indent="-571500">
              <a:buAutoNum type="romanLcParenR"/>
            </a:pPr>
            <a:r>
              <a:rPr lang="en-US" sz="2600" dirty="0" smtClean="0"/>
              <a:t>Magnitude:   log</a:t>
            </a:r>
            <a:r>
              <a:rPr lang="en-US" sz="2600" baseline="-25000" dirty="0" smtClean="0"/>
              <a:t>10</a:t>
            </a:r>
            <a:r>
              <a:rPr lang="en-US" sz="2600" dirty="0" smtClean="0"/>
              <a:t>|G(j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)|  </a:t>
            </a:r>
            <a:r>
              <a:rPr lang="en-US" sz="2600" dirty="0" smtClean="0">
                <a:solidFill>
                  <a:srgbClr val="0070C0"/>
                </a:solidFill>
                <a:latin typeface="Cambria Math"/>
                <a:ea typeface="Cambria Math"/>
              </a:rPr>
              <a:t>vs</a:t>
            </a:r>
            <a:r>
              <a:rPr lang="en-US" sz="2600" dirty="0" smtClean="0">
                <a:latin typeface="Cambria Math"/>
                <a:ea typeface="Cambria Math"/>
              </a:rPr>
              <a:t>  log</a:t>
            </a:r>
            <a:r>
              <a:rPr lang="en-US" sz="2600" baseline="-25000" dirty="0" smtClean="0">
                <a:latin typeface="Cambria Math"/>
                <a:ea typeface="Cambria Math"/>
              </a:rPr>
              <a:t>10</a:t>
            </a:r>
            <a:r>
              <a:rPr lang="en-US" sz="2600" dirty="0" smtClean="0">
                <a:latin typeface="Cambria Math"/>
                <a:ea typeface="Cambria Math"/>
              </a:rPr>
              <a:t> </a:t>
            </a:r>
            <a:r>
              <a:rPr lang="el-GR" sz="2600" dirty="0" smtClean="0">
                <a:latin typeface="Cambria Math"/>
                <a:ea typeface="Cambria Math"/>
              </a:rPr>
              <a:t>ω</a:t>
            </a:r>
            <a:endParaRPr lang="en-US" sz="2600" dirty="0" smtClean="0">
              <a:latin typeface="Cambria Math"/>
              <a:ea typeface="Cambria Math"/>
            </a:endParaRPr>
          </a:p>
          <a:p>
            <a:pPr marL="1028700" lvl="1" indent="-571500">
              <a:buAutoNum type="romanLcParenR"/>
            </a:pPr>
            <a:r>
              <a:rPr lang="en-US" sz="2600" dirty="0" smtClean="0">
                <a:latin typeface="Cambria Math"/>
                <a:ea typeface="Cambria Math"/>
              </a:rPr>
              <a:t>Phase:            ∠</a:t>
            </a:r>
            <a:r>
              <a:rPr lang="en-US" sz="2600" dirty="0">
                <a:latin typeface="Cambria Math"/>
                <a:ea typeface="Cambria Math"/>
              </a:rPr>
              <a:t>G(</a:t>
            </a:r>
            <a:r>
              <a:rPr lang="en-US" sz="2600" dirty="0"/>
              <a:t>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  </a:t>
            </a:r>
            <a:r>
              <a:rPr lang="en-US" sz="2600" dirty="0" smtClean="0">
                <a:solidFill>
                  <a:srgbClr val="0070C0"/>
                </a:solidFill>
                <a:latin typeface="Cambria Math"/>
                <a:ea typeface="Cambria Math"/>
              </a:rPr>
              <a:t>vs</a:t>
            </a:r>
            <a:r>
              <a:rPr lang="en-US" sz="2600" dirty="0" smtClean="0">
                <a:latin typeface="Cambria Math"/>
                <a:ea typeface="Cambria Math"/>
              </a:rPr>
              <a:t>  </a:t>
            </a:r>
            <a:r>
              <a:rPr lang="en-US" sz="2600" dirty="0">
                <a:latin typeface="Cambria Math"/>
                <a:ea typeface="Cambria Math"/>
              </a:rPr>
              <a:t>log</a:t>
            </a:r>
            <a:r>
              <a:rPr lang="en-US" sz="2600" baseline="-25000" dirty="0">
                <a:latin typeface="Cambria Math"/>
                <a:ea typeface="Cambria Math"/>
              </a:rPr>
              <a:t>10</a:t>
            </a:r>
            <a:r>
              <a:rPr lang="en-US" sz="2600" dirty="0">
                <a:latin typeface="Cambria Math"/>
                <a:ea typeface="Cambria Math"/>
              </a:rPr>
              <a:t> </a:t>
            </a:r>
            <a:r>
              <a:rPr lang="el-GR" sz="2600" dirty="0" smtClean="0">
                <a:latin typeface="Cambria Math"/>
                <a:ea typeface="Cambria Math"/>
              </a:rPr>
              <a:t>ω</a:t>
            </a:r>
            <a:endParaRPr lang="en-US" sz="2600" dirty="0">
              <a:latin typeface="Cambria Math"/>
              <a:ea typeface="Cambria Math"/>
            </a:endParaRPr>
          </a:p>
          <a:p>
            <a:pPr marL="457200" lvl="1" indent="0">
              <a:buNone/>
            </a:pPr>
            <a:endParaRPr lang="en-US" sz="2600" dirty="0" smtClean="0">
              <a:latin typeface="Cambria Math"/>
              <a:ea typeface="Cambria Math"/>
            </a:endParaRPr>
          </a:p>
          <a:p>
            <a:pPr marL="514350" indent="-457200"/>
            <a:r>
              <a:rPr lang="en-US" sz="2600" dirty="0" smtClean="0"/>
              <a:t>Advantages of log-log scale: </a:t>
            </a:r>
          </a:p>
          <a:p>
            <a:pPr marL="914400" lvl="1" indent="-457200"/>
            <a:r>
              <a:rPr lang="en-US" sz="2600" dirty="0"/>
              <a:t>F</a:t>
            </a:r>
            <a:r>
              <a:rPr lang="en-US" sz="2600" dirty="0" smtClean="0"/>
              <a:t>or </a:t>
            </a:r>
            <a:r>
              <a:rPr lang="el-GR" sz="2600" dirty="0" smtClean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 axis to cover a wide frequency range</a:t>
            </a:r>
          </a:p>
          <a:p>
            <a:pPr marL="914400" lvl="1" indent="-457200"/>
            <a:r>
              <a:rPr lang="en-US" sz="2600" dirty="0" smtClean="0">
                <a:latin typeface="Cambria Math"/>
                <a:ea typeface="Cambria Math"/>
              </a:rPr>
              <a:t>For </a:t>
            </a:r>
            <a:r>
              <a:rPr lang="en-US" sz="2600" dirty="0"/>
              <a:t>G(j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 = </a:t>
            </a:r>
            <a:r>
              <a:rPr lang="en-US" sz="2600" dirty="0" smtClean="0"/>
              <a:t>G</a:t>
            </a:r>
            <a:r>
              <a:rPr lang="en-US" sz="2600" baseline="-25000" dirty="0" smtClean="0"/>
              <a:t>1</a:t>
            </a:r>
            <a:r>
              <a:rPr lang="en-US" sz="2600" dirty="0" smtClean="0"/>
              <a:t>(j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</a:t>
            </a:r>
            <a:r>
              <a:rPr lang="en-US" sz="2600" dirty="0" smtClean="0"/>
              <a:t>G</a:t>
            </a:r>
            <a:r>
              <a:rPr lang="en-US" sz="2600" baseline="-25000" dirty="0" smtClean="0"/>
              <a:t>2</a:t>
            </a:r>
            <a:r>
              <a:rPr lang="en-US" sz="2600" dirty="0" smtClean="0"/>
              <a:t>(j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</a:t>
            </a:r>
          </a:p>
          <a:p>
            <a:pPr marL="457200" lvl="1" indent="0">
              <a:buNone/>
            </a:pPr>
            <a:r>
              <a:rPr lang="en-US" sz="2600" dirty="0">
                <a:latin typeface="Cambria Math"/>
                <a:ea typeface="Cambria Math"/>
              </a:rPr>
              <a:t>	</a:t>
            </a:r>
            <a:r>
              <a:rPr lang="en-US" sz="2600" dirty="0" smtClean="0">
                <a:solidFill>
                  <a:srgbClr val="0070C0"/>
                </a:solidFill>
                <a:latin typeface="Cambria Math"/>
                <a:ea typeface="Cambria Math"/>
                <a:sym typeface="Wingdings" panose="05000000000000000000" pitchFamily="2" charset="2"/>
              </a:rPr>
              <a:t></a:t>
            </a:r>
            <a:r>
              <a:rPr lang="en-US" sz="2600" dirty="0" smtClean="0">
                <a:latin typeface="Cambria Math"/>
                <a:ea typeface="Cambria Math"/>
                <a:sym typeface="Wingdings" panose="05000000000000000000" pitchFamily="2" charset="2"/>
              </a:rPr>
              <a:t> </a:t>
            </a:r>
            <a:r>
              <a:rPr lang="en-US" sz="2600" dirty="0" smtClean="0">
                <a:latin typeface="Cambria Math"/>
                <a:ea typeface="Cambria Math"/>
              </a:rPr>
              <a:t> </a:t>
            </a:r>
            <a:r>
              <a:rPr lang="en-US" sz="2600" dirty="0"/>
              <a:t>log</a:t>
            </a:r>
            <a:r>
              <a:rPr lang="en-US" sz="2600" baseline="-25000" dirty="0"/>
              <a:t>10</a:t>
            </a:r>
            <a:r>
              <a:rPr lang="en-US" sz="2600" dirty="0"/>
              <a:t>|G(j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)| = </a:t>
            </a:r>
            <a:r>
              <a:rPr lang="en-US" sz="2600" dirty="0" smtClean="0"/>
              <a:t>log</a:t>
            </a:r>
            <a:r>
              <a:rPr lang="en-US" sz="2600" baseline="-25000" dirty="0" smtClean="0"/>
              <a:t>10</a:t>
            </a:r>
            <a:r>
              <a:rPr lang="en-US" sz="2600" dirty="0" smtClean="0"/>
              <a:t>|G</a:t>
            </a:r>
            <a:r>
              <a:rPr lang="en-US" sz="2600" baseline="-25000" dirty="0" smtClean="0"/>
              <a:t>1</a:t>
            </a:r>
            <a:r>
              <a:rPr lang="en-US" sz="2600" dirty="0" smtClean="0"/>
              <a:t>(j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)| + </a:t>
            </a:r>
            <a:r>
              <a:rPr lang="en-US" sz="2600" dirty="0" smtClean="0"/>
              <a:t>log</a:t>
            </a:r>
            <a:r>
              <a:rPr lang="en-US" sz="2600" baseline="-25000" dirty="0" smtClean="0"/>
              <a:t>10</a:t>
            </a:r>
            <a:r>
              <a:rPr lang="en-US" sz="2600" dirty="0" smtClean="0"/>
              <a:t>|G</a:t>
            </a:r>
            <a:r>
              <a:rPr lang="en-US" sz="2600" baseline="-25000" dirty="0" smtClean="0"/>
              <a:t>2</a:t>
            </a:r>
            <a:r>
              <a:rPr lang="en-US" sz="2600" dirty="0" smtClean="0"/>
              <a:t>(j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)|</a:t>
            </a:r>
          </a:p>
          <a:p>
            <a:pPr marL="457200" lvl="1" indent="0">
              <a:buNone/>
            </a:pPr>
            <a:r>
              <a:rPr lang="en-US" sz="2600" dirty="0">
                <a:latin typeface="Cambria Math"/>
                <a:ea typeface="Cambria Math"/>
              </a:rPr>
              <a:t>	</a:t>
            </a:r>
            <a:r>
              <a:rPr lang="en-US" sz="2600" dirty="0" smtClean="0">
                <a:latin typeface="Cambria Math"/>
                <a:ea typeface="Cambria Math"/>
              </a:rPr>
              <a:t>       </a:t>
            </a:r>
            <a:r>
              <a:rPr lang="en-US" sz="2600" dirty="0">
                <a:latin typeface="Cambria Math"/>
                <a:ea typeface="Cambria Math"/>
              </a:rPr>
              <a:t>∠G(</a:t>
            </a:r>
            <a:r>
              <a:rPr lang="en-US" sz="2600" dirty="0"/>
              <a:t>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 = </a:t>
            </a:r>
            <a:r>
              <a:rPr lang="en-US" sz="2600" dirty="0">
                <a:latin typeface="Cambria Math"/>
                <a:ea typeface="Cambria Math"/>
              </a:rPr>
              <a:t>∠ </a:t>
            </a:r>
            <a:r>
              <a:rPr lang="en-US" sz="2600" dirty="0" smtClean="0"/>
              <a:t>G</a:t>
            </a:r>
            <a:r>
              <a:rPr lang="en-US" sz="2600" baseline="-25000" dirty="0" smtClean="0"/>
              <a:t>1</a:t>
            </a:r>
            <a:r>
              <a:rPr lang="en-US" sz="2600" dirty="0" smtClean="0"/>
              <a:t>(j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 + ∠ </a:t>
            </a:r>
            <a:r>
              <a:rPr lang="en-US" sz="2600" dirty="0" smtClean="0"/>
              <a:t>G</a:t>
            </a:r>
            <a:r>
              <a:rPr lang="en-US" sz="2600" baseline="-25000" dirty="0" smtClean="0"/>
              <a:t>2</a:t>
            </a:r>
            <a:r>
              <a:rPr lang="en-US" sz="2600" dirty="0" smtClean="0"/>
              <a:t>(j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</a:t>
            </a:r>
          </a:p>
          <a:p>
            <a:pPr marL="457200" lvl="1" indent="0">
              <a:buNone/>
            </a:pPr>
            <a:r>
              <a:rPr lang="en-US" sz="2600" dirty="0" smtClean="0">
                <a:latin typeface="Cambria Math"/>
                <a:ea typeface="Cambria Math"/>
                <a:sym typeface="Wingdings" pitchFamily="2" charset="2"/>
              </a:rPr>
              <a:t>       </a:t>
            </a:r>
            <a:r>
              <a:rPr lang="en-US" sz="2600" dirty="0" smtClean="0">
                <a:solidFill>
                  <a:srgbClr val="0070C0"/>
                </a:solidFill>
                <a:latin typeface="Cambria Math"/>
                <a:ea typeface="Cambria Math"/>
                <a:sym typeface="Wingdings" pitchFamily="2" charset="2"/>
              </a:rPr>
              <a:t></a:t>
            </a:r>
            <a:r>
              <a:rPr lang="en-US" sz="2600" dirty="0" smtClean="0">
                <a:latin typeface="Cambria Math"/>
                <a:ea typeface="Cambria Math"/>
                <a:sym typeface="Wingdings" pitchFamily="2" charset="2"/>
              </a:rPr>
              <a:t>  Bode plots of G </a:t>
            </a:r>
          </a:p>
          <a:p>
            <a:pPr marL="457200" lvl="1" indent="0">
              <a:buNone/>
            </a:pPr>
            <a:r>
              <a:rPr lang="en-US" sz="2600" dirty="0">
                <a:latin typeface="Cambria Math"/>
                <a:ea typeface="Cambria Math"/>
                <a:sym typeface="Wingdings" pitchFamily="2" charset="2"/>
              </a:rPr>
              <a:t> </a:t>
            </a:r>
            <a:r>
              <a:rPr lang="en-US" sz="2600" dirty="0" smtClean="0">
                <a:latin typeface="Cambria Math"/>
                <a:ea typeface="Cambria Math"/>
                <a:sym typeface="Wingdings" pitchFamily="2" charset="2"/>
              </a:rPr>
              <a:t>            = Bode plots of G</a:t>
            </a:r>
            <a:r>
              <a:rPr lang="en-US" sz="2600" baseline="-25000" dirty="0" smtClean="0">
                <a:latin typeface="Cambria Math"/>
                <a:ea typeface="Cambria Math"/>
                <a:sym typeface="Wingdings" pitchFamily="2" charset="2"/>
              </a:rPr>
              <a:t>1</a:t>
            </a:r>
            <a:r>
              <a:rPr lang="en-US" sz="2600" dirty="0" smtClean="0">
                <a:latin typeface="Cambria Math"/>
                <a:ea typeface="Cambria Math"/>
                <a:sym typeface="Wingdings" pitchFamily="2" charset="2"/>
              </a:rPr>
              <a:t> + Bode </a:t>
            </a:r>
            <a:r>
              <a:rPr lang="en-US" sz="2600" dirty="0">
                <a:latin typeface="Cambria Math"/>
                <a:ea typeface="Cambria Math"/>
                <a:sym typeface="Wingdings" pitchFamily="2" charset="2"/>
              </a:rPr>
              <a:t>plots of </a:t>
            </a:r>
            <a:r>
              <a:rPr lang="en-US" sz="2600" dirty="0" smtClean="0">
                <a:latin typeface="Cambria Math"/>
                <a:ea typeface="Cambria Math"/>
                <a:sym typeface="Wingdings" pitchFamily="2" charset="2"/>
              </a:rPr>
              <a:t>G</a:t>
            </a:r>
            <a:r>
              <a:rPr lang="en-US" sz="2600" baseline="-25000" dirty="0" smtClean="0">
                <a:latin typeface="Cambria Math"/>
                <a:ea typeface="Cambria Math"/>
                <a:sym typeface="Wingdings" pitchFamily="2" charset="2"/>
              </a:rPr>
              <a:t>2</a:t>
            </a:r>
          </a:p>
          <a:p>
            <a:pPr marL="457200" lvl="1" indent="0">
              <a:buNone/>
            </a:pPr>
            <a:endParaRPr lang="en-US" sz="2600" baseline="-25000" dirty="0" smtClean="0">
              <a:latin typeface="Cambria Math"/>
              <a:ea typeface="Cambria Math"/>
              <a:sym typeface="Wingdings" pitchFamily="2" charset="2"/>
            </a:endParaRPr>
          </a:p>
          <a:p>
            <a:pPr marL="514350" indent="-457200"/>
            <a:r>
              <a:rPr lang="en-US" sz="2600" dirty="0" smtClean="0"/>
              <a:t>Special dB unit for magnitude plot:</a:t>
            </a:r>
          </a:p>
          <a:p>
            <a:pPr marL="57150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           </a:t>
            </a:r>
            <a:r>
              <a:rPr lang="en-US" sz="2600" dirty="0"/>
              <a:t>|G(j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 smtClean="0">
                <a:latin typeface="Cambria Math"/>
                <a:ea typeface="Cambria Math"/>
              </a:rPr>
              <a:t>)|</a:t>
            </a:r>
            <a:r>
              <a:rPr lang="en-US" sz="2600" baseline="-25000" dirty="0" smtClean="0">
                <a:latin typeface="Cambria Math"/>
                <a:ea typeface="Cambria Math"/>
              </a:rPr>
              <a:t>dB </a:t>
            </a:r>
            <a:r>
              <a:rPr lang="en-US" sz="2600" dirty="0" smtClean="0">
                <a:latin typeface="Cambria Math"/>
                <a:ea typeface="Cambria Math"/>
              </a:rPr>
              <a:t>= 20</a:t>
            </a:r>
            <a:r>
              <a:rPr lang="en-US" sz="2600" dirty="0" smtClean="0"/>
              <a:t> log</a:t>
            </a:r>
            <a:r>
              <a:rPr lang="en-US" sz="2600" baseline="-25000" dirty="0" smtClean="0"/>
              <a:t>10</a:t>
            </a:r>
            <a:r>
              <a:rPr lang="en-US" sz="2600" dirty="0" smtClean="0"/>
              <a:t>|G(j</a:t>
            </a:r>
            <a:r>
              <a:rPr lang="el-GR" sz="2600" dirty="0">
                <a:latin typeface="Cambria Math"/>
                <a:ea typeface="Cambria Math"/>
              </a:rPr>
              <a:t>ω</a:t>
            </a:r>
            <a:r>
              <a:rPr lang="en-US" sz="2600" dirty="0">
                <a:latin typeface="Cambria Math"/>
                <a:ea typeface="Cambria Math"/>
              </a:rPr>
              <a:t>)|</a:t>
            </a:r>
            <a:endParaRPr lang="en-US" sz="2600" dirty="0" smtClean="0"/>
          </a:p>
          <a:p>
            <a:pPr marL="457200" lvl="1" indent="0">
              <a:buNone/>
            </a:pPr>
            <a:endParaRPr lang="en-US" sz="2600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16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260649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Bode Plot of Transfer </a:t>
            </a:r>
            <a:r>
              <a:rPr lang="en-US" sz="2800" dirty="0">
                <a:solidFill>
                  <a:srgbClr val="0070C0"/>
                </a:solidFill>
              </a:rPr>
              <a:t>F</a:t>
            </a:r>
            <a:r>
              <a:rPr lang="en-US" sz="2800" dirty="0" smtClean="0">
                <a:solidFill>
                  <a:srgbClr val="0070C0"/>
                </a:solidFill>
              </a:rPr>
              <a:t>unction </a:t>
            </a:r>
          </a:p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of </a:t>
            </a:r>
            <a:r>
              <a:rPr lang="en-US" sz="2800" dirty="0">
                <a:solidFill>
                  <a:srgbClr val="0070C0"/>
                </a:solidFill>
              </a:rPr>
              <a:t>S</a:t>
            </a:r>
            <a:r>
              <a:rPr lang="en-US" sz="2800" dirty="0" smtClean="0">
                <a:solidFill>
                  <a:srgbClr val="0070C0"/>
                </a:solidFill>
              </a:rPr>
              <a:t>tandard Second-Order System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40768"/>
            <a:ext cx="9151449" cy="55172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1560" y="3789040"/>
                <a:ext cx="1368152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789040"/>
                <a:ext cx="1368152" cy="461665"/>
              </a:xfrm>
              <a:prstGeom prst="rect">
                <a:avLst/>
              </a:prstGeom>
              <a:blipFill>
                <a:blip r:embed="rId3"/>
                <a:stretch>
                  <a:fillRect r="-3556"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204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260649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Bode Plot of Transfer </a:t>
            </a:r>
            <a:r>
              <a:rPr lang="en-US" sz="2800" dirty="0">
                <a:solidFill>
                  <a:srgbClr val="0070C0"/>
                </a:solidFill>
              </a:rPr>
              <a:t>F</a:t>
            </a:r>
            <a:r>
              <a:rPr lang="en-US" sz="2800" dirty="0" smtClean="0">
                <a:solidFill>
                  <a:srgbClr val="0070C0"/>
                </a:solidFill>
              </a:rPr>
              <a:t>unction </a:t>
            </a:r>
          </a:p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of </a:t>
            </a:r>
            <a:r>
              <a:rPr lang="en-US" sz="2800" dirty="0">
                <a:solidFill>
                  <a:srgbClr val="0070C0"/>
                </a:solidFill>
              </a:rPr>
              <a:t>S</a:t>
            </a:r>
            <a:r>
              <a:rPr lang="en-US" sz="2800" dirty="0" smtClean="0">
                <a:solidFill>
                  <a:srgbClr val="0070C0"/>
                </a:solidFill>
              </a:rPr>
              <a:t>tandard Second-Order System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66" y="1466167"/>
            <a:ext cx="8154906" cy="53918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99592" y="3717032"/>
                <a:ext cx="115212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717032"/>
                <a:ext cx="1152128" cy="461665"/>
              </a:xfrm>
              <a:prstGeom prst="rect">
                <a:avLst/>
              </a:prstGeom>
              <a:blipFill>
                <a:blip r:embed="rId3"/>
                <a:stretch>
                  <a:fillRect l="-1587"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093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11559" y="476672"/>
                <a:ext cx="7776864" cy="50789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70C0"/>
                    </a:solidFill>
                    <a:latin typeface="Korinna-Bold"/>
                  </a:rPr>
                  <a:t>Minimum-Phase Systems </a:t>
                </a:r>
                <a:r>
                  <a:rPr lang="en-US" sz="2000" dirty="0">
                    <a:solidFill>
                      <a:srgbClr val="0070C0"/>
                    </a:solidFill>
                    <a:latin typeface="Korinna-Bold"/>
                  </a:rPr>
                  <a:t>and</a:t>
                </a:r>
                <a:r>
                  <a:rPr lang="en-US" sz="2000" b="1" dirty="0">
                    <a:solidFill>
                      <a:srgbClr val="0070C0"/>
                    </a:solidFill>
                    <a:latin typeface="Korinna-Bold"/>
                  </a:rPr>
                  <a:t> </a:t>
                </a:r>
                <a:r>
                  <a:rPr lang="en-US" sz="2000" b="1" dirty="0" err="1" smtClean="0">
                    <a:solidFill>
                      <a:srgbClr val="0070C0"/>
                    </a:solidFill>
                    <a:latin typeface="Korinna-Bold"/>
                  </a:rPr>
                  <a:t>Nonminimum</a:t>
                </a:r>
                <a:r>
                  <a:rPr lang="en-US" sz="2000" b="1" dirty="0" smtClean="0">
                    <a:solidFill>
                      <a:srgbClr val="0070C0"/>
                    </a:solidFill>
                    <a:latin typeface="Korinna-Bold"/>
                  </a:rPr>
                  <a:t>-Phase Systems </a:t>
                </a:r>
              </a:p>
              <a:p>
                <a:endParaRPr lang="en-US" b="1" dirty="0">
                  <a:latin typeface="Korinna-Bold"/>
                </a:endParaRPr>
              </a:p>
              <a:p>
                <a:r>
                  <a:rPr lang="en-US" dirty="0" smtClean="0">
                    <a:latin typeface="TimesTen-Roman"/>
                  </a:rPr>
                  <a:t>Minimum-Phase Transfer Functions</a:t>
                </a:r>
              </a:p>
              <a:p>
                <a:r>
                  <a:rPr lang="en-US" dirty="0" smtClean="0">
                    <a:latin typeface="TimesTen-Roman"/>
                  </a:rPr>
                  <a:t>Minimum-Phase Systems</a:t>
                </a:r>
              </a:p>
              <a:p>
                <a:endParaRPr lang="en-US" sz="1000" dirty="0">
                  <a:latin typeface="TimesTen-Roman"/>
                </a:endParaRPr>
              </a:p>
              <a:p>
                <a:r>
                  <a:rPr lang="en-US" dirty="0" smtClean="0">
                    <a:latin typeface="TimesTen-Roman"/>
                  </a:rPr>
                  <a:t>They have </a:t>
                </a:r>
                <a:r>
                  <a:rPr lang="en-US" dirty="0" smtClean="0">
                    <a:solidFill>
                      <a:srgbClr val="0070C0"/>
                    </a:solidFill>
                    <a:latin typeface="TimesTen-Roman"/>
                  </a:rPr>
                  <a:t>no</a:t>
                </a:r>
                <a:r>
                  <a:rPr lang="en-US" dirty="0" smtClean="0">
                    <a:latin typeface="TimesTen-Roman"/>
                  </a:rPr>
                  <a:t> poles and </a:t>
                </a:r>
                <a:r>
                  <a:rPr lang="en-US" dirty="0" smtClean="0">
                    <a:solidFill>
                      <a:srgbClr val="0070C0"/>
                    </a:solidFill>
                    <a:latin typeface="TimesTen-Roman"/>
                  </a:rPr>
                  <a:t>no</a:t>
                </a:r>
                <a:r>
                  <a:rPr lang="en-US" dirty="0" smtClean="0">
                    <a:latin typeface="TimesTen-Roman"/>
                  </a:rPr>
                  <a:t> </a:t>
                </a:r>
                <a:r>
                  <a:rPr lang="en-US" dirty="0">
                    <a:latin typeface="TimesTen-Roman"/>
                  </a:rPr>
                  <a:t>zeros </a:t>
                </a:r>
                <a:r>
                  <a:rPr lang="en-US" dirty="0" smtClean="0">
                    <a:latin typeface="TimesTen-Roman"/>
                  </a:rPr>
                  <a:t>in RHP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sz="2400" dirty="0" smtClean="0">
                  <a:latin typeface="TimesTen-Roman"/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  <a:latin typeface="TimesTen-Roman"/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latin typeface="TimesTen-Roman"/>
                    <a:sym typeface="Wingdings" panose="05000000000000000000" pitchFamily="2" charset="2"/>
                  </a:rPr>
                  <a:t>  </a:t>
                </a:r>
                <a:r>
                  <a:rPr lang="en-US" dirty="0" smtClean="0">
                    <a:solidFill>
                      <a:srgbClr val="7030A0"/>
                    </a:solidFill>
                    <a:latin typeface="TimesTen-Roman"/>
                    <a:sym typeface="Wingdings" panose="05000000000000000000" pitchFamily="2" charset="2"/>
                  </a:rPr>
                  <a:t>They are stable, and inverses are stable</a:t>
                </a:r>
                <a:endParaRPr lang="en-US" dirty="0">
                  <a:solidFill>
                    <a:srgbClr val="7030A0"/>
                  </a:solidFill>
                  <a:latin typeface="TimesTen-Roman"/>
                </a:endParaRPr>
              </a:p>
              <a:p>
                <a:endParaRPr lang="en-US" dirty="0" smtClean="0">
                  <a:latin typeface="TimesTen-Roman"/>
                </a:endParaRPr>
              </a:p>
              <a:p>
                <a:r>
                  <a:rPr lang="en-US" dirty="0" err="1" smtClean="0">
                    <a:latin typeface="TimesTen-Roman"/>
                  </a:rPr>
                  <a:t>Nonminimum</a:t>
                </a:r>
                <a:r>
                  <a:rPr lang="en-US" dirty="0" smtClean="0">
                    <a:latin typeface="TimesTen-Roman"/>
                  </a:rPr>
                  <a:t>-Phase </a:t>
                </a:r>
                <a:r>
                  <a:rPr lang="en-US" dirty="0">
                    <a:latin typeface="TimesTen-Roman"/>
                  </a:rPr>
                  <a:t>Transfer Functions</a:t>
                </a:r>
              </a:p>
              <a:p>
                <a:r>
                  <a:rPr lang="en-US" dirty="0" err="1" smtClean="0">
                    <a:latin typeface="TimesTen-Roman"/>
                  </a:rPr>
                  <a:t>Nonminimum</a:t>
                </a:r>
                <a:r>
                  <a:rPr lang="en-US" dirty="0" smtClean="0">
                    <a:latin typeface="TimesTen-Roman"/>
                  </a:rPr>
                  <a:t>-Phase Systems</a:t>
                </a:r>
                <a:endParaRPr lang="en-US" dirty="0">
                  <a:latin typeface="TimesTen-Roman"/>
                </a:endParaRPr>
              </a:p>
              <a:p>
                <a:endParaRPr lang="en-US" sz="1000" dirty="0" smtClean="0">
                  <a:latin typeface="TimesTen-Roman"/>
                </a:endParaRPr>
              </a:p>
              <a:p>
                <a:r>
                  <a:rPr lang="en-US" dirty="0">
                    <a:latin typeface="TimesTen-Roman"/>
                  </a:rPr>
                  <a:t>They have </a:t>
                </a:r>
                <a:r>
                  <a:rPr lang="en-US" dirty="0" smtClean="0">
                    <a:solidFill>
                      <a:srgbClr val="0070C0"/>
                    </a:solidFill>
                    <a:latin typeface="TimesTen-Roman"/>
                  </a:rPr>
                  <a:t>either</a:t>
                </a:r>
                <a:r>
                  <a:rPr lang="en-US" dirty="0" smtClean="0">
                    <a:latin typeface="TimesTen-Roman"/>
                  </a:rPr>
                  <a:t> poles </a:t>
                </a:r>
                <a:r>
                  <a:rPr lang="en-US" dirty="0" smtClean="0">
                    <a:solidFill>
                      <a:srgbClr val="0070C0"/>
                    </a:solidFill>
                    <a:latin typeface="TimesTen-Roman"/>
                  </a:rPr>
                  <a:t>or</a:t>
                </a:r>
                <a:r>
                  <a:rPr lang="en-US" dirty="0" smtClean="0">
                    <a:latin typeface="TimesTen-Roman"/>
                  </a:rPr>
                  <a:t> </a:t>
                </a:r>
                <a:r>
                  <a:rPr lang="en-US" dirty="0">
                    <a:latin typeface="TimesTen-Roman"/>
                  </a:rPr>
                  <a:t>zeros </a:t>
                </a:r>
                <a:r>
                  <a:rPr lang="en-US" dirty="0" smtClean="0">
                    <a:latin typeface="TimesTen-Roman"/>
                  </a:rPr>
                  <a:t>in RHP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1+2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sz="2400" dirty="0" smtClean="0">
                  <a:latin typeface="TimesTen-Roman"/>
                </a:endParaRPr>
              </a:p>
              <a:p>
                <a:endParaRPr lang="en-US" dirty="0" smtClean="0">
                  <a:latin typeface="TimesTen-Roman"/>
                </a:endParaRPr>
              </a:p>
              <a:p>
                <a:r>
                  <a:rPr lang="en-US" dirty="0" smtClean="0">
                    <a:latin typeface="TimesTen-Roman"/>
                  </a:rPr>
                  <a:t>Magnitude:</a:t>
                </a:r>
                <a:endParaRPr lang="en-US" dirty="0">
                  <a:latin typeface="TimesTen-Roman"/>
                </a:endParaRPr>
              </a:p>
              <a:p>
                <a:endParaRPr lang="en-US" dirty="0" smtClean="0">
                  <a:latin typeface="TimesTen-Roman"/>
                </a:endParaRPr>
              </a:p>
              <a:p>
                <a:endParaRPr lang="en-US" dirty="0" smtClean="0">
                  <a:latin typeface="TimesTen-Roman"/>
                </a:endParaRPr>
              </a:p>
              <a:p>
                <a:r>
                  <a:rPr lang="en-US" dirty="0" smtClean="0">
                    <a:latin typeface="TimesTen-Roman"/>
                  </a:rPr>
                  <a:t>Phase:</a:t>
                </a:r>
                <a:endParaRPr lang="en-US" sz="2400" dirty="0">
                  <a:latin typeface="TimesTen-Roman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9" y="476672"/>
                <a:ext cx="7776864" cy="5078954"/>
              </a:xfrm>
              <a:prstGeom prst="rect">
                <a:avLst/>
              </a:prstGeom>
              <a:blipFill>
                <a:blip r:embed="rId2"/>
                <a:stretch>
                  <a:fillRect l="-784" t="-480" b="-1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835696" y="4365104"/>
                <a:ext cx="3168351" cy="1996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=|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1+2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sz="2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20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365104"/>
                <a:ext cx="3168351" cy="19963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4149080"/>
            <a:ext cx="3816425" cy="211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2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99592" y="332656"/>
                <a:ext cx="7848872" cy="4721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Draw the Bode plot of the Transfer Function</a:t>
                </a:r>
              </a:p>
              <a:p>
                <a:r>
                  <a:rPr lang="en-US" sz="2400" b="0" dirty="0" smtClean="0"/>
                  <a:t>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1200" b="1" dirty="0" smtClean="0">
                  <a:solidFill>
                    <a:srgbClr val="0070C0"/>
                  </a:solidFill>
                </a:endParaRPr>
              </a:p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Solution: </a:t>
                </a:r>
              </a:p>
              <a:p>
                <a:endParaRPr lang="en-US" sz="1000" dirty="0"/>
              </a:p>
              <a:p>
                <a:r>
                  <a:rPr lang="en-US" sz="2400" dirty="0" smtClean="0"/>
                  <a:t>Log-magnitude: </a:t>
                </a:r>
              </a:p>
              <a:p>
                <a:r>
                  <a:rPr lang="en-US" sz="2400" b="0" dirty="0" smtClean="0"/>
                  <a:t>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=20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L</m:t>
                                    </m:r>
                                  </m:sup>
                                </m:sSup>
                              </m:e>
                            </m:d>
                          </m:e>
                        </m:fun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+20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1+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=0+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20</m:t>
                      </m:r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 smtClean="0"/>
              </a:p>
              <a:p>
                <a:r>
                  <a:rPr lang="en-US" sz="2400" dirty="0" smtClean="0"/>
                  <a:t>Phase angle: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32656"/>
                <a:ext cx="7848872" cy="4721101"/>
              </a:xfrm>
              <a:prstGeom prst="rect">
                <a:avLst/>
              </a:prstGeom>
              <a:blipFill>
                <a:blip r:embed="rId2"/>
                <a:stretch>
                  <a:fillRect l="-1632" t="-1292" b="-1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5" y="4725144"/>
            <a:ext cx="376523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5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88640"/>
            <a:ext cx="6480720" cy="64910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1340768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</a:p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9512" y="491830"/>
                <a:ext cx="1938608" cy="7064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91830"/>
                <a:ext cx="1938608" cy="706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23528" y="2924944"/>
                <a:ext cx="1899879" cy="7064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924944"/>
                <a:ext cx="1899879" cy="7064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own Arrow 5"/>
          <p:cNvSpPr/>
          <p:nvPr/>
        </p:nvSpPr>
        <p:spPr>
          <a:xfrm>
            <a:off x="971600" y="2276872"/>
            <a:ext cx="14401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56376" y="2492896"/>
            <a:ext cx="1100909" cy="135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030A0"/>
                </a:solidFill>
              </a:rPr>
              <a:t>Log-Magnitude </a:t>
            </a:r>
          </a:p>
          <a:p>
            <a:r>
              <a:rPr lang="en-US" sz="1600" dirty="0" smtClean="0">
                <a:solidFill>
                  <a:srgbClr val="C00000"/>
                </a:solidFill>
              </a:rPr>
              <a:t>_______</a:t>
            </a:r>
          </a:p>
          <a:p>
            <a:endParaRPr lang="en-US" sz="1600" dirty="0">
              <a:solidFill>
                <a:srgbClr val="7030A0"/>
              </a:solidFill>
            </a:endParaRPr>
          </a:p>
          <a:p>
            <a:r>
              <a:rPr lang="en-US" sz="1600" dirty="0" smtClean="0">
                <a:solidFill>
                  <a:srgbClr val="7030A0"/>
                </a:solidFill>
              </a:rPr>
              <a:t>Phase</a:t>
            </a:r>
            <a:endParaRPr lang="en-US" sz="1600" dirty="0">
              <a:solidFill>
                <a:srgbClr val="7030A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flipV="1">
            <a:off x="8172400" y="1987099"/>
            <a:ext cx="45719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8388424" y="3933056"/>
            <a:ext cx="45719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3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60648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Bode Plots </a:t>
            </a:r>
            <a:r>
              <a:rPr lang="en-US" sz="3200" dirty="0" smtClean="0">
                <a:solidFill>
                  <a:srgbClr val="7030A0"/>
                </a:solidFill>
              </a:rPr>
              <a:t>by</a:t>
            </a:r>
            <a:r>
              <a:rPr lang="en-US" sz="3200" b="1" dirty="0" smtClean="0">
                <a:solidFill>
                  <a:srgbClr val="7030A0"/>
                </a:solidFill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</a:rPr>
              <a:t>MatLab</a:t>
            </a:r>
            <a:r>
              <a:rPr lang="en-US" sz="3200" b="1" dirty="0" smtClean="0">
                <a:solidFill>
                  <a:srgbClr val="7030A0"/>
                </a:solidFill>
              </a:rPr>
              <a:t> </a:t>
            </a:r>
            <a:endParaRPr lang="en-US" sz="32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1082548"/>
                <a:ext cx="7272808" cy="1237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</a:p>
              <a:p>
                <a:endParaRPr lang="en-US" sz="1200" dirty="0">
                  <a:solidFill>
                    <a:srgbClr val="C00000"/>
                  </a:solidFill>
                </a:endParaRPr>
              </a:p>
              <a:p>
                <a:r>
                  <a:rPr lang="en-US" sz="2400" dirty="0" smtClean="0"/>
                  <a:t>Transfer Function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+25</m:t>
                        </m:r>
                      </m:den>
                    </m:f>
                  </m:oMath>
                </a14:m>
                <a:r>
                  <a:rPr lang="en-US" sz="2400" dirty="0" smtClean="0"/>
                  <a:t>    </a:t>
                </a: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(containing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=25)</m:t>
                    </m:r>
                  </m:oMath>
                </a14:m>
                <a:endParaRPr lang="en-US" sz="2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082548"/>
                <a:ext cx="7272808" cy="1237775"/>
              </a:xfrm>
              <a:prstGeom prst="rect">
                <a:avLst/>
              </a:prstGeom>
              <a:blipFill>
                <a:blip r:embed="rId2"/>
                <a:stretch>
                  <a:fillRect l="-1760" t="-4926" b="-4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91012" y="2580248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err="1"/>
              <a:t>n</a:t>
            </a:r>
            <a:r>
              <a:rPr lang="en-US" dirty="0" err="1" smtClean="0"/>
              <a:t>um</a:t>
            </a:r>
            <a:r>
              <a:rPr lang="en-US" dirty="0" smtClean="0"/>
              <a:t> = [25];</a:t>
            </a:r>
          </a:p>
          <a:p>
            <a:r>
              <a:rPr lang="en-US" dirty="0"/>
              <a:t>d</a:t>
            </a:r>
            <a:r>
              <a:rPr lang="en-US" dirty="0" smtClean="0"/>
              <a:t>en = [1 4 25];</a:t>
            </a:r>
          </a:p>
          <a:p>
            <a:r>
              <a:rPr lang="en-US" dirty="0"/>
              <a:t>b</a:t>
            </a:r>
            <a:r>
              <a:rPr lang="en-US" dirty="0" smtClean="0"/>
              <a:t>ode(</a:t>
            </a:r>
            <a:r>
              <a:rPr lang="en-US" dirty="0" err="1" smtClean="0"/>
              <a:t>num,den</a:t>
            </a:r>
            <a:r>
              <a:rPr lang="en-US" dirty="0" smtClean="0"/>
              <a:t>);</a:t>
            </a:r>
          </a:p>
          <a:p>
            <a:r>
              <a:rPr lang="en-US" dirty="0" smtClean="0"/>
              <a:t>grid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539375"/>
            <a:ext cx="5406728" cy="403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3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04664"/>
            <a:ext cx="5497810" cy="17281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40466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556792"/>
            <a:ext cx="22210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err="1"/>
              <a:t>n</a:t>
            </a:r>
            <a:r>
              <a:rPr lang="en-US" dirty="0" err="1" smtClean="0"/>
              <a:t>um</a:t>
            </a:r>
            <a:r>
              <a:rPr lang="en-US" dirty="0" smtClean="0"/>
              <a:t> = [9  1.8  9];</a:t>
            </a:r>
          </a:p>
          <a:p>
            <a:r>
              <a:rPr lang="en-US" dirty="0"/>
              <a:t>d</a:t>
            </a:r>
            <a:r>
              <a:rPr lang="en-US" dirty="0" smtClean="0"/>
              <a:t>en = [1  1.2  9  0];</a:t>
            </a:r>
          </a:p>
          <a:p>
            <a:r>
              <a:rPr lang="en-US" dirty="0"/>
              <a:t>b</a:t>
            </a:r>
            <a:r>
              <a:rPr lang="en-US" dirty="0" smtClean="0"/>
              <a:t>ode(</a:t>
            </a:r>
            <a:r>
              <a:rPr lang="en-US" dirty="0" err="1" smtClean="0"/>
              <a:t>num,den</a:t>
            </a:r>
            <a:r>
              <a:rPr lang="en-US" dirty="0" smtClean="0"/>
              <a:t>);</a:t>
            </a:r>
          </a:p>
          <a:p>
            <a:r>
              <a:rPr lang="en-US" dirty="0" smtClean="0"/>
              <a:t>grid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132856"/>
            <a:ext cx="6308132" cy="45642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16016" y="1294295"/>
                <a:ext cx="8640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=9)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294295"/>
                <a:ext cx="864096" cy="307777"/>
              </a:xfrm>
              <a:prstGeom prst="rect">
                <a:avLst/>
              </a:prstGeom>
              <a:blipFill>
                <a:blip r:embed="rId4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403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89" y="219308"/>
            <a:ext cx="8219256" cy="81880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Stability Analysis  </a:t>
            </a:r>
            <a:r>
              <a:rPr lang="en-US" sz="3200" dirty="0" smtClean="0">
                <a:solidFill>
                  <a:srgbClr val="0070C0"/>
                </a:solidFill>
              </a:rPr>
              <a:t>with</a:t>
            </a:r>
            <a:r>
              <a:rPr lang="en-US" sz="3200" dirty="0" smtClean="0"/>
              <a:t> </a:t>
            </a:r>
            <a:r>
              <a:rPr lang="en-US" sz="3200" b="1" dirty="0" smtClean="0"/>
              <a:t> </a:t>
            </a:r>
            <a:r>
              <a:rPr lang="en-US" sz="3200" i="1" dirty="0">
                <a:latin typeface="+mn-lt"/>
                <a:cs typeface="Times New Roman" panose="02020603050405020304" pitchFamily="18" charset="0"/>
              </a:rPr>
              <a:t>G</a:t>
            </a:r>
            <a:r>
              <a:rPr lang="en-US" sz="3200" dirty="0">
                <a:latin typeface="+mn-lt"/>
                <a:cs typeface="Times New Roman" panose="02020603050405020304" pitchFamily="18" charset="0"/>
              </a:rPr>
              <a:t>(</a:t>
            </a:r>
            <a:r>
              <a:rPr lang="en-US" sz="3200" i="1" dirty="0">
                <a:latin typeface="+mn-lt"/>
                <a:cs typeface="Times New Roman" panose="02020603050405020304" pitchFamily="18" charset="0"/>
              </a:rPr>
              <a:t>j</a:t>
            </a:r>
            <a:r>
              <a:rPr lang="el-GR" sz="3200" i="1" dirty="0">
                <a:latin typeface="+mn-lt"/>
                <a:ea typeface="Cambria Math"/>
                <a:cs typeface="Times New Roman" panose="02020603050405020304" pitchFamily="18" charset="0"/>
              </a:rPr>
              <a:t>ω</a:t>
            </a:r>
            <a:r>
              <a:rPr lang="en-US" sz="3200" dirty="0">
                <a:latin typeface="+mn-lt"/>
                <a:ea typeface="Cambria Math"/>
                <a:cs typeface="Times New Roman" panose="02020603050405020304" pitchFamily="18" charset="0"/>
              </a:rPr>
              <a:t>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319" y="2708920"/>
            <a:ext cx="2558374" cy="38326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57767" y="1306599"/>
            <a:ext cx="18722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     </a:t>
            </a:r>
            <a:r>
              <a:rPr lang="en-US" sz="2400" i="1" dirty="0" smtClean="0"/>
              <a:t>s</a:t>
            </a:r>
            <a:r>
              <a:rPr lang="en-US" sz="2400" dirty="0" smtClean="0"/>
              <a:t>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</a:t>
            </a:r>
            <a:r>
              <a:rPr lang="en-US" sz="2400" i="1" dirty="0" smtClean="0"/>
              <a:t>j</a:t>
            </a:r>
            <a:r>
              <a:rPr lang="el-GR" sz="2400" i="1" dirty="0" smtClean="0">
                <a:latin typeface="Cambria Math"/>
                <a:ea typeface="Cambria Math"/>
              </a:rPr>
              <a:t>ω</a:t>
            </a:r>
            <a:endParaRPr lang="en-US" sz="2400" i="1" dirty="0" smtClean="0">
              <a:latin typeface="Cambria Math"/>
              <a:ea typeface="Cambria Math"/>
            </a:endParaRPr>
          </a:p>
          <a:p>
            <a:endParaRPr lang="en-US" sz="800" i="1" dirty="0"/>
          </a:p>
          <a:p>
            <a:r>
              <a:rPr lang="en-US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</a:p>
          <a:p>
            <a:endParaRPr lang="en-US" sz="800" b="1" dirty="0" smtClean="0">
              <a:solidFill>
                <a:srgbClr val="0070C0"/>
              </a:solidFill>
            </a:endParaRPr>
          </a:p>
          <a:p>
            <a:r>
              <a:rPr lang="en-US" sz="2400" dirty="0" smtClean="0"/>
              <a:t>G(</a:t>
            </a:r>
            <a:r>
              <a:rPr lang="en-US" sz="2400" i="1" dirty="0" smtClean="0"/>
              <a:t>s</a:t>
            </a:r>
            <a:r>
              <a:rPr lang="en-US" sz="2400" dirty="0"/>
              <a:t>)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G(</a:t>
            </a:r>
            <a:r>
              <a:rPr lang="en-US" sz="2400" i="1" dirty="0"/>
              <a:t>j</a:t>
            </a:r>
            <a:r>
              <a:rPr lang="el-GR" sz="2400" i="1" dirty="0">
                <a:latin typeface="Cambria Math"/>
                <a:ea typeface="Cambria Math"/>
              </a:rPr>
              <a:t>ω</a:t>
            </a:r>
            <a:r>
              <a:rPr lang="en-US" sz="2400" dirty="0" smtClean="0">
                <a:latin typeface="Cambria Math"/>
                <a:ea typeface="Cambria Math"/>
              </a:rPr>
              <a:t>)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314" y="1015666"/>
            <a:ext cx="3456384" cy="173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204978"/>
            <a:ext cx="3456384" cy="1737483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58223" y="208772"/>
            <a:ext cx="8219256" cy="81880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Stability Analysis  </a:t>
            </a:r>
            <a:r>
              <a:rPr lang="en-US" sz="3200" dirty="0" smtClean="0"/>
              <a:t>with </a:t>
            </a:r>
            <a:r>
              <a:rPr lang="en-US" sz="3200" b="1" dirty="0" smtClean="0"/>
              <a:t>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l-GR" sz="3200" i="1" dirty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ω</a:t>
            </a:r>
            <a:r>
              <a:rPr lang="en-US" sz="3200" dirty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1196752"/>
            <a:ext cx="57606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Y</a:t>
            </a:r>
            <a:r>
              <a:rPr lang="en-US" sz="1600" dirty="0" smtClean="0"/>
              <a:t>(</a:t>
            </a:r>
            <a:r>
              <a:rPr lang="en-US" sz="1600" i="1" dirty="0" smtClean="0"/>
              <a:t>s</a:t>
            </a:r>
            <a:r>
              <a:rPr lang="en-US" sz="1600" dirty="0" smtClean="0"/>
              <a:t>)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92080" y="1742261"/>
                <a:ext cx="2448272" cy="669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1742261"/>
                <a:ext cx="2448272" cy="669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27587" y="2919083"/>
            <a:ext cx="79312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70C0"/>
                </a:solidFill>
              </a:rPr>
              <a:t>Closed-loop system stability </a:t>
            </a:r>
            <a:r>
              <a:rPr lang="en-US" sz="2200" dirty="0" smtClean="0">
                <a:solidFill>
                  <a:srgbClr val="7030A0"/>
                </a:solidFill>
              </a:rPr>
              <a:t>if and only if </a:t>
            </a:r>
            <a:r>
              <a:rPr lang="en-US" sz="2200" dirty="0" smtClean="0"/>
              <a:t>all poles are located in LHP</a:t>
            </a:r>
            <a:endParaRPr lang="en-US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91889" y="3908482"/>
                <a:ext cx="7776864" cy="2665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Nyquist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Stability </a:t>
                </a:r>
                <a:r>
                  <a:rPr lang="en-US" sz="2400" b="1" dirty="0" smtClean="0">
                    <a:solidFill>
                      <a:srgbClr val="C00000"/>
                    </a:solidFill>
                  </a:rPr>
                  <a:t>Criterion:</a:t>
                </a:r>
              </a:p>
              <a:p>
                <a:endParaRPr lang="en-US" sz="1600" dirty="0"/>
              </a:p>
              <a:p>
                <a:r>
                  <a:rPr lang="en-US" sz="2400" dirty="0" smtClean="0"/>
                  <a:t>If (</a:t>
                </a:r>
                <a:r>
                  <a:rPr lang="en-US" sz="2400" dirty="0" err="1" smtClean="0"/>
                  <a:t>i</a:t>
                </a:r>
                <a:r>
                  <a:rPr lang="en-US" sz="2400" dirty="0" smtClean="0"/>
                  <a:t>) 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dirty="0" smtClean="0"/>
                  <a:t> has 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 smtClean="0"/>
                  <a:t>  poles </a:t>
                </a:r>
                <a:r>
                  <a:rPr lang="en-US" sz="2400" dirty="0"/>
                  <a:t>in </a:t>
                </a:r>
                <a:r>
                  <a:rPr lang="en-US" sz="2400" dirty="0" smtClean="0"/>
                  <a:t>RHP  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(ii)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</m:oMath>
                </a14:m>
                <a:r>
                  <a:rPr lang="en-US" sz="2400" dirty="0" smtClean="0"/>
                  <a:t> constant</a:t>
                </a:r>
              </a:p>
              <a:p>
                <a:r>
                  <a:rPr lang="en-US" sz="2400" dirty="0" smtClean="0"/>
                  <a:t>then, </a:t>
                </a:r>
                <a:r>
                  <a:rPr lang="en-US" sz="2400" dirty="0"/>
                  <a:t>for </a:t>
                </a:r>
                <a:r>
                  <a:rPr lang="en-US" sz="2400" dirty="0" smtClean="0"/>
                  <a:t>closed-loop stability, </a:t>
                </a:r>
                <a:r>
                  <a:rPr lang="en-US" sz="2400" dirty="0"/>
                  <a:t>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:−∞→+∞ </m:t>
                    </m:r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400" dirty="0" smtClean="0"/>
                  <a:t>locus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must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encircle </a:t>
                </a:r>
                <a:r>
                  <a:rPr lang="en-US" sz="2400" dirty="0" smtClean="0"/>
                  <a:t>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(−1+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0)</m:t>
                    </m:r>
                  </m:oMath>
                </a14:m>
                <a:r>
                  <a:rPr lang="en-US" sz="2400" dirty="0" smtClean="0"/>
                  <a:t> for 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 smtClean="0"/>
                  <a:t>  times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counterclockwise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89" y="3908482"/>
                <a:ext cx="7776864" cy="2665986"/>
              </a:xfrm>
              <a:prstGeom prst="rect">
                <a:avLst/>
              </a:prstGeom>
              <a:blipFill>
                <a:blip r:embed="rId4"/>
                <a:stretch>
                  <a:fillRect l="-1176" t="-1831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835696" y="3305503"/>
                <a:ext cx="56886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 smtClean="0"/>
                  <a:t>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  gives all poles 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 smtClean="0">
                    <a:sym typeface="Wingdings" panose="05000000000000000000" pitchFamily="2" charset="2"/>
                  </a:rPr>
                  <a:t>  </a:t>
                </a:r>
                <a:r>
                  <a:rPr lang="en-US" dirty="0" smtClean="0"/>
                  <a:t> </a:t>
                </a:r>
              </a:p>
              <a:p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ym typeface="Wingdings" panose="05000000000000000000" pitchFamily="2" charset="2"/>
                  </a:rPr>
                  <a:t>  the point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−1</m:t>
                    </m:r>
                  </m:oMath>
                </a14:m>
                <a:r>
                  <a:rPr lang="en-US" dirty="0" smtClean="0"/>
                  <a:t>  is important  (write: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−1=−1+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 smtClean="0"/>
                  <a:t> ) </a:t>
                </a:r>
                <a:endParaRPr lang="en-US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3305503"/>
                <a:ext cx="5688632" cy="646331"/>
              </a:xfrm>
              <a:prstGeom prst="rect">
                <a:avLst/>
              </a:prstGeom>
              <a:blipFill>
                <a:blip r:embed="rId5"/>
                <a:stretch>
                  <a:fillRect l="-857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261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11560" y="3846136"/>
                <a:ext cx="8208912" cy="2123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rgbClr val="C00000"/>
                    </a:solidFill>
                  </a:rPr>
                  <a:t>(1) </a:t>
                </a: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sz="2400" dirty="0" smtClean="0"/>
                  <a:t>, </a:t>
                </a:r>
                <a:r>
                  <a:rPr lang="en-US" sz="2400" dirty="0"/>
                  <a:t>for </a:t>
                </a:r>
                <a:r>
                  <a:rPr lang="en-US" sz="2400" dirty="0" smtClean="0"/>
                  <a:t>the closed-loop to be stable: “</a:t>
                </a:r>
                <a:r>
                  <a:rPr lang="en-US" sz="2400" dirty="0"/>
                  <a:t>locus </a:t>
                </a:r>
                <a:r>
                  <a:rPr lang="en-US" sz="2400" dirty="0">
                    <a:solidFill>
                      <a:srgbClr val="C00000"/>
                    </a:solidFill>
                  </a:rPr>
                  <a:t>must</a:t>
                </a:r>
                <a:r>
                  <a:rPr lang="en-US" sz="2400" dirty="0"/>
                  <a:t> encircle 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(−1+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0)</m:t>
                    </m:r>
                  </m:oMath>
                </a14:m>
                <a:r>
                  <a:rPr lang="en-US" sz="2400" dirty="0"/>
                  <a:t> for 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dirty="0"/>
                  <a:t>  </a:t>
                </a:r>
                <a:r>
                  <a:rPr lang="en-US" sz="2400" dirty="0" smtClean="0"/>
                  <a:t>times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counterclockwise”</a:t>
                </a:r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     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(i.e., </a:t>
                </a:r>
                <a:r>
                  <a:rPr lang="en-US" sz="2400" i="1" dirty="0" smtClean="0"/>
                  <a:t>N </a:t>
                </a:r>
                <a:r>
                  <a:rPr lang="en-US" sz="2400" dirty="0" smtClean="0"/>
                  <a:t>+</a:t>
                </a:r>
                <a:r>
                  <a:rPr lang="en-US" sz="2400" i="1" dirty="0" smtClean="0"/>
                  <a:t> P </a:t>
                </a:r>
                <a:r>
                  <a:rPr lang="en-US" sz="2400" dirty="0" smtClean="0"/>
                  <a:t>= 0)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  <a:p>
                <a:endParaRPr lang="en-US" sz="1200" dirty="0"/>
              </a:p>
              <a:p>
                <a:r>
                  <a:rPr lang="en-US" sz="2400" dirty="0" smtClean="0">
                    <a:solidFill>
                      <a:srgbClr val="C00000"/>
                    </a:solidFill>
                  </a:rPr>
                  <a:t>(2)  </a:t>
                </a: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 smtClean="0"/>
                  <a:t>, for the closed-loop to be stable: </a:t>
                </a:r>
                <a:r>
                  <a:rPr lang="en-US" sz="2400" dirty="0"/>
                  <a:t>“locus </a:t>
                </a:r>
                <a:r>
                  <a:rPr lang="en-US" sz="2400" dirty="0">
                    <a:solidFill>
                      <a:srgbClr val="C00000"/>
                    </a:solidFill>
                  </a:rPr>
                  <a:t>must</a:t>
                </a:r>
                <a:r>
                  <a:rPr lang="en-US" sz="2400" dirty="0"/>
                  <a:t> encircle 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(−1+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0)</m:t>
                    </m:r>
                  </m:oMath>
                </a14:m>
                <a:r>
                  <a:rPr lang="en-US" sz="2400" dirty="0"/>
                  <a:t> for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 smtClean="0"/>
                  <a:t>  </a:t>
                </a:r>
                <a:r>
                  <a:rPr lang="en-US" sz="2400" dirty="0"/>
                  <a:t>times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counterclockwise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”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846136"/>
                <a:ext cx="8208912" cy="2123658"/>
              </a:xfrm>
              <a:prstGeom prst="rect">
                <a:avLst/>
              </a:prstGeom>
              <a:blipFill>
                <a:blip r:embed="rId2"/>
                <a:stretch>
                  <a:fillRect l="-1114" t="-2299" r="-817" b="-5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611560" y="2777490"/>
            <a:ext cx="77680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C00000"/>
                </a:solidFill>
              </a:rPr>
              <a:t>Remark</a:t>
            </a:r>
          </a:p>
          <a:p>
            <a:endParaRPr lang="en-US" sz="1200" dirty="0" smtClean="0">
              <a:solidFill>
                <a:srgbClr val="7030A0"/>
              </a:solidFill>
            </a:endParaRPr>
          </a:p>
          <a:p>
            <a:r>
              <a:rPr lang="en-US" sz="2400" b="1" dirty="0" smtClean="0">
                <a:solidFill>
                  <a:srgbClr val="0070C0"/>
                </a:solidFill>
              </a:rPr>
              <a:t>Recall: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Nyquist</a:t>
            </a:r>
            <a:r>
              <a:rPr lang="en-US" sz="2400" dirty="0" smtClean="0">
                <a:solidFill>
                  <a:srgbClr val="C00000"/>
                </a:solidFill>
              </a:rPr>
              <a:t> Condition A </a:t>
            </a:r>
            <a:r>
              <a:rPr lang="en-US" sz="2400" dirty="0" smtClean="0">
                <a:solidFill>
                  <a:srgbClr val="7030A0"/>
                </a:solidFill>
              </a:rPr>
              <a:t>(</a:t>
            </a:r>
            <a:r>
              <a:rPr lang="en-US" sz="2400" dirty="0" err="1" smtClean="0">
                <a:solidFill>
                  <a:srgbClr val="7030A0"/>
                </a:solidFill>
              </a:rPr>
              <a:t>i</a:t>
            </a:r>
            <a:r>
              <a:rPr lang="en-US" sz="2400" dirty="0" smtClean="0">
                <a:solidFill>
                  <a:srgbClr val="7030A0"/>
                </a:solidFill>
              </a:rPr>
              <a:t>):</a:t>
            </a:r>
            <a:r>
              <a:rPr lang="en-US" sz="2400" dirty="0" smtClean="0"/>
              <a:t>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/>
              <a:t> has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/>
              <a:t>  poles in RHP  </a:t>
            </a:r>
          </a:p>
        </p:txBody>
      </p:sp>
      <p:sp>
        <p:nvSpPr>
          <p:cNvPr id="8" name="Rectangle 7"/>
          <p:cNvSpPr/>
          <p:nvPr/>
        </p:nvSpPr>
        <p:spPr>
          <a:xfrm>
            <a:off x="611560" y="893470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For </a:t>
            </a:r>
            <a:r>
              <a:rPr lang="en-US" sz="2400" dirty="0">
                <a:cs typeface="Times New Roman" panose="02020603050405020304" pitchFamily="18" charset="0"/>
              </a:rPr>
              <a:t>the closed-loop </a:t>
            </a:r>
            <a:r>
              <a:rPr lang="en-US" sz="2400" dirty="0" smtClean="0">
                <a:cs typeface="Times New Roman" panose="02020603050405020304" pitchFamily="18" charset="0"/>
              </a:rPr>
              <a:t>to </a:t>
            </a:r>
            <a:r>
              <a:rPr lang="en-US" sz="2400" dirty="0">
                <a:cs typeface="Times New Roman" panose="02020603050405020304" pitchFamily="18" charset="0"/>
              </a:rPr>
              <a:t>be </a:t>
            </a:r>
            <a:r>
              <a:rPr lang="en-US" sz="2400" dirty="0" smtClean="0">
                <a:cs typeface="Times New Roman" panose="02020603050405020304" pitchFamily="18" charset="0"/>
              </a:rPr>
              <a:t>stable, one </a:t>
            </a:r>
            <a:r>
              <a:rPr lang="en-US" sz="2400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must</a:t>
            </a:r>
            <a:r>
              <a:rPr lang="en-US" sz="2400" dirty="0" smtClean="0">
                <a:cs typeface="Times New Roman" panose="02020603050405020304" pitchFamily="18" charset="0"/>
              </a:rPr>
              <a:t> have </a:t>
            </a:r>
            <a:r>
              <a:rPr lang="en-US" sz="2400" dirty="0" smtClean="0"/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Z </a:t>
            </a:r>
          </a:p>
        </p:txBody>
      </p:sp>
      <p:sp>
        <p:nvSpPr>
          <p:cNvPr id="9" name="Rectangle 8"/>
          <p:cNvSpPr/>
          <p:nvPr/>
        </p:nvSpPr>
        <p:spPr>
          <a:xfrm>
            <a:off x="611560" y="332656"/>
            <a:ext cx="3795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Nyquist</a:t>
            </a:r>
            <a:r>
              <a:rPr lang="en-US" sz="2400" b="1" dirty="0">
                <a:solidFill>
                  <a:srgbClr val="C00000"/>
                </a:solidFill>
              </a:rPr>
              <a:t> Stability Criterion </a:t>
            </a:r>
            <a:r>
              <a:rPr lang="en-US" sz="2400" b="1" dirty="0" smtClean="0">
                <a:solidFill>
                  <a:srgbClr val="C00000"/>
                </a:solidFill>
              </a:rPr>
              <a:t>B:</a:t>
            </a:r>
            <a:endParaRPr lang="en-US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475656" y="1454284"/>
                <a:ext cx="6336704" cy="12240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= number of </a:t>
                </a:r>
                <a:r>
                  <a:rPr lang="en-US" dirty="0">
                    <a:solidFill>
                      <a:srgbClr val="0070C0"/>
                    </a:solidFill>
                  </a:rPr>
                  <a:t>clockwise</a:t>
                </a:r>
                <a:r>
                  <a:rPr lang="en-US" dirty="0"/>
                  <a:t> encirclements of the point  </a:t>
                </a:r>
                <a:r>
                  <a:rPr lang="en-US" dirty="0">
                    <a:cs typeface="Times New Roman" panose="02020603050405020304" pitchFamily="18" charset="0"/>
                  </a:rPr>
                  <a:t>–1+</a:t>
                </a:r>
                <a:r>
                  <a:rPr lang="en-US" i="1" dirty="0">
                    <a:cs typeface="Times New Roman" panose="02020603050405020304" pitchFamily="18" charset="0"/>
                  </a:rPr>
                  <a:t>j</a:t>
                </a:r>
                <a:r>
                  <a:rPr lang="en-US" dirty="0">
                    <a:cs typeface="Times New Roman" panose="02020603050405020304" pitchFamily="18" charset="0"/>
                  </a:rPr>
                  <a:t>0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(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= number of </a:t>
                </a:r>
                <a:r>
                  <a:rPr lang="en-US" dirty="0">
                    <a:solidFill>
                      <a:srgbClr val="0070C0"/>
                    </a:solidFill>
                  </a:rPr>
                  <a:t>counterclockwise</a:t>
                </a:r>
                <a:r>
                  <a:rPr lang="en-US" dirty="0"/>
                  <a:t> encirclements) 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number of poles of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dirty="0"/>
                  <a:t> in RHP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= number of zeros of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1+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dirty="0"/>
                  <a:t> in RHP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1454284"/>
                <a:ext cx="6336704" cy="1224057"/>
              </a:xfrm>
              <a:prstGeom prst="rect">
                <a:avLst/>
              </a:prstGeom>
              <a:blipFill>
                <a:blip r:embed="rId3"/>
                <a:stretch>
                  <a:fillRect t="-3000" b="-5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14512" y="6093297"/>
            <a:ext cx="7629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All other cases: </a:t>
            </a:r>
            <a:r>
              <a:rPr lang="en-US" sz="2400" dirty="0" smtClean="0"/>
              <a:t>namely, otherwise, closed-loop is </a:t>
            </a:r>
            <a:r>
              <a:rPr lang="en-US" sz="2400" dirty="0" smtClean="0">
                <a:solidFill>
                  <a:srgbClr val="7030A0"/>
                </a:solidFill>
              </a:rPr>
              <a:t>unstable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50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404664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915816" y="404664"/>
                <a:ext cx="3816424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+3)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&gt;0)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404664"/>
                <a:ext cx="3816424" cy="6806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284315"/>
            <a:ext cx="4047887" cy="4169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7927" y="2593253"/>
            <a:ext cx="2028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err="1" smtClean="0"/>
              <a:t>Nyquist</a:t>
            </a:r>
            <a:r>
              <a:rPr lang="en-US" sz="2000" dirty="0" smtClean="0"/>
              <a:t> Plot </a:t>
            </a:r>
            <a:r>
              <a:rPr lang="en-US" sz="20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sz="2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137055" y="2818529"/>
                <a:ext cx="2557919" cy="3660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Point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−1+0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dirty="0" smtClean="0"/>
                  <a:t>  is encircled by the curve once (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000" dirty="0" smtClean="0"/>
                  <a:t> = 1) 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counterclockwise </a:t>
                </a:r>
              </a:p>
              <a:p>
                <a:endParaRPr lang="en-US" sz="2000" dirty="0"/>
              </a:p>
              <a:p>
                <a:r>
                  <a:rPr lang="en-US" sz="20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  <a:p>
                <a:endParaRPr lang="en-US" sz="2000" dirty="0">
                  <a:sym typeface="Wingdings" panose="05000000000000000000" pitchFamily="2" charset="2"/>
                </a:endParaRPr>
              </a:p>
              <a:p>
                <a:r>
                  <a:rPr lang="en-US" sz="2000" dirty="0" smtClean="0">
                    <a:sym typeface="Wingdings" panose="05000000000000000000" pitchFamily="2" charset="2"/>
                  </a:rPr>
                  <a:t>Closed-loop system with Transfer Function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𝐻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 is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stable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055" y="2818529"/>
                <a:ext cx="2557919" cy="3660426"/>
              </a:xfrm>
              <a:prstGeom prst="rect">
                <a:avLst/>
              </a:prstGeom>
              <a:blipFill>
                <a:blip r:embed="rId4"/>
                <a:stretch>
                  <a:fillRect l="-2625" t="-832" r="-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114800" y="3125948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115972" y="1871219"/>
                <a:ext cx="3921811" cy="4928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(ii)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0 </m:t>
                        </m:r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(constant)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972" y="1871219"/>
                <a:ext cx="3921811" cy="492892"/>
              </a:xfrm>
              <a:prstGeom prst="rect">
                <a:avLst/>
              </a:prstGeom>
              <a:blipFill>
                <a:blip r:embed="rId5"/>
                <a:stretch>
                  <a:fillRect l="-1555" t="-6173"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115616" y="1358409"/>
                <a:ext cx="59046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(</a:t>
                </a:r>
                <a:r>
                  <a:rPr lang="en-US" sz="2000" dirty="0" err="1" smtClean="0"/>
                  <a:t>i</a:t>
                </a:r>
                <a:r>
                  <a:rPr lang="en-US" sz="2000" dirty="0" smtClean="0"/>
                  <a:t>)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000" dirty="0" smtClean="0"/>
                  <a:t> has one pole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</m:oMath>
                </a14:m>
                <a:r>
                  <a:rPr lang="en-US" sz="2000" dirty="0" smtClean="0"/>
                  <a:t>  in RHP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=1)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358409"/>
                <a:ext cx="5904657" cy="400110"/>
              </a:xfrm>
              <a:prstGeom prst="rect">
                <a:avLst/>
              </a:prstGeom>
              <a:blipFill>
                <a:blip r:embed="rId6"/>
                <a:stretch>
                  <a:fillRect l="-1032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75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39552" y="527654"/>
                <a:ext cx="5616624" cy="13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</a:p>
              <a:p>
                <a:endParaRPr lang="en-US" dirty="0"/>
              </a:p>
              <a:p>
                <a:r>
                  <a:rPr lang="en-US" sz="2400" dirty="0" smtClean="0"/>
                  <a:t>Transfer Function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+0.8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27654"/>
                <a:ext cx="5616624" cy="1324273"/>
              </a:xfrm>
              <a:prstGeom prst="rect">
                <a:avLst/>
              </a:prstGeom>
              <a:blipFill>
                <a:blip r:embed="rId2"/>
                <a:stretch>
                  <a:fillRect l="-2280" t="-4608" b="-4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38931" y="1851941"/>
                <a:ext cx="2520280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There </a:t>
                </a:r>
                <a:r>
                  <a:rPr lang="en-US" sz="2000" dirty="0"/>
                  <a:t>are no poles of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in the </a:t>
                </a:r>
                <a:r>
                  <a:rPr lang="en-US" sz="2000" dirty="0" smtClean="0"/>
                  <a:t>RHP, so  </a:t>
                </a:r>
                <a:r>
                  <a:rPr lang="en-US" sz="2000" i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000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</a:t>
                </a:r>
                <a:r>
                  <a:rPr lang="en-US" sz="2000" dirty="0" smtClean="0"/>
                  <a:t>, and the point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−1+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2000" dirty="0" smtClean="0"/>
                  <a:t>is </a:t>
                </a:r>
                <a:r>
                  <a:rPr lang="en-US" sz="2000" dirty="0"/>
                  <a:t>not </a:t>
                </a:r>
                <a:r>
                  <a:rPr lang="en-US" sz="2000" dirty="0" smtClean="0"/>
                  <a:t>being encircled </a:t>
                </a:r>
                <a:r>
                  <a:rPr lang="en-US" sz="2000" dirty="0" smtClean="0"/>
                  <a:t>c</a:t>
                </a:r>
                <a:r>
                  <a:rPr lang="en-US" sz="2000" dirty="0" smtClean="0"/>
                  <a:t>ounterclockwise, </a:t>
                </a:r>
                <a:r>
                  <a:rPr lang="en-US" sz="2000" dirty="0" smtClean="0"/>
                  <a:t>so  </a:t>
                </a:r>
                <a:r>
                  <a:rPr lang="en-US" sz="2000" i="1" dirty="0">
                    <a:latin typeface="+mj-lt"/>
                    <a:cs typeface="Times New Roman" panose="02020603050405020304" pitchFamily="18" charset="0"/>
                  </a:rPr>
                  <a:t>N</a:t>
                </a:r>
                <a:r>
                  <a:rPr lang="en-US" sz="2000" dirty="0">
                    <a:latin typeface="+mj-lt"/>
                    <a:cs typeface="Times New Roman" panose="02020603050405020304" pitchFamily="18" charset="0"/>
                  </a:rPr>
                  <a:t> = </a:t>
                </a:r>
                <a:r>
                  <a:rPr lang="en-US" sz="2000" dirty="0" smtClean="0">
                    <a:latin typeface="+mj-lt"/>
                    <a:cs typeface="Times New Roman" panose="02020603050405020304" pitchFamily="18" charset="0"/>
                  </a:rPr>
                  <a:t>0</a:t>
                </a:r>
                <a:r>
                  <a:rPr lang="en-US" sz="2000" dirty="0" smtClean="0"/>
                  <a:t>,</a:t>
                </a: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000" i="1" dirty="0" smtClean="0">
                    <a:latin typeface="+mj-lt"/>
                    <a:cs typeface="Times New Roman" panose="02020603050405020304" pitchFamily="18" charset="0"/>
                    <a:sym typeface="Wingdings" panose="05000000000000000000" pitchFamily="2" charset="2"/>
                  </a:rPr>
                  <a:t>Z</a:t>
                </a:r>
                <a:r>
                  <a:rPr lang="en-US" sz="2000" dirty="0" smtClean="0">
                    <a:latin typeface="+mj-lt"/>
                    <a:cs typeface="Times New Roman" panose="02020603050405020304" pitchFamily="18" charset="0"/>
                    <a:sym typeface="Wingdings" panose="05000000000000000000" pitchFamily="2" charset="2"/>
                  </a:rPr>
                  <a:t> = 0 = </a:t>
                </a:r>
                <a:r>
                  <a:rPr lang="en-US" sz="2000" i="1" dirty="0" smtClean="0">
                    <a:latin typeface="+mj-lt"/>
                    <a:cs typeface="Times New Roman" panose="02020603050405020304" pitchFamily="18" charset="0"/>
                    <a:sym typeface="Wingdings" panose="05000000000000000000" pitchFamily="2" charset="2"/>
                  </a:rPr>
                  <a:t>N</a:t>
                </a:r>
                <a:r>
                  <a:rPr lang="en-US" sz="2000" dirty="0" smtClean="0">
                    <a:latin typeface="+mj-lt"/>
                    <a:cs typeface="Times New Roman" panose="02020603050405020304" pitchFamily="18" charset="0"/>
                    <a:sym typeface="Wingdings" panose="05000000000000000000" pitchFamily="2" charset="2"/>
                  </a:rPr>
                  <a:t> + </a:t>
                </a:r>
                <a:r>
                  <a:rPr lang="en-US" sz="2000" i="1" dirty="0" smtClean="0">
                    <a:latin typeface="+mj-lt"/>
                    <a:cs typeface="Times New Roman" panose="02020603050405020304" pitchFamily="18" charset="0"/>
                    <a:sym typeface="Wingdings" panose="05000000000000000000" pitchFamily="2" charset="2"/>
                  </a:rPr>
                  <a:t>P</a:t>
                </a:r>
                <a:r>
                  <a:rPr lang="en-US" sz="2000" dirty="0" smtClean="0">
                    <a:latin typeface="+mj-lt"/>
                    <a:cs typeface="Times New Roman" panose="02020603050405020304" pitchFamily="18" charset="0"/>
                    <a:sym typeface="Wingdings" panose="05000000000000000000" pitchFamily="2" charset="2"/>
                  </a:rPr>
                  <a:t>  </a:t>
                </a:r>
                <a:endParaRPr lang="en-US" sz="2000" dirty="0">
                  <a:solidFill>
                    <a:srgbClr val="0070C0"/>
                  </a:solidFill>
                  <a:latin typeface="+mj-lt"/>
                </a:endParaRPr>
              </a:p>
              <a:p>
                <a:r>
                  <a:rPr lang="en-US" sz="20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C</a:t>
                </a:r>
                <a:r>
                  <a:rPr lang="en-US" sz="2000" dirty="0" smtClean="0"/>
                  <a:t>losed-loop system </a:t>
                </a:r>
                <a:r>
                  <a:rPr lang="en-US" sz="2000" dirty="0"/>
                  <a:t>is </a:t>
                </a:r>
                <a:r>
                  <a:rPr lang="en-US" sz="2000" dirty="0" smtClean="0"/>
                  <a:t>stable</a:t>
                </a:r>
                <a:endParaRPr lang="en-US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31" y="1851941"/>
                <a:ext cx="2520280" cy="3170099"/>
              </a:xfrm>
              <a:prstGeom prst="rect">
                <a:avLst/>
              </a:prstGeom>
              <a:blipFill>
                <a:blip r:embed="rId3"/>
                <a:stretch>
                  <a:fillRect l="-2415" t="-1154" r="-3623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38931" y="5229200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err="1" smtClean="0"/>
              <a:t>num</a:t>
            </a:r>
            <a:r>
              <a:rPr lang="en-US" dirty="0" smtClean="0"/>
              <a:t> = [1];</a:t>
            </a:r>
          </a:p>
          <a:p>
            <a:r>
              <a:rPr lang="en-US" dirty="0"/>
              <a:t>d</a:t>
            </a:r>
            <a:r>
              <a:rPr lang="en-US" dirty="0" smtClean="0"/>
              <a:t>en = [1 0.8 1];</a:t>
            </a:r>
          </a:p>
          <a:p>
            <a:r>
              <a:rPr lang="en-US" dirty="0" err="1"/>
              <a:t>n</a:t>
            </a:r>
            <a:r>
              <a:rPr lang="en-US" dirty="0" err="1" smtClean="0"/>
              <a:t>yquist</a:t>
            </a:r>
            <a:r>
              <a:rPr lang="en-US" dirty="0" smtClean="0"/>
              <a:t>(</a:t>
            </a:r>
            <a:r>
              <a:rPr lang="en-US" dirty="0" err="1" smtClean="0"/>
              <a:t>num,den</a:t>
            </a:r>
            <a:r>
              <a:rPr lang="en-US" dirty="0" smtClean="0"/>
              <a:t>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1" y="2142850"/>
            <a:ext cx="5267689" cy="42384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27984" y="2060848"/>
            <a:ext cx="3888432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5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827584" y="332656"/>
                <a:ext cx="7848872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</a:p>
              <a:p>
                <a:endParaRPr lang="en-US" sz="1000" dirty="0"/>
              </a:p>
              <a:p>
                <a:r>
                  <a:rPr lang="en-US" sz="2200" dirty="0" smtClean="0"/>
                  <a:t>If</a:t>
                </a:r>
                <a:r>
                  <a:rPr lang="en-US" sz="2200" dirty="0" smtClean="0"/>
                  <a:t> 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200" dirty="0" smtClean="0"/>
                  <a:t>  is unknown, but </a:t>
                </a:r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2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200" dirty="0" smtClean="0"/>
                  <a:t>, and </a:t>
                </a:r>
                <a:r>
                  <a:rPr lang="en-US" sz="2200" dirty="0" err="1" smtClean="0"/>
                  <a:t>Nyquist</a:t>
                </a:r>
                <a:r>
                  <a:rPr lang="en-US" sz="2200" dirty="0" smtClean="0"/>
                  <a:t> </a:t>
                </a:r>
                <a:r>
                  <a:rPr lang="en-US" sz="2200" dirty="0" smtClean="0"/>
                  <a:t>plots are obtained as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:−∞ → +∞</m:t>
                    </m:r>
                  </m:oMath>
                </a14:m>
                <a:r>
                  <a:rPr lang="en-US" sz="2200" dirty="0" smtClean="0"/>
                  <a:t>  for </a:t>
                </a:r>
                <a:r>
                  <a:rPr lang="en-US" sz="2200" dirty="0" smtClean="0"/>
                  <a:t>the following two </a:t>
                </a:r>
                <a:r>
                  <a:rPr lang="en-US" sz="2200" dirty="0" smtClean="0"/>
                  <a:t>cases of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2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332656"/>
                <a:ext cx="7848872" cy="1354217"/>
              </a:xfrm>
              <a:prstGeom prst="rect">
                <a:avLst/>
              </a:prstGeom>
              <a:blipFill>
                <a:blip r:embed="rId2"/>
                <a:stretch>
                  <a:fillRect l="-1632" t="-4505" r="-855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686873"/>
            <a:ext cx="6488008" cy="451643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39240" y="2694985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Without encirclement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315592" y="2694985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With encirclement(s)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966251" y="3279760"/>
            <a:ext cx="1168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Z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7419960" y="3279760"/>
                <a:ext cx="12121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 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960" y="3279760"/>
                <a:ext cx="1212191" cy="369332"/>
              </a:xfrm>
              <a:prstGeom prst="rect">
                <a:avLst/>
              </a:prstGeom>
              <a:blipFill>
                <a:blip r:embed="rId4"/>
                <a:stretch>
                  <a:fillRect l="-4020" t="-8197" r="-3518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699792" y="6309320"/>
                <a:ext cx="38291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can change the system 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stability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6309320"/>
                <a:ext cx="3829125" cy="369332"/>
              </a:xfrm>
              <a:prstGeom prst="rect">
                <a:avLst/>
              </a:prstGeom>
              <a:blipFill>
                <a:blip r:embed="rId5"/>
                <a:stretch>
                  <a:fillRect l="-1433" t="-1147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543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339653" y="1152524"/>
                <a:ext cx="6840760" cy="19697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 smtClean="0"/>
                  <a:t>If </a:t>
                </a:r>
                <a:r>
                  <a:rPr lang="en-US" sz="2200" dirty="0"/>
                  <a:t>the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𝐾𝐺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r>
                  <a:rPr lang="en-US" sz="2200" dirty="0" smtClean="0"/>
                  <a:t> locus </a:t>
                </a:r>
                <a:r>
                  <a:rPr lang="en-US" sz="2200" dirty="0" smtClean="0">
                    <a:solidFill>
                      <a:srgbClr val="0070C0"/>
                    </a:solidFill>
                  </a:rPr>
                  <a:t>passes </a:t>
                </a:r>
                <a:r>
                  <a:rPr lang="en-US" sz="2200" dirty="0">
                    <a:solidFill>
                      <a:srgbClr val="0070C0"/>
                    </a:solidFill>
                  </a:rPr>
                  <a:t>through </a:t>
                </a:r>
                <a:r>
                  <a:rPr lang="en-US" sz="2200" dirty="0" smtClean="0"/>
                  <a:t>the point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−1+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200" dirty="0" smtClean="0"/>
                  <a:t>, </a:t>
                </a:r>
                <a:r>
                  <a:rPr lang="en-US" sz="2200" dirty="0"/>
                  <a:t>then </a:t>
                </a:r>
                <a:r>
                  <a:rPr lang="en-US" sz="2200" dirty="0" smtClean="0">
                    <a:solidFill>
                      <a:srgbClr val="7030A0"/>
                    </a:solidFill>
                  </a:rPr>
                  <a:t>closed-loop poles </a:t>
                </a:r>
                <a:r>
                  <a:rPr lang="en-US" sz="2200" dirty="0">
                    <a:solidFill>
                      <a:srgbClr val="7030A0"/>
                    </a:solidFill>
                  </a:rPr>
                  <a:t>are located on the </a:t>
                </a:r>
                <a:r>
                  <a:rPr lang="en-US" sz="2200" dirty="0" smtClean="0">
                    <a:solidFill>
                      <a:srgbClr val="7030A0"/>
                    </a:solidFill>
                  </a:rPr>
                  <a:t>imaginary axis </a:t>
                </a:r>
              </a:p>
              <a:p>
                <a:endParaRPr lang="en-US" sz="1200" dirty="0" smtClean="0"/>
              </a:p>
              <a:p>
                <a:r>
                  <a:rPr lang="en-US" sz="2200" dirty="0" smtClean="0"/>
                  <a:t>This is </a:t>
                </a:r>
                <a:r>
                  <a:rPr lang="en-US" sz="2200" dirty="0" smtClean="0">
                    <a:solidFill>
                      <a:srgbClr val="0070C0"/>
                    </a:solidFill>
                  </a:rPr>
                  <a:t>marginally stable </a:t>
                </a:r>
                <a:r>
                  <a:rPr lang="en-US" sz="2200" dirty="0" smtClean="0"/>
                  <a:t>and is </a:t>
                </a:r>
                <a:r>
                  <a:rPr lang="en-US" sz="2200" dirty="0" smtClean="0">
                    <a:solidFill>
                      <a:srgbClr val="7030A0"/>
                    </a:solidFill>
                  </a:rPr>
                  <a:t>not desirable </a:t>
                </a:r>
                <a:r>
                  <a:rPr lang="en-US" sz="2200" dirty="0"/>
                  <a:t>for practical control </a:t>
                </a:r>
                <a:r>
                  <a:rPr lang="en-US" sz="2200" dirty="0" smtClean="0"/>
                  <a:t>systems, so it should be found out, and then be avoided by appropriately designing the control gain  </a:t>
                </a:r>
                <a:r>
                  <a:rPr lang="en-US" sz="2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9653" y="1152524"/>
                <a:ext cx="6840760" cy="1969770"/>
              </a:xfrm>
              <a:prstGeom prst="rect">
                <a:avLst/>
              </a:prstGeom>
              <a:blipFill>
                <a:blip r:embed="rId2"/>
                <a:stretch>
                  <a:fillRect l="-1159" t="-2167" b="-5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60648"/>
            <a:ext cx="2772836" cy="9799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244496"/>
            <a:ext cx="4984578" cy="33469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400" y="565961"/>
            <a:ext cx="1832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Common Case:</a:t>
            </a:r>
            <a:endParaRPr lang="en-US" sz="20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76684" y="565961"/>
                <a:ext cx="22677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(Consider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only)</a:t>
                </a:r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684" y="565961"/>
                <a:ext cx="2267724" cy="369332"/>
              </a:xfrm>
              <a:prstGeom prst="rect">
                <a:avLst/>
              </a:prstGeom>
              <a:blipFill>
                <a:blip r:embed="rId5"/>
                <a:stretch>
                  <a:fillRect l="-2151" t="-10000" r="-241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960195" y="4797152"/>
                <a:ext cx="259228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It is very important to know the “margin” of the control gain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𝐾</m:t>
                    </m:r>
                  </m:oMath>
                </a14:m>
                <a:r>
                  <a:rPr lang="en-US" sz="2400" dirty="0" smtClean="0">
                    <a:sym typeface="Wingdings" panose="05000000000000000000" pitchFamily="2" charset="2"/>
                  </a:rPr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0195" y="4797152"/>
                <a:ext cx="2592288" cy="1569660"/>
              </a:xfrm>
              <a:prstGeom prst="rect">
                <a:avLst/>
              </a:prstGeom>
              <a:blipFill>
                <a:blip r:embed="rId6"/>
                <a:stretch>
                  <a:fillRect l="-3765" t="-3502" r="-6118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63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ACLJXC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94647"/>
            <a:ext cx="4004141" cy="328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56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Gain Margin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124744"/>
                <a:ext cx="7941568" cy="3096344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Definition: </a:t>
                </a:r>
                <a:r>
                  <a:rPr lang="en-US" sz="2400" dirty="0" smtClean="0"/>
                  <a:t>Gain Margin (GM) is the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maximum</a:t>
                </a:r>
                <a:r>
                  <a:rPr lang="en-US" sz="2400" dirty="0" smtClean="0"/>
                  <a:t> scalar factor multiplying to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KG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l-GR" sz="24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ω</a:t>
                </a:r>
                <a:r>
                  <a:rPr lang="en-US" sz="24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 for which </a:t>
                </a:r>
                <a:r>
                  <a:rPr lang="en-US" sz="2400" dirty="0" smtClean="0">
                    <a:ea typeface="Cambria Math"/>
                  </a:rPr>
                  <a:t>polar plot is still </a:t>
                </a:r>
                <a:r>
                  <a:rPr lang="en-US" sz="2400" dirty="0" smtClean="0">
                    <a:solidFill>
                      <a:srgbClr val="0070C0"/>
                    </a:solidFill>
                    <a:ea typeface="Cambria Math"/>
                  </a:rPr>
                  <a:t>not </a:t>
                </a:r>
                <a:r>
                  <a:rPr lang="en-US" sz="2400" dirty="0" smtClean="0">
                    <a:ea typeface="Cambria Math"/>
                  </a:rPr>
                  <a:t>encircling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−1,0</m:t>
                    </m:r>
                  </m:oMath>
                </a14:m>
                <a:r>
                  <a:rPr lang="en-US" sz="2400" dirty="0" smtClean="0">
                    <a:ea typeface="Cambria Math"/>
                  </a:rPr>
                  <a:t>)</a:t>
                </a:r>
              </a:p>
              <a:p>
                <a:endParaRPr lang="en-US" sz="1000" dirty="0" smtClean="0">
                  <a:ea typeface="Cambria Math"/>
                </a:endParaRPr>
              </a:p>
              <a:p>
                <a:r>
                  <a:rPr lang="en-US" sz="2400" dirty="0" smtClean="0">
                    <a:ea typeface="Cambria Math"/>
                  </a:rPr>
                  <a:t>Let polar plot cut real axis at point A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,0</m:t>
                    </m:r>
                  </m:oMath>
                </a14:m>
                <a:r>
                  <a:rPr lang="en-US" sz="2400" dirty="0" smtClean="0">
                    <a:ea typeface="Cambria Math"/>
                  </a:rPr>
                  <a:t>),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0&lt;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&lt;1</m:t>
                    </m:r>
                  </m:oMath>
                </a14:m>
                <a:r>
                  <a:rPr lang="en-US" sz="2400" dirty="0" smtClean="0">
                    <a:ea typeface="Cambria Math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ea typeface="Cambria Math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𝐺𝑀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</m:t>
                        </m:r>
                      </m:den>
                    </m:f>
                  </m:oMath>
                </a14:m>
                <a:endParaRPr lang="en-US" sz="2400" dirty="0" smtClean="0">
                  <a:ea typeface="Cambria Math"/>
                </a:endParaRPr>
              </a:p>
              <a:p>
                <a:endParaRPr lang="en-US" sz="2400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Cambria Math"/>
                    <a:ea typeface="Cambria Math"/>
                  </a:rPr>
                  <a:t>		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124744"/>
                <a:ext cx="7941568" cy="3096344"/>
              </a:xfrm>
              <a:blipFill>
                <a:blip r:embed="rId3"/>
                <a:stretch>
                  <a:fillRect l="-998" t="-1578" r="-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364088" y="4942520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/>
                <a:ea typeface="Cambria Math"/>
              </a:rPr>
              <a:t>-d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292080" y="4653136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Cambria Math"/>
                <a:ea typeface="Cambria Math"/>
              </a:rPr>
              <a:t>A</a:t>
            </a:r>
            <a:endParaRPr lang="en-US" b="1" dirty="0"/>
          </a:p>
        </p:txBody>
      </p:sp>
      <p:sp>
        <p:nvSpPr>
          <p:cNvPr id="7" name="Oval 6"/>
          <p:cNvSpPr/>
          <p:nvPr/>
        </p:nvSpPr>
        <p:spPr>
          <a:xfrm>
            <a:off x="5456548" y="4936640"/>
            <a:ext cx="102465" cy="85828"/>
          </a:xfrm>
          <a:prstGeom prst="ellipse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069327"/>
            <a:ext cx="4629150" cy="353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6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ACLJXC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63137"/>
            <a:ext cx="3413510" cy="279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86604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Phase Margin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20072" y="5363924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5220072" y="5476582"/>
            <a:ext cx="72008" cy="72008"/>
          </a:xfrm>
          <a:prstGeom prst="ellipse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5" y="3410475"/>
            <a:ext cx="4464829" cy="31980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 txBox="1">
                <a:spLocks/>
              </p:cNvSpPr>
              <p:nvPr/>
            </p:nvSpPr>
            <p:spPr>
              <a:xfrm>
                <a:off x="827584" y="1167343"/>
                <a:ext cx="7128459" cy="266429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Definition:</a:t>
                </a:r>
                <a:r>
                  <a:rPr lang="en-US" sz="2400" dirty="0" smtClean="0"/>
                  <a:t> Phase Margin (PM) is the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maximum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clockwise</a:t>
                </a:r>
                <a:r>
                  <a:rPr lang="en-US" sz="2400" dirty="0" smtClean="0"/>
                  <a:t> rotation of polar plot (about the origin), which is still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not</a:t>
                </a:r>
                <a:r>
                  <a:rPr lang="en-US" sz="2400" dirty="0" smtClean="0"/>
                  <a:t> encircling (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−1,0</m:t>
                    </m:r>
                  </m:oMath>
                </a14:m>
                <a:r>
                  <a:rPr lang="en-US" sz="2400" dirty="0" smtClean="0"/>
                  <a:t>)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Draw a circle of radius 1 about the origin and mark the intersection point as point B</a:t>
                </a:r>
              </a:p>
              <a:p>
                <a:endParaRPr lang="en-US" sz="1200" dirty="0"/>
              </a:p>
              <a:p>
                <a:r>
                  <a:rPr lang="en-US" sz="2400" dirty="0" smtClean="0"/>
                  <a:t>PM = </a:t>
                </a:r>
                <a:r>
                  <a:rPr lang="en-US" sz="2400" dirty="0" smtClean="0">
                    <a:ea typeface="Cambria Math"/>
                  </a:rPr>
                  <a:t>∠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/>
                      </a:rPr>
                      <m:t>𝐺</m:t>
                    </m:r>
                    <m:d>
                      <m:d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  <m:t>𝑗</m:t>
                        </m:r>
                        <m:sSub>
                          <m:sSubPr>
                            <m:ctrlPr>
                              <a:rPr lang="en-US" sz="22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2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2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en-US" sz="2200" i="1" smtClean="0">
                        <a:latin typeface="Cambria Math" panose="02040503050406030204" pitchFamily="18" charset="0"/>
                        <a:ea typeface="Cambria Math"/>
                      </a:rPr>
                      <m:t>−(−</m:t>
                    </m:r>
                    <m:sSup>
                      <m:sSup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  <m:t>180</m:t>
                        </m:r>
                      </m:e>
                      <m:sup>
                        <m: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  <m:t>𝑜</m:t>
                        </m:r>
                      </m:sup>
                    </m:sSup>
                    <m:r>
                      <a:rPr lang="en-US" sz="2200" i="1" smtClean="0">
                        <a:latin typeface="Cambria Math" panose="02040503050406030204" pitchFamily="18" charset="0"/>
                        <a:ea typeface="Cambria Math"/>
                      </a:rPr>
                      <m:t>)</m:t>
                    </m:r>
                  </m:oMath>
                </a14:m>
                <a:endParaRPr lang="en-US" sz="2200" baseline="-25000" dirty="0"/>
              </a:p>
            </p:txBody>
          </p:sp>
        </mc:Choice>
        <mc:Fallback xmlns="">
          <p:sp>
            <p:nvSpPr>
              <p:cNvPr id="1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167343"/>
                <a:ext cx="7128459" cy="2664296"/>
              </a:xfrm>
              <a:prstGeom prst="rect">
                <a:avLst/>
              </a:prstGeom>
              <a:blipFill>
                <a:blip r:embed="rId4"/>
                <a:stretch>
                  <a:fillRect l="-1198" t="-3196" b="-31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15616" y="3980157"/>
                <a:ext cx="36004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Generally</m:t>
                    </m:r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PM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≅100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𝜁</m:t>
                    </m:r>
                  </m:oMath>
                </a14:m>
                <a:r>
                  <a:rPr lang="en-US" sz="2200" dirty="0" smtClean="0"/>
                  <a:t>)</a:t>
                </a:r>
                <a:endParaRPr lang="en-US" sz="2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3980157"/>
                <a:ext cx="3600400" cy="430887"/>
              </a:xfrm>
              <a:prstGeom prst="rect">
                <a:avLst/>
              </a:prstGeom>
              <a:blipFill>
                <a:blip r:embed="rId5"/>
                <a:stretch>
                  <a:fillRect l="-1015" t="-9859" b="-26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839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3833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GM </a:t>
            </a:r>
            <a:r>
              <a:rPr lang="en-US" sz="3200" dirty="0" smtClean="0">
                <a:solidFill>
                  <a:srgbClr val="0070C0"/>
                </a:solidFill>
              </a:rPr>
              <a:t>and</a:t>
            </a:r>
            <a:r>
              <a:rPr lang="en-US" sz="3200" b="1" dirty="0" smtClean="0">
                <a:solidFill>
                  <a:srgbClr val="0070C0"/>
                </a:solidFill>
              </a:rPr>
              <a:t> PM </a:t>
            </a:r>
            <a:r>
              <a:rPr lang="en-US" sz="3200" dirty="0" smtClean="0">
                <a:solidFill>
                  <a:srgbClr val="0070C0"/>
                </a:solidFill>
              </a:rPr>
              <a:t>from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en-US" sz="3200" b="1" dirty="0" smtClean="0">
                <a:solidFill>
                  <a:srgbClr val="7030A0"/>
                </a:solidFill>
              </a:rPr>
              <a:t>Bode Plot</a:t>
            </a:r>
            <a:endParaRPr lang="en-US" sz="32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15616" y="1196752"/>
                <a:ext cx="6840760" cy="115212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Point A occurs at point where phase =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US" sz="2200" baseline="30000" dirty="0" smtClean="0"/>
              </a:p>
              <a:p>
                <a:r>
                  <a:rPr lang="en-US" sz="2400" dirty="0" smtClean="0"/>
                  <a:t>Point B </a:t>
                </a:r>
                <a:r>
                  <a:rPr lang="en-US" sz="2400" dirty="0"/>
                  <a:t>occurs </a:t>
                </a:r>
                <a:r>
                  <a:rPr lang="en-US" sz="2400" dirty="0" smtClean="0"/>
                  <a:t>at point where magnitude = 1 =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sz="2200" dirty="0" smtClean="0"/>
                  <a:t> dB</a:t>
                </a:r>
                <a:endParaRPr lang="en-US" sz="2200" dirty="0"/>
              </a:p>
              <a:p>
                <a:endParaRPr lang="en-US" baseline="30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5616" y="1196752"/>
                <a:ext cx="6840760" cy="1152128"/>
              </a:xfrm>
              <a:blipFill>
                <a:blip r:embed="rId2"/>
                <a:stretch>
                  <a:fillRect l="-1159" t="-4233" r="-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ACFTAG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0455"/>
          <a:stretch/>
        </p:blipFill>
        <p:spPr bwMode="auto">
          <a:xfrm>
            <a:off x="1963557" y="2663243"/>
            <a:ext cx="3048747" cy="272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97660" y="2721624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708" y="5097888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6" y="2204864"/>
            <a:ext cx="9075594" cy="43924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27784" y="514790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31483" y="513401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34208" y="27216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8132" y="282589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70840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1298" y="2507156"/>
            <a:ext cx="3141873" cy="3528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Gain Margin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(GM) is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difference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between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magnitude curve and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0dB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 the point corresponding to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phase of -180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degree</a:t>
            </a:r>
          </a:p>
          <a:p>
            <a:endParaRPr lang="en-US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Phase Margin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(PM) is the difference between the phase curve and -180 degree at the point corresponding to the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gain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of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0dB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321396"/>
            <a:ext cx="4618037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68144" y="2753444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16216" y="505770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3833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GM </a:t>
            </a:r>
            <a:r>
              <a:rPr lang="en-US" sz="3200" dirty="0" smtClean="0">
                <a:solidFill>
                  <a:srgbClr val="0070C0"/>
                </a:solidFill>
              </a:rPr>
              <a:t>and</a:t>
            </a:r>
            <a:r>
              <a:rPr lang="en-US" sz="3200" b="1" dirty="0" smtClean="0">
                <a:solidFill>
                  <a:srgbClr val="0070C0"/>
                </a:solidFill>
              </a:rPr>
              <a:t> PM </a:t>
            </a:r>
            <a:r>
              <a:rPr lang="en-US" sz="3200" dirty="0" smtClean="0">
                <a:solidFill>
                  <a:srgbClr val="0070C0"/>
                </a:solidFill>
              </a:rPr>
              <a:t>from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en-US" sz="3200" b="1" dirty="0" smtClean="0">
                <a:solidFill>
                  <a:srgbClr val="7030A0"/>
                </a:solidFill>
              </a:rPr>
              <a:t>Bode Plot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9952" y="477896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-180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63664" y="1157922"/>
                <a:ext cx="565255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Example: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50/(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+9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+30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+40)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64" y="1157922"/>
                <a:ext cx="5652552" cy="400110"/>
              </a:xfrm>
              <a:prstGeom prst="rect">
                <a:avLst/>
              </a:prstGeom>
              <a:blipFill>
                <a:blip r:embed="rId3"/>
                <a:stretch>
                  <a:fillRect l="-1187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863664" y="1702549"/>
            <a:ext cx="21531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  <a:tab pos="6089650" algn="l"/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</a:tabLst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code</a:t>
            </a:r>
          </a:p>
          <a:p>
            <a:pPr>
              <a:tabLst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  <a:tab pos="6089650" algn="l"/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</a:tabLst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bode(50, [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9 30 40])</a:t>
            </a:r>
            <a:endParaRPr lang="en-US" sz="1200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79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4470" y="375336"/>
            <a:ext cx="2454518" cy="123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  <a:tab pos="6089650" algn="l"/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</a:tabLst>
            </a:pPr>
            <a:r>
              <a:rPr 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Same Example</a:t>
            </a:r>
          </a:p>
          <a:p>
            <a:pPr>
              <a:tabLst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  <a:tab pos="6089650" algn="l"/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</a:tabLst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tabLst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  <a:tab pos="6089650" algn="l"/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</a:tabLst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MatLab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code</a:t>
            </a:r>
          </a:p>
          <a:p>
            <a:pPr>
              <a:tabLst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  <a:tab pos="6089650" algn="l"/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</a:tabLst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margin(50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,[1 9 30 40])</a:t>
            </a: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628800"/>
            <a:ext cx="5325469" cy="44527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150532" y="671307"/>
                <a:ext cx="312784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50/(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+30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+40)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532" y="671307"/>
                <a:ext cx="3127844" cy="400110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/>
          <p:cNvSpPr/>
          <p:nvPr/>
        </p:nvSpPr>
        <p:spPr>
          <a:xfrm>
            <a:off x="878486" y="1890576"/>
            <a:ext cx="648072" cy="1804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51920" y="4365104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Pm </a:t>
            </a:r>
            <a:r>
              <a:rPr lang="en-US" sz="16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2080" y="2658398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</a:t>
            </a:r>
            <a:r>
              <a:rPr lang="en-US" sz="1600" dirty="0" smtClean="0">
                <a:sym typeface="Wingdings" panose="05000000000000000000" pitchFamily="2" charset="2"/>
              </a:rPr>
              <a:t> Gm</a:t>
            </a:r>
            <a:endParaRPr lang="en-US" sz="1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729" y="1614512"/>
            <a:ext cx="5934234" cy="49828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40352" y="1701687"/>
                <a:ext cx="10832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( W</a:t>
                </a:r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 smtClean="0"/>
                  <a:t> )</a:t>
                </a:r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352" y="1701687"/>
                <a:ext cx="1083243" cy="369332"/>
              </a:xfrm>
              <a:prstGeom prst="rect">
                <a:avLst/>
              </a:prstGeom>
              <a:blipFill>
                <a:blip r:embed="rId5"/>
                <a:stretch>
                  <a:fillRect l="-169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66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54868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99792" y="639568"/>
                <a:ext cx="5760640" cy="917224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A occurs at point where phase =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US" sz="2200" baseline="30000" dirty="0" smtClean="0"/>
              </a:p>
              <a:p>
                <a:r>
                  <a:rPr lang="en-US" sz="2400" dirty="0"/>
                  <a:t>B occurs </a:t>
                </a:r>
                <a:r>
                  <a:rPr lang="en-US" sz="2400" dirty="0" smtClean="0"/>
                  <a:t>at point where magnitude = </a:t>
                </a:r>
                <a:r>
                  <a:rPr lang="en-US" sz="2200" dirty="0" smtClean="0"/>
                  <a:t>0 dB</a:t>
                </a:r>
                <a:endParaRPr lang="en-US" sz="2200" dirty="0"/>
              </a:p>
              <a:p>
                <a:endParaRPr lang="en-US" baseline="30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99792" y="639568"/>
                <a:ext cx="5760640" cy="917224"/>
              </a:xfrm>
              <a:blipFill>
                <a:blip r:embed="rId2"/>
                <a:stretch>
                  <a:fillRect l="-1481" t="-5333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345127" y="2924944"/>
                <a:ext cx="2026902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GM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32.5 </a:t>
                </a:r>
                <a:r>
                  <a:rPr lang="en-US" sz="2000" dirty="0" smtClean="0"/>
                  <a:t>dB</a:t>
                </a:r>
              </a:p>
              <a:p>
                <a:endParaRPr lang="en-US" sz="800" dirty="0"/>
              </a:p>
              <a:p>
                <a:r>
                  <a:rPr lang="en-US" sz="1600" dirty="0" smtClean="0"/>
                  <a:t>(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0−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−32.5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=32.5</m:t>
                    </m:r>
                  </m:oMath>
                </a14:m>
                <a:r>
                  <a:rPr lang="en-US" sz="1600" dirty="0" smtClean="0"/>
                  <a:t>)</a:t>
                </a:r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127" y="2924944"/>
                <a:ext cx="2026902" cy="769441"/>
              </a:xfrm>
              <a:prstGeom prst="rect">
                <a:avLst/>
              </a:prstGeom>
              <a:blipFill>
                <a:blip r:embed="rId3"/>
                <a:stretch>
                  <a:fillRect l="-3313" t="-4762" r="-602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372200" y="4149080"/>
                <a:ext cx="2664296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PM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33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</a:p>
              <a:p>
                <a:endParaRPr lang="en-US" sz="800" dirty="0" smtClea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r>
                  <a:rPr lang="en-US" sz="16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147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−(−180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33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r>
                  <a:rPr lang="en-US" sz="16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)</a:t>
                </a:r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4149080"/>
                <a:ext cx="2664296" cy="738664"/>
              </a:xfrm>
              <a:prstGeom prst="rect">
                <a:avLst/>
              </a:prstGeom>
              <a:blipFill>
                <a:blip r:embed="rId4"/>
                <a:stretch>
                  <a:fillRect l="-1831" t="-4959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2816"/>
            <a:ext cx="541603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99592" y="476672"/>
            <a:ext cx="74888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Korinna-Bold"/>
              </a:rPr>
              <a:t>Special </a:t>
            </a:r>
            <a:r>
              <a:rPr lang="en-US" b="1" dirty="0" smtClean="0">
                <a:solidFill>
                  <a:srgbClr val="C00000"/>
                </a:solidFill>
                <a:latin typeface="Korinna-Bold"/>
              </a:rPr>
              <a:t>Cases: </a:t>
            </a:r>
          </a:p>
          <a:p>
            <a:endParaRPr lang="en-US" sz="1200" b="1" i="1" dirty="0">
              <a:latin typeface="Korinna-Bold"/>
            </a:endParaRPr>
          </a:p>
          <a:p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Korinna-Bold"/>
              </a:rPr>
              <a:t>has</a:t>
            </a:r>
            <a:r>
              <a:rPr lang="en-US" sz="2200" dirty="0" smtClean="0">
                <a:solidFill>
                  <a:srgbClr val="0070C0"/>
                </a:solidFill>
                <a:latin typeface="Korinna-Bold"/>
              </a:rPr>
              <a:t> </a:t>
            </a:r>
            <a:r>
              <a:rPr lang="en-US" sz="2200" dirty="0">
                <a:solidFill>
                  <a:srgbClr val="0070C0"/>
                </a:solidFill>
                <a:latin typeface="Korinna-Bold"/>
              </a:rPr>
              <a:t>p</a:t>
            </a:r>
            <a:r>
              <a:rPr lang="en-US" sz="2200" dirty="0" smtClean="0">
                <a:solidFill>
                  <a:srgbClr val="0070C0"/>
                </a:solidFill>
                <a:latin typeface="Korinna-Bold"/>
              </a:rPr>
              <a:t>oles </a:t>
            </a:r>
            <a:r>
              <a:rPr lang="en-US" sz="2200" dirty="0">
                <a:latin typeface="Korinna-Bold"/>
              </a:rPr>
              <a:t>and</a:t>
            </a:r>
            <a:r>
              <a:rPr lang="en-US" sz="2200" dirty="0">
                <a:latin typeface="CoreTTI2kBold"/>
              </a:rPr>
              <a:t>/</a:t>
            </a:r>
            <a:r>
              <a:rPr lang="en-US" sz="2200" dirty="0">
                <a:latin typeface="Korinna-Bold"/>
              </a:rPr>
              <a:t>or</a:t>
            </a:r>
            <a:r>
              <a:rPr lang="en-US" sz="2200" dirty="0">
                <a:solidFill>
                  <a:srgbClr val="0070C0"/>
                </a:solidFill>
                <a:latin typeface="Korinna-Bold"/>
              </a:rPr>
              <a:t> </a:t>
            </a:r>
            <a:r>
              <a:rPr lang="en-US" sz="2200" dirty="0" smtClean="0">
                <a:solidFill>
                  <a:srgbClr val="0070C0"/>
                </a:solidFill>
                <a:latin typeface="Korinna-Bold"/>
              </a:rPr>
              <a:t>zeros </a:t>
            </a:r>
            <a:r>
              <a:rPr lang="en-US" sz="2200" dirty="0">
                <a:latin typeface="Korinna-Bold"/>
              </a:rPr>
              <a:t>on the </a:t>
            </a:r>
            <a:r>
              <a:rPr lang="en-US" sz="2200" dirty="0" smtClean="0">
                <a:solidFill>
                  <a:srgbClr val="0070C0"/>
                </a:solidFill>
                <a:latin typeface="TimesTen-BoldItalic"/>
              </a:rPr>
              <a:t>imaginary</a:t>
            </a:r>
            <a:r>
              <a:rPr lang="en-US" sz="2200" dirty="0" smtClean="0">
                <a:solidFill>
                  <a:srgbClr val="0070C0"/>
                </a:solidFill>
                <a:latin typeface="Grk"/>
              </a:rPr>
              <a:t> </a:t>
            </a:r>
            <a:r>
              <a:rPr lang="en-US" sz="2200" dirty="0">
                <a:solidFill>
                  <a:srgbClr val="0070C0"/>
                </a:solidFill>
                <a:latin typeface="Korinna-Bold"/>
              </a:rPr>
              <a:t>a</a:t>
            </a:r>
            <a:r>
              <a:rPr lang="en-US" sz="2200" dirty="0" smtClean="0">
                <a:solidFill>
                  <a:srgbClr val="0070C0"/>
                </a:solidFill>
                <a:latin typeface="Korinna-Bold"/>
              </a:rPr>
              <a:t>xis</a:t>
            </a:r>
            <a:endParaRPr lang="en-US" sz="22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99592" y="1628800"/>
                <a:ext cx="4536504" cy="4885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Example:</a:t>
                </a:r>
              </a:p>
              <a:p>
                <a:endParaRPr lang="en-US" sz="1200" b="1" dirty="0" smtClean="0">
                  <a:solidFill>
                    <a:srgbClr val="C00000"/>
                  </a:solidFill>
                </a:endParaRPr>
              </a:p>
              <a:p>
                <a:r>
                  <a:rPr lang="en-US" sz="2000" dirty="0" smtClean="0"/>
                  <a:t>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sz="1200" dirty="0" smtClean="0"/>
              </a:p>
              <a:p>
                <a:r>
                  <a:rPr lang="en-US" dirty="0" smtClean="0"/>
                  <a:t>It has one pole at 0 (on the imaginary axis)</a:t>
                </a:r>
              </a:p>
              <a:p>
                <a:endParaRPr lang="en-US" sz="1000" dirty="0"/>
              </a:p>
              <a:p>
                <a:r>
                  <a:rPr lang="en-US" dirty="0" smtClean="0"/>
                  <a:t>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, let the pole be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 with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≪1 </m:t>
                    </m:r>
                  </m:oMath>
                </a14:m>
                <a:r>
                  <a:rPr lang="en-US" dirty="0" smtClean="0"/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+90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r>
                  <a:rPr lang="en-US" dirty="0" smtClean="0"/>
                  <a:t>  Then </a:t>
                </a:r>
              </a:p>
              <a:p>
                <a:endParaRPr lang="en-US" sz="800" dirty="0" smtClean="0"/>
              </a:p>
              <a:p>
                <a:r>
                  <a:rPr lang="en-US" b="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000" dirty="0" smtClean="0"/>
                  <a:t> </a:t>
                </a:r>
              </a:p>
              <a:p>
                <a:r>
                  <a:rPr lang="en-US" dirty="0" smtClean="0"/>
                  <a:t>As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 smtClean="0"/>
                  <a:t>, on has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:−∞→+∞</m:t>
                    </m:r>
                  </m:oMath>
                </a14:m>
                <a:r>
                  <a:rPr lang="en-US" dirty="0" smtClean="0"/>
                  <a:t>, so that</a:t>
                </a:r>
              </a:p>
              <a:p>
                <a:endParaRPr lang="en-US" sz="800" dirty="0"/>
              </a:p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sSup>
                          <m:sSupPr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sSup>
                          <m:sSupPr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=−∞=+∞=</m:t>
                    </m:r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sSup>
                          <m:sSupPr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sSup>
                          <m:sSupPr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</m:oMath>
                </a14:m>
                <a:endParaRPr lang="en-US" sz="1700" dirty="0" smtClean="0"/>
              </a:p>
              <a:p>
                <a:endParaRPr lang="en-US" sz="1600" dirty="0"/>
              </a:p>
              <a:p>
                <a:r>
                  <a:rPr lang="en-US" dirty="0" smtClean="0"/>
                  <a:t>So,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locus does not encircle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 smtClean="0"/>
              </a:p>
              <a:p>
                <a:endParaRPr lang="en-US" sz="1600" dirty="0"/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The closed-loop system is stable</a:t>
                </a:r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628800"/>
                <a:ext cx="4536504" cy="4885376"/>
              </a:xfrm>
              <a:prstGeom prst="rect">
                <a:avLst/>
              </a:prstGeom>
              <a:blipFill>
                <a:blip r:embed="rId2"/>
                <a:stretch>
                  <a:fillRect l="-2151" t="-9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3" y="1700808"/>
            <a:ext cx="1872208" cy="24305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105749"/>
            <a:ext cx="2031835" cy="24260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32033" y="5373216"/>
            <a:ext cx="460247" cy="2160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6228184" y="6302843"/>
            <a:ext cx="288032" cy="2225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84168" y="4293096"/>
            <a:ext cx="432048" cy="720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4328" y="5157192"/>
            <a:ext cx="288033" cy="1440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619798"/>
            <a:ext cx="2590800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7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1124744"/>
            <a:ext cx="2952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61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4090</TotalTime>
  <Words>1654</Words>
  <Application>Microsoft Office PowerPoint</Application>
  <PresentationFormat>On-screen Show (4:3)</PresentationFormat>
  <Paragraphs>478</Paragraphs>
  <Slides>47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62" baseType="lpstr">
      <vt:lpstr>CoreTTI2kBold</vt:lpstr>
      <vt:lpstr>Grk</vt:lpstr>
      <vt:lpstr>Korinna-Bold</vt:lpstr>
      <vt:lpstr>ＭＳ Ｐゴシック</vt:lpstr>
      <vt:lpstr>新細明體</vt:lpstr>
      <vt:lpstr>TimesTen-BoldItalic</vt:lpstr>
      <vt:lpstr>TimesTen-Roman</vt:lpstr>
      <vt:lpstr>Arial</vt:lpstr>
      <vt:lpstr>Calibri</vt:lpstr>
      <vt:lpstr>Cambria Math</vt:lpstr>
      <vt:lpstr>Courier New</vt:lpstr>
      <vt:lpstr>Times New Roman</vt:lpstr>
      <vt:lpstr>Wingdings</vt:lpstr>
      <vt:lpstr>Office 佈景主題</vt:lpstr>
      <vt:lpstr>方程式</vt:lpstr>
      <vt:lpstr>EE3114 Systems and Control    5. Root Locus Analysis and Design</vt:lpstr>
      <vt:lpstr>Framework of Lectures</vt:lpstr>
      <vt:lpstr>Recall: Standard form of second-order systems</vt:lpstr>
      <vt:lpstr>Review: Allowable Region on s-Plane</vt:lpstr>
      <vt:lpstr>PowerPoint Presentation</vt:lpstr>
      <vt:lpstr>PowerPoint Presentation</vt:lpstr>
      <vt:lpstr>PowerPoint Presentation</vt:lpstr>
      <vt:lpstr>Allowable Region on s-Plane  (delineated all by transient requirements)</vt:lpstr>
      <vt:lpstr>PowerPoint Presentation</vt:lpstr>
      <vt:lpstr>What is a Root Locus?</vt:lpstr>
      <vt:lpstr>What is a Root Locus?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Typical Pole–Zero Locations and their Root Loci</vt:lpstr>
      <vt:lpstr>More about Root Locus</vt:lpstr>
      <vt:lpstr>PowerPoint Presentation</vt:lpstr>
      <vt:lpstr>Representation of G(jω)</vt:lpstr>
      <vt:lpstr>Polar Plots  of some typical Transfer Functions  (for information only)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Stability Analysis  with  G(jω) </vt:lpstr>
      <vt:lpstr>Stability Analysis  with  G(jω)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Gain Margin</vt:lpstr>
      <vt:lpstr>Phase Margin</vt:lpstr>
      <vt:lpstr>GM and PM from Bode Plot</vt:lpstr>
      <vt:lpstr>GM and PM from Bode Plot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EE3114 Systems and Control 5. Root Locus Design Method</dc:title>
  <dc:creator>Dr. CHAN Ho Man</dc:creator>
  <cp:lastModifiedBy>Ron</cp:lastModifiedBy>
  <cp:revision>723</cp:revision>
  <dcterms:created xsi:type="dcterms:W3CDTF">2012-02-09T13:10:07Z</dcterms:created>
  <dcterms:modified xsi:type="dcterms:W3CDTF">2018-10-27T02:27:34Z</dcterms:modified>
</cp:coreProperties>
</file>