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4" r:id="rId1"/>
  </p:sldMasterIdLst>
  <p:notesMasterIdLst>
    <p:notesMasterId r:id="rId81"/>
  </p:notesMasterIdLst>
  <p:sldIdLst>
    <p:sldId id="317" r:id="rId2"/>
    <p:sldId id="303" r:id="rId3"/>
    <p:sldId id="367" r:id="rId4"/>
    <p:sldId id="363" r:id="rId5"/>
    <p:sldId id="370" r:id="rId6"/>
    <p:sldId id="368" r:id="rId7"/>
    <p:sldId id="369" r:id="rId8"/>
    <p:sldId id="364" r:id="rId9"/>
    <p:sldId id="286" r:id="rId10"/>
    <p:sldId id="372" r:id="rId11"/>
    <p:sldId id="287" r:id="rId12"/>
    <p:sldId id="376" r:id="rId13"/>
    <p:sldId id="371" r:id="rId14"/>
    <p:sldId id="288" r:id="rId15"/>
    <p:sldId id="290" r:id="rId16"/>
    <p:sldId id="291" r:id="rId17"/>
    <p:sldId id="292" r:id="rId18"/>
    <p:sldId id="316" r:id="rId19"/>
    <p:sldId id="293" r:id="rId20"/>
    <p:sldId id="294" r:id="rId21"/>
    <p:sldId id="295" r:id="rId22"/>
    <p:sldId id="296" r:id="rId23"/>
    <p:sldId id="297" r:id="rId24"/>
    <p:sldId id="380" r:id="rId25"/>
    <p:sldId id="298" r:id="rId26"/>
    <p:sldId id="300" r:id="rId27"/>
    <p:sldId id="301" r:id="rId28"/>
    <p:sldId id="374" r:id="rId29"/>
    <p:sldId id="305" r:id="rId30"/>
    <p:sldId id="306" r:id="rId31"/>
    <p:sldId id="393" r:id="rId32"/>
    <p:sldId id="308" r:id="rId33"/>
    <p:sldId id="375" r:id="rId34"/>
    <p:sldId id="310" r:id="rId35"/>
    <p:sldId id="381" r:id="rId36"/>
    <p:sldId id="398" r:id="rId37"/>
    <p:sldId id="399" r:id="rId38"/>
    <p:sldId id="321" r:id="rId39"/>
    <p:sldId id="323" r:id="rId40"/>
    <p:sldId id="382" r:id="rId41"/>
    <p:sldId id="327" r:id="rId42"/>
    <p:sldId id="384" r:id="rId43"/>
    <p:sldId id="378" r:id="rId44"/>
    <p:sldId id="383" r:id="rId45"/>
    <p:sldId id="331" r:id="rId46"/>
    <p:sldId id="386" r:id="rId47"/>
    <p:sldId id="332" r:id="rId48"/>
    <p:sldId id="385" r:id="rId49"/>
    <p:sldId id="387" r:id="rId50"/>
    <p:sldId id="333" r:id="rId51"/>
    <p:sldId id="389" r:id="rId52"/>
    <p:sldId id="388" r:id="rId53"/>
    <p:sldId id="335" r:id="rId54"/>
    <p:sldId id="336" r:id="rId55"/>
    <p:sldId id="390" r:id="rId56"/>
    <p:sldId id="395" r:id="rId57"/>
    <p:sldId id="396" r:id="rId58"/>
    <p:sldId id="397" r:id="rId59"/>
    <p:sldId id="340" r:id="rId60"/>
    <p:sldId id="341" r:id="rId61"/>
    <p:sldId id="394" r:id="rId62"/>
    <p:sldId id="342" r:id="rId63"/>
    <p:sldId id="391" r:id="rId64"/>
    <p:sldId id="343" r:id="rId65"/>
    <p:sldId id="347" r:id="rId66"/>
    <p:sldId id="348" r:id="rId67"/>
    <p:sldId id="349" r:id="rId68"/>
    <p:sldId id="350" r:id="rId69"/>
    <p:sldId id="351" r:id="rId70"/>
    <p:sldId id="352" r:id="rId71"/>
    <p:sldId id="353" r:id="rId72"/>
    <p:sldId id="354" r:id="rId73"/>
    <p:sldId id="355" r:id="rId74"/>
    <p:sldId id="356" r:id="rId75"/>
    <p:sldId id="357" r:id="rId76"/>
    <p:sldId id="358" r:id="rId77"/>
    <p:sldId id="359" r:id="rId78"/>
    <p:sldId id="360" r:id="rId79"/>
    <p:sldId id="361" r:id="rId80"/>
  </p:sldIdLst>
  <p:sldSz cx="9144000" cy="6858000" type="screen4x3"/>
  <p:notesSz cx="7010400" cy="92360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FFFFCC"/>
    <a:srgbClr val="CCFF99"/>
    <a:srgbClr val="CCFFCC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15" autoAdjust="0"/>
    <p:restoredTop sz="94745" autoAdjust="0"/>
  </p:normalViewPr>
  <p:slideViewPr>
    <p:cSldViewPr>
      <p:cViewPr varScale="1">
        <p:scale>
          <a:sx n="102" d="100"/>
          <a:sy n="102" d="100"/>
        </p:scale>
        <p:origin x="148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slide" Target="slides/slide79.xml"/><Relationship Id="rId81" Type="http://schemas.openxmlformats.org/officeDocument/2006/relationships/notesMaster" Target="notesMasters/notesMaster1.xml"/><Relationship Id="rId82" Type="http://schemas.openxmlformats.org/officeDocument/2006/relationships/presProps" Target="presProps.xml"/><Relationship Id="rId83" Type="http://schemas.openxmlformats.org/officeDocument/2006/relationships/viewProps" Target="viewProps.xml"/><Relationship Id="rId84" Type="http://schemas.openxmlformats.org/officeDocument/2006/relationships/theme" Target="theme/theme1.xml"/><Relationship Id="rId85" Type="http://schemas.openxmlformats.org/officeDocument/2006/relationships/tableStyles" Target="tableStyles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171" cy="461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TW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231" y="0"/>
            <a:ext cx="3038170" cy="461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zh-TW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5388" y="692150"/>
            <a:ext cx="4619625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060" y="4387136"/>
            <a:ext cx="5142280" cy="4156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4271"/>
            <a:ext cx="3038171" cy="461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zh-TW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231" y="8774271"/>
            <a:ext cx="3038170" cy="461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CF98A5E-5F62-41CD-8D41-4B037491A65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21063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98A5E-5F62-41CD-8D41-4B037491A654}" type="slidenum">
              <a:rPr lang="zh-TW" altLang="en-US" smtClean="0"/>
              <a:pPr/>
              <a:t>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0988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F98A5E-5F62-41CD-8D41-4B037491A654}" type="slidenum">
              <a:rPr lang="zh-TW" altLang="en-US" smtClean="0"/>
              <a:pPr/>
              <a:t>35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65829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54243" indent="-290093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60374" indent="-232075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24523" indent="-232075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88672" indent="-232075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52822" indent="-2320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3016971" indent="-2320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81121" indent="-2320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945270" indent="-2320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908D4B04-E215-4280-99CF-F6A833337C31}" type="slidenum">
              <a:rPr lang="zh-TW" altLang="en-US" smtClean="0">
                <a:latin typeface="Arial" charset="0"/>
              </a:rPr>
              <a:pPr/>
              <a:t>36</a:t>
            </a:fld>
            <a:endParaRPr lang="en-US" altLang="zh-TW" smtClean="0">
              <a:latin typeface="Arial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3800" y="692150"/>
            <a:ext cx="4619625" cy="3463925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2664" y="4387136"/>
            <a:ext cx="5605074" cy="4156234"/>
          </a:xfrm>
          <a:noFill/>
        </p:spPr>
        <p:txBody>
          <a:bodyPr/>
          <a:lstStyle/>
          <a:p>
            <a:pPr eaLnBrk="1" hangingPunct="1"/>
            <a:endParaRPr lang="zh-TW" altLang="en-US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23261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2D6FA-5E89-4606-B01A-582F3A7D6BE2}" type="datetime1">
              <a:rPr lang="zh-TW" altLang="en-US" smtClean="0"/>
              <a:pPr/>
              <a:t>2016/10/23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Chapter 6</a:t>
            </a: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21DD9-FBA9-45B1-A338-48B62220DCA2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11094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78F54-14D4-4174-8095-78313D8724AE}" type="datetime1">
              <a:rPr lang="zh-TW" altLang="en-US" smtClean="0"/>
              <a:pPr/>
              <a:t>2016/10/23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BDD3-9467-46E2-A010-37D10607279B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1723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1B6A6-8190-45EC-A936-53BC4BAE5221}" type="datetime1">
              <a:rPr lang="zh-TW" altLang="en-US" smtClean="0"/>
              <a:pPr/>
              <a:t>2016/10/23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Chapter 6</a:t>
            </a: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18A3F-6483-453B-81DE-444EA92C52D0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18573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CD3248-FBC3-4E2A-BD6C-3A4F4BE515A2}" type="datetime1">
              <a:rPr lang="zh-TW" altLang="en-US" smtClean="0"/>
              <a:pPr/>
              <a:t>2016/10/23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Chapter 6</a:t>
            </a:r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6390F-A280-4BBD-8F3F-9177F03D9C7F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25656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7B4DA-70E4-479A-B359-906C67767E4B}" type="datetime1">
              <a:rPr lang="zh-TW" altLang="en-US" smtClean="0"/>
              <a:pPr/>
              <a:t>2016/10/23</a:t>
            </a:fld>
            <a:endParaRPr lang="en-US" altLang="zh-TW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Chapter 6</a:t>
            </a:r>
            <a:endParaRPr lang="en-US" altLang="zh-C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E0CE3-B325-46E7-99BE-0FC9F5F3702C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28213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1F934-E24B-43E3-8465-D4C2AD4CB3DB}" type="datetime1">
              <a:rPr lang="zh-TW" altLang="en-US" smtClean="0"/>
              <a:pPr/>
              <a:t>2016/10/23</a:t>
            </a:fld>
            <a:endParaRPr lang="en-US" altLang="zh-TW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Chapter 6</a:t>
            </a:r>
            <a:endParaRPr lang="en-US" altLang="zh-C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63A93-9814-4C58-BA77-C4CCFEB8AAF6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22846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A1CB3-FF13-494C-83F4-500012DDDF46}" type="datetime1">
              <a:rPr lang="zh-TW" altLang="en-US" smtClean="0"/>
              <a:pPr/>
              <a:t>2016/10/23</a:t>
            </a:fld>
            <a:endParaRPr lang="en-US" altLang="zh-TW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Chapter 6</a:t>
            </a:r>
            <a:endParaRPr lang="en-US" alt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306FC-530B-4CD8-9A41-3FE82D34B383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71585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E972-859D-45D8-B024-8966E515BD97}" type="datetime1">
              <a:rPr lang="zh-TW" altLang="en-US" smtClean="0"/>
              <a:pPr/>
              <a:t>2016/10/23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Chapter 6</a:t>
            </a:r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0ADC49-761C-4ABC-BE11-4AD83494D7BA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92148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9806D-3C41-44B6-B8E1-249676A026BB}" type="datetime1">
              <a:rPr lang="zh-TW" altLang="en-US" smtClean="0"/>
              <a:pPr/>
              <a:t>2016/10/23</a:t>
            </a:fld>
            <a:endParaRPr lang="en-US" altLang="zh-TW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Chapter 6</a:t>
            </a:r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FDECD-2490-4FC6-8B54-F2AF30D33C28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49906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5976B-8B85-40A5-BA11-A244AA88BF72}" type="datetime1">
              <a:rPr lang="zh-TW" altLang="en-US" smtClean="0"/>
              <a:pPr/>
              <a:t>2016/10/23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Chapter 6</a:t>
            </a: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61FE2-700C-4144-B3AD-A6DB18903C0C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62123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A9C3-8133-4C7A-A731-7037E1915819}" type="datetime1">
              <a:rPr lang="zh-TW" altLang="en-US" smtClean="0"/>
              <a:pPr/>
              <a:t>2016/10/23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Chapter 6</a:t>
            </a: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DDAA2-7CAF-4B3A-9872-8DD4D3AD8567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59381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789F3-2BA1-420B-9C9E-28272C45D9C7}" type="datetime1">
              <a:rPr lang="zh-TW" altLang="en-US" smtClean="0"/>
              <a:pPr/>
              <a:t>2016/10/23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CN" smtClean="0"/>
              <a:t>Chapter 6</a:t>
            </a: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0E853-7063-4B3F-A4CF-6DE2E358EB03}" type="slidenum">
              <a:rPr lang="zh-TW" altLang="en-US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49168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TW" sz="3600" smtClean="0">
                <a:ea typeface="新細明體" charset="-120"/>
              </a:rPr>
              <a:t>CS2311 Computer Programming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75656" y="3284984"/>
            <a:ext cx="6624736" cy="16002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TW" sz="4000" dirty="0" smtClean="0">
                <a:ea typeface="新細明體" charset="-120"/>
              </a:rPr>
              <a:t>Dr. Henry Xu</a:t>
            </a:r>
          </a:p>
          <a:p>
            <a:pPr eaLnBrk="1" hangingPunct="1"/>
            <a:endParaRPr lang="en-US" altLang="zh-TW" sz="4000" dirty="0" smtClean="0">
              <a:ea typeface="新細明體" charset="-120"/>
            </a:endParaRPr>
          </a:p>
          <a:p>
            <a:pPr eaLnBrk="1" hangingPunct="1"/>
            <a:r>
              <a:rPr lang="en-US" altLang="zh-TW" sz="4000" dirty="0" smtClean="0">
                <a:solidFill>
                  <a:schemeClr val="accent2"/>
                </a:solidFill>
                <a:ea typeface="新細明體" charset="-120"/>
              </a:rPr>
              <a:t>Lecture 8: Class and Objects</a:t>
            </a:r>
          </a:p>
        </p:txBody>
      </p:sp>
    </p:spTree>
    <p:extLst>
      <p:ext uri="{BB962C8B-B14F-4D97-AF65-F5344CB8AC3E}">
        <p14:creationId xmlns:p14="http://schemas.microsoft.com/office/powerpoint/2010/main" val="26672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itchFamily="18" charset="-120"/>
              </a:rPr>
              <a:t>Outline</a:t>
            </a:r>
            <a:endParaRPr lang="en-US" altLang="zh-TW" dirty="0">
              <a:ea typeface="新細明體" pitchFamily="18" charset="-120"/>
            </a:endParaRP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SzPct val="80000"/>
            </a:pPr>
            <a:r>
              <a:rPr lang="en-US" altLang="zh-TW" dirty="0" smtClean="0">
                <a:ea typeface="新細明體" pitchFamily="18" charset="-120"/>
              </a:rPr>
              <a:t>Defining </a:t>
            </a:r>
            <a:r>
              <a:rPr lang="en-US" altLang="zh-TW" dirty="0">
                <a:ea typeface="新細明體" pitchFamily="18" charset="-120"/>
              </a:rPr>
              <a:t>classes</a:t>
            </a:r>
          </a:p>
          <a:p>
            <a:pPr>
              <a:buSzPct val="80000"/>
            </a:pPr>
            <a:r>
              <a:rPr lang="en-US" altLang="zh-TW" dirty="0">
                <a:ea typeface="新細明體" pitchFamily="18" charset="-120"/>
              </a:rPr>
              <a:t>Defining member functions &amp; scope resolution operator </a:t>
            </a:r>
          </a:p>
          <a:p>
            <a:pPr>
              <a:buSzPct val="80000"/>
            </a:pPr>
            <a:r>
              <a:rPr lang="en-US" altLang="zh-TW" dirty="0">
                <a:ea typeface="新細明體" pitchFamily="18" charset="-120"/>
              </a:rPr>
              <a:t>Public &amp; private members</a:t>
            </a:r>
          </a:p>
          <a:p>
            <a:pPr>
              <a:buSzPct val="80000"/>
            </a:pPr>
            <a:r>
              <a:rPr lang="en-US" altLang="zh-TW" dirty="0" err="1">
                <a:ea typeface="新細明體" pitchFamily="18" charset="-120"/>
              </a:rPr>
              <a:t>Accessors</a:t>
            </a:r>
            <a:endParaRPr lang="en-US" altLang="zh-TW" dirty="0">
              <a:ea typeface="新細明體" pitchFamily="18" charset="-120"/>
            </a:endParaRPr>
          </a:p>
          <a:p>
            <a:pPr>
              <a:buSzPct val="80000"/>
            </a:pPr>
            <a:r>
              <a:rPr lang="en-US" altLang="zh-TW" dirty="0" smtClean="0">
                <a:ea typeface="新細明體" pitchFamily="18" charset="-120"/>
              </a:rPr>
              <a:t>Constructors</a:t>
            </a:r>
          </a:p>
          <a:p>
            <a:pPr>
              <a:buSzPct val="80000"/>
            </a:pPr>
            <a:r>
              <a:rPr lang="en-US" altLang="zh-TW" dirty="0">
                <a:ea typeface="新細明體" pitchFamily="18" charset="-120"/>
              </a:rPr>
              <a:t>Friend functions</a:t>
            </a:r>
          </a:p>
          <a:p>
            <a:pPr>
              <a:buSzPct val="80000"/>
            </a:pPr>
            <a:r>
              <a:rPr lang="en-US" altLang="zh-TW" dirty="0" err="1">
                <a:ea typeface="新細明體" pitchFamily="18" charset="-120"/>
              </a:rPr>
              <a:t>Const</a:t>
            </a:r>
            <a:r>
              <a:rPr lang="en-US" altLang="zh-TW" dirty="0">
                <a:ea typeface="新細明體" pitchFamily="18" charset="-120"/>
              </a:rPr>
              <a:t> modifier</a:t>
            </a:r>
          </a:p>
          <a:p>
            <a:pPr>
              <a:buSzPct val="80000"/>
            </a:pPr>
            <a:r>
              <a:rPr lang="en-US" altLang="zh-TW" dirty="0">
                <a:ea typeface="新細明體" pitchFamily="18" charset="-120"/>
              </a:rPr>
              <a:t>Operator </a:t>
            </a:r>
            <a:r>
              <a:rPr lang="en-US" altLang="zh-TW" dirty="0" smtClean="0">
                <a:ea typeface="新細明體" pitchFamily="18" charset="-120"/>
              </a:rPr>
              <a:t>overloading</a:t>
            </a:r>
          </a:p>
          <a:p>
            <a:pPr>
              <a:buSzPct val="80000"/>
            </a:pPr>
            <a:r>
              <a:rPr lang="en-US" altLang="zh-TW" dirty="0" smtClean="0">
                <a:ea typeface="新細明體" pitchFamily="18" charset="-120"/>
              </a:rPr>
              <a:t>C-like </a:t>
            </a:r>
            <a:r>
              <a:rPr lang="en-US" altLang="zh-TW" dirty="0">
                <a:ea typeface="新細明體" pitchFamily="18" charset="-120"/>
              </a:rPr>
              <a:t>Structure</a:t>
            </a:r>
          </a:p>
          <a:p>
            <a:pPr>
              <a:buSzPct val="80000"/>
            </a:pPr>
            <a:endParaRPr lang="en-US" altLang="zh-TW" dirty="0">
              <a:ea typeface="新細明體" pitchFamily="18" charset="-120"/>
            </a:endParaRPr>
          </a:p>
          <a:p>
            <a:pPr lvl="1">
              <a:buSzPct val="80000"/>
            </a:pPr>
            <a:endParaRPr lang="en-US" altLang="zh-TW" dirty="0">
              <a:ea typeface="新細明體" pitchFamily="18" charset="-12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9545-E53E-4E3B-8676-FC41BEBD7398}" type="slidenum">
              <a:rPr lang="zh-TW" altLang="en-US"/>
              <a:pPr/>
              <a:t>2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Class and Object</a:t>
            </a:r>
            <a:endParaRPr lang="zh-HK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HK" dirty="0" smtClean="0"/>
              <a:t>Class and object are important features of Object-oriented Programming Language (C++, Java, C#)</a:t>
            </a:r>
          </a:p>
          <a:p>
            <a:r>
              <a:rPr lang="en-US" altLang="zh-HK" dirty="0" smtClean="0"/>
              <a:t>With </a:t>
            </a:r>
            <a:r>
              <a:rPr lang="en-US" altLang="zh-HK" dirty="0" smtClean="0">
                <a:solidFill>
                  <a:srgbClr val="FF0000"/>
                </a:solidFill>
              </a:rPr>
              <a:t>class</a:t>
            </a:r>
            <a:r>
              <a:rPr lang="en-US" altLang="zh-HK" dirty="0" smtClean="0"/>
              <a:t>, variables and their directly related functions can be grouped together to form a new </a:t>
            </a:r>
            <a:r>
              <a:rPr lang="en-US" altLang="zh-HK" dirty="0" smtClean="0">
                <a:solidFill>
                  <a:srgbClr val="FF0000"/>
                </a:solidFill>
              </a:rPr>
              <a:t>data type</a:t>
            </a:r>
          </a:p>
          <a:p>
            <a:r>
              <a:rPr lang="en-US" altLang="zh-HK" dirty="0" smtClean="0"/>
              <a:t>It promotes reusability and object-oriented design (not covered in this course)</a:t>
            </a:r>
          </a:p>
          <a:p>
            <a:r>
              <a:rPr lang="en-US" altLang="zh-HK" dirty="0" smtClean="0">
                <a:solidFill>
                  <a:srgbClr val="FF0000"/>
                </a:solidFill>
              </a:rPr>
              <a:t>Object</a:t>
            </a:r>
            <a:r>
              <a:rPr lang="en-US" altLang="zh-HK" dirty="0" smtClean="0"/>
              <a:t> is an instance of class, i.e. </a:t>
            </a:r>
            <a:r>
              <a:rPr lang="en-US" altLang="zh-HK" i="1" dirty="0" smtClean="0"/>
              <a:t>class </a:t>
            </a:r>
            <a:r>
              <a:rPr lang="en-US" altLang="zh-HK" dirty="0" smtClean="0"/>
              <a:t>is a blue-print and its product is its </a:t>
            </a:r>
            <a:r>
              <a:rPr lang="en-US" altLang="zh-HK" i="1" dirty="0" smtClean="0"/>
              <a:t>object</a:t>
            </a:r>
            <a:r>
              <a:rPr lang="en-US" altLang="zh-HK" dirty="0" smtClean="0"/>
              <a:t>.</a:t>
            </a:r>
            <a:endParaRPr lang="zh-HK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BDD3-9467-46E2-A010-37D10607279B}" type="slidenum">
              <a:rPr lang="zh-TW" altLang="en-US" smtClean="0"/>
              <a:pPr/>
              <a:t>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4630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3914118" y="1628800"/>
            <a:ext cx="2232248" cy="4587232"/>
          </a:xfrm>
          <a:prstGeom prst="roundRect">
            <a:avLst>
              <a:gd name="adj" fmla="val 5948"/>
            </a:avLst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zh-HK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Class:Robot</a:t>
            </a:r>
            <a:endParaRPr lang="zh-HK" alt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dirty="0" smtClean="0"/>
              <a:t>Class in programming</a:t>
            </a:r>
            <a:endParaRPr lang="zh-HK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BDD3-9467-46E2-A010-37D10607279B}" type="slidenum">
              <a:rPr lang="zh-TW" altLang="en-US" smtClean="0"/>
              <a:pPr/>
              <a:t>4</a:t>
            </a:fld>
            <a:endParaRPr lang="en-US" altLang="zh-TW"/>
          </a:p>
        </p:txBody>
      </p:sp>
      <p:pic>
        <p:nvPicPr>
          <p:cNvPr id="2050" name="Picture 2" descr="F:\Joe\work\teaching\12-13\SemA\2331\2311\Joe\2311_notes\material\sony-robot256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0642" y="2328098"/>
            <a:ext cx="1219200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3986126" y="4019788"/>
            <a:ext cx="2088232" cy="9361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 smtClean="0"/>
              <a:t>Member variable</a:t>
            </a:r>
            <a:endParaRPr lang="zh-HK" alt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3986125" y="4986774"/>
            <a:ext cx="2068615" cy="1121246"/>
          </a:xfrm>
          <a:prstGeom prst="roundRect">
            <a:avLst>
              <a:gd name="adj" fmla="val 9546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 smtClean="0"/>
              <a:t>Member functions</a:t>
            </a:r>
            <a:endParaRPr lang="zh-HK" altLang="en-US" dirty="0"/>
          </a:p>
        </p:txBody>
      </p:sp>
      <p:sp>
        <p:nvSpPr>
          <p:cNvPr id="11" name="Rounded Rectangular Callout 10"/>
          <p:cNvSpPr/>
          <p:nvPr/>
        </p:nvSpPr>
        <p:spPr>
          <a:xfrm>
            <a:off x="6228184" y="2387663"/>
            <a:ext cx="2736304" cy="1543050"/>
          </a:xfrm>
          <a:prstGeom prst="wedgeRoundRectCallout">
            <a:avLst>
              <a:gd name="adj1" fmla="val -54875"/>
              <a:gd name="adj2" fmla="val 84653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HK" sz="1800" dirty="0" err="1" smtClean="0">
                <a:solidFill>
                  <a:schemeClr val="accent1">
                    <a:lumMod val="75000"/>
                  </a:schemeClr>
                </a:solidFill>
              </a:rPr>
              <a:t>int</a:t>
            </a:r>
            <a:r>
              <a:rPr lang="en-US" altLang="zh-HK" sz="18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zh-HK" sz="1800" dirty="0" err="1" smtClean="0">
                <a:solidFill>
                  <a:schemeClr val="accent1">
                    <a:lumMod val="75000"/>
                  </a:schemeClr>
                </a:solidFill>
              </a:rPr>
              <a:t>modelNum</a:t>
            </a:r>
            <a:r>
              <a:rPr lang="en-US" altLang="zh-HK" sz="1800" dirty="0" smtClean="0">
                <a:solidFill>
                  <a:schemeClr val="accent1">
                    <a:lumMod val="75000"/>
                  </a:schemeClr>
                </a:solidFill>
              </a:rPr>
              <a:t>;</a:t>
            </a:r>
          </a:p>
          <a:p>
            <a:r>
              <a:rPr lang="en-US" altLang="zh-HK" sz="1800" dirty="0" err="1" smtClean="0">
                <a:solidFill>
                  <a:schemeClr val="accent1">
                    <a:lumMod val="75000"/>
                  </a:schemeClr>
                </a:solidFill>
              </a:rPr>
              <a:t>int</a:t>
            </a:r>
            <a:r>
              <a:rPr lang="en-US" altLang="zh-HK" sz="1800" dirty="0" smtClean="0">
                <a:solidFill>
                  <a:schemeClr val="accent1">
                    <a:lumMod val="75000"/>
                  </a:schemeClr>
                </a:solidFill>
              </a:rPr>
              <a:t> width;</a:t>
            </a:r>
          </a:p>
          <a:p>
            <a:r>
              <a:rPr lang="en-US" altLang="zh-HK" sz="1800" dirty="0" err="1" smtClean="0">
                <a:solidFill>
                  <a:schemeClr val="accent1">
                    <a:lumMod val="75000"/>
                  </a:schemeClr>
                </a:solidFill>
              </a:rPr>
              <a:t>int</a:t>
            </a:r>
            <a:r>
              <a:rPr lang="en-US" altLang="zh-HK" sz="1800" dirty="0" smtClean="0">
                <a:solidFill>
                  <a:schemeClr val="accent1">
                    <a:lumMod val="75000"/>
                  </a:schemeClr>
                </a:solidFill>
              </a:rPr>
              <a:t> height;</a:t>
            </a:r>
          </a:p>
          <a:p>
            <a:r>
              <a:rPr lang="en-US" altLang="zh-HK" sz="1800" dirty="0" err="1" smtClean="0">
                <a:solidFill>
                  <a:schemeClr val="accent1">
                    <a:lumMod val="75000"/>
                  </a:schemeClr>
                </a:solidFill>
              </a:rPr>
              <a:t>int</a:t>
            </a:r>
            <a:r>
              <a:rPr lang="en-US" altLang="zh-HK" sz="18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zh-HK" sz="1800" dirty="0" err="1" smtClean="0">
                <a:solidFill>
                  <a:schemeClr val="accent1">
                    <a:lumMod val="75000"/>
                  </a:schemeClr>
                </a:solidFill>
              </a:rPr>
              <a:t>powerLevel</a:t>
            </a:r>
            <a:r>
              <a:rPr lang="en-US" altLang="zh-HK" sz="1800" dirty="0" smtClean="0">
                <a:solidFill>
                  <a:schemeClr val="accent1">
                    <a:lumMod val="75000"/>
                  </a:schemeClr>
                </a:solidFill>
              </a:rPr>
              <a:t>;</a:t>
            </a:r>
          </a:p>
          <a:p>
            <a:r>
              <a:rPr lang="en-US" altLang="zh-HK" sz="1800" dirty="0" smtClean="0">
                <a:solidFill>
                  <a:schemeClr val="accent1">
                    <a:lumMod val="75000"/>
                  </a:schemeClr>
                </a:solidFill>
              </a:rPr>
              <a:t>……………………</a:t>
            </a:r>
            <a:endParaRPr lang="zh-HK" altLang="en-US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3" name="Rounded Rectangular Callout 12"/>
          <p:cNvSpPr/>
          <p:nvPr/>
        </p:nvSpPr>
        <p:spPr>
          <a:xfrm>
            <a:off x="755576" y="2328096"/>
            <a:ext cx="3024336" cy="2109013"/>
          </a:xfrm>
          <a:prstGeom prst="wedgeRoundRectCallout">
            <a:avLst>
              <a:gd name="adj1" fmla="val 56709"/>
              <a:gd name="adj2" fmla="val 100841"/>
              <a:gd name="adj3" fmla="val 16667"/>
            </a:avLst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HK" sz="1800" dirty="0" smtClean="0">
                <a:solidFill>
                  <a:srgbClr val="002060"/>
                </a:solidFill>
              </a:rPr>
              <a:t>void start();</a:t>
            </a:r>
          </a:p>
          <a:p>
            <a:r>
              <a:rPr lang="en-US" altLang="zh-HK" sz="1800" dirty="0" smtClean="0">
                <a:solidFill>
                  <a:srgbClr val="002060"/>
                </a:solidFill>
              </a:rPr>
              <a:t>void shutdown();</a:t>
            </a:r>
          </a:p>
          <a:p>
            <a:r>
              <a:rPr lang="en-US" altLang="zh-HK" sz="1800" dirty="0" smtClean="0">
                <a:solidFill>
                  <a:srgbClr val="002060"/>
                </a:solidFill>
              </a:rPr>
              <a:t>void </a:t>
            </a:r>
            <a:r>
              <a:rPr lang="en-US" altLang="zh-HK" sz="1800" dirty="0" err="1" smtClean="0">
                <a:solidFill>
                  <a:srgbClr val="002060"/>
                </a:solidFill>
              </a:rPr>
              <a:t>moveForward</a:t>
            </a:r>
            <a:r>
              <a:rPr lang="en-US" altLang="zh-HK" sz="1800" dirty="0" smtClean="0">
                <a:solidFill>
                  <a:srgbClr val="002060"/>
                </a:solidFill>
              </a:rPr>
              <a:t>(</a:t>
            </a:r>
            <a:r>
              <a:rPr lang="en-US" altLang="zh-HK" sz="1800" dirty="0" err="1" smtClean="0">
                <a:solidFill>
                  <a:srgbClr val="002060"/>
                </a:solidFill>
              </a:rPr>
              <a:t>int</a:t>
            </a:r>
            <a:r>
              <a:rPr lang="en-US" altLang="zh-HK" sz="1800" dirty="0" smtClean="0">
                <a:solidFill>
                  <a:srgbClr val="002060"/>
                </a:solidFill>
              </a:rPr>
              <a:t> step);</a:t>
            </a:r>
          </a:p>
          <a:p>
            <a:r>
              <a:rPr lang="en-US" altLang="zh-HK" sz="1800" dirty="0" smtClean="0">
                <a:solidFill>
                  <a:srgbClr val="002060"/>
                </a:solidFill>
              </a:rPr>
              <a:t>void </a:t>
            </a:r>
            <a:r>
              <a:rPr lang="en-US" altLang="zh-HK" sz="1800" dirty="0" err="1" smtClean="0">
                <a:solidFill>
                  <a:srgbClr val="002060"/>
                </a:solidFill>
              </a:rPr>
              <a:t>turnLeft</a:t>
            </a:r>
            <a:r>
              <a:rPr lang="en-US" altLang="zh-HK" sz="1800" dirty="0" smtClean="0">
                <a:solidFill>
                  <a:srgbClr val="002060"/>
                </a:solidFill>
              </a:rPr>
              <a:t>(</a:t>
            </a:r>
            <a:r>
              <a:rPr lang="en-US" altLang="zh-HK" sz="1800" dirty="0" err="1" smtClean="0">
                <a:solidFill>
                  <a:srgbClr val="002060"/>
                </a:solidFill>
              </a:rPr>
              <a:t>int</a:t>
            </a:r>
            <a:r>
              <a:rPr lang="en-US" altLang="zh-HK" sz="1800" dirty="0" smtClean="0">
                <a:solidFill>
                  <a:srgbClr val="002060"/>
                </a:solidFill>
              </a:rPr>
              <a:t> degree);</a:t>
            </a:r>
          </a:p>
          <a:p>
            <a:r>
              <a:rPr lang="en-US" altLang="zh-HK" sz="1800" dirty="0" smtClean="0">
                <a:solidFill>
                  <a:srgbClr val="002060"/>
                </a:solidFill>
              </a:rPr>
              <a:t>void </a:t>
            </a:r>
            <a:r>
              <a:rPr lang="en-US" altLang="zh-HK" sz="1800" dirty="0" err="1" smtClean="0">
                <a:solidFill>
                  <a:srgbClr val="002060"/>
                </a:solidFill>
              </a:rPr>
              <a:t>turnRight</a:t>
            </a:r>
            <a:r>
              <a:rPr lang="en-US" altLang="zh-HK" sz="1800" dirty="0" smtClean="0">
                <a:solidFill>
                  <a:srgbClr val="002060"/>
                </a:solidFill>
              </a:rPr>
              <a:t>(</a:t>
            </a:r>
            <a:r>
              <a:rPr lang="en-US" altLang="zh-HK" sz="1800" dirty="0" err="1" smtClean="0">
                <a:solidFill>
                  <a:srgbClr val="002060"/>
                </a:solidFill>
              </a:rPr>
              <a:t>int</a:t>
            </a:r>
            <a:r>
              <a:rPr lang="en-US" altLang="zh-HK" sz="1800" dirty="0" smtClean="0">
                <a:solidFill>
                  <a:srgbClr val="002060"/>
                </a:solidFill>
              </a:rPr>
              <a:t> degree);</a:t>
            </a:r>
          </a:p>
          <a:p>
            <a:r>
              <a:rPr lang="en-US" altLang="zh-HK" sz="1800" dirty="0" smtClean="0">
                <a:solidFill>
                  <a:srgbClr val="002060"/>
                </a:solidFill>
              </a:rPr>
              <a:t>void </a:t>
            </a:r>
            <a:r>
              <a:rPr lang="en-US" altLang="zh-HK" sz="1800" dirty="0" err="1" smtClean="0">
                <a:solidFill>
                  <a:srgbClr val="002060"/>
                </a:solidFill>
              </a:rPr>
              <a:t>takePhoto</a:t>
            </a:r>
            <a:r>
              <a:rPr lang="en-US" altLang="zh-HK" sz="1800" dirty="0" smtClean="0">
                <a:solidFill>
                  <a:srgbClr val="002060"/>
                </a:solidFill>
              </a:rPr>
              <a:t>();</a:t>
            </a:r>
          </a:p>
          <a:p>
            <a:r>
              <a:rPr lang="en-US" altLang="zh-HK" sz="1800" dirty="0" smtClean="0">
                <a:solidFill>
                  <a:srgbClr val="002060"/>
                </a:solidFill>
              </a:rPr>
              <a:t>…………………………………..</a:t>
            </a:r>
          </a:p>
        </p:txBody>
      </p:sp>
    </p:spTree>
    <p:extLst>
      <p:ext uri="{BB962C8B-B14F-4D97-AF65-F5344CB8AC3E}">
        <p14:creationId xmlns:p14="http://schemas.microsoft.com/office/powerpoint/2010/main" val="273159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an object?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BDD3-9467-46E2-A010-37D10607279B}" type="slidenum">
              <a:rPr lang="zh-TW" altLang="en-US" smtClean="0"/>
              <a:pPr/>
              <a:t>5</a:t>
            </a:fld>
            <a:endParaRPr lang="en-US" altLang="zh-TW"/>
          </a:p>
        </p:txBody>
      </p:sp>
      <p:grpSp>
        <p:nvGrpSpPr>
          <p:cNvPr id="13" name="Group 12"/>
          <p:cNvGrpSpPr/>
          <p:nvPr/>
        </p:nvGrpSpPr>
        <p:grpSpPr>
          <a:xfrm>
            <a:off x="611560" y="1520247"/>
            <a:ext cx="2232248" cy="4587232"/>
            <a:chOff x="971599" y="2270768"/>
            <a:chExt cx="2232248" cy="4587232"/>
          </a:xfrm>
        </p:grpSpPr>
        <p:sp>
          <p:nvSpPr>
            <p:cNvPr id="6" name="Rounded Rectangle 5"/>
            <p:cNvSpPr/>
            <p:nvPr/>
          </p:nvSpPr>
          <p:spPr>
            <a:xfrm>
              <a:off x="971599" y="2270768"/>
              <a:ext cx="2232248" cy="4587232"/>
            </a:xfrm>
            <a:prstGeom prst="roundRect">
              <a:avLst>
                <a:gd name="adj" fmla="val 5948"/>
              </a:avLst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altLang="zh-HK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Class: Circle</a:t>
              </a:r>
              <a:endParaRPr lang="zh-HK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1043607" y="4661756"/>
              <a:ext cx="2088232" cy="93610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dirty="0" err="1" smtClean="0"/>
                <a:t>int</a:t>
              </a:r>
              <a:r>
                <a:rPr lang="en-US" altLang="zh-HK" dirty="0" smtClean="0"/>
                <a:t> radius;</a:t>
              </a:r>
            </a:p>
            <a:p>
              <a:pPr algn="ctr"/>
              <a:r>
                <a:rPr lang="en-US" altLang="zh-HK" dirty="0" err="1" smtClean="0"/>
                <a:t>int</a:t>
              </a:r>
              <a:r>
                <a:rPr lang="en-US" altLang="zh-HK" dirty="0" smtClean="0"/>
                <a:t> color;</a:t>
              </a:r>
              <a:endParaRPr lang="zh-HK" altLang="en-US" dirty="0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1043606" y="5628742"/>
              <a:ext cx="2068615" cy="1121246"/>
            </a:xfrm>
            <a:prstGeom prst="roundRect">
              <a:avLst>
                <a:gd name="adj" fmla="val 9546"/>
              </a:avLst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HK" dirty="0" smtClean="0"/>
                <a:t>Member functions</a:t>
              </a:r>
              <a:endParaRPr lang="zh-HK" altLang="en-US" dirty="0"/>
            </a:p>
          </p:txBody>
        </p:sp>
        <p:sp>
          <p:nvSpPr>
            <p:cNvPr id="9" name="Oval 8"/>
            <p:cNvSpPr/>
            <p:nvPr/>
          </p:nvSpPr>
          <p:spPr>
            <a:xfrm>
              <a:off x="1547663" y="3079074"/>
              <a:ext cx="1080120" cy="1080120"/>
            </a:xfrm>
            <a:prstGeom prst="ellipse">
              <a:avLst/>
            </a:prstGeom>
            <a:noFill/>
            <a:ln w="28575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HK" altLang="en-US"/>
            </a:p>
          </p:txBody>
        </p:sp>
      </p:grpSp>
      <p:sp>
        <p:nvSpPr>
          <p:cNvPr id="10" name="Oval 9"/>
          <p:cNvSpPr/>
          <p:nvPr/>
        </p:nvSpPr>
        <p:spPr>
          <a:xfrm>
            <a:off x="4958004" y="3671780"/>
            <a:ext cx="864096" cy="853982"/>
          </a:xfrm>
          <a:prstGeom prst="ellips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660232" y="3107493"/>
            <a:ext cx="1224136" cy="1269196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5441911" y="4787457"/>
            <a:ext cx="1045772" cy="1080120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ular Callout 13"/>
          <p:cNvSpPr/>
          <p:nvPr/>
        </p:nvSpPr>
        <p:spPr>
          <a:xfrm>
            <a:off x="3923928" y="2426733"/>
            <a:ext cx="1610140" cy="763995"/>
          </a:xfrm>
          <a:prstGeom prst="wedgeRoundRectCallout">
            <a:avLst>
              <a:gd name="adj1" fmla="val 33100"/>
              <a:gd name="adj2" fmla="val 107943"/>
              <a:gd name="adj3" fmla="val 16667"/>
            </a:avLst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Radius:10</a:t>
            </a:r>
          </a:p>
          <a:p>
            <a:pPr algn="ctr"/>
            <a:r>
              <a:rPr lang="en-US" sz="1600" dirty="0" err="1" smtClean="0"/>
              <a:t>Color:orange</a:t>
            </a:r>
            <a:endParaRPr lang="en-US" sz="1600" dirty="0"/>
          </a:p>
        </p:txBody>
      </p:sp>
      <p:sp>
        <p:nvSpPr>
          <p:cNvPr id="15" name="Rounded Rectangular Callout 14"/>
          <p:cNvSpPr/>
          <p:nvPr/>
        </p:nvSpPr>
        <p:spPr>
          <a:xfrm>
            <a:off x="7079298" y="4931016"/>
            <a:ext cx="1610140" cy="763995"/>
          </a:xfrm>
          <a:prstGeom prst="wedgeRoundRectCallout">
            <a:avLst>
              <a:gd name="adj1" fmla="val -34184"/>
              <a:gd name="adj2" fmla="val -106713"/>
              <a:gd name="adj3" fmla="val 16667"/>
            </a:avLst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Radius:15</a:t>
            </a:r>
          </a:p>
          <a:p>
            <a:pPr algn="ctr"/>
            <a:r>
              <a:rPr lang="en-US" sz="1600" dirty="0" smtClean="0"/>
              <a:t>Color: blue</a:t>
            </a:r>
            <a:endParaRPr lang="en-US" sz="1600" dirty="0"/>
          </a:p>
        </p:txBody>
      </p:sp>
      <p:sp>
        <p:nvSpPr>
          <p:cNvPr id="16" name="Rounded Rectangular Callout 15"/>
          <p:cNvSpPr/>
          <p:nvPr/>
        </p:nvSpPr>
        <p:spPr>
          <a:xfrm>
            <a:off x="3347864" y="5327517"/>
            <a:ext cx="1610140" cy="763995"/>
          </a:xfrm>
          <a:prstGeom prst="wedgeRoundRectCallout">
            <a:avLst>
              <a:gd name="adj1" fmla="val 71989"/>
              <a:gd name="adj2" fmla="val -59878"/>
              <a:gd name="adj3" fmla="val 16667"/>
            </a:avLst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Radius:12</a:t>
            </a:r>
          </a:p>
          <a:p>
            <a:pPr algn="ctr"/>
            <a:r>
              <a:rPr lang="en-US" sz="1600" dirty="0" smtClean="0"/>
              <a:t>Color: green</a:t>
            </a:r>
            <a:endParaRPr lang="en-US" sz="1600" dirty="0"/>
          </a:p>
        </p:txBody>
      </p:sp>
      <p:sp>
        <p:nvSpPr>
          <p:cNvPr id="17" name="Right Brace 16"/>
          <p:cNvSpPr/>
          <p:nvPr/>
        </p:nvSpPr>
        <p:spPr>
          <a:xfrm rot="16200000">
            <a:off x="5819158" y="-231823"/>
            <a:ext cx="602028" cy="4392488"/>
          </a:xfrm>
          <a:prstGeom prst="rightBrace">
            <a:avLst>
              <a:gd name="adj1" fmla="val 52908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801006" y="1196752"/>
            <a:ext cx="2638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Objects of Circle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90264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Class and Object : Example</a:t>
            </a:r>
            <a:endParaRPr lang="zh-HK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BDD3-9467-46E2-A010-37D10607279B}" type="slidenum">
              <a:rPr lang="zh-TW" altLang="en-US" smtClean="0"/>
              <a:pPr/>
              <a:t>6</a:t>
            </a:fld>
            <a:endParaRPr lang="en-US" altLang="zh-TW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11560" y="1844824"/>
            <a:ext cx="3886200" cy="4608512"/>
          </a:xfrm>
          <a:prstGeom prst="rect">
            <a:avLst/>
          </a:prstGeom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 err="1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400" b="1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radius;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 err="1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400" b="1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width, height;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zh-TW" sz="1400" b="1" dirty="0">
              <a:solidFill>
                <a:srgbClr val="0070C0"/>
              </a:solidFill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double </a:t>
            </a:r>
            <a:r>
              <a:rPr lang="en-US" altLang="zh-TW" sz="1400" b="1" dirty="0" err="1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getCircleArea</a:t>
            </a:r>
            <a:r>
              <a:rPr lang="en-US" altLang="zh-TW" sz="1400" b="1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(){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400" b="1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return</a:t>
            </a:r>
            <a:r>
              <a:rPr lang="en-US" altLang="zh-TW" sz="14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400" b="1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 3.14*radius*radius;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}</a:t>
            </a:r>
            <a:endParaRPr lang="en-US" altLang="zh-TW" sz="1400" b="1" dirty="0" smtClean="0">
              <a:solidFill>
                <a:srgbClr val="0070C0"/>
              </a:solidFill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double </a:t>
            </a:r>
            <a:r>
              <a:rPr lang="en-US" altLang="zh-TW" sz="1400" b="1" dirty="0" err="1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getRectangleArea</a:t>
            </a:r>
            <a:r>
              <a:rPr lang="en-US" altLang="zh-TW" sz="1400" b="1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(){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400" b="1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return  width*height;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double </a:t>
            </a:r>
            <a:r>
              <a:rPr lang="en-US" altLang="zh-TW" sz="1400" b="1" dirty="0" err="1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getCirclePerimeter</a:t>
            </a:r>
            <a:r>
              <a:rPr lang="en-US" altLang="zh-TW" sz="1400" b="1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(){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400" b="1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return	</a:t>
            </a:r>
            <a:r>
              <a:rPr lang="en-US" altLang="zh-TW" sz="14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400" b="1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2*3.14*radius;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double </a:t>
            </a:r>
            <a:r>
              <a:rPr lang="en-US" altLang="zh-TW" sz="1400" b="1" dirty="0" err="1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getRectanglePerimeter</a:t>
            </a:r>
            <a:r>
              <a:rPr lang="en-US" altLang="zh-TW" sz="1400" b="1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(){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400" b="1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return  2*(</a:t>
            </a:r>
            <a:r>
              <a:rPr lang="en-US" altLang="zh-TW" sz="1400" b="1" dirty="0" err="1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width+height</a:t>
            </a:r>
            <a:r>
              <a:rPr lang="en-US" altLang="zh-TW" sz="1400" b="1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}</a:t>
            </a:r>
            <a:endParaRPr lang="en-US" altLang="zh-TW" sz="1400" b="1" dirty="0" smtClean="0">
              <a:solidFill>
                <a:srgbClr val="0070C0"/>
              </a:solidFill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zh-TW" sz="2000" dirty="0" smtClean="0">
              <a:solidFill>
                <a:srgbClr val="0070C0"/>
              </a:solidFill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650160" y="1844824"/>
            <a:ext cx="3886200" cy="4608512"/>
          </a:xfrm>
          <a:prstGeom prst="rect">
            <a:avLst/>
          </a:prstGeom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>
            <a:normAutofit fontScale="92500" lnSpcReduction="2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 smtClean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class Circle 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400" b="1" dirty="0" smtClean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public: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 smtClean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400" b="1" dirty="0" err="1" smtClean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400" b="1" dirty="0" smtClean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 radius;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 smtClean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	double </a:t>
            </a:r>
            <a:r>
              <a:rPr lang="en-US" altLang="zh-TW" sz="1400" b="1" dirty="0" err="1" smtClean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getArea</a:t>
            </a:r>
            <a:r>
              <a:rPr lang="en-US" altLang="zh-TW" sz="1400" b="1" dirty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(){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400" b="1" dirty="0" smtClean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	return 3.14*radius*radius</a:t>
            </a:r>
            <a:r>
              <a:rPr lang="en-US" altLang="zh-TW" sz="1400" b="1" dirty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 smtClean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	}</a:t>
            </a:r>
            <a:endParaRPr lang="en-US" altLang="zh-TW" sz="1400" b="1" dirty="0">
              <a:solidFill>
                <a:srgbClr val="7030A0"/>
              </a:solidFill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 smtClean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	double </a:t>
            </a:r>
            <a:r>
              <a:rPr lang="en-US" altLang="zh-TW" sz="1400" b="1" dirty="0" err="1" smtClean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getPerimeter</a:t>
            </a:r>
            <a:r>
              <a:rPr lang="en-US" altLang="zh-TW" sz="1400" b="1" dirty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(){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400" b="1" dirty="0" smtClean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	return 2*3.14*radius</a:t>
            </a:r>
            <a:r>
              <a:rPr lang="en-US" altLang="zh-TW" sz="1400" b="1" dirty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 smtClean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	}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 smtClean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class </a:t>
            </a:r>
            <a:r>
              <a:rPr lang="en-US" altLang="zh-TW" sz="1400" b="1" dirty="0" err="1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Rect</a:t>
            </a:r>
            <a:r>
              <a:rPr lang="en-US" altLang="zh-TW" sz="1400" b="1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{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400" b="1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400" b="1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public: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400" b="1" dirty="0" err="1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400" b="1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 width, height;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	double </a:t>
            </a:r>
            <a:r>
              <a:rPr lang="en-US" altLang="zh-TW" sz="1400" b="1" dirty="0" err="1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getArea</a:t>
            </a:r>
            <a:r>
              <a:rPr lang="en-US" altLang="zh-TW" sz="1400" b="1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(){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400" b="1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	return 	width*height;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	}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	double </a:t>
            </a:r>
            <a:r>
              <a:rPr lang="en-US" altLang="zh-TW" sz="1400" b="1" dirty="0" err="1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getPerimeter</a:t>
            </a:r>
            <a:r>
              <a:rPr lang="en-US" altLang="zh-TW" sz="1400" b="1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(){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400" b="1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400" b="1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return 	2*(</a:t>
            </a:r>
            <a:r>
              <a:rPr lang="en-US" altLang="zh-TW" sz="1400" b="1" dirty="0" err="1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width+height</a:t>
            </a:r>
            <a:r>
              <a:rPr lang="en-US" altLang="zh-TW" sz="1400" b="1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	}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400" b="1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}</a:t>
            </a:r>
            <a:endParaRPr lang="en-US" altLang="zh-TW" sz="1400" b="1" dirty="0" smtClean="0">
              <a:solidFill>
                <a:srgbClr val="00B050"/>
              </a:solidFill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zh-TW" sz="2000" dirty="0" smtClean="0">
              <a:solidFill>
                <a:srgbClr val="0070C0"/>
              </a:solidFill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83568" y="1340768"/>
            <a:ext cx="3886200" cy="360040"/>
          </a:xfrm>
          <a:prstGeom prst="round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Without class/object</a:t>
            </a:r>
            <a:endParaRPr lang="en-US" sz="2000" dirty="0"/>
          </a:p>
        </p:txBody>
      </p:sp>
      <p:sp>
        <p:nvSpPr>
          <p:cNvPr id="10" name="Rounded Rectangle 9"/>
          <p:cNvSpPr/>
          <p:nvPr/>
        </p:nvSpPr>
        <p:spPr>
          <a:xfrm>
            <a:off x="4722168" y="1343979"/>
            <a:ext cx="3886200" cy="360040"/>
          </a:xfrm>
          <a:prstGeom prst="roundRect">
            <a:avLst/>
          </a:prstGeom>
          <a:solidFill>
            <a:srgbClr val="0070C0"/>
          </a:solidFill>
          <a:ln>
            <a:solidFill>
              <a:srgbClr val="99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With class/object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869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and Object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BDD3-9467-46E2-A010-37D10607279B}" type="slidenum">
              <a:rPr lang="zh-TW" altLang="en-US" smtClean="0"/>
              <a:pPr/>
              <a:t>7</a:t>
            </a:fld>
            <a:endParaRPr lang="en-US" altLang="zh-TW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83568" y="3789040"/>
            <a:ext cx="7776864" cy="2520280"/>
          </a:xfrm>
          <a:prstGeom prst="rect">
            <a:avLst/>
          </a:prstGeom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>
            <a:normAutofit fontScale="85000" lnSpcReduction="2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600" b="1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void main(){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Rect</a:t>
            </a:r>
            <a:r>
              <a:rPr lang="en-US" altLang="zh-TW" sz="1600" b="1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r;		</a:t>
            </a:r>
            <a:r>
              <a:rPr lang="en-US" altLang="zh-TW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ea typeface="新細明體" pitchFamily="18" charset="-120"/>
              </a:rPr>
              <a:t>//</a:t>
            </a:r>
            <a:r>
              <a:rPr lang="en-US" altLang="zh-TW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ea typeface="新細明體" pitchFamily="18" charset="-120"/>
              </a:rPr>
              <a:t>Rect</a:t>
            </a:r>
            <a:r>
              <a:rPr lang="en-US" altLang="zh-TW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ea typeface="新細明體" pitchFamily="18" charset="-120"/>
              </a:rPr>
              <a:t> is a class, r is an object of </a:t>
            </a:r>
            <a:r>
              <a:rPr lang="en-US" altLang="zh-TW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Courier New" pitchFamily="49" charset="0"/>
                <a:ea typeface="新細明體" pitchFamily="18" charset="-120"/>
              </a:rPr>
              <a:t>Rect</a:t>
            </a:r>
            <a:endParaRPr lang="en-US" altLang="zh-TW" sz="1600" b="1" dirty="0" smtClean="0">
              <a:solidFill>
                <a:schemeClr val="tx1">
                  <a:lumMod val="75000"/>
                  <a:lumOff val="25000"/>
                </a:schemeClr>
              </a:solidFill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600" b="1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Circle c;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600" b="1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1600" b="1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&lt;&lt; “Please enter the radius of circle”;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600" b="1" dirty="0" err="1" smtClean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cin</a:t>
            </a:r>
            <a:r>
              <a:rPr lang="en-US" altLang="zh-TW" sz="1600" b="1" dirty="0" smtClean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 &gt;&gt; </a:t>
            </a:r>
            <a:r>
              <a:rPr lang="en-US" altLang="zh-TW" sz="1600" b="1" dirty="0" err="1" smtClean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c.radius</a:t>
            </a:r>
            <a:r>
              <a:rPr lang="en-US" altLang="zh-TW" sz="1600" b="1" dirty="0" smtClean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600" b="1" dirty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600" b="1" dirty="0" err="1" smtClean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1600" b="1" dirty="0" smtClean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 &lt;&lt; </a:t>
            </a:r>
            <a:r>
              <a:rPr lang="en-US" altLang="zh-TW" sz="1600" b="1" dirty="0" err="1" smtClean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c.getArea</a:t>
            </a:r>
            <a:r>
              <a:rPr lang="en-US" altLang="zh-TW" sz="1600" b="1" dirty="0" smtClean="0">
                <a:solidFill>
                  <a:srgbClr val="7030A0"/>
                </a:solidFill>
                <a:latin typeface="Courier New" pitchFamily="49" charset="0"/>
                <a:ea typeface="新細明體" pitchFamily="18" charset="-120"/>
              </a:rPr>
              <a:t>();</a:t>
            </a:r>
          </a:p>
          <a:p>
            <a:pPr>
              <a:lnSpc>
                <a:spcPct val="90000"/>
              </a:lnSpc>
              <a:buNone/>
            </a:pPr>
            <a:endParaRPr lang="en-US" altLang="zh-TW" sz="1600" b="1" dirty="0" smtClean="0">
              <a:solidFill>
                <a:srgbClr val="0070C0"/>
              </a:solidFill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600" b="1" dirty="0" err="1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&lt;&lt; “Please enter the </a:t>
            </a:r>
            <a:r>
              <a:rPr lang="en-US" altLang="zh-TW" sz="1600" b="1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width and height of a rectangle”;</a:t>
            </a:r>
            <a:endParaRPr lang="en-US" altLang="zh-TW" sz="1600" b="1" dirty="0">
              <a:solidFill>
                <a:srgbClr val="0070C0"/>
              </a:solidFill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600" b="1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600" b="1" dirty="0" err="1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cin</a:t>
            </a:r>
            <a:r>
              <a:rPr lang="en-US" altLang="zh-TW" sz="1600" b="1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 &gt;&gt; </a:t>
            </a:r>
            <a:r>
              <a:rPr lang="en-US" altLang="zh-TW" sz="1600" b="1" dirty="0" err="1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r.width</a:t>
            </a:r>
            <a:r>
              <a:rPr lang="en-US" altLang="zh-TW" sz="1600" b="1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 &gt;&gt; </a:t>
            </a:r>
            <a:r>
              <a:rPr lang="en-US" altLang="zh-TW" sz="1600" b="1" dirty="0" err="1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r.height</a:t>
            </a:r>
            <a:r>
              <a:rPr lang="en-US" altLang="zh-TW" sz="1600" b="1" dirty="0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b="1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600" b="1" dirty="0" err="1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1600" b="1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 &lt;&lt; </a:t>
            </a:r>
            <a:r>
              <a:rPr lang="en-US" altLang="zh-TW" sz="1600" b="1" dirty="0" err="1" smtClean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r.getArea</a:t>
            </a:r>
            <a:r>
              <a:rPr lang="en-US" altLang="zh-TW" sz="1600" b="1" dirty="0">
                <a:solidFill>
                  <a:srgbClr val="00B050"/>
                </a:solidFill>
                <a:latin typeface="Courier New" pitchFamily="49" charset="0"/>
                <a:ea typeface="新細明體" pitchFamily="18" charset="-120"/>
              </a:rPr>
              <a:t>();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600" b="1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}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686610" y="1196752"/>
            <a:ext cx="7776864" cy="2520280"/>
          </a:xfrm>
          <a:prstGeom prst="rect">
            <a:avLst/>
          </a:prstGeom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600" b="1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void main(){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600" b="1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1600" b="1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&lt;&lt; “Please enter the radius of circle”;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cin</a:t>
            </a:r>
            <a:r>
              <a:rPr lang="en-US" altLang="zh-TW" sz="1600" b="1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&gt;&gt; radius;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1600" b="1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&lt;&lt;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getCircleArea</a:t>
            </a:r>
            <a:r>
              <a:rPr lang="en-US" altLang="zh-TW" sz="1600" b="1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();</a:t>
            </a:r>
          </a:p>
          <a:p>
            <a:pPr>
              <a:lnSpc>
                <a:spcPct val="90000"/>
              </a:lnSpc>
              <a:buNone/>
            </a:pPr>
            <a:endParaRPr lang="en-US" altLang="zh-TW" sz="1600" b="1" dirty="0" smtClean="0">
              <a:solidFill>
                <a:srgbClr val="0070C0"/>
              </a:solidFill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None/>
            </a:pP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600" b="1" dirty="0" err="1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&lt;&lt; “Please enter the </a:t>
            </a:r>
            <a:r>
              <a:rPr lang="en-US" altLang="zh-TW" sz="1600" b="1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width and height of a rectangle”;</a:t>
            </a:r>
            <a:endParaRPr lang="en-US" altLang="zh-TW" sz="1600" b="1" dirty="0">
              <a:solidFill>
                <a:srgbClr val="0070C0"/>
              </a:solidFill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cin</a:t>
            </a:r>
            <a:r>
              <a:rPr lang="en-US" altLang="zh-TW" sz="1600" b="1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&gt;&gt; width &gt;&gt; height;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600" b="1" dirty="0" err="1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&lt;&lt; </a:t>
            </a:r>
            <a:r>
              <a:rPr lang="en-US" altLang="zh-TW" sz="1600" b="1" dirty="0" err="1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getRectangleArea</a:t>
            </a:r>
            <a:r>
              <a:rPr lang="en-US" altLang="zh-TW" sz="16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();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600" b="1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}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56314" y="3335896"/>
            <a:ext cx="3886200" cy="360040"/>
          </a:xfrm>
          <a:prstGeom prst="round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Without class/object</a:t>
            </a:r>
            <a:endParaRPr lang="en-US" sz="2000" dirty="0"/>
          </a:p>
        </p:txBody>
      </p:sp>
      <p:sp>
        <p:nvSpPr>
          <p:cNvPr id="9" name="Rounded Rectangle 8"/>
          <p:cNvSpPr/>
          <p:nvPr/>
        </p:nvSpPr>
        <p:spPr>
          <a:xfrm>
            <a:off x="4561859" y="5949280"/>
            <a:ext cx="3886200" cy="360040"/>
          </a:xfrm>
          <a:prstGeom prst="roundRect">
            <a:avLst/>
          </a:prstGeom>
          <a:solidFill>
            <a:srgbClr val="0070C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With class/object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37848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Class in Computer Programming</a:t>
            </a:r>
            <a:endParaRPr lang="zh-HK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zh-HK" dirty="0"/>
              <a:t>An abstract view of real-world objects, e.g. car, horse</a:t>
            </a:r>
          </a:p>
          <a:p>
            <a:r>
              <a:rPr lang="en-US" altLang="zh-HK" dirty="0" smtClean="0"/>
              <a:t>Computer </a:t>
            </a:r>
            <a:r>
              <a:rPr lang="en-US" altLang="zh-HK" dirty="0"/>
              <a:t>program is a model of real-world problem</a:t>
            </a:r>
            <a:endParaRPr lang="zh-HK" altLang="en-US" dirty="0"/>
          </a:p>
          <a:p>
            <a:r>
              <a:rPr lang="en-US" altLang="zh-HK" dirty="0" smtClean="0"/>
              <a:t>Simple problem: program with variables and functions</a:t>
            </a:r>
          </a:p>
          <a:p>
            <a:r>
              <a:rPr lang="en-US" altLang="zh-HK" dirty="0" smtClean="0"/>
              <a:t>Large scale program: class and object</a:t>
            </a:r>
          </a:p>
          <a:p>
            <a:r>
              <a:rPr lang="en-US" altLang="zh-HK" dirty="0" smtClean="0"/>
              <a:t>Class: </a:t>
            </a:r>
          </a:p>
          <a:p>
            <a:pPr lvl="1"/>
            <a:r>
              <a:rPr lang="en-US" altLang="zh-HK" dirty="0" smtClean="0"/>
              <a:t>definition of program component</a:t>
            </a:r>
          </a:p>
          <a:p>
            <a:pPr lvl="1"/>
            <a:r>
              <a:rPr lang="en-US" altLang="zh-HK" dirty="0" smtClean="0"/>
              <a:t>consists of member variables and member functions</a:t>
            </a:r>
          </a:p>
          <a:p>
            <a:pPr lvl="1"/>
            <a:r>
              <a:rPr lang="en-US" altLang="zh-HK" dirty="0" smtClean="0"/>
              <a:t>Member variable : variable belong to class</a:t>
            </a:r>
          </a:p>
          <a:p>
            <a:pPr lvl="1"/>
            <a:r>
              <a:rPr lang="en-US" altLang="zh-HK" dirty="0" smtClean="0"/>
              <a:t>Member function: function primary designed to access/manipulate the member variable  of the class</a:t>
            </a:r>
          </a:p>
          <a:p>
            <a:r>
              <a:rPr lang="en-US" altLang="zh-HK" dirty="0" smtClean="0"/>
              <a:t>Object:</a:t>
            </a:r>
          </a:p>
          <a:p>
            <a:pPr lvl="1"/>
            <a:r>
              <a:rPr lang="en-US" altLang="zh-HK" dirty="0" smtClean="0"/>
              <a:t>An instance of class / runtime representation of a class</a:t>
            </a:r>
          </a:p>
          <a:p>
            <a:pPr lvl="1"/>
            <a:endParaRPr lang="en-US" altLang="zh-HK" dirty="0" smtClean="0"/>
          </a:p>
          <a:p>
            <a:endParaRPr lang="en-US" altLang="zh-HK" dirty="0" smtClean="0"/>
          </a:p>
          <a:p>
            <a:endParaRPr lang="zh-HK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BDD3-9467-46E2-A010-37D10607279B}" type="slidenum">
              <a:rPr lang="zh-TW" altLang="en-US" smtClean="0"/>
              <a:pPr/>
              <a:t>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84890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itchFamily="18" charset="-120"/>
              </a:rPr>
              <a:t>Classes and Objects in C++</a:t>
            </a:r>
            <a:endParaRPr lang="en-US" altLang="zh-TW" dirty="0">
              <a:ea typeface="新細明體" pitchFamily="18" charset="-12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A class is a data </a:t>
            </a:r>
            <a:r>
              <a:rPr lang="en-US" altLang="zh-TW" dirty="0" smtClean="0">
                <a:ea typeface="新細明體" pitchFamily="18" charset="-120"/>
              </a:rPr>
              <a:t>type</a:t>
            </a:r>
            <a:r>
              <a:rPr lang="en-US" altLang="zh-TW" dirty="0">
                <a:ea typeface="新細明體" pitchFamily="18" charset="-120"/>
              </a:rPr>
              <a:t>, </a:t>
            </a:r>
            <a:r>
              <a:rPr lang="en-US" altLang="zh-TW" dirty="0" smtClean="0">
                <a:ea typeface="新細明體" pitchFamily="18" charset="-120"/>
              </a:rPr>
              <a:t>objects are variables of this type</a:t>
            </a:r>
            <a:endParaRPr lang="en-US" altLang="zh-TW" dirty="0">
              <a:ea typeface="新細明體" pitchFamily="18" charset="-120"/>
            </a:endParaRPr>
          </a:p>
          <a:p>
            <a:r>
              <a:rPr lang="en-US" altLang="zh-TW" dirty="0">
                <a:ea typeface="新細明體" pitchFamily="18" charset="-120"/>
              </a:rPr>
              <a:t>An object is a variable with member functions and data values</a:t>
            </a:r>
          </a:p>
          <a:p>
            <a:r>
              <a:rPr lang="en-US" altLang="zh-TW" sz="2600" dirty="0" err="1" smtClean="0">
                <a:latin typeface="Courier New" pitchFamily="49" charset="0"/>
                <a:ea typeface="新細明體" pitchFamily="18" charset="-120"/>
              </a:rPr>
              <a:t>cin</a:t>
            </a:r>
            <a:r>
              <a:rPr lang="en-US" altLang="zh-TW" dirty="0">
                <a:ea typeface="新細明體" pitchFamily="18" charset="-120"/>
              </a:rPr>
              <a:t>, </a:t>
            </a:r>
            <a:r>
              <a:rPr lang="en-US" altLang="zh-TW" sz="2600" dirty="0" err="1"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dirty="0">
                <a:ea typeface="新細明體" pitchFamily="18" charset="-120"/>
              </a:rPr>
              <a:t> are objects defined in header</a:t>
            </a: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 &lt;</a:t>
            </a:r>
            <a:r>
              <a:rPr lang="en-US" altLang="zh-TW" sz="2600" dirty="0" err="1">
                <a:latin typeface="Courier New" pitchFamily="49" charset="0"/>
                <a:ea typeface="新細明體" pitchFamily="18" charset="-120"/>
              </a:rPr>
              <a:t>iostream</a:t>
            </a: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&gt;</a:t>
            </a:r>
          </a:p>
          <a:p>
            <a:r>
              <a:rPr lang="en-US" altLang="zh-TW" dirty="0">
                <a:ea typeface="新細明體" pitchFamily="18" charset="-120"/>
              </a:rPr>
              <a:t>C++ has great facilities for you to define your own class and objects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60E90-AEBE-4085-88F0-F178514A8B9A}" type="slidenum">
              <a:rPr lang="zh-TW" altLang="en-US"/>
              <a:pPr/>
              <a:t>9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Defining classes</a:t>
            </a:r>
            <a:endParaRPr lang="zh-HK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zh-HK" dirty="0" smtClean="0"/>
              <a:t>class </a:t>
            </a:r>
            <a:r>
              <a:rPr lang="en-US" altLang="zh-HK" i="1" dirty="0" err="1" smtClean="0">
                <a:solidFill>
                  <a:schemeClr val="bg1">
                    <a:lumMod val="65000"/>
                  </a:schemeClr>
                </a:solidFill>
              </a:rPr>
              <a:t>class_name</a:t>
            </a:r>
            <a:r>
              <a:rPr lang="en-US" altLang="zh-HK" i="1" dirty="0" smtClean="0"/>
              <a:t> </a:t>
            </a:r>
            <a:r>
              <a:rPr lang="en-US" altLang="zh-HK" dirty="0" smtClean="0"/>
              <a:t>{</a:t>
            </a:r>
          </a:p>
          <a:p>
            <a:pPr marL="0" indent="0">
              <a:buNone/>
            </a:pPr>
            <a:r>
              <a:rPr lang="en-US" altLang="zh-HK" i="1" dirty="0" smtClean="0"/>
              <a:t>	</a:t>
            </a:r>
            <a:r>
              <a:rPr lang="en-US" altLang="zh-HK" dirty="0" smtClean="0"/>
              <a:t>public / protected / private</a:t>
            </a:r>
            <a:r>
              <a:rPr lang="en-US" altLang="zh-HK" dirty="0" smtClean="0">
                <a:solidFill>
                  <a:srgbClr val="FF0000"/>
                </a:solidFill>
              </a:rPr>
              <a:t>:</a:t>
            </a:r>
            <a:endParaRPr lang="en-US" altLang="zh-HK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zh-HK" i="1" dirty="0" smtClean="0"/>
              <a:t>	</a:t>
            </a:r>
            <a:r>
              <a:rPr lang="en-US" altLang="zh-HK" i="1" dirty="0" smtClean="0">
                <a:solidFill>
                  <a:schemeClr val="bg1">
                    <a:lumMod val="65000"/>
                  </a:schemeClr>
                </a:solidFill>
              </a:rPr>
              <a:t>attribute1 declaration;</a:t>
            </a:r>
          </a:p>
          <a:p>
            <a:pPr marL="0" indent="0">
              <a:buNone/>
            </a:pPr>
            <a:r>
              <a:rPr lang="en-US" altLang="zh-HK" i="1" dirty="0" smtClean="0">
                <a:solidFill>
                  <a:schemeClr val="bg1">
                    <a:lumMod val="65000"/>
                  </a:schemeClr>
                </a:solidFill>
              </a:rPr>
              <a:t>	attribute2 </a:t>
            </a:r>
            <a:r>
              <a:rPr lang="en-US" altLang="zh-HK" i="1" dirty="0">
                <a:solidFill>
                  <a:schemeClr val="bg1">
                    <a:lumMod val="65000"/>
                  </a:schemeClr>
                </a:solidFill>
              </a:rPr>
              <a:t>declaration</a:t>
            </a:r>
            <a:r>
              <a:rPr lang="en-US" altLang="zh-HK" i="1" dirty="0" smtClean="0">
                <a:solidFill>
                  <a:schemeClr val="bg1">
                    <a:lumMod val="65000"/>
                  </a:schemeClr>
                </a:solidFill>
              </a:rPr>
              <a:t>;</a:t>
            </a:r>
          </a:p>
          <a:p>
            <a:pPr marL="0" indent="0">
              <a:buNone/>
            </a:pPr>
            <a:r>
              <a:rPr lang="en-US" altLang="zh-HK" i="1" dirty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en-US" altLang="zh-HK" i="1" dirty="0" smtClean="0">
                <a:solidFill>
                  <a:schemeClr val="bg1">
                    <a:lumMod val="65000"/>
                  </a:schemeClr>
                </a:solidFill>
              </a:rPr>
              <a:t>method1 declaration;</a:t>
            </a:r>
          </a:p>
          <a:p>
            <a:pPr marL="0" indent="0">
              <a:buNone/>
            </a:pPr>
            <a:r>
              <a:rPr lang="en-US" altLang="zh-HK" i="1" dirty="0" smtClean="0">
                <a:solidFill>
                  <a:schemeClr val="bg1">
                    <a:lumMod val="65000"/>
                  </a:schemeClr>
                </a:solidFill>
              </a:rPr>
              <a:t>	method2 prototype;</a:t>
            </a:r>
          </a:p>
          <a:p>
            <a:pPr marL="0" indent="0">
              <a:buNone/>
            </a:pPr>
            <a:r>
              <a:rPr lang="en-US" altLang="zh-HK" dirty="0" smtClean="0"/>
              <a:t>};</a:t>
            </a:r>
          </a:p>
          <a:p>
            <a:pPr marL="0" indent="0">
              <a:buNone/>
            </a:pPr>
            <a:r>
              <a:rPr lang="en-US" altLang="zh-HK" i="1" dirty="0" err="1" smtClean="0">
                <a:solidFill>
                  <a:schemeClr val="bg1">
                    <a:lumMod val="65000"/>
                  </a:schemeClr>
                </a:solidFill>
              </a:rPr>
              <a:t>return_value</a:t>
            </a:r>
            <a:r>
              <a:rPr lang="en-US" altLang="zh-HK" i="1" dirty="0" smtClean="0"/>
              <a:t> </a:t>
            </a:r>
            <a:r>
              <a:rPr lang="en-US" altLang="zh-HK" i="1" dirty="0" err="1" smtClean="0">
                <a:solidFill>
                  <a:schemeClr val="bg1">
                    <a:lumMod val="65000"/>
                  </a:schemeClr>
                </a:solidFill>
              </a:rPr>
              <a:t>classname</a:t>
            </a:r>
            <a:r>
              <a:rPr lang="en-US" altLang="zh-HK" dirty="0" smtClean="0"/>
              <a:t>::</a:t>
            </a:r>
            <a:r>
              <a:rPr lang="en-US" altLang="zh-HK" i="1" dirty="0" smtClean="0">
                <a:solidFill>
                  <a:schemeClr val="bg1">
                    <a:lumMod val="65000"/>
                  </a:schemeClr>
                </a:solidFill>
              </a:rPr>
              <a:t>method2</a:t>
            </a:r>
            <a:r>
              <a:rPr lang="en-US" altLang="zh-HK" dirty="0" smtClean="0"/>
              <a:t>{</a:t>
            </a:r>
          </a:p>
          <a:p>
            <a:pPr marL="0" indent="0">
              <a:buNone/>
            </a:pPr>
            <a:r>
              <a:rPr lang="en-US" altLang="zh-HK" i="1" dirty="0"/>
              <a:t>	</a:t>
            </a:r>
            <a:r>
              <a:rPr lang="en-US" altLang="zh-HK" i="1" dirty="0" smtClean="0">
                <a:solidFill>
                  <a:schemeClr val="bg1">
                    <a:lumMod val="65000"/>
                  </a:schemeClr>
                </a:solidFill>
              </a:rPr>
              <a:t>method body statement;</a:t>
            </a:r>
          </a:p>
          <a:p>
            <a:pPr marL="0" indent="0">
              <a:buNone/>
            </a:pPr>
            <a:r>
              <a:rPr lang="en-US" altLang="zh-HK" dirty="0"/>
              <a:t>}</a:t>
            </a:r>
            <a:endParaRPr lang="zh-HK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BDD3-9467-46E2-A010-37D10607279B}" type="slidenum">
              <a:rPr lang="zh-TW" altLang="en-US" smtClean="0"/>
              <a:pPr/>
              <a:t>10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36430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Defining classes (</a:t>
            </a:r>
            <a:r>
              <a:rPr lang="en-US" altLang="zh-TW" dirty="0" smtClean="0">
                <a:ea typeface="新細明體" pitchFamily="18" charset="-120"/>
              </a:rPr>
              <a:t>example I)</a:t>
            </a:r>
            <a:endParaRPr lang="en-US" altLang="zh-TW" dirty="0">
              <a:ea typeface="新細明體" pitchFamily="18" charset="-12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688032" y="1268760"/>
            <a:ext cx="7772400" cy="5112568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#include &lt;</a:t>
            </a:r>
            <a:r>
              <a:rPr lang="en-US" altLang="zh-TW" sz="2000" b="1" dirty="0" err="1">
                <a:latin typeface="Courier New" pitchFamily="49" charset="0"/>
                <a:ea typeface="新細明體" pitchFamily="18" charset="-120"/>
              </a:rPr>
              <a:t>iostream</a:t>
            </a: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&gt;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using namespace </a:t>
            </a:r>
            <a:r>
              <a:rPr lang="en-US" altLang="zh-TW" sz="2000" b="1" dirty="0" err="1">
                <a:latin typeface="Courier New" pitchFamily="49" charset="0"/>
                <a:ea typeface="新細明體" pitchFamily="18" charset="-120"/>
              </a:rPr>
              <a:t>std</a:t>
            </a: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class </a:t>
            </a:r>
            <a:r>
              <a:rPr lang="en-US" altLang="zh-TW" sz="2000" b="1" dirty="0" err="1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DayOfYear</a:t>
            </a:r>
            <a:endParaRPr lang="en-US" altLang="zh-TW" sz="2000" b="1" dirty="0">
              <a:solidFill>
                <a:srgbClr val="0070C0"/>
              </a:solidFill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b="1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	public</a:t>
            </a:r>
            <a:r>
              <a:rPr lang="en-US" altLang="zh-TW" sz="2000" b="1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  <a:ea typeface="新細明體" pitchFamily="18" charset="-120"/>
              </a:rPr>
              <a:t>		 </a:t>
            </a:r>
            <a:r>
              <a:rPr lang="en-US" altLang="zh-TW" sz="20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  <a:ea typeface="新細明體" pitchFamily="18" charset="-120"/>
              </a:rPr>
              <a:t>month;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  <a:ea typeface="新細明體" pitchFamily="18" charset="-120"/>
              </a:rPr>
              <a:t>		 </a:t>
            </a:r>
            <a:r>
              <a:rPr lang="en-US" altLang="zh-TW" sz="20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20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 pitchFamily="49" charset="0"/>
                <a:ea typeface="新細明體" pitchFamily="18" charset="-120"/>
              </a:rPr>
              <a:t>day;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b="1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   </a:t>
            </a:r>
            <a:r>
              <a:rPr lang="en-US" altLang="zh-TW" sz="2000" b="1" dirty="0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ea typeface="新細明體" pitchFamily="18" charset="-120"/>
              </a:rPr>
              <a:t>void output(){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b="1" dirty="0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ea typeface="新細明體" pitchFamily="18" charset="-120"/>
              </a:rPr>
              <a:t>		   </a:t>
            </a:r>
            <a:r>
              <a:rPr lang="en-US" altLang="zh-TW" sz="2000" b="1" dirty="0" err="1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2000" b="1" dirty="0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2000" b="1" dirty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ea typeface="新細明體" pitchFamily="18" charset="-120"/>
              </a:rPr>
              <a:t>&lt;&lt; "month </a:t>
            </a:r>
            <a:r>
              <a:rPr lang="en-US" altLang="zh-TW" sz="2000" b="1" dirty="0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ea typeface="新細明體" pitchFamily="18" charset="-120"/>
              </a:rPr>
              <a:t>= " </a:t>
            </a:r>
            <a:r>
              <a:rPr lang="en-US" altLang="zh-TW" sz="2000" b="1" dirty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ea typeface="新細明體" pitchFamily="18" charset="-120"/>
              </a:rPr>
              <a:t>&lt;&lt; </a:t>
            </a:r>
            <a:r>
              <a:rPr lang="en-US" altLang="zh-TW" sz="2000" b="1" dirty="0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ea typeface="新細明體" pitchFamily="18" charset="-120"/>
              </a:rPr>
              <a:t>month;</a:t>
            </a:r>
            <a:endParaRPr lang="en-US" altLang="zh-TW" sz="2000" b="1" dirty="0">
              <a:solidFill>
                <a:schemeClr val="bg2">
                  <a:lumMod val="50000"/>
                </a:schemeClr>
              </a:solidFill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b="1" dirty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ea typeface="新細明體" pitchFamily="18" charset="-120"/>
              </a:rPr>
              <a:t>      </a:t>
            </a:r>
            <a:r>
              <a:rPr lang="en-US" altLang="zh-TW" sz="2000" b="1" dirty="0" err="1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2000" b="1" dirty="0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ea typeface="新細明體" pitchFamily="18" charset="-120"/>
              </a:rPr>
              <a:t> &lt;&lt; </a:t>
            </a:r>
            <a:r>
              <a:rPr lang="en-US" altLang="zh-TW" sz="2000" b="1" dirty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ea typeface="新細明體" pitchFamily="18" charset="-120"/>
              </a:rPr>
              <a:t>", day </a:t>
            </a:r>
            <a:r>
              <a:rPr lang="en-US" altLang="zh-TW" sz="2000" b="1" dirty="0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ea typeface="新細明體" pitchFamily="18" charset="-120"/>
              </a:rPr>
              <a:t>= " </a:t>
            </a:r>
            <a:r>
              <a:rPr lang="en-US" altLang="zh-TW" sz="2000" b="1" dirty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ea typeface="新細明體" pitchFamily="18" charset="-120"/>
              </a:rPr>
              <a:t>&lt;&lt; day &lt;&lt; </a:t>
            </a:r>
            <a:r>
              <a:rPr lang="en-US" altLang="zh-TW" sz="2000" b="1" dirty="0" err="1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ea typeface="新細明體" pitchFamily="18" charset="-120"/>
              </a:rPr>
              <a:t>endl</a:t>
            </a:r>
            <a:r>
              <a:rPr lang="en-US" altLang="zh-TW" sz="2000" b="1" dirty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ea typeface="新細明體" pitchFamily="18" charset="-120"/>
              </a:rPr>
              <a:t>;</a:t>
            </a:r>
            <a:endParaRPr lang="en-US" altLang="zh-TW" sz="2000" b="1" dirty="0" smtClean="0">
              <a:solidFill>
                <a:schemeClr val="bg2">
                  <a:lumMod val="50000"/>
                </a:schemeClr>
              </a:solidFill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b="1" dirty="0" smtClean="0">
                <a:solidFill>
                  <a:schemeClr val="bg2">
                    <a:lumMod val="50000"/>
                  </a:schemeClr>
                </a:solidFill>
                <a:latin typeface="Courier New" pitchFamily="49" charset="0"/>
                <a:ea typeface="新細明體" pitchFamily="18" charset="-120"/>
              </a:rPr>
              <a:t>	  }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b="1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};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zh-TW" sz="2000" dirty="0">
              <a:solidFill>
                <a:srgbClr val="0070C0"/>
              </a:solidFill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A5993-F50A-4C4E-ACA3-4A190C26017E}" type="slidenum">
              <a:rPr lang="zh-TW" altLang="en-US"/>
              <a:pPr/>
              <a:t>11</a:t>
            </a:fld>
            <a:endParaRPr lang="en-US" altLang="zh-TW"/>
          </a:p>
        </p:txBody>
      </p:sp>
      <p:sp>
        <p:nvSpPr>
          <p:cNvPr id="2" name="Rounded Rectangular Callout 1"/>
          <p:cNvSpPr/>
          <p:nvPr/>
        </p:nvSpPr>
        <p:spPr>
          <a:xfrm>
            <a:off x="4788024" y="2159513"/>
            <a:ext cx="3024336" cy="720080"/>
          </a:xfrm>
          <a:prstGeom prst="wedgeRoundRectCallout">
            <a:avLst>
              <a:gd name="adj1" fmla="val -87785"/>
              <a:gd name="adj2" fmla="val 12065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 smtClean="0"/>
              <a:t>Member variables</a:t>
            </a:r>
            <a:endParaRPr lang="zh-HK" altLang="en-US" dirty="0"/>
          </a:p>
        </p:txBody>
      </p:sp>
      <p:sp>
        <p:nvSpPr>
          <p:cNvPr id="6" name="Rounded Rectangular Callout 5"/>
          <p:cNvSpPr/>
          <p:nvPr/>
        </p:nvSpPr>
        <p:spPr>
          <a:xfrm>
            <a:off x="5425752" y="5301208"/>
            <a:ext cx="3024336" cy="720080"/>
          </a:xfrm>
          <a:prstGeom prst="wedgeRoundRectCallout">
            <a:avLst>
              <a:gd name="adj1" fmla="val 1789"/>
              <a:gd name="adj2" fmla="val -16773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 smtClean="0"/>
              <a:t>Member method/function</a:t>
            </a:r>
            <a:endParaRPr lang="zh-HK" altLang="en-US" dirty="0"/>
          </a:p>
        </p:txBody>
      </p:sp>
      <p:sp>
        <p:nvSpPr>
          <p:cNvPr id="3" name="Right Brace 2"/>
          <p:cNvSpPr/>
          <p:nvPr/>
        </p:nvSpPr>
        <p:spPr>
          <a:xfrm>
            <a:off x="6732240" y="3933056"/>
            <a:ext cx="360040" cy="936104"/>
          </a:xfrm>
          <a:prstGeom prst="rightBrace">
            <a:avLst>
              <a:gd name="adj1" fmla="val 29696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8" name="Right Brace 7"/>
          <p:cNvSpPr/>
          <p:nvPr/>
        </p:nvSpPr>
        <p:spPr>
          <a:xfrm>
            <a:off x="3275856" y="3140968"/>
            <a:ext cx="288032" cy="504056"/>
          </a:xfrm>
          <a:prstGeom prst="rightBrace">
            <a:avLst>
              <a:gd name="adj1" fmla="val 29696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HK" dirty="0" smtClean="0"/>
              <a:t>Member function</a:t>
            </a:r>
            <a:endParaRPr lang="zh-HK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3568" y="1196752"/>
            <a:ext cx="7772400" cy="1512168"/>
          </a:xfrm>
        </p:spPr>
        <p:txBody>
          <a:bodyPr>
            <a:normAutofit fontScale="70000" lnSpcReduction="20000"/>
          </a:bodyPr>
          <a:lstStyle/>
          <a:p>
            <a:r>
              <a:rPr lang="en-US" altLang="zh-TW" dirty="0">
                <a:ea typeface="新細明體" pitchFamily="18" charset="-120"/>
              </a:rPr>
              <a:t>In C++, a class definition commonly contains only the prototypes of its member functions (except for </a:t>
            </a:r>
            <a:r>
              <a:rPr lang="en-US" altLang="zh-TW" i="1" dirty="0">
                <a:ea typeface="新細明體" pitchFamily="18" charset="-120"/>
              </a:rPr>
              <a:t>inline functions</a:t>
            </a:r>
            <a:r>
              <a:rPr lang="en-US" altLang="zh-TW" dirty="0">
                <a:ea typeface="新細明體" pitchFamily="18" charset="-120"/>
              </a:rPr>
              <a:t>)</a:t>
            </a:r>
          </a:p>
          <a:p>
            <a:r>
              <a:rPr lang="en-US" altLang="zh-TW" dirty="0">
                <a:ea typeface="新細明體" pitchFamily="18" charset="-120"/>
              </a:rPr>
              <a:t>Use </a:t>
            </a:r>
            <a:r>
              <a:rPr lang="en-US" altLang="zh-TW" i="1" dirty="0" err="1">
                <a:solidFill>
                  <a:srgbClr val="FF0000"/>
                </a:solidFill>
                <a:ea typeface="新細明體" pitchFamily="18" charset="-120"/>
              </a:rPr>
              <a:t>classname</a:t>
            </a:r>
            <a:r>
              <a:rPr lang="en-US" altLang="zh-TW" i="1" dirty="0">
                <a:solidFill>
                  <a:srgbClr val="FF0000"/>
                </a:solidFill>
                <a:ea typeface="新細明體" pitchFamily="18" charset="-120"/>
              </a:rPr>
              <a:t>::</a:t>
            </a:r>
            <a:r>
              <a:rPr lang="en-US" altLang="zh-TW" i="1" dirty="0" err="1">
                <a:solidFill>
                  <a:srgbClr val="FF0000"/>
                </a:solidFill>
                <a:ea typeface="新細明體" pitchFamily="18" charset="-120"/>
              </a:rPr>
              <a:t>functionName</a:t>
            </a:r>
            <a:r>
              <a:rPr lang="en-US" altLang="zh-TW" dirty="0">
                <a:ea typeface="新細明體" pitchFamily="18" charset="-120"/>
              </a:rPr>
              <a:t> to define the member function (method) of particular class.  </a:t>
            </a:r>
          </a:p>
          <a:p>
            <a:endParaRPr lang="zh-HK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BDD3-9467-46E2-A010-37D10607279B}" type="slidenum">
              <a:rPr lang="zh-TW" altLang="en-US" smtClean="0"/>
              <a:pPr/>
              <a:t>12</a:t>
            </a:fld>
            <a:endParaRPr lang="en-US" altLang="zh-TW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83568" y="2708920"/>
            <a:ext cx="7772400" cy="3528392"/>
          </a:xfrm>
          <a:prstGeom prst="rect">
            <a:avLst/>
          </a:prstGeom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pitchFamily="18" charset="-120"/>
              </a:rPr>
              <a:t>class Circle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pitchFamily="18" charset="-120"/>
              </a:rPr>
              <a:t>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2000" dirty="0" smtClean="0">
                <a:latin typeface="Courier New" pitchFamily="49" charset="0"/>
                <a:ea typeface="新細明體" pitchFamily="18" charset="-120"/>
              </a:rPr>
              <a:t>……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2000" dirty="0" err="1" smtClean="0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 smtClean="0">
                <a:latin typeface="Courier New" pitchFamily="49" charset="0"/>
                <a:ea typeface="新細明體" pitchFamily="18" charset="-120"/>
              </a:rPr>
              <a:t> radius;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pitchFamily="18" charset="-120"/>
              </a:rPr>
              <a:t>	……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pitchFamily="18" charset="-120"/>
              </a:rPr>
              <a:t>	double </a:t>
            </a:r>
            <a:r>
              <a:rPr lang="en-US" altLang="zh-TW" sz="2000" dirty="0" err="1" smtClean="0">
                <a:latin typeface="Courier New" pitchFamily="49" charset="0"/>
                <a:ea typeface="新細明體" pitchFamily="18" charset="-120"/>
              </a:rPr>
              <a:t>getArea</a:t>
            </a:r>
            <a:r>
              <a:rPr lang="en-US" altLang="zh-TW" sz="2000" dirty="0" smtClean="0">
                <a:latin typeface="Courier New" pitchFamily="49" charset="0"/>
                <a:ea typeface="新細明體" pitchFamily="18" charset="-120"/>
              </a:rPr>
              <a:t>();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pitchFamily="18" charset="-120"/>
              </a:rPr>
              <a:t>};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pitchFamily="18" charset="-120"/>
              </a:rPr>
              <a:t>double Circle::</a:t>
            </a:r>
            <a:r>
              <a:rPr lang="en-US" altLang="zh-TW" sz="2000" dirty="0" err="1" smtClean="0">
                <a:latin typeface="Courier New" pitchFamily="49" charset="0"/>
                <a:ea typeface="新細明體" pitchFamily="18" charset="-120"/>
              </a:rPr>
              <a:t>getArea</a:t>
            </a:r>
            <a:r>
              <a:rPr lang="en-US" altLang="zh-TW" sz="2000" dirty="0" smtClean="0">
                <a:latin typeface="Courier New" pitchFamily="49" charset="0"/>
                <a:ea typeface="新細明體" pitchFamily="18" charset="-120"/>
              </a:rPr>
              <a:t>(){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2000" dirty="0" smtClean="0">
                <a:latin typeface="Courier New" pitchFamily="49" charset="0"/>
                <a:ea typeface="新細明體" pitchFamily="18" charset="-120"/>
              </a:rPr>
              <a:t>return 3.1415*radius*radius;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}</a:t>
            </a:r>
          </a:p>
        </p:txBody>
      </p:sp>
      <p:sp>
        <p:nvSpPr>
          <p:cNvPr id="8" name="Rectangle 7"/>
          <p:cNvSpPr/>
          <p:nvPr/>
        </p:nvSpPr>
        <p:spPr>
          <a:xfrm>
            <a:off x="755576" y="5157192"/>
            <a:ext cx="4824536" cy="100811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cxnSp>
        <p:nvCxnSpPr>
          <p:cNvPr id="10" name="Elbow Connector 9"/>
          <p:cNvCxnSpPr/>
          <p:nvPr/>
        </p:nvCxnSpPr>
        <p:spPr>
          <a:xfrm rot="10800000">
            <a:off x="3635896" y="4653136"/>
            <a:ext cx="2088232" cy="1008112"/>
          </a:xfrm>
          <a:prstGeom prst="bentConnector3">
            <a:avLst>
              <a:gd name="adj1" fmla="val -26118"/>
            </a:avLst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67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Defining classes (</a:t>
            </a:r>
            <a:r>
              <a:rPr lang="en-US" altLang="zh-TW" dirty="0" smtClean="0">
                <a:ea typeface="新細明體" pitchFamily="18" charset="-120"/>
              </a:rPr>
              <a:t>example II)</a:t>
            </a:r>
            <a:endParaRPr lang="en-US" altLang="zh-TW" dirty="0">
              <a:ea typeface="新細明體" pitchFamily="18" charset="-12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196752"/>
            <a:ext cx="7772400" cy="5112568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#include &lt;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iostream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&gt;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using namespace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std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class </a:t>
            </a:r>
            <a:r>
              <a:rPr lang="en-US" altLang="zh-TW" sz="2000" dirty="0" err="1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DayOfYear</a:t>
            </a:r>
            <a:endParaRPr lang="en-US" altLang="zh-TW" sz="2000" dirty="0">
              <a:solidFill>
                <a:srgbClr val="0070C0"/>
              </a:solidFill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public: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 void output(); //member </a:t>
            </a:r>
            <a:r>
              <a:rPr lang="en-US" altLang="zh-TW" sz="2000" dirty="0" err="1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func</a:t>
            </a:r>
            <a:r>
              <a:rPr lang="en-US" altLang="zh-TW" sz="2000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. prototype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dirty="0" err="1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month;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dirty="0" err="1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day</a:t>
            </a:r>
            <a:r>
              <a:rPr lang="en-US" altLang="zh-TW" sz="2000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};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void </a:t>
            </a:r>
            <a:r>
              <a:rPr lang="en-US" altLang="zh-TW" sz="2000" b="1" dirty="0" err="1" smtClean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DayOfYear</a:t>
            </a:r>
            <a:r>
              <a:rPr lang="en-US" altLang="zh-TW" sz="2000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::output()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{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dirty="0" err="1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2000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&lt;&lt; "month =" &lt;&lt; month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       &lt;&lt; ", day =" &lt;&lt; day &lt;&lt; </a:t>
            </a:r>
            <a:r>
              <a:rPr lang="en-US" altLang="zh-TW" sz="2000" dirty="0" err="1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endl</a:t>
            </a:r>
            <a:r>
              <a:rPr lang="en-US" altLang="zh-TW" sz="2000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 smtClean="0">
                <a:solidFill>
                  <a:srgbClr val="0070C0"/>
                </a:solidFill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zh-TW" sz="2000" dirty="0">
              <a:solidFill>
                <a:srgbClr val="0070C0"/>
              </a:solidFill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A5993-F50A-4C4E-ACA3-4A190C26017E}" type="slidenum">
              <a:rPr lang="zh-TW" altLang="en-US"/>
              <a:pPr/>
              <a:t>13</a:t>
            </a:fld>
            <a:endParaRPr lang="en-US" altLang="zh-TW"/>
          </a:p>
        </p:txBody>
      </p:sp>
      <p:sp>
        <p:nvSpPr>
          <p:cNvPr id="6" name="Rounded Rectangular Callout 5"/>
          <p:cNvSpPr/>
          <p:nvPr/>
        </p:nvSpPr>
        <p:spPr>
          <a:xfrm>
            <a:off x="5277272" y="3717032"/>
            <a:ext cx="3024336" cy="720080"/>
          </a:xfrm>
          <a:prstGeom prst="wedgeRoundRectCallout">
            <a:avLst>
              <a:gd name="adj1" fmla="val -64897"/>
              <a:gd name="adj2" fmla="val 13014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dirty="0" smtClean="0"/>
              <a:t>Define the method elsewhere</a:t>
            </a:r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155064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>
                <a:ea typeface="新細明體" pitchFamily="18" charset="-120"/>
              </a:rPr>
              <a:t>Create object, access its function</a:t>
            </a:r>
            <a:endParaRPr lang="en-US" altLang="zh-TW" dirty="0">
              <a:ea typeface="新細明體" pitchFamily="18" charset="-120"/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>
                <a:ea typeface="新細明體" pitchFamily="18" charset="-120"/>
              </a:rPr>
              <a:t>To declare an object of a class</a:t>
            </a:r>
          </a:p>
          <a:p>
            <a:pPr marL="320040" lvl="1" indent="0">
              <a:buNone/>
            </a:pPr>
            <a:r>
              <a:rPr lang="en-US" altLang="zh-TW" i="1" dirty="0" err="1" smtClean="0">
                <a:ea typeface="新細明體" pitchFamily="18" charset="-120"/>
              </a:rPr>
              <a:t>Class_name</a:t>
            </a:r>
            <a:r>
              <a:rPr lang="en-US" altLang="zh-TW" i="1" dirty="0" smtClean="0">
                <a:ea typeface="新細明體" pitchFamily="18" charset="-120"/>
              </a:rPr>
              <a:t>   </a:t>
            </a:r>
            <a:r>
              <a:rPr lang="en-US" altLang="zh-TW" i="1" dirty="0" err="1" smtClean="0">
                <a:ea typeface="新細明體" pitchFamily="18" charset="-120"/>
              </a:rPr>
              <a:t>variable_name</a:t>
            </a:r>
            <a:r>
              <a:rPr lang="en-US" altLang="zh-TW" i="1" dirty="0" smtClean="0">
                <a:ea typeface="新細明體" pitchFamily="18" charset="-120"/>
              </a:rPr>
              <a:t>;</a:t>
            </a:r>
          </a:p>
          <a:p>
            <a:pPr marL="0" indent="0">
              <a:buNone/>
            </a:pPr>
            <a:r>
              <a:rPr lang="en-US" altLang="zh-TW" dirty="0" smtClean="0">
                <a:ea typeface="新細明體" pitchFamily="18" charset="-120"/>
              </a:rPr>
              <a:t>Examples:</a:t>
            </a:r>
          </a:p>
          <a:p>
            <a:pPr marL="320040" lvl="1" indent="0">
              <a:buNone/>
            </a:pPr>
            <a:r>
              <a:rPr lang="en-US" altLang="zh-TW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Circle c1,c2;</a:t>
            </a:r>
          </a:p>
          <a:p>
            <a:pPr marL="320040" lvl="1" indent="0">
              <a:buNone/>
            </a:pPr>
            <a:r>
              <a:rPr lang="en-US" altLang="zh-TW" dirty="0" err="1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DayofYear</a:t>
            </a:r>
            <a:r>
              <a:rPr lang="en-US" altLang="zh-TW" dirty="0" smtClean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 today;</a:t>
            </a:r>
          </a:p>
          <a:p>
            <a:r>
              <a:rPr lang="en-US" altLang="zh-TW" dirty="0" smtClean="0">
                <a:ea typeface="新細明體" pitchFamily="18" charset="-120"/>
              </a:rPr>
              <a:t>A </a:t>
            </a:r>
            <a:r>
              <a:rPr lang="en-US" altLang="zh-TW" dirty="0">
                <a:ea typeface="新細明體" pitchFamily="18" charset="-120"/>
              </a:rPr>
              <a:t>member function of an object is called using the </a:t>
            </a:r>
            <a:r>
              <a:rPr lang="en-US" altLang="zh-TW" dirty="0">
                <a:solidFill>
                  <a:srgbClr val="FF0000"/>
                </a:solidFill>
                <a:ea typeface="新細明體" pitchFamily="18" charset="-120"/>
              </a:rPr>
              <a:t>dot operator</a:t>
            </a:r>
            <a:r>
              <a:rPr lang="en-US" altLang="zh-TW" dirty="0">
                <a:ea typeface="新細明體" pitchFamily="18" charset="-120"/>
              </a:rPr>
              <a:t>:  </a:t>
            </a:r>
            <a:endParaRPr lang="en-US" altLang="zh-TW" dirty="0" smtClean="0">
              <a:ea typeface="新細明體" pitchFamily="18" charset="-120"/>
            </a:endParaRPr>
          </a:p>
          <a:p>
            <a:pPr lvl="1"/>
            <a:r>
              <a:rPr lang="en-US" altLang="zh-TW" dirty="0" err="1" smtClean="0">
                <a:latin typeface="Courier New" pitchFamily="49" charset="0"/>
                <a:ea typeface="新細明體" pitchFamily="18" charset="-120"/>
              </a:rPr>
              <a:t>today.output</a:t>
            </a:r>
            <a:r>
              <a:rPr lang="en-US" altLang="zh-TW" dirty="0" smtClean="0">
                <a:latin typeface="Courier New" pitchFamily="49" charset="0"/>
                <a:ea typeface="新細明體" pitchFamily="18" charset="-120"/>
              </a:rPr>
              <a:t>();</a:t>
            </a:r>
          </a:p>
          <a:p>
            <a:pPr lvl="1"/>
            <a:r>
              <a:rPr lang="en-US" altLang="zh-TW" dirty="0" smtClean="0">
                <a:latin typeface="Courier New" pitchFamily="49" charset="0"/>
                <a:ea typeface="新細明體" pitchFamily="18" charset="-120"/>
              </a:rPr>
              <a:t>c1.getArea();</a:t>
            </a:r>
            <a:endParaRPr lang="en-US" altLang="zh-TW" sz="2400" dirty="0"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A6D1F-9D9E-471A-A675-29369DAFE532}" type="slidenum">
              <a:rPr lang="zh-TW" altLang="en-US"/>
              <a:pPr/>
              <a:t>14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itchFamily="18" charset="-120"/>
              </a:rPr>
              <a:t>Main function</a:t>
            </a:r>
            <a:endParaRPr lang="en-US" altLang="zh-TW" dirty="0">
              <a:ea typeface="新細明體" pitchFamily="18" charset="-120"/>
            </a:endParaRP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void main()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b="1" dirty="0" err="1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DayofYear</a:t>
            </a:r>
            <a:r>
              <a:rPr lang="en-US" altLang="zh-TW" sz="2000" b="1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 today, birthday;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b="1" dirty="0" err="1">
                <a:latin typeface="Courier New" pitchFamily="49" charset="0"/>
                <a:ea typeface="新細明體" pitchFamily="18" charset="-120"/>
              </a:rPr>
              <a:t>cin</a:t>
            </a: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 &gt;&gt; </a:t>
            </a:r>
            <a:r>
              <a:rPr lang="en-US" altLang="zh-TW" sz="2000" b="1" dirty="0" err="1">
                <a:latin typeface="Courier New" pitchFamily="49" charset="0"/>
                <a:ea typeface="新細明體" pitchFamily="18" charset="-120"/>
              </a:rPr>
              <a:t>today.month</a:t>
            </a: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 &gt;&gt; </a:t>
            </a:r>
            <a:r>
              <a:rPr lang="en-US" altLang="zh-TW" sz="2000" b="1" dirty="0" err="1">
                <a:latin typeface="Courier New" pitchFamily="49" charset="0"/>
                <a:ea typeface="新細明體" pitchFamily="18" charset="-120"/>
              </a:rPr>
              <a:t>today.day</a:t>
            </a: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b="1" dirty="0" err="1">
                <a:latin typeface="Courier New" pitchFamily="49" charset="0"/>
                <a:ea typeface="新細明體" pitchFamily="18" charset="-120"/>
              </a:rPr>
              <a:t>cin</a:t>
            </a: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 &gt;&gt; </a:t>
            </a:r>
            <a:r>
              <a:rPr lang="en-US" altLang="zh-TW" sz="2000" b="1" dirty="0" err="1">
                <a:latin typeface="Courier New" pitchFamily="49" charset="0"/>
                <a:ea typeface="新細明體" pitchFamily="18" charset="-120"/>
              </a:rPr>
              <a:t>birthday.month</a:t>
            </a: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 &gt;&gt; </a:t>
            </a:r>
            <a:r>
              <a:rPr lang="en-US" altLang="zh-TW" sz="2000" b="1" dirty="0" err="1">
                <a:latin typeface="Courier New" pitchFamily="49" charset="0"/>
                <a:ea typeface="新細明體" pitchFamily="18" charset="-120"/>
              </a:rPr>
              <a:t>birthday.day</a:t>
            </a: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zh-TW" altLang="en-US" sz="2000" b="1" dirty="0" smtClean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b="1" dirty="0" err="1"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 &lt;&lt; </a:t>
            </a:r>
            <a:r>
              <a:rPr lang="en-US" altLang="zh-TW" sz="2000" b="1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"</a:t>
            </a: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Today’s date is: ";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b="1" dirty="0" err="1">
                <a:latin typeface="Courier New" pitchFamily="49" charset="0"/>
                <a:ea typeface="新細明體" pitchFamily="18" charset="-120"/>
              </a:rPr>
              <a:t>today.output</a:t>
            </a: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();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b="1" dirty="0" err="1"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 &lt;&lt; "Your birthday is: ";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b="1" dirty="0" err="1">
                <a:latin typeface="Courier New" pitchFamily="49" charset="0"/>
                <a:ea typeface="新細明體" pitchFamily="18" charset="-120"/>
              </a:rPr>
              <a:t>birthday.output</a:t>
            </a: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();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  if (</a:t>
            </a:r>
            <a:r>
              <a:rPr lang="en-US" altLang="zh-TW" sz="2000" b="1" dirty="0" err="1">
                <a:latin typeface="Courier New" pitchFamily="49" charset="0"/>
                <a:ea typeface="新細明體" pitchFamily="18" charset="-120"/>
              </a:rPr>
              <a:t>today.month</a:t>
            </a: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 == </a:t>
            </a:r>
            <a:r>
              <a:rPr lang="en-US" altLang="zh-TW" sz="2000" b="1" dirty="0" err="1">
                <a:latin typeface="Courier New" pitchFamily="49" charset="0"/>
                <a:ea typeface="新細明體" pitchFamily="18" charset="-120"/>
              </a:rPr>
              <a:t>birthday.month</a:t>
            </a: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 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      &amp;&amp; </a:t>
            </a:r>
            <a:r>
              <a:rPr lang="en-US" altLang="zh-TW" sz="2000" b="1" dirty="0" err="1">
                <a:latin typeface="Courier New" pitchFamily="49" charset="0"/>
                <a:ea typeface="新細明體" pitchFamily="18" charset="-120"/>
              </a:rPr>
              <a:t>today.day</a:t>
            </a: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 == </a:t>
            </a:r>
            <a:r>
              <a:rPr lang="en-US" altLang="zh-TW" sz="2000" b="1" dirty="0" err="1">
                <a:latin typeface="Courier New" pitchFamily="49" charset="0"/>
                <a:ea typeface="新細明體" pitchFamily="18" charset="-120"/>
              </a:rPr>
              <a:t>birthday.day</a:t>
            </a: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)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      </a:t>
            </a:r>
            <a:r>
              <a:rPr lang="en-US" altLang="zh-TW" sz="2000" b="1" dirty="0" err="1"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 &lt;&lt; "Happy Birthday!\n";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b="1" dirty="0"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endParaRPr lang="en-US" altLang="zh-TW" sz="2000" dirty="0"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76D14-B940-41C2-87BA-F380F18BF793}" type="slidenum">
              <a:rPr lang="zh-TW" altLang="en-US"/>
              <a:pPr/>
              <a:t>15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新細明體" pitchFamily="18" charset="-120"/>
              </a:rPr>
              <a:t>Public and private members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ea typeface="新細明體" pitchFamily="18" charset="-120"/>
              </a:rPr>
              <a:t>By default, all members of a class are </a:t>
            </a:r>
            <a:r>
              <a:rPr lang="en-US" altLang="zh-TW" dirty="0">
                <a:solidFill>
                  <a:srgbClr val="FF0000"/>
                </a:solidFill>
                <a:ea typeface="新細明體" pitchFamily="18" charset="-120"/>
              </a:rPr>
              <a:t>private</a:t>
            </a:r>
          </a:p>
          <a:p>
            <a:endParaRPr lang="en-US" altLang="zh-TW" dirty="0" smtClean="0">
              <a:ea typeface="新細明體" pitchFamily="18" charset="-120"/>
            </a:endParaRPr>
          </a:p>
          <a:p>
            <a:r>
              <a:rPr lang="en-US" altLang="zh-TW" dirty="0" smtClean="0">
                <a:ea typeface="新細明體" pitchFamily="18" charset="-120"/>
              </a:rPr>
              <a:t>You </a:t>
            </a:r>
            <a:r>
              <a:rPr lang="en-US" altLang="zh-TW" dirty="0">
                <a:ea typeface="新細明體" pitchFamily="18" charset="-120"/>
              </a:rPr>
              <a:t>can declare public members using the keyword </a:t>
            </a: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public</a:t>
            </a:r>
          </a:p>
          <a:p>
            <a:endParaRPr lang="en-US" altLang="zh-TW" dirty="0" smtClean="0">
              <a:ea typeface="新細明體" pitchFamily="18" charset="-120"/>
            </a:endParaRPr>
          </a:p>
          <a:p>
            <a:r>
              <a:rPr lang="en-US" altLang="zh-TW" dirty="0" smtClean="0">
                <a:solidFill>
                  <a:srgbClr val="FF0000"/>
                </a:solidFill>
                <a:ea typeface="新細明體" pitchFamily="18" charset="-120"/>
              </a:rPr>
              <a:t>Private </a:t>
            </a:r>
            <a:r>
              <a:rPr lang="en-US" altLang="zh-TW" dirty="0">
                <a:solidFill>
                  <a:srgbClr val="FF0000"/>
                </a:solidFill>
                <a:ea typeface="新細明體" pitchFamily="18" charset="-120"/>
              </a:rPr>
              <a:t>members </a:t>
            </a:r>
            <a:r>
              <a:rPr lang="en-US" altLang="zh-TW" dirty="0">
                <a:ea typeface="新細明體" pitchFamily="18" charset="-120"/>
              </a:rPr>
              <a:t>can be accessed only by member functions (and </a:t>
            </a:r>
            <a:r>
              <a:rPr lang="en-US" altLang="zh-TW" i="1" dirty="0">
                <a:ea typeface="新細明體" pitchFamily="18" charset="-120"/>
              </a:rPr>
              <a:t>friend</a:t>
            </a:r>
            <a:r>
              <a:rPr lang="en-US" altLang="zh-TW" dirty="0">
                <a:ea typeface="新細明體" pitchFamily="18" charset="-120"/>
              </a:rPr>
              <a:t> functions) of that </a:t>
            </a:r>
            <a:r>
              <a:rPr lang="en-US" altLang="zh-TW" dirty="0" smtClean="0">
                <a:ea typeface="新細明體" pitchFamily="18" charset="-120"/>
              </a:rPr>
              <a:t>class, i.e. only from within the class, not from outside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E9E24-D6DB-489B-909A-A83EFB7F04B6}" type="slidenum">
              <a:rPr lang="zh-TW" altLang="en-US"/>
              <a:pPr/>
              <a:t>16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>
                <a:ea typeface="新細明體" pitchFamily="18" charset="-120"/>
              </a:rPr>
              <a:t>A new class definition for </a:t>
            </a:r>
            <a:r>
              <a:rPr lang="en-US" altLang="zh-TW" dirty="0" err="1">
                <a:ea typeface="新細明體" pitchFamily="18" charset="-120"/>
              </a:rPr>
              <a:t>DayOfYear</a:t>
            </a:r>
            <a:endParaRPr lang="en-US" altLang="zh-TW" dirty="0">
              <a:ea typeface="新細明體" pitchFamily="18" charset="-120"/>
            </a:endParaRP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688032" y="1196752"/>
            <a:ext cx="7772400" cy="4968552"/>
          </a:xfrm>
          <a:ln>
            <a:solidFill>
              <a:schemeClr val="accent1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class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DayOfYear</a:t>
            </a:r>
            <a:endParaRPr lang="en-US" altLang="zh-TW" sz="2000" dirty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{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public: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void input();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void output();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void set(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new_m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,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new_d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);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get_month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();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get_day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();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private: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bool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valid(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m,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d); // check if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m,d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valid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month;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day;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}; 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FE12F-811B-40EB-AB11-A1A7C2B8309A}" type="slidenum">
              <a:rPr lang="zh-TW" altLang="en-US"/>
              <a:pPr/>
              <a:t>17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ea typeface="新細明體" pitchFamily="18" charset="-120"/>
              </a:rPr>
              <a:t>Member function </a:t>
            </a:r>
            <a:r>
              <a:rPr lang="en-US" altLang="zh-TW" dirty="0" smtClean="0">
                <a:ea typeface="新細明體" pitchFamily="18" charset="-120"/>
              </a:rPr>
              <a:t>definitions</a:t>
            </a:r>
            <a:endParaRPr lang="en-US" altLang="zh-TW" dirty="0">
              <a:ea typeface="新細明體" pitchFamily="18" charset="-120"/>
            </a:endParaRPr>
          </a:p>
        </p:txBody>
      </p:sp>
      <p:sp>
        <p:nvSpPr>
          <p:cNvPr id="86019" name="Rectangle 3"/>
          <p:cNvSpPr>
            <a:spLocks noGrp="1" noChangeArrowheads="1"/>
          </p:cNvSpPr>
          <p:nvPr>
            <p:ph idx="1"/>
          </p:nvPr>
        </p:nvSpPr>
        <p:spPr>
          <a:xfrm>
            <a:off x="688032" y="1284312"/>
            <a:ext cx="7772400" cy="4953000"/>
          </a:xfrm>
          <a:ln>
            <a:solidFill>
              <a:schemeClr val="accent1"/>
            </a:solidFill>
            <a:prstDash val="sysDash"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>
                <a:latin typeface="Courier New" pitchFamily="49" charset="0"/>
                <a:ea typeface="新細明體" pitchFamily="18" charset="-120"/>
              </a:rPr>
              <a:t>bool DayOfYear::valid(int m, int d)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>
                <a:latin typeface="Courier New" pitchFamily="49" charset="0"/>
                <a:ea typeface="新細明體" pitchFamily="18" charset="-120"/>
              </a:rPr>
              <a:t>{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>
                <a:latin typeface="Courier New" pitchFamily="49" charset="0"/>
                <a:ea typeface="新細明體" pitchFamily="18" charset="-120"/>
              </a:rPr>
              <a:t>  if (m&lt;1 || m&gt;12 || d&lt;1) return false;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>
                <a:latin typeface="Courier New" pitchFamily="49" charset="0"/>
                <a:ea typeface="新細明體" pitchFamily="18" charset="-120"/>
              </a:rPr>
              <a:t>  switch(m){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>
                <a:latin typeface="Courier New" pitchFamily="49" charset="0"/>
                <a:ea typeface="新細明體" pitchFamily="18" charset="-120"/>
              </a:rPr>
              <a:t>    case 1: case 3: case 5: case 7: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>
                <a:latin typeface="Courier New" pitchFamily="49" charset="0"/>
                <a:ea typeface="新細明體" pitchFamily="18" charset="-120"/>
              </a:rPr>
              <a:t>    case 8: case 10: case 12: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>
                <a:latin typeface="Courier New" pitchFamily="49" charset="0"/>
                <a:ea typeface="新細明體" pitchFamily="18" charset="-120"/>
              </a:rPr>
              <a:t>         return d&lt;=31; break;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>
                <a:latin typeface="Courier New" pitchFamily="49" charset="0"/>
                <a:ea typeface="新細明體" pitchFamily="18" charset="-120"/>
              </a:rPr>
              <a:t>    case 4: case 6: case 9: case 11: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>
                <a:latin typeface="Courier New" pitchFamily="49" charset="0"/>
                <a:ea typeface="新細明體" pitchFamily="18" charset="-120"/>
              </a:rPr>
              <a:t>         return d&lt;=30; break;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>
                <a:latin typeface="Courier New" pitchFamily="49" charset="0"/>
                <a:ea typeface="新細明體" pitchFamily="18" charset="-120"/>
              </a:rPr>
              <a:t>    case 2: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>
                <a:latin typeface="Courier New" pitchFamily="49" charset="0"/>
                <a:ea typeface="新細明體" pitchFamily="18" charset="-120"/>
              </a:rPr>
              <a:t>         return d&lt;=29; break;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>
                <a:latin typeface="Courier New" pitchFamily="49" charset="0"/>
                <a:ea typeface="新細明體" pitchFamily="18" charset="-120"/>
              </a:rPr>
              <a:t>    }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>
                <a:latin typeface="Courier New" pitchFamily="49" charset="0"/>
                <a:ea typeface="新細明體" pitchFamily="18" charset="-120"/>
              </a:rPr>
              <a:t>}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CA413-99B4-4972-8A80-D62C9F52A273}" type="slidenum">
              <a:rPr lang="zh-TW" altLang="en-US"/>
              <a:pPr/>
              <a:t>18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Member function definitions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ln>
            <a:solidFill>
              <a:schemeClr val="accent1"/>
            </a:solidFill>
            <a:prstDash val="dash"/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void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DayOfYear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::input()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{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m, d;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endParaRPr lang="en-US" altLang="zh-TW" sz="2000" dirty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// input and validate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do {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&lt;&lt; 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  <a:cs typeface="Courier New" pitchFamily="49" charset="0"/>
              </a:rPr>
              <a:t>"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Enter month and day as numbers: ";  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cin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&gt;&gt; m &gt;&gt; d;  // local var. of input()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} while (!valid(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m,d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)); 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endParaRPr lang="en-US" altLang="zh-TW" sz="2000" dirty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month = m;  // accessing private members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day = d;    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}</a:t>
            </a:r>
            <a:endParaRPr lang="zh-TW" altLang="en-US" sz="2000" dirty="0"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3AE6E7-E9A2-4388-94F6-166CDDCEB5D9}" type="slidenum">
              <a:rPr lang="zh-TW" altLang="en-US"/>
              <a:pPr/>
              <a:t>19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ea typeface="新細明體" pitchFamily="18" charset="-120"/>
              </a:rPr>
              <a:t>Member function </a:t>
            </a:r>
            <a:r>
              <a:rPr lang="en-US" altLang="zh-TW" dirty="0" smtClean="0">
                <a:ea typeface="新細明體" pitchFamily="18" charset="-120"/>
              </a:rPr>
              <a:t>definitions</a:t>
            </a:r>
            <a:endParaRPr lang="en-US" altLang="zh-TW" dirty="0">
              <a:ea typeface="新細明體" pitchFamily="18" charset="-120"/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124744"/>
            <a:ext cx="7772400" cy="4953000"/>
          </a:xfrm>
          <a:ln>
            <a:solidFill>
              <a:schemeClr val="accent1"/>
            </a:solidFill>
            <a:prstDash val="dash"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void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DayOfYear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::set(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new_m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,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new_d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{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if (valid(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new_m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,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new_d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)) {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   month =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new_m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   day   =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mew_d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dirty="0" smtClean="0">
                <a:latin typeface="Courier New" pitchFamily="49" charset="0"/>
                <a:ea typeface="新細明體" pitchFamily="18" charset="-120"/>
              </a:rPr>
              <a:t>}</a:t>
            </a:r>
            <a:endParaRPr lang="en-US" altLang="zh-TW" sz="2000" dirty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en-US" altLang="zh-TW" sz="2000" dirty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DayOfYear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::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get_month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()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{  return month;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en-US" altLang="zh-TW" sz="2000" dirty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DayOfYear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::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get_day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()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{  return day;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}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AEE37-56E4-4192-86D6-0BC3E443E5E5}" type="slidenum">
              <a:rPr lang="zh-TW" altLang="en-US"/>
              <a:pPr/>
              <a:t>20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A new main program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ln>
            <a:solidFill>
              <a:schemeClr val="accent1"/>
            </a:solidFill>
            <a:prstDash val="dash"/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void main()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{ </a:t>
            </a:r>
            <a:endParaRPr lang="en-US" altLang="zh-TW" sz="2000" dirty="0" smtClean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2000" dirty="0" smtClean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2000" dirty="0" err="1" smtClean="0">
                <a:latin typeface="Courier New" pitchFamily="49" charset="0"/>
                <a:ea typeface="新細明體" pitchFamily="18" charset="-120"/>
              </a:rPr>
              <a:t>DayOfYear</a:t>
            </a:r>
            <a:r>
              <a:rPr lang="en-US" altLang="zh-TW" sz="2000" dirty="0" smtClean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today, birthday;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today.input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();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dirty="0" err="1" smtClean="0">
                <a:latin typeface="Courier New" pitchFamily="49" charset="0"/>
                <a:ea typeface="新細明體" pitchFamily="18" charset="-120"/>
              </a:rPr>
              <a:t>birthday.input</a:t>
            </a:r>
            <a:r>
              <a:rPr lang="en-US" altLang="zh-TW" sz="2000" dirty="0" smtClean="0">
                <a:latin typeface="Courier New" pitchFamily="49" charset="0"/>
                <a:ea typeface="新細明體" pitchFamily="18" charset="-120"/>
              </a:rPr>
              <a:t>();		</a:t>
            </a:r>
            <a:endParaRPr lang="en-US" altLang="zh-TW" sz="2000" dirty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&lt;&lt; "Today’s date is:\n";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today.output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();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&lt;&lt; “Your birthday is:\n”;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birthday.output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();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en-US" altLang="zh-TW" sz="2000" dirty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if (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today.get_month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()==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birthday.get_month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() 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                     &amp;&amp; 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  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today.get_day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() ==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birthday.get_day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())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cout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&lt;&lt; “Happy Birthday!\n”;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}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2E768-41CB-4377-BEFA-46ED7E1250F0}" type="slidenum">
              <a:rPr lang="zh-TW" altLang="en-US"/>
              <a:pPr/>
              <a:t>21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>
                <a:ea typeface="新細明體" pitchFamily="18" charset="-120"/>
              </a:rPr>
              <a:t>Private Variables and Access </a:t>
            </a:r>
            <a:r>
              <a:rPr lang="en-US" altLang="zh-TW" dirty="0">
                <a:ea typeface="新細明體" pitchFamily="18" charset="-120"/>
              </a:rPr>
              <a:t>functions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endParaRPr lang="en-US" altLang="zh-TW" dirty="0" smtClean="0">
              <a:ea typeface="新細明體" pitchFamily="18" charset="-120"/>
            </a:endParaRPr>
          </a:p>
          <a:p>
            <a:pPr>
              <a:lnSpc>
                <a:spcPct val="90000"/>
              </a:lnSpc>
            </a:pPr>
            <a:r>
              <a:rPr lang="en-US" altLang="zh-TW" dirty="0" smtClean="0">
                <a:ea typeface="新細明體" pitchFamily="18" charset="-120"/>
              </a:rPr>
              <a:t>Member </a:t>
            </a:r>
            <a:r>
              <a:rPr lang="en-US" altLang="zh-TW" dirty="0">
                <a:ea typeface="新細明體" pitchFamily="18" charset="-120"/>
              </a:rPr>
              <a:t>functions that give you access to the values of the private member variables are called </a:t>
            </a:r>
            <a:r>
              <a:rPr lang="en-US" altLang="zh-TW" i="1" dirty="0">
                <a:ea typeface="新細明體" pitchFamily="18" charset="-120"/>
              </a:rPr>
              <a:t>access functions</a:t>
            </a:r>
            <a:r>
              <a:rPr lang="en-US" altLang="zh-TW" dirty="0">
                <a:ea typeface="新細明體" pitchFamily="18" charset="-120"/>
              </a:rPr>
              <a:t>, e.g., </a:t>
            </a:r>
            <a:r>
              <a:rPr lang="en-US" altLang="zh-TW" sz="2600" dirty="0" err="1">
                <a:latin typeface="Courier New" pitchFamily="49" charset="0"/>
                <a:ea typeface="新細明體" pitchFamily="18" charset="-120"/>
              </a:rPr>
              <a:t>get_month</a:t>
            </a:r>
            <a:r>
              <a:rPr lang="en-US" altLang="zh-TW" dirty="0">
                <a:ea typeface="新細明體" pitchFamily="18" charset="-120"/>
              </a:rPr>
              <a:t>, </a:t>
            </a:r>
            <a:r>
              <a:rPr lang="en-US" altLang="zh-TW" sz="2600" dirty="0" smtClean="0">
                <a:latin typeface="Courier New" pitchFamily="49" charset="0"/>
                <a:ea typeface="新細明體" pitchFamily="18" charset="-120"/>
              </a:rPr>
              <a:t>set</a:t>
            </a:r>
          </a:p>
          <a:p>
            <a:pPr>
              <a:lnSpc>
                <a:spcPct val="90000"/>
              </a:lnSpc>
            </a:pPr>
            <a:endParaRPr lang="en-US" altLang="zh-TW" sz="2600" i="1" dirty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</a:pPr>
            <a:r>
              <a:rPr lang="en-US" altLang="zh-TW" dirty="0">
                <a:ea typeface="新細明體" pitchFamily="18" charset="-120"/>
              </a:rPr>
              <a:t>Useful for controlling access to private members:</a:t>
            </a:r>
          </a:p>
          <a:p>
            <a:pPr lvl="1">
              <a:lnSpc>
                <a:spcPct val="90000"/>
              </a:lnSpc>
            </a:pPr>
            <a:r>
              <a:rPr lang="en-US" altLang="zh-TW" dirty="0">
                <a:ea typeface="新細明體" pitchFamily="18" charset="-120"/>
              </a:rPr>
              <a:t>E.g. Provide data validation to ensure data integrity.</a:t>
            </a:r>
          </a:p>
          <a:p>
            <a:pPr>
              <a:lnSpc>
                <a:spcPct val="90000"/>
              </a:lnSpc>
            </a:pPr>
            <a:endParaRPr lang="en-US" altLang="zh-TW" dirty="0" smtClean="0">
              <a:ea typeface="新細明體" pitchFamily="18" charset="-120"/>
            </a:endParaRPr>
          </a:p>
          <a:p>
            <a:pPr>
              <a:lnSpc>
                <a:spcPct val="90000"/>
              </a:lnSpc>
            </a:pPr>
            <a:r>
              <a:rPr lang="en-US" altLang="zh-TW" dirty="0" smtClean="0">
                <a:ea typeface="新細明體" pitchFamily="18" charset="-120"/>
              </a:rPr>
              <a:t>Needed </a:t>
            </a:r>
            <a:r>
              <a:rPr lang="en-US" altLang="zh-TW" dirty="0">
                <a:ea typeface="新細明體" pitchFamily="18" charset="-120"/>
              </a:rPr>
              <a:t>when testing equality of 2 objects.  (The predefined equality operator = = does not work for objects and variables of structure type</a:t>
            </a:r>
            <a:r>
              <a:rPr lang="en-US" altLang="zh-TW" dirty="0" smtClean="0">
                <a:ea typeface="新細明體" pitchFamily="18" charset="-120"/>
              </a:rPr>
              <a:t>.), e.g. obj1==obj2  (not </a:t>
            </a:r>
            <a:r>
              <a:rPr lang="en-US" altLang="zh-TW" dirty="0" smtClean="0">
                <a:ea typeface="新細明體" pitchFamily="18" charset="-120"/>
              </a:rPr>
              <a:t>working!)</a:t>
            </a:r>
            <a:endParaRPr lang="en-US" altLang="zh-TW" dirty="0" smtClean="0">
              <a:ea typeface="新細明體" pitchFamily="18" charset="-120"/>
            </a:endParaRPr>
          </a:p>
          <a:p>
            <a:pPr>
              <a:lnSpc>
                <a:spcPct val="90000"/>
              </a:lnSpc>
            </a:pPr>
            <a:endParaRPr lang="en-US" altLang="zh-TW" dirty="0" smtClean="0">
              <a:ea typeface="新細明體" pitchFamily="18" charset="-12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9265C-5175-4C4D-9D63-EE4DB32A7646}" type="slidenum">
              <a:rPr lang="zh-TW" altLang="en-US"/>
              <a:pPr/>
              <a:t>22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Why private </a:t>
            </a:r>
            <a:r>
              <a:rPr lang="en-US" altLang="zh-TW" dirty="0" smtClean="0">
                <a:ea typeface="新細明體" pitchFamily="18" charset="-120"/>
              </a:rPr>
              <a:t>variable?</a:t>
            </a:r>
            <a:endParaRPr lang="en-US" altLang="zh-TW" dirty="0">
              <a:ea typeface="新細明體" pitchFamily="18" charset="-120"/>
            </a:endParaRP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124744"/>
            <a:ext cx="7772400" cy="936104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90000"/>
              </a:lnSpc>
            </a:pPr>
            <a:r>
              <a:rPr lang="en-US" altLang="zh-TW" dirty="0" smtClean="0">
                <a:ea typeface="新細明體" pitchFamily="18" charset="-120"/>
              </a:rPr>
              <a:t>Prevent others from accessing the variables directly, i.e. variables can be only accessed by access functions.</a:t>
            </a:r>
          </a:p>
          <a:p>
            <a:pPr>
              <a:lnSpc>
                <a:spcPct val="90000"/>
              </a:lnSpc>
            </a:pPr>
            <a:endParaRPr lang="en-US" altLang="zh-TW" dirty="0" smtClean="0">
              <a:ea typeface="新細明體" pitchFamily="18" charset="-12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D2F78-D4B0-452D-AD34-5CB9130D8282}" type="slidenum">
              <a:rPr lang="zh-TW" altLang="en-US"/>
              <a:pPr/>
              <a:t>23</a:t>
            </a:fld>
            <a:endParaRPr lang="en-US" altLang="zh-TW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01073" y="2060848"/>
            <a:ext cx="3801616" cy="3958952"/>
          </a:xfrm>
          <a:prstGeom prst="rect">
            <a:avLst/>
          </a:prstGeom>
          <a:ln>
            <a:solidFill>
              <a:schemeClr val="accent1"/>
            </a:solidFill>
            <a:prstDash val="dash"/>
            <a:miter lim="800000"/>
            <a:headEnd/>
            <a:tailEnd/>
          </a:ln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class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DayOfYear</a:t>
            </a:r>
            <a:endParaRPr lang="en-US" altLang="zh-TW" sz="2000" dirty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{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pitchFamily="18" charset="-120"/>
              </a:rPr>
              <a:t>	………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pitchFamily="18" charset="-120"/>
              </a:rPr>
              <a:t>	private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: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pitchFamily="18" charset="-120"/>
              </a:rPr>
              <a:t>		</a:t>
            </a:r>
            <a:r>
              <a:rPr lang="en-US" altLang="zh-TW" sz="2000" dirty="0" err="1" smtClean="0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 smtClean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month;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pitchFamily="18" charset="-120"/>
              </a:rPr>
              <a:t>		</a:t>
            </a:r>
            <a:r>
              <a:rPr lang="en-US" altLang="zh-TW" sz="2000" dirty="0" err="1" smtClean="0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 smtClean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day</a:t>
            </a:r>
            <a:r>
              <a:rPr lang="en-US" altLang="zh-TW" sz="2000" dirty="0" smtClean="0"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	………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pitchFamily="18" charset="-120"/>
              </a:rPr>
              <a:t>}; </a:t>
            </a:r>
            <a:endParaRPr lang="en-US" altLang="zh-TW" sz="2000" dirty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en-US" altLang="zh-TW" sz="2000" dirty="0"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644008" y="2060848"/>
            <a:ext cx="3801616" cy="3958952"/>
          </a:xfrm>
          <a:prstGeom prst="rect">
            <a:avLst/>
          </a:prstGeom>
          <a:ln>
            <a:solidFill>
              <a:schemeClr val="accent1"/>
            </a:solidFill>
            <a:prstDash val="dash"/>
            <a:miter lim="800000"/>
            <a:headEnd/>
            <a:tailEnd/>
          </a:ln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void </a:t>
            </a:r>
            <a:r>
              <a:rPr lang="en-US" altLang="zh-TW" sz="1300" dirty="0" err="1">
                <a:latin typeface="Courier New" pitchFamily="49" charset="0"/>
                <a:ea typeface="新細明體" pitchFamily="18" charset="-120"/>
              </a:rPr>
              <a:t>DayOfYear</a:t>
            </a: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::set(</a:t>
            </a:r>
            <a:r>
              <a:rPr lang="en-US" altLang="zh-TW" sz="13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300" dirty="0" err="1">
                <a:latin typeface="Courier New" pitchFamily="49" charset="0"/>
                <a:ea typeface="新細明體" pitchFamily="18" charset="-120"/>
              </a:rPr>
              <a:t>new_m</a:t>
            </a: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, </a:t>
            </a:r>
            <a:r>
              <a:rPr lang="en-US" altLang="zh-TW" sz="13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300" dirty="0" err="1">
                <a:latin typeface="Courier New" pitchFamily="49" charset="0"/>
                <a:ea typeface="新細明體" pitchFamily="18" charset="-120"/>
              </a:rPr>
              <a:t>new_d</a:t>
            </a: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{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300" dirty="0" smtClean="0">
                <a:latin typeface="Courier New" pitchFamily="49" charset="0"/>
                <a:ea typeface="新細明體" pitchFamily="18" charset="-120"/>
              </a:rPr>
              <a:t>	……</a:t>
            </a:r>
            <a:endParaRPr lang="en-US" altLang="zh-TW" sz="1300" dirty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     month = </a:t>
            </a:r>
            <a:r>
              <a:rPr lang="en-US" altLang="zh-TW" sz="1300" dirty="0" err="1">
                <a:latin typeface="Courier New" pitchFamily="49" charset="0"/>
                <a:ea typeface="新細明體" pitchFamily="18" charset="-120"/>
              </a:rPr>
              <a:t>new_m</a:t>
            </a: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     day   = </a:t>
            </a:r>
            <a:r>
              <a:rPr lang="en-US" altLang="zh-TW" sz="1300" dirty="0" err="1">
                <a:latin typeface="Courier New" pitchFamily="49" charset="0"/>
                <a:ea typeface="新細明體" pitchFamily="18" charset="-120"/>
              </a:rPr>
              <a:t>mew_d</a:t>
            </a:r>
            <a:r>
              <a:rPr lang="en-US" altLang="zh-TW" sz="1300" dirty="0" smtClean="0"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300" dirty="0" smtClean="0">
                <a:latin typeface="Courier New" pitchFamily="49" charset="0"/>
                <a:ea typeface="新細明體" pitchFamily="18" charset="-120"/>
              </a:rPr>
              <a:t>	……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300" dirty="0" smtClean="0">
                <a:latin typeface="Courier New" pitchFamily="49" charset="0"/>
                <a:ea typeface="新細明體" pitchFamily="18" charset="-120"/>
              </a:rPr>
              <a:t>}</a:t>
            </a:r>
            <a:endParaRPr lang="en-US" altLang="zh-TW" sz="1300" dirty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300" dirty="0" err="1" smtClean="0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300" dirty="0" smtClean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300" dirty="0" err="1">
                <a:latin typeface="Courier New" pitchFamily="49" charset="0"/>
                <a:ea typeface="新細明體" pitchFamily="18" charset="-120"/>
              </a:rPr>
              <a:t>DayOfYear</a:t>
            </a: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::</a:t>
            </a:r>
            <a:r>
              <a:rPr lang="en-US" altLang="zh-TW" sz="1300" dirty="0" err="1">
                <a:latin typeface="Courier New" pitchFamily="49" charset="0"/>
                <a:ea typeface="新細明體" pitchFamily="18" charset="-120"/>
              </a:rPr>
              <a:t>get_month</a:t>
            </a: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()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{  </a:t>
            </a:r>
            <a:endParaRPr lang="en-US" altLang="zh-TW" sz="1300" dirty="0" smtClean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300" dirty="0" smtClean="0">
                <a:latin typeface="Courier New" pitchFamily="49" charset="0"/>
                <a:ea typeface="新細明體" pitchFamily="18" charset="-120"/>
              </a:rPr>
              <a:t>return </a:t>
            </a: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month;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en-US" altLang="zh-TW" sz="1300" dirty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3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300" dirty="0" err="1">
                <a:latin typeface="Courier New" pitchFamily="49" charset="0"/>
                <a:ea typeface="新細明體" pitchFamily="18" charset="-120"/>
              </a:rPr>
              <a:t>DayOfYear</a:t>
            </a: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::</a:t>
            </a:r>
            <a:r>
              <a:rPr lang="en-US" altLang="zh-TW" sz="1300" dirty="0" err="1">
                <a:latin typeface="Courier New" pitchFamily="49" charset="0"/>
                <a:ea typeface="新細明體" pitchFamily="18" charset="-120"/>
              </a:rPr>
              <a:t>get_day</a:t>
            </a: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()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{  </a:t>
            </a:r>
            <a:endParaRPr lang="en-US" altLang="zh-TW" sz="1300" dirty="0" smtClean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300" dirty="0" smtClean="0">
                <a:latin typeface="Courier New" pitchFamily="49" charset="0"/>
                <a:ea typeface="新細明體" pitchFamily="18" charset="-120"/>
              </a:rPr>
              <a:t>return </a:t>
            </a: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day;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300" dirty="0"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en-US" altLang="zh-TW" sz="2000" dirty="0">
              <a:latin typeface="Courier New" pitchFamily="49" charset="0"/>
              <a:ea typeface="新細明體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Why private </a:t>
            </a:r>
            <a:r>
              <a:rPr lang="en-US" altLang="zh-TW" dirty="0" smtClean="0">
                <a:ea typeface="新細明體" pitchFamily="18" charset="-120"/>
              </a:rPr>
              <a:t>variables?</a:t>
            </a:r>
            <a:endParaRPr lang="en-US" altLang="zh-TW" dirty="0">
              <a:ea typeface="新細明體" pitchFamily="18" charset="-120"/>
            </a:endParaRP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zh-TW" sz="2800" dirty="0" smtClean="0">
                <a:ea typeface="新細明體" pitchFamily="18" charset="-120"/>
              </a:rPr>
              <a:t>Change of the internal presentation, e.g. variable name, type, will not affect the how the others access the object.  Caller still calling the same function with same parameters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D2F78-D4B0-452D-AD34-5CB9130D8282}" type="slidenum">
              <a:rPr lang="zh-TW" altLang="en-US"/>
              <a:pPr/>
              <a:t>24</a:t>
            </a:fld>
            <a:endParaRPr lang="en-US" altLang="zh-TW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15881" y="3214464"/>
            <a:ext cx="2793504" cy="3310880"/>
          </a:xfrm>
          <a:prstGeom prst="rect">
            <a:avLst/>
          </a:prstGeom>
          <a:ln>
            <a:solidFill>
              <a:schemeClr val="accent1"/>
            </a:solidFill>
            <a:prstDash val="dash"/>
            <a:miter lim="800000"/>
            <a:headEnd/>
            <a:tailEnd/>
          </a:ln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class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DayOfYear</a:t>
            </a:r>
            <a:endParaRPr lang="en-US" altLang="zh-TW" sz="2000" dirty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{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pitchFamily="18" charset="-120"/>
              </a:rPr>
              <a:t>	………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pitchFamily="18" charset="-120"/>
              </a:rPr>
              <a:t>	private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: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pitchFamily="18" charset="-120"/>
              </a:rPr>
              <a:t>		</a:t>
            </a:r>
            <a:r>
              <a:rPr lang="en-US" altLang="zh-TW" sz="2000" dirty="0" err="1" smtClean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 smtClean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 m;</a:t>
            </a:r>
            <a:endParaRPr lang="en-US" altLang="zh-TW" sz="2000" dirty="0">
              <a:solidFill>
                <a:srgbClr val="FF0000"/>
              </a:solidFill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 smtClean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		</a:t>
            </a:r>
            <a:r>
              <a:rPr lang="en-US" altLang="zh-TW" sz="2000" dirty="0" err="1" smtClean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 smtClean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 d;</a:t>
            </a:r>
          </a:p>
          <a:p>
            <a:pPr>
              <a:lnSpc>
                <a:spcPct val="90000"/>
              </a:lnSpc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	………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2000" dirty="0" smtClean="0">
                <a:latin typeface="Courier New" pitchFamily="49" charset="0"/>
                <a:ea typeface="新細明體" pitchFamily="18" charset="-120"/>
              </a:rPr>
              <a:t>}; </a:t>
            </a:r>
            <a:endParaRPr lang="en-US" altLang="zh-TW" sz="2000" dirty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en-US" altLang="zh-TW" sz="2000" dirty="0"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653401" y="2782416"/>
            <a:ext cx="4807031" cy="3742928"/>
          </a:xfrm>
          <a:prstGeom prst="rect">
            <a:avLst/>
          </a:prstGeom>
          <a:ln>
            <a:solidFill>
              <a:schemeClr val="accent1"/>
            </a:solidFill>
            <a:prstDash val="dash"/>
            <a:miter lim="800000"/>
            <a:headEnd/>
            <a:tailEnd/>
          </a:ln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400" dirty="0">
                <a:latin typeface="Courier New" pitchFamily="49" charset="0"/>
                <a:ea typeface="新細明體" pitchFamily="18" charset="-120"/>
              </a:rPr>
              <a:t>void </a:t>
            </a:r>
            <a:r>
              <a:rPr lang="en-US" altLang="zh-TW" sz="1400" dirty="0" err="1">
                <a:latin typeface="Courier New" pitchFamily="49" charset="0"/>
                <a:ea typeface="新細明體" pitchFamily="18" charset="-120"/>
              </a:rPr>
              <a:t>DayOfYear</a:t>
            </a:r>
            <a:r>
              <a:rPr lang="en-US" altLang="zh-TW" sz="1400" dirty="0">
                <a:latin typeface="Courier New" pitchFamily="49" charset="0"/>
                <a:ea typeface="新細明體" pitchFamily="18" charset="-120"/>
              </a:rPr>
              <a:t>::set(</a:t>
            </a:r>
            <a:r>
              <a:rPr lang="en-US" altLang="zh-TW" sz="14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400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400" dirty="0" err="1">
                <a:latin typeface="Courier New" pitchFamily="49" charset="0"/>
                <a:ea typeface="新細明體" pitchFamily="18" charset="-120"/>
              </a:rPr>
              <a:t>new_m</a:t>
            </a:r>
            <a:r>
              <a:rPr lang="en-US" altLang="zh-TW" sz="1400" dirty="0">
                <a:latin typeface="Courier New" pitchFamily="49" charset="0"/>
                <a:ea typeface="新細明體" pitchFamily="18" charset="-120"/>
              </a:rPr>
              <a:t>, </a:t>
            </a:r>
            <a:r>
              <a:rPr lang="en-US" altLang="zh-TW" sz="14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400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400" dirty="0" err="1">
                <a:latin typeface="Courier New" pitchFamily="49" charset="0"/>
                <a:ea typeface="新細明體" pitchFamily="18" charset="-120"/>
              </a:rPr>
              <a:t>new_d</a:t>
            </a:r>
            <a:r>
              <a:rPr lang="en-US" altLang="zh-TW" sz="1400" dirty="0">
                <a:latin typeface="Courier New" pitchFamily="49" charset="0"/>
                <a:ea typeface="新細明體" pitchFamily="18" charset="-120"/>
              </a:rPr>
              <a:t>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400" dirty="0">
                <a:latin typeface="Courier New" pitchFamily="49" charset="0"/>
                <a:ea typeface="新細明體" pitchFamily="18" charset="-120"/>
              </a:rPr>
              <a:t>{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400" dirty="0" smtClean="0">
                <a:latin typeface="Courier New" pitchFamily="49" charset="0"/>
                <a:ea typeface="新細明體" pitchFamily="18" charset="-120"/>
              </a:rPr>
              <a:t>	……</a:t>
            </a:r>
            <a:endParaRPr lang="en-US" altLang="zh-TW" sz="1400" dirty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400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     </a:t>
            </a:r>
            <a:r>
              <a:rPr lang="en-US" altLang="zh-TW" sz="1400" dirty="0" smtClean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m </a:t>
            </a:r>
            <a:r>
              <a:rPr lang="en-US" altLang="zh-TW" sz="1400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= </a:t>
            </a:r>
            <a:r>
              <a:rPr lang="en-US" altLang="zh-TW" sz="1400" dirty="0" err="1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new_m</a:t>
            </a:r>
            <a:r>
              <a:rPr lang="en-US" altLang="zh-TW" sz="1400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400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     </a:t>
            </a:r>
            <a:r>
              <a:rPr lang="en-US" altLang="zh-TW" sz="1400" dirty="0" smtClean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d = </a:t>
            </a:r>
            <a:r>
              <a:rPr lang="en-US" altLang="zh-TW" sz="1400" dirty="0" err="1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mew_d</a:t>
            </a:r>
            <a:r>
              <a:rPr lang="en-US" altLang="zh-TW" sz="1400" dirty="0" smtClean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400" dirty="0" smtClean="0">
                <a:latin typeface="Courier New" pitchFamily="49" charset="0"/>
                <a:ea typeface="新細明體" pitchFamily="18" charset="-120"/>
              </a:rPr>
              <a:t>	……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400" dirty="0" smtClean="0">
                <a:latin typeface="Courier New" pitchFamily="49" charset="0"/>
                <a:ea typeface="新細明體" pitchFamily="18" charset="-120"/>
              </a:rPr>
              <a:t>}</a:t>
            </a:r>
            <a:endParaRPr lang="en-US" altLang="zh-TW" sz="1400" dirty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400" dirty="0" err="1" smtClean="0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400" dirty="0" smtClean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400" dirty="0" err="1">
                <a:latin typeface="Courier New" pitchFamily="49" charset="0"/>
                <a:ea typeface="新細明體" pitchFamily="18" charset="-120"/>
              </a:rPr>
              <a:t>DayOfYear</a:t>
            </a:r>
            <a:r>
              <a:rPr lang="en-US" altLang="zh-TW" sz="1400" dirty="0">
                <a:latin typeface="Courier New" pitchFamily="49" charset="0"/>
                <a:ea typeface="新細明體" pitchFamily="18" charset="-120"/>
              </a:rPr>
              <a:t>::</a:t>
            </a:r>
            <a:r>
              <a:rPr lang="en-US" altLang="zh-TW" sz="1400" dirty="0" err="1">
                <a:latin typeface="Courier New" pitchFamily="49" charset="0"/>
                <a:ea typeface="新細明體" pitchFamily="18" charset="-120"/>
              </a:rPr>
              <a:t>get_month</a:t>
            </a:r>
            <a:r>
              <a:rPr lang="en-US" altLang="zh-TW" sz="1400" dirty="0">
                <a:latin typeface="Courier New" pitchFamily="49" charset="0"/>
                <a:ea typeface="新細明體" pitchFamily="18" charset="-120"/>
              </a:rPr>
              <a:t>()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400" dirty="0">
                <a:latin typeface="Courier New" pitchFamily="49" charset="0"/>
                <a:ea typeface="新細明體" pitchFamily="18" charset="-120"/>
              </a:rPr>
              <a:t>{  </a:t>
            </a:r>
            <a:endParaRPr lang="en-US" altLang="zh-TW" sz="1400" dirty="0" smtClean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400" dirty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400" dirty="0" smtClean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return m;</a:t>
            </a:r>
            <a:endParaRPr lang="en-US" altLang="zh-TW" sz="1400" dirty="0">
              <a:solidFill>
                <a:srgbClr val="FF0000"/>
              </a:solidFill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400" dirty="0"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400" dirty="0" err="1" smtClean="0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400" dirty="0" smtClean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400" dirty="0" err="1">
                <a:latin typeface="Courier New" pitchFamily="49" charset="0"/>
                <a:ea typeface="新細明體" pitchFamily="18" charset="-120"/>
              </a:rPr>
              <a:t>DayOfYear</a:t>
            </a:r>
            <a:r>
              <a:rPr lang="en-US" altLang="zh-TW" sz="1400" dirty="0">
                <a:latin typeface="Courier New" pitchFamily="49" charset="0"/>
                <a:ea typeface="新細明體" pitchFamily="18" charset="-120"/>
              </a:rPr>
              <a:t>::</a:t>
            </a:r>
            <a:r>
              <a:rPr lang="en-US" altLang="zh-TW" sz="1400" dirty="0" err="1">
                <a:latin typeface="Courier New" pitchFamily="49" charset="0"/>
                <a:ea typeface="新細明體" pitchFamily="18" charset="-120"/>
              </a:rPr>
              <a:t>get_day</a:t>
            </a:r>
            <a:r>
              <a:rPr lang="en-US" altLang="zh-TW" sz="1400" dirty="0">
                <a:latin typeface="Courier New" pitchFamily="49" charset="0"/>
                <a:ea typeface="新細明體" pitchFamily="18" charset="-120"/>
              </a:rPr>
              <a:t>()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400" dirty="0">
                <a:latin typeface="Courier New" pitchFamily="49" charset="0"/>
                <a:ea typeface="新細明體" pitchFamily="18" charset="-120"/>
              </a:rPr>
              <a:t>{  </a:t>
            </a:r>
            <a:endParaRPr lang="en-US" altLang="zh-TW" sz="1400" dirty="0" smtClean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400" dirty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400" dirty="0" smtClean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return d;</a:t>
            </a:r>
            <a:endParaRPr lang="en-US" altLang="zh-TW" sz="1400" dirty="0">
              <a:solidFill>
                <a:srgbClr val="FF0000"/>
              </a:solidFill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n-US" altLang="zh-TW" sz="1400" dirty="0" smtClean="0">
                <a:latin typeface="Courier New" pitchFamily="49" charset="0"/>
                <a:ea typeface="新細明體" pitchFamily="18" charset="-120"/>
              </a:rPr>
              <a:t>}</a:t>
            </a:r>
            <a:endParaRPr lang="en-US" altLang="zh-TW" sz="1400" dirty="0">
              <a:latin typeface="Courier New" pitchFamily="49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1879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Why private members?</a:t>
            </a:r>
            <a:endParaRPr lang="zh-TW" altLang="en-US" dirty="0">
              <a:ea typeface="新細明體" pitchFamily="18" charset="-120"/>
            </a:endParaRPr>
          </a:p>
        </p:txBody>
      </p:sp>
      <p:sp>
        <p:nvSpPr>
          <p:cNvPr id="665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itchFamily="18" charset="-120"/>
              </a:rPr>
              <a:t>The common style </a:t>
            </a:r>
            <a:r>
              <a:rPr lang="en-US" altLang="zh-TW" dirty="0">
                <a:ea typeface="新細明體" pitchFamily="18" charset="-120"/>
              </a:rPr>
              <a:t>of class definitions </a:t>
            </a:r>
          </a:p>
          <a:p>
            <a:pPr lvl="1">
              <a:buSzPct val="80000"/>
            </a:pPr>
            <a:r>
              <a:rPr lang="en-US" altLang="zh-TW" dirty="0">
                <a:ea typeface="新細明體" pitchFamily="18" charset="-120"/>
              </a:rPr>
              <a:t>To have all member variables </a:t>
            </a:r>
            <a:r>
              <a:rPr lang="en-US" altLang="zh-TW" dirty="0">
                <a:solidFill>
                  <a:srgbClr val="FF0000"/>
                </a:solidFill>
                <a:ea typeface="新細明體" pitchFamily="18" charset="-120"/>
              </a:rPr>
              <a:t>private</a:t>
            </a:r>
          </a:p>
          <a:p>
            <a:pPr lvl="1">
              <a:buSzPct val="80000"/>
            </a:pPr>
            <a:r>
              <a:rPr lang="en-US" altLang="zh-TW" dirty="0">
                <a:ea typeface="新細明體" pitchFamily="18" charset="-120"/>
              </a:rPr>
              <a:t>Provide enough access functions to get and set the member variables</a:t>
            </a:r>
          </a:p>
          <a:p>
            <a:pPr lvl="1">
              <a:buSzPct val="80000"/>
            </a:pPr>
            <a:r>
              <a:rPr lang="en-US" altLang="zh-TW" dirty="0">
                <a:ea typeface="新細明體" pitchFamily="18" charset="-120"/>
              </a:rPr>
              <a:t>Supporting functions used by the member functions should also be made </a:t>
            </a:r>
            <a:r>
              <a:rPr lang="en-US" altLang="zh-TW" dirty="0" smtClean="0">
                <a:ea typeface="新細明體" pitchFamily="18" charset="-120"/>
              </a:rPr>
              <a:t>private</a:t>
            </a:r>
          </a:p>
          <a:p>
            <a:pPr lvl="1">
              <a:buSzPct val="80000"/>
            </a:pPr>
            <a:r>
              <a:rPr lang="en-US" altLang="zh-CN" dirty="0" smtClean="0">
                <a:ea typeface="新細明體" pitchFamily="18" charset="-120"/>
              </a:rPr>
              <a:t>Only functions that need to interact with the outside can be made public</a:t>
            </a:r>
            <a:endParaRPr lang="en-US" altLang="zh-TW" dirty="0">
              <a:ea typeface="新細明體" pitchFamily="18" charset="-12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F2713-3A03-4000-817D-A9DC118E6DFE}" type="slidenum">
              <a:rPr lang="zh-TW" altLang="en-US"/>
              <a:pPr/>
              <a:t>25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Assignment operator for objects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It is legal to use assignment operator = with objects or with structures</a:t>
            </a:r>
          </a:p>
          <a:p>
            <a:r>
              <a:rPr lang="en-US" altLang="zh-TW" dirty="0">
                <a:ea typeface="新細明體" pitchFamily="18" charset="-120"/>
              </a:rPr>
              <a:t>E.g. </a:t>
            </a:r>
            <a:r>
              <a:rPr lang="en-US" altLang="zh-TW" sz="2600" dirty="0" err="1">
                <a:latin typeface="Courier New" pitchFamily="49" charset="0"/>
                <a:ea typeface="新細明體" pitchFamily="18" charset="-120"/>
              </a:rPr>
              <a:t>DayOfYear</a:t>
            </a: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2600" dirty="0" err="1">
                <a:latin typeface="Courier New" pitchFamily="49" charset="0"/>
                <a:ea typeface="新細明體" pitchFamily="18" charset="-120"/>
              </a:rPr>
              <a:t>due_date</a:t>
            </a: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, tomorrow;</a:t>
            </a:r>
          </a:p>
          <a:p>
            <a:pPr marL="0" indent="0">
              <a:buNone/>
            </a:pP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     </a:t>
            </a:r>
            <a:r>
              <a:rPr lang="en-US" altLang="zh-TW" sz="2600" dirty="0" err="1">
                <a:latin typeface="Courier New" pitchFamily="49" charset="0"/>
                <a:ea typeface="新細明體" pitchFamily="18" charset="-120"/>
              </a:rPr>
              <a:t>tomorrow.input</a:t>
            </a: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();</a:t>
            </a:r>
          </a:p>
          <a:p>
            <a:pPr marL="0" indent="0">
              <a:buNone/>
            </a:pP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     </a:t>
            </a:r>
            <a:r>
              <a:rPr lang="en-US" altLang="zh-TW" sz="2600" dirty="0" err="1">
                <a:latin typeface="Courier New" pitchFamily="49" charset="0"/>
                <a:ea typeface="新細明體" pitchFamily="18" charset="-120"/>
              </a:rPr>
              <a:t>due_date</a:t>
            </a: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 = tomorrow</a:t>
            </a:r>
            <a:r>
              <a:rPr lang="en-US" altLang="zh-TW" sz="2600" dirty="0" smtClean="0">
                <a:latin typeface="Courier New" pitchFamily="49" charset="0"/>
                <a:ea typeface="新細明體" pitchFamily="18" charset="-120"/>
              </a:rPr>
              <a:t>;</a:t>
            </a:r>
          </a:p>
          <a:p>
            <a:r>
              <a:rPr lang="en-US" altLang="zh-TW" dirty="0" smtClean="0">
                <a:latin typeface="Calibri"/>
                <a:ea typeface="新細明體" pitchFamily="18" charset="-120"/>
                <a:cs typeface="Calibri"/>
              </a:rPr>
              <a:t>This effectively makes both variables pointing to the same memory address of the object</a:t>
            </a:r>
            <a:endParaRPr lang="en-US" altLang="zh-TW" dirty="0">
              <a:latin typeface="Calibri"/>
              <a:ea typeface="新細明體" pitchFamily="18" charset="-120"/>
              <a:cs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6EAC5-1942-425D-AFDE-207A798082E5}" type="slidenum">
              <a:rPr lang="zh-TW" altLang="en-US"/>
              <a:pPr/>
              <a:t>26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Constructors for initialization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zh-TW" dirty="0" smtClean="0">
                <a:ea typeface="新細明體" pitchFamily="18" charset="-120"/>
              </a:rPr>
              <a:t>Class contains variables and functions</a:t>
            </a:r>
          </a:p>
          <a:p>
            <a:endParaRPr lang="en-US" altLang="zh-TW" dirty="0" smtClean="0">
              <a:ea typeface="新細明體" pitchFamily="18" charset="-120"/>
            </a:endParaRPr>
          </a:p>
          <a:p>
            <a:r>
              <a:rPr lang="en-US" altLang="zh-TW" dirty="0" smtClean="0">
                <a:ea typeface="新細明體" pitchFamily="18" charset="-120"/>
              </a:rPr>
              <a:t>Variables should be initialized before use in </a:t>
            </a:r>
            <a:r>
              <a:rPr lang="en-US" altLang="zh-TW" smtClean="0">
                <a:ea typeface="新細明體" pitchFamily="18" charset="-120"/>
              </a:rPr>
              <a:t>many cases</a:t>
            </a:r>
            <a:endParaRPr lang="en-US" altLang="zh-TW" dirty="0" smtClean="0">
              <a:ea typeface="新細明體" pitchFamily="18" charset="-120"/>
            </a:endParaRPr>
          </a:p>
          <a:p>
            <a:endParaRPr lang="en-US" altLang="zh-TW" dirty="0" smtClean="0">
              <a:ea typeface="新細明體" pitchFamily="18" charset="-120"/>
            </a:endParaRPr>
          </a:p>
          <a:p>
            <a:r>
              <a:rPr lang="en-US" altLang="zh-TW" dirty="0" smtClean="0">
                <a:ea typeface="新細明體" pitchFamily="18" charset="-120"/>
              </a:rPr>
              <a:t>In C++, a constructor is designed to initialize variables</a:t>
            </a:r>
          </a:p>
          <a:p>
            <a:endParaRPr lang="en-US" altLang="zh-TW" dirty="0" smtClean="0">
              <a:ea typeface="新細明體" pitchFamily="18" charset="-120"/>
            </a:endParaRPr>
          </a:p>
          <a:p>
            <a:r>
              <a:rPr lang="en-US" altLang="zh-TW" dirty="0" smtClean="0">
                <a:ea typeface="新細明體" pitchFamily="18" charset="-120"/>
              </a:rPr>
              <a:t>A </a:t>
            </a:r>
            <a:r>
              <a:rPr lang="en-US" altLang="zh-TW" i="1" dirty="0">
                <a:ea typeface="新細明體" pitchFamily="18" charset="-120"/>
              </a:rPr>
              <a:t>constructor</a:t>
            </a:r>
            <a:r>
              <a:rPr lang="en-US" altLang="zh-TW" dirty="0">
                <a:ea typeface="新細明體" pitchFamily="18" charset="-120"/>
              </a:rPr>
              <a:t> is a member function that is </a:t>
            </a:r>
            <a:r>
              <a:rPr lang="en-US" altLang="zh-TW" dirty="0">
                <a:solidFill>
                  <a:srgbClr val="FF0000"/>
                </a:solidFill>
                <a:ea typeface="新細明體" pitchFamily="18" charset="-120"/>
              </a:rPr>
              <a:t>automatically</a:t>
            </a:r>
            <a:r>
              <a:rPr lang="en-US" altLang="zh-TW" dirty="0">
                <a:ea typeface="新細明體" pitchFamily="18" charset="-120"/>
              </a:rPr>
              <a:t> called when an object of that class is declared</a:t>
            </a:r>
          </a:p>
          <a:p>
            <a:endParaRPr lang="en-US" altLang="zh-TW" dirty="0" smtClean="0">
              <a:ea typeface="新細明體" pitchFamily="18" charset="-120"/>
            </a:endParaRPr>
          </a:p>
          <a:p>
            <a:r>
              <a:rPr lang="en-US" altLang="zh-TW" dirty="0" smtClean="0">
                <a:ea typeface="新細明體" pitchFamily="18" charset="-120"/>
              </a:rPr>
              <a:t>Special </a:t>
            </a:r>
            <a:r>
              <a:rPr lang="en-US" altLang="zh-TW" dirty="0">
                <a:ea typeface="新細明體" pitchFamily="18" charset="-120"/>
              </a:rPr>
              <a:t>rules:</a:t>
            </a:r>
          </a:p>
          <a:p>
            <a:pPr lvl="1">
              <a:buSzPct val="80000"/>
            </a:pPr>
            <a:r>
              <a:rPr lang="en-US" altLang="zh-TW" dirty="0">
                <a:ea typeface="新細明體" pitchFamily="18" charset="-120"/>
              </a:rPr>
              <a:t>A constructor must have the </a:t>
            </a:r>
            <a:r>
              <a:rPr lang="en-US" altLang="zh-TW" dirty="0">
                <a:solidFill>
                  <a:srgbClr val="FF0000"/>
                </a:solidFill>
                <a:ea typeface="新細明體" pitchFamily="18" charset="-120"/>
              </a:rPr>
              <a:t>same</a:t>
            </a:r>
            <a:r>
              <a:rPr lang="en-US" altLang="zh-TW" dirty="0">
                <a:ea typeface="新細明體" pitchFamily="18" charset="-120"/>
              </a:rPr>
              <a:t> name as the class</a:t>
            </a:r>
          </a:p>
          <a:p>
            <a:pPr lvl="1">
              <a:buSzPct val="80000"/>
            </a:pPr>
            <a:r>
              <a:rPr lang="en-US" altLang="zh-TW" dirty="0">
                <a:ea typeface="新細明體" pitchFamily="18" charset="-120"/>
              </a:rPr>
              <a:t>A constructor definition </a:t>
            </a:r>
            <a:r>
              <a:rPr lang="en-US" altLang="zh-TW" dirty="0">
                <a:solidFill>
                  <a:srgbClr val="FF0000"/>
                </a:solidFill>
                <a:ea typeface="新細明體" pitchFamily="18" charset="-120"/>
              </a:rPr>
              <a:t>cannot</a:t>
            </a:r>
            <a:r>
              <a:rPr lang="en-US" altLang="zh-TW" dirty="0">
                <a:ea typeface="新細明體" pitchFamily="18" charset="-120"/>
              </a:rPr>
              <a:t> return a </a:t>
            </a:r>
            <a:r>
              <a:rPr lang="en-US" altLang="zh-TW" dirty="0" smtClean="0">
                <a:ea typeface="新細明體" pitchFamily="18" charset="-120"/>
              </a:rPr>
              <a:t>value</a:t>
            </a:r>
          </a:p>
          <a:p>
            <a:pPr lvl="1">
              <a:buSzPct val="80000"/>
            </a:pPr>
            <a:endParaRPr lang="en-US" altLang="zh-TW" dirty="0">
              <a:ea typeface="新細明體" pitchFamily="18" charset="-12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5FAD00-6270-41A4-80EE-851107FD36C4}" type="slidenum">
              <a:rPr lang="zh-TW" altLang="en-US"/>
              <a:pPr/>
              <a:t>27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Example: Bank account </a:t>
            </a:r>
            <a:endParaRPr lang="zh-HK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196753"/>
            <a:ext cx="8229600" cy="1152128"/>
          </a:xfrm>
        </p:spPr>
        <p:txBody>
          <a:bodyPr/>
          <a:lstStyle/>
          <a:p>
            <a:r>
              <a:rPr lang="en-US" altLang="zh-TW" sz="1800" dirty="0">
                <a:ea typeface="新細明體" pitchFamily="18" charset="-120"/>
              </a:rPr>
              <a:t>E.g., Suppose we want to define a bank account class which has member variables </a:t>
            </a: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balance</a:t>
            </a:r>
            <a:r>
              <a:rPr lang="en-US" altLang="zh-TW" sz="1800" dirty="0">
                <a:ea typeface="新細明體" pitchFamily="18" charset="-120"/>
              </a:rPr>
              <a:t> and </a:t>
            </a:r>
            <a:r>
              <a:rPr lang="en-US" altLang="zh-TW" sz="1800" dirty="0" err="1">
                <a:latin typeface="Courier New" pitchFamily="49" charset="0"/>
                <a:ea typeface="新細明體" pitchFamily="18" charset="-120"/>
              </a:rPr>
              <a:t>interest_rate</a:t>
            </a:r>
            <a:r>
              <a:rPr lang="en-US" altLang="zh-TW" sz="1800" dirty="0">
                <a:ea typeface="新細明體" pitchFamily="18" charset="-120"/>
              </a:rPr>
              <a:t>.  We want to have a constructor that initializes the member variables.</a:t>
            </a:r>
          </a:p>
          <a:p>
            <a:endParaRPr lang="zh-HK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BDD3-9467-46E2-A010-37D10607279B}" type="slidenum">
              <a:rPr lang="zh-TW" altLang="en-US" smtClean="0"/>
              <a:pPr/>
              <a:t>28</a:t>
            </a:fld>
            <a:endParaRPr lang="en-US" altLang="zh-TW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83568" y="2348880"/>
            <a:ext cx="7772400" cy="3891136"/>
          </a:xfrm>
          <a:prstGeom prst="rect">
            <a:avLst/>
          </a:prstGeom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>
            <a:normAutofit fontScale="92500" lnSpcReduction="2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600" b="1" dirty="0" smtClean="0">
                <a:latin typeface="Courier New" pitchFamily="49" charset="0"/>
                <a:ea typeface="新細明體" pitchFamily="18" charset="-120"/>
              </a:rPr>
              <a:t>class </a:t>
            </a:r>
            <a:r>
              <a:rPr lang="en-US" altLang="zh-TW" sz="1600" b="1" dirty="0" err="1" smtClean="0">
                <a:latin typeface="Courier New" pitchFamily="49" charset="0"/>
                <a:ea typeface="新細明體" pitchFamily="18" charset="-120"/>
              </a:rPr>
              <a:t>BankAcc</a:t>
            </a:r>
            <a:endParaRPr lang="en-US" altLang="zh-TW" sz="1600" b="1" dirty="0" smtClean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600" b="1" dirty="0" smtClean="0">
                <a:latin typeface="Courier New" pitchFamily="49" charset="0"/>
                <a:ea typeface="新細明體" pitchFamily="18" charset="-120"/>
              </a:rPr>
              <a:t>{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600" b="1" dirty="0" smtClean="0">
                <a:latin typeface="Courier New" pitchFamily="49" charset="0"/>
                <a:ea typeface="新細明體" pitchFamily="18" charset="-120"/>
              </a:rPr>
              <a:t>public: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600" b="1" dirty="0" smtClean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BankAcc</a:t>
            </a:r>
            <a:r>
              <a:rPr lang="en-US" altLang="zh-TW" sz="1600" b="1" dirty="0" smtClean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(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600" b="1" dirty="0" smtClean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 dollars, </a:t>
            </a:r>
            <a:r>
              <a:rPr lang="en-US" altLang="zh-TW" sz="1600" b="1" dirty="0" err="1" smtClean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600" b="1" dirty="0" smtClean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 cents, double rate);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600" b="1" dirty="0" smtClean="0">
                <a:latin typeface="Courier New" pitchFamily="49" charset="0"/>
                <a:ea typeface="新細明體" pitchFamily="18" charset="-120"/>
              </a:rPr>
              <a:t>  ...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600" b="1" dirty="0" smtClean="0">
                <a:latin typeface="Courier New" pitchFamily="49" charset="0"/>
                <a:ea typeface="新細明體" pitchFamily="18" charset="-120"/>
              </a:rPr>
              <a:t>private: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600" b="1" dirty="0" smtClean="0">
                <a:latin typeface="Courier New" pitchFamily="49" charset="0"/>
                <a:ea typeface="新細明體" pitchFamily="18" charset="-120"/>
              </a:rPr>
              <a:t>  double balance;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600" b="1" dirty="0" smtClean="0">
                <a:latin typeface="Courier New" pitchFamily="49" charset="0"/>
                <a:ea typeface="新細明體" pitchFamily="18" charset="-120"/>
              </a:rPr>
              <a:t>  double </a:t>
            </a:r>
            <a:r>
              <a:rPr lang="en-US" altLang="zh-TW" sz="1600" b="1" dirty="0" err="1" smtClean="0">
                <a:latin typeface="Courier New" pitchFamily="49" charset="0"/>
                <a:ea typeface="新細明體" pitchFamily="18" charset="-120"/>
              </a:rPr>
              <a:t>interest_rate</a:t>
            </a:r>
            <a:r>
              <a:rPr lang="en-US" altLang="zh-TW" sz="1600" b="1" dirty="0" smtClean="0"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600" b="1" dirty="0" smtClean="0">
                <a:latin typeface="Courier New" pitchFamily="49" charset="0"/>
                <a:ea typeface="新細明體" pitchFamily="18" charset="-120"/>
              </a:rPr>
              <a:t>};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600" b="1" dirty="0" smtClean="0">
                <a:latin typeface="Courier New" pitchFamily="49" charset="0"/>
                <a:ea typeface="新細明體" pitchFamily="18" charset="-120"/>
              </a:rPr>
              <a:t>...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600" b="1" dirty="0" err="1" smtClean="0">
                <a:latin typeface="Courier New" pitchFamily="49" charset="0"/>
                <a:ea typeface="新細明體" pitchFamily="18" charset="-120"/>
              </a:rPr>
              <a:t>BankAcc</a:t>
            </a:r>
            <a:r>
              <a:rPr lang="en-US" altLang="zh-TW" sz="1600" b="1" dirty="0" smtClean="0">
                <a:latin typeface="Courier New" pitchFamily="49" charset="0"/>
                <a:ea typeface="新細明體" pitchFamily="18" charset="-120"/>
              </a:rPr>
              <a:t>::</a:t>
            </a:r>
            <a:r>
              <a:rPr lang="en-US" altLang="zh-TW" sz="1600" b="1" dirty="0" err="1" smtClean="0">
                <a:latin typeface="Courier New" pitchFamily="49" charset="0"/>
                <a:ea typeface="新細明體" pitchFamily="18" charset="-120"/>
              </a:rPr>
              <a:t>BankAcc</a:t>
            </a:r>
            <a:r>
              <a:rPr lang="en-US" altLang="zh-TW" sz="1600" b="1" dirty="0" smtClean="0">
                <a:latin typeface="Courier New" pitchFamily="49" charset="0"/>
                <a:ea typeface="新細明體" pitchFamily="18" charset="-120"/>
              </a:rPr>
              <a:t>(</a:t>
            </a:r>
            <a:r>
              <a:rPr lang="en-US" altLang="zh-TW" sz="1600" b="1" dirty="0" err="1" smtClean="0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600" b="1" dirty="0" smtClean="0">
                <a:latin typeface="Courier New" pitchFamily="49" charset="0"/>
                <a:ea typeface="新細明體" pitchFamily="18" charset="-120"/>
              </a:rPr>
              <a:t> dollars, </a:t>
            </a:r>
            <a:r>
              <a:rPr lang="en-US" altLang="zh-TW" sz="1600" b="1" dirty="0" err="1" smtClean="0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600" b="1" dirty="0" smtClean="0">
                <a:latin typeface="Courier New" pitchFamily="49" charset="0"/>
                <a:ea typeface="新細明體" pitchFamily="18" charset="-120"/>
              </a:rPr>
              <a:t> cents, double rate) 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600" b="1" dirty="0" smtClean="0">
                <a:latin typeface="Courier New" pitchFamily="49" charset="0"/>
                <a:ea typeface="新細明體" pitchFamily="18" charset="-120"/>
              </a:rPr>
              <a:t>{  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600" b="1" dirty="0">
                <a:latin typeface="Courier New" pitchFamily="49" charset="0"/>
                <a:ea typeface="新細明體" pitchFamily="18" charset="-120"/>
              </a:rPr>
              <a:t>	 </a:t>
            </a:r>
            <a:r>
              <a:rPr lang="en-US" altLang="zh-TW" sz="1600" b="1" dirty="0" smtClean="0">
                <a:latin typeface="Courier New" pitchFamily="49" charset="0"/>
                <a:ea typeface="新細明體" pitchFamily="18" charset="-120"/>
              </a:rPr>
              <a:t>balance = dollars + 0.01*cents;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600" b="1" dirty="0" smtClean="0">
                <a:latin typeface="Courier New" pitchFamily="49" charset="0"/>
                <a:ea typeface="新細明體" pitchFamily="18" charset="-120"/>
              </a:rPr>
              <a:t>   </a:t>
            </a:r>
            <a:r>
              <a:rPr lang="en-US" altLang="zh-TW" sz="1600" b="1" dirty="0" err="1" smtClean="0">
                <a:latin typeface="Courier New" pitchFamily="49" charset="0"/>
                <a:ea typeface="新細明體" pitchFamily="18" charset="-120"/>
              </a:rPr>
              <a:t>interest_rate</a:t>
            </a:r>
            <a:r>
              <a:rPr lang="en-US" altLang="zh-TW" sz="1600" b="1" dirty="0" smtClean="0">
                <a:latin typeface="Courier New" pitchFamily="49" charset="0"/>
                <a:ea typeface="新細明體" pitchFamily="18" charset="-120"/>
              </a:rPr>
              <a:t> = rate;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600" b="1" dirty="0" smtClean="0">
                <a:latin typeface="Courier New" pitchFamily="49" charset="0"/>
                <a:ea typeface="新細明體" pitchFamily="18" charset="-120"/>
              </a:rPr>
              <a:t>}</a:t>
            </a:r>
            <a:endParaRPr lang="en-US" altLang="zh-TW" sz="1600" b="1" dirty="0">
              <a:latin typeface="Courier New" pitchFamily="49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168744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itchFamily="18" charset="-120"/>
              </a:rPr>
              <a:t>Constructors</a:t>
            </a:r>
            <a:endParaRPr lang="zh-TW" altLang="en-US" dirty="0">
              <a:ea typeface="新細明體" pitchFamily="18" charset="-120"/>
            </a:endParaRPr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>
                <a:ea typeface="新細明體" pitchFamily="18" charset="-120"/>
              </a:rPr>
              <a:t>When </a:t>
            </a:r>
            <a:r>
              <a:rPr lang="en-US" altLang="zh-TW" dirty="0">
                <a:ea typeface="新細明體" pitchFamily="18" charset="-120"/>
              </a:rPr>
              <a:t>declaring 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</a:rPr>
              <a:t>BankAcc</a:t>
            </a:r>
            <a:r>
              <a:rPr lang="en-US" altLang="zh-TW" dirty="0">
                <a:ea typeface="新細明體" pitchFamily="18" charset="-120"/>
              </a:rPr>
              <a:t> </a:t>
            </a:r>
            <a:r>
              <a:rPr lang="en-US" altLang="zh-TW" dirty="0" smtClean="0">
                <a:ea typeface="新細明體" pitchFamily="18" charset="-120"/>
              </a:rPr>
              <a:t>objects:</a:t>
            </a:r>
            <a:endParaRPr lang="en-US" altLang="zh-TW" dirty="0">
              <a:ea typeface="新細明體" pitchFamily="18" charset="-120"/>
            </a:endParaRPr>
          </a:p>
          <a:p>
            <a:pPr marL="0" indent="0">
              <a:buNone/>
            </a:pP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    </a:t>
            </a:r>
            <a:r>
              <a:rPr lang="en-US" altLang="zh-TW" sz="2600" dirty="0" err="1">
                <a:latin typeface="Courier New" pitchFamily="49" charset="0"/>
                <a:ea typeface="新細明體" pitchFamily="18" charset="-120"/>
              </a:rPr>
              <a:t>BankAcc</a:t>
            </a: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 account1(10,50,2.0),</a:t>
            </a:r>
          </a:p>
          <a:p>
            <a:pPr marL="0" indent="0">
              <a:buNone/>
            </a:pP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            account2(500,0,4.5);</a:t>
            </a:r>
          </a:p>
          <a:p>
            <a:endParaRPr lang="en-US" altLang="zh-TW" dirty="0" smtClean="0">
              <a:ea typeface="新細明體" pitchFamily="18" charset="-120"/>
            </a:endParaRPr>
          </a:p>
          <a:p>
            <a:r>
              <a:rPr lang="en-US" altLang="zh-TW" dirty="0" smtClean="0">
                <a:solidFill>
                  <a:srgbClr val="FF0000"/>
                </a:solidFill>
                <a:ea typeface="新細明體" pitchFamily="18" charset="-120"/>
              </a:rPr>
              <a:t>Note:  A </a:t>
            </a:r>
            <a:r>
              <a:rPr lang="en-US" altLang="zh-TW" dirty="0">
                <a:solidFill>
                  <a:srgbClr val="FF0000"/>
                </a:solidFill>
                <a:ea typeface="新細明體" pitchFamily="18" charset="-120"/>
              </a:rPr>
              <a:t>constructor cannot be called in the same way as an ordinary member function is called:</a:t>
            </a:r>
          </a:p>
          <a:p>
            <a:pPr marL="0" indent="0">
              <a:buNone/>
            </a:pPr>
            <a:r>
              <a:rPr lang="en-US" altLang="zh-TW" sz="2600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2400" dirty="0">
                <a:latin typeface="Courier New" pitchFamily="49" charset="0"/>
                <a:ea typeface="新細明體" pitchFamily="18" charset="-120"/>
              </a:rPr>
              <a:t>account1.BankAcc(10,20,1.0); // illegal 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FBABC-013D-47B1-A5A8-3080BB328520}" type="slidenum">
              <a:rPr lang="zh-TW" altLang="en-US"/>
              <a:pPr/>
              <a:t>29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itchFamily="18" charset="-120"/>
              </a:rPr>
              <a:t>Constructors</a:t>
            </a:r>
            <a:endParaRPr lang="zh-TW" altLang="en-US" dirty="0">
              <a:ea typeface="新細明體" pitchFamily="18" charset="-120"/>
            </a:endParaRPr>
          </a:p>
        </p:txBody>
      </p:sp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altLang="zh-TW" dirty="0" smtClean="0">
                <a:ea typeface="新細明體" pitchFamily="18" charset="-120"/>
              </a:rPr>
              <a:t>More than one </a:t>
            </a:r>
            <a:r>
              <a:rPr lang="en-US" altLang="zh-TW" dirty="0" smtClean="0">
                <a:ea typeface="新細明體" pitchFamily="18" charset="-120"/>
              </a:rPr>
              <a:t>version </a:t>
            </a:r>
            <a:r>
              <a:rPr lang="en-US" altLang="zh-TW" dirty="0" smtClean="0">
                <a:ea typeface="新細明體" pitchFamily="18" charset="-120"/>
              </a:rPr>
              <a:t>of constructors </a:t>
            </a:r>
            <a:r>
              <a:rPr lang="en-US" altLang="zh-TW" dirty="0">
                <a:ea typeface="新細明體" pitchFamily="18" charset="-120"/>
              </a:rPr>
              <a:t>are usually </a:t>
            </a:r>
            <a:r>
              <a:rPr lang="en-US" altLang="zh-TW" dirty="0" smtClean="0">
                <a:ea typeface="新細明體" pitchFamily="18" charset="-120"/>
              </a:rPr>
              <a:t>defined (overloaded) </a:t>
            </a:r>
            <a:r>
              <a:rPr lang="en-US" altLang="zh-TW" dirty="0">
                <a:ea typeface="新細明體" pitchFamily="18" charset="-120"/>
              </a:rPr>
              <a:t>so that objects can be initialized in more than one way, e.g.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400" dirty="0">
                <a:ea typeface="新細明體" pitchFamily="18" charset="-120"/>
              </a:rPr>
              <a:t> </a:t>
            </a:r>
            <a:endParaRPr lang="en-US" altLang="zh-TW" sz="2000" dirty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class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BankAcc</a:t>
            </a:r>
            <a:endParaRPr lang="en-US" altLang="zh-TW" sz="2000" dirty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public: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BankAcc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(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dollars,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cents, double rate);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BankAcc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(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dollars, double rate);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BankAcc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();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  ...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private: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  double balance;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  double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interest_rate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};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FD25B-C0CC-4F69-91A2-B460BAF88319}" type="slidenum">
              <a:rPr lang="zh-TW" altLang="en-US"/>
              <a:pPr/>
              <a:t>30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itchFamily="18" charset="-120"/>
              </a:rPr>
              <a:t>Constructors</a:t>
            </a:r>
            <a:endParaRPr lang="zh-TW" altLang="en-US" dirty="0">
              <a:ea typeface="新細明體" pitchFamily="18" charset="-12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268760"/>
            <a:ext cx="7772400" cy="5112568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Autofit/>
          </a:bodyPr>
          <a:lstStyle/>
          <a:p>
            <a:pPr>
              <a:buFont typeface="Monotype Sorts" pitchFamily="2" charset="2"/>
              <a:buNone/>
            </a:pPr>
            <a:r>
              <a:rPr lang="en-US" altLang="zh-TW" sz="1600" dirty="0" err="1">
                <a:latin typeface="Courier New" pitchFamily="49" charset="0"/>
                <a:ea typeface="新細明體" pitchFamily="18" charset="-120"/>
              </a:rPr>
              <a:t>BankAcc</a:t>
            </a: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::</a:t>
            </a:r>
            <a:r>
              <a:rPr lang="en-US" altLang="zh-TW" sz="1600" dirty="0" err="1">
                <a:latin typeface="Courier New" pitchFamily="49" charset="0"/>
                <a:ea typeface="新細明體" pitchFamily="18" charset="-120"/>
              </a:rPr>
              <a:t>BankAcc</a:t>
            </a: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(</a:t>
            </a:r>
            <a:r>
              <a:rPr lang="en-US" altLang="zh-TW" sz="16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 dollars, </a:t>
            </a:r>
            <a:r>
              <a:rPr lang="en-US" altLang="zh-TW" sz="16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 cents</a:t>
            </a:r>
            <a:r>
              <a:rPr lang="en-US" altLang="zh-TW" sz="1600" dirty="0" smtClean="0">
                <a:latin typeface="Courier New" pitchFamily="49" charset="0"/>
                <a:ea typeface="新細明體" pitchFamily="18" charset="-120"/>
              </a:rPr>
              <a:t>, double </a:t>
            </a: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rate)</a:t>
            </a:r>
          </a:p>
          <a:p>
            <a:pPr>
              <a:buFont typeface="Monotype Sort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{  </a:t>
            </a:r>
            <a:endParaRPr lang="en-US" altLang="zh-TW" sz="1600" dirty="0" smtClean="0">
              <a:latin typeface="Courier New" pitchFamily="49" charset="0"/>
              <a:ea typeface="新細明體" pitchFamily="18" charset="-120"/>
            </a:endParaRPr>
          </a:p>
          <a:p>
            <a:pPr>
              <a:buFont typeface="Monotype Sort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600" dirty="0" smtClean="0">
                <a:latin typeface="Courier New" pitchFamily="49" charset="0"/>
                <a:ea typeface="新細明體" pitchFamily="18" charset="-120"/>
              </a:rPr>
              <a:t>balance </a:t>
            </a: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= dollars + 0.01*cents;</a:t>
            </a:r>
          </a:p>
          <a:p>
            <a:pPr>
              <a:buFont typeface="Monotype Sort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1600" dirty="0" smtClean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600" dirty="0" err="1" smtClean="0">
                <a:latin typeface="Courier New" pitchFamily="49" charset="0"/>
                <a:ea typeface="新細明體" pitchFamily="18" charset="-120"/>
              </a:rPr>
              <a:t>interest_rate</a:t>
            </a:r>
            <a:r>
              <a:rPr lang="en-US" altLang="zh-TW" sz="1600" dirty="0" smtClean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= rate;</a:t>
            </a:r>
          </a:p>
          <a:p>
            <a:pPr>
              <a:buFont typeface="Monotype Sort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>
              <a:buFont typeface="Monotype Sorts" pitchFamily="2" charset="2"/>
              <a:buNone/>
            </a:pPr>
            <a:r>
              <a:rPr lang="en-US" altLang="zh-TW" sz="1600" dirty="0" err="1" smtClean="0">
                <a:latin typeface="Courier New" pitchFamily="49" charset="0"/>
                <a:ea typeface="新細明體" pitchFamily="18" charset="-120"/>
              </a:rPr>
              <a:t>BankAcc</a:t>
            </a: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::</a:t>
            </a:r>
            <a:r>
              <a:rPr lang="en-US" altLang="zh-TW" sz="1600" dirty="0" err="1">
                <a:latin typeface="Courier New" pitchFamily="49" charset="0"/>
                <a:ea typeface="新細明體" pitchFamily="18" charset="-120"/>
              </a:rPr>
              <a:t>BankAcc</a:t>
            </a: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(</a:t>
            </a:r>
            <a:r>
              <a:rPr lang="en-US" altLang="zh-TW" sz="16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 dollars, double rate)</a:t>
            </a:r>
          </a:p>
          <a:p>
            <a:pPr>
              <a:buFont typeface="Monotype Sort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{  </a:t>
            </a:r>
            <a:endParaRPr lang="en-US" altLang="zh-TW" sz="1600" dirty="0" smtClean="0">
              <a:latin typeface="Courier New" pitchFamily="49" charset="0"/>
              <a:ea typeface="新細明體" pitchFamily="18" charset="-120"/>
            </a:endParaRPr>
          </a:p>
          <a:p>
            <a:pPr>
              <a:buFont typeface="Monotype Sort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600" dirty="0" smtClean="0">
                <a:latin typeface="Courier New" pitchFamily="49" charset="0"/>
                <a:ea typeface="新細明體" pitchFamily="18" charset="-120"/>
              </a:rPr>
              <a:t>balance </a:t>
            </a: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= dollars;</a:t>
            </a:r>
          </a:p>
          <a:p>
            <a:pPr>
              <a:buFont typeface="Monotype Sort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1600" dirty="0" err="1" smtClean="0">
                <a:latin typeface="Courier New" pitchFamily="49" charset="0"/>
                <a:ea typeface="新細明體" pitchFamily="18" charset="-120"/>
              </a:rPr>
              <a:t>interest_rate</a:t>
            </a:r>
            <a:r>
              <a:rPr lang="en-US" altLang="zh-TW" sz="1600" dirty="0" smtClean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= rate;</a:t>
            </a:r>
          </a:p>
          <a:p>
            <a:pPr>
              <a:buFont typeface="Monotype Sort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}</a:t>
            </a:r>
          </a:p>
          <a:p>
            <a:pPr>
              <a:buFont typeface="Monotype Sorts" pitchFamily="2" charset="2"/>
              <a:buNone/>
            </a:pPr>
            <a:r>
              <a:rPr lang="en-US" altLang="zh-TW" sz="1600" dirty="0" err="1" smtClean="0">
                <a:latin typeface="Courier New" pitchFamily="49" charset="0"/>
                <a:ea typeface="新細明體" pitchFamily="18" charset="-120"/>
              </a:rPr>
              <a:t>BankAcc</a:t>
            </a: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::</a:t>
            </a:r>
            <a:r>
              <a:rPr lang="en-US" altLang="zh-TW" sz="1600" dirty="0" err="1">
                <a:latin typeface="Courier New" pitchFamily="49" charset="0"/>
                <a:ea typeface="新細明體" pitchFamily="18" charset="-120"/>
              </a:rPr>
              <a:t>BankAcc</a:t>
            </a: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()</a:t>
            </a:r>
          </a:p>
          <a:p>
            <a:pPr>
              <a:buFont typeface="Monotype Sort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{ </a:t>
            </a:r>
            <a:endParaRPr lang="en-US" altLang="zh-TW" sz="1600" dirty="0" smtClean="0">
              <a:latin typeface="Courier New" pitchFamily="49" charset="0"/>
              <a:ea typeface="新細明體" pitchFamily="18" charset="-120"/>
            </a:endParaRPr>
          </a:p>
          <a:p>
            <a:pPr>
              <a:buFont typeface="Monotype Sort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600" dirty="0" smtClean="0">
                <a:latin typeface="Courier New" pitchFamily="49" charset="0"/>
                <a:ea typeface="新細明體" pitchFamily="18" charset="-120"/>
              </a:rPr>
              <a:t>balance </a:t>
            </a: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= 0;</a:t>
            </a:r>
          </a:p>
          <a:p>
            <a:pPr>
              <a:buFont typeface="Monotype Sort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1600" dirty="0" err="1" smtClean="0">
                <a:latin typeface="Courier New" pitchFamily="49" charset="0"/>
                <a:ea typeface="新細明體" pitchFamily="18" charset="-120"/>
              </a:rPr>
              <a:t>interest_rate</a:t>
            </a:r>
            <a:r>
              <a:rPr lang="en-US" altLang="zh-TW" sz="1600" dirty="0" smtClean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= 0.0;</a:t>
            </a:r>
          </a:p>
          <a:p>
            <a:pPr>
              <a:buFont typeface="Monotype Sort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pitchFamily="18" charset="-120"/>
              </a:rPr>
              <a:t>}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FD25B-C0CC-4F69-91A2-B460BAF88319}" type="slidenum">
              <a:rPr lang="zh-TW" altLang="en-US"/>
              <a:pPr/>
              <a:t>31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4331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Constructors</a:t>
            </a:r>
            <a:endParaRPr lang="zh-TW" altLang="en-US" dirty="0">
              <a:ea typeface="新細明體" pitchFamily="18" charset="-120"/>
            </a:endParaRPr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TW" dirty="0">
                <a:ea typeface="新細明體" pitchFamily="18" charset="-120"/>
              </a:rPr>
              <a:t>When the constructor has no arguments, </a:t>
            </a:r>
            <a:r>
              <a:rPr lang="en-US" altLang="zh-TW" dirty="0">
                <a:solidFill>
                  <a:srgbClr val="FF0000"/>
                </a:solidFill>
                <a:ea typeface="新細明體" pitchFamily="18" charset="-120"/>
              </a:rPr>
              <a:t>don’t</a:t>
            </a:r>
            <a:r>
              <a:rPr lang="en-US" altLang="zh-TW" dirty="0">
                <a:ea typeface="新細明體" pitchFamily="18" charset="-120"/>
              </a:rPr>
              <a:t> include any parentheses in the object declaration.</a:t>
            </a:r>
          </a:p>
          <a:p>
            <a:r>
              <a:rPr lang="en-US" altLang="zh-TW" dirty="0">
                <a:ea typeface="新細明體" pitchFamily="18" charset="-120"/>
              </a:rPr>
              <a:t>E.g.</a:t>
            </a: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  </a:t>
            </a:r>
          </a:p>
          <a:p>
            <a:pPr marL="0" indent="0">
              <a:buNone/>
            </a:pP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   </a:t>
            </a:r>
            <a:r>
              <a:rPr lang="en-US" altLang="zh-TW" sz="2600" dirty="0" err="1">
                <a:latin typeface="Courier New" pitchFamily="49" charset="0"/>
                <a:ea typeface="新細明體" pitchFamily="18" charset="-120"/>
              </a:rPr>
              <a:t>BankAcc</a:t>
            </a: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 acc1(100, 50, 2.0), // OK</a:t>
            </a:r>
          </a:p>
          <a:p>
            <a:pPr marL="0" indent="0">
              <a:buNone/>
            </a:pP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           acc2(100, 2.3),     // OK</a:t>
            </a:r>
          </a:p>
          <a:p>
            <a:pPr marL="0" indent="0">
              <a:buNone/>
            </a:pP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           acc3(),          // </a:t>
            </a:r>
            <a:r>
              <a:rPr lang="en-US" altLang="zh-TW" sz="2600" dirty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error</a:t>
            </a:r>
          </a:p>
          <a:p>
            <a:pPr marL="0" indent="0">
              <a:buNone/>
            </a:pP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           acc4;          // correct</a:t>
            </a:r>
          </a:p>
          <a:p>
            <a:endParaRPr lang="en-US" altLang="zh-TW" dirty="0" smtClean="0">
              <a:ea typeface="新細明體" pitchFamily="18" charset="-120"/>
            </a:endParaRPr>
          </a:p>
          <a:p>
            <a:r>
              <a:rPr lang="en-US" altLang="zh-TW" dirty="0" smtClean="0">
                <a:ea typeface="新細明體" pitchFamily="18" charset="-120"/>
              </a:rPr>
              <a:t>The </a:t>
            </a:r>
            <a:r>
              <a:rPr lang="en-US" altLang="zh-TW" dirty="0">
                <a:ea typeface="新細明體" pitchFamily="18" charset="-120"/>
              </a:rPr>
              <a:t>compiler thinks that it is the prototype of a function called </a:t>
            </a: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acc3</a:t>
            </a:r>
            <a:r>
              <a:rPr lang="en-US" altLang="zh-TW" dirty="0">
                <a:ea typeface="新細明體" pitchFamily="18" charset="-120"/>
              </a:rPr>
              <a:t> that takes no </a:t>
            </a:r>
            <a:r>
              <a:rPr lang="en-US" altLang="zh-TW" dirty="0" smtClean="0">
                <a:ea typeface="新細明體" pitchFamily="18" charset="-120"/>
              </a:rPr>
              <a:t>argument </a:t>
            </a:r>
            <a:r>
              <a:rPr lang="en-US" altLang="zh-TW" dirty="0">
                <a:ea typeface="新細明體" pitchFamily="18" charset="-120"/>
              </a:rPr>
              <a:t>and returns a value of type </a:t>
            </a:r>
            <a:r>
              <a:rPr lang="en-US" altLang="zh-TW" sz="2600" dirty="0" err="1">
                <a:latin typeface="Courier New" pitchFamily="49" charset="0"/>
                <a:ea typeface="新細明體" pitchFamily="18" charset="-120"/>
              </a:rPr>
              <a:t>BankAcc</a:t>
            </a:r>
            <a:endParaRPr lang="en-US" altLang="zh-TW" sz="2600" dirty="0"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91DF2-B701-4044-AAF2-3B8335378769}" type="slidenum">
              <a:rPr lang="zh-TW" altLang="en-US"/>
              <a:pPr/>
              <a:t>32</a:t>
            </a:fld>
            <a:endParaRPr lang="en-US" altLang="zh-TW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Constructors</a:t>
            </a:r>
            <a:endParaRPr lang="zh-HK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zh-TW" dirty="0">
                <a:ea typeface="新細明體" pitchFamily="18" charset="-120"/>
              </a:rPr>
              <a:t>Alternative way to call a constructor:</a:t>
            </a:r>
          </a:p>
          <a:p>
            <a:pPr marL="0" indent="0"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i="1" dirty="0" err="1">
                <a:latin typeface="Courier New" pitchFamily="49" charset="0"/>
                <a:ea typeface="新細明體" pitchFamily="18" charset="-120"/>
              </a:rPr>
              <a:t>obj</a:t>
            </a:r>
            <a:r>
              <a:rPr lang="en-US" altLang="zh-TW" dirty="0">
                <a:latin typeface="Courier New" pitchFamily="49" charset="0"/>
                <a:ea typeface="新細明體" pitchFamily="18" charset="-120"/>
              </a:rPr>
              <a:t> = </a:t>
            </a:r>
            <a:r>
              <a:rPr lang="en-US" altLang="zh-TW" i="1" dirty="0" err="1">
                <a:latin typeface="Courier New" pitchFamily="49" charset="0"/>
                <a:ea typeface="新細明體" pitchFamily="18" charset="-120"/>
              </a:rPr>
              <a:t>constr_name</a:t>
            </a:r>
            <a:r>
              <a:rPr lang="en-US" altLang="zh-TW" dirty="0">
                <a:latin typeface="Courier New" pitchFamily="49" charset="0"/>
                <a:ea typeface="新細明體" pitchFamily="18" charset="-120"/>
              </a:rPr>
              <a:t>(</a:t>
            </a:r>
            <a:r>
              <a:rPr lang="en-US" altLang="zh-TW" i="1" dirty="0">
                <a:latin typeface="Courier New" pitchFamily="49" charset="0"/>
                <a:ea typeface="新細明體" pitchFamily="18" charset="-120"/>
              </a:rPr>
              <a:t>arguments</a:t>
            </a:r>
            <a:r>
              <a:rPr lang="en-US" altLang="zh-TW" dirty="0" smtClean="0">
                <a:latin typeface="Courier New" pitchFamily="49" charset="0"/>
                <a:ea typeface="新細明體" pitchFamily="18" charset="-120"/>
              </a:rPr>
              <a:t>);</a:t>
            </a:r>
          </a:p>
          <a:p>
            <a:pPr marL="0" indent="0">
              <a:buNone/>
            </a:pPr>
            <a:endParaRPr lang="en-US" altLang="zh-TW" dirty="0">
              <a:latin typeface="Courier New" pitchFamily="49" charset="0"/>
              <a:ea typeface="新細明體" pitchFamily="18" charset="-120"/>
            </a:endParaRPr>
          </a:p>
          <a:p>
            <a:pPr marL="274320" lvl="1" indent="0">
              <a:buNone/>
            </a:pPr>
            <a:r>
              <a:rPr lang="en-US" altLang="zh-TW" dirty="0">
                <a:ea typeface="新細明體" pitchFamily="18" charset="-120"/>
              </a:rPr>
              <a:t>E.g.,</a:t>
            </a:r>
            <a:r>
              <a:rPr lang="en-US" altLang="zh-TW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</a:rPr>
              <a:t>BankAcc</a:t>
            </a:r>
            <a:r>
              <a:rPr lang="en-US" altLang="zh-TW" dirty="0">
                <a:latin typeface="Courier New" pitchFamily="49" charset="0"/>
                <a:ea typeface="新細明體" pitchFamily="18" charset="-120"/>
              </a:rPr>
              <a:t> account1;</a:t>
            </a:r>
          </a:p>
          <a:p>
            <a:pPr marL="274320" lvl="1" indent="0">
              <a:buNone/>
            </a:pPr>
            <a:r>
              <a:rPr lang="en-US" altLang="zh-TW" dirty="0">
                <a:latin typeface="Courier New" pitchFamily="49" charset="0"/>
                <a:ea typeface="新細明體" pitchFamily="18" charset="-120"/>
              </a:rPr>
              <a:t>       account1 = </a:t>
            </a:r>
            <a:r>
              <a:rPr lang="en-US" altLang="zh-TW" dirty="0" err="1">
                <a:latin typeface="Courier New" pitchFamily="49" charset="0"/>
                <a:ea typeface="新細明體" pitchFamily="18" charset="-120"/>
              </a:rPr>
              <a:t>BankAcc</a:t>
            </a:r>
            <a:r>
              <a:rPr lang="en-US" altLang="zh-TW" dirty="0">
                <a:latin typeface="Courier New" pitchFamily="49" charset="0"/>
                <a:ea typeface="新細明體" pitchFamily="18" charset="-120"/>
              </a:rPr>
              <a:t>(200, 3.5</a:t>
            </a:r>
            <a:r>
              <a:rPr lang="en-US" altLang="zh-TW" dirty="0" smtClean="0">
                <a:latin typeface="Courier New" pitchFamily="49" charset="0"/>
                <a:ea typeface="新細明體" pitchFamily="18" charset="-120"/>
              </a:rPr>
              <a:t>);</a:t>
            </a:r>
          </a:p>
          <a:p>
            <a:pPr marL="274320" lvl="1" indent="0">
              <a:buNone/>
            </a:pPr>
            <a:endParaRPr lang="en-US" altLang="zh-TW" dirty="0">
              <a:latin typeface="Courier New" pitchFamily="49" charset="0"/>
              <a:ea typeface="新細明體" pitchFamily="18" charset="-120"/>
            </a:endParaRPr>
          </a:p>
          <a:p>
            <a:r>
              <a:rPr lang="en-US" altLang="zh-TW" dirty="0">
                <a:ea typeface="新細明體" pitchFamily="18" charset="-120"/>
              </a:rPr>
              <a:t>Mechanism: calling the constructor creates an anonymous object with new values; the object is then </a:t>
            </a:r>
            <a:r>
              <a:rPr lang="en-US" altLang="zh-TW" dirty="0" smtClean="0">
                <a:ea typeface="新細明體" pitchFamily="18" charset="-120"/>
              </a:rPr>
              <a:t>assigned </a:t>
            </a:r>
            <a:r>
              <a:rPr lang="en-US" altLang="zh-TW" dirty="0">
                <a:ea typeface="新細明體" pitchFamily="18" charset="-120"/>
              </a:rPr>
              <a:t>to the named object </a:t>
            </a:r>
            <a:endParaRPr lang="en-US" altLang="zh-TW" dirty="0" smtClean="0">
              <a:ea typeface="新細明體" pitchFamily="18" charset="-120"/>
            </a:endParaRPr>
          </a:p>
          <a:p>
            <a:endParaRPr lang="en-US" altLang="zh-TW" dirty="0">
              <a:ea typeface="新細明體" pitchFamily="18" charset="-120"/>
            </a:endParaRPr>
          </a:p>
          <a:p>
            <a:r>
              <a:rPr lang="en-US" altLang="zh-TW" dirty="0">
                <a:ea typeface="新細明體" pitchFamily="18" charset="-120"/>
              </a:rPr>
              <a:t>A constructor behaves like a function that returns an object of its class type</a:t>
            </a:r>
          </a:p>
          <a:p>
            <a:endParaRPr lang="zh-HK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BDD3-9467-46E2-A010-37D10607279B}" type="slidenum">
              <a:rPr lang="zh-TW" altLang="en-US" smtClean="0"/>
              <a:pPr/>
              <a:t>33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878439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Default </a:t>
            </a:r>
            <a:r>
              <a:rPr lang="en-US" altLang="zh-TW" dirty="0" smtClean="0">
                <a:ea typeface="新細明體" pitchFamily="18" charset="-120"/>
              </a:rPr>
              <a:t>constructor</a:t>
            </a:r>
            <a:endParaRPr lang="en-US" altLang="zh-TW" dirty="0">
              <a:ea typeface="新細明體" pitchFamily="18" charset="-120"/>
            </a:endParaRPr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1268760"/>
            <a:ext cx="7772400" cy="1656184"/>
          </a:xfrm>
        </p:spPr>
        <p:txBody>
          <a:bodyPr>
            <a:normAutofit/>
          </a:bodyPr>
          <a:lstStyle/>
          <a:p>
            <a:r>
              <a:rPr lang="en-US" altLang="zh-TW" sz="2400" dirty="0">
                <a:ea typeface="新細明體" pitchFamily="18" charset="-120"/>
              </a:rPr>
              <a:t>A constructor with no </a:t>
            </a:r>
            <a:r>
              <a:rPr lang="en-US" altLang="zh-TW" sz="2400" dirty="0" smtClean="0">
                <a:ea typeface="新細明體" pitchFamily="18" charset="-120"/>
              </a:rPr>
              <a:t>parameters</a:t>
            </a:r>
          </a:p>
          <a:p>
            <a:pPr lvl="1"/>
            <a:endParaRPr lang="en-US" altLang="zh-TW" sz="2400" dirty="0" smtClean="0">
              <a:ea typeface="新細明體" pitchFamily="18" charset="-120"/>
            </a:endParaRPr>
          </a:p>
          <a:p>
            <a:r>
              <a:rPr lang="en-US" altLang="zh-TW" sz="2400" dirty="0" smtClean="0">
                <a:ea typeface="新細明體" pitchFamily="18" charset="-120"/>
              </a:rPr>
              <a:t>Will be called when no argument is given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1807-7BB0-4476-A433-C4708EF73FAC}" type="slidenum">
              <a:rPr lang="zh-TW" altLang="en-US"/>
              <a:pPr/>
              <a:t>34</a:t>
            </a:fld>
            <a:endParaRPr lang="en-US" altLang="zh-TW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83568" y="3140968"/>
            <a:ext cx="3801616" cy="3166864"/>
          </a:xfrm>
          <a:prstGeom prst="rect">
            <a:avLst/>
          </a:prstGeom>
          <a:ln>
            <a:solidFill>
              <a:schemeClr val="accent1"/>
            </a:solidFill>
            <a:prstDash val="dash"/>
            <a:miter lim="800000"/>
            <a:headEnd/>
            <a:tailEnd/>
          </a:ln>
        </p:spPr>
        <p:txBody>
          <a:bodyPr vert="horz"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class Circle{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800" dirty="0" err="1" smtClean="0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 radius;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	Circle();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	double </a:t>
            </a:r>
            <a:r>
              <a:rPr lang="en-US" altLang="zh-TW" sz="1800" dirty="0" err="1" smtClean="0">
                <a:latin typeface="Courier New" pitchFamily="49" charset="0"/>
                <a:ea typeface="新細明體" pitchFamily="18" charset="-120"/>
              </a:rPr>
              <a:t>getArea</a:t>
            </a: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();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};	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void </a:t>
            </a: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Circle</a:t>
            </a: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::Circle(){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radius=0;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}</a:t>
            </a:r>
            <a:endParaRPr lang="en-US" altLang="zh-TW" sz="1800" dirty="0" smtClean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double Circle::</a:t>
            </a:r>
            <a:r>
              <a:rPr lang="en-US" altLang="zh-TW" sz="1800" dirty="0" err="1" smtClean="0">
                <a:latin typeface="Courier New" pitchFamily="49" charset="0"/>
                <a:ea typeface="新細明體" pitchFamily="18" charset="-120"/>
              </a:rPr>
              <a:t>getArea</a:t>
            </a: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(){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	return 3.1415*radius;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}</a:t>
            </a:r>
            <a:endParaRPr lang="zh-TW" altLang="en-US" sz="1800" dirty="0"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637584" y="3140968"/>
            <a:ext cx="3801616" cy="3166864"/>
          </a:xfrm>
          <a:prstGeom prst="rect">
            <a:avLst/>
          </a:prstGeom>
          <a:ln>
            <a:solidFill>
              <a:schemeClr val="accent1"/>
            </a:solidFill>
            <a:prstDash val="dash"/>
            <a:miter lim="800000"/>
            <a:headEnd/>
            <a:tailEnd/>
          </a:ln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void main(){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Circle</a:t>
            </a: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800" dirty="0" err="1" smtClean="0">
                <a:latin typeface="Courier New" pitchFamily="49" charset="0"/>
                <a:ea typeface="新細明體" pitchFamily="18" charset="-120"/>
              </a:rPr>
              <a:t>circle</a:t>
            </a: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; </a:t>
            </a:r>
            <a:r>
              <a:rPr lang="en-US" altLang="zh-TW" sz="1800" dirty="0" err="1" smtClean="0">
                <a:latin typeface="Courier New" pitchFamily="49" charset="0"/>
                <a:ea typeface="新細明體" pitchFamily="18" charset="-120"/>
              </a:rPr>
              <a:t>circle.getArea</a:t>
            </a: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();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}</a:t>
            </a:r>
            <a:endParaRPr lang="zh-TW" altLang="en-US" sz="1800" dirty="0">
              <a:latin typeface="Courier New" pitchFamily="49" charset="0"/>
              <a:ea typeface="新細明體" pitchFamily="18" charset="-120"/>
            </a:endParaRPr>
          </a:p>
        </p:txBody>
      </p:sp>
      <p:cxnSp>
        <p:nvCxnSpPr>
          <p:cNvPr id="3" name="Elbow Connector 2"/>
          <p:cNvCxnSpPr/>
          <p:nvPr/>
        </p:nvCxnSpPr>
        <p:spPr>
          <a:xfrm rot="10800000" flipV="1">
            <a:off x="4067944" y="3861048"/>
            <a:ext cx="1080120" cy="1079376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Default constructors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>
          <a:xfrm>
            <a:off x="688032" y="1268760"/>
            <a:ext cx="7772400" cy="1656184"/>
          </a:xfrm>
        </p:spPr>
        <p:txBody>
          <a:bodyPr>
            <a:normAutofit fontScale="70000" lnSpcReduction="20000"/>
          </a:bodyPr>
          <a:lstStyle/>
          <a:p>
            <a:r>
              <a:rPr lang="en-US" altLang="zh-TW" sz="3400" dirty="0" smtClean="0">
                <a:ea typeface="新細明體" pitchFamily="18" charset="-120"/>
              </a:rPr>
              <a:t>A default constructor will be generated by compiler automatically if NO constructor is defined.</a:t>
            </a:r>
          </a:p>
          <a:p>
            <a:r>
              <a:rPr lang="en-US" altLang="zh-TW" sz="3400" dirty="0" smtClean="0">
                <a:ea typeface="新細明體" pitchFamily="18" charset="-120"/>
              </a:rPr>
              <a:t>However, if any non-default constructor is defined, calling the default constructor will have compilation error.</a:t>
            </a:r>
          </a:p>
          <a:p>
            <a:endParaRPr lang="en-US" altLang="zh-TW" dirty="0">
              <a:ea typeface="新細明體" pitchFamily="18" charset="-12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71807-7BB0-4476-A433-C4708EF73FAC}" type="slidenum">
              <a:rPr lang="zh-TW" altLang="en-US"/>
              <a:pPr/>
              <a:t>35</a:t>
            </a:fld>
            <a:endParaRPr lang="en-US" altLang="zh-TW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83568" y="2996952"/>
            <a:ext cx="3801616" cy="3166864"/>
          </a:xfrm>
          <a:prstGeom prst="rect">
            <a:avLst/>
          </a:prstGeom>
          <a:ln>
            <a:solidFill>
              <a:schemeClr val="accent1"/>
            </a:solidFill>
            <a:prstDash val="dash"/>
            <a:miter lim="800000"/>
            <a:headEnd/>
            <a:tailEnd/>
          </a:ln>
        </p:spPr>
        <p:txBody>
          <a:bodyPr vert="horz">
            <a:normAutofit fontScale="92500" lnSpcReduction="1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class Circle{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800" dirty="0" err="1" smtClean="0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 radius;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	Circle(</a:t>
            </a:r>
            <a:r>
              <a:rPr lang="en-US" altLang="zh-TW" sz="1800" dirty="0" err="1" smtClean="0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 r);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	double </a:t>
            </a:r>
            <a:r>
              <a:rPr lang="en-US" altLang="zh-TW" sz="1800" dirty="0" err="1" smtClean="0">
                <a:latin typeface="Courier New" pitchFamily="49" charset="0"/>
                <a:ea typeface="新細明體" pitchFamily="18" charset="-120"/>
              </a:rPr>
              <a:t>getArea</a:t>
            </a: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();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};	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Circle::Circle(</a:t>
            </a:r>
            <a:r>
              <a:rPr lang="en-US" altLang="zh-TW" sz="1800" dirty="0" err="1" smtClean="0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 r){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radius=r;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}</a:t>
            </a:r>
            <a:endParaRPr lang="en-US" altLang="zh-TW" sz="1800" dirty="0" smtClean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double Circle::</a:t>
            </a:r>
            <a:r>
              <a:rPr lang="en-US" altLang="zh-TW" sz="1800" dirty="0" err="1" smtClean="0">
                <a:latin typeface="Courier New" pitchFamily="49" charset="0"/>
                <a:ea typeface="新細明體" pitchFamily="18" charset="-120"/>
              </a:rPr>
              <a:t>getArea</a:t>
            </a: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(){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	return 3.1415*radius;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}</a:t>
            </a:r>
            <a:endParaRPr lang="zh-TW" altLang="en-US" sz="1800" dirty="0"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637584" y="2996952"/>
            <a:ext cx="3801616" cy="3166864"/>
          </a:xfrm>
          <a:prstGeom prst="rect">
            <a:avLst/>
          </a:prstGeom>
          <a:ln>
            <a:solidFill>
              <a:schemeClr val="accent1"/>
            </a:solidFill>
            <a:prstDash val="dash"/>
            <a:miter lim="800000"/>
            <a:headEnd/>
            <a:tailEnd/>
          </a:ln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void main(){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Circle</a:t>
            </a: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1800" dirty="0" err="1" smtClean="0">
                <a:latin typeface="Courier New" pitchFamily="49" charset="0"/>
                <a:ea typeface="新細明體" pitchFamily="18" charset="-120"/>
              </a:rPr>
              <a:t>circle</a:t>
            </a: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; //illegal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Circle circle(6);	//OK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1800" dirty="0" err="1" smtClean="0">
                <a:latin typeface="Courier New" pitchFamily="49" charset="0"/>
                <a:ea typeface="新細明體" pitchFamily="18" charset="-120"/>
              </a:rPr>
              <a:t>circle.getArea</a:t>
            </a: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();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altLang="zh-TW" sz="1800" dirty="0" smtClean="0">
                <a:latin typeface="Courier New" pitchFamily="49" charset="0"/>
                <a:ea typeface="新細明體" pitchFamily="18" charset="-120"/>
              </a:rPr>
              <a:t>}</a:t>
            </a:r>
            <a:endParaRPr lang="zh-TW" altLang="en-US" sz="1800" dirty="0">
              <a:latin typeface="Courier New" pitchFamily="49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011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3600"/>
            <a:ext cx="7772400" cy="11448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TW" smtClean="0">
                <a:ea typeface="新細明體" charset="-120"/>
              </a:rPr>
              <a:t>Call</a:t>
            </a:r>
            <a:r>
              <a:rPr lang="en-US" altLang="zh-TW" dirty="0" smtClean="0">
                <a:ea typeface="新細明體" charset="-120"/>
              </a:rPr>
              <a:t>-by-Reference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idx="1"/>
          </p:nvPr>
        </p:nvSpPr>
        <p:spPr>
          <a:xfrm>
            <a:off x="768424" y="1524000"/>
            <a:ext cx="7620000" cy="13716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</a:extLst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altLang="zh-TW" sz="2200" dirty="0" smtClean="0">
                <a:ea typeface="新細明體" charset="-120"/>
              </a:rPr>
              <a:t>Parameters pass to a function can be updated inside the function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altLang="zh-TW" sz="2200" dirty="0" smtClean="0">
                <a:ea typeface="新細明體" charset="-120"/>
              </a:rPr>
              <a:t>Add ‘&amp;’ in font of the parameter that to be called by reference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en-US" altLang="zh-TW" sz="2200" dirty="0" smtClean="0">
                <a:ea typeface="新細明體" charset="-120"/>
              </a:rPr>
              <a:t>More detail will be given in further Lecture (Pointer)</a:t>
            </a:r>
            <a:endParaRPr lang="en-US" altLang="zh-TW" sz="2200" dirty="0">
              <a:ea typeface="新細明體" charset="-120"/>
            </a:endParaRPr>
          </a:p>
          <a:p>
            <a:pPr eaLnBrk="1" hangingPunct="1">
              <a:lnSpc>
                <a:spcPct val="90000"/>
              </a:lnSpc>
              <a:buFontTx/>
              <a:buChar char="•"/>
            </a:pPr>
            <a:endParaRPr lang="en-US" altLang="zh-TW" sz="2200" dirty="0" smtClean="0">
              <a:ea typeface="新細明體" charset="-120"/>
            </a:endParaRPr>
          </a:p>
          <a:p>
            <a:pPr eaLnBrk="1" hangingPunct="1">
              <a:lnSpc>
                <a:spcPct val="90000"/>
              </a:lnSpc>
              <a:buFontTx/>
              <a:buChar char="•"/>
            </a:pPr>
            <a:endParaRPr lang="en-US" altLang="zh-TW" sz="2200" dirty="0" smtClean="0">
              <a:ea typeface="新細明體" charset="-120"/>
            </a:endParaRPr>
          </a:p>
        </p:txBody>
      </p:sp>
      <p:sp>
        <p:nvSpPr>
          <p:cNvPr id="225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1DB74985-647E-4DAC-ADC8-1E5DDCE9A9B3}" type="slidenum">
              <a:rPr lang="zh-TW" altLang="en-US" smtClean="0">
                <a:ea typeface="新細明體" charset="-120"/>
              </a:rPr>
              <a:pPr/>
              <a:t>36</a:t>
            </a:fld>
            <a:endParaRPr lang="en-US" altLang="zh-TW" smtClean="0">
              <a:ea typeface="新細明體" charset="-120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755576" y="2971800"/>
            <a:ext cx="7696200" cy="3352800"/>
          </a:xfrm>
          <a:prstGeom prst="rect">
            <a:avLst/>
          </a:prstGeom>
          <a:noFill/>
          <a:ln w="3175">
            <a:solidFill>
              <a:schemeClr val="accent2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469900" indent="-469900">
              <a:buFont typeface="Wingdings" pitchFamily="2" charset="2"/>
              <a:buNone/>
            </a:pPr>
            <a:r>
              <a:rPr lang="en-US" altLang="zh-TW" sz="1600" dirty="0" smtClean="0">
                <a:latin typeface="Courier New" pitchFamily="49" charset="0"/>
                <a:ea typeface="新細明體" charset="-120"/>
              </a:rPr>
              <a:t>void swap(</a:t>
            </a:r>
            <a:r>
              <a:rPr lang="en-US" altLang="zh-TW" sz="160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600" dirty="0" smtClean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1600" dirty="0" smtClean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&amp;</a:t>
            </a:r>
            <a:r>
              <a:rPr lang="en-US" altLang="zh-TW" sz="1600" dirty="0" smtClean="0">
                <a:latin typeface="Courier New" pitchFamily="49" charset="0"/>
                <a:ea typeface="新細明體" charset="-120"/>
              </a:rPr>
              <a:t>a, </a:t>
            </a:r>
            <a:r>
              <a:rPr lang="en-US" altLang="zh-TW" sz="160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600" dirty="0" smtClean="0">
                <a:latin typeface="Courier New" pitchFamily="49" charset="0"/>
                <a:ea typeface="新細明體" charset="-120"/>
              </a:rPr>
              <a:t> </a:t>
            </a:r>
            <a:r>
              <a:rPr lang="en-US" altLang="zh-TW" sz="1600" dirty="0" smtClean="0">
                <a:solidFill>
                  <a:srgbClr val="FF0000"/>
                </a:solidFill>
                <a:latin typeface="Courier New" pitchFamily="49" charset="0"/>
                <a:ea typeface="新細明體" charset="-120"/>
              </a:rPr>
              <a:t>&amp;</a:t>
            </a:r>
            <a:r>
              <a:rPr lang="en-US" altLang="zh-TW" sz="1600" dirty="0" smtClean="0">
                <a:latin typeface="Courier New" pitchFamily="49" charset="0"/>
                <a:ea typeface="新細明體" charset="-120"/>
              </a:rPr>
              <a:t>b){</a:t>
            </a:r>
          </a:p>
          <a:p>
            <a:pPr marL="469900" indent="-469900">
              <a:buFont typeface="Wingding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600" dirty="0" smtClean="0">
                <a:latin typeface="Courier New" pitchFamily="49" charset="0"/>
                <a:ea typeface="新細明體" charset="-120"/>
              </a:rPr>
              <a:t> temp;</a:t>
            </a:r>
          </a:p>
          <a:p>
            <a:pPr marL="469900" indent="-469900">
              <a:buFont typeface="Wingding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 smtClean="0">
                <a:latin typeface="Courier New" pitchFamily="49" charset="0"/>
                <a:ea typeface="新細明體" charset="-120"/>
              </a:rPr>
              <a:t>temp=a;</a:t>
            </a:r>
          </a:p>
          <a:p>
            <a:pPr marL="469900" indent="-469900">
              <a:buFont typeface="Wingding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 smtClean="0">
                <a:latin typeface="Courier New" pitchFamily="49" charset="0"/>
                <a:ea typeface="新細明體" charset="-120"/>
              </a:rPr>
              <a:t>a=b;</a:t>
            </a:r>
          </a:p>
          <a:p>
            <a:pPr marL="469900" indent="-469900">
              <a:buFont typeface="Wingding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 smtClean="0">
                <a:latin typeface="Courier New" pitchFamily="49" charset="0"/>
                <a:ea typeface="新細明體" charset="-120"/>
              </a:rPr>
              <a:t>b=temp;</a:t>
            </a:r>
          </a:p>
          <a:p>
            <a:pPr marL="469900" indent="-469900">
              <a:buFont typeface="Wingding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}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600" dirty="0" smtClean="0">
                <a:latin typeface="Courier New" pitchFamily="49" charset="0"/>
                <a:ea typeface="新細明體" charset="-120"/>
              </a:rPr>
              <a:t>void 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main</a:t>
            </a:r>
            <a:r>
              <a:rPr lang="en-US" altLang="zh-TW" sz="1600" dirty="0" smtClean="0">
                <a:latin typeface="Courier New" pitchFamily="49" charset="0"/>
                <a:ea typeface="新細明體" charset="-120"/>
              </a:rPr>
              <a:t>(){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 err="1" smtClean="0">
                <a:latin typeface="Courier New" pitchFamily="49" charset="0"/>
                <a:ea typeface="新細明體" charset="-120"/>
              </a:rPr>
              <a:t>int</a:t>
            </a:r>
            <a:r>
              <a:rPr lang="en-US" altLang="zh-TW" sz="1600" dirty="0" smtClean="0">
                <a:latin typeface="Courier New" pitchFamily="49" charset="0"/>
                <a:ea typeface="新細明體" charset="-120"/>
              </a:rPr>
              <a:t> x=1,y=3;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 &lt;&lt; “x:”&lt;&lt;x &lt;&lt;“,y:”&lt;&lt;y&lt;&lt;</a:t>
            </a:r>
            <a:r>
              <a:rPr lang="en-US" altLang="zh-TW" sz="1600" dirty="0" err="1">
                <a:latin typeface="Courier New" pitchFamily="49" charset="0"/>
                <a:ea typeface="新細明體" charset="-120"/>
              </a:rPr>
              <a:t>endl</a:t>
            </a:r>
            <a:r>
              <a:rPr lang="en-US" altLang="zh-TW" sz="1600" dirty="0">
                <a:latin typeface="Courier New" pitchFamily="49" charset="0"/>
                <a:ea typeface="新細明體" charset="-120"/>
              </a:rPr>
              <a:t>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600" dirty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 smtClean="0">
                <a:latin typeface="Courier New" pitchFamily="49" charset="0"/>
                <a:ea typeface="新細明體" charset="-120"/>
              </a:rPr>
              <a:t>swap(</a:t>
            </a:r>
            <a:r>
              <a:rPr lang="en-US" altLang="zh-TW" sz="1600" dirty="0" err="1" smtClean="0">
                <a:latin typeface="Courier New" pitchFamily="49" charset="0"/>
                <a:ea typeface="新細明體" charset="-120"/>
              </a:rPr>
              <a:t>x,y</a:t>
            </a:r>
            <a:r>
              <a:rPr lang="en-US" altLang="zh-TW" sz="1600" dirty="0" smtClean="0">
                <a:latin typeface="Courier New" pitchFamily="49" charset="0"/>
                <a:ea typeface="新細明體" charset="-120"/>
              </a:rPr>
              <a:t>);</a:t>
            </a: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600" dirty="0" smtClean="0">
                <a:latin typeface="Courier New" pitchFamily="49" charset="0"/>
                <a:ea typeface="新細明體" charset="-120"/>
              </a:rPr>
              <a:t>	</a:t>
            </a:r>
            <a:r>
              <a:rPr lang="en-US" altLang="zh-TW" sz="1600" dirty="0" err="1" smtClean="0">
                <a:latin typeface="Courier New" pitchFamily="49" charset="0"/>
                <a:ea typeface="新細明體" charset="-120"/>
              </a:rPr>
              <a:t>cout</a:t>
            </a:r>
            <a:r>
              <a:rPr lang="en-US" altLang="zh-TW" sz="1600" dirty="0" smtClean="0">
                <a:latin typeface="Courier New" pitchFamily="49" charset="0"/>
                <a:ea typeface="新細明體" charset="-120"/>
              </a:rPr>
              <a:t> &lt;&lt; “x:”&lt;&lt;x &lt;&lt;“,y:”&lt;&lt;y&lt;&lt;</a:t>
            </a:r>
            <a:r>
              <a:rPr lang="en-US" altLang="zh-TW" sz="1600" dirty="0" err="1" smtClean="0">
                <a:latin typeface="Courier New" pitchFamily="49" charset="0"/>
                <a:ea typeface="新細明體" charset="-120"/>
              </a:rPr>
              <a:t>endl</a:t>
            </a:r>
            <a:r>
              <a:rPr lang="en-US" altLang="zh-TW" sz="1600" dirty="0" smtClean="0">
                <a:latin typeface="Courier New" pitchFamily="49" charset="0"/>
                <a:ea typeface="新細明體" charset="-120"/>
              </a:rPr>
              <a:t>;</a:t>
            </a:r>
            <a:endParaRPr lang="en-US" altLang="zh-TW" sz="1600" dirty="0">
              <a:latin typeface="Courier New" pitchFamily="49" charset="0"/>
              <a:ea typeface="新細明體" charset="-120"/>
            </a:endParaRPr>
          </a:p>
          <a:p>
            <a:pPr marL="469900" indent="-469900" eaLnBrk="1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lang="en-US" altLang="zh-TW" sz="1600" dirty="0" smtClean="0">
                <a:latin typeface="Courier New" pitchFamily="49" charset="0"/>
                <a:ea typeface="新細明體" charset="-120"/>
              </a:rPr>
              <a:t>}</a:t>
            </a:r>
            <a:endParaRPr lang="en-US" altLang="zh-TW" sz="1600" dirty="0">
              <a:latin typeface="Courier New" pitchFamily="49" charset="0"/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2122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99592" y="2492896"/>
            <a:ext cx="7772400" cy="13681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All of the rest materials are for reference only.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BDD3-9467-46E2-A010-37D10607279B}" type="slidenum">
              <a:rPr lang="zh-TW" altLang="en-US" smtClean="0"/>
              <a:pPr/>
              <a:t>37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4065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Friend Function</a:t>
            </a:r>
            <a:endParaRPr lang="en-US" altLang="zh-TW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340768"/>
            <a:ext cx="7772400" cy="4951413"/>
          </a:xfrm>
        </p:spPr>
        <p:txBody>
          <a:bodyPr>
            <a:normAutofit fontScale="85000" lnSpcReduction="20000"/>
          </a:bodyPr>
          <a:lstStyle/>
          <a:p>
            <a:r>
              <a:rPr lang="en-US" altLang="zh-TW" sz="2800" dirty="0" smtClean="0"/>
              <a:t>Not all functions could logically belong to a class, and sometimes</a:t>
            </a:r>
            <a:r>
              <a:rPr lang="en-US" altLang="zh-TW" sz="2800" dirty="0"/>
              <a:t>, it is more natural to implement an operation as ordinary (nonmember) </a:t>
            </a:r>
            <a:r>
              <a:rPr lang="en-US" altLang="zh-TW" sz="2800" dirty="0" smtClean="0"/>
              <a:t>functions, </a:t>
            </a:r>
          </a:p>
          <a:p>
            <a:endParaRPr lang="en-US" altLang="zh-TW" sz="2800" dirty="0"/>
          </a:p>
          <a:p>
            <a:r>
              <a:rPr lang="en-US" altLang="zh-TW" sz="2800" dirty="0" smtClean="0"/>
              <a:t>e.g. Equality (==) function that test if 2 objects are equal</a:t>
            </a:r>
          </a:p>
          <a:p>
            <a:endParaRPr lang="en-US" altLang="zh-TW" sz="2800" dirty="0"/>
          </a:p>
          <a:p>
            <a:r>
              <a:rPr lang="en-US" altLang="zh-TW" sz="2800" dirty="0" smtClean="0"/>
              <a:t>Equality </a:t>
            </a:r>
            <a:r>
              <a:rPr lang="en-US" altLang="zh-TW" sz="2800" dirty="0"/>
              <a:t>operator </a:t>
            </a:r>
            <a:r>
              <a:rPr lang="en-US" altLang="zh-TW" sz="2600" dirty="0">
                <a:latin typeface="Courier New" pitchFamily="49" charset="0"/>
              </a:rPr>
              <a:t>=</a:t>
            </a:r>
            <a:r>
              <a:rPr lang="en-US" altLang="zh-TW" sz="800" dirty="0">
                <a:latin typeface="Courier New" pitchFamily="49" charset="0"/>
              </a:rPr>
              <a:t> </a:t>
            </a:r>
            <a:r>
              <a:rPr lang="en-US" altLang="zh-TW" sz="2600" dirty="0">
                <a:latin typeface="Courier New" pitchFamily="49" charset="0"/>
              </a:rPr>
              <a:t>=</a:t>
            </a:r>
            <a:r>
              <a:rPr lang="en-US" altLang="zh-TW" sz="2800" dirty="0"/>
              <a:t>  cannot be applied directly on objects or </a:t>
            </a:r>
            <a:r>
              <a:rPr lang="en-US" altLang="zh-TW" sz="2800" dirty="0" smtClean="0"/>
              <a:t>structures</a:t>
            </a:r>
          </a:p>
          <a:p>
            <a:endParaRPr lang="en-US" altLang="zh-TW" sz="2800" dirty="0"/>
          </a:p>
          <a:p>
            <a:r>
              <a:rPr lang="en-US" altLang="zh-TW" sz="2800" dirty="0" smtClean="0"/>
              <a:t>Defining </a:t>
            </a:r>
            <a:r>
              <a:rPr lang="en-US" altLang="zh-TW" sz="2800" dirty="0"/>
              <a:t>it as a member function will </a:t>
            </a:r>
            <a:r>
              <a:rPr lang="en-US" altLang="zh-TW" sz="2800" dirty="0" smtClean="0"/>
              <a:t>lose </a:t>
            </a:r>
            <a:r>
              <a:rPr lang="en-US" altLang="zh-TW" sz="2800" dirty="0"/>
              <a:t>the </a:t>
            </a:r>
            <a:r>
              <a:rPr lang="en-US" altLang="zh-TW" sz="2800" dirty="0" smtClean="0"/>
              <a:t>symmetry</a:t>
            </a:r>
          </a:p>
          <a:p>
            <a:endParaRPr lang="en-US" altLang="zh-TW" sz="2800" dirty="0"/>
          </a:p>
          <a:p>
            <a:r>
              <a:rPr lang="en-US" altLang="zh-TW" sz="2800" dirty="0"/>
              <a:t>It is more natural to define such function as an ordinary (nonmember) </a:t>
            </a:r>
            <a:r>
              <a:rPr lang="en-US" altLang="zh-TW" sz="2800" dirty="0" smtClean="0"/>
              <a:t>function</a:t>
            </a:r>
            <a:endParaRPr lang="en-US" altLang="zh-TW" sz="2400" dirty="0" smtClean="0">
              <a:latin typeface="Courier New" pitchFamily="49" charset="0"/>
            </a:endParaRPr>
          </a:p>
          <a:p>
            <a:endParaRPr lang="en-US" altLang="zh-TW" sz="2400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62655-D400-42EF-AA14-C72986F909BF}" type="slidenum">
              <a:rPr lang="zh-TW" altLang="en-US"/>
              <a:pPr/>
              <a:t>38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0700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Equality testing</a:t>
            </a:r>
            <a:r>
              <a:rPr lang="en-US" altLang="zh-TW" dirty="0"/>
              <a:t>: ordinary function</a:t>
            </a:r>
            <a:endParaRPr lang="zh-TW" altLang="zh-TW" sz="3600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1340768"/>
            <a:ext cx="3456384" cy="4951413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zh-TW" altLang="zh-TW" sz="1600" dirty="0">
                <a:latin typeface="Courier New"/>
                <a:cs typeface="Courier New"/>
              </a:rPr>
              <a:t>#include &lt;iostream&gt;</a:t>
            </a:r>
          </a:p>
          <a:p>
            <a:pPr>
              <a:buFont typeface="Wingdings" pitchFamily="2" charset="2"/>
              <a:buNone/>
            </a:pPr>
            <a:r>
              <a:rPr lang="zh-TW" altLang="zh-TW" sz="1600" dirty="0">
                <a:latin typeface="Courier New"/>
                <a:cs typeface="Courier New"/>
              </a:rPr>
              <a:t>using namespace std;</a:t>
            </a:r>
          </a:p>
          <a:p>
            <a:pPr>
              <a:buFont typeface="Wingdings" pitchFamily="2" charset="2"/>
              <a:buNone/>
            </a:pPr>
            <a:r>
              <a:rPr lang="zh-TW" altLang="zh-TW" sz="1600" dirty="0">
                <a:latin typeface="Courier New"/>
                <a:cs typeface="Courier New"/>
              </a:rPr>
              <a:t>class </a:t>
            </a:r>
            <a:r>
              <a:rPr lang="en-US" altLang="zh-TW" sz="1600" dirty="0" smtClean="0">
                <a:latin typeface="Courier New"/>
                <a:cs typeface="Courier New"/>
              </a:rPr>
              <a:t>Rectangle</a:t>
            </a:r>
            <a:endParaRPr lang="zh-TW" altLang="zh-TW" sz="1600" dirty="0">
              <a:latin typeface="Courier New"/>
              <a:cs typeface="Courier New"/>
            </a:endParaRPr>
          </a:p>
          <a:p>
            <a:pPr>
              <a:buFont typeface="Wingdings" pitchFamily="2" charset="2"/>
              <a:buNone/>
            </a:pPr>
            <a:r>
              <a:rPr lang="zh-TW" altLang="zh-TW" sz="1600" dirty="0">
                <a:latin typeface="Courier New"/>
                <a:cs typeface="Courier New"/>
              </a:rPr>
              <a:t>{</a:t>
            </a:r>
          </a:p>
          <a:p>
            <a:pPr>
              <a:buFont typeface="Wingdings" pitchFamily="2" charset="2"/>
              <a:buNone/>
            </a:pPr>
            <a:r>
              <a:rPr lang="zh-TW" altLang="zh-TW" sz="1600" dirty="0">
                <a:latin typeface="Courier New"/>
                <a:cs typeface="Courier New"/>
              </a:rPr>
              <a:t>public</a:t>
            </a:r>
            <a:r>
              <a:rPr lang="zh-TW" altLang="zh-TW" sz="1600" dirty="0" smtClean="0">
                <a:latin typeface="Courier New"/>
                <a:cs typeface="Courier New"/>
              </a:rPr>
              <a:t>:</a:t>
            </a:r>
            <a:endParaRPr lang="en-US" altLang="zh-TW" sz="1600" dirty="0" smtClean="0">
              <a:latin typeface="Courier New"/>
              <a:cs typeface="Courier New"/>
            </a:endParaRPr>
          </a:p>
          <a:p>
            <a:pPr>
              <a:buFont typeface="Wingdings" pitchFamily="2" charset="2"/>
              <a:buNone/>
            </a:pPr>
            <a:r>
              <a:rPr lang="en-US" altLang="zh-TW" sz="1600" dirty="0">
                <a:latin typeface="Courier New"/>
                <a:cs typeface="Courier New"/>
              </a:rPr>
              <a:t>	</a:t>
            </a:r>
            <a:r>
              <a:rPr lang="en-US" altLang="zh-TW" sz="1600" dirty="0" smtClean="0">
                <a:latin typeface="Courier New"/>
                <a:cs typeface="Courier New"/>
              </a:rPr>
              <a:t>Rectangle(</a:t>
            </a:r>
            <a:r>
              <a:rPr lang="en-US" altLang="zh-TW" sz="1600" dirty="0" err="1" smtClean="0">
                <a:latin typeface="Courier New"/>
                <a:cs typeface="Courier New"/>
              </a:rPr>
              <a:t>int</a:t>
            </a:r>
            <a:r>
              <a:rPr lang="en-US" altLang="zh-TW" sz="1600" dirty="0" smtClean="0">
                <a:latin typeface="Courier New"/>
                <a:cs typeface="Courier New"/>
              </a:rPr>
              <a:t> </a:t>
            </a:r>
            <a:r>
              <a:rPr lang="en-US" altLang="zh-TW" sz="1600" dirty="0" err="1" smtClean="0">
                <a:latin typeface="Courier New"/>
                <a:cs typeface="Courier New"/>
              </a:rPr>
              <a:t>w,int</a:t>
            </a:r>
            <a:r>
              <a:rPr lang="en-US" altLang="zh-TW" sz="1600" dirty="0" smtClean="0">
                <a:latin typeface="Courier New"/>
                <a:cs typeface="Courier New"/>
              </a:rPr>
              <a:t> h);</a:t>
            </a:r>
          </a:p>
          <a:p>
            <a:pPr>
              <a:buFont typeface="Wingdings" pitchFamily="2" charset="2"/>
              <a:buNone/>
            </a:pPr>
            <a:r>
              <a:rPr lang="en-US" altLang="zh-TW" sz="1600" dirty="0">
                <a:latin typeface="Courier New"/>
                <a:cs typeface="Courier New"/>
              </a:rPr>
              <a:t>	</a:t>
            </a:r>
            <a:r>
              <a:rPr lang="en-US" altLang="zh-TW" sz="1600" dirty="0" err="1" smtClean="0">
                <a:latin typeface="Courier New"/>
                <a:cs typeface="Courier New"/>
              </a:rPr>
              <a:t>int</a:t>
            </a:r>
            <a:r>
              <a:rPr lang="en-US" altLang="zh-TW" sz="1600" dirty="0" smtClean="0">
                <a:latin typeface="Courier New"/>
                <a:cs typeface="Courier New"/>
              </a:rPr>
              <a:t> </a:t>
            </a:r>
            <a:r>
              <a:rPr lang="en-US" altLang="zh-TW" sz="1600" dirty="0" err="1" smtClean="0">
                <a:latin typeface="Courier New"/>
                <a:cs typeface="Courier New"/>
              </a:rPr>
              <a:t>getArea</a:t>
            </a:r>
            <a:r>
              <a:rPr lang="en-US" altLang="zh-TW" sz="1600" dirty="0" smtClean="0">
                <a:latin typeface="Courier New"/>
                <a:cs typeface="Courier New"/>
              </a:rPr>
              <a:t>();</a:t>
            </a:r>
          </a:p>
          <a:p>
            <a:pPr>
              <a:buFont typeface="Wingdings" pitchFamily="2" charset="2"/>
              <a:buNone/>
            </a:pPr>
            <a:r>
              <a:rPr lang="en-US" altLang="zh-TW" sz="1600" dirty="0">
                <a:latin typeface="Courier New"/>
                <a:cs typeface="Courier New"/>
              </a:rPr>
              <a:t>	</a:t>
            </a:r>
            <a:r>
              <a:rPr lang="en-US" altLang="zh-TW" sz="1600" dirty="0" err="1" smtClean="0">
                <a:latin typeface="Courier New"/>
                <a:cs typeface="Courier New"/>
              </a:rPr>
              <a:t>int</a:t>
            </a:r>
            <a:r>
              <a:rPr lang="en-US" altLang="zh-TW" sz="1600" dirty="0" smtClean="0">
                <a:latin typeface="Courier New"/>
                <a:cs typeface="Courier New"/>
              </a:rPr>
              <a:t> </a:t>
            </a:r>
            <a:r>
              <a:rPr lang="en-US" altLang="zh-TW" sz="1600" dirty="0" err="1" smtClean="0">
                <a:latin typeface="Courier New"/>
                <a:cs typeface="Courier New"/>
              </a:rPr>
              <a:t>getWidth</a:t>
            </a:r>
            <a:r>
              <a:rPr lang="en-US" altLang="zh-TW" sz="1600" dirty="0" smtClean="0">
                <a:latin typeface="Courier New"/>
                <a:cs typeface="Courier New"/>
              </a:rPr>
              <a:t>();</a:t>
            </a:r>
          </a:p>
          <a:p>
            <a:pPr>
              <a:buFont typeface="Wingdings" pitchFamily="2" charset="2"/>
              <a:buNone/>
            </a:pPr>
            <a:r>
              <a:rPr lang="en-US" altLang="zh-TW" sz="1600" dirty="0" smtClean="0">
                <a:latin typeface="Courier New"/>
                <a:cs typeface="Courier New"/>
              </a:rPr>
              <a:t>	</a:t>
            </a:r>
            <a:r>
              <a:rPr lang="en-US" altLang="zh-TW" sz="1600" dirty="0" err="1" smtClean="0">
                <a:latin typeface="Courier New"/>
                <a:cs typeface="Courier New"/>
              </a:rPr>
              <a:t>int</a:t>
            </a:r>
            <a:r>
              <a:rPr lang="en-US" altLang="zh-TW" sz="1600" dirty="0" smtClean="0">
                <a:latin typeface="Courier New"/>
                <a:cs typeface="Courier New"/>
              </a:rPr>
              <a:t> </a:t>
            </a:r>
            <a:r>
              <a:rPr lang="en-US" altLang="zh-TW" sz="1600" dirty="0" err="1" smtClean="0">
                <a:latin typeface="Courier New"/>
                <a:cs typeface="Courier New"/>
              </a:rPr>
              <a:t>getHeight</a:t>
            </a:r>
            <a:r>
              <a:rPr lang="en-US" altLang="zh-TW" sz="1600" dirty="0" smtClean="0">
                <a:latin typeface="Courier New"/>
                <a:cs typeface="Courier New"/>
              </a:rPr>
              <a:t>();</a:t>
            </a:r>
          </a:p>
          <a:p>
            <a:pPr>
              <a:buFont typeface="Wingdings" pitchFamily="2" charset="2"/>
              <a:buNone/>
            </a:pPr>
            <a:r>
              <a:rPr lang="zh-TW" altLang="zh-TW" sz="1600" dirty="0" smtClean="0">
                <a:latin typeface="Courier New"/>
                <a:cs typeface="Courier New"/>
              </a:rPr>
              <a:t>private</a:t>
            </a:r>
            <a:r>
              <a:rPr lang="zh-TW" altLang="zh-TW" sz="1600" dirty="0">
                <a:latin typeface="Courier New"/>
                <a:cs typeface="Courier New"/>
              </a:rPr>
              <a:t>:</a:t>
            </a:r>
          </a:p>
          <a:p>
            <a:pPr>
              <a:buFont typeface="Wingdings" pitchFamily="2" charset="2"/>
              <a:buNone/>
            </a:pPr>
            <a:r>
              <a:rPr lang="zh-TW" altLang="zh-TW" sz="1600" dirty="0">
                <a:latin typeface="Courier New"/>
                <a:cs typeface="Courier New"/>
              </a:rPr>
              <a:t>  int </a:t>
            </a:r>
            <a:r>
              <a:rPr lang="en-US" altLang="zh-TW" sz="1600" dirty="0" smtClean="0">
                <a:latin typeface="Courier New"/>
                <a:cs typeface="Courier New"/>
              </a:rPr>
              <a:t>width</a:t>
            </a:r>
            <a:r>
              <a:rPr lang="zh-TW" altLang="zh-TW" sz="1600" dirty="0" smtClean="0">
                <a:latin typeface="Courier New"/>
                <a:cs typeface="Courier New"/>
              </a:rPr>
              <a:t>;</a:t>
            </a:r>
            <a:endParaRPr lang="zh-TW" altLang="zh-TW" sz="1600" dirty="0">
              <a:latin typeface="Courier New"/>
              <a:cs typeface="Courier New"/>
            </a:endParaRPr>
          </a:p>
          <a:p>
            <a:pPr>
              <a:buFont typeface="Wingdings" pitchFamily="2" charset="2"/>
              <a:buNone/>
            </a:pPr>
            <a:r>
              <a:rPr lang="zh-TW" altLang="zh-TW" sz="1600" dirty="0">
                <a:latin typeface="Courier New"/>
                <a:cs typeface="Courier New"/>
              </a:rPr>
              <a:t>  int </a:t>
            </a:r>
            <a:r>
              <a:rPr lang="en-US" altLang="zh-TW" sz="1600" dirty="0" smtClean="0">
                <a:latin typeface="Courier New"/>
                <a:cs typeface="Courier New"/>
              </a:rPr>
              <a:t>height</a:t>
            </a:r>
            <a:r>
              <a:rPr lang="zh-TW" altLang="zh-TW" sz="1600" dirty="0" smtClean="0">
                <a:latin typeface="Courier New"/>
                <a:cs typeface="Courier New"/>
              </a:rPr>
              <a:t>;</a:t>
            </a:r>
            <a:endParaRPr lang="zh-TW" altLang="zh-TW" sz="1600" dirty="0">
              <a:latin typeface="Courier New"/>
              <a:cs typeface="Courier New"/>
            </a:endParaRPr>
          </a:p>
          <a:p>
            <a:pPr>
              <a:buFont typeface="Wingdings" pitchFamily="2" charset="2"/>
              <a:buNone/>
            </a:pPr>
            <a:r>
              <a:rPr lang="zh-TW" altLang="zh-TW" sz="1600" dirty="0" smtClean="0">
                <a:latin typeface="Courier New"/>
                <a:cs typeface="Courier New"/>
              </a:rPr>
              <a:t>};</a:t>
            </a:r>
            <a:endParaRPr lang="en-US" altLang="zh-TW" sz="1600" dirty="0" smtClean="0">
              <a:latin typeface="Courier New"/>
              <a:cs typeface="Courier New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8C412-35BE-4800-A04C-F3DF0C81AEB3}" type="slidenum">
              <a:rPr lang="zh-TW" altLang="en-US"/>
              <a:pPr/>
              <a:t>39</a:t>
            </a:fld>
            <a:endParaRPr lang="en-US" altLang="zh-TW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283968" y="1340768"/>
            <a:ext cx="4248472" cy="4951413"/>
          </a:xfrm>
          <a:prstGeom prst="rect">
            <a:avLst/>
          </a:prstGeom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altLang="zh-TW" sz="1400" dirty="0" smtClean="0">
                <a:latin typeface="Courier New" pitchFamily="49" charset="0"/>
              </a:rPr>
              <a:t>Rectangle::Rectangle(</a:t>
            </a:r>
            <a:r>
              <a:rPr lang="en-US" altLang="zh-TW" sz="1400" dirty="0" err="1" smtClean="0">
                <a:latin typeface="Courier New" pitchFamily="49" charset="0"/>
              </a:rPr>
              <a:t>int</a:t>
            </a:r>
            <a:r>
              <a:rPr lang="en-US" altLang="zh-TW" sz="1400" dirty="0" smtClean="0">
                <a:latin typeface="Courier New" pitchFamily="49" charset="0"/>
              </a:rPr>
              <a:t> </a:t>
            </a:r>
            <a:r>
              <a:rPr lang="en-US" altLang="zh-TW" sz="1400" dirty="0" err="1" smtClean="0">
                <a:latin typeface="Courier New" pitchFamily="49" charset="0"/>
              </a:rPr>
              <a:t>w,int</a:t>
            </a:r>
            <a:r>
              <a:rPr lang="en-US" altLang="zh-TW" sz="1400" dirty="0" smtClean="0">
                <a:latin typeface="Courier New" pitchFamily="49" charset="0"/>
              </a:rPr>
              <a:t> h){</a:t>
            </a:r>
          </a:p>
          <a:p>
            <a:pPr>
              <a:buFont typeface="Wingdings" pitchFamily="2" charset="2"/>
              <a:buNone/>
            </a:pPr>
            <a:r>
              <a:rPr lang="en-US" altLang="zh-TW" sz="1400" dirty="0" smtClean="0">
                <a:latin typeface="Courier New" pitchFamily="49" charset="0"/>
              </a:rPr>
              <a:t>	width=w;</a:t>
            </a:r>
          </a:p>
          <a:p>
            <a:pPr>
              <a:buFont typeface="Wingdings" pitchFamily="2" charset="2"/>
              <a:buNone/>
            </a:pPr>
            <a:r>
              <a:rPr lang="en-US" altLang="zh-TW" sz="1400" dirty="0" smtClean="0">
                <a:latin typeface="Courier New" pitchFamily="49" charset="0"/>
              </a:rPr>
              <a:t>	height=h;</a:t>
            </a:r>
          </a:p>
          <a:p>
            <a:pPr>
              <a:buFont typeface="Wingdings" pitchFamily="2" charset="2"/>
              <a:buNone/>
            </a:pPr>
            <a:r>
              <a:rPr lang="en-US" altLang="zh-TW" sz="1400" dirty="0" smtClean="0">
                <a:latin typeface="Courier New" pitchFamily="49" charset="0"/>
              </a:rPr>
              <a:t>}</a:t>
            </a:r>
          </a:p>
          <a:p>
            <a:pPr>
              <a:buFont typeface="Wingdings" pitchFamily="2" charset="2"/>
              <a:buNone/>
            </a:pPr>
            <a:r>
              <a:rPr lang="en-US" altLang="zh-TW" sz="1400" dirty="0" err="1" smtClean="0">
                <a:latin typeface="Courier New" pitchFamily="49" charset="0"/>
              </a:rPr>
              <a:t>int</a:t>
            </a:r>
            <a:r>
              <a:rPr lang="en-US" altLang="zh-TW" sz="1400" dirty="0" smtClean="0">
                <a:latin typeface="Courier New" pitchFamily="49" charset="0"/>
              </a:rPr>
              <a:t> Rectangle::</a:t>
            </a:r>
            <a:r>
              <a:rPr lang="en-US" altLang="zh-TW" sz="1400" dirty="0" err="1" smtClean="0">
                <a:latin typeface="Courier New" pitchFamily="49" charset="0"/>
              </a:rPr>
              <a:t>getWidth</a:t>
            </a:r>
            <a:r>
              <a:rPr lang="en-US" altLang="zh-TW" sz="1400" dirty="0" smtClean="0">
                <a:latin typeface="Courier New" pitchFamily="49" charset="0"/>
              </a:rPr>
              <a:t>(){</a:t>
            </a:r>
          </a:p>
          <a:p>
            <a:pPr>
              <a:buFont typeface="Wingdings" pitchFamily="2" charset="2"/>
              <a:buNone/>
            </a:pPr>
            <a:r>
              <a:rPr lang="en-US" altLang="zh-TW" sz="1400" dirty="0" smtClean="0">
                <a:latin typeface="Courier New" pitchFamily="49" charset="0"/>
              </a:rPr>
              <a:t>	return width;</a:t>
            </a:r>
          </a:p>
          <a:p>
            <a:pPr>
              <a:buFont typeface="Wingdings" pitchFamily="2" charset="2"/>
              <a:buNone/>
            </a:pPr>
            <a:r>
              <a:rPr lang="en-US" altLang="zh-TW" sz="1400" dirty="0" smtClean="0">
                <a:latin typeface="Courier New" pitchFamily="49" charset="0"/>
              </a:rPr>
              <a:t>}</a:t>
            </a:r>
          </a:p>
          <a:p>
            <a:pPr>
              <a:buFont typeface="Wingdings" pitchFamily="2" charset="2"/>
              <a:buNone/>
            </a:pPr>
            <a:r>
              <a:rPr lang="en-US" altLang="zh-TW" sz="1400" dirty="0" err="1" smtClean="0">
                <a:latin typeface="Courier New" pitchFamily="49" charset="0"/>
              </a:rPr>
              <a:t>int</a:t>
            </a:r>
            <a:r>
              <a:rPr lang="en-US" altLang="zh-TW" sz="1400" dirty="0" smtClean="0">
                <a:latin typeface="Courier New" pitchFamily="49" charset="0"/>
              </a:rPr>
              <a:t> Rectangle::</a:t>
            </a:r>
            <a:r>
              <a:rPr lang="en-US" altLang="zh-TW" sz="1400" dirty="0" err="1" smtClean="0">
                <a:latin typeface="Courier New" pitchFamily="49" charset="0"/>
              </a:rPr>
              <a:t>getHeight</a:t>
            </a:r>
            <a:r>
              <a:rPr lang="en-US" altLang="zh-TW" sz="1400" dirty="0" smtClean="0">
                <a:latin typeface="Courier New" pitchFamily="49" charset="0"/>
              </a:rPr>
              <a:t>(){</a:t>
            </a:r>
          </a:p>
          <a:p>
            <a:pPr>
              <a:buFont typeface="Wingdings" pitchFamily="2" charset="2"/>
              <a:buNone/>
            </a:pPr>
            <a:r>
              <a:rPr lang="en-US" altLang="zh-TW" sz="1400" dirty="0" smtClean="0">
                <a:latin typeface="Courier New" pitchFamily="49" charset="0"/>
              </a:rPr>
              <a:t>	return height;</a:t>
            </a:r>
          </a:p>
          <a:p>
            <a:pPr>
              <a:buFont typeface="Wingdings" pitchFamily="2" charset="2"/>
              <a:buNone/>
            </a:pPr>
            <a:r>
              <a:rPr lang="en-US" altLang="zh-TW" sz="1400" dirty="0" smtClean="0">
                <a:latin typeface="Courier New" pitchFamily="49" charset="0"/>
              </a:rPr>
              <a:t>} </a:t>
            </a:r>
          </a:p>
          <a:p>
            <a:pPr>
              <a:buFont typeface="Wingdings" pitchFamily="2" charset="2"/>
              <a:buNone/>
            </a:pPr>
            <a:r>
              <a:rPr lang="en-US" altLang="zh-TW" sz="1400" dirty="0" err="1" smtClean="0">
                <a:latin typeface="Courier New" pitchFamily="49" charset="0"/>
              </a:rPr>
              <a:t>int</a:t>
            </a:r>
            <a:r>
              <a:rPr lang="en-US" altLang="zh-TW" sz="1400" dirty="0" smtClean="0">
                <a:latin typeface="Courier New" pitchFamily="49" charset="0"/>
              </a:rPr>
              <a:t> Rectangle::</a:t>
            </a:r>
            <a:r>
              <a:rPr lang="en-US" altLang="zh-TW" sz="1400" dirty="0" err="1" smtClean="0">
                <a:latin typeface="Courier New" pitchFamily="49" charset="0"/>
              </a:rPr>
              <a:t>getArea</a:t>
            </a:r>
            <a:r>
              <a:rPr lang="en-US" altLang="zh-TW" sz="1400" dirty="0" smtClean="0">
                <a:latin typeface="Courier New" pitchFamily="49" charset="0"/>
              </a:rPr>
              <a:t>(){</a:t>
            </a:r>
          </a:p>
          <a:p>
            <a:pPr>
              <a:buFont typeface="Wingdings" pitchFamily="2" charset="2"/>
              <a:buNone/>
            </a:pPr>
            <a:r>
              <a:rPr lang="en-US" altLang="zh-TW" sz="1400" dirty="0">
                <a:latin typeface="Courier New" pitchFamily="49" charset="0"/>
              </a:rPr>
              <a:t>	</a:t>
            </a:r>
            <a:r>
              <a:rPr lang="en-US" altLang="zh-TW" sz="1400" dirty="0" smtClean="0">
                <a:latin typeface="Courier New" pitchFamily="49" charset="0"/>
              </a:rPr>
              <a:t>return width*height;</a:t>
            </a:r>
          </a:p>
          <a:p>
            <a:pPr>
              <a:buFont typeface="Wingdings" pitchFamily="2" charset="2"/>
              <a:buNone/>
            </a:pPr>
            <a:r>
              <a:rPr lang="en-US" altLang="zh-TW" sz="1400" dirty="0">
                <a:latin typeface="Courier New" pitchFamily="49" charset="0"/>
              </a:rPr>
              <a:t>}</a:t>
            </a:r>
            <a:endParaRPr lang="zh-TW" altLang="zh-TW" sz="14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58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Equality testing</a:t>
            </a:r>
            <a:r>
              <a:rPr lang="en-US" altLang="zh-TW" dirty="0"/>
              <a:t>: ordinary function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BDD3-9467-46E2-A010-37D10607279B}" type="slidenum">
              <a:rPr lang="zh-TW" altLang="en-US" smtClean="0"/>
              <a:pPr/>
              <a:t>40</a:t>
            </a:fld>
            <a:endParaRPr lang="en-US" altLang="zh-TW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55576" y="1196752"/>
            <a:ext cx="7772400" cy="5040560"/>
          </a:xfrm>
          <a:prstGeom prst="rect">
            <a:avLst/>
          </a:prstGeom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zh-TW" altLang="zh-TW" sz="2000" dirty="0" smtClean="0">
                <a:latin typeface="Courier New" pitchFamily="49" charset="0"/>
              </a:rPr>
              <a:t>bool equal(</a:t>
            </a:r>
            <a:r>
              <a:rPr lang="en-US" altLang="zh-TW" sz="2000" dirty="0" smtClean="0">
                <a:latin typeface="Courier New" pitchFamily="49" charset="0"/>
              </a:rPr>
              <a:t>Rectangle r1</a:t>
            </a:r>
            <a:r>
              <a:rPr lang="zh-TW" altLang="zh-TW" sz="2000" dirty="0" smtClean="0">
                <a:latin typeface="Courier New" pitchFamily="49" charset="0"/>
              </a:rPr>
              <a:t>, </a:t>
            </a:r>
            <a:r>
              <a:rPr lang="en-US" altLang="zh-TW" sz="2000" dirty="0" smtClean="0">
                <a:latin typeface="Courier New" pitchFamily="49" charset="0"/>
              </a:rPr>
              <a:t>Rectangle r2</a:t>
            </a:r>
            <a:r>
              <a:rPr lang="zh-TW" altLang="zh-TW" sz="2000" dirty="0" smtClean="0">
                <a:latin typeface="Courier New" pitchFamily="49" charset="0"/>
              </a:rPr>
              <a:t>)</a:t>
            </a:r>
            <a:r>
              <a:rPr lang="en-US" altLang="zh-TW" sz="2000" dirty="0" smtClean="0">
                <a:latin typeface="Courier New" pitchFamily="49" charset="0"/>
              </a:rPr>
              <a:t>{</a:t>
            </a:r>
          </a:p>
          <a:p>
            <a:pPr>
              <a:buFont typeface="Wingdings" pitchFamily="2" charset="2"/>
              <a:buNone/>
            </a:pPr>
            <a:r>
              <a:rPr lang="en-US" altLang="zh-TW" sz="2000" dirty="0" smtClean="0">
                <a:latin typeface="Courier New" pitchFamily="49" charset="0"/>
              </a:rPr>
              <a:t>	if (r1.getWidth()==r2.getWidth() &amp;&amp;	r1.getHeight()==r2.getHeight())</a:t>
            </a:r>
          </a:p>
          <a:p>
            <a:pPr>
              <a:buFont typeface="Wingdings" pitchFamily="2" charset="2"/>
              <a:buNone/>
            </a:pPr>
            <a:r>
              <a:rPr lang="en-US" altLang="zh-TW" sz="2000" dirty="0" smtClean="0">
                <a:latin typeface="Courier New" pitchFamily="49" charset="0"/>
              </a:rPr>
              <a:t>		return true;</a:t>
            </a:r>
          </a:p>
          <a:p>
            <a:pPr>
              <a:buFont typeface="Wingdings" pitchFamily="2" charset="2"/>
              <a:buNone/>
            </a:pPr>
            <a:r>
              <a:rPr lang="en-US" altLang="zh-TW" sz="2000" dirty="0" smtClean="0">
                <a:latin typeface="Courier New" pitchFamily="49" charset="0"/>
              </a:rPr>
              <a:t>	else</a:t>
            </a:r>
          </a:p>
          <a:p>
            <a:pPr>
              <a:buFont typeface="Wingdings" pitchFamily="2" charset="2"/>
              <a:buNone/>
            </a:pPr>
            <a:r>
              <a:rPr lang="en-US" altLang="zh-TW" sz="2000" dirty="0" smtClean="0">
                <a:latin typeface="Courier New" pitchFamily="49" charset="0"/>
              </a:rPr>
              <a:t>		return false;</a:t>
            </a:r>
          </a:p>
          <a:p>
            <a:pPr>
              <a:buFont typeface="Wingdings" pitchFamily="2" charset="2"/>
              <a:buNone/>
            </a:pPr>
            <a:r>
              <a:rPr lang="en-US" altLang="zh-TW" sz="2000" dirty="0" smtClean="0">
                <a:latin typeface="Courier New" pitchFamily="49" charset="0"/>
              </a:rPr>
              <a:t>}</a:t>
            </a:r>
            <a:endParaRPr lang="zh-TW" altLang="zh-TW" sz="2000" dirty="0" smtClean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zh-TW" altLang="zh-TW" sz="2000" dirty="0" smtClean="0">
                <a:latin typeface="Courier New" pitchFamily="49" charset="0"/>
              </a:rPr>
              <a:t>void main()</a:t>
            </a:r>
          </a:p>
          <a:p>
            <a:pPr>
              <a:buFont typeface="Wingdings" pitchFamily="2" charset="2"/>
              <a:buNone/>
            </a:pPr>
            <a:r>
              <a:rPr lang="zh-TW" altLang="zh-TW" sz="2000" dirty="0" smtClean="0">
                <a:latin typeface="Courier New" pitchFamily="49" charset="0"/>
              </a:rPr>
              <a:t>{</a:t>
            </a:r>
          </a:p>
          <a:p>
            <a:pPr>
              <a:buFont typeface="Wingdings" pitchFamily="2" charset="2"/>
              <a:buNone/>
            </a:pPr>
            <a:r>
              <a:rPr lang="zh-TW" altLang="zh-TW" sz="2000" dirty="0" smtClean="0">
                <a:latin typeface="Courier New" pitchFamily="49" charset="0"/>
              </a:rPr>
              <a:t>  </a:t>
            </a:r>
            <a:r>
              <a:rPr lang="en-US" altLang="zh-TW" sz="2000" dirty="0" smtClean="0">
                <a:latin typeface="Courier New" pitchFamily="49" charset="0"/>
              </a:rPr>
              <a:t>Rectangle </a:t>
            </a:r>
            <a:r>
              <a:rPr lang="en-US" altLang="zh-TW" sz="2000" dirty="0" err="1" smtClean="0">
                <a:latin typeface="Courier New" pitchFamily="49" charset="0"/>
              </a:rPr>
              <a:t>ra</a:t>
            </a:r>
            <a:r>
              <a:rPr lang="zh-TW" altLang="zh-TW" sz="2000" dirty="0" smtClean="0">
                <a:latin typeface="Courier New" pitchFamily="49" charset="0"/>
              </a:rPr>
              <a:t>(10,22), </a:t>
            </a:r>
            <a:r>
              <a:rPr lang="en-US" altLang="zh-TW" sz="2000" dirty="0" err="1" smtClean="0">
                <a:latin typeface="Courier New" pitchFamily="49" charset="0"/>
              </a:rPr>
              <a:t>rb</a:t>
            </a:r>
            <a:r>
              <a:rPr lang="en-US" altLang="zh-TW" sz="2000" dirty="0" smtClean="0">
                <a:latin typeface="Courier New" pitchFamily="49" charset="0"/>
              </a:rPr>
              <a:t>(10,21)</a:t>
            </a:r>
            <a:r>
              <a:rPr lang="zh-TW" altLang="zh-TW" sz="2000" dirty="0" smtClean="0">
                <a:latin typeface="Courier New" pitchFamily="49" charset="0"/>
              </a:rPr>
              <a:t>;</a:t>
            </a:r>
          </a:p>
          <a:p>
            <a:pPr>
              <a:buFont typeface="Wingdings" pitchFamily="2" charset="2"/>
              <a:buNone/>
            </a:pPr>
            <a:r>
              <a:rPr lang="en-US" altLang="zh-TW" sz="2000" dirty="0" smtClean="0">
                <a:latin typeface="Courier New" pitchFamily="49" charset="0"/>
              </a:rPr>
              <a:t>	</a:t>
            </a:r>
            <a:r>
              <a:rPr lang="zh-TW" altLang="zh-TW" sz="2000" dirty="0" smtClean="0">
                <a:latin typeface="Courier New" pitchFamily="49" charset="0"/>
              </a:rPr>
              <a:t>if ( equal(</a:t>
            </a:r>
            <a:r>
              <a:rPr lang="en-US" altLang="zh-TW" sz="2000" dirty="0" err="1" smtClean="0">
                <a:latin typeface="Courier New" pitchFamily="49" charset="0"/>
              </a:rPr>
              <a:t>ra</a:t>
            </a:r>
            <a:r>
              <a:rPr lang="zh-TW" altLang="zh-TW" sz="2000" dirty="0" smtClean="0">
                <a:latin typeface="Courier New" pitchFamily="49" charset="0"/>
              </a:rPr>
              <a:t>, </a:t>
            </a:r>
            <a:r>
              <a:rPr lang="en-US" altLang="zh-TW" sz="2000" dirty="0" err="1" smtClean="0">
                <a:latin typeface="Courier New" pitchFamily="49" charset="0"/>
              </a:rPr>
              <a:t>rb</a:t>
            </a:r>
            <a:r>
              <a:rPr lang="zh-TW" altLang="zh-TW" sz="2000" dirty="0" smtClean="0">
                <a:latin typeface="Courier New" pitchFamily="49" charset="0"/>
              </a:rPr>
              <a:t>) )</a:t>
            </a:r>
          </a:p>
          <a:p>
            <a:pPr>
              <a:buFont typeface="Wingdings" pitchFamily="2" charset="2"/>
              <a:buNone/>
            </a:pPr>
            <a:r>
              <a:rPr lang="zh-TW" altLang="zh-TW" sz="2000" dirty="0" smtClean="0">
                <a:latin typeface="Courier New" pitchFamily="49" charset="0"/>
              </a:rPr>
              <a:t>    cout &lt;&lt; </a:t>
            </a:r>
            <a:r>
              <a:rPr lang="en-US" altLang="zh-TW" sz="2000" dirty="0" smtClean="0">
                <a:latin typeface="Courier New" pitchFamily="49" charset="0"/>
              </a:rPr>
              <a:t>“They are the same</a:t>
            </a:r>
            <a:r>
              <a:rPr lang="zh-TW" altLang="zh-TW" sz="2000" dirty="0" smtClean="0">
                <a:latin typeface="Courier New" pitchFamily="49" charset="0"/>
              </a:rPr>
              <a:t>\n</a:t>
            </a:r>
            <a:r>
              <a:rPr lang="en-US" altLang="zh-TW" sz="2000" dirty="0" smtClean="0">
                <a:latin typeface="Courier New" pitchFamily="49" charset="0"/>
              </a:rPr>
              <a:t>"</a:t>
            </a:r>
            <a:r>
              <a:rPr lang="zh-TW" altLang="zh-TW" sz="2000" dirty="0" smtClean="0">
                <a:latin typeface="Courier New" pitchFamily="49" charset="0"/>
              </a:rPr>
              <a:t>);</a:t>
            </a:r>
          </a:p>
          <a:p>
            <a:pPr>
              <a:buFont typeface="Wingdings" pitchFamily="2" charset="2"/>
              <a:buNone/>
            </a:pPr>
            <a:r>
              <a:rPr lang="zh-TW" altLang="zh-TW" sz="2000" dirty="0" smtClean="0">
                <a:latin typeface="Courier New" pitchFamily="49" charset="0"/>
              </a:rPr>
              <a:t>} </a:t>
            </a:r>
            <a:endParaRPr lang="zh-TW" altLang="zh-TW" sz="20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7643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Friend function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1196752"/>
            <a:ext cx="7772400" cy="4951413"/>
          </a:xfrm>
        </p:spPr>
        <p:txBody>
          <a:bodyPr>
            <a:normAutofit fontScale="70000" lnSpcReduction="20000"/>
          </a:bodyPr>
          <a:lstStyle/>
          <a:p>
            <a:r>
              <a:rPr lang="en-US" altLang="zh-TW" sz="2800" dirty="0"/>
              <a:t>The previous equality function needs to call access functions several times </a:t>
            </a:r>
            <a:r>
              <a:rPr lang="zh-TW" altLang="zh-TW" sz="2800" dirty="0">
                <a:sym typeface="Symbol" pitchFamily="18" charset="2"/>
              </a:rPr>
              <a:t></a:t>
            </a:r>
            <a:r>
              <a:rPr lang="en-US" altLang="zh-TW" sz="2800" dirty="0"/>
              <a:t> not efficient </a:t>
            </a:r>
            <a:endParaRPr lang="en-US" altLang="zh-TW" sz="2800" dirty="0" smtClean="0"/>
          </a:p>
          <a:p>
            <a:endParaRPr lang="en-US" altLang="zh-TW" sz="2800" dirty="0" smtClean="0"/>
          </a:p>
          <a:p>
            <a:r>
              <a:rPr lang="en-US" altLang="zh-TW" sz="2800" dirty="0" smtClean="0"/>
              <a:t>However, declare the member variable as public and direct access them are not recommend</a:t>
            </a:r>
          </a:p>
          <a:p>
            <a:endParaRPr lang="en-US" altLang="zh-TW" sz="2800" dirty="0" smtClean="0"/>
          </a:p>
          <a:p>
            <a:pPr marL="274320" lvl="1" indent="0">
              <a:buNone/>
            </a:pPr>
            <a:r>
              <a:rPr lang="en-US" altLang="zh-TW" sz="2300" dirty="0" smtClean="0">
                <a:latin typeface="Courier New" pitchFamily="49" charset="0"/>
              </a:rPr>
              <a:t>class Rectangle {</a:t>
            </a:r>
          </a:p>
          <a:p>
            <a:pPr marL="274320" lvl="1" indent="0">
              <a:buNone/>
            </a:pPr>
            <a:r>
              <a:rPr lang="en-US" altLang="zh-TW" sz="2300" dirty="0" smtClean="0">
                <a:latin typeface="Courier New" pitchFamily="49" charset="0"/>
              </a:rPr>
              <a:t>	public:</a:t>
            </a:r>
          </a:p>
          <a:p>
            <a:pPr marL="274320" lvl="1" indent="0">
              <a:buNone/>
            </a:pPr>
            <a:r>
              <a:rPr lang="en-US" altLang="zh-TW" sz="2300" dirty="0">
                <a:latin typeface="Courier New" pitchFamily="49" charset="0"/>
              </a:rPr>
              <a:t>	</a:t>
            </a:r>
            <a:r>
              <a:rPr lang="en-US" altLang="zh-TW" sz="2300" dirty="0" err="1" smtClean="0">
                <a:latin typeface="Courier New" pitchFamily="49" charset="0"/>
              </a:rPr>
              <a:t>int</a:t>
            </a:r>
            <a:r>
              <a:rPr lang="en-US" altLang="zh-TW" sz="2300" dirty="0" smtClean="0">
                <a:latin typeface="Courier New" pitchFamily="49" charset="0"/>
              </a:rPr>
              <a:t> </a:t>
            </a:r>
            <a:r>
              <a:rPr lang="en-US" altLang="zh-TW" sz="2300" dirty="0" err="1" smtClean="0">
                <a:latin typeface="Courier New" pitchFamily="49" charset="0"/>
              </a:rPr>
              <a:t>width,height</a:t>
            </a:r>
            <a:r>
              <a:rPr lang="en-US" altLang="zh-TW" sz="2300" dirty="0" smtClean="0">
                <a:latin typeface="Courier New" pitchFamily="49" charset="0"/>
              </a:rPr>
              <a:t>;</a:t>
            </a:r>
          </a:p>
          <a:p>
            <a:pPr marL="274320" lvl="1" indent="0">
              <a:buNone/>
            </a:pPr>
            <a:r>
              <a:rPr lang="en-US" altLang="zh-TW" sz="2300" dirty="0" smtClean="0">
                <a:latin typeface="Courier New" pitchFamily="49" charset="0"/>
              </a:rPr>
              <a:t>……</a:t>
            </a:r>
          </a:p>
          <a:p>
            <a:pPr marL="274320" lvl="1" indent="0">
              <a:buNone/>
            </a:pPr>
            <a:r>
              <a:rPr lang="en-US" altLang="zh-TW" sz="2300" dirty="0" smtClean="0">
                <a:latin typeface="Courier New" pitchFamily="49" charset="0"/>
              </a:rPr>
              <a:t>}</a:t>
            </a:r>
          </a:p>
          <a:p>
            <a:pPr marL="274320" lvl="1" indent="0">
              <a:buNone/>
            </a:pPr>
            <a:endParaRPr lang="en-US" altLang="zh-TW" sz="2300" dirty="0" smtClean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en-US" altLang="zh-TW" sz="2300" dirty="0" smtClean="0">
                <a:latin typeface="Courier New" pitchFamily="49" charset="0"/>
              </a:rPr>
              <a:t>	</a:t>
            </a:r>
            <a:r>
              <a:rPr lang="zh-TW" altLang="zh-TW" sz="2300" dirty="0" smtClean="0">
                <a:latin typeface="Courier New" pitchFamily="49" charset="0"/>
              </a:rPr>
              <a:t>bool </a:t>
            </a:r>
            <a:r>
              <a:rPr lang="zh-TW" altLang="zh-TW" sz="2300" dirty="0">
                <a:latin typeface="Courier New" pitchFamily="49" charset="0"/>
              </a:rPr>
              <a:t>equal(</a:t>
            </a:r>
            <a:r>
              <a:rPr lang="en-US" altLang="zh-TW" sz="2300" dirty="0">
                <a:latin typeface="Courier New" pitchFamily="49" charset="0"/>
              </a:rPr>
              <a:t>Rectangle r1</a:t>
            </a:r>
            <a:r>
              <a:rPr lang="zh-TW" altLang="zh-TW" sz="2300" dirty="0">
                <a:latin typeface="Courier New" pitchFamily="49" charset="0"/>
              </a:rPr>
              <a:t>, </a:t>
            </a:r>
            <a:r>
              <a:rPr lang="en-US" altLang="zh-TW" sz="2300" dirty="0">
                <a:latin typeface="Courier New" pitchFamily="49" charset="0"/>
              </a:rPr>
              <a:t>Rectangle r2</a:t>
            </a:r>
            <a:r>
              <a:rPr lang="zh-TW" altLang="zh-TW" sz="2300" dirty="0">
                <a:latin typeface="Courier New" pitchFamily="49" charset="0"/>
              </a:rPr>
              <a:t>)</a:t>
            </a:r>
            <a:r>
              <a:rPr lang="en-US" altLang="zh-TW" sz="2300" dirty="0">
                <a:latin typeface="Courier New" pitchFamily="49" charset="0"/>
              </a:rPr>
              <a:t>{</a:t>
            </a:r>
          </a:p>
          <a:p>
            <a:pPr>
              <a:buFont typeface="Wingdings" pitchFamily="2" charset="2"/>
              <a:buNone/>
            </a:pPr>
            <a:r>
              <a:rPr lang="en-US" altLang="zh-TW" sz="2300" dirty="0">
                <a:latin typeface="Courier New" pitchFamily="49" charset="0"/>
              </a:rPr>
              <a:t>	if (r1.width ==r2.width &amp;&amp; r1.height==r2.height)</a:t>
            </a:r>
          </a:p>
          <a:p>
            <a:pPr>
              <a:buFont typeface="Wingdings" pitchFamily="2" charset="2"/>
              <a:buNone/>
            </a:pPr>
            <a:r>
              <a:rPr lang="en-US" altLang="zh-TW" sz="2300" dirty="0">
                <a:latin typeface="Courier New" pitchFamily="49" charset="0"/>
              </a:rPr>
              <a:t>		return true;</a:t>
            </a:r>
          </a:p>
          <a:p>
            <a:pPr>
              <a:buFont typeface="Wingdings" pitchFamily="2" charset="2"/>
              <a:buNone/>
            </a:pPr>
            <a:r>
              <a:rPr lang="en-US" altLang="zh-TW" sz="2300" dirty="0">
                <a:latin typeface="Courier New" pitchFamily="49" charset="0"/>
              </a:rPr>
              <a:t>	else</a:t>
            </a:r>
          </a:p>
          <a:p>
            <a:pPr>
              <a:buFont typeface="Wingdings" pitchFamily="2" charset="2"/>
              <a:buNone/>
            </a:pPr>
            <a:r>
              <a:rPr lang="en-US" altLang="zh-TW" sz="2300" dirty="0">
                <a:latin typeface="Courier New" pitchFamily="49" charset="0"/>
              </a:rPr>
              <a:t>		return false;</a:t>
            </a:r>
          </a:p>
          <a:p>
            <a:pPr>
              <a:buFont typeface="Wingdings" pitchFamily="2" charset="2"/>
              <a:buNone/>
            </a:pPr>
            <a:r>
              <a:rPr lang="en-US" altLang="zh-TW" sz="2300" dirty="0" smtClean="0">
                <a:latin typeface="Courier New" pitchFamily="49" charset="0"/>
              </a:rPr>
              <a:t>	}</a:t>
            </a:r>
            <a:endParaRPr lang="zh-TW" altLang="zh-TW" sz="2300" dirty="0">
              <a:latin typeface="Courier New" pitchFamily="49" charset="0"/>
            </a:endParaRPr>
          </a:p>
          <a:p>
            <a:endParaRPr lang="en-US" altLang="zh-TW" sz="2800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BFE7C-7584-4052-B6C1-96B2042B7607}" type="slidenum">
              <a:rPr lang="zh-TW" altLang="en-US"/>
              <a:pPr/>
              <a:t>41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780347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Friend function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268760"/>
            <a:ext cx="7772400" cy="4951413"/>
          </a:xfrm>
        </p:spPr>
        <p:txBody>
          <a:bodyPr>
            <a:noAutofit/>
          </a:bodyPr>
          <a:lstStyle/>
          <a:p>
            <a:r>
              <a:rPr lang="en-US" altLang="zh-TW" sz="2200" dirty="0" smtClean="0"/>
              <a:t>Solution: Define a friend function!</a:t>
            </a:r>
          </a:p>
          <a:p>
            <a:endParaRPr lang="en-US" altLang="zh-TW" sz="2200" dirty="0"/>
          </a:p>
          <a:p>
            <a:r>
              <a:rPr lang="en-US" altLang="zh-TW" sz="2200" dirty="0" smtClean="0"/>
              <a:t>A </a:t>
            </a:r>
            <a:r>
              <a:rPr lang="en-US" altLang="zh-TW" sz="2200" dirty="0"/>
              <a:t>friend function of a class is </a:t>
            </a:r>
            <a:r>
              <a:rPr lang="en-US" altLang="zh-TW" sz="2200" i="1" dirty="0">
                <a:solidFill>
                  <a:srgbClr val="FF0000"/>
                </a:solidFill>
              </a:rPr>
              <a:t>not</a:t>
            </a:r>
            <a:r>
              <a:rPr lang="en-US" altLang="zh-TW" sz="2200" dirty="0">
                <a:solidFill>
                  <a:srgbClr val="FF0000"/>
                </a:solidFill>
              </a:rPr>
              <a:t> </a:t>
            </a:r>
            <a:r>
              <a:rPr lang="en-US" altLang="zh-TW" sz="2200" dirty="0"/>
              <a:t>a member function of the class but has access to the private members of that class </a:t>
            </a:r>
            <a:endParaRPr lang="en-US" altLang="zh-TW" sz="2200" dirty="0" smtClean="0"/>
          </a:p>
          <a:p>
            <a:endParaRPr lang="en-US" altLang="zh-TW" sz="2200" dirty="0" smtClean="0"/>
          </a:p>
          <a:p>
            <a:r>
              <a:rPr lang="en-US" altLang="zh-TW" sz="2200" dirty="0" smtClean="0"/>
              <a:t>A friend function doesn’t need to call access functions </a:t>
            </a:r>
            <a:r>
              <a:rPr lang="en-US" altLang="zh-TW" sz="2200" dirty="0" smtClean="0">
                <a:sym typeface="Wingdings"/>
              </a:rPr>
              <a:t> more efficient</a:t>
            </a:r>
            <a:endParaRPr lang="en-US" altLang="zh-TW" sz="2200" dirty="0" smtClean="0"/>
          </a:p>
          <a:p>
            <a:pPr marL="0" indent="0">
              <a:buNone/>
            </a:pPr>
            <a:endParaRPr lang="zh-TW" altLang="zh-TW" sz="2200" dirty="0">
              <a:latin typeface="Calibri"/>
              <a:cs typeface="Calibri"/>
            </a:endParaRPr>
          </a:p>
          <a:p>
            <a:r>
              <a:rPr lang="en-US" altLang="zh-TW" sz="2200" dirty="0" smtClean="0">
                <a:latin typeface="Calibri"/>
                <a:cs typeface="Calibri"/>
              </a:rPr>
              <a:t>Also the code looks simpler</a:t>
            </a:r>
          </a:p>
          <a:p>
            <a:endParaRPr lang="en-US" altLang="zh-TW" sz="2200" dirty="0"/>
          </a:p>
          <a:p>
            <a:r>
              <a:rPr lang="en-US" altLang="zh-TW" sz="2200" dirty="0" smtClean="0"/>
              <a:t>A friend function will be </a:t>
            </a:r>
            <a:r>
              <a:rPr lang="en-US" altLang="zh-TW" sz="2200" dirty="0" smtClean="0">
                <a:solidFill>
                  <a:srgbClr val="FF0000"/>
                </a:solidFill>
              </a:rPr>
              <a:t>public</a:t>
            </a:r>
            <a:r>
              <a:rPr lang="en-US" altLang="zh-TW" sz="2200" dirty="0" smtClean="0"/>
              <a:t> no matter it is defined under “public:” or not</a:t>
            </a:r>
            <a:endParaRPr lang="zh-TW" altLang="zh-TW" sz="2200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BFE7C-7584-4052-B6C1-96B2042B7607}" type="slidenum">
              <a:rPr lang="zh-TW" altLang="en-US"/>
              <a:pPr/>
              <a:t>42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3215037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Equality testing</a:t>
            </a:r>
            <a:r>
              <a:rPr lang="en-US" altLang="zh-TW" dirty="0"/>
              <a:t>: </a:t>
            </a:r>
            <a:r>
              <a:rPr lang="en-US" altLang="zh-TW" dirty="0" smtClean="0"/>
              <a:t>friend function</a:t>
            </a:r>
            <a:endParaRPr lang="zh-TW" altLang="zh-TW" sz="3600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340768"/>
            <a:ext cx="4320480" cy="4951413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#include &lt;</a:t>
            </a:r>
            <a:r>
              <a:rPr lang="en-US" altLang="zh-TW" sz="1800" dirty="0" err="1">
                <a:latin typeface="Courier New" pitchFamily="49" charset="0"/>
              </a:rPr>
              <a:t>iostream</a:t>
            </a:r>
            <a:r>
              <a:rPr lang="en-US" altLang="zh-TW" sz="1800" dirty="0">
                <a:latin typeface="Courier New" pitchFamily="49" charset="0"/>
              </a:rPr>
              <a:t>&gt;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using namespace </a:t>
            </a:r>
            <a:r>
              <a:rPr lang="en-US" altLang="zh-TW" sz="1800" dirty="0" err="1">
                <a:latin typeface="Courier New" pitchFamily="49" charset="0"/>
              </a:rPr>
              <a:t>std</a:t>
            </a:r>
            <a:r>
              <a:rPr lang="en-US" altLang="zh-TW" sz="1800" dirty="0">
                <a:latin typeface="Courier New" pitchFamily="49" charset="0"/>
              </a:rPr>
              <a:t>;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class Rectangle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{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public: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	Rectangle(</a:t>
            </a:r>
            <a:r>
              <a:rPr lang="en-US" altLang="zh-TW" sz="1800" dirty="0" err="1">
                <a:latin typeface="Courier New" pitchFamily="49" charset="0"/>
              </a:rPr>
              <a:t>int</a:t>
            </a:r>
            <a:r>
              <a:rPr lang="en-US" altLang="zh-TW" sz="1800" dirty="0">
                <a:latin typeface="Courier New" pitchFamily="49" charset="0"/>
              </a:rPr>
              <a:t> </a:t>
            </a:r>
            <a:r>
              <a:rPr lang="en-US" altLang="zh-TW" sz="1800" dirty="0" err="1">
                <a:latin typeface="Courier New" pitchFamily="49" charset="0"/>
              </a:rPr>
              <a:t>w,int</a:t>
            </a:r>
            <a:r>
              <a:rPr lang="en-US" altLang="zh-TW" sz="1800" dirty="0">
                <a:latin typeface="Courier New" pitchFamily="49" charset="0"/>
              </a:rPr>
              <a:t> h);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	</a:t>
            </a:r>
            <a:r>
              <a:rPr lang="en-US" altLang="zh-TW" sz="1800" dirty="0">
                <a:solidFill>
                  <a:srgbClr val="FF0000"/>
                </a:solidFill>
                <a:latin typeface="Courier New" pitchFamily="49" charset="0"/>
              </a:rPr>
              <a:t>friend </a:t>
            </a:r>
            <a:r>
              <a:rPr lang="en-US" altLang="zh-TW" sz="1800" dirty="0" err="1">
                <a:solidFill>
                  <a:srgbClr val="FF0000"/>
                </a:solidFill>
                <a:latin typeface="Courier New" pitchFamily="49" charset="0"/>
              </a:rPr>
              <a:t>bool</a:t>
            </a:r>
            <a:r>
              <a:rPr lang="en-US" altLang="zh-TW" sz="1800" dirty="0">
                <a:solidFill>
                  <a:srgbClr val="FF0000"/>
                </a:solidFill>
                <a:latin typeface="Courier New" pitchFamily="49" charset="0"/>
              </a:rPr>
              <a:t> equal(Rectangle r1,Rectangle r2);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	</a:t>
            </a:r>
            <a:r>
              <a:rPr lang="en-US" altLang="zh-TW" sz="1800" dirty="0" err="1">
                <a:latin typeface="Courier New" pitchFamily="49" charset="0"/>
              </a:rPr>
              <a:t>int</a:t>
            </a:r>
            <a:r>
              <a:rPr lang="en-US" altLang="zh-TW" sz="1800" dirty="0">
                <a:latin typeface="Courier New" pitchFamily="49" charset="0"/>
              </a:rPr>
              <a:t> </a:t>
            </a:r>
            <a:r>
              <a:rPr lang="en-US" altLang="zh-TW" sz="1800" dirty="0" err="1">
                <a:latin typeface="Courier New" pitchFamily="49" charset="0"/>
              </a:rPr>
              <a:t>getArea</a:t>
            </a:r>
            <a:r>
              <a:rPr lang="en-US" altLang="zh-TW" sz="1800" dirty="0">
                <a:latin typeface="Courier New" pitchFamily="49" charset="0"/>
              </a:rPr>
              <a:t>();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	</a:t>
            </a:r>
            <a:r>
              <a:rPr lang="en-US" altLang="zh-TW" sz="1800" dirty="0" err="1">
                <a:latin typeface="Courier New" pitchFamily="49" charset="0"/>
              </a:rPr>
              <a:t>int</a:t>
            </a:r>
            <a:r>
              <a:rPr lang="en-US" altLang="zh-TW" sz="1800" dirty="0">
                <a:latin typeface="Courier New" pitchFamily="49" charset="0"/>
              </a:rPr>
              <a:t> </a:t>
            </a:r>
            <a:r>
              <a:rPr lang="en-US" altLang="zh-TW" sz="1800" dirty="0" err="1">
                <a:latin typeface="Courier New" pitchFamily="49" charset="0"/>
              </a:rPr>
              <a:t>getWidth</a:t>
            </a:r>
            <a:r>
              <a:rPr lang="en-US" altLang="zh-TW" sz="1800" dirty="0">
                <a:latin typeface="Courier New" pitchFamily="49" charset="0"/>
              </a:rPr>
              <a:t>();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	</a:t>
            </a:r>
            <a:r>
              <a:rPr lang="en-US" altLang="zh-TW" sz="1800" dirty="0" err="1">
                <a:latin typeface="Courier New" pitchFamily="49" charset="0"/>
              </a:rPr>
              <a:t>int</a:t>
            </a:r>
            <a:r>
              <a:rPr lang="en-US" altLang="zh-TW" sz="1800" dirty="0">
                <a:latin typeface="Courier New" pitchFamily="49" charset="0"/>
              </a:rPr>
              <a:t> </a:t>
            </a:r>
            <a:r>
              <a:rPr lang="en-US" altLang="zh-TW" sz="1800" dirty="0" err="1">
                <a:latin typeface="Courier New" pitchFamily="49" charset="0"/>
              </a:rPr>
              <a:t>getHeight</a:t>
            </a:r>
            <a:r>
              <a:rPr lang="en-US" altLang="zh-TW" sz="1800" dirty="0">
                <a:latin typeface="Courier New" pitchFamily="49" charset="0"/>
              </a:rPr>
              <a:t>();</a:t>
            </a:r>
          </a:p>
          <a:p>
            <a:pPr>
              <a:buFont typeface="Wingdings" pitchFamily="2" charset="2"/>
              <a:buNone/>
            </a:pPr>
            <a:endParaRPr lang="en-US" altLang="zh-TW" sz="1800" dirty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private: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  </a:t>
            </a:r>
            <a:r>
              <a:rPr lang="en-US" altLang="zh-TW" sz="1800" dirty="0" err="1">
                <a:latin typeface="Courier New" pitchFamily="49" charset="0"/>
              </a:rPr>
              <a:t>int</a:t>
            </a:r>
            <a:r>
              <a:rPr lang="en-US" altLang="zh-TW" sz="1800" dirty="0">
                <a:latin typeface="Courier New" pitchFamily="49" charset="0"/>
              </a:rPr>
              <a:t> width;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  </a:t>
            </a:r>
            <a:r>
              <a:rPr lang="en-US" altLang="zh-TW" sz="1800" dirty="0" err="1">
                <a:latin typeface="Courier New" pitchFamily="49" charset="0"/>
              </a:rPr>
              <a:t>int</a:t>
            </a:r>
            <a:r>
              <a:rPr lang="en-US" altLang="zh-TW" sz="1800" dirty="0">
                <a:latin typeface="Courier New" pitchFamily="49" charset="0"/>
              </a:rPr>
              <a:t> height;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};</a:t>
            </a:r>
          </a:p>
          <a:p>
            <a:pPr>
              <a:buFont typeface="Wingdings" pitchFamily="2" charset="2"/>
              <a:buNone/>
            </a:pPr>
            <a:endParaRPr lang="en-US" altLang="zh-TW" sz="1800" dirty="0" smtClean="0">
              <a:latin typeface="Courier New" pitchFamily="49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8C412-35BE-4800-A04C-F3DF0C81AEB3}" type="slidenum">
              <a:rPr lang="zh-TW" altLang="en-US"/>
              <a:pPr/>
              <a:t>43</a:t>
            </a:fld>
            <a:endParaRPr lang="en-US" altLang="zh-TW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716016" y="1340768"/>
            <a:ext cx="4104456" cy="4951413"/>
          </a:xfrm>
          <a:prstGeom prst="rect">
            <a:avLst/>
          </a:prstGeom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altLang="zh-TW" sz="1800" dirty="0" smtClean="0">
                <a:latin typeface="Courier New" pitchFamily="49" charset="0"/>
              </a:rPr>
              <a:t>Rectangle::Rectangle(</a:t>
            </a:r>
            <a:r>
              <a:rPr lang="en-US" altLang="zh-TW" sz="1800" dirty="0" err="1" smtClean="0">
                <a:latin typeface="Courier New" pitchFamily="49" charset="0"/>
              </a:rPr>
              <a:t>int</a:t>
            </a:r>
            <a:r>
              <a:rPr lang="en-US" altLang="zh-TW" sz="1800" dirty="0" smtClean="0">
                <a:latin typeface="Courier New" pitchFamily="49" charset="0"/>
              </a:rPr>
              <a:t> </a:t>
            </a:r>
            <a:r>
              <a:rPr lang="en-US" altLang="zh-TW" sz="1800" dirty="0" err="1" smtClean="0">
                <a:latin typeface="Courier New" pitchFamily="49" charset="0"/>
              </a:rPr>
              <a:t>w,int</a:t>
            </a:r>
            <a:r>
              <a:rPr lang="en-US" altLang="zh-TW" sz="1800" dirty="0" smtClean="0">
                <a:latin typeface="Courier New" pitchFamily="49" charset="0"/>
              </a:rPr>
              <a:t> h){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 smtClean="0">
                <a:latin typeface="Courier New" pitchFamily="49" charset="0"/>
              </a:rPr>
              <a:t>	width=w;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 smtClean="0">
                <a:latin typeface="Courier New" pitchFamily="49" charset="0"/>
              </a:rPr>
              <a:t>	height=h;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 smtClean="0">
                <a:latin typeface="Courier New" pitchFamily="49" charset="0"/>
              </a:rPr>
              <a:t>}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 err="1" smtClean="0">
                <a:latin typeface="Courier New" pitchFamily="49" charset="0"/>
              </a:rPr>
              <a:t>int</a:t>
            </a:r>
            <a:r>
              <a:rPr lang="en-US" altLang="zh-TW" sz="1800" dirty="0" smtClean="0">
                <a:latin typeface="Courier New" pitchFamily="49" charset="0"/>
              </a:rPr>
              <a:t> Rectangle::</a:t>
            </a:r>
            <a:r>
              <a:rPr lang="en-US" altLang="zh-TW" sz="1800" dirty="0" err="1" smtClean="0">
                <a:latin typeface="Courier New" pitchFamily="49" charset="0"/>
              </a:rPr>
              <a:t>getWidth</a:t>
            </a:r>
            <a:r>
              <a:rPr lang="en-US" altLang="zh-TW" sz="1800" dirty="0" smtClean="0">
                <a:latin typeface="Courier New" pitchFamily="49" charset="0"/>
              </a:rPr>
              <a:t>(){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 smtClean="0">
                <a:latin typeface="Courier New" pitchFamily="49" charset="0"/>
              </a:rPr>
              <a:t>	return width;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 smtClean="0">
                <a:latin typeface="Courier New" pitchFamily="49" charset="0"/>
              </a:rPr>
              <a:t>}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 err="1" smtClean="0">
                <a:latin typeface="Courier New" pitchFamily="49" charset="0"/>
              </a:rPr>
              <a:t>int</a:t>
            </a:r>
            <a:r>
              <a:rPr lang="en-US" altLang="zh-TW" sz="1800" dirty="0" smtClean="0">
                <a:latin typeface="Courier New" pitchFamily="49" charset="0"/>
              </a:rPr>
              <a:t> Rectangle::</a:t>
            </a:r>
            <a:r>
              <a:rPr lang="en-US" altLang="zh-TW" sz="1800" dirty="0" err="1" smtClean="0">
                <a:latin typeface="Courier New" pitchFamily="49" charset="0"/>
              </a:rPr>
              <a:t>getHeight</a:t>
            </a:r>
            <a:r>
              <a:rPr lang="en-US" altLang="zh-TW" sz="1800" dirty="0" smtClean="0">
                <a:latin typeface="Courier New" pitchFamily="49" charset="0"/>
              </a:rPr>
              <a:t>(){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 smtClean="0">
                <a:latin typeface="Courier New" pitchFamily="49" charset="0"/>
              </a:rPr>
              <a:t>	return height;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 smtClean="0">
                <a:latin typeface="Courier New" pitchFamily="49" charset="0"/>
              </a:rPr>
              <a:t>} </a:t>
            </a:r>
            <a:endParaRPr lang="zh-TW" altLang="zh-TW" sz="18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970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Equality testing</a:t>
            </a:r>
            <a:r>
              <a:rPr lang="en-US" altLang="zh-TW" dirty="0"/>
              <a:t>: </a:t>
            </a:r>
            <a:r>
              <a:rPr lang="en-US" altLang="zh-TW" dirty="0" smtClean="0"/>
              <a:t>friend function</a:t>
            </a:r>
            <a:endParaRPr lang="zh-TW" altLang="zh-TW" sz="3600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340768"/>
            <a:ext cx="7776864" cy="4951413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None/>
            </a:pPr>
            <a:r>
              <a:rPr lang="en-US" altLang="zh-TW" sz="1800" dirty="0">
                <a:solidFill>
                  <a:srgbClr val="008000"/>
                </a:solidFill>
                <a:latin typeface="Courier New" pitchFamily="49" charset="0"/>
              </a:rPr>
              <a:t>/*Note the friend function is not implemented in Rectangle class*/</a:t>
            </a:r>
          </a:p>
          <a:p>
            <a:pPr>
              <a:buFont typeface="Wingdings" pitchFamily="2" charset="2"/>
              <a:buNone/>
            </a:pPr>
            <a:endParaRPr lang="en-US" altLang="zh-TW" sz="1800" dirty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en-US" altLang="zh-TW" sz="1800" dirty="0" err="1">
                <a:solidFill>
                  <a:srgbClr val="FF0000"/>
                </a:solidFill>
                <a:latin typeface="Courier New" pitchFamily="49" charset="0"/>
              </a:rPr>
              <a:t>bool</a:t>
            </a:r>
            <a:r>
              <a:rPr lang="en-US" altLang="zh-TW" sz="1800" dirty="0">
                <a:solidFill>
                  <a:srgbClr val="FF0000"/>
                </a:solidFill>
                <a:latin typeface="Courier New" pitchFamily="49" charset="0"/>
              </a:rPr>
              <a:t> equal(Rectangle r1, Rectangle r2)</a:t>
            </a:r>
            <a:r>
              <a:rPr lang="en-US" altLang="zh-TW" sz="1800" dirty="0">
                <a:latin typeface="Courier New" pitchFamily="49" charset="0"/>
              </a:rPr>
              <a:t>{ 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	if (r1.width ==r2.width &amp;&amp; r1.height==r2.height)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		</a:t>
            </a:r>
            <a:r>
              <a:rPr lang="en-US" altLang="zh-TW" sz="1800" dirty="0" smtClean="0">
                <a:latin typeface="Courier New" pitchFamily="49" charset="0"/>
              </a:rPr>
              <a:t>   return </a:t>
            </a:r>
            <a:r>
              <a:rPr lang="en-US" altLang="zh-TW" sz="1800" dirty="0">
                <a:latin typeface="Courier New" pitchFamily="49" charset="0"/>
              </a:rPr>
              <a:t>true;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	else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		</a:t>
            </a:r>
            <a:r>
              <a:rPr lang="en-US" altLang="zh-TW" sz="1800" dirty="0" smtClean="0">
                <a:latin typeface="Courier New" pitchFamily="49" charset="0"/>
              </a:rPr>
              <a:t>   return </a:t>
            </a:r>
            <a:r>
              <a:rPr lang="en-US" altLang="zh-TW" sz="1800" dirty="0">
                <a:latin typeface="Courier New" pitchFamily="49" charset="0"/>
              </a:rPr>
              <a:t>false;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}</a:t>
            </a:r>
          </a:p>
          <a:p>
            <a:pPr>
              <a:buFont typeface="Wingdings" pitchFamily="2" charset="2"/>
              <a:buNone/>
            </a:pPr>
            <a:endParaRPr lang="en-US" altLang="zh-TW" sz="1800" dirty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void main()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{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  </a:t>
            </a:r>
            <a:r>
              <a:rPr lang="en-US" altLang="zh-TW" sz="1800" dirty="0" smtClean="0">
                <a:latin typeface="Courier New" pitchFamily="49" charset="0"/>
              </a:rPr>
              <a:t>  Rectangle </a:t>
            </a:r>
            <a:r>
              <a:rPr lang="en-US" altLang="zh-TW" sz="1800" dirty="0" err="1">
                <a:latin typeface="Courier New" pitchFamily="49" charset="0"/>
              </a:rPr>
              <a:t>ra</a:t>
            </a:r>
            <a:r>
              <a:rPr lang="en-US" altLang="zh-TW" sz="1800" dirty="0">
                <a:latin typeface="Courier New" pitchFamily="49" charset="0"/>
              </a:rPr>
              <a:t>(10,22), </a:t>
            </a:r>
            <a:r>
              <a:rPr lang="en-US" altLang="zh-TW" sz="1800" dirty="0" err="1">
                <a:latin typeface="Courier New" pitchFamily="49" charset="0"/>
              </a:rPr>
              <a:t>rb</a:t>
            </a:r>
            <a:r>
              <a:rPr lang="en-US" altLang="zh-TW" sz="1800" dirty="0">
                <a:latin typeface="Courier New" pitchFamily="49" charset="0"/>
              </a:rPr>
              <a:t>(10,21)</a:t>
            </a:r>
            <a:r>
              <a:rPr lang="en-US" altLang="zh-TW" sz="1800" dirty="0" smtClean="0">
                <a:latin typeface="Courier New" pitchFamily="49" charset="0"/>
              </a:rPr>
              <a:t>;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 smtClean="0">
                <a:latin typeface="Courier New" pitchFamily="49" charset="0"/>
              </a:rPr>
              <a:t>    if </a:t>
            </a:r>
            <a:r>
              <a:rPr lang="en-US" altLang="zh-TW" sz="1800" dirty="0">
                <a:latin typeface="Courier New" pitchFamily="49" charset="0"/>
              </a:rPr>
              <a:t>( equal(</a:t>
            </a:r>
            <a:r>
              <a:rPr lang="en-US" altLang="zh-TW" sz="1800" dirty="0" err="1">
                <a:latin typeface="Courier New" pitchFamily="49" charset="0"/>
              </a:rPr>
              <a:t>ra</a:t>
            </a:r>
            <a:r>
              <a:rPr lang="en-US" altLang="zh-TW" sz="1800" dirty="0">
                <a:latin typeface="Courier New" pitchFamily="49" charset="0"/>
              </a:rPr>
              <a:t>, </a:t>
            </a:r>
            <a:r>
              <a:rPr lang="en-US" altLang="zh-TW" sz="1800" dirty="0" err="1">
                <a:latin typeface="Courier New" pitchFamily="49" charset="0"/>
              </a:rPr>
              <a:t>rb</a:t>
            </a:r>
            <a:r>
              <a:rPr lang="en-US" altLang="zh-TW" sz="1800" dirty="0">
                <a:latin typeface="Courier New" pitchFamily="49" charset="0"/>
              </a:rPr>
              <a:t>) )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    </a:t>
            </a:r>
            <a:r>
              <a:rPr lang="en-US" altLang="zh-TW" sz="1800" dirty="0" smtClean="0">
                <a:latin typeface="Courier New" pitchFamily="49" charset="0"/>
              </a:rPr>
              <a:t>    </a:t>
            </a:r>
            <a:r>
              <a:rPr lang="en-US" altLang="zh-TW" sz="1800" dirty="0" err="1" smtClean="0">
                <a:latin typeface="Courier New" pitchFamily="49" charset="0"/>
              </a:rPr>
              <a:t>cout</a:t>
            </a:r>
            <a:r>
              <a:rPr lang="en-US" altLang="zh-TW" sz="1800" dirty="0" smtClean="0">
                <a:latin typeface="Courier New" pitchFamily="49" charset="0"/>
              </a:rPr>
              <a:t> </a:t>
            </a:r>
            <a:r>
              <a:rPr lang="en-US" altLang="zh-TW" sz="1800" dirty="0">
                <a:latin typeface="Courier New" pitchFamily="49" charset="0"/>
              </a:rPr>
              <a:t>&lt;&lt; “They are the same\n");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} </a:t>
            </a:r>
          </a:p>
          <a:p>
            <a:pPr>
              <a:buFont typeface="Wingdings" pitchFamily="2" charset="2"/>
              <a:buNone/>
            </a:pPr>
            <a:endParaRPr lang="zh-TW" altLang="zh-TW" sz="1800" dirty="0">
              <a:latin typeface="Courier New" pitchFamily="49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8C412-35BE-4800-A04C-F3DF0C81AEB3}" type="slidenum">
              <a:rPr lang="zh-TW" altLang="en-US"/>
              <a:pPr/>
              <a:t>44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268991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dirty="0" smtClean="0"/>
              <a:t>modifier </a:t>
            </a:r>
            <a:r>
              <a:rPr lang="en-US" altLang="zh-TW" dirty="0"/>
              <a:t>revisited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340768"/>
            <a:ext cx="7772400" cy="4951413"/>
          </a:xfrm>
        </p:spPr>
        <p:txBody>
          <a:bodyPr>
            <a:normAutofit fontScale="85000" lnSpcReduction="20000"/>
          </a:bodyPr>
          <a:lstStyle/>
          <a:p>
            <a:r>
              <a:rPr lang="en-US" altLang="zh-TW" sz="2800" dirty="0" smtClean="0">
                <a:latin typeface="Calibri"/>
                <a:cs typeface="Calibri"/>
              </a:rPr>
              <a:t>By default, parameters passed to a function</a:t>
            </a:r>
            <a:r>
              <a:rPr lang="zh-TW" altLang="zh-TW" sz="2800" dirty="0" smtClean="0">
                <a:latin typeface="Calibri"/>
                <a:cs typeface="Calibri"/>
              </a:rPr>
              <a:t> </a:t>
            </a:r>
            <a:r>
              <a:rPr lang="en-US" altLang="zh-TW" sz="2800" dirty="0" smtClean="0">
                <a:latin typeface="Calibri"/>
                <a:cs typeface="Calibri"/>
              </a:rPr>
              <a:t>could be call-by-value or call-by-reference mechanism</a:t>
            </a:r>
          </a:p>
          <a:p>
            <a:endParaRPr lang="en-US" altLang="zh-TW" sz="2800" dirty="0" smtClean="0">
              <a:latin typeface="Calibri"/>
              <a:cs typeface="Calibri"/>
            </a:endParaRPr>
          </a:p>
          <a:p>
            <a:r>
              <a:rPr lang="en-US" altLang="zh-TW" sz="2800" dirty="0" smtClean="0">
                <a:latin typeface="Calibri"/>
                <a:cs typeface="Calibri"/>
              </a:rPr>
              <a:t>Call-by-value: a copy of variable is passed. </a:t>
            </a:r>
          </a:p>
          <a:p>
            <a:endParaRPr lang="en-US" altLang="zh-TW" sz="2800" dirty="0" smtClean="0">
              <a:latin typeface="Calibri"/>
              <a:cs typeface="Calibri"/>
            </a:endParaRPr>
          </a:p>
          <a:p>
            <a:r>
              <a:rPr lang="en-US" altLang="zh-TW" sz="2800" dirty="0" smtClean="0">
                <a:latin typeface="Calibri"/>
                <a:cs typeface="Calibri"/>
              </a:rPr>
              <a:t>Call-by-reference: the original data, </a:t>
            </a:r>
            <a:r>
              <a:rPr lang="en-US" altLang="zh-TW" sz="2800" dirty="0">
                <a:latin typeface="Calibri"/>
                <a:cs typeface="Calibri"/>
              </a:rPr>
              <a:t>not the </a:t>
            </a:r>
            <a:r>
              <a:rPr lang="en-US" altLang="zh-TW" sz="2800" dirty="0" smtClean="0">
                <a:latin typeface="Calibri"/>
                <a:cs typeface="Calibri"/>
              </a:rPr>
              <a:t>copy is passed to a function</a:t>
            </a:r>
            <a:endParaRPr lang="zh-TW" altLang="zh-TW" sz="2800" dirty="0">
              <a:latin typeface="Calibri"/>
              <a:cs typeface="Calibri"/>
            </a:endParaRPr>
          </a:p>
          <a:p>
            <a:endParaRPr lang="en-US" altLang="zh-TW" sz="2800" dirty="0" smtClean="0">
              <a:latin typeface="Calibri"/>
              <a:cs typeface="Calibri"/>
            </a:endParaRPr>
          </a:p>
          <a:p>
            <a:r>
              <a:rPr lang="en-US" altLang="zh-TW" sz="2800" dirty="0" smtClean="0">
                <a:latin typeface="Calibri"/>
                <a:cs typeface="Calibri"/>
              </a:rPr>
              <a:t>In call-by-reference, if the function is not supposed to change the value of the parameter, you can mark it with a </a:t>
            </a:r>
            <a:r>
              <a:rPr lang="en-US" altLang="zh-TW" sz="2800" dirty="0" err="1" smtClean="0">
                <a:latin typeface="Calibri"/>
                <a:cs typeface="Calibri"/>
              </a:rPr>
              <a:t>const</a:t>
            </a:r>
            <a:r>
              <a:rPr lang="en-US" altLang="zh-TW" sz="2800" dirty="0" smtClean="0">
                <a:latin typeface="Calibri"/>
                <a:cs typeface="Calibri"/>
              </a:rPr>
              <a:t> modifier</a:t>
            </a:r>
          </a:p>
          <a:p>
            <a:endParaRPr lang="en-US" altLang="zh-TW" sz="2800" dirty="0" smtClean="0">
              <a:latin typeface="Calibri"/>
              <a:cs typeface="Calibri"/>
            </a:endParaRPr>
          </a:p>
          <a:p>
            <a:r>
              <a:rPr lang="en-US" altLang="zh-TW" sz="2800" dirty="0" smtClean="0">
                <a:latin typeface="Calibri"/>
                <a:cs typeface="Calibri"/>
              </a:rPr>
              <a:t>The compiler will then complain when you modify it by </a:t>
            </a:r>
            <a:r>
              <a:rPr lang="en-US" altLang="zh-TW" sz="2800" dirty="0">
                <a:latin typeface="Calibri"/>
                <a:cs typeface="Calibri"/>
              </a:rPr>
              <a:t>mistake</a:t>
            </a:r>
            <a:endParaRPr lang="zh-TW" altLang="zh-TW" sz="2800" dirty="0">
              <a:latin typeface="Calibri"/>
              <a:cs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D19D9-E3C4-405C-998C-DD44903C87F3}" type="slidenum">
              <a:rPr lang="zh-TW" altLang="en-US"/>
              <a:pPr/>
              <a:t>45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08999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altLang="zh-TW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dirty="0" smtClean="0"/>
              <a:t>modifier </a:t>
            </a:r>
            <a:r>
              <a:rPr lang="en-US" altLang="zh-TW" dirty="0"/>
              <a:t>revisited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196752"/>
            <a:ext cx="7772400" cy="2232247"/>
          </a:xfrm>
        </p:spPr>
        <p:txBody>
          <a:bodyPr>
            <a:normAutofit lnSpcReduction="10000"/>
          </a:bodyPr>
          <a:lstStyle/>
          <a:p>
            <a:r>
              <a:rPr lang="en-US" altLang="zh-TW" sz="2800" dirty="0" smtClean="0"/>
              <a:t>Call-by-reference: </a:t>
            </a:r>
          </a:p>
          <a:p>
            <a:pPr lvl="1"/>
            <a:r>
              <a:rPr lang="en-US" altLang="zh-TW" dirty="0" smtClean="0"/>
              <a:t>the original data, </a:t>
            </a:r>
            <a:r>
              <a:rPr lang="en-US" altLang="zh-TW" dirty="0"/>
              <a:t>not the </a:t>
            </a:r>
            <a:r>
              <a:rPr lang="en-US" altLang="zh-TW" dirty="0" smtClean="0"/>
              <a:t>copy is passed to a function</a:t>
            </a:r>
          </a:p>
          <a:p>
            <a:pPr lvl="1"/>
            <a:r>
              <a:rPr lang="en-US" altLang="zh-TW" dirty="0" smtClean="0"/>
              <a:t>Add ‘&amp;’ before the parameter name in function prototype and definition.</a:t>
            </a:r>
          </a:p>
          <a:p>
            <a:pPr lvl="1"/>
            <a:endParaRPr lang="en-US" altLang="zh-TW" dirty="0" smtClean="0"/>
          </a:p>
          <a:p>
            <a:pPr lvl="1"/>
            <a:endParaRPr lang="en-US" altLang="zh-TW" dirty="0" smtClean="0"/>
          </a:p>
          <a:p>
            <a:endParaRPr lang="zh-TW" altLang="zh-TW" sz="2800" dirty="0"/>
          </a:p>
          <a:p>
            <a:endParaRPr lang="en-US" altLang="zh-TW" sz="2800" dirty="0" smtClean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D19D9-E3C4-405C-998C-DD44903C87F3}" type="slidenum">
              <a:rPr lang="zh-TW" altLang="en-US"/>
              <a:pPr/>
              <a:t>46</a:t>
            </a:fld>
            <a:endParaRPr lang="en-US" altLang="zh-TW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683568" y="3573016"/>
            <a:ext cx="7704856" cy="2736303"/>
          </a:xfrm>
          <a:prstGeom prst="rect">
            <a:avLst/>
          </a:prstGeom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>
            <a:normAutofit fontScale="92500" lnSpcReduction="2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zh-TW" altLang="zh-TW" sz="1800" dirty="0" smtClean="0">
                <a:latin typeface="Courier New" pitchFamily="49" charset="0"/>
              </a:rPr>
              <a:t>class </a:t>
            </a:r>
            <a:r>
              <a:rPr lang="en-US" altLang="zh-TW" sz="1800" dirty="0" smtClean="0">
                <a:latin typeface="Courier New" pitchFamily="49" charset="0"/>
              </a:rPr>
              <a:t>Rectangle</a:t>
            </a:r>
            <a:endParaRPr lang="zh-TW" altLang="zh-TW" sz="1800" dirty="0" smtClean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zh-TW" altLang="zh-TW" sz="1800" dirty="0" smtClean="0">
                <a:latin typeface="Courier New" pitchFamily="49" charset="0"/>
              </a:rPr>
              <a:t>{</a:t>
            </a:r>
            <a:r>
              <a:rPr lang="en-US" altLang="zh-TW" sz="1800" dirty="0">
                <a:latin typeface="Courier New" pitchFamily="49" charset="0"/>
              </a:rPr>
              <a:t>	</a:t>
            </a:r>
            <a:r>
              <a:rPr lang="en-US" altLang="zh-TW" sz="1800" dirty="0" smtClean="0">
                <a:latin typeface="Courier New" pitchFamily="49" charset="0"/>
              </a:rPr>
              <a:t>……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 smtClean="0">
                <a:latin typeface="Courier New" pitchFamily="49" charset="0"/>
              </a:rPr>
              <a:t>	</a:t>
            </a:r>
            <a:r>
              <a:rPr lang="en-US" altLang="zh-TW" sz="1800" dirty="0" smtClean="0">
                <a:solidFill>
                  <a:srgbClr val="0070C0"/>
                </a:solidFill>
                <a:latin typeface="Courier New" pitchFamily="49" charset="0"/>
              </a:rPr>
              <a:t>friend </a:t>
            </a:r>
            <a:r>
              <a:rPr lang="en-US" altLang="zh-TW" sz="1800" dirty="0" err="1" smtClean="0">
                <a:solidFill>
                  <a:srgbClr val="0070C0"/>
                </a:solidFill>
                <a:latin typeface="Courier New" pitchFamily="49" charset="0"/>
              </a:rPr>
              <a:t>bool</a:t>
            </a:r>
            <a:r>
              <a:rPr lang="en-US" altLang="zh-TW" sz="1800" dirty="0" smtClean="0">
                <a:solidFill>
                  <a:srgbClr val="0070C0"/>
                </a:solidFill>
                <a:latin typeface="Courier New" pitchFamily="49" charset="0"/>
              </a:rPr>
              <a:t> equal(Rectangle </a:t>
            </a:r>
            <a:r>
              <a:rPr lang="en-US" altLang="zh-TW" sz="1800" dirty="0" smtClean="0">
                <a:solidFill>
                  <a:srgbClr val="FF0000"/>
                </a:solidFill>
                <a:latin typeface="Courier New" pitchFamily="49" charset="0"/>
              </a:rPr>
              <a:t>&amp;</a:t>
            </a:r>
            <a:r>
              <a:rPr lang="en-US" altLang="zh-TW" sz="1800" dirty="0" smtClean="0">
                <a:solidFill>
                  <a:srgbClr val="0070C0"/>
                </a:solidFill>
                <a:latin typeface="Courier New" pitchFamily="49" charset="0"/>
              </a:rPr>
              <a:t>r1,Rectangle </a:t>
            </a:r>
            <a:r>
              <a:rPr lang="en-US" altLang="zh-TW" sz="1800" dirty="0" smtClean="0">
                <a:solidFill>
                  <a:srgbClr val="FF0000"/>
                </a:solidFill>
                <a:latin typeface="Courier New" pitchFamily="49" charset="0"/>
              </a:rPr>
              <a:t>&amp;</a:t>
            </a:r>
            <a:r>
              <a:rPr lang="en-US" altLang="zh-TW" sz="1800" dirty="0" smtClean="0">
                <a:solidFill>
                  <a:srgbClr val="0070C0"/>
                </a:solidFill>
                <a:latin typeface="Courier New" pitchFamily="49" charset="0"/>
              </a:rPr>
              <a:t>r2);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	……</a:t>
            </a:r>
          </a:p>
          <a:p>
            <a:pPr>
              <a:buFont typeface="Wingdings" pitchFamily="2" charset="2"/>
              <a:buNone/>
            </a:pPr>
            <a:r>
              <a:rPr lang="zh-TW" altLang="zh-TW" sz="1800" dirty="0" smtClean="0">
                <a:latin typeface="Courier New" pitchFamily="49" charset="0"/>
              </a:rPr>
              <a:t>};</a:t>
            </a:r>
            <a:endParaRPr lang="en-US" altLang="zh-TW" sz="1800" dirty="0" smtClean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zh-TW" altLang="zh-TW" sz="1800" dirty="0">
                <a:solidFill>
                  <a:srgbClr val="0070C0"/>
                </a:solidFill>
                <a:latin typeface="Courier New" pitchFamily="49" charset="0"/>
              </a:rPr>
              <a:t>bool equal(</a:t>
            </a:r>
            <a:r>
              <a:rPr lang="en-US" altLang="zh-TW" sz="1800" dirty="0">
                <a:solidFill>
                  <a:srgbClr val="0070C0"/>
                </a:solidFill>
                <a:latin typeface="Courier New" pitchFamily="49" charset="0"/>
              </a:rPr>
              <a:t>Rectangle </a:t>
            </a:r>
            <a:r>
              <a:rPr lang="en-US" altLang="zh-TW" sz="1800" dirty="0" smtClean="0">
                <a:solidFill>
                  <a:srgbClr val="FF0000"/>
                </a:solidFill>
                <a:latin typeface="Courier New" pitchFamily="49" charset="0"/>
              </a:rPr>
              <a:t>&amp;</a:t>
            </a:r>
            <a:r>
              <a:rPr lang="en-US" altLang="zh-TW" sz="1800" dirty="0" smtClean="0">
                <a:solidFill>
                  <a:srgbClr val="0070C0"/>
                </a:solidFill>
                <a:latin typeface="Courier New" pitchFamily="49" charset="0"/>
              </a:rPr>
              <a:t>r1</a:t>
            </a:r>
            <a:r>
              <a:rPr lang="zh-TW" altLang="zh-TW" sz="1800" dirty="0">
                <a:solidFill>
                  <a:srgbClr val="0070C0"/>
                </a:solidFill>
                <a:latin typeface="Courier New" pitchFamily="49" charset="0"/>
              </a:rPr>
              <a:t>, </a:t>
            </a:r>
            <a:r>
              <a:rPr lang="en-US" altLang="zh-TW" sz="1800" dirty="0">
                <a:solidFill>
                  <a:srgbClr val="0070C0"/>
                </a:solidFill>
                <a:latin typeface="Courier New" pitchFamily="49" charset="0"/>
              </a:rPr>
              <a:t>Rectangle </a:t>
            </a:r>
            <a:r>
              <a:rPr lang="en-US" altLang="zh-TW" sz="1800" dirty="0" smtClean="0">
                <a:solidFill>
                  <a:srgbClr val="FF0000"/>
                </a:solidFill>
                <a:latin typeface="Courier New" pitchFamily="49" charset="0"/>
              </a:rPr>
              <a:t>&amp;</a:t>
            </a:r>
            <a:r>
              <a:rPr lang="en-US" altLang="zh-TW" sz="1800" dirty="0" smtClean="0">
                <a:solidFill>
                  <a:srgbClr val="0070C0"/>
                </a:solidFill>
                <a:latin typeface="Courier New" pitchFamily="49" charset="0"/>
              </a:rPr>
              <a:t>r2</a:t>
            </a:r>
            <a:r>
              <a:rPr lang="zh-TW" altLang="zh-TW" sz="1800" dirty="0">
                <a:solidFill>
                  <a:srgbClr val="0070C0"/>
                </a:solidFill>
                <a:latin typeface="Courier New" pitchFamily="49" charset="0"/>
              </a:rPr>
              <a:t>)</a:t>
            </a:r>
            <a:r>
              <a:rPr lang="en-US" altLang="zh-TW" sz="1800" dirty="0">
                <a:solidFill>
                  <a:srgbClr val="0070C0"/>
                </a:solidFill>
                <a:latin typeface="Courier New" pitchFamily="49" charset="0"/>
              </a:rPr>
              <a:t>{ 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 smtClean="0">
                <a:solidFill>
                  <a:srgbClr val="0070C0"/>
                </a:solidFill>
                <a:latin typeface="Courier New" pitchFamily="49" charset="0"/>
              </a:rPr>
              <a:t>	if (r1.width ==r2.width &amp;&amp; r1.height==r2.height)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>
                <a:solidFill>
                  <a:srgbClr val="0070C0"/>
                </a:solidFill>
                <a:latin typeface="Courier New" pitchFamily="49" charset="0"/>
              </a:rPr>
              <a:t>	</a:t>
            </a:r>
            <a:r>
              <a:rPr lang="en-US" altLang="zh-TW" sz="1800" dirty="0" smtClean="0">
                <a:solidFill>
                  <a:srgbClr val="0070C0"/>
                </a:solidFill>
                <a:latin typeface="Courier New" pitchFamily="49" charset="0"/>
              </a:rPr>
              <a:t>……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 smtClean="0">
                <a:solidFill>
                  <a:srgbClr val="0070C0"/>
                </a:solidFill>
                <a:latin typeface="Courier New" pitchFamily="49" charset="0"/>
              </a:rPr>
              <a:t>}</a:t>
            </a:r>
          </a:p>
          <a:p>
            <a:pPr>
              <a:buFont typeface="Wingdings" pitchFamily="2" charset="2"/>
              <a:buNone/>
            </a:pPr>
            <a:endParaRPr lang="en-US" altLang="zh-TW" sz="1800" dirty="0" smtClean="0">
              <a:solidFill>
                <a:srgbClr val="0070C0"/>
              </a:solidFill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endParaRPr lang="en-US" altLang="zh-TW" sz="1800" dirty="0" smtClean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endParaRPr lang="en-US" altLang="zh-TW" sz="1800" dirty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endParaRPr lang="en-US" altLang="zh-TW" sz="1800" dirty="0" smtClean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endParaRPr lang="en-US" altLang="zh-TW" sz="1800" dirty="0" smtClean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44447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altLang="zh-TW" dirty="0" smtClean="0">
                <a:latin typeface="Arial" pitchFamily="34" charset="0"/>
              </a:rPr>
              <a:t> </a:t>
            </a:r>
            <a:r>
              <a:rPr lang="en-US" altLang="zh-TW" dirty="0"/>
              <a:t>parameter modifier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481830"/>
            <a:ext cx="4176464" cy="4951413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TW" altLang="zh-TW" sz="1900" dirty="0">
                <a:latin typeface="Courier New" pitchFamily="49" charset="0"/>
              </a:rPr>
              <a:t>class </a:t>
            </a:r>
            <a:r>
              <a:rPr lang="en-US" altLang="zh-TW" sz="1900" dirty="0" smtClean="0">
                <a:latin typeface="Courier New" pitchFamily="49" charset="0"/>
              </a:rPr>
              <a:t>Circle</a:t>
            </a:r>
            <a:endParaRPr lang="zh-TW" altLang="zh-TW" sz="19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TW" altLang="zh-TW" sz="1900" dirty="0" smtClean="0">
                <a:latin typeface="Courier New" pitchFamily="49" charset="0"/>
              </a:rPr>
              <a:t>{</a:t>
            </a:r>
            <a:endParaRPr lang="en-US" altLang="zh-TW" sz="19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 smtClean="0">
                <a:latin typeface="Courier New" pitchFamily="49" charset="0"/>
              </a:rPr>
              <a:t>int</a:t>
            </a:r>
            <a:r>
              <a:rPr lang="en-US" altLang="zh-TW" sz="1900" dirty="0" smtClean="0">
                <a:latin typeface="Courier New" pitchFamily="49" charset="0"/>
              </a:rPr>
              <a:t> radius;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TW" altLang="zh-TW" sz="1900" dirty="0" smtClean="0">
                <a:latin typeface="Courier New" pitchFamily="49" charset="0"/>
              </a:rPr>
              <a:t>public:</a:t>
            </a:r>
            <a:endParaRPr lang="en-US" altLang="zh-TW" sz="19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</a:rPr>
              <a:t>	Circle(</a:t>
            </a:r>
            <a:r>
              <a:rPr lang="en-US" altLang="zh-TW" sz="1900" dirty="0" err="1" smtClean="0">
                <a:latin typeface="Courier New" pitchFamily="49" charset="0"/>
              </a:rPr>
              <a:t>int</a:t>
            </a:r>
            <a:r>
              <a:rPr lang="en-US" altLang="zh-TW" sz="1900" dirty="0" smtClean="0">
                <a:latin typeface="Courier New" pitchFamily="49" charset="0"/>
              </a:rPr>
              <a:t> r);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smtClean="0">
                <a:latin typeface="Courier New" pitchFamily="49" charset="0"/>
              </a:rPr>
              <a:t>void set(Circle &amp;c);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smtClean="0">
                <a:latin typeface="Courier New" pitchFamily="49" charset="0"/>
              </a:rPr>
              <a:t>double </a:t>
            </a:r>
            <a:r>
              <a:rPr lang="en-US" altLang="zh-TW" sz="1900" dirty="0" err="1" smtClean="0">
                <a:latin typeface="Courier New" pitchFamily="49" charset="0"/>
              </a:rPr>
              <a:t>getArea</a:t>
            </a:r>
            <a:r>
              <a:rPr lang="en-US" altLang="zh-TW" sz="1900" dirty="0" smtClean="0">
                <a:latin typeface="Courier New" pitchFamily="49" charset="0"/>
              </a:rPr>
              <a:t>();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TW" altLang="zh-TW" sz="1900" dirty="0" smtClean="0">
                <a:latin typeface="Courier New" pitchFamily="49" charset="0"/>
              </a:rPr>
              <a:t>}</a:t>
            </a:r>
            <a:r>
              <a:rPr lang="zh-TW" altLang="en-US" sz="1900" dirty="0" smtClean="0">
                <a:latin typeface="Courier New" pitchFamily="49" charset="0"/>
              </a:rPr>
              <a:t>;</a:t>
            </a:r>
            <a:endParaRPr lang="en-US" altLang="zh-TW" sz="19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</a:rPr>
              <a:t>Circle::Circle(</a:t>
            </a:r>
            <a:r>
              <a:rPr lang="en-US" altLang="zh-TW" sz="1900" dirty="0" err="1" smtClean="0">
                <a:latin typeface="Courier New" pitchFamily="49" charset="0"/>
              </a:rPr>
              <a:t>int</a:t>
            </a:r>
            <a:r>
              <a:rPr lang="en-US" altLang="zh-TW" sz="1900" dirty="0" smtClean="0">
                <a:latin typeface="Courier New" pitchFamily="49" charset="0"/>
              </a:rPr>
              <a:t> r){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smtClean="0">
                <a:latin typeface="Courier New" pitchFamily="49" charset="0"/>
              </a:rPr>
              <a:t>radius=r;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}</a:t>
            </a:r>
            <a:endParaRPr lang="zh-TW" altLang="en-US" sz="19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</a:rPr>
              <a:t>void Circle::set(Circle &amp;c){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</a:rPr>
              <a:t>	radius=</a:t>
            </a:r>
            <a:r>
              <a:rPr lang="en-US" altLang="zh-TW" sz="1900" dirty="0" err="1" smtClean="0">
                <a:latin typeface="Courier New" pitchFamily="49" charset="0"/>
              </a:rPr>
              <a:t>c.radius</a:t>
            </a:r>
            <a:r>
              <a:rPr lang="en-US" altLang="zh-TW" sz="1900" dirty="0" smtClean="0">
                <a:latin typeface="Courier New" pitchFamily="49" charset="0"/>
              </a:rPr>
              <a:t>;</a:t>
            </a:r>
            <a:r>
              <a:rPr lang="en-US" altLang="zh-TW" sz="1900" dirty="0">
                <a:latin typeface="Courier New" pitchFamily="49" charset="0"/>
              </a:rPr>
              <a:t>	</a:t>
            </a:r>
            <a:endParaRPr lang="en-US" altLang="zh-TW" sz="19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</a:rPr>
              <a:t>}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</a:rPr>
              <a:t>double Circle::</a:t>
            </a:r>
            <a:r>
              <a:rPr lang="en-US" altLang="zh-TW" sz="1900" dirty="0" err="1" smtClean="0">
                <a:latin typeface="Courier New" pitchFamily="49" charset="0"/>
              </a:rPr>
              <a:t>getArea</a:t>
            </a:r>
            <a:r>
              <a:rPr lang="en-US" altLang="zh-TW" sz="1900" dirty="0" smtClean="0">
                <a:latin typeface="Courier New" pitchFamily="49" charset="0"/>
              </a:rPr>
              <a:t>(){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smtClean="0">
                <a:latin typeface="Courier New" pitchFamily="49" charset="0"/>
              </a:rPr>
              <a:t>return 3.14*radius*radius;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}</a:t>
            </a:r>
            <a:endParaRPr lang="en-US" altLang="zh-TW" sz="19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zh-TW" sz="20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zh-TW" altLang="zh-TW" sz="2000" dirty="0">
              <a:latin typeface="Courier New" pitchFamily="49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E13D1-029E-4E21-84DA-A48F2466F896}" type="slidenum">
              <a:rPr lang="zh-TW" altLang="en-US"/>
              <a:pPr/>
              <a:t>47</a:t>
            </a:fld>
            <a:endParaRPr lang="en-US" altLang="zh-TW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148064" y="1484784"/>
            <a:ext cx="3528392" cy="4951413"/>
          </a:xfrm>
          <a:prstGeom prst="rect">
            <a:avLst/>
          </a:prstGeom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>
            <a:normAutofit fontScale="92500" lnSpcReduction="2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void main(){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Circle c1(3);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Circle c2(5);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>
                <a:latin typeface="Courier New" pitchFamily="49" charset="0"/>
              </a:rPr>
              <a:t>cout</a:t>
            </a:r>
            <a:r>
              <a:rPr lang="en-US" altLang="zh-TW" sz="1900" dirty="0">
                <a:latin typeface="Courier New" pitchFamily="49" charset="0"/>
              </a:rPr>
              <a:t> &lt;&lt; c1.getArea</a:t>
            </a:r>
            <a:r>
              <a:rPr lang="en-US" altLang="zh-TW" sz="1900" dirty="0" smtClean="0">
                <a:latin typeface="Courier New" pitchFamily="49" charset="0"/>
              </a:rPr>
              <a:t>();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 smtClean="0">
                <a:latin typeface="Courier New" pitchFamily="49" charset="0"/>
              </a:rPr>
              <a:t>cout</a:t>
            </a:r>
            <a:r>
              <a:rPr lang="en-US" altLang="zh-TW" sz="1900" dirty="0" smtClean="0">
                <a:latin typeface="Courier New" pitchFamily="49" charset="0"/>
              </a:rPr>
              <a:t> &lt;&lt; '=‘;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 smtClean="0">
                <a:latin typeface="Courier New" pitchFamily="49" charset="0"/>
              </a:rPr>
              <a:t>cout</a:t>
            </a:r>
            <a:r>
              <a:rPr lang="en-US" altLang="zh-TW" sz="1900" dirty="0" smtClean="0">
                <a:latin typeface="Courier New" pitchFamily="49" charset="0"/>
              </a:rPr>
              <a:t> &lt;&lt; </a:t>
            </a:r>
            <a:r>
              <a:rPr lang="en-US" altLang="zh-TW" sz="1900" dirty="0">
                <a:latin typeface="Courier New" pitchFamily="49" charset="0"/>
              </a:rPr>
              <a:t>c2.getArea</a:t>
            </a:r>
            <a:r>
              <a:rPr lang="en-US" altLang="zh-TW" sz="1900" dirty="0" smtClean="0">
                <a:latin typeface="Courier New" pitchFamily="49" charset="0"/>
              </a:rPr>
              <a:t>();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 smtClean="0">
                <a:latin typeface="Courier New" pitchFamily="49" charset="0"/>
              </a:rPr>
              <a:t>cout</a:t>
            </a:r>
            <a:r>
              <a:rPr lang="en-US" altLang="zh-TW" sz="1900" dirty="0" smtClean="0">
                <a:latin typeface="Courier New" pitchFamily="49" charset="0"/>
              </a:rPr>
              <a:t> &lt;&lt; </a:t>
            </a:r>
            <a:r>
              <a:rPr lang="en-US" altLang="zh-TW" sz="1900" dirty="0" err="1" smtClean="0">
                <a:latin typeface="Courier New" pitchFamily="49" charset="0"/>
              </a:rPr>
              <a:t>endl</a:t>
            </a:r>
            <a:r>
              <a:rPr lang="en-US" altLang="zh-TW" sz="1900" dirty="0" smtClean="0">
                <a:latin typeface="Courier New" pitchFamily="49" charset="0"/>
              </a:rPr>
              <a:t>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zh-TW" sz="19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c2.set(c1);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zh-TW" sz="19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>
                <a:latin typeface="Courier New" pitchFamily="49" charset="0"/>
              </a:rPr>
              <a:t>cout</a:t>
            </a:r>
            <a:r>
              <a:rPr lang="en-US" altLang="zh-TW" sz="1900" dirty="0">
                <a:latin typeface="Courier New" pitchFamily="49" charset="0"/>
              </a:rPr>
              <a:t> &lt;&lt; c1.getArea();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>
                <a:latin typeface="Courier New" pitchFamily="49" charset="0"/>
              </a:rPr>
              <a:t>cout</a:t>
            </a:r>
            <a:r>
              <a:rPr lang="en-US" altLang="zh-TW" sz="1900" dirty="0">
                <a:latin typeface="Courier New" pitchFamily="49" charset="0"/>
              </a:rPr>
              <a:t> &lt;&lt; '=‘;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>
                <a:latin typeface="Courier New" pitchFamily="49" charset="0"/>
              </a:rPr>
              <a:t>cout</a:t>
            </a:r>
            <a:r>
              <a:rPr lang="en-US" altLang="zh-TW" sz="1900" dirty="0">
                <a:latin typeface="Courier New" pitchFamily="49" charset="0"/>
              </a:rPr>
              <a:t> &lt;&lt; c2.getArea();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>
                <a:latin typeface="Courier New" pitchFamily="49" charset="0"/>
              </a:rPr>
              <a:t>cout</a:t>
            </a:r>
            <a:r>
              <a:rPr lang="en-US" altLang="zh-TW" sz="1900" dirty="0">
                <a:latin typeface="Courier New" pitchFamily="49" charset="0"/>
              </a:rPr>
              <a:t> &lt;&lt; </a:t>
            </a:r>
            <a:r>
              <a:rPr lang="en-US" altLang="zh-TW" sz="1900" dirty="0" err="1">
                <a:latin typeface="Courier New" pitchFamily="49" charset="0"/>
              </a:rPr>
              <a:t>endl</a:t>
            </a:r>
            <a:r>
              <a:rPr lang="en-US" altLang="zh-TW" sz="1900" dirty="0">
                <a:latin typeface="Courier New" pitchFamily="49" charset="0"/>
              </a:rPr>
              <a:t>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zh-TW" sz="19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}</a:t>
            </a:r>
            <a:endParaRPr lang="zh-TW" altLang="zh-TW" sz="20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2398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altLang="zh-TW" dirty="0" smtClean="0">
                <a:latin typeface="Arial" pitchFamily="34" charset="0"/>
              </a:rPr>
              <a:t> </a:t>
            </a:r>
            <a:r>
              <a:rPr lang="en-US" altLang="zh-TW" dirty="0"/>
              <a:t>parameter modifier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481830"/>
            <a:ext cx="4176464" cy="4951413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TW" altLang="zh-TW" sz="1900" dirty="0">
                <a:latin typeface="Courier New" pitchFamily="49" charset="0"/>
              </a:rPr>
              <a:t>class </a:t>
            </a:r>
            <a:r>
              <a:rPr lang="en-US" altLang="zh-TW" sz="1900" dirty="0" smtClean="0">
                <a:latin typeface="Courier New" pitchFamily="49" charset="0"/>
              </a:rPr>
              <a:t>Circle</a:t>
            </a:r>
            <a:endParaRPr lang="zh-TW" altLang="zh-TW" sz="19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TW" altLang="zh-TW" sz="1900" dirty="0" smtClean="0">
                <a:latin typeface="Courier New" pitchFamily="49" charset="0"/>
              </a:rPr>
              <a:t>{</a:t>
            </a:r>
            <a:endParaRPr lang="en-US" altLang="zh-TW" sz="19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 smtClean="0">
                <a:latin typeface="Courier New" pitchFamily="49" charset="0"/>
              </a:rPr>
              <a:t>int</a:t>
            </a:r>
            <a:r>
              <a:rPr lang="en-US" altLang="zh-TW" sz="1900" dirty="0" smtClean="0">
                <a:latin typeface="Courier New" pitchFamily="49" charset="0"/>
              </a:rPr>
              <a:t> radius;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TW" altLang="zh-TW" sz="1900" dirty="0" smtClean="0">
                <a:latin typeface="Courier New" pitchFamily="49" charset="0"/>
              </a:rPr>
              <a:t>public:</a:t>
            </a:r>
            <a:endParaRPr lang="en-US" altLang="zh-TW" sz="19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</a:rPr>
              <a:t>	Circle(</a:t>
            </a:r>
            <a:r>
              <a:rPr lang="en-US" altLang="zh-TW" sz="1900" dirty="0" err="1" smtClean="0">
                <a:latin typeface="Courier New" pitchFamily="49" charset="0"/>
              </a:rPr>
              <a:t>int</a:t>
            </a:r>
            <a:r>
              <a:rPr lang="en-US" altLang="zh-TW" sz="1900" dirty="0" smtClean="0">
                <a:latin typeface="Courier New" pitchFamily="49" charset="0"/>
              </a:rPr>
              <a:t> r);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smtClean="0">
                <a:latin typeface="Courier New" pitchFamily="49" charset="0"/>
              </a:rPr>
              <a:t>void set(Circle &amp;c);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smtClean="0">
                <a:latin typeface="Courier New" pitchFamily="49" charset="0"/>
              </a:rPr>
              <a:t>double </a:t>
            </a:r>
            <a:r>
              <a:rPr lang="en-US" altLang="zh-TW" sz="1900" dirty="0" err="1" smtClean="0">
                <a:latin typeface="Courier New" pitchFamily="49" charset="0"/>
              </a:rPr>
              <a:t>getArea</a:t>
            </a:r>
            <a:r>
              <a:rPr lang="en-US" altLang="zh-TW" sz="1900" dirty="0" smtClean="0">
                <a:latin typeface="Courier New" pitchFamily="49" charset="0"/>
              </a:rPr>
              <a:t>();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TW" altLang="zh-TW" sz="1900" dirty="0" smtClean="0">
                <a:latin typeface="Courier New" pitchFamily="49" charset="0"/>
              </a:rPr>
              <a:t>}</a:t>
            </a:r>
            <a:r>
              <a:rPr lang="zh-TW" altLang="en-US" sz="1900" dirty="0" smtClean="0">
                <a:latin typeface="Courier New" pitchFamily="49" charset="0"/>
              </a:rPr>
              <a:t>;</a:t>
            </a:r>
            <a:endParaRPr lang="en-US" altLang="zh-TW" sz="19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</a:rPr>
              <a:t>Circle::Circle(</a:t>
            </a:r>
            <a:r>
              <a:rPr lang="en-US" altLang="zh-TW" sz="1900" dirty="0" err="1" smtClean="0">
                <a:latin typeface="Courier New" pitchFamily="49" charset="0"/>
              </a:rPr>
              <a:t>int</a:t>
            </a:r>
            <a:r>
              <a:rPr lang="en-US" altLang="zh-TW" sz="1900" dirty="0" smtClean="0">
                <a:latin typeface="Courier New" pitchFamily="49" charset="0"/>
              </a:rPr>
              <a:t> r){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smtClean="0">
                <a:latin typeface="Courier New" pitchFamily="49" charset="0"/>
              </a:rPr>
              <a:t>radius=r;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}</a:t>
            </a:r>
            <a:endParaRPr lang="zh-TW" altLang="en-US" sz="19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</a:rPr>
              <a:t>void Circle::set(Circle &amp;c){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</a:rPr>
              <a:t>	</a:t>
            </a:r>
            <a:r>
              <a:rPr lang="en-US" altLang="zh-TW" sz="1900" dirty="0" err="1" smtClean="0">
                <a:solidFill>
                  <a:srgbClr val="FF0000"/>
                </a:solidFill>
                <a:latin typeface="Courier New" pitchFamily="49" charset="0"/>
              </a:rPr>
              <a:t>c.radius</a:t>
            </a:r>
            <a:r>
              <a:rPr lang="en-US" altLang="zh-TW" sz="1900" dirty="0" smtClean="0">
                <a:solidFill>
                  <a:srgbClr val="FF0000"/>
                </a:solidFill>
                <a:latin typeface="Courier New" pitchFamily="49" charset="0"/>
              </a:rPr>
              <a:t>=radius;</a:t>
            </a:r>
            <a:r>
              <a:rPr lang="en-US" altLang="zh-TW" sz="1900" dirty="0">
                <a:solidFill>
                  <a:srgbClr val="FF0000"/>
                </a:solidFill>
                <a:latin typeface="Courier New" pitchFamily="49" charset="0"/>
              </a:rPr>
              <a:t>	</a:t>
            </a:r>
            <a:endParaRPr lang="en-US" altLang="zh-TW" sz="1900" dirty="0" smtClean="0">
              <a:solidFill>
                <a:srgbClr val="FF0000"/>
              </a:solidFill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</a:rPr>
              <a:t>}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 smtClean="0">
                <a:latin typeface="Courier New" pitchFamily="49" charset="0"/>
              </a:rPr>
              <a:t>double Circle::</a:t>
            </a:r>
            <a:r>
              <a:rPr lang="en-US" altLang="zh-TW" sz="1900" dirty="0" err="1" smtClean="0">
                <a:latin typeface="Courier New" pitchFamily="49" charset="0"/>
              </a:rPr>
              <a:t>getArea</a:t>
            </a:r>
            <a:r>
              <a:rPr lang="en-US" altLang="zh-TW" sz="1900" dirty="0" smtClean="0">
                <a:latin typeface="Courier New" pitchFamily="49" charset="0"/>
              </a:rPr>
              <a:t>(){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smtClean="0">
                <a:latin typeface="Courier New" pitchFamily="49" charset="0"/>
              </a:rPr>
              <a:t>return 3.14*radius*radius;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}</a:t>
            </a:r>
            <a:endParaRPr lang="en-US" altLang="zh-TW" sz="19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zh-TW" sz="20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zh-TW" altLang="zh-TW" sz="2000" dirty="0">
              <a:latin typeface="Courier New" pitchFamily="49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E13D1-029E-4E21-84DA-A48F2466F896}" type="slidenum">
              <a:rPr lang="zh-TW" altLang="en-US"/>
              <a:pPr/>
              <a:t>48</a:t>
            </a:fld>
            <a:endParaRPr lang="en-US" altLang="zh-TW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148064" y="1484784"/>
            <a:ext cx="3528392" cy="4951413"/>
          </a:xfrm>
          <a:prstGeom prst="rect">
            <a:avLst/>
          </a:prstGeom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>
            <a:normAutofit fontScale="92500" lnSpcReduction="2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void main(){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Circle c1(3);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Circle c2(5);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>
                <a:latin typeface="Courier New" pitchFamily="49" charset="0"/>
              </a:rPr>
              <a:t>cout</a:t>
            </a:r>
            <a:r>
              <a:rPr lang="en-US" altLang="zh-TW" sz="1900" dirty="0">
                <a:latin typeface="Courier New" pitchFamily="49" charset="0"/>
              </a:rPr>
              <a:t> &lt;&lt; c1.getArea</a:t>
            </a:r>
            <a:r>
              <a:rPr lang="en-US" altLang="zh-TW" sz="1900" dirty="0" smtClean="0">
                <a:latin typeface="Courier New" pitchFamily="49" charset="0"/>
              </a:rPr>
              <a:t>();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 smtClean="0">
                <a:latin typeface="Courier New" pitchFamily="49" charset="0"/>
              </a:rPr>
              <a:t>cout</a:t>
            </a:r>
            <a:r>
              <a:rPr lang="en-US" altLang="zh-TW" sz="1900" dirty="0" smtClean="0">
                <a:latin typeface="Courier New" pitchFamily="49" charset="0"/>
              </a:rPr>
              <a:t> &lt;&lt; '=‘;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 smtClean="0">
                <a:latin typeface="Courier New" pitchFamily="49" charset="0"/>
              </a:rPr>
              <a:t>cout</a:t>
            </a:r>
            <a:r>
              <a:rPr lang="en-US" altLang="zh-TW" sz="1900" dirty="0" smtClean="0">
                <a:latin typeface="Courier New" pitchFamily="49" charset="0"/>
              </a:rPr>
              <a:t> &lt;&lt; </a:t>
            </a:r>
            <a:r>
              <a:rPr lang="en-US" altLang="zh-TW" sz="1900" dirty="0">
                <a:latin typeface="Courier New" pitchFamily="49" charset="0"/>
              </a:rPr>
              <a:t>c2.getArea</a:t>
            </a:r>
            <a:r>
              <a:rPr lang="en-US" altLang="zh-TW" sz="1900" dirty="0" smtClean="0">
                <a:latin typeface="Courier New" pitchFamily="49" charset="0"/>
              </a:rPr>
              <a:t>();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 smtClean="0">
                <a:latin typeface="Courier New" pitchFamily="49" charset="0"/>
              </a:rPr>
              <a:t>cout</a:t>
            </a:r>
            <a:r>
              <a:rPr lang="en-US" altLang="zh-TW" sz="1900" dirty="0" smtClean="0">
                <a:latin typeface="Courier New" pitchFamily="49" charset="0"/>
              </a:rPr>
              <a:t> &lt;&lt; </a:t>
            </a:r>
            <a:r>
              <a:rPr lang="en-US" altLang="zh-TW" sz="1900" dirty="0" err="1" smtClean="0">
                <a:latin typeface="Courier New" pitchFamily="49" charset="0"/>
              </a:rPr>
              <a:t>endl</a:t>
            </a:r>
            <a:r>
              <a:rPr lang="en-US" altLang="zh-TW" sz="1900" dirty="0" smtClean="0">
                <a:latin typeface="Courier New" pitchFamily="49" charset="0"/>
              </a:rPr>
              <a:t>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zh-TW" sz="19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c2.set(c1);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zh-TW" sz="19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>
                <a:latin typeface="Courier New" pitchFamily="49" charset="0"/>
              </a:rPr>
              <a:t>cout</a:t>
            </a:r>
            <a:r>
              <a:rPr lang="en-US" altLang="zh-TW" sz="1900" dirty="0">
                <a:latin typeface="Courier New" pitchFamily="49" charset="0"/>
              </a:rPr>
              <a:t> &lt;&lt; c1.getArea();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>
                <a:latin typeface="Courier New" pitchFamily="49" charset="0"/>
              </a:rPr>
              <a:t>cout</a:t>
            </a:r>
            <a:r>
              <a:rPr lang="en-US" altLang="zh-TW" sz="1900" dirty="0">
                <a:latin typeface="Courier New" pitchFamily="49" charset="0"/>
              </a:rPr>
              <a:t> &lt;&lt; '=‘;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>
                <a:latin typeface="Courier New" pitchFamily="49" charset="0"/>
              </a:rPr>
              <a:t>cout</a:t>
            </a:r>
            <a:r>
              <a:rPr lang="en-US" altLang="zh-TW" sz="1900" dirty="0">
                <a:latin typeface="Courier New" pitchFamily="49" charset="0"/>
              </a:rPr>
              <a:t> &lt;&lt; c2.getArea();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>
                <a:latin typeface="Courier New" pitchFamily="49" charset="0"/>
              </a:rPr>
              <a:t>cout</a:t>
            </a:r>
            <a:r>
              <a:rPr lang="en-US" altLang="zh-TW" sz="1900" dirty="0">
                <a:latin typeface="Courier New" pitchFamily="49" charset="0"/>
              </a:rPr>
              <a:t> &lt;&lt; </a:t>
            </a:r>
            <a:r>
              <a:rPr lang="en-US" altLang="zh-TW" sz="1900" dirty="0" err="1">
                <a:latin typeface="Courier New" pitchFamily="49" charset="0"/>
              </a:rPr>
              <a:t>endl</a:t>
            </a:r>
            <a:r>
              <a:rPr lang="en-US" altLang="zh-TW" sz="1900" dirty="0">
                <a:latin typeface="Courier New" pitchFamily="49" charset="0"/>
              </a:rPr>
              <a:t>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zh-TW" sz="19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}</a:t>
            </a:r>
            <a:endParaRPr lang="zh-TW" altLang="zh-TW" sz="20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5315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altLang="zh-TW" dirty="0" smtClean="0">
                <a:latin typeface="Arial" pitchFamily="34" charset="0"/>
              </a:rPr>
              <a:t> </a:t>
            </a:r>
            <a:r>
              <a:rPr lang="en-US" altLang="zh-TW" dirty="0"/>
              <a:t>parameter modifier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481830"/>
            <a:ext cx="4392488" cy="4951413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TW" altLang="zh-TW" sz="1700" dirty="0">
                <a:latin typeface="Courier New" pitchFamily="49" charset="0"/>
              </a:rPr>
              <a:t>class </a:t>
            </a:r>
            <a:r>
              <a:rPr lang="en-US" altLang="zh-TW" sz="1700" dirty="0" smtClean="0">
                <a:latin typeface="Courier New" pitchFamily="49" charset="0"/>
              </a:rPr>
              <a:t>Circle</a:t>
            </a:r>
            <a:endParaRPr lang="zh-TW" altLang="zh-TW" sz="17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TW" altLang="zh-TW" sz="1700" dirty="0" smtClean="0">
                <a:latin typeface="Courier New" pitchFamily="49" charset="0"/>
              </a:rPr>
              <a:t>{</a:t>
            </a:r>
            <a:endParaRPr lang="en-US" altLang="zh-TW" sz="17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</a:rPr>
              <a:t>	</a:t>
            </a:r>
            <a:r>
              <a:rPr lang="en-US" altLang="zh-TW" sz="1700" dirty="0" err="1" smtClean="0">
                <a:latin typeface="Courier New" pitchFamily="49" charset="0"/>
              </a:rPr>
              <a:t>int</a:t>
            </a:r>
            <a:r>
              <a:rPr lang="en-US" altLang="zh-TW" sz="1700" dirty="0" smtClean="0">
                <a:latin typeface="Courier New" pitchFamily="49" charset="0"/>
              </a:rPr>
              <a:t> radius;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TW" altLang="zh-TW" sz="1700" dirty="0" smtClean="0">
                <a:latin typeface="Courier New" pitchFamily="49" charset="0"/>
              </a:rPr>
              <a:t>public:</a:t>
            </a:r>
            <a:endParaRPr lang="en-US" altLang="zh-TW" sz="17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</a:rPr>
              <a:t>	Circle(</a:t>
            </a:r>
            <a:r>
              <a:rPr lang="en-US" altLang="zh-TW" sz="1700" dirty="0" err="1" smtClean="0">
                <a:latin typeface="Courier New" pitchFamily="49" charset="0"/>
              </a:rPr>
              <a:t>int</a:t>
            </a:r>
            <a:r>
              <a:rPr lang="en-US" altLang="zh-TW" sz="1700" dirty="0" smtClean="0">
                <a:latin typeface="Courier New" pitchFamily="49" charset="0"/>
              </a:rPr>
              <a:t> r);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</a:rPr>
              <a:t>	</a:t>
            </a:r>
            <a:r>
              <a:rPr lang="en-US" altLang="zh-TW" sz="1700" dirty="0" smtClean="0">
                <a:latin typeface="Courier New" pitchFamily="49" charset="0"/>
              </a:rPr>
              <a:t>void set(</a:t>
            </a:r>
            <a:r>
              <a:rPr lang="en-US" altLang="zh-TW" sz="1700" dirty="0" err="1" smtClean="0">
                <a:solidFill>
                  <a:srgbClr val="FF0000"/>
                </a:solidFill>
                <a:latin typeface="Courier New" pitchFamily="49" charset="0"/>
              </a:rPr>
              <a:t>const</a:t>
            </a:r>
            <a:r>
              <a:rPr lang="en-US" altLang="zh-TW" sz="1700" dirty="0" smtClean="0">
                <a:latin typeface="Courier New" pitchFamily="49" charset="0"/>
              </a:rPr>
              <a:t> Circle &amp;c);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</a:rPr>
              <a:t>	</a:t>
            </a:r>
            <a:r>
              <a:rPr lang="en-US" altLang="zh-TW" sz="1700" dirty="0" smtClean="0">
                <a:latin typeface="Courier New" pitchFamily="49" charset="0"/>
              </a:rPr>
              <a:t>double </a:t>
            </a:r>
            <a:r>
              <a:rPr lang="en-US" altLang="zh-TW" sz="1700" dirty="0" err="1" smtClean="0">
                <a:latin typeface="Courier New" pitchFamily="49" charset="0"/>
              </a:rPr>
              <a:t>getArea</a:t>
            </a:r>
            <a:r>
              <a:rPr lang="en-US" altLang="zh-TW" sz="1700" dirty="0" smtClean="0">
                <a:latin typeface="Courier New" pitchFamily="49" charset="0"/>
              </a:rPr>
              <a:t>();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TW" altLang="zh-TW" sz="1700" dirty="0" smtClean="0">
                <a:latin typeface="Courier New" pitchFamily="49" charset="0"/>
              </a:rPr>
              <a:t>}</a:t>
            </a:r>
            <a:r>
              <a:rPr lang="zh-TW" altLang="en-US" sz="1700" dirty="0" smtClean="0">
                <a:latin typeface="Courier New" pitchFamily="49" charset="0"/>
              </a:rPr>
              <a:t>;</a:t>
            </a:r>
            <a:endParaRPr lang="en-US" altLang="zh-TW" sz="17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</a:rPr>
              <a:t>Circle::Circle(</a:t>
            </a:r>
            <a:r>
              <a:rPr lang="en-US" altLang="zh-TW" sz="1700" dirty="0" err="1" smtClean="0">
                <a:latin typeface="Courier New" pitchFamily="49" charset="0"/>
              </a:rPr>
              <a:t>int</a:t>
            </a:r>
            <a:r>
              <a:rPr lang="en-US" altLang="zh-TW" sz="1700" dirty="0" smtClean="0">
                <a:latin typeface="Courier New" pitchFamily="49" charset="0"/>
              </a:rPr>
              <a:t> r){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</a:rPr>
              <a:t>	</a:t>
            </a:r>
            <a:r>
              <a:rPr lang="en-US" altLang="zh-TW" sz="1700" dirty="0" smtClean="0">
                <a:latin typeface="Courier New" pitchFamily="49" charset="0"/>
              </a:rPr>
              <a:t>radius=r;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</a:rPr>
              <a:t>}</a:t>
            </a:r>
            <a:endParaRPr lang="zh-TW" altLang="en-US" sz="17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</a:rPr>
              <a:t>void Circle::set(</a:t>
            </a:r>
            <a:r>
              <a:rPr lang="en-US" altLang="zh-TW" sz="1700" dirty="0" err="1" smtClean="0">
                <a:solidFill>
                  <a:srgbClr val="FF0000"/>
                </a:solidFill>
                <a:latin typeface="Courier New" pitchFamily="49" charset="0"/>
              </a:rPr>
              <a:t>const</a:t>
            </a:r>
            <a:r>
              <a:rPr lang="en-US" altLang="zh-TW" sz="1700" dirty="0" smtClean="0">
                <a:latin typeface="Courier New" pitchFamily="49" charset="0"/>
              </a:rPr>
              <a:t> Circle &amp;c){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</a:rPr>
              <a:t>	</a:t>
            </a:r>
            <a:r>
              <a:rPr lang="en-US" altLang="zh-TW" sz="1700" dirty="0" err="1" smtClean="0">
                <a:solidFill>
                  <a:srgbClr val="FF0000"/>
                </a:solidFill>
                <a:latin typeface="Courier New" pitchFamily="49" charset="0"/>
              </a:rPr>
              <a:t>c.radius</a:t>
            </a:r>
            <a:r>
              <a:rPr lang="en-US" altLang="zh-TW" sz="1700" dirty="0" smtClean="0">
                <a:solidFill>
                  <a:srgbClr val="FF0000"/>
                </a:solidFill>
                <a:latin typeface="Courier New" pitchFamily="49" charset="0"/>
              </a:rPr>
              <a:t>=radius;</a:t>
            </a:r>
            <a:r>
              <a:rPr lang="en-US" altLang="zh-TW" sz="1700" dirty="0">
                <a:solidFill>
                  <a:srgbClr val="FF0000"/>
                </a:solidFill>
                <a:latin typeface="Courier New" pitchFamily="49" charset="0"/>
              </a:rPr>
              <a:t>	</a:t>
            </a:r>
            <a:endParaRPr lang="en-US" altLang="zh-TW" sz="1700" dirty="0" smtClean="0">
              <a:solidFill>
                <a:srgbClr val="FF0000"/>
              </a:solidFill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</a:rPr>
              <a:t>}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</a:rPr>
              <a:t>double Circle::</a:t>
            </a:r>
            <a:r>
              <a:rPr lang="en-US" altLang="zh-TW" sz="1700" dirty="0" err="1" smtClean="0">
                <a:latin typeface="Courier New" pitchFamily="49" charset="0"/>
              </a:rPr>
              <a:t>getArea</a:t>
            </a:r>
            <a:r>
              <a:rPr lang="en-US" altLang="zh-TW" sz="1700" dirty="0" smtClean="0">
                <a:latin typeface="Courier New" pitchFamily="49" charset="0"/>
              </a:rPr>
              <a:t>(){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</a:rPr>
              <a:t>	</a:t>
            </a:r>
            <a:r>
              <a:rPr lang="en-US" altLang="zh-TW" sz="1700" dirty="0" smtClean="0">
                <a:latin typeface="Courier New" pitchFamily="49" charset="0"/>
              </a:rPr>
              <a:t>return 3.14*radius*radius;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</a:rPr>
              <a:t>}</a:t>
            </a:r>
            <a:endParaRPr lang="en-US" altLang="zh-TW" sz="17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zh-TW" sz="19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zh-TW" altLang="zh-TW" sz="2000" dirty="0">
              <a:latin typeface="Courier New" pitchFamily="49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E13D1-029E-4E21-84DA-A48F2466F896}" type="slidenum">
              <a:rPr lang="zh-TW" altLang="en-US"/>
              <a:pPr/>
              <a:t>49</a:t>
            </a:fld>
            <a:endParaRPr lang="en-US" altLang="zh-TW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364088" y="1484784"/>
            <a:ext cx="3312368" cy="4951413"/>
          </a:xfrm>
          <a:prstGeom prst="rect">
            <a:avLst/>
          </a:prstGeom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>
            <a:normAutofit fontScale="92500" lnSpcReduction="2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void main(){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Circle c1(3);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Circle c2(5);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>
                <a:latin typeface="Courier New" pitchFamily="49" charset="0"/>
              </a:rPr>
              <a:t>cout</a:t>
            </a:r>
            <a:r>
              <a:rPr lang="en-US" altLang="zh-TW" sz="1900" dirty="0">
                <a:latin typeface="Courier New" pitchFamily="49" charset="0"/>
              </a:rPr>
              <a:t> &lt;&lt; c1.getArea</a:t>
            </a:r>
            <a:r>
              <a:rPr lang="en-US" altLang="zh-TW" sz="1900" dirty="0" smtClean="0">
                <a:latin typeface="Courier New" pitchFamily="49" charset="0"/>
              </a:rPr>
              <a:t>();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 smtClean="0">
                <a:latin typeface="Courier New" pitchFamily="49" charset="0"/>
              </a:rPr>
              <a:t>cout</a:t>
            </a:r>
            <a:r>
              <a:rPr lang="en-US" altLang="zh-TW" sz="1900" dirty="0" smtClean="0">
                <a:latin typeface="Courier New" pitchFamily="49" charset="0"/>
              </a:rPr>
              <a:t> &lt;&lt; '=‘;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 smtClean="0">
                <a:latin typeface="Courier New" pitchFamily="49" charset="0"/>
              </a:rPr>
              <a:t>cout</a:t>
            </a:r>
            <a:r>
              <a:rPr lang="en-US" altLang="zh-TW" sz="1900" dirty="0" smtClean="0">
                <a:latin typeface="Courier New" pitchFamily="49" charset="0"/>
              </a:rPr>
              <a:t> &lt;&lt; </a:t>
            </a:r>
            <a:r>
              <a:rPr lang="en-US" altLang="zh-TW" sz="1900" dirty="0">
                <a:latin typeface="Courier New" pitchFamily="49" charset="0"/>
              </a:rPr>
              <a:t>c2.getArea</a:t>
            </a:r>
            <a:r>
              <a:rPr lang="en-US" altLang="zh-TW" sz="1900" dirty="0" smtClean="0">
                <a:latin typeface="Courier New" pitchFamily="49" charset="0"/>
              </a:rPr>
              <a:t>();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 smtClean="0">
                <a:latin typeface="Courier New" pitchFamily="49" charset="0"/>
              </a:rPr>
              <a:t>cout</a:t>
            </a:r>
            <a:r>
              <a:rPr lang="en-US" altLang="zh-TW" sz="1900" dirty="0" smtClean="0">
                <a:latin typeface="Courier New" pitchFamily="49" charset="0"/>
              </a:rPr>
              <a:t> &lt;&lt; </a:t>
            </a:r>
            <a:r>
              <a:rPr lang="en-US" altLang="zh-TW" sz="1900" dirty="0" err="1" smtClean="0">
                <a:latin typeface="Courier New" pitchFamily="49" charset="0"/>
              </a:rPr>
              <a:t>endl</a:t>
            </a:r>
            <a:r>
              <a:rPr lang="en-US" altLang="zh-TW" sz="1900" dirty="0" smtClean="0">
                <a:latin typeface="Courier New" pitchFamily="49" charset="0"/>
              </a:rPr>
              <a:t>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zh-TW" sz="19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c2.set(c1);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zh-TW" sz="19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>
                <a:latin typeface="Courier New" pitchFamily="49" charset="0"/>
              </a:rPr>
              <a:t>cout</a:t>
            </a:r>
            <a:r>
              <a:rPr lang="en-US" altLang="zh-TW" sz="1900" dirty="0">
                <a:latin typeface="Courier New" pitchFamily="49" charset="0"/>
              </a:rPr>
              <a:t> &lt;&lt; c1.getArea();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>
                <a:latin typeface="Courier New" pitchFamily="49" charset="0"/>
              </a:rPr>
              <a:t>cout</a:t>
            </a:r>
            <a:r>
              <a:rPr lang="en-US" altLang="zh-TW" sz="1900" dirty="0">
                <a:latin typeface="Courier New" pitchFamily="49" charset="0"/>
              </a:rPr>
              <a:t> &lt;&lt; '=‘;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>
                <a:latin typeface="Courier New" pitchFamily="49" charset="0"/>
              </a:rPr>
              <a:t>cout</a:t>
            </a:r>
            <a:r>
              <a:rPr lang="en-US" altLang="zh-TW" sz="1900" dirty="0">
                <a:latin typeface="Courier New" pitchFamily="49" charset="0"/>
              </a:rPr>
              <a:t> &lt;&lt; c2.getArea();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>
                <a:latin typeface="Courier New" pitchFamily="49" charset="0"/>
              </a:rPr>
              <a:t>cout</a:t>
            </a:r>
            <a:r>
              <a:rPr lang="en-US" altLang="zh-TW" sz="1900" dirty="0">
                <a:latin typeface="Courier New" pitchFamily="49" charset="0"/>
              </a:rPr>
              <a:t> &lt;&lt; </a:t>
            </a:r>
            <a:r>
              <a:rPr lang="en-US" altLang="zh-TW" sz="1900" dirty="0" err="1">
                <a:latin typeface="Courier New" pitchFamily="49" charset="0"/>
              </a:rPr>
              <a:t>endl</a:t>
            </a:r>
            <a:r>
              <a:rPr lang="en-US" altLang="zh-TW" sz="1900" dirty="0">
                <a:latin typeface="Courier New" pitchFamily="49" charset="0"/>
              </a:rPr>
              <a:t>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zh-TW" sz="19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}</a:t>
            </a:r>
            <a:endParaRPr lang="zh-TW" altLang="zh-TW" sz="2000" dirty="0">
              <a:latin typeface="Courier New" pitchFamily="49" charset="0"/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4788024" y="5805264"/>
            <a:ext cx="2664296" cy="576064"/>
          </a:xfrm>
          <a:prstGeom prst="wedgeRoundRectCallout">
            <a:avLst>
              <a:gd name="adj1" fmla="val -105876"/>
              <a:gd name="adj2" fmla="val -20720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Compile will complain!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604686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altLang="zh-TW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dirty="0" smtClean="0"/>
              <a:t>modifier </a:t>
            </a:r>
            <a:r>
              <a:rPr lang="en-US" altLang="zh-TW" dirty="0"/>
              <a:t>for function</a:t>
            </a:r>
          </a:p>
        </p:txBody>
      </p:sp>
      <p:sp>
        <p:nvSpPr>
          <p:cNvPr id="45059" name="Rectangle 1027"/>
          <p:cNvSpPr>
            <a:spLocks noGrp="1" noChangeArrowheads="1"/>
          </p:cNvSpPr>
          <p:nvPr>
            <p:ph idx="1"/>
          </p:nvPr>
        </p:nvSpPr>
        <p:spPr>
          <a:xfrm>
            <a:off x="899592" y="1556793"/>
            <a:ext cx="7772400" cy="4536504"/>
          </a:xfrm>
          <a:ln/>
        </p:spPr>
        <p:txBody>
          <a:bodyPr>
            <a:normAutofit fontScale="62500" lnSpcReduction="20000"/>
          </a:bodyPr>
          <a:lstStyle/>
          <a:p>
            <a:r>
              <a:rPr lang="zh-TW" altLang="zh-TW" sz="2800" dirty="0" smtClean="0">
                <a:latin typeface="Calibri"/>
                <a:cs typeface="Calibri"/>
              </a:rPr>
              <a:t>When you have a call to a member, the calling object behaves like a call-by-reference parameter:</a:t>
            </a:r>
            <a:endParaRPr lang="en-US" altLang="zh-TW" sz="2400" i="1" dirty="0" smtClean="0">
              <a:latin typeface="Calibri"/>
              <a:cs typeface="Calibri"/>
            </a:endParaRPr>
          </a:p>
          <a:p>
            <a:endParaRPr lang="en-US" altLang="zh-TW" sz="2400" i="1" dirty="0" smtClean="0"/>
          </a:p>
          <a:p>
            <a:pPr marL="274320" lvl="1" indent="0">
              <a:buNone/>
            </a:pP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C1.getArea();</a:t>
            </a:r>
          </a:p>
          <a:p>
            <a:pPr marL="0" indent="0">
              <a:buNone/>
            </a:pPr>
            <a:endParaRPr lang="en-US" altLang="zh-TW" sz="2400" dirty="0" smtClean="0"/>
          </a:p>
          <a:p>
            <a:r>
              <a:rPr lang="zh-TW" altLang="zh-TW" sz="2800" dirty="0" smtClean="0"/>
              <a:t>That function may change the value of the calling object</a:t>
            </a:r>
            <a:endParaRPr lang="en-US" altLang="zh-TW" sz="2800" dirty="0" smtClean="0"/>
          </a:p>
          <a:p>
            <a:pPr marL="274320" lvl="1" indent="0"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double Circle::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getArea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(){</a:t>
            </a:r>
          </a:p>
          <a:p>
            <a:pPr marL="274320" lvl="1" indent="0"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	return 3.1415*radius*radius++;</a:t>
            </a:r>
          </a:p>
          <a:p>
            <a:pPr marL="274320" lvl="1" indent="0">
              <a:buNone/>
            </a:pPr>
            <a:r>
              <a:rPr lang="en-US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endParaRPr lang="zh-TW" altLang="zh-TW" sz="2800" dirty="0" smtClean="0"/>
          </a:p>
          <a:p>
            <a:r>
              <a:rPr lang="zh-TW" altLang="zh-TW" sz="2800" dirty="0" smtClean="0"/>
              <a:t>If </a:t>
            </a:r>
            <a:r>
              <a:rPr lang="zh-TW" altLang="zh-TW" sz="2800" dirty="0"/>
              <a:t>you have a member function that is not supposed to change the calling object, you can </a:t>
            </a:r>
            <a:r>
              <a:rPr lang="en-US" altLang="zh-TW" sz="2800" dirty="0" smtClean="0"/>
              <a:t>add the </a:t>
            </a:r>
            <a:r>
              <a:rPr lang="zh-TW" altLang="zh-TW" sz="2600" dirty="0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altLang="zh-TW" sz="2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zh-TW" altLang="zh-TW" sz="2800" dirty="0" smtClean="0"/>
              <a:t>modifier</a:t>
            </a:r>
            <a:r>
              <a:rPr lang="en-US" altLang="zh-TW" sz="2800" dirty="0" smtClean="0"/>
              <a:t> after the function name (both prototype and definition)</a:t>
            </a:r>
          </a:p>
          <a:p>
            <a:pPr marL="274320" lvl="1" indent="0">
              <a:buNone/>
            </a:pPr>
            <a:endParaRPr lang="en-US" sz="2200" dirty="0" smtClean="0">
              <a:latin typeface="Courier New" pitchFamily="49" charset="0"/>
              <a:cs typeface="Courier New" pitchFamily="49" charset="0"/>
            </a:endParaRPr>
          </a:p>
          <a:p>
            <a:pPr marL="274320" lvl="1" indent="0">
              <a:buNone/>
            </a:pP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double </a:t>
            </a:r>
            <a:r>
              <a:rPr lang="en-US" sz="2200" dirty="0" err="1" smtClean="0">
                <a:latin typeface="Courier New" pitchFamily="49" charset="0"/>
                <a:cs typeface="Courier New" pitchFamily="49" charset="0"/>
              </a:rPr>
              <a:t>getArea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en-US" sz="22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22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274320" lvl="1" indent="0">
              <a:buNone/>
            </a:pPr>
            <a:endParaRPr lang="en-US" altLang="zh-TW" sz="2200" dirty="0" smtClean="0">
              <a:latin typeface="Courier New" pitchFamily="49" charset="0"/>
              <a:cs typeface="Courier New" pitchFamily="49" charset="0"/>
            </a:endParaRPr>
          </a:p>
          <a:p>
            <a:pPr marL="274320" lvl="1" indent="0">
              <a:buNone/>
            </a:pP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double Circle::</a:t>
            </a:r>
            <a:r>
              <a:rPr lang="en-US" altLang="zh-TW" sz="2200" dirty="0" err="1" smtClean="0">
                <a:latin typeface="Courier New" pitchFamily="49" charset="0"/>
                <a:cs typeface="Courier New" pitchFamily="49" charset="0"/>
              </a:rPr>
              <a:t>getArea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en-US" altLang="zh-TW" sz="22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altLang="zh-TW" sz="2200" dirty="0" smtClean="0">
                <a:latin typeface="Courier New" pitchFamily="49" charset="0"/>
                <a:cs typeface="Courier New" pitchFamily="49" charset="0"/>
              </a:rPr>
              <a:t>{…..</a:t>
            </a:r>
            <a:endParaRPr lang="en-US" altLang="zh-TW" dirty="0"/>
          </a:p>
          <a:p>
            <a:endParaRPr lang="en-US" altLang="zh-TW" sz="2800" dirty="0" smtClean="0"/>
          </a:p>
          <a:p>
            <a:endParaRPr lang="en-US" altLang="zh-TW" sz="2800" dirty="0" smtClean="0"/>
          </a:p>
          <a:p>
            <a:endParaRPr lang="en-US" altLang="zh-TW" sz="2800" dirty="0"/>
          </a:p>
          <a:p>
            <a:endParaRPr lang="zh-TW" altLang="zh-TW" sz="2800" dirty="0"/>
          </a:p>
          <a:p>
            <a:endParaRPr lang="zh-TW" altLang="zh-TW" sz="2400" dirty="0">
              <a:latin typeface="Courier New" pitchFamily="49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150CE-B2B3-4904-AF01-83057360D915}" type="slidenum">
              <a:rPr lang="zh-TW" altLang="en-US"/>
              <a:pPr/>
              <a:t>50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916807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altLang="zh-TW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dirty="0"/>
              <a:t>modifier for function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268760"/>
            <a:ext cx="4392488" cy="4951413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TW" altLang="zh-TW" sz="1700" dirty="0">
                <a:latin typeface="Courier New" pitchFamily="49" charset="0"/>
              </a:rPr>
              <a:t>class </a:t>
            </a:r>
            <a:r>
              <a:rPr lang="en-US" altLang="zh-TW" sz="1700" dirty="0" smtClean="0">
                <a:latin typeface="Courier New" pitchFamily="49" charset="0"/>
              </a:rPr>
              <a:t>Circle</a:t>
            </a:r>
            <a:endParaRPr lang="zh-TW" altLang="zh-TW" sz="17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TW" altLang="zh-TW" sz="1700" dirty="0" smtClean="0">
                <a:latin typeface="Courier New" pitchFamily="49" charset="0"/>
              </a:rPr>
              <a:t>{</a:t>
            </a:r>
            <a:endParaRPr lang="en-US" altLang="zh-TW" sz="17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</a:rPr>
              <a:t>	</a:t>
            </a:r>
            <a:r>
              <a:rPr lang="en-US" altLang="zh-TW" sz="1700" dirty="0" err="1" smtClean="0">
                <a:latin typeface="Courier New" pitchFamily="49" charset="0"/>
              </a:rPr>
              <a:t>int</a:t>
            </a:r>
            <a:r>
              <a:rPr lang="en-US" altLang="zh-TW" sz="1700" dirty="0" smtClean="0">
                <a:latin typeface="Courier New" pitchFamily="49" charset="0"/>
              </a:rPr>
              <a:t> radius;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TW" altLang="zh-TW" sz="1700" dirty="0" smtClean="0">
                <a:latin typeface="Courier New" pitchFamily="49" charset="0"/>
              </a:rPr>
              <a:t>public:</a:t>
            </a:r>
            <a:endParaRPr lang="en-US" altLang="zh-TW" sz="17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</a:rPr>
              <a:t>	Circle(</a:t>
            </a:r>
            <a:r>
              <a:rPr lang="en-US" altLang="zh-TW" sz="1700" dirty="0" err="1" smtClean="0">
                <a:latin typeface="Courier New" pitchFamily="49" charset="0"/>
              </a:rPr>
              <a:t>int</a:t>
            </a:r>
            <a:r>
              <a:rPr lang="en-US" altLang="zh-TW" sz="1700" dirty="0" smtClean="0">
                <a:latin typeface="Courier New" pitchFamily="49" charset="0"/>
              </a:rPr>
              <a:t> r);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</a:rPr>
              <a:t>	</a:t>
            </a:r>
            <a:r>
              <a:rPr lang="en-US" altLang="zh-TW" sz="1700" dirty="0" smtClean="0">
                <a:latin typeface="Courier New" pitchFamily="49" charset="0"/>
              </a:rPr>
              <a:t>void set(</a:t>
            </a:r>
            <a:r>
              <a:rPr lang="en-US" altLang="zh-TW" sz="1700" dirty="0" err="1" smtClean="0">
                <a:latin typeface="Courier New" pitchFamily="49" charset="0"/>
              </a:rPr>
              <a:t>const</a:t>
            </a:r>
            <a:r>
              <a:rPr lang="en-US" altLang="zh-TW" sz="1700" dirty="0" smtClean="0">
                <a:latin typeface="Courier New" pitchFamily="49" charset="0"/>
              </a:rPr>
              <a:t> Circle &amp;c);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</a:rPr>
              <a:t>	</a:t>
            </a:r>
            <a:r>
              <a:rPr lang="en-US" altLang="zh-TW" sz="1700" dirty="0" smtClean="0">
                <a:latin typeface="Courier New" pitchFamily="49" charset="0"/>
              </a:rPr>
              <a:t>double </a:t>
            </a:r>
            <a:r>
              <a:rPr lang="en-US" altLang="zh-TW" sz="1700" dirty="0" err="1" smtClean="0">
                <a:latin typeface="Courier New" pitchFamily="49" charset="0"/>
              </a:rPr>
              <a:t>getArea</a:t>
            </a:r>
            <a:r>
              <a:rPr lang="en-US" altLang="zh-TW" sz="1700" dirty="0" smtClean="0">
                <a:latin typeface="Courier New" pitchFamily="49" charset="0"/>
              </a:rPr>
              <a:t>();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TW" altLang="zh-TW" sz="1700" dirty="0" smtClean="0">
                <a:latin typeface="Courier New" pitchFamily="49" charset="0"/>
              </a:rPr>
              <a:t>}</a:t>
            </a:r>
            <a:r>
              <a:rPr lang="zh-TW" altLang="en-US" sz="1700" dirty="0" smtClean="0">
                <a:latin typeface="Courier New" pitchFamily="49" charset="0"/>
              </a:rPr>
              <a:t>;</a:t>
            </a:r>
            <a:endParaRPr lang="en-US" altLang="zh-TW" sz="17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</a:rPr>
              <a:t>Circle::Circle(</a:t>
            </a:r>
            <a:r>
              <a:rPr lang="en-US" altLang="zh-TW" sz="1700" dirty="0" err="1" smtClean="0">
                <a:latin typeface="Courier New" pitchFamily="49" charset="0"/>
              </a:rPr>
              <a:t>int</a:t>
            </a:r>
            <a:r>
              <a:rPr lang="en-US" altLang="zh-TW" sz="1700" dirty="0" smtClean="0">
                <a:latin typeface="Courier New" pitchFamily="49" charset="0"/>
              </a:rPr>
              <a:t> r){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</a:rPr>
              <a:t>	</a:t>
            </a:r>
            <a:r>
              <a:rPr lang="en-US" altLang="zh-TW" sz="1700" dirty="0" smtClean="0">
                <a:latin typeface="Courier New" pitchFamily="49" charset="0"/>
              </a:rPr>
              <a:t>radius=r;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</a:rPr>
              <a:t>}</a:t>
            </a:r>
            <a:endParaRPr lang="zh-TW" altLang="en-US" sz="17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</a:rPr>
              <a:t>void Circle::set(</a:t>
            </a:r>
            <a:r>
              <a:rPr lang="en-US" altLang="zh-TW" sz="1700" dirty="0" err="1" smtClean="0">
                <a:latin typeface="Courier New" pitchFamily="49" charset="0"/>
              </a:rPr>
              <a:t>const</a:t>
            </a:r>
            <a:r>
              <a:rPr lang="en-US" altLang="zh-TW" sz="1700" dirty="0" smtClean="0">
                <a:latin typeface="Courier New" pitchFamily="49" charset="0"/>
              </a:rPr>
              <a:t> Circle &amp;c){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</a:rPr>
              <a:t>	radius=</a:t>
            </a:r>
            <a:r>
              <a:rPr lang="en-US" altLang="zh-TW" sz="1700" dirty="0" err="1" smtClean="0">
                <a:latin typeface="Courier New" pitchFamily="49" charset="0"/>
              </a:rPr>
              <a:t>c.radius</a:t>
            </a:r>
            <a:r>
              <a:rPr lang="en-US" altLang="zh-TW" sz="1700" dirty="0" smtClean="0">
                <a:latin typeface="Courier New" pitchFamily="49" charset="0"/>
              </a:rPr>
              <a:t>;</a:t>
            </a:r>
            <a:r>
              <a:rPr lang="en-US" altLang="zh-TW" sz="1700" dirty="0">
                <a:latin typeface="Courier New" pitchFamily="49" charset="0"/>
              </a:rPr>
              <a:t>	</a:t>
            </a:r>
            <a:endParaRPr lang="en-US" altLang="zh-TW" sz="17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</a:rPr>
              <a:t>}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</a:rPr>
              <a:t>double Circle::</a:t>
            </a:r>
            <a:r>
              <a:rPr lang="en-US" altLang="zh-TW" sz="1700" dirty="0" err="1" smtClean="0">
                <a:latin typeface="Courier New" pitchFamily="49" charset="0"/>
              </a:rPr>
              <a:t>getArea</a:t>
            </a:r>
            <a:r>
              <a:rPr lang="en-US" altLang="zh-TW" sz="1700" dirty="0" smtClean="0">
                <a:latin typeface="Courier New" pitchFamily="49" charset="0"/>
              </a:rPr>
              <a:t>() 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</a:rPr>
              <a:t>	</a:t>
            </a:r>
            <a:r>
              <a:rPr lang="en-US" altLang="zh-TW" sz="1700" dirty="0" smtClean="0">
                <a:latin typeface="Courier New" pitchFamily="49" charset="0"/>
              </a:rPr>
              <a:t>return 3.14*radius*radius++;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</a:rPr>
              <a:t>}</a:t>
            </a:r>
            <a:endParaRPr lang="en-US" altLang="zh-TW" sz="17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zh-TW" sz="19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zh-TW" altLang="zh-TW" sz="2000" dirty="0">
              <a:latin typeface="Courier New" pitchFamily="49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E13D1-029E-4E21-84DA-A48F2466F896}" type="slidenum">
              <a:rPr lang="zh-TW" altLang="en-US"/>
              <a:pPr/>
              <a:t>51</a:t>
            </a:fld>
            <a:endParaRPr lang="en-US" altLang="zh-TW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148064" y="1271714"/>
            <a:ext cx="3312368" cy="4951413"/>
          </a:xfrm>
          <a:prstGeom prst="rect">
            <a:avLst/>
          </a:prstGeom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>
            <a:normAutofit fontScale="92500" lnSpcReduction="2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void main(){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Circle c1(3);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Circle c2(5);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>
                <a:latin typeface="Courier New" pitchFamily="49" charset="0"/>
              </a:rPr>
              <a:t>cout</a:t>
            </a:r>
            <a:r>
              <a:rPr lang="en-US" altLang="zh-TW" sz="1900" dirty="0">
                <a:latin typeface="Courier New" pitchFamily="49" charset="0"/>
              </a:rPr>
              <a:t> &lt;&lt; c1.getArea</a:t>
            </a:r>
            <a:r>
              <a:rPr lang="en-US" altLang="zh-TW" sz="1900" dirty="0" smtClean="0">
                <a:latin typeface="Courier New" pitchFamily="49" charset="0"/>
              </a:rPr>
              <a:t>();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 smtClean="0">
                <a:latin typeface="Courier New" pitchFamily="49" charset="0"/>
              </a:rPr>
              <a:t>cout</a:t>
            </a:r>
            <a:r>
              <a:rPr lang="en-US" altLang="zh-TW" sz="1900" dirty="0" smtClean="0">
                <a:latin typeface="Courier New" pitchFamily="49" charset="0"/>
              </a:rPr>
              <a:t> &lt;&lt; '=‘;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 smtClean="0">
                <a:latin typeface="Courier New" pitchFamily="49" charset="0"/>
              </a:rPr>
              <a:t>cout</a:t>
            </a:r>
            <a:r>
              <a:rPr lang="en-US" altLang="zh-TW" sz="1900" dirty="0" smtClean="0">
                <a:latin typeface="Courier New" pitchFamily="49" charset="0"/>
              </a:rPr>
              <a:t> &lt;&lt; </a:t>
            </a:r>
            <a:r>
              <a:rPr lang="en-US" altLang="zh-TW" sz="1900" dirty="0">
                <a:latin typeface="Courier New" pitchFamily="49" charset="0"/>
              </a:rPr>
              <a:t>c2.getArea</a:t>
            </a:r>
            <a:r>
              <a:rPr lang="en-US" altLang="zh-TW" sz="1900" dirty="0" smtClean="0">
                <a:latin typeface="Courier New" pitchFamily="49" charset="0"/>
              </a:rPr>
              <a:t>();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 smtClean="0">
                <a:latin typeface="Courier New" pitchFamily="49" charset="0"/>
              </a:rPr>
              <a:t>cout</a:t>
            </a:r>
            <a:r>
              <a:rPr lang="en-US" altLang="zh-TW" sz="1900" dirty="0" smtClean="0">
                <a:latin typeface="Courier New" pitchFamily="49" charset="0"/>
              </a:rPr>
              <a:t> &lt;&lt; </a:t>
            </a:r>
            <a:r>
              <a:rPr lang="en-US" altLang="zh-TW" sz="1900" dirty="0" err="1" smtClean="0">
                <a:latin typeface="Courier New" pitchFamily="49" charset="0"/>
              </a:rPr>
              <a:t>endl</a:t>
            </a:r>
            <a:r>
              <a:rPr lang="en-US" altLang="zh-TW" sz="1900" dirty="0" smtClean="0">
                <a:latin typeface="Courier New" pitchFamily="49" charset="0"/>
              </a:rPr>
              <a:t>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zh-TW" sz="19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c2.set(c1);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zh-TW" sz="19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>
                <a:latin typeface="Courier New" pitchFamily="49" charset="0"/>
              </a:rPr>
              <a:t>cout</a:t>
            </a:r>
            <a:r>
              <a:rPr lang="en-US" altLang="zh-TW" sz="1900" dirty="0">
                <a:latin typeface="Courier New" pitchFamily="49" charset="0"/>
              </a:rPr>
              <a:t> &lt;&lt; c1.getArea();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>
                <a:latin typeface="Courier New" pitchFamily="49" charset="0"/>
              </a:rPr>
              <a:t>cout</a:t>
            </a:r>
            <a:r>
              <a:rPr lang="en-US" altLang="zh-TW" sz="1900" dirty="0">
                <a:latin typeface="Courier New" pitchFamily="49" charset="0"/>
              </a:rPr>
              <a:t> &lt;&lt; '=‘;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>
                <a:latin typeface="Courier New" pitchFamily="49" charset="0"/>
              </a:rPr>
              <a:t>cout</a:t>
            </a:r>
            <a:r>
              <a:rPr lang="en-US" altLang="zh-TW" sz="1900" dirty="0">
                <a:latin typeface="Courier New" pitchFamily="49" charset="0"/>
              </a:rPr>
              <a:t> &lt;&lt; c2.getArea();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>
                <a:latin typeface="Courier New" pitchFamily="49" charset="0"/>
              </a:rPr>
              <a:t>cout</a:t>
            </a:r>
            <a:r>
              <a:rPr lang="en-US" altLang="zh-TW" sz="1900" dirty="0">
                <a:latin typeface="Courier New" pitchFamily="49" charset="0"/>
              </a:rPr>
              <a:t> &lt;&lt; </a:t>
            </a:r>
            <a:r>
              <a:rPr lang="en-US" altLang="zh-TW" sz="1900" dirty="0" err="1">
                <a:latin typeface="Courier New" pitchFamily="49" charset="0"/>
              </a:rPr>
              <a:t>endl</a:t>
            </a:r>
            <a:r>
              <a:rPr lang="en-US" altLang="zh-TW" sz="1900" dirty="0">
                <a:latin typeface="Courier New" pitchFamily="49" charset="0"/>
              </a:rPr>
              <a:t>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zh-TW" sz="19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}</a:t>
            </a:r>
            <a:endParaRPr lang="zh-TW" altLang="zh-TW" sz="20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10849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altLang="zh-TW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dirty="0"/>
              <a:t>modifier for function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481830"/>
            <a:ext cx="4392488" cy="4951413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TW" altLang="zh-TW" sz="1700" dirty="0">
                <a:latin typeface="Courier New" pitchFamily="49" charset="0"/>
              </a:rPr>
              <a:t>class </a:t>
            </a:r>
            <a:r>
              <a:rPr lang="en-US" altLang="zh-TW" sz="1700" dirty="0" smtClean="0">
                <a:latin typeface="Courier New" pitchFamily="49" charset="0"/>
              </a:rPr>
              <a:t>Circle</a:t>
            </a:r>
            <a:endParaRPr lang="zh-TW" altLang="zh-TW" sz="17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TW" altLang="zh-TW" sz="1700" dirty="0" smtClean="0">
                <a:latin typeface="Courier New" pitchFamily="49" charset="0"/>
              </a:rPr>
              <a:t>{</a:t>
            </a:r>
            <a:endParaRPr lang="en-US" altLang="zh-TW" sz="17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</a:rPr>
              <a:t>	</a:t>
            </a:r>
            <a:r>
              <a:rPr lang="en-US" altLang="zh-TW" sz="1700" dirty="0" err="1" smtClean="0">
                <a:latin typeface="Courier New" pitchFamily="49" charset="0"/>
              </a:rPr>
              <a:t>int</a:t>
            </a:r>
            <a:r>
              <a:rPr lang="en-US" altLang="zh-TW" sz="1700" dirty="0" smtClean="0">
                <a:latin typeface="Courier New" pitchFamily="49" charset="0"/>
              </a:rPr>
              <a:t> radius;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TW" altLang="zh-TW" sz="1700" dirty="0" smtClean="0">
                <a:latin typeface="Courier New" pitchFamily="49" charset="0"/>
              </a:rPr>
              <a:t>public:</a:t>
            </a:r>
            <a:endParaRPr lang="en-US" altLang="zh-TW" sz="17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</a:rPr>
              <a:t>	Circle(</a:t>
            </a:r>
            <a:r>
              <a:rPr lang="en-US" altLang="zh-TW" sz="1700" dirty="0" err="1" smtClean="0">
                <a:latin typeface="Courier New" pitchFamily="49" charset="0"/>
              </a:rPr>
              <a:t>int</a:t>
            </a:r>
            <a:r>
              <a:rPr lang="en-US" altLang="zh-TW" sz="1700" dirty="0" smtClean="0">
                <a:latin typeface="Courier New" pitchFamily="49" charset="0"/>
              </a:rPr>
              <a:t> r);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</a:rPr>
              <a:t>	</a:t>
            </a:r>
            <a:r>
              <a:rPr lang="en-US" altLang="zh-TW" sz="1700" dirty="0" smtClean="0">
                <a:latin typeface="Courier New" pitchFamily="49" charset="0"/>
              </a:rPr>
              <a:t>void set(</a:t>
            </a:r>
            <a:r>
              <a:rPr lang="en-US" altLang="zh-TW" sz="1700" dirty="0" err="1" smtClean="0">
                <a:latin typeface="Courier New" pitchFamily="49" charset="0"/>
              </a:rPr>
              <a:t>const</a:t>
            </a:r>
            <a:r>
              <a:rPr lang="en-US" altLang="zh-TW" sz="1700" dirty="0" smtClean="0">
                <a:latin typeface="Courier New" pitchFamily="49" charset="0"/>
              </a:rPr>
              <a:t> Circle &amp;c);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</a:rPr>
              <a:t>	</a:t>
            </a:r>
            <a:r>
              <a:rPr lang="en-US" altLang="zh-TW" sz="1700" dirty="0" smtClean="0">
                <a:latin typeface="Courier New" pitchFamily="49" charset="0"/>
              </a:rPr>
              <a:t>double </a:t>
            </a:r>
            <a:r>
              <a:rPr lang="en-US" altLang="zh-TW" sz="1700" dirty="0" err="1" smtClean="0">
                <a:latin typeface="Courier New" pitchFamily="49" charset="0"/>
              </a:rPr>
              <a:t>getArea</a:t>
            </a:r>
            <a:r>
              <a:rPr lang="en-US" altLang="zh-TW" sz="1700" dirty="0" smtClean="0">
                <a:latin typeface="Courier New" pitchFamily="49" charset="0"/>
              </a:rPr>
              <a:t>() </a:t>
            </a:r>
            <a:r>
              <a:rPr lang="en-US" altLang="zh-TW" sz="1700" dirty="0" err="1" smtClean="0">
                <a:solidFill>
                  <a:srgbClr val="FF0000"/>
                </a:solidFill>
                <a:latin typeface="Courier New" pitchFamily="49" charset="0"/>
              </a:rPr>
              <a:t>const</a:t>
            </a:r>
            <a:r>
              <a:rPr lang="en-US" altLang="zh-TW" sz="1700" dirty="0" smtClean="0">
                <a:latin typeface="Courier New" pitchFamily="49" charset="0"/>
              </a:rPr>
              <a:t>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TW" altLang="zh-TW" sz="1700" dirty="0" smtClean="0">
                <a:latin typeface="Courier New" pitchFamily="49" charset="0"/>
              </a:rPr>
              <a:t>}</a:t>
            </a:r>
            <a:r>
              <a:rPr lang="zh-TW" altLang="en-US" sz="1700" dirty="0" smtClean="0">
                <a:latin typeface="Courier New" pitchFamily="49" charset="0"/>
              </a:rPr>
              <a:t>;</a:t>
            </a:r>
            <a:endParaRPr lang="en-US" altLang="zh-TW" sz="17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</a:rPr>
              <a:t>Circle::Circle(</a:t>
            </a:r>
            <a:r>
              <a:rPr lang="en-US" altLang="zh-TW" sz="1700" dirty="0" err="1" smtClean="0">
                <a:latin typeface="Courier New" pitchFamily="49" charset="0"/>
              </a:rPr>
              <a:t>int</a:t>
            </a:r>
            <a:r>
              <a:rPr lang="en-US" altLang="zh-TW" sz="1700" dirty="0" smtClean="0">
                <a:latin typeface="Courier New" pitchFamily="49" charset="0"/>
              </a:rPr>
              <a:t> r){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</a:rPr>
              <a:t>	</a:t>
            </a:r>
            <a:r>
              <a:rPr lang="en-US" altLang="zh-TW" sz="1700" dirty="0" smtClean="0">
                <a:latin typeface="Courier New" pitchFamily="49" charset="0"/>
              </a:rPr>
              <a:t>radius=r;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</a:rPr>
              <a:t>}</a:t>
            </a:r>
            <a:endParaRPr lang="zh-TW" altLang="en-US" sz="17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</a:rPr>
              <a:t>void Circle::set(</a:t>
            </a:r>
            <a:r>
              <a:rPr lang="en-US" altLang="zh-TW" sz="1700" dirty="0" err="1" smtClean="0">
                <a:latin typeface="Courier New" pitchFamily="49" charset="0"/>
              </a:rPr>
              <a:t>const</a:t>
            </a:r>
            <a:r>
              <a:rPr lang="en-US" altLang="zh-TW" sz="1700" dirty="0" smtClean="0">
                <a:latin typeface="Courier New" pitchFamily="49" charset="0"/>
              </a:rPr>
              <a:t> Circle &amp;c){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</a:rPr>
              <a:t>	radius=</a:t>
            </a:r>
            <a:r>
              <a:rPr lang="en-US" altLang="zh-TW" sz="1700" dirty="0" err="1" smtClean="0">
                <a:latin typeface="Courier New" pitchFamily="49" charset="0"/>
              </a:rPr>
              <a:t>c.radius</a:t>
            </a:r>
            <a:r>
              <a:rPr lang="en-US" altLang="zh-TW" sz="1700" dirty="0" smtClean="0">
                <a:latin typeface="Courier New" pitchFamily="49" charset="0"/>
              </a:rPr>
              <a:t>;</a:t>
            </a:r>
            <a:r>
              <a:rPr lang="en-US" altLang="zh-TW" sz="1700" dirty="0">
                <a:latin typeface="Courier New" pitchFamily="49" charset="0"/>
              </a:rPr>
              <a:t>	</a:t>
            </a:r>
            <a:endParaRPr lang="en-US" altLang="zh-TW" sz="17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</a:rPr>
              <a:t>}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 smtClean="0">
                <a:latin typeface="Courier New" pitchFamily="49" charset="0"/>
              </a:rPr>
              <a:t>double Circle::</a:t>
            </a:r>
            <a:r>
              <a:rPr lang="en-US" altLang="zh-TW" sz="1700" dirty="0" err="1" smtClean="0">
                <a:latin typeface="Courier New" pitchFamily="49" charset="0"/>
              </a:rPr>
              <a:t>getArea</a:t>
            </a:r>
            <a:r>
              <a:rPr lang="en-US" altLang="zh-TW" sz="1700" dirty="0" smtClean="0">
                <a:latin typeface="Courier New" pitchFamily="49" charset="0"/>
              </a:rPr>
              <a:t>() </a:t>
            </a:r>
            <a:r>
              <a:rPr lang="en-US" altLang="zh-TW" sz="1700" dirty="0" err="1" smtClean="0">
                <a:solidFill>
                  <a:srgbClr val="FF0000"/>
                </a:solidFill>
                <a:latin typeface="Courier New" pitchFamily="49" charset="0"/>
              </a:rPr>
              <a:t>const</a:t>
            </a:r>
            <a:r>
              <a:rPr lang="en-US" altLang="zh-TW" sz="1700" dirty="0" smtClean="0">
                <a:latin typeface="Courier New" pitchFamily="49" charset="0"/>
              </a:rPr>
              <a:t>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</a:rPr>
              <a:t>	</a:t>
            </a:r>
            <a:r>
              <a:rPr lang="en-US" altLang="zh-TW" sz="1700" dirty="0" smtClean="0">
                <a:latin typeface="Courier New" pitchFamily="49" charset="0"/>
              </a:rPr>
              <a:t>return 3.14*radius*radius++;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700" dirty="0">
                <a:latin typeface="Courier New" pitchFamily="49" charset="0"/>
              </a:rPr>
              <a:t>}</a:t>
            </a:r>
            <a:endParaRPr lang="en-US" altLang="zh-TW" sz="17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zh-TW" sz="19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zh-TW" altLang="zh-TW" sz="2000" dirty="0">
              <a:latin typeface="Courier New" pitchFamily="49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CE13D1-029E-4E21-84DA-A48F2466F896}" type="slidenum">
              <a:rPr lang="zh-TW" altLang="en-US"/>
              <a:pPr/>
              <a:t>52</a:t>
            </a:fld>
            <a:endParaRPr lang="en-US" altLang="zh-TW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364088" y="1484784"/>
            <a:ext cx="3312368" cy="4951413"/>
          </a:xfrm>
          <a:prstGeom prst="rect">
            <a:avLst/>
          </a:prstGeom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>
            <a:normAutofit fontScale="92500" lnSpcReduction="2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void main(){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Circle c1(3);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Circle c2(5);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>
                <a:latin typeface="Courier New" pitchFamily="49" charset="0"/>
              </a:rPr>
              <a:t>cout</a:t>
            </a:r>
            <a:r>
              <a:rPr lang="en-US" altLang="zh-TW" sz="1900" dirty="0">
                <a:latin typeface="Courier New" pitchFamily="49" charset="0"/>
              </a:rPr>
              <a:t> &lt;&lt; c1.getArea</a:t>
            </a:r>
            <a:r>
              <a:rPr lang="en-US" altLang="zh-TW" sz="1900" dirty="0" smtClean="0">
                <a:latin typeface="Courier New" pitchFamily="49" charset="0"/>
              </a:rPr>
              <a:t>();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 smtClean="0">
                <a:latin typeface="Courier New" pitchFamily="49" charset="0"/>
              </a:rPr>
              <a:t>cout</a:t>
            </a:r>
            <a:r>
              <a:rPr lang="en-US" altLang="zh-TW" sz="1900" dirty="0" smtClean="0">
                <a:latin typeface="Courier New" pitchFamily="49" charset="0"/>
              </a:rPr>
              <a:t> &lt;&lt; '=‘;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 smtClean="0">
                <a:latin typeface="Courier New" pitchFamily="49" charset="0"/>
              </a:rPr>
              <a:t>cout</a:t>
            </a:r>
            <a:r>
              <a:rPr lang="en-US" altLang="zh-TW" sz="1900" dirty="0" smtClean="0">
                <a:latin typeface="Courier New" pitchFamily="49" charset="0"/>
              </a:rPr>
              <a:t> &lt;&lt; </a:t>
            </a:r>
            <a:r>
              <a:rPr lang="en-US" altLang="zh-TW" sz="1900" dirty="0">
                <a:latin typeface="Courier New" pitchFamily="49" charset="0"/>
              </a:rPr>
              <a:t>c2.getArea</a:t>
            </a:r>
            <a:r>
              <a:rPr lang="en-US" altLang="zh-TW" sz="1900" dirty="0" smtClean="0">
                <a:latin typeface="Courier New" pitchFamily="49" charset="0"/>
              </a:rPr>
              <a:t>();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 smtClean="0">
                <a:latin typeface="Courier New" pitchFamily="49" charset="0"/>
              </a:rPr>
              <a:t>cout</a:t>
            </a:r>
            <a:r>
              <a:rPr lang="en-US" altLang="zh-TW" sz="1900" dirty="0" smtClean="0">
                <a:latin typeface="Courier New" pitchFamily="49" charset="0"/>
              </a:rPr>
              <a:t> &lt;&lt; </a:t>
            </a:r>
            <a:r>
              <a:rPr lang="en-US" altLang="zh-TW" sz="1900" dirty="0" err="1" smtClean="0">
                <a:latin typeface="Courier New" pitchFamily="49" charset="0"/>
              </a:rPr>
              <a:t>endl</a:t>
            </a:r>
            <a:r>
              <a:rPr lang="en-US" altLang="zh-TW" sz="1900" dirty="0" smtClean="0">
                <a:latin typeface="Courier New" pitchFamily="49" charset="0"/>
              </a:rPr>
              <a:t>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zh-TW" sz="19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c2.set(c1);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zh-TW" sz="19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>
                <a:latin typeface="Courier New" pitchFamily="49" charset="0"/>
              </a:rPr>
              <a:t>cout</a:t>
            </a:r>
            <a:r>
              <a:rPr lang="en-US" altLang="zh-TW" sz="1900" dirty="0">
                <a:latin typeface="Courier New" pitchFamily="49" charset="0"/>
              </a:rPr>
              <a:t> &lt;&lt; c1.getArea();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>
                <a:latin typeface="Courier New" pitchFamily="49" charset="0"/>
              </a:rPr>
              <a:t>cout</a:t>
            </a:r>
            <a:r>
              <a:rPr lang="en-US" altLang="zh-TW" sz="1900" dirty="0">
                <a:latin typeface="Courier New" pitchFamily="49" charset="0"/>
              </a:rPr>
              <a:t> &lt;&lt; '=‘;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>
                <a:latin typeface="Courier New" pitchFamily="49" charset="0"/>
              </a:rPr>
              <a:t>cout</a:t>
            </a:r>
            <a:r>
              <a:rPr lang="en-US" altLang="zh-TW" sz="1900" dirty="0">
                <a:latin typeface="Courier New" pitchFamily="49" charset="0"/>
              </a:rPr>
              <a:t> &lt;&lt; c2.getArea();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	</a:t>
            </a:r>
            <a:r>
              <a:rPr lang="en-US" altLang="zh-TW" sz="1900" dirty="0" err="1">
                <a:latin typeface="Courier New" pitchFamily="49" charset="0"/>
              </a:rPr>
              <a:t>cout</a:t>
            </a:r>
            <a:r>
              <a:rPr lang="en-US" altLang="zh-TW" sz="1900" dirty="0">
                <a:latin typeface="Courier New" pitchFamily="49" charset="0"/>
              </a:rPr>
              <a:t> &lt;&lt; </a:t>
            </a:r>
            <a:r>
              <a:rPr lang="en-US" altLang="zh-TW" sz="1900" dirty="0" err="1">
                <a:latin typeface="Courier New" pitchFamily="49" charset="0"/>
              </a:rPr>
              <a:t>endl</a:t>
            </a:r>
            <a:r>
              <a:rPr lang="en-US" altLang="zh-TW" sz="1900" dirty="0">
                <a:latin typeface="Courier New" pitchFamily="49" charset="0"/>
              </a:rPr>
              <a:t>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altLang="zh-TW" sz="1900" dirty="0">
              <a:latin typeface="Courier New" pitchFamily="49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}</a:t>
            </a:r>
            <a:endParaRPr lang="zh-TW" altLang="zh-TW" sz="2000" dirty="0">
              <a:latin typeface="Courier New" pitchFamily="49" charset="0"/>
            </a:endParaRPr>
          </a:p>
        </p:txBody>
      </p:sp>
      <p:sp>
        <p:nvSpPr>
          <p:cNvPr id="2" name="Rounded Rectangular Callout 1"/>
          <p:cNvSpPr/>
          <p:nvPr/>
        </p:nvSpPr>
        <p:spPr>
          <a:xfrm>
            <a:off x="4860032" y="6093296"/>
            <a:ext cx="2664296" cy="576064"/>
          </a:xfrm>
          <a:prstGeom prst="wedgeRoundRectCallout">
            <a:avLst>
              <a:gd name="adj1" fmla="val -56369"/>
              <a:gd name="adj2" fmla="val -11449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Compile will complain!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7385147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altLang="zh-TW" sz="3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3600" dirty="0" smtClean="0"/>
              <a:t>all or nothing</a:t>
            </a:r>
            <a:endParaRPr lang="zh-TW" altLang="zh-TW" sz="3600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556792"/>
            <a:ext cx="7772400" cy="4951413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en-US" altLang="zh-TW" sz="2000" dirty="0"/>
              <a:t>For each class, use </a:t>
            </a:r>
            <a:r>
              <a:rPr lang="en-US" altLang="zh-TW" sz="2000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altLang="zh-TW" sz="2000" dirty="0" smtClean="0"/>
              <a:t> </a:t>
            </a:r>
            <a:r>
              <a:rPr lang="en-US" altLang="zh-TW" sz="2000" dirty="0"/>
              <a:t>modifier on an all-or-nothing </a:t>
            </a:r>
            <a:r>
              <a:rPr lang="en-US" altLang="zh-TW" sz="2000" dirty="0" smtClean="0"/>
              <a:t>basis. i.e. All functions called within </a:t>
            </a:r>
            <a:r>
              <a:rPr lang="en-US" altLang="zh-TW" sz="2000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altLang="zh-TW" sz="2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TW" sz="2000" dirty="0" smtClean="0"/>
              <a:t>function should be a </a:t>
            </a:r>
            <a:r>
              <a:rPr lang="en-US" altLang="zh-TW" sz="2000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altLang="zh-TW" sz="2000" dirty="0" smtClean="0"/>
              <a:t> function too.</a:t>
            </a:r>
          </a:p>
          <a:p>
            <a:pPr>
              <a:lnSpc>
                <a:spcPct val="90000"/>
              </a:lnSpc>
            </a:pPr>
            <a:endParaRPr lang="en-US" altLang="zh-TW" sz="2000" dirty="0" smtClean="0"/>
          </a:p>
          <a:p>
            <a:pPr marL="274320" lvl="1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double Circle::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getArea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en-US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{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marL="274320" lvl="1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return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3.1415*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getRadiusSquare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()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;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marL="274320" lvl="1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lnSpc>
                <a:spcPct val="90000"/>
              </a:lnSpc>
            </a:pPr>
            <a:endParaRPr lang="en-US" altLang="zh-TW" sz="2000" dirty="0" smtClean="0"/>
          </a:p>
          <a:p>
            <a:pPr>
              <a:lnSpc>
                <a:spcPct val="90000"/>
              </a:lnSpc>
            </a:pPr>
            <a:r>
              <a:rPr lang="en-US" altLang="zh-TW" sz="2000" dirty="0" err="1" smtClean="0"/>
              <a:t>getRadiusSquare</a:t>
            </a:r>
            <a:r>
              <a:rPr lang="en-US" altLang="zh-TW" sz="2000" dirty="0" smtClean="0"/>
              <a:t>() must define as </a:t>
            </a:r>
            <a:r>
              <a:rPr lang="en-US" altLang="zh-TW" sz="2000" dirty="0" err="1" smtClean="0"/>
              <a:t>const</a:t>
            </a:r>
            <a:r>
              <a:rPr lang="en-US" altLang="zh-TW" sz="2000" dirty="0" smtClean="0"/>
              <a:t> too, otherwise, compilers will complain as it assumes </a:t>
            </a:r>
            <a:r>
              <a:rPr lang="en-US" altLang="zh-TW" sz="2000" dirty="0" err="1" smtClean="0"/>
              <a:t>getRadiusSqaure</a:t>
            </a:r>
            <a:r>
              <a:rPr lang="en-US" altLang="zh-TW" sz="2000" dirty="0" smtClean="0"/>
              <a:t>() will change the value the value of the calling object.</a:t>
            </a:r>
          </a:p>
          <a:p>
            <a:pPr>
              <a:lnSpc>
                <a:spcPct val="90000"/>
              </a:lnSpc>
            </a:pPr>
            <a:endParaRPr lang="en-US" altLang="zh-TW" sz="2000" dirty="0" smtClean="0"/>
          </a:p>
          <a:p>
            <a:pPr marL="274320" lvl="1" indent="0">
              <a:buNone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getRadiusSquare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en-US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274320" lvl="1" indent="0">
              <a:buNone/>
            </a:pP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marL="274320" lvl="1" indent="0">
              <a:buNone/>
            </a:pP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Circle::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getRadiusSquare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en-US" dirty="0" err="1" smtClean="0">
                <a:solidFill>
                  <a:srgbClr val="00B0F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{</a:t>
            </a:r>
          </a:p>
          <a:p>
            <a:pPr marL="274320" lvl="1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	return 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radius*radius;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  <a:p>
            <a:pPr marL="274320" lvl="1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>
              <a:lnSpc>
                <a:spcPct val="90000"/>
              </a:lnSpc>
            </a:pPr>
            <a:endParaRPr lang="en-US" altLang="zh-TW" sz="2000" dirty="0" smtClean="0"/>
          </a:p>
          <a:p>
            <a:pPr>
              <a:lnSpc>
                <a:spcPct val="90000"/>
              </a:lnSpc>
            </a:pPr>
            <a:endParaRPr lang="en-US" altLang="zh-TW" sz="2000" dirty="0" smtClean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9AF24A-5E24-421A-9510-ACF8A470B279}" type="slidenum">
              <a:rPr lang="zh-TW" altLang="en-US"/>
              <a:pPr/>
              <a:t>53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2542347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Overloading operators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340768"/>
            <a:ext cx="7772400" cy="4951413"/>
          </a:xfrm>
        </p:spPr>
        <p:txBody>
          <a:bodyPr/>
          <a:lstStyle/>
          <a:p>
            <a:r>
              <a:rPr lang="en-US" altLang="zh-TW" sz="2800" dirty="0"/>
              <a:t>An operator is really a function that is called using a different syntax for listing its arguments</a:t>
            </a:r>
          </a:p>
          <a:p>
            <a:endParaRPr lang="en-US" altLang="zh-TW" sz="2800" dirty="0" smtClean="0"/>
          </a:p>
          <a:p>
            <a:r>
              <a:rPr lang="en-US" altLang="zh-TW" sz="2800" dirty="0" smtClean="0"/>
              <a:t>E.g</a:t>
            </a:r>
            <a:r>
              <a:rPr lang="en-US" altLang="zh-TW" sz="2800" dirty="0"/>
              <a:t>.</a:t>
            </a:r>
          </a:p>
          <a:p>
            <a:pPr marL="320040" lvl="1" indent="0">
              <a:buSzPct val="80000"/>
              <a:buNone/>
            </a:pPr>
            <a:r>
              <a:rPr lang="en-US" altLang="zh-TW" sz="2200" dirty="0" err="1">
                <a:latin typeface="Courier New" pitchFamily="49" charset="0"/>
              </a:rPr>
              <a:t>x+y</a:t>
            </a:r>
            <a:r>
              <a:rPr lang="en-US" altLang="zh-TW" sz="2200" dirty="0">
                <a:latin typeface="Courier New" pitchFamily="49" charset="0"/>
              </a:rPr>
              <a:t>     +(</a:t>
            </a:r>
            <a:r>
              <a:rPr lang="en-US" altLang="zh-TW" sz="2200" dirty="0" err="1">
                <a:latin typeface="Courier New" pitchFamily="49" charset="0"/>
              </a:rPr>
              <a:t>x,y</a:t>
            </a:r>
            <a:r>
              <a:rPr lang="en-US" altLang="zh-TW" sz="2200" dirty="0">
                <a:latin typeface="Courier New" pitchFamily="49" charset="0"/>
              </a:rPr>
              <a:t>)     add(</a:t>
            </a:r>
            <a:r>
              <a:rPr lang="en-US" altLang="zh-TW" sz="2200" dirty="0" err="1">
                <a:latin typeface="Courier New" pitchFamily="49" charset="0"/>
              </a:rPr>
              <a:t>x,y</a:t>
            </a:r>
            <a:r>
              <a:rPr lang="en-US" altLang="zh-TW" sz="2200" dirty="0">
                <a:latin typeface="Courier New" pitchFamily="49" charset="0"/>
              </a:rPr>
              <a:t>)     </a:t>
            </a:r>
          </a:p>
          <a:p>
            <a:pPr marL="320040" lvl="1" indent="0">
              <a:buSzPct val="80000"/>
              <a:buNone/>
            </a:pPr>
            <a:r>
              <a:rPr lang="en-US" altLang="zh-TW" sz="2200" dirty="0">
                <a:latin typeface="Courier New" pitchFamily="49" charset="0"/>
              </a:rPr>
              <a:t>x==y    ==(</a:t>
            </a:r>
            <a:r>
              <a:rPr lang="en-US" altLang="zh-TW" sz="2200" dirty="0" err="1">
                <a:latin typeface="Courier New" pitchFamily="49" charset="0"/>
              </a:rPr>
              <a:t>x,y</a:t>
            </a:r>
            <a:r>
              <a:rPr lang="en-US" altLang="zh-TW" sz="2200" dirty="0">
                <a:latin typeface="Courier New" pitchFamily="49" charset="0"/>
              </a:rPr>
              <a:t>)    equal(</a:t>
            </a:r>
            <a:r>
              <a:rPr lang="en-US" altLang="zh-TW" sz="2200" dirty="0" err="1">
                <a:latin typeface="Courier New" pitchFamily="49" charset="0"/>
              </a:rPr>
              <a:t>x,y</a:t>
            </a:r>
            <a:r>
              <a:rPr lang="en-US" altLang="zh-TW" sz="2200" dirty="0">
                <a:latin typeface="Courier New" pitchFamily="49" charset="0"/>
              </a:rPr>
              <a:t>)</a:t>
            </a:r>
          </a:p>
          <a:p>
            <a:endParaRPr lang="en-US" altLang="zh-TW" sz="2800" dirty="0" smtClean="0"/>
          </a:p>
          <a:p>
            <a:r>
              <a:rPr lang="en-US" altLang="zh-TW" sz="2800" dirty="0" smtClean="0"/>
              <a:t>Operators </a:t>
            </a:r>
            <a:r>
              <a:rPr lang="en-US" altLang="zh-TW" sz="2800" dirty="0"/>
              <a:t>can be overloaded in 2 ways:</a:t>
            </a:r>
          </a:p>
          <a:p>
            <a:pPr marL="320040" lvl="1" indent="0">
              <a:buSzPct val="80000"/>
              <a:buNone/>
            </a:pPr>
            <a:r>
              <a:rPr lang="en-US" altLang="zh-TW" sz="2400" dirty="0"/>
              <a:t>As a friend function</a:t>
            </a:r>
          </a:p>
          <a:p>
            <a:pPr marL="320040" lvl="1" indent="0">
              <a:buSzPct val="80000"/>
              <a:buNone/>
            </a:pPr>
            <a:r>
              <a:rPr lang="en-US" altLang="zh-TW" sz="2400" dirty="0"/>
              <a:t>As a member function 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C9F11-BC23-49BA-BF12-CD7D8AFA15EC}" type="slidenum">
              <a:rPr lang="zh-TW" altLang="en-US"/>
              <a:pPr/>
              <a:t>54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2683075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Overloading </a:t>
            </a:r>
            <a:r>
              <a:rPr lang="en-US" altLang="zh-TW" dirty="0" smtClean="0"/>
              <a:t>operators: Friend function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55576" y="1196752"/>
            <a:ext cx="7690048" cy="2664296"/>
          </a:xfrm>
          <a:ln>
            <a:solidFill>
              <a:schemeClr val="accent1">
                <a:lumMod val="75000"/>
              </a:schemeClr>
            </a:solidFill>
            <a:prstDash val="sysDash"/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class Circle{</a:t>
            </a:r>
          </a:p>
          <a:p>
            <a:pPr marL="0" indent="0"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radius;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public:</a:t>
            </a:r>
          </a:p>
          <a:p>
            <a:pPr marL="0" indent="0"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Circle(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r);</a:t>
            </a:r>
          </a:p>
          <a:p>
            <a:pPr marL="0" indent="0"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void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set(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Circle &amp;C);</a:t>
            </a:r>
          </a:p>
          <a:p>
            <a:pPr marL="0" indent="0"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double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getArea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()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getRadiusSquare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()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friend </a:t>
            </a:r>
            <a:r>
              <a:rPr lang="en-US" sz="160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Circle operator+(</a:t>
            </a:r>
            <a:r>
              <a:rPr lang="en-US" sz="1600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160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Circle </a:t>
            </a:r>
            <a:r>
              <a:rPr lang="en-US" sz="16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&amp;c1,const </a:t>
            </a:r>
            <a:r>
              <a:rPr lang="en-US" sz="160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Circle </a:t>
            </a:r>
            <a:r>
              <a:rPr lang="en-US" sz="16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&amp;c2</a:t>
            </a:r>
            <a:r>
              <a:rPr lang="en-US" sz="160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};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BDD3-9467-46E2-A010-37D10607279B}" type="slidenum">
              <a:rPr lang="zh-TW" altLang="en-US" smtClean="0"/>
              <a:pPr/>
              <a:t>55</a:t>
            </a:fld>
            <a:endParaRPr lang="en-US" altLang="zh-TW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755576" y="3897052"/>
            <a:ext cx="7690048" cy="2772308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  <a:prstDash val="sysDot"/>
          </a:ln>
        </p:spPr>
        <p:txBody>
          <a:bodyPr vert="horz">
            <a:normAutofit fontScale="77500" lnSpcReduction="20000"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/>
              <a:buNone/>
            </a:pPr>
            <a:r>
              <a:rPr lang="en-US" sz="20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Circle operator+(</a:t>
            </a:r>
            <a:r>
              <a:rPr lang="en-US" sz="2000" dirty="0" err="1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20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Circle &amp;c1,const Circle &amp;c2){</a:t>
            </a:r>
          </a:p>
          <a:p>
            <a:pPr marL="0" indent="0">
              <a:buFont typeface="Wingdings 2"/>
              <a:buNone/>
            </a:pPr>
            <a:r>
              <a:rPr lang="en-US" sz="20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	Circle c3(c1.radius+c2.radius);</a:t>
            </a:r>
          </a:p>
          <a:p>
            <a:pPr marL="0" indent="0">
              <a:buFont typeface="Wingdings 2"/>
              <a:buNone/>
            </a:pPr>
            <a:r>
              <a:rPr lang="en-US" sz="20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	return c3;</a:t>
            </a:r>
          </a:p>
          <a:p>
            <a:pPr marL="0" indent="0">
              <a:buFont typeface="Wingdings 2"/>
              <a:buNone/>
            </a:pPr>
            <a:r>
              <a:rPr lang="en-US" sz="20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  <a:p>
            <a:pPr marL="0" indent="0">
              <a:buFont typeface="Wingdings 2"/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void main(){</a:t>
            </a:r>
          </a:p>
          <a:p>
            <a:pPr marL="0" indent="0">
              <a:buFont typeface="Wingdings 2"/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	Circle c1(3);</a:t>
            </a:r>
          </a:p>
          <a:p>
            <a:pPr marL="0" indent="0">
              <a:buFont typeface="Wingdings 2"/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	Circle c2(5);</a:t>
            </a:r>
          </a:p>
          <a:p>
            <a:pPr marL="0" indent="0">
              <a:buFont typeface="Wingdings 2"/>
              <a:buNone/>
            </a:pPr>
            <a:r>
              <a:rPr lang="en-US" sz="20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Circle </a:t>
            </a:r>
            <a:r>
              <a:rPr lang="en-US" sz="20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c3=c1+c2;</a:t>
            </a:r>
          </a:p>
          <a:p>
            <a:pPr marL="0" indent="0">
              <a:buFont typeface="Wingdings 2"/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 &lt;&lt; c3.getArea();</a:t>
            </a:r>
          </a:p>
          <a:p>
            <a:pPr marL="0" indent="0">
              <a:buFont typeface="Wingdings 2"/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marL="0" indent="0">
              <a:buFont typeface="Wingdings 2"/>
              <a:buNone/>
            </a:pP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Font typeface="Wingdings 2"/>
              <a:buNone/>
            </a:pP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43101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</a:t>
            </a:r>
            <a:r>
              <a:rPr lang="en-US" altLang="zh-TW" dirty="0" smtClean="0"/>
              <a:t>verloading </a:t>
            </a:r>
            <a:r>
              <a:rPr lang="en-US" altLang="zh-TW" dirty="0"/>
              <a:t>&gt;&gt; and &lt;&lt;</a:t>
            </a:r>
            <a:endParaRPr lang="zh-TW" altLang="zh-TW" dirty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1340768"/>
            <a:ext cx="7772400" cy="4951413"/>
          </a:xfrm>
        </p:spPr>
        <p:txBody>
          <a:bodyPr/>
          <a:lstStyle/>
          <a:p>
            <a:r>
              <a:rPr lang="en-US" altLang="zh-TW" sz="2800" dirty="0"/>
              <a:t>I</a:t>
            </a:r>
            <a:r>
              <a:rPr lang="en-US" altLang="zh-TW" sz="2800" smtClean="0"/>
              <a:t>t </a:t>
            </a:r>
            <a:r>
              <a:rPr lang="en-US" altLang="zh-TW" sz="2800" dirty="0"/>
              <a:t>is more convenient than using a member function for output</a:t>
            </a:r>
          </a:p>
          <a:p>
            <a:pPr marL="0" indent="0">
              <a:buNone/>
            </a:pPr>
            <a:r>
              <a:rPr lang="en-US" altLang="zh-TW" sz="2800" dirty="0"/>
              <a:t>	</a:t>
            </a:r>
            <a:r>
              <a:rPr lang="en-US" altLang="zh-TW" sz="2800" dirty="0" smtClean="0"/>
              <a:t>e.g</a:t>
            </a:r>
            <a:r>
              <a:rPr lang="en-US" altLang="zh-TW" sz="2800" dirty="0"/>
              <a:t>. </a:t>
            </a:r>
            <a:r>
              <a:rPr lang="en-US" altLang="zh-TW" sz="2400" dirty="0" err="1">
                <a:latin typeface="Courier New" pitchFamily="49" charset="0"/>
              </a:rPr>
              <a:t>cout</a:t>
            </a:r>
            <a:r>
              <a:rPr lang="en-US" altLang="zh-TW" sz="2400" dirty="0">
                <a:latin typeface="Courier New" pitchFamily="49" charset="0"/>
              </a:rPr>
              <a:t> &lt;&lt; 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“Area of Circle:"</a:t>
            </a:r>
            <a:r>
              <a:rPr lang="en-US" altLang="zh-TW" sz="2400" dirty="0" smtClean="0">
                <a:latin typeface="Courier New" pitchFamily="49" charset="0"/>
              </a:rPr>
              <a:t> </a:t>
            </a:r>
            <a:r>
              <a:rPr lang="en-US" altLang="zh-TW" sz="2400" dirty="0">
                <a:latin typeface="Courier New" pitchFamily="49" charset="0"/>
              </a:rPr>
              <a:t>&lt;&lt; </a:t>
            </a:r>
            <a:r>
              <a:rPr lang="en-US" altLang="zh-TW" sz="2400" dirty="0" smtClean="0">
                <a:latin typeface="Courier New" pitchFamily="49" charset="0"/>
              </a:rPr>
              <a:t>c1;</a:t>
            </a:r>
            <a:endParaRPr lang="en-US" altLang="zh-TW" sz="2400" dirty="0">
              <a:latin typeface="Courier New" pitchFamily="49" charset="0"/>
            </a:endParaRPr>
          </a:p>
          <a:p>
            <a:endParaRPr lang="en-US" altLang="zh-TW" sz="2800" dirty="0" smtClean="0"/>
          </a:p>
          <a:p>
            <a:r>
              <a:rPr lang="en-US" altLang="zh-TW" sz="2800" dirty="0" smtClean="0"/>
              <a:t>Equivalent </a:t>
            </a:r>
            <a:r>
              <a:rPr lang="en-US" altLang="zh-TW" sz="2800" dirty="0"/>
              <a:t>to:</a:t>
            </a:r>
          </a:p>
          <a:p>
            <a:pPr marL="0" indent="0">
              <a:buNone/>
            </a:pPr>
            <a:r>
              <a:rPr lang="en-US" altLang="zh-TW" sz="2400" dirty="0" smtClean="0">
                <a:latin typeface="Courier New" pitchFamily="49" charset="0"/>
              </a:rPr>
              <a:t>	(</a:t>
            </a:r>
            <a:r>
              <a:rPr lang="en-US" altLang="zh-TW" sz="2400" dirty="0" err="1" smtClean="0">
                <a:latin typeface="Courier New" pitchFamily="49" charset="0"/>
              </a:rPr>
              <a:t>cout</a:t>
            </a:r>
            <a:r>
              <a:rPr lang="en-US" altLang="zh-TW" sz="2400" dirty="0" smtClean="0">
                <a:latin typeface="Courier New" pitchFamily="49" charset="0"/>
              </a:rPr>
              <a:t> &lt;&lt;</a:t>
            </a:r>
            <a:r>
              <a:rPr lang="zh-TW" altLang="en-US" sz="2400" dirty="0" smtClean="0">
                <a:latin typeface="Courier New" pitchFamily="49" charset="0"/>
              </a:rPr>
              <a:t> </a:t>
            </a: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“</a:t>
            </a:r>
            <a:r>
              <a:rPr lang="en-US" altLang="zh-TW" sz="2400" dirty="0">
                <a:latin typeface="Courier New" pitchFamily="49" charset="0"/>
                <a:cs typeface="Courier New" pitchFamily="49" charset="0"/>
              </a:rPr>
              <a:t>Area of Circle:"</a:t>
            </a:r>
            <a:r>
              <a:rPr lang="en-US" altLang="zh-TW" sz="2400" dirty="0">
                <a:latin typeface="Courier New" pitchFamily="49" charset="0"/>
              </a:rPr>
              <a:t> </a:t>
            </a:r>
            <a:r>
              <a:rPr lang="en-US" altLang="zh-TW" sz="2400" dirty="0" smtClean="0">
                <a:latin typeface="Courier New" pitchFamily="49" charset="0"/>
              </a:rPr>
              <a:t>)&lt;&lt; </a:t>
            </a:r>
            <a:r>
              <a:rPr lang="en-US" altLang="zh-TW" sz="2400" dirty="0">
                <a:latin typeface="Courier New" pitchFamily="49" charset="0"/>
              </a:rPr>
              <a:t>c1;</a:t>
            </a:r>
          </a:p>
          <a:p>
            <a:pPr marL="0" indent="0">
              <a:buNone/>
            </a:pPr>
            <a:endParaRPr lang="en-US" altLang="zh-TW" sz="2400" dirty="0">
              <a:latin typeface="Courier New" pitchFamily="49" charset="0"/>
            </a:endParaRPr>
          </a:p>
          <a:p>
            <a:r>
              <a:rPr lang="en-US" altLang="zh-TW" sz="2800" dirty="0"/>
              <a:t>Therefore, the overloaded </a:t>
            </a:r>
            <a:r>
              <a:rPr lang="en-US" altLang="zh-TW" sz="2600" dirty="0">
                <a:latin typeface="Courier New" pitchFamily="49" charset="0"/>
              </a:rPr>
              <a:t>&lt;&lt;</a:t>
            </a:r>
            <a:r>
              <a:rPr lang="en-US" altLang="zh-TW" sz="2800" dirty="0"/>
              <a:t> operator should return its first argument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B6B25-4E77-45BC-93F2-0FCDBC4D5D9C}" type="slidenum">
              <a:rPr lang="zh-TW" altLang="en-US"/>
              <a:pPr/>
              <a:t>56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460139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</a:t>
            </a:r>
            <a:r>
              <a:rPr lang="en-US" altLang="zh-TW" dirty="0" smtClean="0"/>
              <a:t>verloading </a:t>
            </a:r>
            <a:r>
              <a:rPr lang="en-US" altLang="zh-TW" dirty="0"/>
              <a:t>&gt;&gt; and &lt;&lt;</a:t>
            </a:r>
            <a:endParaRPr lang="zh-TW" altLang="zh-TW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5B6B25-4E77-45BC-93F2-0FCDBC4D5D9C}" type="slidenum">
              <a:rPr lang="zh-TW" altLang="en-US"/>
              <a:pPr/>
              <a:t>57</a:t>
            </a:fld>
            <a:endParaRPr lang="en-US" altLang="zh-TW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611560" y="1412776"/>
            <a:ext cx="7992888" cy="4752528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  <a:prstDash val="sysDash"/>
          </a:ln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/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class Circle{</a:t>
            </a:r>
          </a:p>
          <a:p>
            <a:pPr marL="0" indent="0">
              <a:buFont typeface="Wingdings 2"/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radius;</a:t>
            </a:r>
          </a:p>
          <a:p>
            <a:pPr marL="0" indent="0">
              <a:buFont typeface="Wingdings 2"/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public:</a:t>
            </a:r>
          </a:p>
          <a:p>
            <a:pPr marL="0" indent="0">
              <a:buFont typeface="Wingdings 2"/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Circle(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r);</a:t>
            </a:r>
          </a:p>
          <a:p>
            <a:pPr marL="0" indent="0">
              <a:buFont typeface="Wingdings 2"/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void set(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Circle &amp;C);</a:t>
            </a:r>
          </a:p>
          <a:p>
            <a:pPr marL="0" indent="0">
              <a:buFont typeface="Wingdings 2"/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double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getArea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() 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Font typeface="Wingdings 2"/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getRadiusSquare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()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Font typeface="Wingdings 2"/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friend Circle operator+(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Circle &amp;c1,const Circle &amp;c2);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smtClean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friend </a:t>
            </a:r>
            <a:r>
              <a:rPr lang="en-US" sz="1600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ostream</a:t>
            </a:r>
            <a:r>
              <a:rPr lang="en-US" sz="160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&amp;operator &lt;&lt; (</a:t>
            </a:r>
            <a:r>
              <a:rPr lang="en-US" sz="1600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ostream</a:t>
            </a:r>
            <a:r>
              <a:rPr lang="en-US" sz="160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&amp;outs, </a:t>
            </a:r>
            <a:r>
              <a:rPr lang="en-US" sz="1600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160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Circle &amp;c);</a:t>
            </a:r>
          </a:p>
          <a:p>
            <a:pPr marL="0" indent="0">
              <a:buFont typeface="Wingdings 2"/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};</a:t>
            </a:r>
          </a:p>
          <a:p>
            <a:pPr marL="0" indent="0">
              <a:buNone/>
            </a:pPr>
            <a:r>
              <a:rPr lang="en-US" sz="1600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ostream</a:t>
            </a:r>
            <a:r>
              <a:rPr lang="en-US" sz="160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&amp;operator &lt;&lt; (</a:t>
            </a:r>
            <a:r>
              <a:rPr lang="en-US" sz="1600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ostream</a:t>
            </a:r>
            <a:r>
              <a:rPr lang="en-US" sz="160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&amp;outs, </a:t>
            </a:r>
            <a:r>
              <a:rPr lang="en-US" sz="1600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160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 Circle &amp;c){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		outs &lt;&lt; </a:t>
            </a:r>
            <a:r>
              <a:rPr lang="en-US" sz="1600" dirty="0" err="1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c.getArea</a:t>
            </a:r>
            <a:r>
              <a:rPr lang="en-US" sz="160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();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		return outs;</a:t>
            </a:r>
          </a:p>
          <a:p>
            <a:pPr marL="0" indent="0">
              <a:buNone/>
            </a:pPr>
            <a:r>
              <a:rPr lang="en-US" sz="1600" dirty="0">
                <a:solidFill>
                  <a:srgbClr val="0070C0"/>
                </a:solidFill>
                <a:latin typeface="Courier New" pitchFamily="49" charset="0"/>
                <a:cs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16644129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Overloading &gt;&gt; and &lt;&lt;</a:t>
            </a:r>
            <a:endParaRPr lang="zh-TW" altLang="zh-TW" dirty="0">
              <a:latin typeface="Arial" pitchFamily="34" charset="0"/>
            </a:endParaRP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556792"/>
            <a:ext cx="7772400" cy="4951413"/>
          </a:xfrm>
        </p:spPr>
        <p:txBody>
          <a:bodyPr/>
          <a:lstStyle/>
          <a:p>
            <a:r>
              <a:rPr lang="en-US" altLang="zh-TW" sz="2800" dirty="0"/>
              <a:t>Whenever an operator (or function) returns a stream, you must add an </a:t>
            </a:r>
            <a:r>
              <a:rPr lang="en-US" altLang="zh-TW" sz="2600" dirty="0">
                <a:latin typeface="Courier New" pitchFamily="49" charset="0"/>
              </a:rPr>
              <a:t>&amp;</a:t>
            </a:r>
            <a:r>
              <a:rPr lang="en-US" altLang="zh-TW" sz="2800" dirty="0"/>
              <a:t> to the end of the name for the returned type</a:t>
            </a:r>
            <a:endParaRPr lang="zh-TW" altLang="zh-TW" sz="2400" dirty="0">
              <a:latin typeface="Courier New" pitchFamily="49" charset="0"/>
            </a:endParaRPr>
          </a:p>
          <a:p>
            <a:r>
              <a:rPr lang="zh-TW" altLang="en-US" sz="2800" dirty="0"/>
              <a:t>T</a:t>
            </a:r>
            <a:r>
              <a:rPr lang="en-US" altLang="zh-TW" sz="2800" dirty="0"/>
              <a:t>hen the operator will return a reference to the stream (instead of the values of the stream)</a:t>
            </a:r>
          </a:p>
          <a:p>
            <a:r>
              <a:rPr lang="zh-TW" altLang="en-US" sz="2800" dirty="0"/>
              <a:t>O</a:t>
            </a:r>
            <a:r>
              <a:rPr lang="en-US" altLang="zh-TW" sz="2800" dirty="0" err="1"/>
              <a:t>verloading</a:t>
            </a:r>
            <a:r>
              <a:rPr lang="en-US" altLang="zh-TW" sz="2800" dirty="0"/>
              <a:t> the </a:t>
            </a:r>
            <a:r>
              <a:rPr lang="en-US" altLang="zh-TW" sz="2600" dirty="0">
                <a:latin typeface="Courier New" pitchFamily="49" charset="0"/>
              </a:rPr>
              <a:t>&gt;&gt;</a:t>
            </a:r>
            <a:r>
              <a:rPr lang="en-US" altLang="zh-TW" sz="2800" dirty="0"/>
              <a:t> operator:</a:t>
            </a:r>
          </a:p>
          <a:p>
            <a:pPr marL="0" indent="0">
              <a:buNone/>
            </a:pPr>
            <a:r>
              <a:rPr lang="zh-TW" altLang="en-US" sz="2400" dirty="0">
                <a:latin typeface="Courier New" pitchFamily="49" charset="0"/>
              </a:rPr>
              <a:t>  </a:t>
            </a:r>
            <a:r>
              <a:rPr lang="en-US" altLang="zh-TW" sz="2000" dirty="0" err="1">
                <a:latin typeface="Courier New" pitchFamily="49" charset="0"/>
              </a:rPr>
              <a:t>istream</a:t>
            </a:r>
            <a:r>
              <a:rPr lang="en-US" altLang="zh-TW" sz="2000" dirty="0">
                <a:latin typeface="Courier New" pitchFamily="49" charset="0"/>
              </a:rPr>
              <a:t> &amp;operator &gt;&gt;(</a:t>
            </a:r>
            <a:r>
              <a:rPr lang="en-US" altLang="zh-TW" sz="2000" dirty="0" err="1">
                <a:latin typeface="Courier New" pitchFamily="49" charset="0"/>
              </a:rPr>
              <a:t>istream</a:t>
            </a:r>
            <a:r>
              <a:rPr lang="en-US" altLang="zh-TW" sz="2000" dirty="0">
                <a:latin typeface="Courier New" pitchFamily="49" charset="0"/>
              </a:rPr>
              <a:t> &amp;ins, Money &amp;</a:t>
            </a:r>
            <a:r>
              <a:rPr lang="en-US" altLang="zh-TW" sz="2000" dirty="0" err="1">
                <a:latin typeface="Courier New" pitchFamily="49" charset="0"/>
              </a:rPr>
              <a:t>amt</a:t>
            </a:r>
            <a:r>
              <a:rPr lang="en-US" altLang="zh-TW" sz="2000" dirty="0">
                <a:latin typeface="Courier New" pitchFamily="49" charset="0"/>
              </a:rPr>
              <a:t>);</a:t>
            </a:r>
          </a:p>
          <a:p>
            <a:r>
              <a:rPr lang="en-US" altLang="zh-TW" sz="2800" dirty="0"/>
              <a:t>Don’t apply </a:t>
            </a:r>
            <a:r>
              <a:rPr lang="en-US" altLang="zh-TW" sz="2600" dirty="0" err="1">
                <a:latin typeface="Courier New" pitchFamily="49" charset="0"/>
              </a:rPr>
              <a:t>const</a:t>
            </a:r>
            <a:r>
              <a:rPr lang="en-US" altLang="zh-TW" sz="2800" dirty="0"/>
              <a:t> modifier to the 2nd parameter </a:t>
            </a:r>
            <a:endParaRPr lang="zh-TW" altLang="zh-TW" sz="2800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57876-1CC5-4644-ABDE-542843734B66}" type="slidenum">
              <a:rPr lang="zh-TW" altLang="en-US"/>
              <a:pPr/>
              <a:t>58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8536536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R</a:t>
            </a:r>
            <a:r>
              <a:rPr lang="en-US" altLang="zh-TW" dirty="0" err="1"/>
              <a:t>ules</a:t>
            </a:r>
            <a:r>
              <a:rPr lang="en-US" altLang="zh-TW" dirty="0"/>
              <a:t> on overloading operators</a:t>
            </a:r>
            <a:endParaRPr lang="zh-TW" altLang="zh-TW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556792"/>
            <a:ext cx="7772400" cy="5027613"/>
          </a:xfrm>
          <a:ln/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zh-TW" altLang="en-US" sz="2800" dirty="0"/>
              <a:t>W</a:t>
            </a:r>
            <a:r>
              <a:rPr lang="en-US" altLang="zh-TW" sz="2800" dirty="0"/>
              <a:t>hen overloading an operator, at least one argument of the resulting overloaded operator must be of a class </a:t>
            </a:r>
            <a:r>
              <a:rPr lang="en-US" altLang="zh-TW" sz="2800" dirty="0" smtClean="0"/>
              <a:t>type</a:t>
            </a:r>
          </a:p>
          <a:p>
            <a:pPr>
              <a:lnSpc>
                <a:spcPct val="90000"/>
              </a:lnSpc>
            </a:pPr>
            <a:endParaRPr lang="en-US" altLang="zh-TW" sz="2800" dirty="0"/>
          </a:p>
          <a:p>
            <a:pPr>
              <a:lnSpc>
                <a:spcPct val="90000"/>
              </a:lnSpc>
            </a:pPr>
            <a:r>
              <a:rPr lang="en-US" altLang="zh-TW" sz="2800" dirty="0"/>
              <a:t>You cannot create a new </a:t>
            </a:r>
            <a:r>
              <a:rPr lang="en-US" altLang="zh-TW" sz="2800" dirty="0" smtClean="0"/>
              <a:t>operator</a:t>
            </a:r>
          </a:p>
          <a:p>
            <a:pPr>
              <a:lnSpc>
                <a:spcPct val="90000"/>
              </a:lnSpc>
            </a:pPr>
            <a:endParaRPr lang="en-US" altLang="zh-TW" sz="2800" dirty="0"/>
          </a:p>
          <a:p>
            <a:pPr>
              <a:lnSpc>
                <a:spcPct val="90000"/>
              </a:lnSpc>
            </a:pPr>
            <a:r>
              <a:rPr lang="en-US" altLang="zh-TW" sz="2800" dirty="0"/>
              <a:t>You cannot change the number of arguments that an operator </a:t>
            </a:r>
            <a:r>
              <a:rPr lang="en-US" altLang="zh-TW" sz="2800" dirty="0" smtClean="0"/>
              <a:t>takes</a:t>
            </a:r>
          </a:p>
          <a:p>
            <a:pPr>
              <a:lnSpc>
                <a:spcPct val="90000"/>
              </a:lnSpc>
            </a:pPr>
            <a:endParaRPr lang="en-US" altLang="zh-TW" sz="2800" dirty="0"/>
          </a:p>
          <a:p>
            <a:pPr>
              <a:lnSpc>
                <a:spcPct val="90000"/>
              </a:lnSpc>
            </a:pPr>
            <a:r>
              <a:rPr lang="en-US" altLang="zh-TW" sz="2800" dirty="0"/>
              <a:t>You cannot change the precedence of an operator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zh-TW" sz="2800" dirty="0"/>
              <a:t>    E.g., </a:t>
            </a:r>
            <a:r>
              <a:rPr lang="en-US" altLang="zh-TW" sz="2600" dirty="0"/>
              <a:t>x*y + z</a:t>
            </a:r>
            <a:r>
              <a:rPr lang="en-US" altLang="zh-TW" sz="2800" dirty="0"/>
              <a:t>  is always interpreted as </a:t>
            </a:r>
            <a:r>
              <a:rPr lang="en-US" altLang="zh-TW" sz="2600" dirty="0"/>
              <a:t>(x*y)+z</a:t>
            </a:r>
          </a:p>
          <a:p>
            <a:pPr>
              <a:lnSpc>
                <a:spcPct val="90000"/>
              </a:lnSpc>
            </a:pPr>
            <a:endParaRPr lang="zh-TW" altLang="zh-TW" sz="2800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FF1513-911A-4FC1-A4FF-374A21787AFC}" type="slidenum">
              <a:rPr lang="zh-TW" altLang="en-US"/>
              <a:pPr/>
              <a:t>59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5331170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R</a:t>
            </a:r>
            <a:r>
              <a:rPr lang="en-US" altLang="zh-TW" dirty="0" err="1"/>
              <a:t>ules</a:t>
            </a:r>
            <a:r>
              <a:rPr lang="en-US" altLang="zh-TW" dirty="0"/>
              <a:t> on overloading operators</a:t>
            </a:r>
            <a:endParaRPr lang="zh-TW" altLang="zh-TW" dirty="0">
              <a:latin typeface="Arial" pitchFamily="34" charset="0"/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556792"/>
            <a:ext cx="7772400" cy="4951413"/>
          </a:xfrm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zh-TW" altLang="en-US" sz="2800" dirty="0"/>
              <a:t>T</a:t>
            </a:r>
            <a:r>
              <a:rPr lang="en-US" altLang="zh-TW" sz="2800" dirty="0"/>
              <a:t>he following operators cannot be overloaded: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zh-TW" altLang="en-US" sz="2600" dirty="0">
                <a:latin typeface="Courier New" pitchFamily="49" charset="0"/>
              </a:rPr>
              <a:t>    .  ::  .*  ?:</a:t>
            </a:r>
          </a:p>
          <a:p>
            <a:pPr>
              <a:lnSpc>
                <a:spcPct val="90000"/>
              </a:lnSpc>
            </a:pPr>
            <a:r>
              <a:rPr lang="zh-TW" altLang="en-US" sz="2800" dirty="0"/>
              <a:t>T</a:t>
            </a:r>
            <a:r>
              <a:rPr lang="en-US" altLang="zh-TW" sz="2800" dirty="0"/>
              <a:t>he following operators can be overloaded but the syntax is different: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zh-TW" altLang="en-US" sz="2600" dirty="0">
                <a:latin typeface="Courier New" pitchFamily="49" charset="0"/>
              </a:rPr>
              <a:t>    =  []  -&gt;</a:t>
            </a:r>
            <a:endParaRPr lang="zh-TW" altLang="zh-TW" sz="2600" dirty="0">
              <a:latin typeface="Courier New" pitchFamily="49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F3013-8561-4C1A-833A-247F4D331163}" type="slidenum">
              <a:rPr lang="zh-TW" altLang="en-US"/>
              <a:pPr/>
              <a:t>60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8668253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 smtClean="0"/>
              <a:t>Reference Only</a:t>
            </a:r>
            <a:endParaRPr lang="zh-HK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dirty="0" smtClean="0"/>
              <a:t>Constructors for automatic type Conversion</a:t>
            </a:r>
          </a:p>
          <a:p>
            <a:r>
              <a:rPr lang="en-US" altLang="zh-HK" dirty="0" smtClean="0"/>
              <a:t>Header (.h) and implementation files (.</a:t>
            </a:r>
            <a:r>
              <a:rPr lang="en-US" altLang="zh-HK" dirty="0" err="1" smtClean="0"/>
              <a:t>cpp</a:t>
            </a:r>
            <a:r>
              <a:rPr lang="en-US" altLang="zh-HK" dirty="0" smtClean="0"/>
              <a:t>)</a:t>
            </a:r>
          </a:p>
          <a:p>
            <a:r>
              <a:rPr lang="en-US" altLang="zh-HK" dirty="0" smtClean="0"/>
              <a:t>Namespace</a:t>
            </a:r>
          </a:p>
          <a:p>
            <a:r>
              <a:rPr lang="en-US" altLang="zh-HK" dirty="0" smtClean="0"/>
              <a:t>Structure</a:t>
            </a:r>
          </a:p>
          <a:p>
            <a:endParaRPr lang="zh-HK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BDD3-9467-46E2-A010-37D10607279B}" type="slidenum">
              <a:rPr lang="zh-TW" altLang="en-US" smtClean="0"/>
              <a:pPr/>
              <a:t>61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4452591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3600" dirty="0"/>
              <a:t>Constructors for automatic type conversion</a:t>
            </a:r>
            <a:endParaRPr lang="zh-TW" altLang="zh-TW" dirty="0">
              <a:latin typeface="Arial" pitchFamily="34" charset="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628800"/>
            <a:ext cx="7772400" cy="434181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zh-TW" altLang="en-US" sz="2800" dirty="0"/>
              <a:t>C</a:t>
            </a:r>
            <a:r>
              <a:rPr lang="en-US" altLang="zh-TW" sz="2800" dirty="0" err="1"/>
              <a:t>onsider</a:t>
            </a:r>
            <a:r>
              <a:rPr lang="en-US" altLang="zh-TW" sz="2800" dirty="0"/>
              <a:t> the example:</a:t>
            </a:r>
          </a:p>
          <a:p>
            <a:pPr marL="320040" lvl="1" indent="0">
              <a:lnSpc>
                <a:spcPct val="90000"/>
              </a:lnSpc>
              <a:buNone/>
            </a:pPr>
            <a:r>
              <a:rPr lang="en-US" altLang="zh-TW" dirty="0" smtClean="0">
                <a:latin typeface="Courier New" pitchFamily="49" charset="0"/>
              </a:rPr>
              <a:t>Circle c1(5),c2(0);</a:t>
            </a:r>
          </a:p>
          <a:p>
            <a:pPr marL="320040" lvl="1" indent="0">
              <a:lnSpc>
                <a:spcPct val="90000"/>
              </a:lnSpc>
              <a:buNone/>
            </a:pPr>
            <a:r>
              <a:rPr lang="en-US" altLang="zh-TW" dirty="0" smtClean="0">
                <a:latin typeface="Courier New" pitchFamily="49" charset="0"/>
              </a:rPr>
              <a:t>c2= c1+ </a:t>
            </a:r>
            <a:r>
              <a:rPr lang="en-US" altLang="zh-TW" dirty="0">
                <a:latin typeface="Courier New" pitchFamily="49" charset="0"/>
              </a:rPr>
              <a:t>25</a:t>
            </a:r>
            <a:r>
              <a:rPr lang="en-US" altLang="zh-TW" dirty="0" smtClean="0">
                <a:latin typeface="Courier New" pitchFamily="49" charset="0"/>
              </a:rPr>
              <a:t>;		</a:t>
            </a:r>
            <a:r>
              <a:rPr lang="en-US" altLang="zh-TW" dirty="0" smtClean="0">
                <a:solidFill>
                  <a:srgbClr val="00B050"/>
                </a:solidFill>
                <a:latin typeface="Courier New" pitchFamily="49" charset="0"/>
              </a:rPr>
              <a:t>//c2 radius =30;</a:t>
            </a:r>
          </a:p>
          <a:p>
            <a:pPr>
              <a:lnSpc>
                <a:spcPct val="90000"/>
              </a:lnSpc>
            </a:pPr>
            <a:endParaRPr lang="en-US" altLang="zh-TW" sz="2800" dirty="0" smtClean="0"/>
          </a:p>
          <a:p>
            <a:pPr>
              <a:lnSpc>
                <a:spcPct val="90000"/>
              </a:lnSpc>
            </a:pPr>
            <a:r>
              <a:rPr lang="en-US" altLang="zh-TW" sz="2800" dirty="0" smtClean="0"/>
              <a:t>When </a:t>
            </a:r>
            <a:r>
              <a:rPr lang="en-US" altLang="zh-TW" sz="2800" dirty="0"/>
              <a:t>the system sees the expression: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zh-TW" sz="2400" dirty="0" smtClean="0">
                <a:latin typeface="Courier New" pitchFamily="49" charset="0"/>
              </a:rPr>
              <a:t> 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zh-TW" sz="2400" dirty="0">
                <a:latin typeface="Courier New" pitchFamily="49" charset="0"/>
              </a:rPr>
              <a:t> </a:t>
            </a:r>
            <a:r>
              <a:rPr lang="en-US" altLang="zh-TW" sz="2400" dirty="0" smtClean="0">
                <a:latin typeface="Courier New" pitchFamily="49" charset="0"/>
              </a:rPr>
              <a:t> c2</a:t>
            </a:r>
            <a:r>
              <a:rPr lang="en-US" altLang="zh-TW" sz="2400" dirty="0">
                <a:latin typeface="Courier New" pitchFamily="49" charset="0"/>
              </a:rPr>
              <a:t>= c1+ 25</a:t>
            </a:r>
            <a:r>
              <a:rPr lang="en-US" altLang="zh-TW" sz="2400" dirty="0" smtClean="0">
                <a:latin typeface="Courier New" pitchFamily="49" charset="0"/>
              </a:rPr>
              <a:t>;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zh-TW" sz="2400" dirty="0" smtClean="0">
              <a:latin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en-US" altLang="zh-TW" sz="2800" dirty="0" smtClean="0"/>
              <a:t>it </a:t>
            </a:r>
            <a:r>
              <a:rPr lang="en-US" altLang="zh-TW" sz="2800" dirty="0"/>
              <a:t>checks if </a:t>
            </a:r>
            <a:r>
              <a:rPr lang="en-US" altLang="zh-TW" sz="2600" dirty="0">
                <a:latin typeface="Courier New" pitchFamily="49" charset="0"/>
              </a:rPr>
              <a:t>+</a:t>
            </a:r>
            <a:r>
              <a:rPr lang="en-US" altLang="zh-TW" sz="2800" dirty="0"/>
              <a:t> is overloaded for addition between </a:t>
            </a:r>
            <a:r>
              <a:rPr lang="en-US" altLang="zh-TW" sz="2600" dirty="0" smtClean="0">
                <a:latin typeface="Courier New" pitchFamily="49" charset="0"/>
              </a:rPr>
              <a:t>Circle </a:t>
            </a:r>
            <a:r>
              <a:rPr lang="en-US" altLang="zh-TW" sz="2800" dirty="0" smtClean="0"/>
              <a:t>and </a:t>
            </a:r>
            <a:r>
              <a:rPr lang="en-US" altLang="zh-TW" sz="2800" dirty="0"/>
              <a:t>integer</a:t>
            </a:r>
            <a:r>
              <a:rPr lang="en-US" altLang="zh-TW" sz="2800" dirty="0" smtClean="0"/>
              <a:t>.</a:t>
            </a:r>
          </a:p>
          <a:p>
            <a:pPr>
              <a:lnSpc>
                <a:spcPct val="90000"/>
              </a:lnSpc>
            </a:pPr>
            <a:endParaRPr lang="en-US" altLang="zh-TW" sz="2800" dirty="0"/>
          </a:p>
          <a:p>
            <a:pPr>
              <a:lnSpc>
                <a:spcPct val="90000"/>
              </a:lnSpc>
            </a:pPr>
            <a:r>
              <a:rPr lang="en-US" altLang="zh-TW" sz="2800" dirty="0"/>
              <a:t>If not, it checks if there is a constructor that takes an integer and converts it to </a:t>
            </a:r>
            <a:r>
              <a:rPr lang="en-US" altLang="zh-TW" sz="2600" dirty="0" smtClean="0">
                <a:latin typeface="Courier New" pitchFamily="49" charset="0"/>
              </a:rPr>
              <a:t>Circle</a:t>
            </a:r>
            <a:endParaRPr lang="zh-TW" altLang="zh-TW" sz="2600" dirty="0">
              <a:latin typeface="Courier New" pitchFamily="49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E9FF0-D531-481E-99AC-E9DDE8161CF8}" type="slidenum">
              <a:rPr lang="zh-TW" altLang="en-US"/>
              <a:pPr/>
              <a:t>62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2104453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/>
              <a:t>Constructors for automatic type conversion</a:t>
            </a:r>
            <a:endParaRPr lang="en-US" dirty="0"/>
          </a:p>
        </p:txBody>
      </p:sp>
      <p:sp>
        <p:nvSpPr>
          <p:cNvPr id="6" name="Content Placeholder 4"/>
          <p:cNvSpPr>
            <a:spLocks noGrp="1"/>
          </p:cNvSpPr>
          <p:nvPr>
            <p:ph idx="1"/>
          </p:nvPr>
        </p:nvSpPr>
        <p:spPr>
          <a:xfrm>
            <a:off x="971600" y="1556792"/>
            <a:ext cx="7690048" cy="2808312"/>
          </a:xfrm>
          <a:ln>
            <a:solidFill>
              <a:schemeClr val="accent1">
                <a:lumMod val="75000"/>
              </a:schemeClr>
            </a:solidFill>
            <a:prstDash val="sysDash"/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class Circle{</a:t>
            </a:r>
          </a:p>
          <a:p>
            <a:pPr marL="0" indent="0"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radius;</a:t>
            </a:r>
          </a:p>
          <a:p>
            <a:pPr marL="0" indent="0">
              <a:buNone/>
            </a:pPr>
            <a:r>
              <a:rPr lang="en-US" sz="1600" dirty="0">
                <a:latin typeface="Courier New" pitchFamily="49" charset="0"/>
                <a:cs typeface="Courier New" pitchFamily="49" charset="0"/>
              </a:rPr>
              <a:t>public:</a:t>
            </a:r>
          </a:p>
          <a:p>
            <a:pPr marL="0" indent="0"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Circle(</a:t>
            </a:r>
            <a:r>
              <a:rPr lang="en-US" sz="16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r);</a:t>
            </a:r>
          </a:p>
          <a:p>
            <a:pPr marL="0" indent="0"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void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set(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Circle &amp;C);</a:t>
            </a:r>
          </a:p>
          <a:p>
            <a:pPr marL="0" indent="0"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double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getArea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() 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600" dirty="0" err="1" smtClean="0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getRadiusSquare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() 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 marL="0" indent="0"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  friend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Circle operator+(</a:t>
            </a:r>
            <a:r>
              <a:rPr lang="en-US" sz="1600" dirty="0" err="1"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 Circle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&amp;c1,const 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Circle </a:t>
            </a: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&amp;c2</a:t>
            </a:r>
            <a:r>
              <a:rPr lang="en-US" sz="1600" dirty="0">
                <a:latin typeface="Courier New" pitchFamily="49" charset="0"/>
                <a:cs typeface="Courier New" pitchFamily="49" charset="0"/>
              </a:rPr>
              <a:t>);</a:t>
            </a:r>
          </a:p>
          <a:p>
            <a:pPr marL="0" indent="0">
              <a:buNone/>
            </a:pPr>
            <a:r>
              <a:rPr lang="en-US" sz="1600" dirty="0" smtClean="0">
                <a:latin typeface="Courier New" pitchFamily="49" charset="0"/>
                <a:cs typeface="Courier New" pitchFamily="49" charset="0"/>
              </a:rPr>
              <a:t>};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BDD3-9467-46E2-A010-37D10607279B}" type="slidenum">
              <a:rPr lang="zh-TW" altLang="en-US" smtClean="0"/>
              <a:pPr/>
              <a:t>63</a:t>
            </a:fld>
            <a:endParaRPr lang="en-US" altLang="zh-TW"/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971600" y="4437112"/>
            <a:ext cx="7690048" cy="2232248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  <a:prstDash val="sysDot"/>
          </a:ln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/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void main(){</a:t>
            </a:r>
          </a:p>
          <a:p>
            <a:pPr marL="0" indent="0">
              <a:buFont typeface="Wingdings 2"/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	Circle c1(3);</a:t>
            </a:r>
          </a:p>
          <a:p>
            <a:pPr marL="0" indent="0">
              <a:buFont typeface="Wingdings 2"/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	Circle c2(5);</a:t>
            </a:r>
          </a:p>
          <a:p>
            <a:pPr marL="0" indent="0">
              <a:buFont typeface="Wingdings 2"/>
              <a:buNone/>
            </a:pPr>
            <a:r>
              <a:rPr lang="en-US" sz="18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8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Circle c3=c1+5;</a:t>
            </a:r>
          </a:p>
          <a:p>
            <a:pPr marL="0" indent="0">
              <a:buFont typeface="Wingdings 2"/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&lt;&lt; c3.getArea();</a:t>
            </a:r>
          </a:p>
          <a:p>
            <a:pPr marL="0" indent="0">
              <a:buFont typeface="Wingdings 2"/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marL="0" indent="0">
              <a:buFont typeface="Wingdings 2"/>
              <a:buNone/>
            </a:pP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Font typeface="Wingdings 2"/>
              <a:buNone/>
            </a:pP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82351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O</a:t>
            </a:r>
            <a:r>
              <a:rPr lang="en-US" altLang="zh-TW" dirty="0" smtClean="0"/>
              <a:t>verloading </a:t>
            </a:r>
            <a:r>
              <a:rPr lang="en-US" altLang="zh-TW" dirty="0"/>
              <a:t>unary operator</a:t>
            </a:r>
            <a:endParaRPr lang="zh-TW" altLang="zh-TW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484784"/>
            <a:ext cx="7772400" cy="4951413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sz="2800" dirty="0"/>
              <a:t>S</a:t>
            </a:r>
            <a:r>
              <a:rPr lang="en-US" altLang="zh-TW" sz="2800" dirty="0" smtClean="0"/>
              <a:t>imilar </a:t>
            </a:r>
            <a:r>
              <a:rPr lang="en-US" altLang="zh-TW" sz="2800" dirty="0"/>
              <a:t>to overloading binary operators:</a:t>
            </a:r>
          </a:p>
          <a:p>
            <a:pPr marL="0" indent="0">
              <a:buNone/>
            </a:pPr>
            <a:r>
              <a:rPr lang="zh-TW" altLang="en-US" sz="2000" dirty="0">
                <a:latin typeface="Courier New" pitchFamily="49" charset="0"/>
              </a:rPr>
              <a:t>   </a:t>
            </a:r>
            <a:r>
              <a:rPr lang="en-US" altLang="zh-TW" sz="2000" dirty="0">
                <a:latin typeface="Courier New" pitchFamily="49" charset="0"/>
              </a:rPr>
              <a:t>friend </a:t>
            </a:r>
            <a:r>
              <a:rPr lang="en-US" altLang="zh-TW" sz="2000" dirty="0" smtClean="0">
                <a:latin typeface="Courier New" pitchFamily="49" charset="0"/>
              </a:rPr>
              <a:t>Circle operator -(</a:t>
            </a:r>
            <a:r>
              <a:rPr lang="en-US" altLang="zh-TW" sz="2000" dirty="0" err="1">
                <a:latin typeface="Courier New" pitchFamily="49" charset="0"/>
              </a:rPr>
              <a:t>const</a:t>
            </a:r>
            <a:r>
              <a:rPr lang="en-US" altLang="zh-TW" sz="2000" dirty="0">
                <a:latin typeface="Courier New" pitchFamily="49" charset="0"/>
              </a:rPr>
              <a:t> </a:t>
            </a:r>
            <a:r>
              <a:rPr lang="en-US" altLang="zh-TW" sz="2000" dirty="0" smtClean="0">
                <a:latin typeface="Courier New" pitchFamily="49" charset="0"/>
              </a:rPr>
              <a:t>Circle &amp;c1,</a:t>
            </a:r>
            <a:endParaRPr lang="en-US" altLang="zh-TW" sz="2000" dirty="0">
              <a:latin typeface="Courier New" pitchFamily="49" charset="0"/>
            </a:endParaRPr>
          </a:p>
          <a:p>
            <a:pPr marL="0" indent="0">
              <a:buNone/>
            </a:pPr>
            <a:r>
              <a:rPr lang="en-US" altLang="zh-TW" sz="2000" dirty="0">
                <a:latin typeface="Courier New" pitchFamily="49" charset="0"/>
              </a:rPr>
              <a:t>                           </a:t>
            </a:r>
            <a:r>
              <a:rPr lang="en-US" altLang="zh-TW" sz="2000" dirty="0" err="1">
                <a:latin typeface="Courier New" pitchFamily="49" charset="0"/>
              </a:rPr>
              <a:t>const</a:t>
            </a:r>
            <a:r>
              <a:rPr lang="en-US" altLang="zh-TW" sz="2000" dirty="0">
                <a:latin typeface="Courier New" pitchFamily="49" charset="0"/>
              </a:rPr>
              <a:t> </a:t>
            </a:r>
            <a:r>
              <a:rPr lang="en-US" altLang="zh-TW" sz="2000" dirty="0" smtClean="0">
                <a:latin typeface="Courier New" pitchFamily="49" charset="0"/>
              </a:rPr>
              <a:t>Circle &amp;c2);</a:t>
            </a:r>
            <a:endParaRPr lang="en-US" altLang="zh-TW" sz="2000" dirty="0">
              <a:latin typeface="Courier New" pitchFamily="49" charset="0"/>
            </a:endParaRPr>
          </a:p>
          <a:p>
            <a:pPr marL="0" indent="0">
              <a:buNone/>
            </a:pPr>
            <a:r>
              <a:rPr lang="en-US" altLang="zh-TW" sz="2000" dirty="0">
                <a:latin typeface="Courier New" pitchFamily="49" charset="0"/>
              </a:rPr>
              <a:t>   friend </a:t>
            </a:r>
            <a:r>
              <a:rPr lang="en-US" altLang="zh-TW" sz="2000" dirty="0" smtClean="0">
                <a:latin typeface="Courier New" pitchFamily="49" charset="0"/>
              </a:rPr>
              <a:t>Circle operator </a:t>
            </a:r>
            <a:r>
              <a:rPr lang="en-US" altLang="zh-TW" sz="2000" dirty="0">
                <a:latin typeface="Courier New" pitchFamily="49" charset="0"/>
              </a:rPr>
              <a:t>–(</a:t>
            </a:r>
            <a:r>
              <a:rPr lang="en-US" altLang="zh-TW" sz="2000" dirty="0" err="1">
                <a:latin typeface="Courier New" pitchFamily="49" charset="0"/>
              </a:rPr>
              <a:t>const</a:t>
            </a:r>
            <a:r>
              <a:rPr lang="en-US" altLang="zh-TW" sz="2000" dirty="0">
                <a:latin typeface="Courier New" pitchFamily="49" charset="0"/>
              </a:rPr>
              <a:t> </a:t>
            </a:r>
            <a:r>
              <a:rPr lang="en-US" altLang="zh-TW" sz="2000" dirty="0" smtClean="0">
                <a:latin typeface="Courier New" pitchFamily="49" charset="0"/>
              </a:rPr>
              <a:t>Circle &amp;c1); </a:t>
            </a:r>
            <a:endParaRPr lang="en-US" altLang="zh-TW" sz="2000" dirty="0">
              <a:latin typeface="Courier New" pitchFamily="49" charset="0"/>
            </a:endParaRPr>
          </a:p>
          <a:p>
            <a:endParaRPr lang="en-US" altLang="zh-TW" sz="2800" dirty="0" smtClean="0"/>
          </a:p>
          <a:p>
            <a:r>
              <a:rPr lang="en-US" altLang="zh-TW" sz="2800" dirty="0"/>
              <a:t>Y</a:t>
            </a:r>
            <a:r>
              <a:rPr lang="en-US" altLang="zh-TW" sz="2800" dirty="0" smtClean="0"/>
              <a:t>ou </a:t>
            </a:r>
            <a:r>
              <a:rPr lang="en-US" altLang="zh-TW" sz="2800" dirty="0"/>
              <a:t>can overload </a:t>
            </a:r>
            <a:r>
              <a:rPr lang="en-US" altLang="zh-TW" sz="2600" dirty="0">
                <a:latin typeface="Courier New" pitchFamily="49" charset="0"/>
              </a:rPr>
              <a:t>++</a:t>
            </a:r>
            <a:r>
              <a:rPr lang="en-US" altLang="zh-TW" sz="2800" dirty="0"/>
              <a:t> and </a:t>
            </a:r>
            <a:r>
              <a:rPr lang="en-US" altLang="zh-TW" sz="2600" dirty="0">
                <a:latin typeface="Courier New" pitchFamily="49" charset="0"/>
              </a:rPr>
              <a:t>--</a:t>
            </a:r>
            <a:r>
              <a:rPr lang="en-US" altLang="zh-TW" sz="2800" dirty="0"/>
              <a:t> similarly and use them in the prefix form: </a:t>
            </a:r>
            <a:r>
              <a:rPr lang="en-US" altLang="zh-TW" sz="2600" dirty="0">
                <a:latin typeface="Courier New" pitchFamily="49" charset="0"/>
              </a:rPr>
              <a:t>++x  --</a:t>
            </a:r>
            <a:r>
              <a:rPr lang="en-US" altLang="zh-TW" sz="2600" dirty="0" smtClean="0">
                <a:latin typeface="Courier New" pitchFamily="49" charset="0"/>
              </a:rPr>
              <a:t>x</a:t>
            </a:r>
          </a:p>
          <a:p>
            <a:pPr marL="0" indent="0">
              <a:buNone/>
            </a:pPr>
            <a:endParaRPr lang="en-US" altLang="zh-TW" sz="2000" dirty="0" smtClean="0">
              <a:latin typeface="Courier New" pitchFamily="49" charset="0"/>
            </a:endParaRPr>
          </a:p>
          <a:p>
            <a:pPr marL="0" indent="0">
              <a:buNone/>
            </a:pPr>
            <a:r>
              <a:rPr lang="zh-TW" altLang="en-US" sz="2000" dirty="0" smtClean="0">
                <a:latin typeface="Courier New" pitchFamily="49" charset="0"/>
              </a:rPr>
              <a:t>   </a:t>
            </a:r>
            <a:r>
              <a:rPr lang="en-US" altLang="zh-TW" sz="2400" dirty="0">
                <a:latin typeface="Courier New" pitchFamily="49" charset="0"/>
              </a:rPr>
              <a:t>friend </a:t>
            </a:r>
            <a:r>
              <a:rPr lang="en-US" altLang="zh-TW" sz="2400" dirty="0" smtClean="0">
                <a:latin typeface="Courier New" pitchFamily="49" charset="0"/>
              </a:rPr>
              <a:t>Circle&amp; operator ++(Circle &amp;c1);</a:t>
            </a:r>
          </a:p>
          <a:p>
            <a:pPr marL="0" indent="0">
              <a:buNone/>
            </a:pPr>
            <a:r>
              <a:rPr lang="en-US" altLang="zh-TW" sz="2400" dirty="0" smtClean="0"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altLang="zh-TW" sz="2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// Don’t </a:t>
            </a:r>
            <a:r>
              <a:rPr lang="en-US" altLang="zh-TW" sz="24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use </a:t>
            </a:r>
            <a:r>
              <a:rPr lang="en-US" altLang="zh-TW" sz="2400" dirty="0" err="1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const</a:t>
            </a:r>
            <a:r>
              <a:rPr lang="en-US" altLang="zh-TW" sz="24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modifier this time!</a:t>
            </a:r>
            <a:endParaRPr lang="en-US" altLang="zh-TW" sz="1800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altLang="zh-TW" sz="2800" dirty="0"/>
          </a:p>
          <a:p>
            <a:r>
              <a:rPr lang="en-US" altLang="zh-TW" sz="2800" dirty="0"/>
              <a:t>O</a:t>
            </a:r>
            <a:r>
              <a:rPr lang="en-US" altLang="zh-TW" sz="2800" dirty="0" smtClean="0"/>
              <a:t>verloading </a:t>
            </a:r>
            <a:r>
              <a:rPr lang="en-US" altLang="zh-TW" sz="2800" dirty="0"/>
              <a:t>for the postfix form is done differently</a:t>
            </a:r>
            <a:endParaRPr lang="zh-TW" altLang="zh-TW" sz="2800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8A8D9-1024-4414-90DB-2D1A7A5D37FC}" type="slidenum">
              <a:rPr lang="zh-TW" altLang="en-US"/>
              <a:pPr/>
              <a:t>64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1628045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Arial" pitchFamily="34" charset="0"/>
              </a:rPr>
              <a:t>S</a:t>
            </a:r>
            <a:r>
              <a:rPr lang="en-US" altLang="zh-TW" dirty="0" smtClean="0"/>
              <a:t>eparate </a:t>
            </a:r>
            <a:r>
              <a:rPr lang="en-US" altLang="zh-TW" dirty="0"/>
              <a:t>compilation</a:t>
            </a:r>
            <a:endParaRPr lang="zh-TW" altLang="zh-TW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556792"/>
            <a:ext cx="7772400" cy="4951413"/>
          </a:xfrm>
        </p:spPr>
        <p:txBody>
          <a:bodyPr>
            <a:normAutofit fontScale="92500" lnSpcReduction="20000"/>
          </a:bodyPr>
          <a:lstStyle/>
          <a:p>
            <a:r>
              <a:rPr lang="zh-TW" altLang="en-US" sz="2800" dirty="0"/>
              <a:t>A </a:t>
            </a:r>
            <a:r>
              <a:rPr lang="en-US" altLang="zh-TW" sz="2800" dirty="0"/>
              <a:t>C++ program can be divided into parts kept in separate files, compiled separately and linked when </a:t>
            </a:r>
            <a:r>
              <a:rPr lang="en-US" altLang="zh-TW" sz="2800" dirty="0" smtClean="0"/>
              <a:t>needed</a:t>
            </a:r>
          </a:p>
          <a:p>
            <a:endParaRPr lang="en-US" altLang="zh-TW" sz="2800" dirty="0"/>
          </a:p>
          <a:p>
            <a:r>
              <a:rPr lang="en-US" altLang="zh-TW" sz="2800" dirty="0" smtClean="0"/>
              <a:t>Usually</a:t>
            </a:r>
            <a:r>
              <a:rPr lang="en-US" altLang="zh-TW" sz="2800" dirty="0"/>
              <a:t>, the class definition is placed in a header file (.h files</a:t>
            </a:r>
            <a:r>
              <a:rPr lang="en-US" altLang="zh-TW" sz="2800" dirty="0" smtClean="0"/>
              <a:t>)</a:t>
            </a:r>
          </a:p>
          <a:p>
            <a:endParaRPr lang="en-US" altLang="zh-TW" sz="2800" dirty="0"/>
          </a:p>
          <a:p>
            <a:r>
              <a:rPr lang="en-US" altLang="zh-TW" sz="2800" dirty="0"/>
              <a:t>The member function definitions are placed in another file (.</a:t>
            </a:r>
            <a:r>
              <a:rPr lang="en-US" altLang="zh-TW" sz="2800" dirty="0" err="1"/>
              <a:t>cpp</a:t>
            </a:r>
            <a:r>
              <a:rPr lang="en-US" altLang="zh-TW" sz="2800" dirty="0"/>
              <a:t> files), which has to include the corresponding .h </a:t>
            </a:r>
            <a:r>
              <a:rPr lang="en-US" altLang="zh-TW" sz="2800" dirty="0" smtClean="0"/>
              <a:t>file</a:t>
            </a:r>
          </a:p>
          <a:p>
            <a:endParaRPr lang="en-US" altLang="zh-TW" sz="2800" dirty="0"/>
          </a:p>
          <a:p>
            <a:r>
              <a:rPr lang="en-US" altLang="zh-TW" sz="2800" dirty="0"/>
              <a:t>The main program using the class also needs to include the .h file</a:t>
            </a:r>
            <a:endParaRPr lang="zh-TW" altLang="zh-TW" sz="2800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D37E9-B658-4801-B3B3-239FB94DF3D6}" type="slidenum">
              <a:rPr lang="zh-TW" altLang="en-US"/>
              <a:pPr/>
              <a:t>65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1373208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Header </a:t>
            </a:r>
            <a:r>
              <a:rPr lang="en-US" altLang="zh-TW" dirty="0"/>
              <a:t>file: </a:t>
            </a:r>
            <a:r>
              <a:rPr lang="en-US" altLang="zh-TW" dirty="0" err="1" smtClean="0"/>
              <a:t>circle.h</a:t>
            </a:r>
            <a:endParaRPr lang="zh-TW" altLang="zh-TW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484784"/>
            <a:ext cx="7776864" cy="5112568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class Circle{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private: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	</a:t>
            </a:r>
            <a:r>
              <a:rPr lang="en-US" altLang="zh-TW" sz="1800" dirty="0" err="1">
                <a:latin typeface="Courier New" pitchFamily="49" charset="0"/>
              </a:rPr>
              <a:t>int</a:t>
            </a:r>
            <a:r>
              <a:rPr lang="en-US" altLang="zh-TW" sz="1800" dirty="0">
                <a:latin typeface="Courier New" pitchFamily="49" charset="0"/>
              </a:rPr>
              <a:t> radius;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public: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	Circle(</a:t>
            </a:r>
            <a:r>
              <a:rPr lang="en-US" altLang="zh-TW" sz="1800" dirty="0" err="1">
                <a:latin typeface="Courier New" pitchFamily="49" charset="0"/>
              </a:rPr>
              <a:t>int</a:t>
            </a:r>
            <a:r>
              <a:rPr lang="en-US" altLang="zh-TW" sz="1800" dirty="0">
                <a:latin typeface="Courier New" pitchFamily="49" charset="0"/>
              </a:rPr>
              <a:t> r);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	void set(</a:t>
            </a:r>
            <a:r>
              <a:rPr lang="en-US" altLang="zh-TW" sz="1800" dirty="0" err="1">
                <a:latin typeface="Courier New" pitchFamily="49" charset="0"/>
              </a:rPr>
              <a:t>const</a:t>
            </a:r>
            <a:r>
              <a:rPr lang="en-US" altLang="zh-TW" sz="1800" dirty="0">
                <a:latin typeface="Courier New" pitchFamily="49" charset="0"/>
              </a:rPr>
              <a:t> Circle &amp;C);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	double </a:t>
            </a:r>
            <a:r>
              <a:rPr lang="en-US" altLang="zh-TW" sz="1800" dirty="0" err="1">
                <a:latin typeface="Courier New" pitchFamily="49" charset="0"/>
              </a:rPr>
              <a:t>getArea</a:t>
            </a:r>
            <a:r>
              <a:rPr lang="en-US" altLang="zh-TW" sz="1800" dirty="0">
                <a:latin typeface="Courier New" pitchFamily="49" charset="0"/>
              </a:rPr>
              <a:t>()  </a:t>
            </a:r>
            <a:r>
              <a:rPr lang="en-US" altLang="zh-TW" sz="1800" dirty="0" err="1">
                <a:latin typeface="Courier New" pitchFamily="49" charset="0"/>
              </a:rPr>
              <a:t>const</a:t>
            </a:r>
            <a:r>
              <a:rPr lang="en-US" altLang="zh-TW" sz="1800" dirty="0">
                <a:latin typeface="Courier New" pitchFamily="49" charset="0"/>
              </a:rPr>
              <a:t>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	</a:t>
            </a:r>
            <a:r>
              <a:rPr lang="en-US" altLang="zh-TW" sz="1800" dirty="0" err="1">
                <a:latin typeface="Courier New" pitchFamily="49" charset="0"/>
              </a:rPr>
              <a:t>int</a:t>
            </a:r>
            <a:r>
              <a:rPr lang="en-US" altLang="zh-TW" sz="1800" dirty="0">
                <a:latin typeface="Courier New" pitchFamily="49" charset="0"/>
              </a:rPr>
              <a:t> </a:t>
            </a:r>
            <a:r>
              <a:rPr lang="en-US" altLang="zh-TW" sz="1800" dirty="0" err="1">
                <a:latin typeface="Courier New" pitchFamily="49" charset="0"/>
              </a:rPr>
              <a:t>getRadiusSquare</a:t>
            </a:r>
            <a:r>
              <a:rPr lang="en-US" altLang="zh-TW" sz="1800" dirty="0">
                <a:latin typeface="Courier New" pitchFamily="49" charset="0"/>
              </a:rPr>
              <a:t>() </a:t>
            </a:r>
            <a:r>
              <a:rPr lang="en-US" altLang="zh-TW" sz="1800" dirty="0" err="1">
                <a:latin typeface="Courier New" pitchFamily="49" charset="0"/>
              </a:rPr>
              <a:t>const</a:t>
            </a:r>
            <a:r>
              <a:rPr lang="en-US" altLang="zh-TW" sz="1800" dirty="0">
                <a:latin typeface="Courier New" pitchFamily="49" charset="0"/>
              </a:rPr>
              <a:t>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	</a:t>
            </a:r>
            <a:r>
              <a:rPr lang="en-US" altLang="zh-TW" sz="1800" dirty="0" err="1">
                <a:latin typeface="Courier New" pitchFamily="49" charset="0"/>
              </a:rPr>
              <a:t>int</a:t>
            </a:r>
            <a:r>
              <a:rPr lang="en-US" altLang="zh-TW" sz="1800" dirty="0">
                <a:latin typeface="Courier New" pitchFamily="49" charset="0"/>
              </a:rPr>
              <a:t> </a:t>
            </a:r>
            <a:r>
              <a:rPr lang="en-US" altLang="zh-TW" sz="1800" dirty="0" err="1">
                <a:latin typeface="Courier New" pitchFamily="49" charset="0"/>
              </a:rPr>
              <a:t>getRadius</a:t>
            </a:r>
            <a:r>
              <a:rPr lang="en-US" altLang="zh-TW" sz="1800" dirty="0">
                <a:latin typeface="Courier New" pitchFamily="49" charset="0"/>
              </a:rPr>
              <a:t>() </a:t>
            </a:r>
            <a:r>
              <a:rPr lang="en-US" altLang="zh-TW" sz="1800" dirty="0" err="1">
                <a:latin typeface="Courier New" pitchFamily="49" charset="0"/>
              </a:rPr>
              <a:t>const</a:t>
            </a:r>
            <a:r>
              <a:rPr lang="en-US" altLang="zh-TW" sz="1800" dirty="0">
                <a:latin typeface="Courier New" pitchFamily="49" charset="0"/>
              </a:rPr>
              <a:t>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	friend Circle operator+(</a:t>
            </a:r>
            <a:r>
              <a:rPr lang="en-US" altLang="zh-TW" sz="1800" dirty="0" err="1">
                <a:latin typeface="Courier New" pitchFamily="49" charset="0"/>
              </a:rPr>
              <a:t>const</a:t>
            </a:r>
            <a:r>
              <a:rPr lang="en-US" altLang="zh-TW" sz="1800" dirty="0">
                <a:latin typeface="Courier New" pitchFamily="49" charset="0"/>
              </a:rPr>
              <a:t> Circle &amp;c1,const Circle &amp;c2);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	friend Circle operator-(</a:t>
            </a:r>
            <a:r>
              <a:rPr lang="en-US" altLang="zh-TW" sz="1800" dirty="0" err="1">
                <a:latin typeface="Courier New" pitchFamily="49" charset="0"/>
              </a:rPr>
              <a:t>const</a:t>
            </a:r>
            <a:r>
              <a:rPr lang="en-US" altLang="zh-TW" sz="1800" dirty="0">
                <a:latin typeface="Courier New" pitchFamily="49" charset="0"/>
              </a:rPr>
              <a:t> Circle &amp;c1);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	friend </a:t>
            </a:r>
            <a:r>
              <a:rPr lang="en-US" altLang="zh-TW" sz="1800" dirty="0" err="1">
                <a:latin typeface="Courier New" pitchFamily="49" charset="0"/>
              </a:rPr>
              <a:t>ostream</a:t>
            </a:r>
            <a:r>
              <a:rPr lang="en-US" altLang="zh-TW" sz="1800" dirty="0">
                <a:latin typeface="Courier New" pitchFamily="49" charset="0"/>
              </a:rPr>
              <a:t> &amp;operator &lt;&lt; (</a:t>
            </a:r>
            <a:r>
              <a:rPr lang="en-US" altLang="zh-TW" sz="1800" dirty="0" err="1">
                <a:latin typeface="Courier New" pitchFamily="49" charset="0"/>
              </a:rPr>
              <a:t>ostream</a:t>
            </a:r>
            <a:r>
              <a:rPr lang="en-US" altLang="zh-TW" sz="1800" dirty="0">
                <a:latin typeface="Courier New" pitchFamily="49" charset="0"/>
              </a:rPr>
              <a:t> &amp;outs, </a:t>
            </a:r>
            <a:r>
              <a:rPr lang="en-US" altLang="zh-TW" sz="1800" dirty="0" err="1">
                <a:latin typeface="Courier New" pitchFamily="49" charset="0"/>
              </a:rPr>
              <a:t>const</a:t>
            </a:r>
            <a:r>
              <a:rPr lang="en-US" altLang="zh-TW" sz="1800" dirty="0">
                <a:latin typeface="Courier New" pitchFamily="49" charset="0"/>
              </a:rPr>
              <a:t> Circle &amp;c);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};</a:t>
            </a:r>
            <a:endParaRPr lang="zh-TW" altLang="zh-TW" sz="1800" dirty="0">
              <a:latin typeface="Courier New" pitchFamily="49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FC751-9210-45D1-AF94-4580EE1F5477}" type="slidenum">
              <a:rPr lang="zh-TW" altLang="en-US"/>
              <a:pPr/>
              <a:t>66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0302336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Implementation file: </a:t>
            </a:r>
            <a:r>
              <a:rPr lang="en-US" altLang="zh-TW" dirty="0" smtClean="0"/>
              <a:t>circle.cpp </a:t>
            </a:r>
            <a:endParaRPr lang="zh-TW" altLang="zh-TW" dirty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971600" y="1484784"/>
            <a:ext cx="3816424" cy="4968552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None/>
            </a:pPr>
            <a:r>
              <a:rPr lang="zh-TW" altLang="en-US" sz="1900" dirty="0">
                <a:latin typeface="Courier New" pitchFamily="49" charset="0"/>
              </a:rPr>
              <a:t>#</a:t>
            </a:r>
            <a:r>
              <a:rPr lang="en-US" altLang="zh-TW" sz="1900" dirty="0">
                <a:latin typeface="Courier New" pitchFamily="49" charset="0"/>
              </a:rPr>
              <a:t>include &lt;</a:t>
            </a:r>
            <a:r>
              <a:rPr lang="en-US" altLang="zh-TW" sz="1900" dirty="0" err="1">
                <a:latin typeface="Courier New" pitchFamily="49" charset="0"/>
              </a:rPr>
              <a:t>iostream</a:t>
            </a:r>
            <a:r>
              <a:rPr lang="en-US" altLang="zh-TW" sz="1900" dirty="0">
                <a:latin typeface="Courier New" pitchFamily="49" charset="0"/>
              </a:rPr>
              <a:t>&gt;</a:t>
            </a:r>
          </a:p>
          <a:p>
            <a:pPr>
              <a:buFont typeface="Wingdings" pitchFamily="2" charset="2"/>
              <a:buNone/>
            </a:pPr>
            <a:r>
              <a:rPr lang="en-US" altLang="zh-TW" sz="1900" dirty="0">
                <a:solidFill>
                  <a:srgbClr val="FF0000"/>
                </a:solidFill>
                <a:latin typeface="Courier New" pitchFamily="49" charset="0"/>
              </a:rPr>
              <a:t>#include </a:t>
            </a:r>
            <a:r>
              <a:rPr lang="en-US" altLang="zh-TW" sz="1900" dirty="0" smtClean="0">
                <a:solidFill>
                  <a:srgbClr val="FF0000"/>
                </a:solidFill>
                <a:latin typeface="Courier New" pitchFamily="49" charset="0"/>
              </a:rPr>
              <a:t>“</a:t>
            </a:r>
            <a:r>
              <a:rPr lang="en-US" altLang="zh-TW" sz="1900" dirty="0" err="1" smtClean="0">
                <a:solidFill>
                  <a:srgbClr val="FF0000"/>
                </a:solidFill>
                <a:latin typeface="Courier New" pitchFamily="49" charset="0"/>
              </a:rPr>
              <a:t>circle.h</a:t>
            </a:r>
            <a:r>
              <a:rPr lang="en-US" altLang="zh-TW" sz="1900" dirty="0">
                <a:solidFill>
                  <a:srgbClr val="FF0000"/>
                </a:solidFill>
                <a:latin typeface="Courier New" pitchFamily="49" charset="0"/>
              </a:rPr>
              <a:t>"</a:t>
            </a:r>
          </a:p>
          <a:p>
            <a:pPr>
              <a:buFont typeface="Wingdings" pitchFamily="2" charset="2"/>
              <a:buNone/>
            </a:pPr>
            <a:r>
              <a:rPr lang="en-US" altLang="zh-TW" sz="1900" dirty="0">
                <a:latin typeface="Courier New" pitchFamily="49" charset="0"/>
              </a:rPr>
              <a:t>using namespace </a:t>
            </a:r>
            <a:r>
              <a:rPr lang="en-US" altLang="zh-TW" sz="1900" dirty="0" err="1">
                <a:latin typeface="Courier New" pitchFamily="49" charset="0"/>
              </a:rPr>
              <a:t>std</a:t>
            </a:r>
            <a:r>
              <a:rPr lang="en-US" altLang="zh-TW" sz="1900" dirty="0">
                <a:latin typeface="Courier New" pitchFamily="49" charset="0"/>
              </a:rPr>
              <a:t>;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Circle::Circle(</a:t>
            </a:r>
            <a:r>
              <a:rPr lang="en-US" altLang="zh-TW" sz="1800" dirty="0" err="1">
                <a:latin typeface="Courier New" pitchFamily="49" charset="0"/>
              </a:rPr>
              <a:t>int</a:t>
            </a:r>
            <a:r>
              <a:rPr lang="en-US" altLang="zh-TW" sz="1800" dirty="0">
                <a:latin typeface="Courier New" pitchFamily="49" charset="0"/>
              </a:rPr>
              <a:t> r){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	radius=r;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 smtClean="0">
                <a:latin typeface="Courier New" pitchFamily="49" charset="0"/>
              </a:rPr>
              <a:t>}</a:t>
            </a:r>
          </a:p>
          <a:p>
            <a:pPr>
              <a:buFont typeface="Wingdings" pitchFamily="2" charset="2"/>
              <a:buNone/>
            </a:pPr>
            <a:endParaRPr lang="en-US" altLang="zh-TW" sz="1800" dirty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void Circle::set(</a:t>
            </a:r>
            <a:r>
              <a:rPr lang="en-US" altLang="zh-TW" sz="1800" dirty="0" err="1">
                <a:latin typeface="Courier New" pitchFamily="49" charset="0"/>
              </a:rPr>
              <a:t>const</a:t>
            </a:r>
            <a:r>
              <a:rPr lang="en-US" altLang="zh-TW" sz="1800" dirty="0">
                <a:latin typeface="Courier New" pitchFamily="49" charset="0"/>
              </a:rPr>
              <a:t>  Circle &amp;c){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	radius=</a:t>
            </a:r>
            <a:r>
              <a:rPr lang="en-US" altLang="zh-TW" sz="1800" dirty="0" err="1">
                <a:latin typeface="Courier New" pitchFamily="49" charset="0"/>
              </a:rPr>
              <a:t>c.radius</a:t>
            </a:r>
            <a:r>
              <a:rPr lang="en-US" altLang="zh-TW" sz="1800" dirty="0">
                <a:latin typeface="Courier New" pitchFamily="49" charset="0"/>
              </a:rPr>
              <a:t>;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 smtClean="0">
                <a:latin typeface="Courier New" pitchFamily="49" charset="0"/>
              </a:rPr>
              <a:t>}</a:t>
            </a:r>
          </a:p>
          <a:p>
            <a:pPr>
              <a:buFont typeface="Wingdings" pitchFamily="2" charset="2"/>
              <a:buNone/>
            </a:pPr>
            <a:endParaRPr lang="en-US" altLang="zh-TW" sz="1800" dirty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double Circle::</a:t>
            </a:r>
            <a:r>
              <a:rPr lang="en-US" altLang="zh-TW" sz="1800" dirty="0" err="1">
                <a:latin typeface="Courier New" pitchFamily="49" charset="0"/>
              </a:rPr>
              <a:t>getArea</a:t>
            </a:r>
            <a:r>
              <a:rPr lang="en-US" altLang="zh-TW" sz="1800" dirty="0">
                <a:latin typeface="Courier New" pitchFamily="49" charset="0"/>
              </a:rPr>
              <a:t>() </a:t>
            </a:r>
            <a:r>
              <a:rPr lang="en-US" altLang="zh-TW" sz="1800" dirty="0" err="1">
                <a:latin typeface="Courier New" pitchFamily="49" charset="0"/>
              </a:rPr>
              <a:t>const</a:t>
            </a:r>
            <a:r>
              <a:rPr lang="en-US" altLang="zh-TW" sz="1800" dirty="0">
                <a:latin typeface="Courier New" pitchFamily="49" charset="0"/>
              </a:rPr>
              <a:t> {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	return 3.1415*</a:t>
            </a:r>
            <a:r>
              <a:rPr lang="en-US" altLang="zh-TW" sz="1800" dirty="0" err="1">
                <a:latin typeface="Courier New" pitchFamily="49" charset="0"/>
              </a:rPr>
              <a:t>getRadiusSquare</a:t>
            </a:r>
            <a:r>
              <a:rPr lang="en-US" altLang="zh-TW" sz="1800" dirty="0">
                <a:latin typeface="Courier New" pitchFamily="49" charset="0"/>
              </a:rPr>
              <a:t>();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 smtClean="0">
                <a:latin typeface="Courier New" pitchFamily="49" charset="0"/>
              </a:rPr>
              <a:t>}</a:t>
            </a:r>
          </a:p>
          <a:p>
            <a:pPr>
              <a:buFont typeface="Wingdings" pitchFamily="2" charset="2"/>
              <a:buNone/>
            </a:pPr>
            <a:endParaRPr lang="en-US" altLang="zh-TW" sz="1800" dirty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en-US" altLang="zh-TW" sz="1800" dirty="0" err="1">
                <a:latin typeface="Courier New" pitchFamily="49" charset="0"/>
              </a:rPr>
              <a:t>int</a:t>
            </a:r>
            <a:r>
              <a:rPr lang="en-US" altLang="zh-TW" sz="1800" dirty="0">
                <a:latin typeface="Courier New" pitchFamily="49" charset="0"/>
              </a:rPr>
              <a:t> Circle::</a:t>
            </a:r>
            <a:r>
              <a:rPr lang="en-US" altLang="zh-TW" sz="1800" dirty="0" err="1">
                <a:latin typeface="Courier New" pitchFamily="49" charset="0"/>
              </a:rPr>
              <a:t>getRadius</a:t>
            </a:r>
            <a:r>
              <a:rPr lang="en-US" altLang="zh-TW" sz="1800" dirty="0">
                <a:latin typeface="Courier New" pitchFamily="49" charset="0"/>
              </a:rPr>
              <a:t>()</a:t>
            </a:r>
            <a:r>
              <a:rPr lang="en-US" altLang="zh-TW" sz="1800" dirty="0" err="1">
                <a:latin typeface="Courier New" pitchFamily="49" charset="0"/>
              </a:rPr>
              <a:t>const</a:t>
            </a:r>
            <a:r>
              <a:rPr lang="en-US" altLang="zh-TW" sz="1800" dirty="0">
                <a:latin typeface="Courier New" pitchFamily="49" charset="0"/>
              </a:rPr>
              <a:t> {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	return radius;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 smtClean="0">
                <a:latin typeface="Courier New" pitchFamily="49" charset="0"/>
              </a:rPr>
              <a:t>}</a:t>
            </a:r>
          </a:p>
          <a:p>
            <a:pPr>
              <a:buFont typeface="Wingdings" pitchFamily="2" charset="2"/>
              <a:buNone/>
            </a:pPr>
            <a:endParaRPr lang="en-US" altLang="zh-TW" sz="1800" dirty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en-US" altLang="zh-TW" sz="1800" dirty="0" err="1" smtClean="0">
                <a:latin typeface="Courier New" pitchFamily="49" charset="0"/>
              </a:rPr>
              <a:t>int</a:t>
            </a:r>
            <a:r>
              <a:rPr lang="en-US" altLang="zh-TW" sz="1800" dirty="0" smtClean="0">
                <a:latin typeface="Courier New" pitchFamily="49" charset="0"/>
              </a:rPr>
              <a:t> </a:t>
            </a:r>
            <a:r>
              <a:rPr lang="en-US" altLang="zh-TW" sz="1800" dirty="0">
                <a:latin typeface="Courier New" pitchFamily="49" charset="0"/>
              </a:rPr>
              <a:t>Circle::</a:t>
            </a:r>
            <a:r>
              <a:rPr lang="en-US" altLang="zh-TW" sz="1800" dirty="0" err="1">
                <a:latin typeface="Courier New" pitchFamily="49" charset="0"/>
              </a:rPr>
              <a:t>getRadiusSquare</a:t>
            </a:r>
            <a:r>
              <a:rPr lang="en-US" altLang="zh-TW" sz="1800" dirty="0">
                <a:latin typeface="Courier New" pitchFamily="49" charset="0"/>
              </a:rPr>
              <a:t>() </a:t>
            </a:r>
            <a:r>
              <a:rPr lang="en-US" altLang="zh-TW" sz="1800" dirty="0" err="1">
                <a:latin typeface="Courier New" pitchFamily="49" charset="0"/>
              </a:rPr>
              <a:t>const</a:t>
            </a:r>
            <a:r>
              <a:rPr lang="en-US" altLang="zh-TW" sz="1800" dirty="0">
                <a:latin typeface="Courier New" pitchFamily="49" charset="0"/>
              </a:rPr>
              <a:t> {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>
                <a:latin typeface="Courier New" pitchFamily="49" charset="0"/>
              </a:rPr>
              <a:t>	return radius*radius;</a:t>
            </a:r>
          </a:p>
          <a:p>
            <a:pPr>
              <a:buFont typeface="Wingdings" pitchFamily="2" charset="2"/>
              <a:buNone/>
            </a:pPr>
            <a:r>
              <a:rPr lang="en-US" altLang="zh-TW" sz="1800" dirty="0" smtClean="0">
                <a:latin typeface="Courier New" pitchFamily="49" charset="0"/>
              </a:rPr>
              <a:t>}</a:t>
            </a:r>
            <a:endParaRPr lang="en-US" altLang="zh-TW" sz="1800" dirty="0">
              <a:latin typeface="Courier New" pitchFamily="49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A0000D-B4B3-4696-8BAF-3A72C472CCEE}" type="slidenum">
              <a:rPr lang="zh-TW" altLang="en-US"/>
              <a:pPr/>
              <a:t>67</a:t>
            </a:fld>
            <a:endParaRPr lang="en-US" altLang="zh-TW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932040" y="1484784"/>
            <a:ext cx="3744416" cy="4968552"/>
          </a:xfrm>
          <a:prstGeom prst="rect">
            <a:avLst/>
          </a:prstGeom>
          <a:ln>
            <a:solidFill>
              <a:schemeClr val="tx1"/>
            </a:solidFill>
            <a:miter lim="800000"/>
            <a:headEnd/>
            <a:tailEnd/>
          </a:ln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en-US" altLang="zh-TW" sz="1400" dirty="0" smtClean="0">
                <a:latin typeface="Courier New" pitchFamily="49" charset="0"/>
              </a:rPr>
              <a:t>Circle operator+(</a:t>
            </a:r>
            <a:r>
              <a:rPr lang="en-US" altLang="zh-TW" sz="1400" dirty="0" err="1" smtClean="0">
                <a:latin typeface="Courier New" pitchFamily="49" charset="0"/>
              </a:rPr>
              <a:t>const</a:t>
            </a:r>
            <a:r>
              <a:rPr lang="en-US" altLang="zh-TW" sz="1400" dirty="0" smtClean="0">
                <a:latin typeface="Courier New" pitchFamily="49" charset="0"/>
              </a:rPr>
              <a:t> Circle &amp;c1,const Circle &amp;c2){</a:t>
            </a:r>
          </a:p>
          <a:p>
            <a:pPr>
              <a:buFont typeface="Wingdings" pitchFamily="2" charset="2"/>
              <a:buNone/>
            </a:pPr>
            <a:r>
              <a:rPr lang="en-US" altLang="zh-TW" sz="1400" dirty="0" smtClean="0">
                <a:latin typeface="Courier New" pitchFamily="49" charset="0"/>
              </a:rPr>
              <a:t>	Circle c3(c1.radius+c2.radius);</a:t>
            </a:r>
          </a:p>
          <a:p>
            <a:pPr>
              <a:buFont typeface="Wingdings" pitchFamily="2" charset="2"/>
              <a:buNone/>
            </a:pPr>
            <a:r>
              <a:rPr lang="en-US" altLang="zh-TW" sz="1400" dirty="0" smtClean="0">
                <a:latin typeface="Courier New" pitchFamily="49" charset="0"/>
              </a:rPr>
              <a:t>	return c3;</a:t>
            </a:r>
          </a:p>
          <a:p>
            <a:pPr>
              <a:buFont typeface="Wingdings" pitchFamily="2" charset="2"/>
              <a:buNone/>
            </a:pPr>
            <a:r>
              <a:rPr lang="en-US" altLang="zh-TW" sz="1400" dirty="0" smtClean="0">
                <a:latin typeface="Courier New" pitchFamily="49" charset="0"/>
              </a:rPr>
              <a:t>}</a:t>
            </a:r>
          </a:p>
          <a:p>
            <a:pPr>
              <a:buFont typeface="Wingdings" pitchFamily="2" charset="2"/>
              <a:buNone/>
            </a:pPr>
            <a:endParaRPr lang="en-US" altLang="zh-TW" sz="1400" dirty="0" smtClean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en-US" altLang="zh-TW" sz="1400" dirty="0" smtClean="0">
                <a:latin typeface="Courier New" pitchFamily="49" charset="0"/>
              </a:rPr>
              <a:t>Circle operator-(</a:t>
            </a:r>
            <a:r>
              <a:rPr lang="en-US" altLang="zh-TW" sz="1400" dirty="0" err="1" smtClean="0">
                <a:latin typeface="Courier New" pitchFamily="49" charset="0"/>
              </a:rPr>
              <a:t>const</a:t>
            </a:r>
            <a:r>
              <a:rPr lang="en-US" altLang="zh-TW" sz="1400" dirty="0" smtClean="0">
                <a:latin typeface="Courier New" pitchFamily="49" charset="0"/>
              </a:rPr>
              <a:t> Circle &amp;c1){</a:t>
            </a:r>
          </a:p>
          <a:p>
            <a:pPr>
              <a:buFont typeface="Wingdings" pitchFamily="2" charset="2"/>
              <a:buNone/>
            </a:pPr>
            <a:r>
              <a:rPr lang="en-US" altLang="zh-TW" sz="1400" dirty="0" smtClean="0">
                <a:latin typeface="Courier New" pitchFamily="49" charset="0"/>
              </a:rPr>
              <a:t>	Circle c3(-c1.radius);</a:t>
            </a:r>
          </a:p>
          <a:p>
            <a:pPr>
              <a:buFont typeface="Wingdings" pitchFamily="2" charset="2"/>
              <a:buNone/>
            </a:pPr>
            <a:r>
              <a:rPr lang="en-US" altLang="zh-TW" sz="1400" dirty="0" smtClean="0">
                <a:latin typeface="Courier New" pitchFamily="49" charset="0"/>
              </a:rPr>
              <a:t>	return c3;</a:t>
            </a:r>
          </a:p>
          <a:p>
            <a:pPr>
              <a:buFont typeface="Wingdings" pitchFamily="2" charset="2"/>
              <a:buNone/>
            </a:pPr>
            <a:r>
              <a:rPr lang="en-US" altLang="zh-TW" sz="1400" dirty="0" smtClean="0">
                <a:latin typeface="Courier New" pitchFamily="49" charset="0"/>
              </a:rPr>
              <a:t>}</a:t>
            </a:r>
          </a:p>
          <a:p>
            <a:pPr>
              <a:buFont typeface="Wingdings" pitchFamily="2" charset="2"/>
              <a:buNone/>
            </a:pPr>
            <a:endParaRPr lang="en-US" altLang="zh-TW" sz="1400" dirty="0" smtClean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en-US" altLang="zh-TW" sz="1400" dirty="0" err="1" smtClean="0">
                <a:latin typeface="Courier New" pitchFamily="49" charset="0"/>
              </a:rPr>
              <a:t>ostream</a:t>
            </a:r>
            <a:r>
              <a:rPr lang="en-US" altLang="zh-TW" sz="1400" dirty="0" smtClean="0">
                <a:latin typeface="Courier New" pitchFamily="49" charset="0"/>
              </a:rPr>
              <a:t> &amp;operator &lt;&lt; (</a:t>
            </a:r>
            <a:r>
              <a:rPr lang="en-US" altLang="zh-TW" sz="1400" dirty="0" err="1" smtClean="0">
                <a:latin typeface="Courier New" pitchFamily="49" charset="0"/>
              </a:rPr>
              <a:t>ostream</a:t>
            </a:r>
            <a:r>
              <a:rPr lang="en-US" altLang="zh-TW" sz="1400" dirty="0" smtClean="0">
                <a:latin typeface="Courier New" pitchFamily="49" charset="0"/>
              </a:rPr>
              <a:t> &amp;outs, </a:t>
            </a:r>
            <a:r>
              <a:rPr lang="en-US" altLang="zh-TW" sz="1400" dirty="0" err="1" smtClean="0">
                <a:latin typeface="Courier New" pitchFamily="49" charset="0"/>
              </a:rPr>
              <a:t>const</a:t>
            </a:r>
            <a:r>
              <a:rPr lang="en-US" altLang="zh-TW" sz="1400" dirty="0" smtClean="0">
                <a:latin typeface="Courier New" pitchFamily="49" charset="0"/>
              </a:rPr>
              <a:t> Circle &amp;c){</a:t>
            </a:r>
          </a:p>
          <a:p>
            <a:pPr>
              <a:buFont typeface="Wingdings" pitchFamily="2" charset="2"/>
              <a:buNone/>
            </a:pPr>
            <a:r>
              <a:rPr lang="en-US" altLang="zh-TW" sz="1400" dirty="0" smtClean="0">
                <a:latin typeface="Courier New" pitchFamily="49" charset="0"/>
              </a:rPr>
              <a:t>	outs &lt;&lt; </a:t>
            </a:r>
            <a:r>
              <a:rPr lang="en-US" altLang="zh-TW" sz="1400" dirty="0" err="1" smtClean="0">
                <a:latin typeface="Courier New" pitchFamily="49" charset="0"/>
              </a:rPr>
              <a:t>c.getArea</a:t>
            </a:r>
            <a:r>
              <a:rPr lang="en-US" altLang="zh-TW" sz="1400" dirty="0" smtClean="0">
                <a:latin typeface="Courier New" pitchFamily="49" charset="0"/>
              </a:rPr>
              <a:t>();</a:t>
            </a:r>
          </a:p>
          <a:p>
            <a:pPr>
              <a:buFont typeface="Wingdings" pitchFamily="2" charset="2"/>
              <a:buNone/>
            </a:pPr>
            <a:r>
              <a:rPr lang="en-US" altLang="zh-TW" sz="1400" dirty="0" smtClean="0">
                <a:latin typeface="Courier New" pitchFamily="49" charset="0"/>
              </a:rPr>
              <a:t>	return outs;</a:t>
            </a:r>
          </a:p>
          <a:p>
            <a:pPr>
              <a:buFont typeface="Wingdings" pitchFamily="2" charset="2"/>
              <a:buNone/>
            </a:pPr>
            <a:r>
              <a:rPr lang="en-US" altLang="zh-TW" sz="1400" dirty="0" smtClean="0">
                <a:latin typeface="Courier New" pitchFamily="49" charset="0"/>
              </a:rPr>
              <a:t>}</a:t>
            </a:r>
            <a:endParaRPr lang="zh-TW" altLang="zh-TW" sz="1400" dirty="0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1276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Application file: </a:t>
            </a:r>
            <a:r>
              <a:rPr lang="en-US" altLang="zh-TW" dirty="0" smtClean="0"/>
              <a:t>main.cpp </a:t>
            </a:r>
            <a:endParaRPr lang="zh-TW" altLang="zh-TW" dirty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556792"/>
            <a:ext cx="7776864" cy="4608512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None/>
            </a:pPr>
            <a:r>
              <a:rPr lang="zh-TW" altLang="en-US" sz="2000" dirty="0">
                <a:latin typeface="Courier New" pitchFamily="49" charset="0"/>
              </a:rPr>
              <a:t>#</a:t>
            </a:r>
            <a:r>
              <a:rPr lang="en-US" altLang="zh-TW" sz="2000" dirty="0">
                <a:latin typeface="Courier New" pitchFamily="49" charset="0"/>
              </a:rPr>
              <a:t>include &lt;</a:t>
            </a:r>
            <a:r>
              <a:rPr lang="en-US" altLang="zh-TW" sz="2000" dirty="0" err="1">
                <a:latin typeface="Courier New" pitchFamily="49" charset="0"/>
              </a:rPr>
              <a:t>iostream</a:t>
            </a:r>
            <a:r>
              <a:rPr lang="en-US" altLang="zh-TW" sz="2000" dirty="0">
                <a:latin typeface="Courier New" pitchFamily="49" charset="0"/>
              </a:rPr>
              <a:t>&gt;</a:t>
            </a:r>
          </a:p>
          <a:p>
            <a:pPr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</a:rPr>
              <a:t>#include </a:t>
            </a:r>
            <a:r>
              <a:rPr lang="en-US" altLang="zh-TW" sz="2200" dirty="0" smtClean="0">
                <a:latin typeface="Courier New" pitchFamily="49" charset="0"/>
              </a:rPr>
              <a:t>“</a:t>
            </a:r>
            <a:r>
              <a:rPr lang="en-US" altLang="zh-TW" sz="2200" dirty="0" err="1" smtClean="0">
                <a:latin typeface="Courier New" pitchFamily="49" charset="0"/>
              </a:rPr>
              <a:t>circle</a:t>
            </a:r>
            <a:r>
              <a:rPr lang="en-US" altLang="zh-TW" sz="2000" dirty="0" err="1" smtClean="0">
                <a:latin typeface="Courier New" pitchFamily="49" charset="0"/>
              </a:rPr>
              <a:t>.h</a:t>
            </a:r>
            <a:r>
              <a:rPr lang="en-US" altLang="zh-TW" sz="2200" dirty="0">
                <a:latin typeface="Courier New" pitchFamily="49" charset="0"/>
              </a:rPr>
              <a:t>"</a:t>
            </a:r>
            <a:endParaRPr lang="en-US" altLang="zh-TW" sz="2000" dirty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</a:rPr>
              <a:t>using namespace </a:t>
            </a:r>
            <a:r>
              <a:rPr lang="en-US" altLang="zh-TW" sz="2000" dirty="0" err="1">
                <a:latin typeface="Courier New" pitchFamily="49" charset="0"/>
              </a:rPr>
              <a:t>std</a:t>
            </a:r>
            <a:r>
              <a:rPr lang="en-US" altLang="zh-TW" sz="2000" dirty="0">
                <a:latin typeface="Courier New" pitchFamily="49" charset="0"/>
              </a:rPr>
              <a:t>;</a:t>
            </a:r>
          </a:p>
          <a:p>
            <a:pPr>
              <a:buFont typeface="Wingdings" pitchFamily="2" charset="2"/>
              <a:buNone/>
            </a:pPr>
            <a:endParaRPr lang="en-US" altLang="zh-TW" sz="2000" dirty="0">
              <a:latin typeface="Courier New" pitchFamily="49" charset="0"/>
            </a:endParaRPr>
          </a:p>
          <a:p>
            <a:pPr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</a:rPr>
              <a:t>void main(){</a:t>
            </a:r>
          </a:p>
          <a:p>
            <a:pPr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</a:rPr>
              <a:t>Circle c1(3);</a:t>
            </a:r>
          </a:p>
          <a:p>
            <a:pPr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</a:rPr>
              <a:t>	Circle c2(5);</a:t>
            </a:r>
          </a:p>
          <a:p>
            <a:pPr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</a:rPr>
              <a:t>	Circle c3(0);</a:t>
            </a:r>
          </a:p>
          <a:p>
            <a:pPr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</a:rPr>
              <a:t>	</a:t>
            </a:r>
          </a:p>
          <a:p>
            <a:pPr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</a:rPr>
              <a:t>	</a:t>
            </a:r>
            <a:r>
              <a:rPr lang="en-US" altLang="zh-TW" sz="2000" dirty="0" err="1" smtClean="0">
                <a:latin typeface="Courier New" pitchFamily="49" charset="0"/>
              </a:rPr>
              <a:t>cout</a:t>
            </a:r>
            <a:r>
              <a:rPr lang="en-US" altLang="zh-TW" sz="2000" dirty="0" smtClean="0">
                <a:latin typeface="Courier New" pitchFamily="49" charset="0"/>
              </a:rPr>
              <a:t> </a:t>
            </a:r>
            <a:r>
              <a:rPr lang="en-US" altLang="zh-TW" sz="2000" dirty="0">
                <a:latin typeface="Courier New" pitchFamily="49" charset="0"/>
              </a:rPr>
              <a:t>&lt;&lt; c1.getArea() &lt;&lt; '=' &lt;&lt; c2.getArea() &lt;&lt;</a:t>
            </a:r>
            <a:r>
              <a:rPr lang="en-US" altLang="zh-TW" sz="2000" dirty="0" err="1">
                <a:latin typeface="Courier New" pitchFamily="49" charset="0"/>
              </a:rPr>
              <a:t>endl</a:t>
            </a:r>
            <a:r>
              <a:rPr lang="en-US" altLang="zh-TW" sz="2000" dirty="0">
                <a:latin typeface="Courier New" pitchFamily="49" charset="0"/>
              </a:rPr>
              <a:t>;</a:t>
            </a:r>
          </a:p>
          <a:p>
            <a:pPr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</a:rPr>
              <a:t>	</a:t>
            </a:r>
            <a:r>
              <a:rPr lang="en-US" altLang="zh-TW" sz="2000" dirty="0" smtClean="0">
                <a:latin typeface="Courier New" pitchFamily="49" charset="0"/>
              </a:rPr>
              <a:t>c2.set(c1</a:t>
            </a:r>
            <a:r>
              <a:rPr lang="en-US" altLang="zh-TW" sz="2000" dirty="0">
                <a:latin typeface="Courier New" pitchFamily="49" charset="0"/>
              </a:rPr>
              <a:t>);</a:t>
            </a:r>
          </a:p>
          <a:p>
            <a:pPr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</a:rPr>
              <a:t>	</a:t>
            </a:r>
            <a:r>
              <a:rPr lang="en-US" altLang="zh-TW" sz="2000" dirty="0" err="1" smtClean="0">
                <a:latin typeface="Courier New" pitchFamily="49" charset="0"/>
              </a:rPr>
              <a:t>cout</a:t>
            </a:r>
            <a:r>
              <a:rPr lang="en-US" altLang="zh-TW" sz="2000" dirty="0" smtClean="0">
                <a:latin typeface="Courier New" pitchFamily="49" charset="0"/>
              </a:rPr>
              <a:t> </a:t>
            </a:r>
            <a:r>
              <a:rPr lang="en-US" altLang="zh-TW" sz="2000" dirty="0">
                <a:latin typeface="Courier New" pitchFamily="49" charset="0"/>
              </a:rPr>
              <a:t>&lt;&lt; c1.getArea() &lt;&lt; '=' &lt;&lt; c2.getArea() &lt;&lt;</a:t>
            </a:r>
            <a:r>
              <a:rPr lang="en-US" altLang="zh-TW" sz="2000" dirty="0" err="1">
                <a:latin typeface="Courier New" pitchFamily="49" charset="0"/>
              </a:rPr>
              <a:t>endl</a:t>
            </a:r>
            <a:r>
              <a:rPr lang="en-US" altLang="zh-TW" sz="2000" dirty="0">
                <a:latin typeface="Courier New" pitchFamily="49" charset="0"/>
              </a:rPr>
              <a:t>;</a:t>
            </a:r>
          </a:p>
          <a:p>
            <a:pPr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</a:rPr>
              <a:t>	c3=c3+1;</a:t>
            </a:r>
          </a:p>
          <a:p>
            <a:pPr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</a:rPr>
              <a:t>	</a:t>
            </a:r>
            <a:r>
              <a:rPr lang="en-US" altLang="zh-TW" sz="2000" dirty="0" err="1">
                <a:latin typeface="Courier New" pitchFamily="49" charset="0"/>
              </a:rPr>
              <a:t>cout</a:t>
            </a:r>
            <a:r>
              <a:rPr lang="en-US" altLang="zh-TW" sz="2000" dirty="0">
                <a:latin typeface="Courier New" pitchFamily="49" charset="0"/>
              </a:rPr>
              <a:t> &lt;&lt; c3;</a:t>
            </a:r>
          </a:p>
          <a:p>
            <a:pPr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</a:rPr>
              <a:t>	c3=-c3;</a:t>
            </a:r>
          </a:p>
          <a:p>
            <a:pPr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</a:rPr>
              <a:t>	</a:t>
            </a:r>
            <a:r>
              <a:rPr lang="en-US" altLang="zh-TW" sz="2000" dirty="0" err="1">
                <a:latin typeface="Courier New" pitchFamily="49" charset="0"/>
              </a:rPr>
              <a:t>cout</a:t>
            </a:r>
            <a:r>
              <a:rPr lang="en-US" altLang="zh-TW" sz="2000" dirty="0">
                <a:latin typeface="Courier New" pitchFamily="49" charset="0"/>
              </a:rPr>
              <a:t> &lt;&lt; c3.getRadius();</a:t>
            </a:r>
          </a:p>
          <a:p>
            <a:pPr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</a:rPr>
              <a:t>}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CCB98-E2A1-4E83-AD28-2BF9D6DBBFAC}" type="slidenum">
              <a:rPr lang="zh-TW" altLang="en-US"/>
              <a:pPr/>
              <a:t>68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1326360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latin typeface="Arial" pitchFamily="34" charset="0"/>
              </a:rPr>
              <a:t>S</a:t>
            </a:r>
            <a:r>
              <a:rPr lang="en-US" altLang="zh-TW" dirty="0"/>
              <a:t>eparate compilation</a:t>
            </a:r>
            <a:endParaRPr lang="zh-TW" altLang="zh-TW" dirty="0">
              <a:latin typeface="Arial" pitchFamily="34" charset="0"/>
            </a:endParaRP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556792"/>
            <a:ext cx="7772400" cy="495141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zh-TW" sz="2800" dirty="0"/>
              <a:t>Separate compilation can also be applied to ordinary </a:t>
            </a:r>
            <a:r>
              <a:rPr lang="en-US" altLang="zh-TW" sz="2800" dirty="0" smtClean="0"/>
              <a:t>functions</a:t>
            </a:r>
          </a:p>
          <a:p>
            <a:pPr>
              <a:lnSpc>
                <a:spcPct val="90000"/>
              </a:lnSpc>
            </a:pPr>
            <a:endParaRPr lang="en-US" altLang="zh-TW" sz="2800" dirty="0"/>
          </a:p>
          <a:p>
            <a:pPr>
              <a:lnSpc>
                <a:spcPct val="90000"/>
              </a:lnSpc>
            </a:pPr>
            <a:r>
              <a:rPr lang="en-US" altLang="zh-TW" sz="2800" dirty="0"/>
              <a:t>The function prototypes of a group of related functions are put in a header </a:t>
            </a:r>
            <a:r>
              <a:rPr lang="en-US" altLang="zh-TW" sz="2800" dirty="0" smtClean="0"/>
              <a:t>file</a:t>
            </a:r>
          </a:p>
          <a:p>
            <a:pPr>
              <a:lnSpc>
                <a:spcPct val="90000"/>
              </a:lnSpc>
            </a:pPr>
            <a:endParaRPr lang="en-US" altLang="zh-TW" sz="2800" dirty="0"/>
          </a:p>
          <a:p>
            <a:pPr>
              <a:lnSpc>
                <a:spcPct val="90000"/>
              </a:lnSpc>
            </a:pPr>
            <a:r>
              <a:rPr lang="en-US" altLang="zh-TW" sz="2800" dirty="0"/>
              <a:t>Their function definitions are placed in an implementation file (.</a:t>
            </a:r>
            <a:r>
              <a:rPr lang="en-US" altLang="zh-TW" sz="2800" dirty="0" err="1"/>
              <a:t>cpp</a:t>
            </a:r>
            <a:r>
              <a:rPr lang="en-US" altLang="zh-TW" sz="2800" dirty="0"/>
              <a:t>) which</a:t>
            </a:r>
            <a:r>
              <a:rPr lang="en-US" altLang="zh-TW" dirty="0"/>
              <a:t> </a:t>
            </a:r>
            <a:r>
              <a:rPr lang="en-US" altLang="zh-TW" sz="2600" dirty="0">
                <a:latin typeface="Courier New" pitchFamily="49" charset="0"/>
              </a:rPr>
              <a:t>#include</a:t>
            </a:r>
            <a:r>
              <a:rPr lang="en-US" altLang="zh-TW" sz="2800" dirty="0"/>
              <a:t>s</a:t>
            </a:r>
            <a:r>
              <a:rPr lang="en-US" altLang="zh-TW" dirty="0"/>
              <a:t> the </a:t>
            </a:r>
            <a:r>
              <a:rPr lang="en-US" altLang="zh-TW" sz="2800" dirty="0"/>
              <a:t>header </a:t>
            </a:r>
            <a:r>
              <a:rPr lang="en-US" altLang="zh-TW" sz="2800" dirty="0" smtClean="0"/>
              <a:t>file</a:t>
            </a:r>
          </a:p>
          <a:p>
            <a:pPr>
              <a:lnSpc>
                <a:spcPct val="90000"/>
              </a:lnSpc>
            </a:pPr>
            <a:endParaRPr lang="en-US" altLang="zh-TW" sz="2800" dirty="0"/>
          </a:p>
          <a:p>
            <a:pPr>
              <a:lnSpc>
                <a:spcPct val="90000"/>
              </a:lnSpc>
            </a:pPr>
            <a:r>
              <a:rPr lang="zh-TW" altLang="en-US" sz="2800" dirty="0"/>
              <a:t>T</a:t>
            </a:r>
            <a:r>
              <a:rPr lang="en-US" altLang="zh-TW" sz="2800" dirty="0"/>
              <a:t>he main program is placed in an application file (.</a:t>
            </a:r>
            <a:r>
              <a:rPr lang="en-US" altLang="zh-TW" sz="2800" dirty="0" err="1"/>
              <a:t>cpp</a:t>
            </a:r>
            <a:r>
              <a:rPr lang="en-US" altLang="zh-TW" sz="2800" dirty="0"/>
              <a:t>) which</a:t>
            </a:r>
            <a:r>
              <a:rPr lang="en-US" altLang="zh-TW" dirty="0"/>
              <a:t> </a:t>
            </a:r>
            <a:r>
              <a:rPr lang="en-US" altLang="zh-TW" sz="2800" dirty="0"/>
              <a:t>also </a:t>
            </a:r>
            <a:r>
              <a:rPr lang="en-US" altLang="zh-TW" sz="2600" dirty="0">
                <a:latin typeface="Courier New" pitchFamily="49" charset="0"/>
              </a:rPr>
              <a:t>#include</a:t>
            </a:r>
            <a:r>
              <a:rPr lang="en-US" altLang="zh-TW" sz="2800" dirty="0"/>
              <a:t>s the header file</a:t>
            </a:r>
            <a:endParaRPr lang="zh-TW" altLang="zh-TW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8BBEE-CCDF-4660-8C7C-7B843922B493}" type="slidenum">
              <a:rPr lang="zh-TW" altLang="en-US"/>
              <a:pPr/>
              <a:t>69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1911459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N</a:t>
            </a:r>
            <a:r>
              <a:rPr lang="en-US" altLang="zh-TW" dirty="0" smtClean="0"/>
              <a:t>amespace</a:t>
            </a:r>
            <a:endParaRPr lang="zh-TW" altLang="zh-TW" dirty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484784"/>
            <a:ext cx="7772400" cy="4951413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sz="2800" dirty="0"/>
              <a:t>W</a:t>
            </a:r>
            <a:r>
              <a:rPr lang="en-US" altLang="zh-TW" sz="2800" dirty="0"/>
              <a:t>hen a program uses different classes and functions written by different programmers, there is a chance of name </a:t>
            </a:r>
            <a:r>
              <a:rPr lang="en-US" altLang="zh-TW" sz="2800" dirty="0" smtClean="0"/>
              <a:t>collision</a:t>
            </a:r>
          </a:p>
          <a:p>
            <a:endParaRPr lang="en-US" altLang="zh-TW" sz="2800" dirty="0"/>
          </a:p>
          <a:p>
            <a:r>
              <a:rPr lang="zh-TW" altLang="en-US" sz="2800" dirty="0"/>
              <a:t>A </a:t>
            </a:r>
            <a:r>
              <a:rPr lang="en-US" altLang="zh-TW" sz="2800" dirty="0"/>
              <a:t>namespace is a collection of name definitions, such as class definitions and variable </a:t>
            </a:r>
            <a:r>
              <a:rPr lang="en-US" altLang="zh-TW" sz="2800" dirty="0" smtClean="0"/>
              <a:t>declarations</a:t>
            </a:r>
          </a:p>
          <a:p>
            <a:endParaRPr lang="en-US" altLang="zh-TW" sz="2800" dirty="0"/>
          </a:p>
          <a:p>
            <a:r>
              <a:rPr lang="zh-TW" altLang="en-US" sz="2800" dirty="0"/>
              <a:t>E.</a:t>
            </a:r>
            <a:r>
              <a:rPr lang="en-US" altLang="zh-TW" sz="2800" dirty="0"/>
              <a:t>g., all name definitions in </a:t>
            </a:r>
            <a:r>
              <a:rPr lang="en-US" altLang="zh-TW" sz="2600" dirty="0">
                <a:latin typeface="Courier New" pitchFamily="49" charset="0"/>
              </a:rPr>
              <a:t>&lt;</a:t>
            </a:r>
            <a:r>
              <a:rPr lang="en-US" altLang="zh-TW" sz="2600" dirty="0" err="1">
                <a:latin typeface="Courier New" pitchFamily="49" charset="0"/>
              </a:rPr>
              <a:t>iostream</a:t>
            </a:r>
            <a:r>
              <a:rPr lang="en-US" altLang="zh-TW" sz="2600" dirty="0">
                <a:latin typeface="Courier New" pitchFamily="49" charset="0"/>
              </a:rPr>
              <a:t>&gt;</a:t>
            </a:r>
            <a:r>
              <a:rPr lang="en-US" altLang="zh-TW" sz="2800" dirty="0"/>
              <a:t> (and other standard libraries) are placed in the namespace </a:t>
            </a:r>
            <a:r>
              <a:rPr lang="en-US" altLang="zh-TW" sz="2600" dirty="0" err="1" smtClean="0">
                <a:latin typeface="Courier New" pitchFamily="49" charset="0"/>
              </a:rPr>
              <a:t>std</a:t>
            </a:r>
            <a:endParaRPr lang="en-US" altLang="zh-TW" sz="2600" dirty="0" smtClean="0">
              <a:latin typeface="Courier New" pitchFamily="49" charset="0"/>
            </a:endParaRPr>
          </a:p>
          <a:p>
            <a:endParaRPr lang="en-US" altLang="zh-TW" sz="2600" dirty="0">
              <a:latin typeface="Courier New" pitchFamily="49" charset="0"/>
            </a:endParaRPr>
          </a:p>
          <a:p>
            <a:r>
              <a:rPr lang="zh-TW" altLang="en-US" sz="2800" dirty="0"/>
              <a:t>Y</a:t>
            </a:r>
            <a:r>
              <a:rPr lang="en-US" altLang="zh-TW" sz="2800" dirty="0"/>
              <a:t>our program code is placed in the </a:t>
            </a:r>
            <a:r>
              <a:rPr lang="en-US" altLang="zh-TW" sz="2800" i="1" dirty="0"/>
              <a:t>global namespace</a:t>
            </a:r>
            <a:r>
              <a:rPr lang="en-US" altLang="zh-TW" sz="2800" dirty="0"/>
              <a:t> unless you specify otherwise</a:t>
            </a:r>
            <a:endParaRPr lang="zh-TW" altLang="zh-TW" sz="2800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F2A5E-4CBA-44E4-8AE6-ECCA13EBB4E3}" type="slidenum">
              <a:rPr lang="zh-TW" altLang="en-US"/>
              <a:pPr/>
              <a:t>70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5872099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Namespace</a:t>
            </a:r>
            <a:endParaRPr lang="zh-TW" altLang="zh-TW" dirty="0">
              <a:latin typeface="Arial" pitchFamily="34" charset="0"/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556792"/>
            <a:ext cx="7772400" cy="4951413"/>
          </a:xfrm>
        </p:spPr>
        <p:txBody>
          <a:bodyPr>
            <a:normAutofit fontScale="92500" lnSpcReduction="20000"/>
          </a:bodyPr>
          <a:lstStyle/>
          <a:p>
            <a:r>
              <a:rPr lang="zh-TW" altLang="en-US" sz="2800" dirty="0"/>
              <a:t>I</a:t>
            </a:r>
            <a:r>
              <a:rPr lang="en-US" altLang="zh-TW" sz="2800" dirty="0"/>
              <a:t>f your program (in the global namespace) wants to refer to a name in another namespace, you need to specify that namespace</a:t>
            </a:r>
          </a:p>
          <a:p>
            <a:r>
              <a:rPr lang="zh-TW" altLang="en-US" sz="2800" dirty="0"/>
              <a:t>E.</a:t>
            </a:r>
            <a:r>
              <a:rPr lang="en-US" altLang="zh-TW" sz="2800" dirty="0"/>
              <a:t>g., </a:t>
            </a:r>
            <a:r>
              <a:rPr lang="en-US" altLang="zh-TW" sz="2600" dirty="0" err="1">
                <a:latin typeface="Courier New" pitchFamily="49" charset="0"/>
              </a:rPr>
              <a:t>std</a:t>
            </a:r>
            <a:r>
              <a:rPr lang="en-US" altLang="zh-TW" sz="2600" dirty="0">
                <a:latin typeface="Courier New" pitchFamily="49" charset="0"/>
              </a:rPr>
              <a:t>::</a:t>
            </a:r>
            <a:r>
              <a:rPr lang="en-US" altLang="zh-TW" sz="2600" dirty="0" err="1" smtClean="0">
                <a:latin typeface="Courier New" pitchFamily="49" charset="0"/>
              </a:rPr>
              <a:t>cin</a:t>
            </a:r>
            <a:endParaRPr lang="en-US" altLang="zh-TW" sz="2600" dirty="0" smtClean="0">
              <a:latin typeface="Courier New" pitchFamily="49" charset="0"/>
            </a:endParaRPr>
          </a:p>
          <a:p>
            <a:endParaRPr lang="en-US" altLang="zh-TW" sz="2600" dirty="0">
              <a:latin typeface="Courier New" pitchFamily="49" charset="0"/>
            </a:endParaRPr>
          </a:p>
          <a:p>
            <a:r>
              <a:rPr lang="zh-TW" altLang="en-US" sz="2800" dirty="0"/>
              <a:t>I</a:t>
            </a:r>
            <a:r>
              <a:rPr lang="en-US" altLang="zh-TW" sz="2800" dirty="0"/>
              <a:t>f you add the following directive:</a:t>
            </a:r>
          </a:p>
          <a:p>
            <a:pPr marL="274320" lvl="1" indent="0">
              <a:buNone/>
            </a:pPr>
            <a:endParaRPr lang="en-US" altLang="zh-TW" sz="2400" dirty="0" smtClean="0">
              <a:latin typeface="Courier New" pitchFamily="49" charset="0"/>
            </a:endParaRPr>
          </a:p>
          <a:p>
            <a:pPr marL="274320" lvl="1" indent="0">
              <a:buNone/>
            </a:pPr>
            <a:r>
              <a:rPr lang="zh-TW" altLang="en-US" sz="2400" dirty="0" smtClean="0">
                <a:latin typeface="Courier New" pitchFamily="49" charset="0"/>
              </a:rPr>
              <a:t>    </a:t>
            </a:r>
            <a:r>
              <a:rPr lang="en-US" altLang="zh-TW" sz="2400" dirty="0">
                <a:latin typeface="Courier New" pitchFamily="49" charset="0"/>
              </a:rPr>
              <a:t>using namespace </a:t>
            </a:r>
            <a:r>
              <a:rPr lang="en-US" altLang="zh-TW" sz="2400" dirty="0" err="1">
                <a:latin typeface="Courier New" pitchFamily="49" charset="0"/>
              </a:rPr>
              <a:t>std</a:t>
            </a:r>
            <a:r>
              <a:rPr lang="en-US" altLang="zh-TW" sz="2400" dirty="0">
                <a:latin typeface="Courier New" pitchFamily="49" charset="0"/>
              </a:rPr>
              <a:t>;</a:t>
            </a:r>
          </a:p>
          <a:p>
            <a:pPr marL="274320" lvl="1" indent="0">
              <a:buNone/>
            </a:pPr>
            <a:endParaRPr lang="en-US" altLang="zh-TW" dirty="0" smtClean="0"/>
          </a:p>
          <a:p>
            <a:pPr marL="274320" lvl="1" indent="0">
              <a:buNone/>
            </a:pPr>
            <a:r>
              <a:rPr lang="en-US" altLang="zh-TW" dirty="0" smtClean="0"/>
              <a:t>then </a:t>
            </a:r>
            <a:r>
              <a:rPr lang="en-US" altLang="zh-TW" dirty="0"/>
              <a:t>the names in </a:t>
            </a:r>
            <a:r>
              <a:rPr lang="en-US" altLang="zh-TW" sz="2400" dirty="0" err="1">
                <a:latin typeface="Courier New" pitchFamily="49" charset="0"/>
              </a:rPr>
              <a:t>std</a:t>
            </a:r>
            <a:r>
              <a:rPr lang="en-US" altLang="zh-TW" dirty="0"/>
              <a:t> are added into the global namespace, so you can simply write </a:t>
            </a:r>
            <a:r>
              <a:rPr lang="en-US" altLang="zh-TW" sz="2400" dirty="0" err="1" smtClean="0">
                <a:latin typeface="Courier New" pitchFamily="49" charset="0"/>
              </a:rPr>
              <a:t>cin</a:t>
            </a:r>
            <a:endParaRPr lang="en-US" altLang="zh-TW" sz="2400" dirty="0" smtClean="0">
              <a:latin typeface="Courier New" pitchFamily="49" charset="0"/>
            </a:endParaRPr>
          </a:p>
          <a:p>
            <a:pPr marL="274320" lvl="1" indent="0">
              <a:buNone/>
            </a:pPr>
            <a:r>
              <a:rPr lang="en-US" altLang="zh-TW" dirty="0" smtClean="0"/>
              <a:t>Moreover</a:t>
            </a:r>
            <a:r>
              <a:rPr lang="en-US" altLang="zh-TW" dirty="0"/>
              <a:t>, your program should not use </a:t>
            </a:r>
            <a:r>
              <a:rPr lang="en-US" altLang="zh-TW" sz="2400" dirty="0" err="1">
                <a:latin typeface="Courier New" pitchFamily="49" charset="0"/>
              </a:rPr>
              <a:t>cin</a:t>
            </a:r>
            <a:r>
              <a:rPr lang="en-US" altLang="zh-TW" dirty="0"/>
              <a:t> as an identifier for other purpose</a:t>
            </a:r>
            <a:endParaRPr lang="zh-TW" altLang="zh-TW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CCADDF-6286-4496-93C4-3BE8D9E026E9}" type="slidenum">
              <a:rPr lang="zh-TW" altLang="en-US"/>
              <a:pPr/>
              <a:t>71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3574558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Namespace</a:t>
            </a:r>
            <a:endParaRPr lang="zh-TW" altLang="zh-TW" dirty="0">
              <a:latin typeface="Arial" pitchFamily="34" charset="0"/>
            </a:endParaRPr>
          </a:p>
        </p:txBody>
      </p:sp>
      <p:sp>
        <p:nvSpPr>
          <p:cNvPr id="58371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556792"/>
            <a:ext cx="7772400" cy="49514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zh-TW" altLang="en-US" sz="2800" dirty="0"/>
              <a:t>I</a:t>
            </a:r>
            <a:r>
              <a:rPr lang="en-US" altLang="zh-TW" sz="2800" dirty="0"/>
              <a:t>f a name is defined in two namespaces and your program needs to use them both, you can</a:t>
            </a:r>
          </a:p>
          <a:p>
            <a:pPr lvl="1">
              <a:lnSpc>
                <a:spcPct val="90000"/>
              </a:lnSpc>
              <a:buSzPct val="80000"/>
            </a:pPr>
            <a:r>
              <a:rPr lang="en-US" altLang="zh-TW" sz="2400" dirty="0"/>
              <a:t>Use them in different scope:</a:t>
            </a:r>
          </a:p>
          <a:p>
            <a:pPr marL="320040" lvl="1" indent="0">
              <a:lnSpc>
                <a:spcPct val="90000"/>
              </a:lnSpc>
              <a:buNone/>
            </a:pPr>
            <a:r>
              <a:rPr lang="zh-TW" altLang="en-US" sz="2200" dirty="0">
                <a:latin typeface="Courier New" pitchFamily="49" charset="0"/>
              </a:rPr>
              <a:t>   { </a:t>
            </a:r>
            <a:r>
              <a:rPr lang="en-US" altLang="zh-TW" sz="2200" dirty="0">
                <a:latin typeface="Courier New" pitchFamily="49" charset="0"/>
              </a:rPr>
              <a:t>using namespace ns1;</a:t>
            </a:r>
          </a:p>
          <a:p>
            <a:pPr marL="320040" lvl="1" indent="0">
              <a:lnSpc>
                <a:spcPct val="90000"/>
              </a:lnSpc>
              <a:buNone/>
            </a:pPr>
            <a:r>
              <a:rPr lang="zh-TW" altLang="en-US" sz="2200" dirty="0">
                <a:latin typeface="Courier New" pitchFamily="49" charset="0"/>
              </a:rPr>
              <a:t>     </a:t>
            </a:r>
            <a:r>
              <a:rPr lang="en-US" altLang="zh-TW" sz="2200" dirty="0" err="1">
                <a:latin typeface="Courier New" pitchFamily="49" charset="0"/>
              </a:rPr>
              <a:t>my_function</a:t>
            </a:r>
            <a:r>
              <a:rPr lang="en-US" altLang="zh-TW" sz="2200" dirty="0">
                <a:latin typeface="Courier New" pitchFamily="49" charset="0"/>
              </a:rPr>
              <a:t>();</a:t>
            </a:r>
          </a:p>
          <a:p>
            <a:pPr marL="320040" lvl="1" indent="0">
              <a:lnSpc>
                <a:spcPct val="90000"/>
              </a:lnSpc>
              <a:buNone/>
            </a:pPr>
            <a:r>
              <a:rPr lang="zh-TW" altLang="en-US" sz="2200" dirty="0">
                <a:latin typeface="Courier New" pitchFamily="49" charset="0"/>
              </a:rPr>
              <a:t>   }</a:t>
            </a:r>
          </a:p>
          <a:p>
            <a:pPr marL="320040" lvl="1" indent="0">
              <a:lnSpc>
                <a:spcPct val="90000"/>
              </a:lnSpc>
              <a:buNone/>
            </a:pPr>
            <a:r>
              <a:rPr lang="zh-TW" altLang="en-US" sz="2200" dirty="0">
                <a:latin typeface="Courier New" pitchFamily="49" charset="0"/>
              </a:rPr>
              <a:t>   { </a:t>
            </a:r>
            <a:r>
              <a:rPr lang="en-US" altLang="zh-TW" sz="2200" dirty="0">
                <a:latin typeface="Courier New" pitchFamily="49" charset="0"/>
              </a:rPr>
              <a:t>using namespace ns2;</a:t>
            </a:r>
          </a:p>
          <a:p>
            <a:pPr marL="320040" lvl="1" indent="0">
              <a:lnSpc>
                <a:spcPct val="90000"/>
              </a:lnSpc>
              <a:buNone/>
            </a:pPr>
            <a:r>
              <a:rPr lang="en-US" altLang="zh-TW" sz="2200" dirty="0">
                <a:latin typeface="Courier New" pitchFamily="49" charset="0"/>
              </a:rPr>
              <a:t>     </a:t>
            </a:r>
            <a:r>
              <a:rPr lang="en-US" altLang="zh-TW" sz="2200" dirty="0" err="1">
                <a:latin typeface="Courier New" pitchFamily="49" charset="0"/>
              </a:rPr>
              <a:t>my_function</a:t>
            </a:r>
            <a:r>
              <a:rPr lang="en-US" altLang="zh-TW" sz="2200" dirty="0">
                <a:latin typeface="Courier New" pitchFamily="49" charset="0"/>
              </a:rPr>
              <a:t>();</a:t>
            </a:r>
          </a:p>
          <a:p>
            <a:pPr marL="320040" lvl="1" indent="0">
              <a:lnSpc>
                <a:spcPct val="90000"/>
              </a:lnSpc>
              <a:buNone/>
            </a:pPr>
            <a:r>
              <a:rPr lang="en-US" altLang="zh-TW" sz="2200" dirty="0">
                <a:latin typeface="Courier New" pitchFamily="49" charset="0"/>
              </a:rPr>
              <a:t>   }</a:t>
            </a:r>
          </a:p>
          <a:p>
            <a:pPr lvl="1">
              <a:lnSpc>
                <a:spcPct val="90000"/>
              </a:lnSpc>
              <a:buSzPct val="80000"/>
            </a:pPr>
            <a:r>
              <a:rPr lang="en-US" altLang="zh-TW" sz="2400" dirty="0"/>
              <a:t>Specify the namespace:</a:t>
            </a:r>
          </a:p>
          <a:p>
            <a:pPr marL="320040" lvl="1" indent="0">
              <a:lnSpc>
                <a:spcPct val="90000"/>
              </a:lnSpc>
              <a:buNone/>
            </a:pPr>
            <a:r>
              <a:rPr lang="en-US" altLang="zh-TW" sz="2200" dirty="0">
                <a:latin typeface="Courier New" pitchFamily="49" charset="0"/>
              </a:rPr>
              <a:t>   ns1::</a:t>
            </a:r>
            <a:r>
              <a:rPr lang="en-US" altLang="zh-TW" sz="2200" dirty="0" err="1">
                <a:latin typeface="Courier New" pitchFamily="49" charset="0"/>
              </a:rPr>
              <a:t>my_function</a:t>
            </a:r>
            <a:r>
              <a:rPr lang="en-US" altLang="zh-TW" sz="2200" dirty="0">
                <a:latin typeface="Courier New" pitchFamily="49" charset="0"/>
              </a:rPr>
              <a:t>();</a:t>
            </a:r>
          </a:p>
          <a:p>
            <a:pPr marL="320040" lvl="1" indent="0">
              <a:lnSpc>
                <a:spcPct val="90000"/>
              </a:lnSpc>
              <a:buNone/>
            </a:pPr>
            <a:r>
              <a:rPr lang="en-US" altLang="zh-TW" sz="2200" dirty="0">
                <a:latin typeface="Courier New" pitchFamily="49" charset="0"/>
              </a:rPr>
              <a:t>   ns2::</a:t>
            </a:r>
            <a:r>
              <a:rPr lang="en-US" altLang="zh-TW" sz="2200" dirty="0" err="1">
                <a:latin typeface="Courier New" pitchFamily="49" charset="0"/>
              </a:rPr>
              <a:t>my_function</a:t>
            </a:r>
            <a:r>
              <a:rPr lang="en-US" altLang="zh-TW" sz="2200" dirty="0">
                <a:latin typeface="Courier New" pitchFamily="49" charset="0"/>
              </a:rPr>
              <a:t>();</a:t>
            </a:r>
            <a:endParaRPr lang="zh-TW" altLang="zh-TW" sz="2200" dirty="0">
              <a:latin typeface="Courier New" pitchFamily="49" charset="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19F31-EE28-4852-8903-4FB4152F61BD}" type="slidenum">
              <a:rPr lang="zh-TW" altLang="en-US"/>
              <a:pPr/>
              <a:t>72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2695587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273600"/>
            <a:ext cx="7772400" cy="1144800"/>
          </a:xfrm>
        </p:spPr>
        <p:txBody>
          <a:bodyPr>
            <a:normAutofit fontScale="90000"/>
          </a:bodyPr>
          <a:lstStyle/>
          <a:p>
            <a:r>
              <a:rPr lang="en-US" altLang="zh-TW" dirty="0">
                <a:ea typeface="新細明體" pitchFamily="18" charset="-120"/>
              </a:rPr>
              <a:t>Structure type &amp; variable definition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412776"/>
            <a:ext cx="7776864" cy="3306688"/>
          </a:xfrm>
        </p:spPr>
        <p:txBody>
          <a:bodyPr>
            <a:normAutofit/>
          </a:bodyPr>
          <a:lstStyle/>
          <a:p>
            <a:r>
              <a:rPr lang="en-US" altLang="zh-TW" sz="2600" dirty="0">
                <a:ea typeface="新細明體" pitchFamily="18" charset="-120"/>
              </a:rPr>
              <a:t>Sometime, we want to have a collection of values of different types and to treat the collection as a single item</a:t>
            </a:r>
          </a:p>
          <a:p>
            <a:r>
              <a:rPr lang="en-US" altLang="zh-TW" sz="2600" dirty="0">
                <a:ea typeface="新細明體" pitchFamily="18" charset="-120"/>
              </a:rPr>
              <a:t>C++ allows users to define structure data types</a:t>
            </a:r>
            <a:r>
              <a:rPr lang="en-US" altLang="zh-TW" sz="2600" i="1" dirty="0">
                <a:ea typeface="新細明體" pitchFamily="18" charset="-120"/>
              </a:rPr>
              <a:t> </a:t>
            </a:r>
            <a:endParaRPr lang="en-US" altLang="zh-TW" sz="2600" dirty="0">
              <a:ea typeface="新細明體" pitchFamily="18" charset="-120"/>
            </a:endParaRPr>
          </a:p>
          <a:p>
            <a:r>
              <a:rPr lang="en-US" altLang="zh-TW" sz="2600" dirty="0">
                <a:ea typeface="新細明體" pitchFamily="18" charset="-120"/>
              </a:rPr>
              <a:t>Syntax:</a:t>
            </a:r>
            <a:r>
              <a:rPr lang="en-US" altLang="zh-TW" sz="2600" dirty="0">
                <a:latin typeface="Courier New" pitchFamily="49" charset="0"/>
                <a:ea typeface="新細明體" pitchFamily="18" charset="-120"/>
              </a:rPr>
              <a:t>  </a:t>
            </a:r>
            <a:endParaRPr lang="en-US" altLang="zh-TW" sz="2600" dirty="0" smtClean="0"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A2BD0-DD0B-4113-A8DD-7AD55E1CA35C}" type="slidenum">
              <a:rPr lang="zh-TW" altLang="en-US"/>
              <a:pPr/>
              <a:t>73</a:t>
            </a:fld>
            <a:endParaRPr lang="en-US" altLang="zh-TW"/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661544" y="4005064"/>
            <a:ext cx="3798888" cy="1754326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1800" dirty="0" err="1" smtClean="0">
                <a:solidFill>
                  <a:srgbClr val="FF0000"/>
                </a:solidFill>
                <a:latin typeface="Courier New" pitchFamily="49" charset="0"/>
              </a:rPr>
              <a:t>struct</a:t>
            </a:r>
            <a:r>
              <a:rPr lang="en-US" altLang="zh-TW" sz="1800" dirty="0" smtClean="0">
                <a:solidFill>
                  <a:srgbClr val="FF0000"/>
                </a:solidFill>
                <a:latin typeface="Courier New" pitchFamily="49" charset="0"/>
              </a:rPr>
              <a:t> </a:t>
            </a:r>
            <a:r>
              <a:rPr lang="en-US" altLang="zh-TW" sz="1800" dirty="0" err="1" smtClean="0">
                <a:solidFill>
                  <a:schemeClr val="tx1"/>
                </a:solidFill>
                <a:latin typeface="Courier New" pitchFamily="49" charset="0"/>
              </a:rPr>
              <a:t>StudentRecord</a:t>
            </a:r>
            <a:r>
              <a:rPr lang="en-US" altLang="zh-TW" sz="1800" dirty="0" smtClean="0">
                <a:solidFill>
                  <a:srgbClr val="FF0000"/>
                </a:solidFill>
                <a:latin typeface="Courier New" pitchFamily="49" charset="0"/>
              </a:rPr>
              <a:t>{</a:t>
            </a:r>
          </a:p>
          <a:p>
            <a:r>
              <a:rPr lang="en-US" altLang="zh-TW" sz="1800" dirty="0">
                <a:latin typeface="Courier New" pitchFamily="49" charset="0"/>
              </a:rPr>
              <a:t>	</a:t>
            </a:r>
            <a:r>
              <a:rPr lang="en-US" altLang="zh-TW" sz="1800" dirty="0" smtClean="0">
                <a:latin typeface="Courier New" pitchFamily="49" charset="0"/>
              </a:rPr>
              <a:t>char	name[51];</a:t>
            </a:r>
          </a:p>
          <a:p>
            <a:r>
              <a:rPr lang="en-US" altLang="zh-TW" sz="1800" dirty="0" smtClean="0">
                <a:latin typeface="Courier New" pitchFamily="49" charset="0"/>
              </a:rPr>
              <a:t>	char	</a:t>
            </a:r>
            <a:r>
              <a:rPr lang="en-US" altLang="zh-TW" sz="1800" dirty="0" err="1" smtClean="0">
                <a:latin typeface="Courier New" pitchFamily="49" charset="0"/>
              </a:rPr>
              <a:t>sid</a:t>
            </a:r>
            <a:r>
              <a:rPr lang="en-US" altLang="zh-TW" sz="1800" dirty="0" smtClean="0">
                <a:latin typeface="Courier New" pitchFamily="49" charset="0"/>
              </a:rPr>
              <a:t>[9];</a:t>
            </a:r>
          </a:p>
          <a:p>
            <a:r>
              <a:rPr lang="en-US" altLang="zh-TW" sz="1800" dirty="0">
                <a:latin typeface="Courier New" pitchFamily="49" charset="0"/>
              </a:rPr>
              <a:t>	</a:t>
            </a:r>
            <a:r>
              <a:rPr lang="en-US" altLang="zh-TW" sz="1800" dirty="0" smtClean="0">
                <a:latin typeface="Courier New" pitchFamily="49" charset="0"/>
              </a:rPr>
              <a:t>float	GPA;</a:t>
            </a:r>
          </a:p>
          <a:p>
            <a:r>
              <a:rPr lang="en-US" altLang="zh-TW" sz="1800" dirty="0" smtClean="0">
                <a:solidFill>
                  <a:srgbClr val="FF0000"/>
                </a:solidFill>
                <a:latin typeface="Courier New" pitchFamily="49" charset="0"/>
              </a:rPr>
              <a:t>};</a:t>
            </a:r>
          </a:p>
          <a:p>
            <a:endParaRPr lang="en-US" altLang="zh-TW" sz="1800" dirty="0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796693" y="4005064"/>
            <a:ext cx="3798888" cy="1754326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TW" sz="1800" dirty="0" err="1" smtClean="0">
                <a:solidFill>
                  <a:srgbClr val="FF0000"/>
                </a:solidFill>
                <a:latin typeface="Courier New" pitchFamily="49" charset="0"/>
              </a:rPr>
              <a:t>struct</a:t>
            </a:r>
            <a:r>
              <a:rPr lang="en-US" altLang="zh-TW" sz="1800" dirty="0" smtClean="0">
                <a:solidFill>
                  <a:schemeClr val="tx1"/>
                </a:solidFill>
                <a:latin typeface="Courier New" pitchFamily="49" charset="0"/>
              </a:rPr>
              <a:t> </a:t>
            </a:r>
            <a:r>
              <a:rPr lang="en-US" altLang="zh-TW" sz="1800" i="1" dirty="0" err="1" smtClean="0">
                <a:solidFill>
                  <a:schemeClr val="accent4">
                    <a:lumMod val="50000"/>
                  </a:schemeClr>
                </a:solidFill>
                <a:latin typeface="Courier New" pitchFamily="49" charset="0"/>
              </a:rPr>
              <a:t>typename</a:t>
            </a:r>
            <a:r>
              <a:rPr lang="en-US" altLang="zh-TW" sz="1800" dirty="0" smtClean="0">
                <a:solidFill>
                  <a:srgbClr val="FF0000"/>
                </a:solidFill>
                <a:latin typeface="Courier New" pitchFamily="49" charset="0"/>
              </a:rPr>
              <a:t>{</a:t>
            </a:r>
          </a:p>
          <a:p>
            <a:r>
              <a:rPr lang="en-US" altLang="zh-TW" sz="1800" i="1" dirty="0">
                <a:solidFill>
                  <a:srgbClr val="002060"/>
                </a:solidFill>
                <a:latin typeface="Courier New" pitchFamily="49" charset="0"/>
              </a:rPr>
              <a:t>	</a:t>
            </a:r>
            <a:r>
              <a:rPr lang="en-US" altLang="zh-TW" sz="1800" i="1" dirty="0" smtClean="0">
                <a:solidFill>
                  <a:srgbClr val="002060"/>
                </a:solidFill>
                <a:latin typeface="Courier New" pitchFamily="49" charset="0"/>
              </a:rPr>
              <a:t>type1	member_var1;</a:t>
            </a:r>
          </a:p>
          <a:p>
            <a:r>
              <a:rPr lang="en-US" altLang="zh-TW" sz="1800" i="1" dirty="0">
                <a:solidFill>
                  <a:srgbClr val="002060"/>
                </a:solidFill>
                <a:latin typeface="Courier New" pitchFamily="49" charset="0"/>
              </a:rPr>
              <a:t>	</a:t>
            </a:r>
            <a:r>
              <a:rPr lang="en-US" altLang="zh-TW" sz="1800" i="1" dirty="0" smtClean="0">
                <a:solidFill>
                  <a:srgbClr val="002060"/>
                </a:solidFill>
                <a:latin typeface="Courier New" pitchFamily="49" charset="0"/>
              </a:rPr>
              <a:t>type2	member_var2;</a:t>
            </a:r>
          </a:p>
          <a:p>
            <a:r>
              <a:rPr lang="en-US" altLang="zh-TW" sz="1800" i="1" dirty="0">
                <a:solidFill>
                  <a:srgbClr val="002060"/>
                </a:solidFill>
                <a:latin typeface="Courier New" pitchFamily="49" charset="0"/>
              </a:rPr>
              <a:t>	</a:t>
            </a:r>
            <a:r>
              <a:rPr lang="en-US" altLang="zh-TW" sz="1800" i="1" dirty="0" smtClean="0">
                <a:solidFill>
                  <a:srgbClr val="002060"/>
                </a:solidFill>
                <a:latin typeface="Courier New" pitchFamily="49" charset="0"/>
              </a:rPr>
              <a:t>......</a:t>
            </a:r>
          </a:p>
          <a:p>
            <a:r>
              <a:rPr lang="en-US" altLang="zh-TW" sz="1800" dirty="0" smtClean="0">
                <a:solidFill>
                  <a:srgbClr val="FF0000"/>
                </a:solidFill>
                <a:latin typeface="Courier New" pitchFamily="49" charset="0"/>
              </a:rPr>
              <a:t>};</a:t>
            </a:r>
          </a:p>
          <a:p>
            <a:endParaRPr lang="en-US" altLang="zh-TW" sz="1800" dirty="0" smtClean="0">
              <a:solidFill>
                <a:schemeClr val="tx1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627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Structure type &amp; variable definition</a:t>
            </a:r>
            <a:endParaRPr lang="zh-HK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14400" y="1556792"/>
            <a:ext cx="7772400" cy="1008112"/>
          </a:xfrm>
        </p:spPr>
        <p:txBody>
          <a:bodyPr>
            <a:normAutofit lnSpcReduction="10000"/>
          </a:bodyPr>
          <a:lstStyle/>
          <a:p>
            <a:r>
              <a:rPr lang="en-US" altLang="zh-TW" dirty="0">
                <a:ea typeface="新細明體" pitchFamily="18" charset="-120"/>
              </a:rPr>
              <a:t>Once a structure type is defined, variables of that type can be defined:</a:t>
            </a:r>
          </a:p>
          <a:p>
            <a:endParaRPr lang="zh-HK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DBDD3-9467-46E2-A010-37D10607279B}" type="slidenum">
              <a:rPr lang="zh-TW" altLang="en-US" smtClean="0"/>
              <a:pPr/>
              <a:t>74</a:t>
            </a:fld>
            <a:endParaRPr lang="en-US" altLang="zh-TW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971600" y="2564904"/>
            <a:ext cx="7704856" cy="3323987"/>
          </a:xfrm>
          <a:prstGeom prst="rect">
            <a:avLst/>
          </a:prstGeom>
          <a:noFill/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TW" sz="1400" dirty="0" err="1" smtClean="0">
                <a:solidFill>
                  <a:srgbClr val="FF0000"/>
                </a:solidFill>
                <a:latin typeface="Courier New" pitchFamily="49" charset="0"/>
              </a:rPr>
              <a:t>struct</a:t>
            </a:r>
            <a:r>
              <a:rPr lang="en-US" altLang="zh-TW" sz="1400" dirty="0" smtClean="0">
                <a:solidFill>
                  <a:srgbClr val="FF0000"/>
                </a:solidFill>
                <a:latin typeface="Courier New" pitchFamily="49" charset="0"/>
              </a:rPr>
              <a:t> </a:t>
            </a:r>
            <a:r>
              <a:rPr lang="en-US" altLang="zh-TW" sz="1400" dirty="0" smtClean="0">
                <a:solidFill>
                  <a:schemeClr val="tx1"/>
                </a:solidFill>
                <a:latin typeface="Courier New" pitchFamily="49" charset="0"/>
              </a:rPr>
              <a:t>CS2311Student </a:t>
            </a:r>
            <a:r>
              <a:rPr lang="en-US" altLang="zh-TW" sz="1400" dirty="0" smtClean="0">
                <a:solidFill>
                  <a:srgbClr val="FF0000"/>
                </a:solidFill>
                <a:latin typeface="Courier New" pitchFamily="49" charset="0"/>
              </a:rPr>
              <a:t>{</a:t>
            </a:r>
          </a:p>
          <a:p>
            <a:r>
              <a:rPr lang="en-US" altLang="zh-TW" sz="1400" dirty="0" smtClean="0">
                <a:latin typeface="Courier New" pitchFamily="49" charset="0"/>
              </a:rPr>
              <a:t>	</a:t>
            </a:r>
            <a:r>
              <a:rPr lang="en-US" altLang="zh-TW" sz="1400" dirty="0" err="1" smtClean="0">
                <a:latin typeface="Courier New" pitchFamily="49" charset="0"/>
              </a:rPr>
              <a:t>int</a:t>
            </a:r>
            <a:r>
              <a:rPr lang="en-US" altLang="zh-TW" sz="1400" dirty="0" smtClean="0">
                <a:latin typeface="Courier New" pitchFamily="49" charset="0"/>
              </a:rPr>
              <a:t> 	</a:t>
            </a:r>
            <a:r>
              <a:rPr lang="en-US" altLang="zh-TW" sz="1400" dirty="0" err="1" smtClean="0">
                <a:latin typeface="Courier New" pitchFamily="49" charset="0"/>
              </a:rPr>
              <a:t>sid</a:t>
            </a:r>
            <a:r>
              <a:rPr lang="en-US" altLang="zh-TW" sz="1400" dirty="0" smtClean="0">
                <a:latin typeface="Courier New" pitchFamily="49" charset="0"/>
              </a:rPr>
              <a:t>;</a:t>
            </a:r>
          </a:p>
          <a:p>
            <a:r>
              <a:rPr lang="en-US" altLang="zh-TW" sz="1400" dirty="0">
                <a:latin typeface="Courier New" pitchFamily="49" charset="0"/>
              </a:rPr>
              <a:t>	</a:t>
            </a:r>
            <a:r>
              <a:rPr lang="en-US" altLang="zh-TW" sz="1400" dirty="0" smtClean="0">
                <a:latin typeface="Courier New" pitchFamily="49" charset="0"/>
              </a:rPr>
              <a:t>float 	quiz;</a:t>
            </a:r>
          </a:p>
          <a:p>
            <a:r>
              <a:rPr lang="en-US" altLang="zh-TW" sz="1400" dirty="0">
                <a:latin typeface="Courier New" pitchFamily="49" charset="0"/>
              </a:rPr>
              <a:t>	</a:t>
            </a:r>
            <a:r>
              <a:rPr lang="en-US" altLang="zh-TW" sz="1400" dirty="0" smtClean="0">
                <a:latin typeface="Courier New" pitchFamily="49" charset="0"/>
              </a:rPr>
              <a:t>float	asg1;</a:t>
            </a:r>
          </a:p>
          <a:p>
            <a:r>
              <a:rPr lang="en-US" altLang="zh-TW" sz="1400" dirty="0" smtClean="0">
                <a:latin typeface="Courier New" pitchFamily="49" charset="0"/>
              </a:rPr>
              <a:t>	float	asg2;</a:t>
            </a:r>
          </a:p>
          <a:p>
            <a:r>
              <a:rPr lang="en-US" altLang="zh-TW" sz="1400" dirty="0" smtClean="0">
                <a:solidFill>
                  <a:srgbClr val="FF0000"/>
                </a:solidFill>
                <a:latin typeface="Courier New" pitchFamily="49" charset="0"/>
              </a:rPr>
              <a:t>};</a:t>
            </a:r>
          </a:p>
          <a:p>
            <a:r>
              <a:rPr lang="en-US" altLang="zh-TW" sz="1400" dirty="0" smtClean="0">
                <a:latin typeface="Courier New" pitchFamily="49" charset="0"/>
              </a:rPr>
              <a:t>void main(){</a:t>
            </a:r>
          </a:p>
          <a:p>
            <a:r>
              <a:rPr lang="en-US" altLang="zh-TW" sz="1400" dirty="0" smtClean="0">
                <a:latin typeface="Courier New" pitchFamily="49" charset="0"/>
              </a:rPr>
              <a:t>  </a:t>
            </a:r>
            <a:r>
              <a:rPr lang="en-US" altLang="zh-TW" sz="1400" dirty="0" smtClean="0">
                <a:solidFill>
                  <a:srgbClr val="FF0000"/>
                </a:solidFill>
                <a:latin typeface="Courier New" pitchFamily="49" charset="0"/>
              </a:rPr>
              <a:t>CS2311Student	student;</a:t>
            </a:r>
          </a:p>
          <a:p>
            <a:r>
              <a:rPr lang="en-US" altLang="zh-TW" sz="1400" dirty="0" smtClean="0">
                <a:latin typeface="Courier New" pitchFamily="49" charset="0"/>
              </a:rPr>
              <a:t>  </a:t>
            </a:r>
            <a:r>
              <a:rPr lang="en-US" altLang="zh-TW" sz="1400" dirty="0" err="1" smtClean="0">
                <a:latin typeface="Courier New" pitchFamily="49" charset="0"/>
              </a:rPr>
              <a:t>cout</a:t>
            </a:r>
            <a:r>
              <a:rPr lang="en-US" altLang="zh-TW" sz="1400" dirty="0" smtClean="0">
                <a:latin typeface="Courier New" pitchFamily="49" charset="0"/>
              </a:rPr>
              <a:t> &lt;&lt; “Please enter your id, quiz, a1, and a2 marks\n”;</a:t>
            </a:r>
          </a:p>
          <a:p>
            <a:r>
              <a:rPr lang="en-US" altLang="zh-TW" sz="1400" dirty="0">
                <a:latin typeface="Courier New" pitchFamily="49" charset="0"/>
              </a:rPr>
              <a:t> </a:t>
            </a:r>
            <a:r>
              <a:rPr lang="en-US" altLang="zh-TW" sz="1400" dirty="0" smtClean="0">
                <a:latin typeface="Courier New" pitchFamily="49" charset="0"/>
              </a:rPr>
              <a:t> </a:t>
            </a:r>
            <a:r>
              <a:rPr lang="en-US" altLang="zh-TW" sz="1400" dirty="0" err="1" smtClean="0">
                <a:latin typeface="Courier New" pitchFamily="49" charset="0"/>
              </a:rPr>
              <a:t>cin</a:t>
            </a:r>
            <a:r>
              <a:rPr lang="en-US" altLang="zh-TW" sz="1400" dirty="0" smtClean="0">
                <a:latin typeface="Courier New" pitchFamily="49" charset="0"/>
              </a:rPr>
              <a:t> &gt;&gt; sr.id;</a:t>
            </a:r>
          </a:p>
          <a:p>
            <a:r>
              <a:rPr lang="en-US" altLang="zh-TW" sz="1400" dirty="0">
                <a:latin typeface="Courier New" pitchFamily="49" charset="0"/>
              </a:rPr>
              <a:t> </a:t>
            </a:r>
            <a:r>
              <a:rPr lang="en-US" altLang="zh-TW" sz="1400" dirty="0" smtClean="0">
                <a:latin typeface="Courier New" pitchFamily="49" charset="0"/>
              </a:rPr>
              <a:t> </a:t>
            </a:r>
            <a:r>
              <a:rPr lang="en-US" altLang="zh-TW" sz="1400" dirty="0" err="1" smtClean="0">
                <a:latin typeface="Courier New" pitchFamily="49" charset="0"/>
              </a:rPr>
              <a:t>cin</a:t>
            </a:r>
            <a:r>
              <a:rPr lang="en-US" altLang="zh-TW" sz="1400" dirty="0" smtClean="0">
                <a:latin typeface="Courier New" pitchFamily="49" charset="0"/>
              </a:rPr>
              <a:t> &gt;&gt; </a:t>
            </a:r>
            <a:r>
              <a:rPr lang="en-US" altLang="zh-TW" sz="1400" dirty="0" err="1" smtClean="0">
                <a:latin typeface="Courier New" pitchFamily="49" charset="0"/>
              </a:rPr>
              <a:t>sr.quiz</a:t>
            </a:r>
            <a:r>
              <a:rPr lang="en-US" altLang="zh-TW" sz="1400" dirty="0" smtClean="0">
                <a:latin typeface="Courier New" pitchFamily="49" charset="0"/>
              </a:rPr>
              <a:t>;</a:t>
            </a:r>
          </a:p>
          <a:p>
            <a:r>
              <a:rPr lang="en-US" altLang="zh-TW" sz="1400" dirty="0" smtClean="0">
                <a:latin typeface="Courier New" pitchFamily="49" charset="0"/>
              </a:rPr>
              <a:t>  </a:t>
            </a:r>
            <a:r>
              <a:rPr lang="en-US" altLang="zh-TW" sz="1400" dirty="0" err="1" smtClean="0">
                <a:latin typeface="Courier New" pitchFamily="49" charset="0"/>
              </a:rPr>
              <a:t>cin</a:t>
            </a:r>
            <a:r>
              <a:rPr lang="en-US" altLang="zh-TW" sz="1400" dirty="0" smtClean="0">
                <a:latin typeface="Courier New" pitchFamily="49" charset="0"/>
              </a:rPr>
              <a:t> &gt;&gt; sr.asg1;</a:t>
            </a:r>
          </a:p>
          <a:p>
            <a:r>
              <a:rPr lang="en-US" altLang="zh-TW" sz="1400" dirty="0" smtClean="0">
                <a:latin typeface="Courier New" pitchFamily="49" charset="0"/>
              </a:rPr>
              <a:t>  </a:t>
            </a:r>
            <a:r>
              <a:rPr lang="en-US" altLang="zh-TW" sz="1400" dirty="0" err="1" smtClean="0">
                <a:latin typeface="Courier New" pitchFamily="49" charset="0"/>
              </a:rPr>
              <a:t>cin</a:t>
            </a:r>
            <a:r>
              <a:rPr lang="en-US" altLang="zh-TW" sz="1400" dirty="0" smtClean="0">
                <a:latin typeface="Courier New" pitchFamily="49" charset="0"/>
              </a:rPr>
              <a:t> &gt;&gt; sr.asg2;</a:t>
            </a:r>
          </a:p>
          <a:p>
            <a:r>
              <a:rPr lang="en-US" altLang="zh-TW" sz="1400" dirty="0">
                <a:latin typeface="Courier New" pitchFamily="49" charset="0"/>
              </a:rPr>
              <a:t> </a:t>
            </a:r>
            <a:r>
              <a:rPr lang="en-US" altLang="zh-TW" sz="1400" dirty="0" smtClean="0">
                <a:latin typeface="Courier New" pitchFamily="49" charset="0"/>
              </a:rPr>
              <a:t> </a:t>
            </a:r>
            <a:r>
              <a:rPr lang="en-US" altLang="zh-TW" sz="1400" dirty="0" err="1" smtClean="0">
                <a:latin typeface="Courier New" pitchFamily="49" charset="0"/>
              </a:rPr>
              <a:t>cout</a:t>
            </a:r>
            <a:r>
              <a:rPr lang="en-US" altLang="zh-TW" sz="1400" dirty="0" smtClean="0">
                <a:latin typeface="Courier New" pitchFamily="49" charset="0"/>
              </a:rPr>
              <a:t> &lt;&lt; sr.id &lt;&lt;“ </a:t>
            </a:r>
            <a:r>
              <a:rPr lang="en-US" altLang="zh-TW" sz="1400" dirty="0" err="1" smtClean="0">
                <a:latin typeface="Courier New" pitchFamily="49" charset="0"/>
              </a:rPr>
              <a:t>cw</a:t>
            </a:r>
            <a:r>
              <a:rPr lang="en-US" altLang="zh-TW" sz="1400" dirty="0" smtClean="0">
                <a:latin typeface="Courier New" pitchFamily="49" charset="0"/>
              </a:rPr>
              <a:t>:” &lt;&lt;(sr.quiz+sr.asg1+sr.asg2)/3 &lt;&lt; </a:t>
            </a:r>
            <a:r>
              <a:rPr lang="en-US" altLang="zh-TW" sz="1400" dirty="0" err="1" smtClean="0">
                <a:latin typeface="Courier New" pitchFamily="49" charset="0"/>
              </a:rPr>
              <a:t>endl</a:t>
            </a:r>
            <a:r>
              <a:rPr lang="en-US" altLang="zh-TW" sz="1400" dirty="0" smtClean="0">
                <a:latin typeface="Courier New" pitchFamily="49" charset="0"/>
              </a:rPr>
              <a:t>;</a:t>
            </a:r>
          </a:p>
          <a:p>
            <a:r>
              <a:rPr lang="en-US" altLang="zh-TW" sz="1400" dirty="0" smtClean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602722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ea typeface="新細明體" pitchFamily="18" charset="-120"/>
              </a:rPr>
              <a:t>Memory allocation &amp; </a:t>
            </a:r>
            <a:r>
              <a:rPr lang="en-US" altLang="zh-TW" dirty="0" smtClean="0">
                <a:ea typeface="新細明體" pitchFamily="18" charset="-120"/>
              </a:rPr>
              <a:t>initialization</a:t>
            </a:r>
            <a:r>
              <a:rPr lang="zh-TW" altLang="en-US" dirty="0" smtClean="0">
                <a:ea typeface="新細明體" pitchFamily="18" charset="-120"/>
              </a:rPr>
              <a:t>  </a:t>
            </a:r>
            <a:endParaRPr lang="zh-TW" altLang="en-US" dirty="0">
              <a:ea typeface="新細明體" pitchFamily="18" charset="-120"/>
            </a:endParaRP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TW" dirty="0">
                <a:ea typeface="新細明體" pitchFamily="18" charset="-120"/>
              </a:rPr>
              <a:t>When a structure type is defined, no memory is reserved until a variable of that type is declared</a:t>
            </a:r>
          </a:p>
          <a:p>
            <a:endParaRPr lang="en-US" altLang="zh-TW" dirty="0" smtClean="0">
              <a:ea typeface="新細明體" pitchFamily="18" charset="-120"/>
            </a:endParaRPr>
          </a:p>
          <a:p>
            <a:r>
              <a:rPr lang="en-US" altLang="zh-TW" dirty="0" smtClean="0">
                <a:ea typeface="新細明體" pitchFamily="18" charset="-120"/>
              </a:rPr>
              <a:t>When </a:t>
            </a:r>
            <a:r>
              <a:rPr lang="en-US" altLang="zh-TW" dirty="0">
                <a:ea typeface="新細明體" pitchFamily="18" charset="-120"/>
              </a:rPr>
              <a:t>a variable is declared of a given structure type, enough memory is allocated for storing all structure members </a:t>
            </a:r>
            <a:r>
              <a:rPr lang="en-US" altLang="zh-TW" i="1" dirty="0">
                <a:ea typeface="新細明體" pitchFamily="18" charset="-120"/>
              </a:rPr>
              <a:t>contiguously</a:t>
            </a:r>
            <a:r>
              <a:rPr lang="en-US" altLang="zh-TW" dirty="0">
                <a:ea typeface="新細明體" pitchFamily="18" charset="-120"/>
              </a:rPr>
              <a:t> in the main memory</a:t>
            </a:r>
          </a:p>
          <a:p>
            <a:endParaRPr lang="en-US" altLang="zh-TW" dirty="0" smtClean="0">
              <a:ea typeface="新細明體" pitchFamily="18" charset="-120"/>
            </a:endParaRPr>
          </a:p>
          <a:p>
            <a:r>
              <a:rPr lang="en-US" altLang="zh-TW" dirty="0" smtClean="0">
                <a:ea typeface="新細明體" pitchFamily="18" charset="-120"/>
              </a:rPr>
              <a:t>Initializing </a:t>
            </a:r>
            <a:r>
              <a:rPr lang="en-US" altLang="zh-TW" dirty="0">
                <a:ea typeface="新細明體" pitchFamily="18" charset="-120"/>
              </a:rPr>
              <a:t>a structure variable:</a:t>
            </a:r>
          </a:p>
          <a:p>
            <a:pPr marL="0" indent="0">
              <a:buNone/>
            </a:pPr>
            <a:r>
              <a:rPr lang="en-US" altLang="zh-TW" sz="2000" dirty="0" smtClean="0">
                <a:latin typeface="Courier New" pitchFamily="49" charset="0"/>
                <a:ea typeface="新細明體" pitchFamily="18" charset="-120"/>
              </a:rPr>
              <a:t>CS2311Student </a:t>
            </a:r>
            <a:r>
              <a:rPr lang="en-US" altLang="zh-TW" sz="2000" dirty="0" err="1" smtClean="0">
                <a:latin typeface="Courier New" pitchFamily="49" charset="0"/>
                <a:ea typeface="新細明體" pitchFamily="18" charset="-120"/>
              </a:rPr>
              <a:t>danny</a:t>
            </a:r>
            <a:r>
              <a:rPr lang="en-US" altLang="zh-TW" sz="2000" dirty="0" smtClean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= </a:t>
            </a:r>
            <a:r>
              <a:rPr lang="en-US" altLang="zh-TW" sz="2000" dirty="0" smtClean="0">
                <a:latin typeface="Courier New" pitchFamily="49" charset="0"/>
                <a:ea typeface="新細明體" pitchFamily="18" charset="-120"/>
              </a:rPr>
              <a:t>{“Danny”,50123456,80,75,60};</a:t>
            </a:r>
            <a:endParaRPr lang="en-US" altLang="zh-TW" sz="2000" dirty="0">
              <a:latin typeface="Courier New" pitchFamily="49" charset="0"/>
              <a:ea typeface="新細明體" pitchFamily="18" charset="-120"/>
            </a:endParaRPr>
          </a:p>
          <a:p>
            <a:endParaRPr lang="en-US" altLang="zh-TW" dirty="0">
              <a:ea typeface="新細明體" pitchFamily="18" charset="-12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B9082-6321-455C-B854-E608032C886C}" type="slidenum">
              <a:rPr lang="zh-TW" altLang="en-US"/>
              <a:pPr/>
              <a:t>75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43535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zh-TW" dirty="0">
                <a:ea typeface="新細明體" pitchFamily="18" charset="-120"/>
              </a:rPr>
              <a:t>Accessing individual members</a:t>
            </a:r>
            <a:r>
              <a:rPr lang="en-US" altLang="zh-TW" sz="3800" dirty="0">
                <a:latin typeface="Courier New" pitchFamily="49" charset="0"/>
                <a:ea typeface="新細明體" pitchFamily="18" charset="-120"/>
              </a:rPr>
              <a:t> 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556792"/>
            <a:ext cx="7772400" cy="4949825"/>
          </a:xfrm>
        </p:spPr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A member variable can be accessed with the use of the dot operator “.” :</a:t>
            </a:r>
          </a:p>
          <a:p>
            <a:pPr marL="0" indent="0">
              <a:buNone/>
            </a:pPr>
            <a:r>
              <a:rPr lang="en-US" altLang="zh-TW" sz="2400" dirty="0">
                <a:latin typeface="Courier New" pitchFamily="49" charset="0"/>
                <a:ea typeface="新細明體" pitchFamily="18" charset="-120"/>
              </a:rPr>
              <a:t>   </a:t>
            </a:r>
            <a:r>
              <a:rPr lang="en-US" altLang="zh-TW" sz="2400" dirty="0" err="1" smtClean="0">
                <a:latin typeface="Courier New" pitchFamily="49" charset="0"/>
                <a:ea typeface="新細明體" pitchFamily="18" charset="-120"/>
              </a:rPr>
              <a:t>danny.quiz</a:t>
            </a:r>
            <a:r>
              <a:rPr lang="en-US" altLang="zh-TW" sz="2400" dirty="0" smtClean="0">
                <a:latin typeface="Courier New" pitchFamily="49" charset="0"/>
                <a:ea typeface="新細明體" pitchFamily="18" charset="-120"/>
              </a:rPr>
              <a:t> += 10;</a:t>
            </a:r>
            <a:endParaRPr lang="en-US" altLang="zh-TW" sz="2400" dirty="0">
              <a:latin typeface="Courier New" pitchFamily="49" charset="0"/>
              <a:ea typeface="新細明體" pitchFamily="18" charset="-120"/>
            </a:endParaRPr>
          </a:p>
          <a:p>
            <a:r>
              <a:rPr lang="en-US" altLang="zh-TW" dirty="0">
                <a:ea typeface="新細明體" pitchFamily="18" charset="-120"/>
              </a:rPr>
              <a:t>Two structure types can have the same member name:</a:t>
            </a:r>
          </a:p>
          <a:p>
            <a:pPr>
              <a:buFont typeface="Wingdings" pitchFamily="2" charset="2"/>
              <a:buNone/>
            </a:pPr>
            <a:r>
              <a:rPr lang="en-US" altLang="zh-TW" sz="2400" dirty="0">
                <a:latin typeface="Courier New" pitchFamily="49" charset="0"/>
                <a:ea typeface="新細明體" pitchFamily="18" charset="-120"/>
              </a:rPr>
              <a:t>   </a:t>
            </a:r>
            <a:r>
              <a:rPr lang="en-US" altLang="zh-TW" sz="2400" dirty="0" smtClean="0">
                <a:solidFill>
                  <a:srgbClr val="FF0000"/>
                </a:solidFill>
                <a:latin typeface="Courier New" pitchFamily="49" charset="0"/>
                <a:ea typeface="新細明體" pitchFamily="18" charset="-120"/>
              </a:rPr>
              <a:t>CS2363Student </a:t>
            </a:r>
            <a:r>
              <a:rPr lang="en-US" altLang="zh-TW" sz="2400" dirty="0" smtClean="0">
                <a:latin typeface="Courier New" pitchFamily="49" charset="0"/>
                <a:ea typeface="新細明體" pitchFamily="18" charset="-120"/>
              </a:rPr>
              <a:t>peter;</a:t>
            </a:r>
            <a:endParaRPr lang="en-US" altLang="zh-TW" sz="2400" dirty="0">
              <a:latin typeface="Courier New" pitchFamily="49" charset="0"/>
              <a:ea typeface="新細明體" pitchFamily="18" charset="-120"/>
            </a:endParaRPr>
          </a:p>
          <a:p>
            <a:pPr>
              <a:buFont typeface="Wingdings" pitchFamily="2" charset="2"/>
              <a:buNone/>
            </a:pPr>
            <a:r>
              <a:rPr lang="en-US" altLang="zh-TW" sz="2400" dirty="0">
                <a:latin typeface="Courier New" pitchFamily="49" charset="0"/>
                <a:ea typeface="新細明體" pitchFamily="18" charset="-120"/>
              </a:rPr>
              <a:t>   </a:t>
            </a:r>
            <a:r>
              <a:rPr lang="en-US" altLang="zh-TW" sz="2400" dirty="0" err="1">
                <a:latin typeface="Courier New" pitchFamily="49" charset="0"/>
                <a:ea typeface="新細明體" pitchFamily="18" charset="-120"/>
              </a:rPr>
              <a:t>cin</a:t>
            </a:r>
            <a:r>
              <a:rPr lang="en-US" altLang="zh-TW" sz="2400" dirty="0">
                <a:latin typeface="Courier New" pitchFamily="49" charset="0"/>
                <a:ea typeface="新細明體" pitchFamily="18" charset="-120"/>
              </a:rPr>
              <a:t> &gt;&gt; </a:t>
            </a:r>
            <a:r>
              <a:rPr lang="en-US" altLang="zh-TW" sz="2400" dirty="0" err="1" smtClean="0">
                <a:latin typeface="Courier New" pitchFamily="49" charset="0"/>
                <a:ea typeface="新細明體" pitchFamily="18" charset="-120"/>
              </a:rPr>
              <a:t>peter.quiz</a:t>
            </a:r>
            <a:r>
              <a:rPr lang="en-US" altLang="zh-TW" sz="2400" dirty="0" smtClean="0">
                <a:latin typeface="Courier New" pitchFamily="49" charset="0"/>
                <a:ea typeface="新細明體" pitchFamily="18" charset="-120"/>
              </a:rPr>
              <a:t>;   </a:t>
            </a:r>
            <a:endParaRPr lang="en-US" altLang="zh-TW" sz="2400" dirty="0">
              <a:latin typeface="Courier New" pitchFamily="49" charset="0"/>
              <a:ea typeface="新細明體" pitchFamily="18" charset="-12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9DB93-7DD8-450D-9399-DFD41698B578}" type="slidenum">
              <a:rPr lang="zh-TW" altLang="en-US"/>
              <a:pPr/>
              <a:t>76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25469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 altLang="zh-TW" dirty="0">
                <a:ea typeface="新細明體" pitchFamily="18" charset="-120"/>
              </a:rPr>
              <a:t>Assignment for structures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idx="1"/>
          </p:nvPr>
        </p:nvSpPr>
        <p:spPr>
          <a:xfrm>
            <a:off x="899592" y="1556792"/>
            <a:ext cx="7772400" cy="48958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dirty="0">
                <a:ea typeface="新細明體" pitchFamily="18" charset="-120"/>
              </a:rPr>
              <a:t>You can assign structure values to a structure variable: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400" dirty="0">
                <a:latin typeface="Courier New" pitchFamily="49" charset="0"/>
                <a:ea typeface="新細明體" pitchFamily="18" charset="-120"/>
              </a:rPr>
              <a:t>    </a:t>
            </a:r>
            <a:r>
              <a:rPr lang="en-US" altLang="zh-TW" sz="2400" dirty="0" err="1">
                <a:latin typeface="Courier New" pitchFamily="49" charset="0"/>
                <a:ea typeface="新細明體" pitchFamily="18" charset="-120"/>
              </a:rPr>
              <a:t>danny</a:t>
            </a:r>
            <a:r>
              <a:rPr lang="en-US" altLang="zh-TW" sz="2400" dirty="0">
                <a:latin typeface="Courier New" pitchFamily="49" charset="0"/>
                <a:ea typeface="新細明體" pitchFamily="18" charset="-120"/>
              </a:rPr>
              <a:t> = kitty;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400" dirty="0">
                <a:ea typeface="新細明體" pitchFamily="18" charset="-120"/>
              </a:rPr>
              <a:t>    </a:t>
            </a:r>
            <a:r>
              <a:rPr lang="en-US" altLang="zh-TW" dirty="0">
                <a:ea typeface="新細明體" pitchFamily="18" charset="-120"/>
              </a:rPr>
              <a:t>which is equivalent to: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400" dirty="0" smtClean="0">
                <a:latin typeface="Courier New" pitchFamily="49" charset="0"/>
                <a:ea typeface="新細明體" pitchFamily="18" charset="-120"/>
              </a:rPr>
              <a:t>	danny.id    </a:t>
            </a:r>
            <a:r>
              <a:rPr lang="en-US" altLang="zh-TW" sz="2400" dirty="0">
                <a:latin typeface="Courier New" pitchFamily="49" charset="0"/>
                <a:ea typeface="新細明體" pitchFamily="18" charset="-120"/>
              </a:rPr>
              <a:t>= kitty.id;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400" dirty="0" smtClean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2400" dirty="0" err="1" smtClean="0">
                <a:latin typeface="Courier New" pitchFamily="49" charset="0"/>
                <a:ea typeface="新細明體" pitchFamily="18" charset="-120"/>
              </a:rPr>
              <a:t>danny.quiz</a:t>
            </a:r>
            <a:r>
              <a:rPr lang="en-US" altLang="zh-TW" sz="2400" dirty="0" smtClean="0">
                <a:latin typeface="Courier New" pitchFamily="49" charset="0"/>
                <a:ea typeface="新細明體" pitchFamily="18" charset="-120"/>
              </a:rPr>
              <a:t>  = </a:t>
            </a:r>
            <a:r>
              <a:rPr lang="en-US" altLang="zh-TW" sz="2400" dirty="0" err="1" smtClean="0">
                <a:latin typeface="Courier New" pitchFamily="49" charset="0"/>
                <a:ea typeface="新細明體" pitchFamily="18" charset="-120"/>
              </a:rPr>
              <a:t>kitty.quiz</a:t>
            </a:r>
            <a:r>
              <a:rPr lang="en-US" altLang="zh-TW" sz="2400" dirty="0" smtClean="0">
                <a:latin typeface="Courier New" pitchFamily="49" charset="0"/>
                <a:ea typeface="新細明體" pitchFamily="18" charset="-120"/>
              </a:rPr>
              <a:t>;</a:t>
            </a:r>
            <a:endParaRPr lang="en-US" altLang="zh-TW" sz="2400" dirty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400" dirty="0" smtClean="0">
                <a:latin typeface="Courier New" pitchFamily="49" charset="0"/>
                <a:ea typeface="新細明體" pitchFamily="18" charset="-120"/>
              </a:rPr>
              <a:t>	danny.asg1  </a:t>
            </a:r>
            <a:r>
              <a:rPr lang="en-US" altLang="zh-TW" sz="2400" dirty="0">
                <a:latin typeface="Courier New" pitchFamily="49" charset="0"/>
                <a:ea typeface="新細明體" pitchFamily="18" charset="-120"/>
              </a:rPr>
              <a:t>= kitty.asg1;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400" dirty="0" smtClean="0">
                <a:latin typeface="Courier New" pitchFamily="49" charset="0"/>
                <a:ea typeface="新細明體" pitchFamily="18" charset="-120"/>
              </a:rPr>
              <a:t>	danny.asg2  </a:t>
            </a:r>
            <a:r>
              <a:rPr lang="en-US" altLang="zh-TW" sz="2400" dirty="0">
                <a:latin typeface="Courier New" pitchFamily="49" charset="0"/>
                <a:ea typeface="新細明體" pitchFamily="18" charset="-120"/>
              </a:rPr>
              <a:t>= kitty.asg2;</a:t>
            </a:r>
            <a:endParaRPr lang="en-US" altLang="zh-TW" sz="2400" dirty="0">
              <a:ea typeface="新細明體" pitchFamily="18" charset="-120"/>
            </a:endParaRPr>
          </a:p>
          <a:p>
            <a:pPr>
              <a:buFont typeface="Wingdings" pitchFamily="2" charset="2"/>
              <a:buChar char="q"/>
            </a:pPr>
            <a:endParaRPr lang="en-US" altLang="zh-TW" sz="2400" dirty="0">
              <a:ea typeface="新細明體" pitchFamily="18" charset="-120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0C8682-1B87-4189-ADD5-63ED51ACD3A8}" type="slidenum">
              <a:rPr lang="zh-TW" altLang="en-US"/>
              <a:pPr/>
              <a:t>77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9977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Structures as function arguments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dirty="0">
                <a:ea typeface="新細明體" pitchFamily="18" charset="-120"/>
              </a:rPr>
              <a:t>A function can have parameters of structure type: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zh-TW" sz="2200" dirty="0">
                <a:latin typeface="Courier New" pitchFamily="49" charset="0"/>
                <a:ea typeface="新細明體" pitchFamily="18" charset="-120"/>
              </a:rPr>
              <a:t>	double </a:t>
            </a:r>
            <a:r>
              <a:rPr lang="en-US" altLang="zh-TW" sz="2200" dirty="0" smtClean="0">
                <a:latin typeface="Courier New" pitchFamily="49" charset="0"/>
                <a:ea typeface="新細明體" pitchFamily="18" charset="-120"/>
              </a:rPr>
              <a:t>overall(CS2311Student s</a:t>
            </a:r>
            <a:r>
              <a:rPr lang="en-US" altLang="zh-TW" sz="2200" dirty="0">
                <a:latin typeface="Courier New" pitchFamily="49" charset="0"/>
                <a:ea typeface="新細明體" pitchFamily="18" charset="-120"/>
              </a:rPr>
              <a:t>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zh-TW" sz="2200" dirty="0">
                <a:latin typeface="Courier New" pitchFamily="49" charset="0"/>
                <a:ea typeface="新細明體" pitchFamily="18" charset="-120"/>
              </a:rPr>
              <a:t>	{  </a:t>
            </a:r>
            <a:endParaRPr lang="en-US" altLang="zh-TW" sz="2200" dirty="0" smtClean="0">
              <a:latin typeface="Courier New" pitchFamily="49" charset="0"/>
              <a:ea typeface="新細明體" pitchFamily="18" charset="-12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zh-TW" sz="2200" dirty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2200" dirty="0" smtClean="0">
                <a:latin typeface="Courier New" pitchFamily="49" charset="0"/>
                <a:ea typeface="新細明體" pitchFamily="18" charset="-120"/>
              </a:rPr>
              <a:t>	return </a:t>
            </a:r>
            <a:r>
              <a:rPr lang="en-US" altLang="zh-TW" sz="2200" dirty="0" err="1" smtClean="0">
                <a:latin typeface="Courier New" pitchFamily="49" charset="0"/>
                <a:ea typeface="新細明體" pitchFamily="18" charset="-120"/>
              </a:rPr>
              <a:t>s.quiz</a:t>
            </a:r>
            <a:r>
              <a:rPr lang="en-US" altLang="zh-TW" sz="2200" dirty="0" smtClean="0">
                <a:latin typeface="Courier New" pitchFamily="49" charset="0"/>
                <a:ea typeface="新細明體" pitchFamily="18" charset="-120"/>
              </a:rPr>
              <a:t>+ s.asg1+s.asg2)/3;</a:t>
            </a:r>
            <a:endParaRPr lang="en-US" altLang="zh-TW" sz="2200" dirty="0">
              <a:latin typeface="Courier New" pitchFamily="49" charset="0"/>
              <a:ea typeface="新細明體" pitchFamily="18" charset="-12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zh-TW" sz="2200" dirty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2200" dirty="0" smtClean="0">
                <a:latin typeface="Courier New" pitchFamily="49" charset="0"/>
                <a:ea typeface="新細明體" pitchFamily="18" charset="-120"/>
              </a:rPr>
              <a:t>}</a:t>
            </a:r>
            <a:endParaRPr lang="en-US" altLang="zh-TW" sz="2200" dirty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</a:pPr>
            <a:r>
              <a:rPr lang="en-US" altLang="zh-TW" dirty="0">
                <a:ea typeface="新細明體" pitchFamily="18" charset="-120"/>
              </a:rPr>
              <a:t>A function can return a value of structure type: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	</a:t>
            </a:r>
            <a:endParaRPr lang="en-US" altLang="zh-TW" sz="2200" dirty="0">
              <a:latin typeface="Courier New" pitchFamily="49" charset="0"/>
              <a:ea typeface="新細明體" pitchFamily="18" charset="-12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TW" sz="2200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200" dirty="0" smtClean="0">
                <a:latin typeface="Courier New" pitchFamily="49" charset="0"/>
                <a:ea typeface="新細明體" pitchFamily="18" charset="-120"/>
              </a:rPr>
              <a:t>CS2331Student </a:t>
            </a:r>
            <a:r>
              <a:rPr lang="en-US" altLang="zh-TW" sz="2200" dirty="0" err="1" smtClean="0">
                <a:latin typeface="Courier New" pitchFamily="49" charset="0"/>
                <a:ea typeface="新細明體" pitchFamily="18" charset="-120"/>
              </a:rPr>
              <a:t>InputScore</a:t>
            </a:r>
            <a:r>
              <a:rPr lang="en-US" altLang="zh-TW" sz="2200" dirty="0" smtClean="0">
                <a:latin typeface="Courier New" pitchFamily="49" charset="0"/>
                <a:ea typeface="新細明體" pitchFamily="18" charset="-120"/>
              </a:rPr>
              <a:t>(</a:t>
            </a:r>
            <a:r>
              <a:rPr lang="en-US" altLang="zh-TW" sz="2200" dirty="0" err="1" smtClean="0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200" dirty="0">
                <a:latin typeface="Courier New" pitchFamily="49" charset="0"/>
                <a:ea typeface="新細明體" pitchFamily="18" charset="-120"/>
              </a:rPr>
              <a:t>);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BEE34-C6FF-4D98-B8CB-B3513E1D6BE5}" type="slidenum">
              <a:rPr lang="zh-TW" altLang="en-US"/>
              <a:pPr/>
              <a:t>78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6540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>
                <a:ea typeface="新細明體" pitchFamily="18" charset="-120"/>
              </a:rPr>
              <a:t>Hierarchical structures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683568" y="1412776"/>
            <a:ext cx="7772400" cy="4536032"/>
          </a:xfrm>
        </p:spPr>
        <p:txBody>
          <a:bodyPr>
            <a:normAutofit lnSpcReduction="10000"/>
          </a:bodyPr>
          <a:lstStyle/>
          <a:p>
            <a:r>
              <a:rPr lang="en-US" altLang="zh-TW" dirty="0">
                <a:ea typeface="新細明體" pitchFamily="18" charset="-120"/>
              </a:rPr>
              <a:t>A member of a structure can be another structure:</a:t>
            </a:r>
          </a:p>
          <a:p>
            <a:pPr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	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struct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Date{</a:t>
            </a:r>
          </a:p>
          <a:p>
            <a:pPr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 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int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month, day, year;</a:t>
            </a:r>
          </a:p>
          <a:p>
            <a:pPr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};</a:t>
            </a:r>
          </a:p>
          <a:p>
            <a:pPr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struct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PersonInfo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{</a:t>
            </a:r>
          </a:p>
          <a:p>
            <a:pPr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   double height; //in inches</a:t>
            </a:r>
          </a:p>
          <a:p>
            <a:pPr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   double weight; //in pounds</a:t>
            </a:r>
          </a:p>
          <a:p>
            <a:pPr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   Date   birthday;</a:t>
            </a:r>
          </a:p>
          <a:p>
            <a:pPr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};</a:t>
            </a:r>
          </a:p>
          <a:p>
            <a:pPr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dirty="0" err="1">
                <a:latin typeface="Courier New" pitchFamily="49" charset="0"/>
                <a:ea typeface="新細明體" pitchFamily="18" charset="-120"/>
              </a:rPr>
              <a:t>PersonInfo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</a:t>
            </a:r>
            <a:r>
              <a:rPr lang="en-US" altLang="zh-TW" sz="2000" dirty="0" smtClean="0">
                <a:latin typeface="Courier New" pitchFamily="49" charset="0"/>
                <a:ea typeface="新細明體" pitchFamily="18" charset="-120"/>
              </a:rPr>
              <a:t>peter;</a:t>
            </a:r>
            <a:endParaRPr lang="en-US" altLang="zh-TW" sz="2000" dirty="0">
              <a:latin typeface="Courier New" pitchFamily="49" charset="0"/>
              <a:ea typeface="新細明體" pitchFamily="18" charset="-120"/>
            </a:endParaRPr>
          </a:p>
          <a:p>
            <a:pPr>
              <a:buFont typeface="Wingdings" pitchFamily="2" charset="2"/>
              <a:buNone/>
            </a:pP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  </a:t>
            </a:r>
            <a:r>
              <a:rPr lang="en-US" altLang="zh-TW" sz="2000" dirty="0" err="1" smtClean="0">
                <a:latin typeface="Courier New" pitchFamily="49" charset="0"/>
                <a:ea typeface="新細明體" pitchFamily="18" charset="-120"/>
              </a:rPr>
              <a:t>peter.birthday.year</a:t>
            </a:r>
            <a:r>
              <a:rPr lang="en-US" altLang="zh-TW" sz="2000" dirty="0" smtClean="0">
                <a:latin typeface="Courier New" pitchFamily="49" charset="0"/>
                <a:ea typeface="新細明體" pitchFamily="18" charset="-120"/>
              </a:rPr>
              <a:t>=2001</a:t>
            </a:r>
            <a:r>
              <a:rPr lang="en-US" altLang="zh-TW" sz="2000" dirty="0">
                <a:latin typeface="Courier New" pitchFamily="49" charset="0"/>
                <a:ea typeface="新細明體" pitchFamily="18" charset="-120"/>
              </a:rPr>
              <a:t>;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D29DC-555B-4D91-8672-446857FFF102}" type="slidenum">
              <a:rPr lang="zh-TW" altLang="en-US"/>
              <a:pPr/>
              <a:t>79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9737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9234</TotalTime>
  <Words>3515</Words>
  <Application>Microsoft Macintosh PowerPoint</Application>
  <PresentationFormat>On-screen Show (4:3)</PresentationFormat>
  <Paragraphs>1239</Paragraphs>
  <Slides>79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91" baseType="lpstr">
      <vt:lpstr>Calibri</vt:lpstr>
      <vt:lpstr>Courier New</vt:lpstr>
      <vt:lpstr>Monotype Sorts</vt:lpstr>
      <vt:lpstr>Symbol</vt:lpstr>
      <vt:lpstr>Times New Roman</vt:lpstr>
      <vt:lpstr>Verdana</vt:lpstr>
      <vt:lpstr>Wingdings</vt:lpstr>
      <vt:lpstr>Wingdings 2</vt:lpstr>
      <vt:lpstr>宋体</vt:lpstr>
      <vt:lpstr>新細明體</vt:lpstr>
      <vt:lpstr>Arial</vt:lpstr>
      <vt:lpstr>Office Theme</vt:lpstr>
      <vt:lpstr>CS2311 Computer Programming</vt:lpstr>
      <vt:lpstr>Outline</vt:lpstr>
      <vt:lpstr>Class and Object</vt:lpstr>
      <vt:lpstr>Class in programming</vt:lpstr>
      <vt:lpstr>What is an object? </vt:lpstr>
      <vt:lpstr>Class and Object : Example</vt:lpstr>
      <vt:lpstr>Class and Object</vt:lpstr>
      <vt:lpstr>Class in Computer Programming</vt:lpstr>
      <vt:lpstr>Classes and Objects in C++</vt:lpstr>
      <vt:lpstr>Defining classes</vt:lpstr>
      <vt:lpstr>Defining classes (example I)</vt:lpstr>
      <vt:lpstr>Member function</vt:lpstr>
      <vt:lpstr>Defining classes (example II)</vt:lpstr>
      <vt:lpstr>Create object, access its function</vt:lpstr>
      <vt:lpstr>Main function</vt:lpstr>
      <vt:lpstr>Public and private members</vt:lpstr>
      <vt:lpstr>A new class definition for DayOfYear</vt:lpstr>
      <vt:lpstr>Member function definitions</vt:lpstr>
      <vt:lpstr>Member function definitions</vt:lpstr>
      <vt:lpstr>Member function definitions</vt:lpstr>
      <vt:lpstr>A new main program</vt:lpstr>
      <vt:lpstr>Private Variables and Access functions</vt:lpstr>
      <vt:lpstr>Why private variable?</vt:lpstr>
      <vt:lpstr>Why private variables?</vt:lpstr>
      <vt:lpstr>Why private members?</vt:lpstr>
      <vt:lpstr>Assignment operator for objects</vt:lpstr>
      <vt:lpstr>Constructors for initialization</vt:lpstr>
      <vt:lpstr>Example: Bank account </vt:lpstr>
      <vt:lpstr>Constructors</vt:lpstr>
      <vt:lpstr>Constructors</vt:lpstr>
      <vt:lpstr>Constructors</vt:lpstr>
      <vt:lpstr>Constructors</vt:lpstr>
      <vt:lpstr>Constructors</vt:lpstr>
      <vt:lpstr>Default constructor</vt:lpstr>
      <vt:lpstr>Default constructors</vt:lpstr>
      <vt:lpstr>Call-by-Reference</vt:lpstr>
      <vt:lpstr>PowerPoint Presentation</vt:lpstr>
      <vt:lpstr>Friend Function</vt:lpstr>
      <vt:lpstr>Equality testing: ordinary function</vt:lpstr>
      <vt:lpstr>Equality testing: ordinary function</vt:lpstr>
      <vt:lpstr>Friend function</vt:lpstr>
      <vt:lpstr>Friend function</vt:lpstr>
      <vt:lpstr>Equality testing: friend function</vt:lpstr>
      <vt:lpstr>Equality testing: friend function</vt:lpstr>
      <vt:lpstr>const modifier revisited</vt:lpstr>
      <vt:lpstr>const modifier revisited</vt:lpstr>
      <vt:lpstr>const parameter modifier</vt:lpstr>
      <vt:lpstr>const parameter modifier</vt:lpstr>
      <vt:lpstr>const parameter modifier</vt:lpstr>
      <vt:lpstr>const modifier for function</vt:lpstr>
      <vt:lpstr>const modifier for function</vt:lpstr>
      <vt:lpstr>const modifier for function</vt:lpstr>
      <vt:lpstr>const all or nothing</vt:lpstr>
      <vt:lpstr>Overloading operators</vt:lpstr>
      <vt:lpstr>Overloading operators: Friend function</vt:lpstr>
      <vt:lpstr>Overloading &gt;&gt; and &lt;&lt;</vt:lpstr>
      <vt:lpstr>Overloading &gt;&gt; and &lt;&lt;</vt:lpstr>
      <vt:lpstr>Overloading &gt;&gt; and &lt;&lt;</vt:lpstr>
      <vt:lpstr>Rules on overloading operators</vt:lpstr>
      <vt:lpstr>Rules on overloading operators</vt:lpstr>
      <vt:lpstr>Reference Only</vt:lpstr>
      <vt:lpstr>Constructors for automatic type conversion</vt:lpstr>
      <vt:lpstr>Constructors for automatic type conversion</vt:lpstr>
      <vt:lpstr>Overloading unary operator</vt:lpstr>
      <vt:lpstr>Separate compilation</vt:lpstr>
      <vt:lpstr>Header file: circle.h</vt:lpstr>
      <vt:lpstr>Implementation file: circle.cpp </vt:lpstr>
      <vt:lpstr>Application file: main.cpp </vt:lpstr>
      <vt:lpstr>Separate compilation</vt:lpstr>
      <vt:lpstr>Namespace</vt:lpstr>
      <vt:lpstr>Namespace</vt:lpstr>
      <vt:lpstr>Namespace</vt:lpstr>
      <vt:lpstr>Structure type &amp; variable definition</vt:lpstr>
      <vt:lpstr>Structure type &amp; variable definition</vt:lpstr>
      <vt:lpstr>Memory allocation &amp; initialization  </vt:lpstr>
      <vt:lpstr>Accessing individual members </vt:lpstr>
      <vt:lpstr>Assignment for structures</vt:lpstr>
      <vt:lpstr>Structures as function arguments</vt:lpstr>
      <vt:lpstr>Hierarchical structures</vt:lpstr>
    </vt:vector>
  </TitlesOfParts>
  <Company>City University of Hong Kong</Company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Structure type</dc:title>
  <dc:creator>cscmkwan</dc:creator>
  <cp:lastModifiedBy>Henry Xu</cp:lastModifiedBy>
  <cp:revision>333</cp:revision>
  <cp:lastPrinted>2012-10-03T03:41:37Z</cp:lastPrinted>
  <dcterms:created xsi:type="dcterms:W3CDTF">1998-11-23T02:55:14Z</dcterms:created>
  <dcterms:modified xsi:type="dcterms:W3CDTF">2016-10-23T08:17:01Z</dcterms:modified>
</cp:coreProperties>
</file>