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handoutMasterIdLst>
    <p:handoutMasterId r:id="rId22"/>
  </p:handoutMasterIdLst>
  <p:sldIdLst>
    <p:sldId id="466" r:id="rId2"/>
    <p:sldId id="474" r:id="rId3"/>
    <p:sldId id="475" r:id="rId4"/>
    <p:sldId id="476" r:id="rId5"/>
    <p:sldId id="477" r:id="rId6"/>
    <p:sldId id="478" r:id="rId7"/>
    <p:sldId id="479" r:id="rId8"/>
    <p:sldId id="481" r:id="rId9"/>
    <p:sldId id="482" r:id="rId10"/>
    <p:sldId id="483" r:id="rId11"/>
    <p:sldId id="484" r:id="rId12"/>
    <p:sldId id="485" r:id="rId13"/>
    <p:sldId id="486" r:id="rId14"/>
    <p:sldId id="487" r:id="rId15"/>
    <p:sldId id="488" r:id="rId16"/>
    <p:sldId id="489" r:id="rId17"/>
    <p:sldId id="490" r:id="rId18"/>
    <p:sldId id="491" r:id="rId19"/>
    <p:sldId id="473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EF1E6"/>
    <a:srgbClr val="FEF6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83" autoAdjust="0"/>
    <p:restoredTop sz="94660"/>
  </p:normalViewPr>
  <p:slideViewPr>
    <p:cSldViewPr>
      <p:cViewPr varScale="1">
        <p:scale>
          <a:sx n="118" d="100"/>
          <a:sy n="118" d="100"/>
        </p:scale>
        <p:origin x="2285" y="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275CD0-BF64-4EDA-A390-EA27F5FF7906}" type="datetimeFigureOut">
              <a:rPr lang="en-GB" smtClean="0"/>
              <a:pPr/>
              <a:t>05/03/2019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6C7654-C7C7-4BC9-B3D0-68A06137D3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68300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F374EF-CF58-40E7-81EF-EAF4FBD05184}" type="datetimeFigureOut">
              <a:rPr lang="en-US" smtClean="0"/>
              <a:t>3/5/2019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AB61D7-8453-4374-B61E-326A0CDD6E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402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382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387CF-CE0A-4864-B4DC-7EE2A87B92C7}" type="datetime1">
              <a:rPr lang="en-GB" smtClean="0"/>
              <a:t>05/03/2019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E6606-3188-44A3-B192-CC0AAAEE5DD7}" type="datetime1">
              <a:rPr lang="en-GB" smtClean="0"/>
              <a:t>05/03/2019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45D9-4EF3-4812-8E00-6CC7F1AE8890}" type="datetime1">
              <a:rPr lang="en-GB" smtClean="0"/>
              <a:t>05/03/2019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169D6-27DA-45A4-989D-EDC2DAD7E89F}" type="datetime1">
              <a:rPr lang="en-GB" smtClean="0"/>
              <a:t>05/03/2019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1C69F-F623-4E3A-BF48-50717FC3BBDF}" type="datetime1">
              <a:rPr lang="en-GB" smtClean="0"/>
              <a:t>05/03/2019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F2A4E-73A2-4D3A-9A8B-1AF90718CDFF}" type="datetime1">
              <a:rPr lang="en-GB" smtClean="0"/>
              <a:t>05/03/2019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F43DF-B36F-46C9-95A9-D08361B1E570}" type="datetime1">
              <a:rPr lang="en-GB" smtClean="0"/>
              <a:t>05/03/2019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11984-4EC1-4FEC-837F-745441E7BB21}" type="datetime1">
              <a:rPr lang="en-GB" smtClean="0"/>
              <a:t>05/03/2019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3B7A8-4BC3-4907-83A6-A05C4EF0B6E8}" type="datetime1">
              <a:rPr lang="en-GB" smtClean="0"/>
              <a:t>05/03/2019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DC4A2-A981-4E36-A26E-934E608FB5E7}" type="datetime1">
              <a:rPr lang="en-GB" smtClean="0"/>
              <a:t>05/03/2019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BC9F-F8E5-4907-A1D3-1F7D08F58D6E}" type="datetime1">
              <a:rPr lang="en-GB" smtClean="0"/>
              <a:t>05/03/2019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C12CC-2229-4F66-8198-B0C996824D91}" type="datetime1">
              <a:rPr lang="en-GB" smtClean="0"/>
              <a:t>05/03/2019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png"/><Relationship Id="rId4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athworks.com/programs/trials/trial_request.html?prodcode=CT&amp;s_eid=PEP_12669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0262"/>
            <a:ext cx="7900988" cy="241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EE3114 Systems and Control</a:t>
            </a:r>
            <a:r>
              <a:rPr lang="en-US" dirty="0">
                <a:solidFill>
                  <a:srgbClr val="0070C0"/>
                </a:solidFill>
              </a:rPr>
              <a:t/>
            </a:r>
            <a:br>
              <a:rPr lang="en-US" dirty="0">
                <a:solidFill>
                  <a:srgbClr val="0070C0"/>
                </a:solidFill>
              </a:rPr>
            </a:br>
            <a:r>
              <a:rPr lang="en-US" dirty="0" smtClean="0"/>
              <a:t>  </a:t>
            </a:r>
            <a:br>
              <a:rPr lang="en-US" dirty="0" smtClean="0"/>
            </a:br>
            <a:r>
              <a:rPr lang="en-US" b="1" dirty="0" smtClean="0">
                <a:solidFill>
                  <a:srgbClr val="FF0000"/>
                </a:solidFill>
              </a:rPr>
              <a:t>Tutorial </a:t>
            </a:r>
            <a:r>
              <a:rPr lang="en-US" b="1" dirty="0" smtClean="0">
                <a:solidFill>
                  <a:srgbClr val="C00000"/>
                </a:solidFill>
              </a:rPr>
              <a:t>- 6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586538" cy="742950"/>
          </a:xfrm>
        </p:spPr>
        <p:txBody>
          <a:bodyPr/>
          <a:lstStyle/>
          <a:p>
            <a:r>
              <a:rPr lang="en-US" smtClean="0"/>
              <a:t>Semester </a:t>
            </a:r>
            <a:r>
              <a:rPr lang="en-US" smtClean="0"/>
              <a:t>B, </a:t>
            </a:r>
            <a:r>
              <a:rPr lang="en-US" dirty="0" smtClean="0"/>
              <a:t>2018-19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14338" y="6200775"/>
            <a:ext cx="1565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2018-10-10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15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63788" y="404664"/>
            <a:ext cx="41044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DC Motor Control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59" y="1556792"/>
            <a:ext cx="4608512" cy="21907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8" y="4005064"/>
            <a:ext cx="2619375" cy="26193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20072" y="3255367"/>
            <a:ext cx="32874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004048" y="1772816"/>
                <a:ext cx="432048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𝜏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48" y="1772816"/>
                <a:ext cx="432048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8465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609600" y="457200"/>
            <a:ext cx="3048000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2800" b="1">
              <a:solidFill>
                <a:srgbClr val="FF0000"/>
              </a:solidFill>
              <a:latin typeface="NewsGothic-Bold;NewsGothic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332656"/>
            <a:ext cx="4608512" cy="21907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148065" y="2061741"/>
            <a:ext cx="32874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467544" y="2642897"/>
                <a:ext cx="7920880" cy="39698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marR="0" indent="-45720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 smtClean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The DC motor armature circuit is described based on the Kirchhoff voltage law by </a:t>
                </a:r>
              </a:p>
              <a:p>
                <a:pPr marL="457200" marR="0" indent="-45720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</a:p>
              <a:p>
                <a:pPr indent="457200"/>
                <a:r>
                  <a:rPr lang="en-US" dirty="0" smtClean="0">
                    <a:ea typeface="Times New Roman" panose="02020603050405020304" pitchFamily="18" charset="0"/>
                  </a:rPr>
                  <a:t>      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𝑉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𝑡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𝑅𝑖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𝑡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𝐿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𝑑𝑖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𝑡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𝑑𝑡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𝐾</m:t>
                    </m:r>
                    <m:acc>
                      <m:accPr>
                        <m:chr m:val="̇"/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𝜃</m:t>
                        </m:r>
                      </m:e>
                    </m:acc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𝑡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</a:p>
              <a:p>
                <a:pPr algn="just"/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	</a:t>
                </a:r>
              </a:p>
              <a:p>
                <a:pPr algn="just"/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T</a:t>
                </a:r>
                <a:r>
                  <a:rPr lang="en-US" dirty="0" smtClean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he </a:t>
                </a:r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mechanical load is described via the torque balance by </a:t>
                </a:r>
              </a:p>
              <a:p>
                <a:pPr algn="just"/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</a:p>
              <a:p>
                <a:r>
                  <a:rPr lang="en-US" dirty="0" smtClean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            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𝐽</m:t>
                    </m:r>
                    <m:acc>
                      <m:accPr>
                        <m:chr m:val="̈"/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𝜃</m:t>
                        </m:r>
                      </m:e>
                    </m:acc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𝑡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)=</m:t>
                    </m:r>
                    <m:r>
                      <a:rPr lang="en-US" sz="200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𝜏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𝑡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)−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𝐵</m:t>
                    </m:r>
                    <m:acc>
                      <m:accPr>
                        <m:chr m:val="̇"/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𝜃</m:t>
                        </m:r>
                      </m:e>
                    </m:acc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𝑡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endParaRPr lang="en-US" sz="20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/>
                <a:endParaRPr lang="en-US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/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where</a:t>
                </a:r>
              </a:p>
              <a:p>
                <a:pPr algn="just"/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dirty="0" smtClean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    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𝑉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Armature Voltage</a:t>
                </a:r>
              </a:p>
              <a:p>
                <a:pPr algn="just"/>
                <a:r>
                  <a:rPr lang="en-US" dirty="0" smtClean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     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𝑖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Armature Current</a:t>
                </a:r>
              </a:p>
              <a:p>
                <a:pPr algn="just"/>
                <a:r>
                  <a:rPr lang="en-US" dirty="0" smtClean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     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𝑒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Back EMF</a:t>
                </a:r>
              </a:p>
              <a:p>
                <a:pPr algn="just"/>
                <a:r>
                  <a:rPr lang="en-US" dirty="0" smtClean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    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Angular </a:t>
                </a:r>
                <a:r>
                  <a:rPr lang="en-US" dirty="0" smtClean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Position</a:t>
                </a:r>
                <a:endParaRPr lang="en-US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2642897"/>
                <a:ext cx="7920880" cy="3969869"/>
              </a:xfrm>
              <a:prstGeom prst="rect">
                <a:avLst/>
              </a:prstGeom>
              <a:blipFill>
                <a:blip r:embed="rId3"/>
                <a:stretch>
                  <a:fillRect l="-693" t="-922" b="-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932040" y="549573"/>
                <a:ext cx="432048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𝜏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040" y="549573"/>
                <a:ext cx="432048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935" y="5046846"/>
            <a:ext cx="4724400" cy="1531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33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609600" y="457200"/>
            <a:ext cx="3048000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2800" b="1">
              <a:solidFill>
                <a:srgbClr val="FF0000"/>
              </a:solidFill>
              <a:latin typeface="NewsGothic-Bold;NewsGothic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899592" y="620688"/>
                <a:ext cx="7344816" cy="22288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just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2000" dirty="0" smtClean="0">
                    <a:latin typeface="Arial" panose="020B0604020202020204" pitchFamily="34" charset="0"/>
                    <a:ea typeface="Times New Roman" panose="02020603050405020304" pitchFamily="18" charset="0"/>
                  </a:rPr>
                  <a:t>Motor torque is proportional to the armature current:</a:t>
                </a:r>
              </a:p>
              <a:p>
                <a:pPr lvl="0" algn="just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altLang="en-US" dirty="0" smtClean="0"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  <a:p>
                <a:pPr lvl="0" algn="just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dirty="0" smtClean="0"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</a:p>
              <a:p>
                <a:pPr lvl="0" algn="just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altLang="en-US" dirty="0" smtClean="0"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  <a:p>
                <a:pPr lvl="0" algn="just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2000" dirty="0" smtClean="0">
                    <a:latin typeface="Arial" panose="020B0604020202020204" pitchFamily="34" charset="0"/>
                    <a:ea typeface="Times New Roman" panose="02020603050405020304" pitchFamily="18" charset="0"/>
                  </a:rPr>
                  <a:t>Back </a:t>
                </a:r>
                <a:r>
                  <a:rPr lang="en-US" altLang="en-US" sz="2000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EMF is proportional to the angular velocity of the </a:t>
                </a:r>
                <a:r>
                  <a:rPr lang="en-US" altLang="en-US" sz="2000" dirty="0" smtClean="0">
                    <a:latin typeface="Arial" panose="020B0604020202020204" pitchFamily="34" charset="0"/>
                    <a:ea typeface="Times New Roman" panose="02020603050405020304" pitchFamily="18" charset="0"/>
                  </a:rPr>
                  <a:t>shaft:</a:t>
                </a:r>
              </a:p>
              <a:p>
                <a:pPr algn="just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 smtClean="0"/>
              </a:p>
              <a:p>
                <a:pPr algn="just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dirty="0" smtClean="0"/>
                  <a:t>         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𝐾</m:t>
                    </m:r>
                    <m:acc>
                      <m:accPr>
                        <m:chr m:val="̇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  <a:p>
                <a:pPr lvl="0" algn="just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altLang="en-US" sz="800" dirty="0"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620688"/>
                <a:ext cx="7344816" cy="2228815"/>
              </a:xfrm>
              <a:prstGeom prst="rect">
                <a:avLst/>
              </a:prstGeom>
              <a:blipFill>
                <a:blip r:embed="rId2"/>
                <a:stretch>
                  <a:fillRect l="-914" t="-13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017163" y="1124744"/>
                <a:ext cx="223287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marR="0" algn="just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𝜏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𝑡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𝐾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𝜏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𝑖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𝑡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7163" y="1124744"/>
                <a:ext cx="2232873" cy="369332"/>
              </a:xfrm>
              <a:prstGeom prst="rect">
                <a:avLst/>
              </a:prstGeom>
              <a:blipFill>
                <a:blip r:embed="rId3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899592" y="3012990"/>
                <a:ext cx="7344816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Assuming that the motor torque and the back EMF constants are </a:t>
                </a:r>
                <a:r>
                  <a:rPr lang="en-US" sz="2000" dirty="0" smtClean="0"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equal</a:t>
                </a:r>
                <a:r>
                  <a:rPr lang="en-US" sz="2000" dirty="0"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:</a:t>
                </a:r>
                <a:r>
                  <a:rPr lang="en-US" sz="2000" dirty="0" smtClean="0"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𝜏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𝐾</m:t>
                    </m:r>
                  </m:oMath>
                </a14:m>
                <a:r>
                  <a:rPr lang="en-US" sz="2000" dirty="0"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, the above governing equations become</a:t>
                </a: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3012990"/>
                <a:ext cx="7344816" cy="707886"/>
              </a:xfrm>
              <a:prstGeom prst="rect">
                <a:avLst/>
              </a:prstGeom>
              <a:blipFill>
                <a:blip r:embed="rId4"/>
                <a:stretch>
                  <a:fillRect l="-914" t="-3448" r="-914" b="-155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115616" y="3972506"/>
                <a:ext cx="4824536" cy="20490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marR="0" algn="just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𝜏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𝑡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)=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𝐾𝑖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𝑡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</a:p>
              <a:p>
                <a:pPr marL="457200" marR="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</a:p>
              <a:p>
                <a:pPr marL="457200" marR="0" algn="just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𝑒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𝑡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)= 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𝐾</m:t>
                    </m:r>
                    <m:acc>
                      <m:accPr>
                        <m:chr m:val="̇"/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𝜃</m:t>
                        </m:r>
                      </m:e>
                    </m:acc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𝑡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</a:p>
              <a:p>
                <a:pPr marL="457200" marR="0" indent="-45720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</a:p>
              <a:p>
                <a:pPr marL="457200" marR="0" algn="just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𝑉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𝑡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𝑅𝑖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𝑡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𝐿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𝑑𝑖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𝑡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𝑑𝑡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𝐾</m:t>
                    </m:r>
                    <m:acc>
                      <m:accPr>
                        <m:chr m:val="̇"/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𝜃</m:t>
                        </m:r>
                      </m:e>
                    </m:acc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𝑡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</a:p>
              <a:p>
                <a:pPr marL="457200" marR="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</a:p>
              <a:p>
                <a:pPr marL="457200" marR="0" algn="just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𝐽</m:t>
                    </m:r>
                    <m:acc>
                      <m:accPr>
                        <m:chr m:val="̈"/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𝜃</m:t>
                        </m:r>
                      </m:e>
                    </m:acc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𝑡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𝐾𝑖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𝑡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−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𝐵</m:t>
                    </m:r>
                    <m:acc>
                      <m:accPr>
                        <m:chr m:val="̇"/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𝜃</m:t>
                        </m:r>
                      </m:e>
                    </m:acc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𝑡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3972506"/>
                <a:ext cx="4824536" cy="2049022"/>
              </a:xfrm>
              <a:prstGeom prst="rect">
                <a:avLst/>
              </a:prstGeom>
              <a:blipFill>
                <a:blip r:embed="rId5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397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609600" y="457200"/>
            <a:ext cx="3048000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2800" b="1">
              <a:solidFill>
                <a:srgbClr val="FF0000"/>
              </a:solidFill>
              <a:latin typeface="NewsGothic-Bold;NewsGothic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936487" y="692696"/>
                <a:ext cx="4824536" cy="20490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marR="0" algn="just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𝜏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𝑡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)=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𝐾𝑖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𝑡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</a:p>
              <a:p>
                <a:pPr marL="457200" marR="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</a:p>
              <a:p>
                <a:pPr marL="457200" marR="0" algn="just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𝑒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𝑡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)= 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𝐾</m:t>
                    </m:r>
                    <m:acc>
                      <m:accPr>
                        <m:chr m:val="̇"/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𝜃</m:t>
                        </m:r>
                      </m:e>
                    </m:acc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𝑡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</a:p>
              <a:p>
                <a:pPr marL="457200" marR="0" indent="-45720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</a:p>
              <a:p>
                <a:pPr marL="457200" marR="0" algn="just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𝑉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𝑡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𝑅𝑖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𝑡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𝐿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𝑑𝑖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𝑡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𝑑𝑡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𝐾</m:t>
                    </m:r>
                    <m:acc>
                      <m:accPr>
                        <m:chr m:val="̇"/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𝜃</m:t>
                        </m:r>
                      </m:e>
                    </m:acc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𝑡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</a:p>
              <a:p>
                <a:pPr marL="457200" marR="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</a:p>
              <a:p>
                <a:pPr marL="457200" marR="0" algn="just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𝐽</m:t>
                    </m:r>
                    <m:acc>
                      <m:accPr>
                        <m:chr m:val="̈"/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𝜃</m:t>
                        </m:r>
                      </m:e>
                    </m:acc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𝑡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𝐾𝑖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𝑡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−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𝐵</m:t>
                    </m:r>
                    <m:acc>
                      <m:accPr>
                        <m:chr m:val="̇"/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𝜃</m:t>
                        </m:r>
                      </m:e>
                    </m:acc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𝑡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487" y="692696"/>
                <a:ext cx="4824536" cy="2049022"/>
              </a:xfrm>
              <a:prstGeom prst="rect">
                <a:avLst/>
              </a:prstGeom>
              <a:blipFill>
                <a:blip r:embed="rId2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971600" y="3140968"/>
            <a:ext cx="62646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indent="-457200" algn="just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US" sz="2000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Write the Laplace Transforms of the above 4 equations: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94240" y="3140968"/>
            <a:ext cx="1510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(3 minutes)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68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609600" y="188640"/>
            <a:ext cx="3048000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2800" b="1">
              <a:solidFill>
                <a:srgbClr val="FF0000"/>
              </a:solidFill>
              <a:latin typeface="NewsGothic-Bold;NewsGothic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786541" y="544826"/>
                <a:ext cx="4824536" cy="20490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marR="0" algn="just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𝜏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𝑡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)=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𝐾𝑖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𝑡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</a:p>
              <a:p>
                <a:pPr marL="457200" marR="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</a:p>
              <a:p>
                <a:pPr marL="457200" marR="0" algn="just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𝑒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𝑡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)= 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𝐾</m:t>
                    </m:r>
                    <m:acc>
                      <m:accPr>
                        <m:chr m:val="̇"/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𝜃</m:t>
                        </m:r>
                      </m:e>
                    </m:acc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𝑡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</a:p>
              <a:p>
                <a:pPr marL="457200" marR="0" indent="-45720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</a:p>
              <a:p>
                <a:pPr marL="457200" marR="0" algn="just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𝑉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𝑡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𝑅𝑖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𝑡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𝐿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𝑑𝑖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𝑡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𝑑𝑡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𝐾</m:t>
                    </m:r>
                    <m:acc>
                      <m:accPr>
                        <m:chr m:val="̇"/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𝜃</m:t>
                        </m:r>
                      </m:e>
                    </m:acc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𝑡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</a:p>
              <a:p>
                <a:pPr marL="457200" marR="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</a:p>
              <a:p>
                <a:pPr marL="457200" marR="0" algn="just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𝐽</m:t>
                    </m:r>
                    <m:acc>
                      <m:accPr>
                        <m:chr m:val="̈"/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𝜃</m:t>
                        </m:r>
                      </m:e>
                    </m:acc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𝑡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𝐾𝑖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𝑡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−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𝐵</m:t>
                    </m:r>
                    <m:acc>
                      <m:accPr>
                        <m:chr m:val="̇"/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𝜃</m:t>
                        </m:r>
                      </m:e>
                    </m:acc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𝑡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541" y="544826"/>
                <a:ext cx="4824536" cy="2049022"/>
              </a:xfrm>
              <a:prstGeom prst="rect">
                <a:avLst/>
              </a:prstGeom>
              <a:blipFill>
                <a:blip r:embed="rId2"/>
                <a:stretch>
                  <a:fillRect b="-23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870292" y="2871262"/>
            <a:ext cx="62646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indent="-457200" algn="just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US" sz="2000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Write the Laplace Transforms of the above 4 equations: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8324" y="3333501"/>
            <a:ext cx="1294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</a:rPr>
              <a:t>Solution:</a:t>
            </a:r>
            <a:endParaRPr lang="en-US" sz="20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870292" y="3795740"/>
                <a:ext cx="7344816" cy="21236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marR="0" indent="-45720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 smtClean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       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𝑇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𝐾𝐼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𝑠</m:t>
                        </m:r>
                      </m:e>
                    </m:d>
                  </m:oMath>
                </a14:m>
                <a:endParaRPr lang="en-US" b="0" i="1" dirty="0" smtClean="0">
                  <a:latin typeface="Cambria Math" panose="02040503050406030204" pitchFamily="18" charset="0"/>
                  <a:ea typeface="Times New Roman" panose="02020603050405020304" pitchFamily="18" charset="0"/>
                </a:endParaRPr>
              </a:p>
              <a:p>
                <a:pPr marL="457200" marR="0" indent="-457200">
                  <a:spcBef>
                    <a:spcPts val="0"/>
                  </a:spcBef>
                  <a:spcAft>
                    <a:spcPts val="0"/>
                  </a:spcAft>
                </a:pPr>
                <a:endParaRPr lang="en-US" sz="800" b="0" i="1" dirty="0" smtClean="0">
                  <a:latin typeface="Cambria Math" panose="02040503050406030204" pitchFamily="18" charset="0"/>
                  <a:ea typeface="Times New Roman" panose="02020603050405020304" pitchFamily="18" charset="0"/>
                </a:endParaRPr>
              </a:p>
              <a:p>
                <a:pPr marL="457200" marR="0" indent="-457200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𝐾𝑠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Θ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endParaRPr lang="en-US" i="1" dirty="0" smtClean="0">
                  <a:latin typeface="Cambria Math" panose="02040503050406030204" pitchFamily="18" charset="0"/>
                  <a:ea typeface="Times New Roman" panose="02020603050405020304" pitchFamily="18" charset="0"/>
                </a:endParaRPr>
              </a:p>
              <a:p>
                <a:pPr marL="457200" marR="0" indent="-457200">
                  <a:spcBef>
                    <a:spcPts val="0"/>
                  </a:spcBef>
                  <a:spcAft>
                    <a:spcPts val="0"/>
                  </a:spcAft>
                </a:pPr>
                <a:endParaRPr lang="en-US" sz="800" i="1" dirty="0" smtClean="0">
                  <a:latin typeface="Cambria Math" panose="02040503050406030204" pitchFamily="18" charset="0"/>
                  <a:ea typeface="Times New Roman" panose="02020603050405020304" pitchFamily="18" charset="0"/>
                </a:endParaRPr>
              </a:p>
              <a:p>
                <a:pPr marL="457200" marR="0" indent="-457200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        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𝑉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𝑅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𝐿𝑠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𝐼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𝐾𝑠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Θ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(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𝑠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endParaRPr lang="en-US" dirty="0" smtClean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457200" marR="0" indent="-457200">
                  <a:spcBef>
                    <a:spcPts val="0"/>
                  </a:spcBef>
                  <a:spcAft>
                    <a:spcPts val="0"/>
                  </a:spcAft>
                </a:pPr>
                <a:endParaRPr lang="en-US" sz="800" i="1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457200" marR="0" indent="-457200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        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𝑠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𝐽𝑠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𝐵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Θ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𝑠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)=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𝐾𝐼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</a:p>
              <a:p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</a:p>
              <a:p>
                <a:pPr algn="just"/>
                <a:r>
                  <a:rPr lang="en-US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(ii) </a:t>
                </a:r>
                <a:r>
                  <a:rPr lang="en-US" dirty="0" smtClean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Find the Transfer Function </a:t>
                </a:r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from input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𝑉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𝑠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to output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Θ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𝑠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:	</a:t>
                </a:r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292" y="3795740"/>
                <a:ext cx="7344816" cy="2123658"/>
              </a:xfrm>
              <a:prstGeom prst="rect">
                <a:avLst/>
              </a:prstGeom>
              <a:blipFill>
                <a:blip r:embed="rId3"/>
                <a:stretch>
                  <a:fillRect l="-747" b="-34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1216690" y="5909210"/>
            <a:ext cx="1376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(</a:t>
            </a:r>
            <a:r>
              <a:rPr lang="en-US" sz="2000" dirty="0">
                <a:solidFill>
                  <a:srgbClr val="FF0000"/>
                </a:solidFill>
              </a:rPr>
              <a:t>5</a:t>
            </a:r>
            <a:r>
              <a:rPr lang="en-US" sz="2000" dirty="0" smtClean="0">
                <a:solidFill>
                  <a:srgbClr val="FF0000"/>
                </a:solidFill>
              </a:rPr>
              <a:t> minutes)</a:t>
            </a:r>
            <a:endParaRPr lang="en-US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6718803" y="5412054"/>
                <a:ext cx="1813637" cy="6690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Θ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𝑉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=?</m:t>
                      </m:r>
                    </m:oMath>
                  </m:oMathPara>
                </a14:m>
                <a:endParaRPr lang="en-US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8803" y="5412054"/>
                <a:ext cx="1813637" cy="66909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82293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609600" y="548680"/>
                <a:ext cx="8066856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(ii) </a:t>
                </a:r>
                <a:r>
                  <a:rPr lang="en-US" sz="2000" dirty="0" smtClean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Find the </a:t>
                </a:r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T</a:t>
                </a:r>
                <a:r>
                  <a:rPr lang="en-US" sz="2000" dirty="0" smtClean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ransfer Function </a:t>
                </a:r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from input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𝑉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𝑠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to output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Θ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𝑠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:</a:t>
                </a:r>
                <a:endParaRPr lang="en-US" sz="20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548680"/>
                <a:ext cx="8066856" cy="400110"/>
              </a:xfrm>
              <a:prstGeom prst="rect">
                <a:avLst/>
              </a:prstGeom>
              <a:blipFill>
                <a:blip r:embed="rId2"/>
                <a:stretch>
                  <a:fillRect l="-756" t="-909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899592" y="1196752"/>
            <a:ext cx="1368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</a:rPr>
              <a:t>Solution</a:t>
            </a:r>
            <a:r>
              <a:rPr lang="en-US" sz="2000" dirty="0" smtClean="0">
                <a:solidFill>
                  <a:srgbClr val="0070C0"/>
                </a:solidFill>
              </a:rPr>
              <a:t>:</a:t>
            </a:r>
            <a:endParaRPr lang="en-US" sz="20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835695" y="1584027"/>
                <a:ext cx="2393284" cy="6690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𝐼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𝐾𝑠</m:t>
                              </m:r>
                              <m:r>
                                <m:rPr>
                                  <m:sty m:val="p"/>
                                </m:rPr>
                                <a:rPr lang="en-US" i="0">
                                  <a:latin typeface="Cambria Math" panose="02040503050406030204" pitchFamily="18" charset="0"/>
                                </a:rPr>
                                <m:t>Θ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𝐿𝑠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695" y="1584027"/>
                <a:ext cx="2393284" cy="66909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1835695" y="2219264"/>
                <a:ext cx="3595664" cy="6690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𝐽𝑠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)</m:t>
                      </m:r>
                      <m:r>
                        <m:rPr>
                          <m:sty m:val="p"/>
                        </m:rPr>
                        <a:rPr lang="en-US" i="0">
                          <a:latin typeface="Cambria Math" panose="02040503050406030204" pitchFamily="18" charset="0"/>
                        </a:rPr>
                        <m:t>Θ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𝐾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𝐾𝑠</m:t>
                              </m:r>
                              <m:r>
                                <m:rPr>
                                  <m:sty m:val="p"/>
                                </m:rPr>
                                <a:rPr lang="en-US" i="0">
                                  <a:latin typeface="Cambria Math" panose="02040503050406030204" pitchFamily="18" charset="0"/>
                                </a:rPr>
                                <m:t>Θ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𝐿𝑠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695" y="2219264"/>
                <a:ext cx="3595664" cy="66909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ight Arrow 8"/>
          <p:cNvSpPr/>
          <p:nvPr/>
        </p:nvSpPr>
        <p:spPr>
          <a:xfrm>
            <a:off x="1043608" y="2856210"/>
            <a:ext cx="465380" cy="1385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1691680" y="3035468"/>
                <a:ext cx="4559121" cy="7234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</m:d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Θ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i="0">
                                  <a:latin typeface="Cambria Math" panose="02040503050406030204" pitchFamily="18" charset="0"/>
                                </a:rPr>
                                <m:t>s</m:t>
                              </m:r>
                            </m:e>
                          </m:d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𝐾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𝐿𝑠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𝐽𝑠</m:t>
                                  </m:r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</m:d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p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1680" y="3035468"/>
                <a:ext cx="4559121" cy="72340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/>
          <p:cNvSpPr/>
          <p:nvPr/>
        </p:nvSpPr>
        <p:spPr>
          <a:xfrm>
            <a:off x="690620" y="3935090"/>
            <a:ext cx="46014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 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block 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diagram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(not unique)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766" y="4376230"/>
            <a:ext cx="7985760" cy="188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070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609600" y="457200"/>
            <a:ext cx="3048000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2800" b="1">
              <a:solidFill>
                <a:srgbClr val="FF0000"/>
              </a:solidFill>
              <a:latin typeface="NewsGothic-Bold;NewsGothic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741276" y="3857560"/>
                <a:ext cx="6567028" cy="24622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(iv) </a:t>
                </a:r>
                <a:r>
                  <a:rPr lang="en-US" sz="2000" dirty="0" smtClean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Use data in the above table </a:t>
                </a:r>
                <a:r>
                  <a:rPr lang="en-US" sz="2000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sym typeface="Wingdings" panose="05000000000000000000" pitchFamily="2" charset="2"/>
                  </a:rPr>
                  <a:t> </a:t>
                </a:r>
                <a:endParaRPr lang="en-US" sz="2000" dirty="0" smtClean="0">
                  <a:solidFill>
                    <a:srgbClr val="0070C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endParaRPr lang="en-US" sz="8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endParaRPr lang="en-US" sz="2000" dirty="0" smtClean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endParaRPr lang="en-US" sz="20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r>
                  <a:rPr lang="en-US" sz="800" dirty="0" smtClean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     </a:t>
                </a:r>
              </a:p>
              <a:p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sz="2000" dirty="0" smtClean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    Assume that the </a:t>
                </a:r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input is </a:t>
                </a:r>
                <a:r>
                  <a:rPr lang="en-US" sz="2000" dirty="0" smtClean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the </a:t>
                </a:r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Unit </a:t>
                </a:r>
                <a:r>
                  <a:rPr lang="en-US" sz="2000" dirty="0" smtClean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Impulse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𝛿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𝑡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2000" dirty="0" smtClean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endParaRPr lang="en-US" sz="20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endParaRPr lang="en-US" sz="2000" dirty="0" smtClean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sz="2000" dirty="0" smtClean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    </a:t>
                </a:r>
                <a:r>
                  <a:rPr lang="en-US" sz="2000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Find:</a:t>
                </a:r>
                <a:r>
                  <a:rPr lang="en-US" sz="2000" dirty="0" smtClean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Unit </a:t>
                </a:r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I</a:t>
                </a:r>
                <a:r>
                  <a:rPr lang="en-US" sz="2000" dirty="0" smtClean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mpulse response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h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𝑡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?</m:t>
                    </m:r>
                  </m:oMath>
                </a14:m>
                <a:endParaRPr lang="en-US" sz="20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685800" marR="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  <a:endParaRPr lang="en-US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276" y="3857560"/>
                <a:ext cx="6567028" cy="2462213"/>
              </a:xfrm>
              <a:prstGeom prst="rect">
                <a:avLst/>
              </a:prstGeom>
              <a:blipFill>
                <a:blip r:embed="rId2"/>
                <a:stretch>
                  <a:fillRect l="-1021" t="-14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6170115" y="5661248"/>
            <a:ext cx="16857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(10 minutes)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5104" y="564377"/>
            <a:ext cx="38725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Now, continue to consider:</a:t>
            </a:r>
            <a:endParaRPr lang="en-US" sz="24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738992" y="4293096"/>
                <a:ext cx="6577424" cy="6690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Θ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0.01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1+0.5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0.01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+0.1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+0.0001)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+20)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8992" y="4293096"/>
                <a:ext cx="6577424" cy="66909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073525"/>
            <a:ext cx="5175356" cy="167781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1619672" y="1132260"/>
                <a:ext cx="4559121" cy="7234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</m:d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Θ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i="0">
                                  <a:latin typeface="Cambria Math" panose="02040503050406030204" pitchFamily="18" charset="0"/>
                                </a:rPr>
                                <m:t>s</m:t>
                              </m:r>
                            </m:e>
                          </m:d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𝐾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𝐿𝑠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𝐽𝑠</m:t>
                                  </m:r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</m:d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p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1132260"/>
                <a:ext cx="4559121" cy="72340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37889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971601" y="463263"/>
                <a:ext cx="6984775" cy="6771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(iv) </a:t>
                </a:r>
                <a:r>
                  <a:rPr lang="en-US" sz="2000" dirty="0" smtClean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Input </a:t>
                </a:r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is </a:t>
                </a:r>
                <a:r>
                  <a:rPr lang="en-US" sz="2000" dirty="0" smtClean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the </a:t>
                </a:r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Unit </a:t>
                </a:r>
                <a:r>
                  <a:rPr lang="en-US" sz="2000" dirty="0" smtClean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Impulse </a:t>
                </a:r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function</a:t>
                </a:r>
                <a:r>
                  <a:rPr lang="en-US" sz="2000" dirty="0" smtClean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. The output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h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𝑡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?</m:t>
                    </m:r>
                  </m:oMath>
                </a14:m>
                <a:endParaRPr lang="en-US" sz="20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685800" marR="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  <a:endParaRPr lang="en-US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1" y="463263"/>
                <a:ext cx="6984775" cy="677108"/>
              </a:xfrm>
              <a:prstGeom prst="rect">
                <a:avLst/>
              </a:prstGeom>
              <a:blipFill>
                <a:blip r:embed="rId2"/>
                <a:stretch>
                  <a:fillRect l="-873" t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1403648" y="977407"/>
            <a:ext cx="1286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</a:rPr>
              <a:t>Solution: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71600" y="3567863"/>
            <a:ext cx="561662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(v)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Sketch the Unit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mpulse response of the system: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16216" y="3586409"/>
            <a:ext cx="144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(3 minutes)</a:t>
            </a:r>
            <a:endParaRPr lang="en-US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686007" y="2784935"/>
                <a:ext cx="3456384" cy="6705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40</m:t>
                          </m:r>
                        </m:den>
                      </m:f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−10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sz="20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6007" y="2784935"/>
                <a:ext cx="3456384" cy="67056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655042" y="1415205"/>
                <a:ext cx="5751379" cy="1304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Θ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+20)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+2)(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+10)</m:t>
                          </m:r>
                        </m:den>
                      </m:f>
                    </m:oMath>
                  </m:oMathPara>
                </a14:m>
                <a:endParaRPr lang="en-US" sz="2000" b="0" i="1" dirty="0" smtClean="0">
                  <a:latin typeface="Cambria Math" panose="02040503050406030204" pitchFamily="18" charset="0"/>
                </a:endParaRPr>
              </a:p>
              <a:p>
                <a:r>
                  <a:rPr lang="en-US" sz="2000" b="0" dirty="0" smtClean="0"/>
                  <a:t>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8(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+2)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40(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+10)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5042" y="1415205"/>
                <a:ext cx="5751379" cy="1304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>
          <a:xfrm>
            <a:off x="1686007" y="6093296"/>
            <a:ext cx="5862844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1979712" y="4005064"/>
            <a:ext cx="0" cy="2448272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236296" y="6053226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248972" y="4192694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ight Arrow 18"/>
          <p:cNvSpPr/>
          <p:nvPr/>
        </p:nvSpPr>
        <p:spPr>
          <a:xfrm>
            <a:off x="971600" y="2996952"/>
            <a:ext cx="360040" cy="1364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327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3609" y="1171857"/>
            <a:ext cx="5760640" cy="4055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(v)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Sketch the Unit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mpulse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esponse of the system: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1758015" y="3881685"/>
            <a:ext cx="5862844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2051720" y="1793453"/>
            <a:ext cx="0" cy="2448272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308304" y="3841615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20980" y="1981083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ight Arrow 18"/>
          <p:cNvSpPr/>
          <p:nvPr/>
        </p:nvSpPr>
        <p:spPr>
          <a:xfrm>
            <a:off x="1681020" y="824513"/>
            <a:ext cx="360040" cy="1364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974039" y="2657549"/>
            <a:ext cx="5550289" cy="0"/>
          </a:xfrm>
          <a:prstGeom prst="line">
            <a:avLst/>
          </a:prstGeom>
          <a:ln w="1905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259632" y="2461479"/>
            <a:ext cx="7040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smtClean="0"/>
              <a:t>1/10</a:t>
            </a:r>
            <a:endParaRPr 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2625410" y="1772816"/>
            <a:ext cx="11916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</a:rPr>
              <a:t>Solution: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78372" y="4685074"/>
            <a:ext cx="42857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(vi)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the system BIBO stable? Why?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20072" y="4685074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(3 minutes)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2380" y="2709449"/>
            <a:ext cx="5418036" cy="11414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267744" y="504711"/>
                <a:ext cx="3456384" cy="6705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40</m:t>
                          </m:r>
                        </m:den>
                      </m:f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−10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sz="20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7744" y="504711"/>
                <a:ext cx="3456384" cy="67056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2088856" y="3912423"/>
                <a:ext cx="2699168" cy="5290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h</m:t>
                    </m:r>
                    <m:d>
                      <m:d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0</m:t>
                        </m:r>
                      </m:e>
                    </m:d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40</m:t>
                        </m:r>
                      </m:den>
                    </m:f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0</a:t>
                </a:r>
                <a:endParaRPr lang="en-US" sz="2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8856" y="3912423"/>
                <a:ext cx="2699168" cy="529056"/>
              </a:xfrm>
              <a:prstGeom prst="rect">
                <a:avLst/>
              </a:prstGeom>
              <a:blipFill>
                <a:blip r:embed="rId4"/>
                <a:stretch>
                  <a:fillRect b="-6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935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3609" y="999802"/>
            <a:ext cx="5760640" cy="4055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(v)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Sketch the Unit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mpulse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esponse of the system: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1758015" y="3709630"/>
            <a:ext cx="5862844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2051720" y="1621398"/>
            <a:ext cx="0" cy="2448272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308304" y="3669560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20980" y="1809028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ight Arrow 18"/>
          <p:cNvSpPr/>
          <p:nvPr/>
        </p:nvSpPr>
        <p:spPr>
          <a:xfrm>
            <a:off x="1681020" y="652458"/>
            <a:ext cx="360040" cy="1364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974039" y="2485494"/>
            <a:ext cx="5550289" cy="0"/>
          </a:xfrm>
          <a:prstGeom prst="line">
            <a:avLst/>
          </a:prstGeom>
          <a:ln w="1905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259632" y="2289424"/>
            <a:ext cx="7040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smtClean="0"/>
              <a:t>1/10</a:t>
            </a:r>
            <a:endParaRPr 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2625410" y="1600761"/>
            <a:ext cx="11916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</a:rPr>
              <a:t>Solution: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78372" y="4513019"/>
            <a:ext cx="42857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(vi)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the system BIBO stable? Why?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2380" y="2537394"/>
            <a:ext cx="5418036" cy="11414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267744" y="332656"/>
                <a:ext cx="3456384" cy="6705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40</m:t>
                          </m:r>
                        </m:den>
                      </m:f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−10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sz="20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7744" y="332656"/>
                <a:ext cx="3456384" cy="67056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1078372" y="5050342"/>
            <a:ext cx="459051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</a:rPr>
              <a:t>Solution:</a:t>
            </a:r>
          </a:p>
          <a:p>
            <a:endParaRPr lang="en-US" sz="800" dirty="0" smtClean="0"/>
          </a:p>
          <a:p>
            <a:r>
              <a:rPr lang="en-US" b="1" dirty="0" smtClean="0"/>
              <a:t>No.</a:t>
            </a:r>
            <a:r>
              <a:rPr lang="en-US" dirty="0" smtClean="0"/>
              <a:t> The transfer function has a pole on the imaginary axis, which yields a ramp output (unbounded) for step input (bounded)</a:t>
            </a:r>
          </a:p>
          <a:p>
            <a:endParaRPr lang="en-US" sz="8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088856" y="3740368"/>
                <a:ext cx="2699168" cy="5290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h</m:t>
                    </m:r>
                    <m:d>
                      <m:d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0</m:t>
                        </m:r>
                      </m:e>
                    </m:d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40</m:t>
                        </m:r>
                      </m:den>
                    </m:f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0</a:t>
                </a:r>
                <a:endParaRPr lang="en-US" sz="2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8856" y="3740368"/>
                <a:ext cx="2699168" cy="529056"/>
              </a:xfrm>
              <a:prstGeom prst="rect">
                <a:avLst/>
              </a:prstGeom>
              <a:blipFill>
                <a:blip r:embed="rId4"/>
                <a:stretch>
                  <a:fillRect b="-81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5388969" y="5293805"/>
                <a:ext cx="3312368" cy="10849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 smtClean="0"/>
                  <a:t>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+2)(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+10)</m:t>
                        </m:r>
                      </m:den>
                    </m:f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</m:oMath>
                </a14:m>
                <a:endParaRPr lang="en-US" sz="2000" dirty="0" smtClean="0"/>
              </a:p>
              <a:p>
                <a:endParaRPr lang="en-US" sz="800" dirty="0" smtClean="0">
                  <a:sym typeface="Wingdings" panose="05000000000000000000" pitchFamily="2" charset="2"/>
                </a:endParaRPr>
              </a:p>
              <a:p>
                <a:r>
                  <a:rPr lang="en-US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dirty="0" smtClean="0">
                    <a:sym typeface="Wingdings" panose="05000000000000000000" pitchFamily="2" charset="2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C</m:t>
                        </m:r>
                      </m:e>
                      <m:sub>
                        <m:r>
                          <a:rPr lang="en-US" b="0" i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</m:t>
                        </m:r>
                      </m:sub>
                    </m:sSub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𝑠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 smtClean="0"/>
                  <a:t> +</a:t>
                </a:r>
                <a14:m>
                  <m:oMath xmlns:m="http://schemas.openxmlformats.org/officeDocument/2006/math"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/>
                  <a:t>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</m:t>
                        </m:r>
                      </m:e>
                      <m:sub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+10</m:t>
                        </m:r>
                      </m:den>
                    </m:f>
                  </m:oMath>
                </a14:m>
                <a:r>
                  <a:rPr lang="en-US" dirty="0" smtClean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8969" y="5293805"/>
                <a:ext cx="3312368" cy="1084912"/>
              </a:xfrm>
              <a:prstGeom prst="rect">
                <a:avLst/>
              </a:prstGeom>
              <a:blipFill>
                <a:blip r:embed="rId5"/>
                <a:stretch>
                  <a:fillRect l="-1473" b="-28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113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15643" y="332656"/>
            <a:ext cx="5141600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Root </a:t>
            </a:r>
            <a:r>
              <a:rPr lang="en-US" sz="2800" b="1" dirty="0">
                <a:solidFill>
                  <a:srgbClr val="FF0000"/>
                </a:solidFill>
              </a:rPr>
              <a:t>Locus Design</a:t>
            </a:r>
          </a:p>
          <a:p>
            <a:pPr algn="ctr"/>
            <a:r>
              <a:rPr lang="en-US" sz="2800" dirty="0" smtClean="0">
                <a:solidFill>
                  <a:srgbClr val="0070C0"/>
                </a:solidFill>
              </a:rPr>
              <a:t>Using</a:t>
            </a:r>
          </a:p>
          <a:p>
            <a:pPr algn="ctr"/>
            <a:r>
              <a:rPr lang="en-US" sz="2800" b="1" dirty="0" err="1" smtClean="0">
                <a:solidFill>
                  <a:srgbClr val="FF0000"/>
                </a:solidFill>
              </a:rPr>
              <a:t>MatLab</a:t>
            </a:r>
            <a:r>
              <a:rPr lang="en-US" sz="2800" b="1" dirty="0" smtClean="0">
                <a:solidFill>
                  <a:srgbClr val="FF0000"/>
                </a:solidFill>
              </a:rPr>
              <a:t>:</a:t>
            </a:r>
            <a:r>
              <a:rPr lang="en-US" sz="2800" b="1" dirty="0" smtClean="0">
                <a:solidFill>
                  <a:srgbClr val="C00000"/>
                </a:solidFill>
              </a:rPr>
              <a:t> Control </a:t>
            </a:r>
            <a:r>
              <a:rPr lang="en-US" sz="2800" b="1" dirty="0">
                <a:solidFill>
                  <a:srgbClr val="C00000"/>
                </a:solidFill>
              </a:rPr>
              <a:t>System </a:t>
            </a:r>
            <a:r>
              <a:rPr lang="en-US" sz="2800" b="1" dirty="0" smtClean="0">
                <a:solidFill>
                  <a:srgbClr val="C00000"/>
                </a:solidFill>
              </a:rPr>
              <a:t>Designer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71600" y="5157192"/>
            <a:ext cx="41319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%</a:t>
            </a:r>
            <a:r>
              <a:rPr lang="en-US" dirty="0" err="1" smtClean="0"/>
              <a:t>MatLab</a:t>
            </a:r>
            <a:r>
              <a:rPr lang="en-US" dirty="0" smtClean="0"/>
              <a:t> code</a:t>
            </a:r>
          </a:p>
          <a:p>
            <a:r>
              <a:rPr lang="en-US" dirty="0" smtClean="0"/>
              <a:t>s </a:t>
            </a:r>
            <a:r>
              <a:rPr lang="en-US" dirty="0"/>
              <a:t>= </a:t>
            </a:r>
            <a:r>
              <a:rPr lang="en-US" dirty="0" err="1"/>
              <a:t>tf</a:t>
            </a:r>
            <a:r>
              <a:rPr lang="en-US" dirty="0"/>
              <a:t>('s');</a:t>
            </a:r>
          </a:p>
          <a:p>
            <a:r>
              <a:rPr lang="en-US" dirty="0"/>
              <a:t>plant = (s + 7)/(s*(s + 5)*(s + 15)*(s + 20));</a:t>
            </a:r>
          </a:p>
          <a:p>
            <a:r>
              <a:rPr lang="en-US" dirty="0" err="1"/>
              <a:t>controlSystemDesigner</a:t>
            </a:r>
            <a:r>
              <a:rPr lang="en-US" dirty="0"/>
              <a:t>(plant)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292080" y="3933056"/>
                <a:ext cx="3456384" cy="6690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+7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+5)(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+15)(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+20)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080" y="3933056"/>
                <a:ext cx="3456384" cy="66909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AABSONV0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51"/>
          <a:stretch/>
        </p:blipFill>
        <p:spPr bwMode="auto">
          <a:xfrm>
            <a:off x="827584" y="3870745"/>
            <a:ext cx="4126358" cy="822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3419872" y="1675100"/>
            <a:ext cx="25932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Control System Toolbox™ </a:t>
            </a:r>
          </a:p>
        </p:txBody>
      </p:sp>
      <p:sp>
        <p:nvSpPr>
          <p:cNvPr id="7" name="Rectangle 6"/>
          <p:cNvSpPr/>
          <p:nvPr/>
        </p:nvSpPr>
        <p:spPr>
          <a:xfrm>
            <a:off x="395536" y="2192823"/>
            <a:ext cx="84249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B050"/>
                </a:solidFill>
                <a:hlinkClick r:id="rId4"/>
              </a:rPr>
              <a:t>Free 30-Day Trial</a:t>
            </a:r>
            <a:endParaRPr lang="en-US" sz="2000" b="1" dirty="0">
              <a:solidFill>
                <a:srgbClr val="00B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5576" y="3068960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Example: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16616" y="6009477"/>
            <a:ext cx="291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  <a:sym typeface="Wingdings" panose="05000000000000000000" pitchFamily="2" charset="2"/>
              </a:rPr>
              <a:t>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Command from Toolbox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84168" y="4869160"/>
            <a:ext cx="2160240" cy="648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Zero: -7</a:t>
            </a:r>
          </a:p>
          <a:p>
            <a:r>
              <a:rPr lang="en-US" dirty="0" smtClean="0"/>
              <a:t>Poles: 0, -5, -15, -20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346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60648"/>
            <a:ext cx="8877839" cy="62646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520809" y="6464356"/>
            <a:ext cx="34918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With default gain </a:t>
            </a:r>
            <a:r>
              <a:rPr lang="en-US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662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657583" y="476672"/>
                <a:ext cx="7874857" cy="20005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 smtClean="0"/>
                  <a:t>Now, add </a:t>
                </a:r>
                <a:r>
                  <a:rPr lang="en-US" sz="2000" dirty="0"/>
                  <a:t>the design requirements to the Root Locus </a:t>
                </a:r>
                <a:r>
                  <a:rPr lang="en-US" sz="2000" dirty="0" smtClean="0"/>
                  <a:t>plot, by </a:t>
                </a:r>
                <a:r>
                  <a:rPr lang="en-US" sz="2000" dirty="0"/>
                  <a:t>right-clicking and selecting Design </a:t>
                </a:r>
                <a:r>
                  <a:rPr lang="en-US" sz="2000" dirty="0" smtClean="0"/>
                  <a:t>Requirements</a:t>
                </a:r>
              </a:p>
              <a:p>
                <a:endParaRPr lang="en-US" sz="1200" dirty="0"/>
              </a:p>
              <a:p>
                <a:r>
                  <a:rPr lang="en-US" sz="2000" dirty="0" smtClean="0">
                    <a:solidFill>
                      <a:srgbClr val="0070C0"/>
                    </a:solidFill>
                  </a:rPr>
                  <a:t>Design Requirements: </a:t>
                </a:r>
                <a:r>
                  <a:rPr lang="en-US" sz="2000" dirty="0" smtClean="0"/>
                  <a:t>Settling </a:t>
                </a:r>
                <a:r>
                  <a:rPr lang="en-US" sz="2000" dirty="0"/>
                  <a:t>Time, </a:t>
                </a:r>
                <a:r>
                  <a:rPr lang="en-US" sz="2000" dirty="0" smtClean="0"/>
                  <a:t>Percent </a:t>
                </a:r>
                <a:r>
                  <a:rPr lang="en-US" sz="2000" dirty="0"/>
                  <a:t>Overshoot, </a:t>
                </a:r>
                <a:r>
                  <a:rPr lang="en-US" sz="2000" dirty="0" smtClean="0"/>
                  <a:t>Damping </a:t>
                </a:r>
                <a:r>
                  <a:rPr lang="en-US" sz="2000" dirty="0"/>
                  <a:t>Ratio, </a:t>
                </a:r>
                <a:r>
                  <a:rPr lang="en-US" sz="2000" dirty="0" smtClean="0"/>
                  <a:t>Natural </a:t>
                </a:r>
                <a:r>
                  <a:rPr lang="en-US" sz="2000" dirty="0"/>
                  <a:t>Frequency, </a:t>
                </a:r>
                <a:r>
                  <a:rPr lang="en-US" sz="2000" dirty="0" smtClean="0"/>
                  <a:t>Allowable Region</a:t>
                </a:r>
                <a:endParaRPr lang="en-US" sz="2000" dirty="0"/>
              </a:p>
              <a:p>
                <a:endParaRPr lang="en-US" sz="1200" dirty="0"/>
              </a:p>
              <a:p>
                <a:r>
                  <a:rPr lang="en-US" sz="2000" b="1" dirty="0">
                    <a:solidFill>
                      <a:srgbClr val="C00000"/>
                    </a:solidFill>
                  </a:rPr>
                  <a:t>E</a:t>
                </a:r>
                <a:r>
                  <a:rPr lang="en-US" sz="2000" b="1" dirty="0" smtClean="0">
                    <a:solidFill>
                      <a:srgbClr val="C00000"/>
                    </a:solidFill>
                  </a:rPr>
                  <a:t>xample: </a:t>
                </a:r>
                <a:r>
                  <a:rPr lang="en-US" sz="2000" dirty="0" smtClean="0"/>
                  <a:t>As in Lecture-5, requiring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𝜁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=0.7</m:t>
                    </m:r>
                  </m:oMath>
                </a14:m>
                <a:r>
                  <a:rPr lang="en-US" sz="2000" dirty="0" smtClean="0"/>
                  <a:t>  and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=1.8</m:t>
                    </m:r>
                  </m:oMath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583" y="476672"/>
                <a:ext cx="7874857" cy="2000548"/>
              </a:xfrm>
              <a:prstGeom prst="rect">
                <a:avLst/>
              </a:prstGeom>
              <a:blipFill>
                <a:blip r:embed="rId2"/>
                <a:stretch>
                  <a:fillRect l="-851" t="-1524" r="-619" b="-45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686533"/>
            <a:ext cx="7787341" cy="3908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248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4664"/>
            <a:ext cx="9039342" cy="453650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79211" y="5157192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On the </a:t>
            </a:r>
            <a:r>
              <a:rPr lang="en-US" sz="2000" dirty="0" smtClean="0"/>
              <a:t>left plot</a:t>
            </a:r>
            <a:r>
              <a:rPr lang="en-US" sz="2000" dirty="0"/>
              <a:t>, the white area is </a:t>
            </a:r>
            <a:r>
              <a:rPr lang="en-US" sz="2000" dirty="0">
                <a:solidFill>
                  <a:srgbClr val="0070C0"/>
                </a:solidFill>
              </a:rPr>
              <a:t>Acceptable Region </a:t>
            </a:r>
            <a:r>
              <a:rPr lang="en-US" sz="2000" dirty="0"/>
              <a:t>for the closed-loop poles</a:t>
            </a:r>
          </a:p>
          <a:p>
            <a:endParaRPr lang="en-US" sz="1200" dirty="0" smtClean="0"/>
          </a:p>
          <a:p>
            <a:r>
              <a:rPr lang="en-US" sz="2000" dirty="0" smtClean="0"/>
              <a:t>As </a:t>
            </a:r>
            <a:r>
              <a:rPr lang="en-US" sz="2000" dirty="0"/>
              <a:t>the characteristics show on the Step </a:t>
            </a:r>
            <a:r>
              <a:rPr lang="en-US" sz="2000" dirty="0" smtClean="0"/>
              <a:t>Response</a:t>
            </a:r>
            <a:r>
              <a:rPr lang="en-US" sz="2000" dirty="0"/>
              <a:t>, the </a:t>
            </a:r>
            <a:r>
              <a:rPr lang="en-US" sz="2000" dirty="0" smtClean="0">
                <a:solidFill>
                  <a:srgbClr val="0070C0"/>
                </a:solidFill>
              </a:rPr>
              <a:t>Overshoot</a:t>
            </a:r>
            <a:r>
              <a:rPr lang="en-US" sz="2000" dirty="0" smtClean="0"/>
              <a:t> </a:t>
            </a:r>
            <a:r>
              <a:rPr lang="en-US" sz="2000" dirty="0"/>
              <a:t>is </a:t>
            </a:r>
            <a:r>
              <a:rPr lang="en-US" sz="2000" dirty="0" smtClean="0"/>
              <a:t>acceptable </a:t>
            </a:r>
            <a:r>
              <a:rPr lang="en-US" sz="2000" dirty="0"/>
              <a:t>but the </a:t>
            </a:r>
            <a:r>
              <a:rPr lang="en-US" sz="2000" dirty="0" smtClean="0">
                <a:solidFill>
                  <a:srgbClr val="0070C0"/>
                </a:solidFill>
              </a:rPr>
              <a:t>Rise </a:t>
            </a:r>
            <a:r>
              <a:rPr lang="en-US" sz="2000" dirty="0">
                <a:solidFill>
                  <a:srgbClr val="0070C0"/>
                </a:solidFill>
              </a:rPr>
              <a:t>T</a:t>
            </a:r>
            <a:r>
              <a:rPr lang="en-US" sz="2000" dirty="0" smtClean="0">
                <a:solidFill>
                  <a:srgbClr val="0070C0"/>
                </a:solidFill>
              </a:rPr>
              <a:t>ime </a:t>
            </a:r>
            <a:r>
              <a:rPr lang="en-US" sz="2000" dirty="0"/>
              <a:t>is much too </a:t>
            </a:r>
            <a:r>
              <a:rPr lang="en-US" sz="2000" dirty="0" smtClean="0"/>
              <a:t>long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(which needs to be tuned, see next page)</a:t>
            </a:r>
          </a:p>
        </p:txBody>
      </p:sp>
    </p:spTree>
    <p:extLst>
      <p:ext uri="{BB962C8B-B14F-4D97-AF65-F5344CB8AC3E}">
        <p14:creationId xmlns:p14="http://schemas.microsoft.com/office/powerpoint/2010/main" val="2084442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55576" y="476672"/>
            <a:ext cx="7848872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Zoom </a:t>
            </a:r>
            <a:r>
              <a:rPr lang="en-US" sz="2400" dirty="0"/>
              <a:t>into the </a:t>
            </a:r>
            <a:r>
              <a:rPr lang="en-US" sz="2400" dirty="0">
                <a:solidFill>
                  <a:srgbClr val="0070C0"/>
                </a:solidFill>
              </a:rPr>
              <a:t>Root Locus</a:t>
            </a:r>
            <a:r>
              <a:rPr lang="en-US" sz="2400" dirty="0"/>
              <a:t> by right-clicking on an axis and selecting </a:t>
            </a:r>
            <a:r>
              <a:rPr lang="en-US" sz="2400" dirty="0">
                <a:solidFill>
                  <a:srgbClr val="0070C0"/>
                </a:solidFill>
              </a:rPr>
              <a:t>Properties </a:t>
            </a:r>
            <a:r>
              <a:rPr lang="en-US" sz="2400" dirty="0"/>
              <a:t>followed by the label </a:t>
            </a:r>
            <a:r>
              <a:rPr lang="en-US" sz="2400" dirty="0" smtClean="0"/>
              <a:t>Limits </a:t>
            </a:r>
          </a:p>
          <a:p>
            <a:endParaRPr lang="en-US" sz="1200" dirty="0"/>
          </a:p>
          <a:p>
            <a:r>
              <a:rPr lang="en-US" sz="2400" dirty="0" smtClean="0"/>
              <a:t>Change </a:t>
            </a:r>
            <a:r>
              <a:rPr lang="en-US" sz="2400" dirty="0"/>
              <a:t>the real-axis </a:t>
            </a:r>
            <a:r>
              <a:rPr lang="en-US" sz="2400" dirty="0" smtClean="0"/>
              <a:t>limits:   from </a:t>
            </a:r>
            <a:r>
              <a:rPr lang="en-US" sz="2400" dirty="0"/>
              <a:t>-25 to 5 </a:t>
            </a:r>
            <a:endParaRPr lang="en-US" sz="2400" dirty="0" smtClean="0"/>
          </a:p>
          <a:p>
            <a:r>
              <a:rPr lang="en-US" sz="2400" dirty="0" smtClean="0"/>
              <a:t>Change the </a:t>
            </a:r>
            <a:r>
              <a:rPr lang="en-US" sz="2400" dirty="0"/>
              <a:t>imaginary axis </a:t>
            </a:r>
            <a:r>
              <a:rPr lang="en-US" sz="2400" dirty="0" smtClean="0"/>
              <a:t>limits:   from </a:t>
            </a:r>
            <a:r>
              <a:rPr lang="en-US" sz="2400" dirty="0"/>
              <a:t>-2.5 to </a:t>
            </a:r>
            <a:r>
              <a:rPr lang="en-US" sz="2400" dirty="0" smtClean="0"/>
              <a:t>2.5</a:t>
            </a:r>
            <a:endParaRPr lang="en-US" sz="2400" dirty="0"/>
          </a:p>
          <a:p>
            <a:endParaRPr lang="en-US" sz="1200" dirty="0"/>
          </a:p>
          <a:p>
            <a:r>
              <a:rPr lang="en-US" sz="2400" dirty="0" smtClean="0"/>
              <a:t>On </a:t>
            </a:r>
            <a:r>
              <a:rPr lang="en-US" sz="2400" dirty="0"/>
              <a:t>the </a:t>
            </a:r>
            <a:r>
              <a:rPr lang="en-US" sz="2400" dirty="0">
                <a:solidFill>
                  <a:srgbClr val="0070C0"/>
                </a:solidFill>
              </a:rPr>
              <a:t>Step </a:t>
            </a:r>
            <a:r>
              <a:rPr lang="en-US" sz="2400" dirty="0" smtClean="0">
                <a:solidFill>
                  <a:srgbClr val="0070C0"/>
                </a:solidFill>
              </a:rPr>
              <a:t>Response </a:t>
            </a:r>
            <a:r>
              <a:rPr lang="en-US" sz="2400" dirty="0"/>
              <a:t>plot, right-click on the plot and go to </a:t>
            </a:r>
            <a:r>
              <a:rPr lang="en-US" sz="2400" dirty="0">
                <a:solidFill>
                  <a:srgbClr val="0070C0"/>
                </a:solidFill>
              </a:rPr>
              <a:t>Characteristics</a:t>
            </a:r>
            <a:r>
              <a:rPr lang="en-US" sz="2400" dirty="0"/>
              <a:t> and select </a:t>
            </a:r>
            <a:r>
              <a:rPr lang="en-US" sz="2400" dirty="0">
                <a:solidFill>
                  <a:srgbClr val="0070C0"/>
                </a:solidFill>
              </a:rPr>
              <a:t>Peak Response</a:t>
            </a:r>
            <a:r>
              <a:rPr lang="en-US" sz="2400" dirty="0"/>
              <a:t>. </a:t>
            </a:r>
            <a:r>
              <a:rPr lang="en-US" sz="2400" dirty="0" smtClean="0"/>
              <a:t>Then, select </a:t>
            </a:r>
            <a:r>
              <a:rPr lang="en-US" sz="2400" dirty="0"/>
              <a:t>the characteristic </a:t>
            </a:r>
            <a:r>
              <a:rPr lang="en-US" sz="2400" dirty="0">
                <a:solidFill>
                  <a:srgbClr val="0070C0"/>
                </a:solidFill>
              </a:rPr>
              <a:t>Rise Time</a:t>
            </a:r>
            <a:r>
              <a:rPr lang="en-US" sz="2400" dirty="0"/>
              <a:t>. </a:t>
            </a:r>
            <a:endParaRPr lang="en-US" sz="2400" dirty="0" smtClean="0"/>
          </a:p>
          <a:p>
            <a:endParaRPr lang="en-US" sz="1200" dirty="0" smtClean="0"/>
          </a:p>
          <a:p>
            <a:r>
              <a:rPr lang="en-US" sz="2400" dirty="0" smtClean="0"/>
              <a:t>Now, there </a:t>
            </a:r>
            <a:r>
              <a:rPr lang="en-US" sz="2400" dirty="0"/>
              <a:t>should </a:t>
            </a:r>
            <a:r>
              <a:rPr lang="en-US" sz="2400" dirty="0" smtClean="0"/>
              <a:t>be </a:t>
            </a:r>
            <a:r>
              <a:rPr lang="en-US" sz="2400" dirty="0"/>
              <a:t>two large dots on the screen indicating the values of these parameters. </a:t>
            </a:r>
            <a:endParaRPr lang="en-US" sz="2400" dirty="0" smtClean="0"/>
          </a:p>
          <a:p>
            <a:endParaRPr lang="en-US" sz="1200" dirty="0" smtClean="0"/>
          </a:p>
          <a:p>
            <a:r>
              <a:rPr lang="en-US" sz="2400" dirty="0" smtClean="0"/>
              <a:t>Click </a:t>
            </a:r>
            <a:r>
              <a:rPr lang="en-US" sz="2400" dirty="0"/>
              <a:t>each of these dots to bring up a </a:t>
            </a:r>
            <a:r>
              <a:rPr lang="en-US" sz="2400" dirty="0" smtClean="0"/>
              <a:t>tiny box </a:t>
            </a:r>
            <a:r>
              <a:rPr lang="en-US" sz="2400" dirty="0"/>
              <a:t>with </a:t>
            </a:r>
            <a:r>
              <a:rPr lang="en-US" sz="2400" dirty="0" smtClean="0"/>
              <a:t>new information</a:t>
            </a:r>
            <a:r>
              <a:rPr lang="en-US" sz="2400" dirty="0"/>
              <a:t>.</a:t>
            </a:r>
          </a:p>
          <a:p>
            <a:endParaRPr lang="en-US" sz="1200" dirty="0"/>
          </a:p>
          <a:p>
            <a:r>
              <a:rPr lang="en-US" sz="2400" dirty="0"/>
              <a:t>Both plots should appear as shown </a:t>
            </a:r>
            <a:r>
              <a:rPr lang="en-US" sz="2400" dirty="0" smtClean="0"/>
              <a:t>below, </a:t>
            </a:r>
            <a:r>
              <a:rPr lang="en-US" sz="2400" dirty="0"/>
              <a:t>once the </a:t>
            </a:r>
            <a:r>
              <a:rPr lang="en-US" sz="2400" dirty="0">
                <a:solidFill>
                  <a:srgbClr val="0070C0"/>
                </a:solidFill>
              </a:rPr>
              <a:t>Bode </a:t>
            </a:r>
            <a:r>
              <a:rPr lang="en-US" sz="2400" dirty="0" smtClean="0">
                <a:solidFill>
                  <a:srgbClr val="0070C0"/>
                </a:solidFill>
              </a:rPr>
              <a:t>Plot</a:t>
            </a:r>
            <a:r>
              <a:rPr lang="en-US" sz="2400" dirty="0" smtClean="0"/>
              <a:t> </a:t>
            </a:r>
            <a:r>
              <a:rPr lang="en-US" sz="2400" dirty="0"/>
              <a:t>is closed</a:t>
            </a:r>
            <a:r>
              <a:rPr lang="en-US" sz="2400" dirty="0" smtClean="0"/>
              <a:t>: 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(next page)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2269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234514"/>
            <a:ext cx="82089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The pink </a:t>
            </a:r>
            <a:r>
              <a:rPr lang="en-US" sz="2000" dirty="0" smtClean="0"/>
              <a:t>tiny boxes </a:t>
            </a:r>
            <a:r>
              <a:rPr lang="en-US" sz="2000" dirty="0"/>
              <a:t>on the root locus show the corresponding closed-loop pole locations for the currently chosen control gain 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</a:p>
          <a:p>
            <a:endParaRPr lang="en-US" sz="800" dirty="0" smtClean="0"/>
          </a:p>
          <a:p>
            <a:r>
              <a:rPr lang="en-US" sz="2000" dirty="0" smtClean="0"/>
              <a:t>To </a:t>
            </a:r>
            <a:r>
              <a:rPr lang="en-US" sz="2000" dirty="0"/>
              <a:t>fix it, choose a new value for the gain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dirty="0"/>
              <a:t>, </a:t>
            </a:r>
            <a:r>
              <a:rPr lang="en-US" sz="2000" dirty="0" smtClean="0"/>
              <a:t>which can </a:t>
            </a:r>
            <a:r>
              <a:rPr lang="en-US" sz="2000" dirty="0"/>
              <a:t>be changed directly on the root locus </a:t>
            </a:r>
            <a:r>
              <a:rPr lang="en-US" sz="2000" dirty="0" smtClean="0"/>
              <a:t>plot -- </a:t>
            </a:r>
            <a:r>
              <a:rPr lang="en-US" sz="2000" dirty="0"/>
              <a:t>Click and drag the pink box closest to the imaginary axis (at the origin) to the acceptable region of </a:t>
            </a:r>
            <a:r>
              <a:rPr lang="en-US" sz="2000" dirty="0" smtClean="0"/>
              <a:t>the </a:t>
            </a:r>
            <a:r>
              <a:rPr lang="en-US" sz="2000" dirty="0"/>
              <a:t>root locus plot as shown </a:t>
            </a:r>
            <a:r>
              <a:rPr lang="en-US" sz="2000" dirty="0" smtClean="0"/>
              <a:t>below:</a:t>
            </a:r>
            <a:endParaRPr lang="en-US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77" y="1988840"/>
            <a:ext cx="8866438" cy="4486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09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3568" y="404664"/>
            <a:ext cx="8064896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In the </a:t>
            </a:r>
            <a:r>
              <a:rPr lang="en-US" sz="2000" dirty="0">
                <a:solidFill>
                  <a:srgbClr val="0070C0"/>
                </a:solidFill>
                <a:latin typeface="Arial" panose="020B0604020202020204" pitchFamily="34" charset="0"/>
              </a:rPr>
              <a:t>Preview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 box of the window, it can be seen that the loop gain has been changed to </a:t>
            </a: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360</a:t>
            </a:r>
          </a:p>
          <a:p>
            <a:endParaRPr lang="en-US" sz="8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Inspecting 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the </a:t>
            </a:r>
            <a:r>
              <a:rPr lang="en-US" sz="2000" dirty="0">
                <a:solidFill>
                  <a:srgbClr val="0070C0"/>
                </a:solidFill>
                <a:latin typeface="Arial" panose="020B0604020202020204" pitchFamily="34" charset="0"/>
              </a:rPr>
              <a:t>S</a:t>
            </a:r>
            <a:r>
              <a:rPr lang="en-US" sz="2000" dirty="0" smtClean="0">
                <a:solidFill>
                  <a:srgbClr val="0070C0"/>
                </a:solidFill>
                <a:latin typeface="Arial" panose="020B0604020202020204" pitchFamily="34" charset="0"/>
              </a:rPr>
              <a:t>tep </a:t>
            </a:r>
            <a:r>
              <a:rPr lang="en-US" sz="2000" dirty="0">
                <a:solidFill>
                  <a:srgbClr val="0070C0"/>
                </a:solidFill>
                <a:latin typeface="Arial" panose="020B0604020202020204" pitchFamily="34" charset="0"/>
              </a:rPr>
              <a:t>R</a:t>
            </a:r>
            <a:r>
              <a:rPr lang="en-US" sz="2000" dirty="0" smtClean="0">
                <a:solidFill>
                  <a:srgbClr val="0070C0"/>
                </a:solidFill>
                <a:latin typeface="Arial" panose="020B0604020202020204" pitchFamily="34" charset="0"/>
              </a:rPr>
              <a:t>esponse </a:t>
            </a: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plot: Now, both requirements 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are </a:t>
            </a: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met</a:t>
            </a:r>
            <a:endParaRPr lang="en-US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628800"/>
            <a:ext cx="8726796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980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31840" y="1340768"/>
            <a:ext cx="24482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</a:rPr>
              <a:t>END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069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cture 13-Mathematical Modelling of Liquid Level System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 13-Mathematical Modelling of Liquid Level Systems</Template>
  <TotalTime>10326</TotalTime>
  <Words>727</Words>
  <Application>Microsoft Office PowerPoint</Application>
  <PresentationFormat>On-screen Show (4:3)</PresentationFormat>
  <Paragraphs>161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NewsGothic-Bold;NewsGothic</vt:lpstr>
      <vt:lpstr>Arial</vt:lpstr>
      <vt:lpstr>Calibri</vt:lpstr>
      <vt:lpstr>Cambria Math</vt:lpstr>
      <vt:lpstr>Times New Roman</vt:lpstr>
      <vt:lpstr>Wingdings</vt:lpstr>
      <vt:lpstr>lecture 13-Mathematical Modelling of Liquid Level Systems</vt:lpstr>
      <vt:lpstr>EE3114 Systems and Control    Tutorial - 6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Salford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Feedback Control Systems (FCS)</dc:title>
  <dc:creator>Imtiaz Hussain</dc:creator>
  <cp:lastModifiedBy>Prof. CHEN Jie</cp:lastModifiedBy>
  <cp:revision>507</cp:revision>
  <dcterms:created xsi:type="dcterms:W3CDTF">2013-02-04T13:53:54Z</dcterms:created>
  <dcterms:modified xsi:type="dcterms:W3CDTF">2019-03-11T10:25:22Z</dcterms:modified>
</cp:coreProperties>
</file>