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notesMasterIdLst>
    <p:notesMasterId r:id="rId26"/>
  </p:notesMasterIdLst>
  <p:handoutMasterIdLst>
    <p:handoutMasterId r:id="rId27"/>
  </p:handoutMasterIdLst>
  <p:sldIdLst>
    <p:sldId id="257" r:id="rId2"/>
    <p:sldId id="604" r:id="rId3"/>
    <p:sldId id="562" r:id="rId4"/>
    <p:sldId id="563" r:id="rId5"/>
    <p:sldId id="564" r:id="rId6"/>
    <p:sldId id="565" r:id="rId7"/>
    <p:sldId id="566" r:id="rId8"/>
    <p:sldId id="567" r:id="rId9"/>
    <p:sldId id="603" r:id="rId10"/>
    <p:sldId id="577" r:id="rId11"/>
    <p:sldId id="578" r:id="rId12"/>
    <p:sldId id="579" r:id="rId13"/>
    <p:sldId id="580" r:id="rId14"/>
    <p:sldId id="600" r:id="rId15"/>
    <p:sldId id="584" r:id="rId16"/>
    <p:sldId id="585" r:id="rId17"/>
    <p:sldId id="568" r:id="rId18"/>
    <p:sldId id="586" r:id="rId19"/>
    <p:sldId id="587" r:id="rId20"/>
    <p:sldId id="588" r:id="rId21"/>
    <p:sldId id="589" r:id="rId22"/>
    <p:sldId id="599" r:id="rId23"/>
    <p:sldId id="590" r:id="rId24"/>
    <p:sldId id="605" r:id="rId25"/>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52" autoAdjust="0"/>
    <p:restoredTop sz="94673"/>
  </p:normalViewPr>
  <p:slideViewPr>
    <p:cSldViewPr snapToGrid="0" snapToObjects="1">
      <p:cViewPr varScale="1">
        <p:scale>
          <a:sx n="115" d="100"/>
          <a:sy n="115" d="100"/>
        </p:scale>
        <p:origin x="402" y="108"/>
      </p:cViewPr>
      <p:guideLst/>
    </p:cSldViewPr>
  </p:slideViewPr>
  <p:notesTextViewPr>
    <p:cViewPr>
      <p:scale>
        <a:sx n="1" d="1"/>
        <a:sy n="1" d="1"/>
      </p:scale>
      <p:origin x="0" y="0"/>
    </p:cViewPr>
  </p:notesTextViewPr>
  <p:notesViewPr>
    <p:cSldViewPr snapToGrid="0" snapToObjects="1">
      <p:cViewPr varScale="1">
        <p:scale>
          <a:sx n="97" d="100"/>
          <a:sy n="97" d="100"/>
        </p:scale>
        <p:origin x="2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7046" cy="34154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9992" y="1"/>
            <a:ext cx="4307046" cy="341542"/>
          </a:xfrm>
          <a:prstGeom prst="rect">
            <a:avLst/>
          </a:prstGeom>
        </p:spPr>
        <p:txBody>
          <a:bodyPr vert="horz" lIns="91440" tIns="45720" rIns="91440" bIns="45720" rtlCol="0"/>
          <a:lstStyle>
            <a:lvl1pPr algn="r">
              <a:defRPr sz="1200"/>
            </a:lvl1pPr>
          </a:lstStyle>
          <a:p>
            <a:fld id="{D88B5BF6-B560-462F-A23B-FADB87802758}" type="datetimeFigureOut">
              <a:rPr lang="en-US" smtClean="0"/>
              <a:t>9/20/2021</a:t>
            </a:fld>
            <a:endParaRPr lang="en-US"/>
          </a:p>
        </p:txBody>
      </p:sp>
      <p:sp>
        <p:nvSpPr>
          <p:cNvPr id="4" name="Footer Placeholder 3"/>
          <p:cNvSpPr>
            <a:spLocks noGrp="1"/>
          </p:cNvSpPr>
          <p:nvPr>
            <p:ph type="ftr" sz="quarter" idx="2"/>
          </p:nvPr>
        </p:nvSpPr>
        <p:spPr>
          <a:xfrm>
            <a:off x="0" y="6465659"/>
            <a:ext cx="4307046" cy="3415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9992" y="6465659"/>
            <a:ext cx="4307046" cy="341541"/>
          </a:xfrm>
          <a:prstGeom prst="rect">
            <a:avLst/>
          </a:prstGeom>
        </p:spPr>
        <p:txBody>
          <a:bodyPr vert="horz" lIns="91440" tIns="45720" rIns="91440" bIns="45720" rtlCol="0" anchor="b"/>
          <a:lstStyle>
            <a:lvl1pPr algn="r">
              <a:defRPr sz="1200"/>
            </a:lvl1pPr>
          </a:lstStyle>
          <a:p>
            <a:fld id="{D460550D-4528-40E4-8E02-E895989EA1C3}" type="slidenum">
              <a:rPr lang="en-US" smtClean="0"/>
              <a:t>‹#›</a:t>
            </a:fld>
            <a:endParaRPr lang="en-US"/>
          </a:p>
        </p:txBody>
      </p:sp>
    </p:spTree>
    <p:extLst>
      <p:ext uri="{BB962C8B-B14F-4D97-AF65-F5344CB8AC3E}">
        <p14:creationId xmlns:p14="http://schemas.microsoft.com/office/powerpoint/2010/main" val="836233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9A22CAE7-938B-42F5-A5F9-BCC373142D0D}" type="datetimeFigureOut">
              <a:rPr lang="en-US" smtClean="0"/>
              <a:t>9/20/2021</a:t>
            </a:fld>
            <a:endParaRPr lang="en-US"/>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A6970DBB-C303-4DEC-BEF9-2E6D29D21DBE}" type="slidenum">
              <a:rPr lang="en-US" smtClean="0"/>
              <a:t>‹#›</a:t>
            </a:fld>
            <a:endParaRPr lang="en-US"/>
          </a:p>
        </p:txBody>
      </p:sp>
    </p:spTree>
    <p:extLst>
      <p:ext uri="{BB962C8B-B14F-4D97-AF65-F5344CB8AC3E}">
        <p14:creationId xmlns:p14="http://schemas.microsoft.com/office/powerpoint/2010/main" val="39369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517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718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99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83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02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238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6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153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38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053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431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59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212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6841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954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265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9/20/2021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4220855"/>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englishforuniversity.com/?page_id=111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www.phrasebank.manchester.ac.uk/writing-conclus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666" y="1439010"/>
            <a:ext cx="10666347" cy="2488182"/>
          </a:xfrm>
        </p:spPr>
        <p:txBody>
          <a:bodyPr>
            <a:normAutofit/>
          </a:bodyPr>
          <a:lstStyle/>
          <a:p>
            <a:r>
              <a:rPr lang="en-US" b="1" dirty="0" smtClean="0">
                <a:effectLst>
                  <a:outerShdw blurRad="38100" dist="38100" dir="2700000" algn="tl">
                    <a:srgbClr val="000000">
                      <a:alpha val="43137"/>
                    </a:srgbClr>
                  </a:outerShdw>
                </a:effectLst>
              </a:rPr>
              <a:t>LC</a:t>
            </a:r>
            <a:r>
              <a:rPr lang="en-US" sz="5400" b="1" dirty="0" smtClean="0">
                <a:effectLst>
                  <a:outerShdw blurRad="38100" dist="38100" dir="2700000" algn="tl">
                    <a:srgbClr val="000000">
                      <a:alpha val="43137"/>
                    </a:srgbClr>
                  </a:outerShdw>
                </a:effectLst>
              </a:rPr>
              <a:t>0200A</a:t>
            </a:r>
            <a:r>
              <a:rPr lang="en-US" sz="5400" b="1" dirty="0">
                <a:effectLst>
                  <a:outerShdw blurRad="38100" dist="38100" dir="2700000" algn="tl">
                    <a:srgbClr val="000000">
                      <a:alpha val="43137"/>
                    </a:srgbClr>
                  </a:outerShdw>
                </a:effectLst>
              </a:rPr>
              <a:t>: EAP </a:t>
            </a:r>
            <a:r>
              <a:rPr lang="en-US" sz="5400" b="1" dirty="0" smtClean="0">
                <a:effectLst>
                  <a:outerShdw blurRad="38100" dist="38100" dir="2700000" algn="tl">
                    <a:srgbClr val="000000">
                      <a:alpha val="43137"/>
                    </a:srgbClr>
                  </a:outerShdw>
                </a:effectLst>
              </a:rPr>
              <a:t>1 – Unit 9</a:t>
            </a:r>
            <a:r>
              <a:rPr lang="en-US" sz="5400" b="1" dirty="0">
                <a:effectLst>
                  <a:outerShdw blurRad="38100" dist="38100" dir="2700000" algn="tl">
                    <a:srgbClr val="000000">
                      <a:alpha val="43137"/>
                    </a:srgbClr>
                  </a:outerShdw>
                </a:effectLst>
              </a:rPr>
              <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English for Academic Purposes</a:t>
            </a:r>
            <a:endParaRPr lang="en-US" sz="5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718061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Today’s Class Objectives </a:t>
            </a:r>
          </a:p>
        </p:txBody>
      </p:sp>
      <p:sp>
        <p:nvSpPr>
          <p:cNvPr id="3" name="Content Placeholder 2"/>
          <p:cNvSpPr>
            <a:spLocks noGrp="1"/>
          </p:cNvSpPr>
          <p:nvPr>
            <p:ph idx="1"/>
          </p:nvPr>
        </p:nvSpPr>
        <p:spPr>
          <a:xfrm>
            <a:off x="5052496" y="1485734"/>
            <a:ext cx="7139503" cy="5134008"/>
          </a:xfrm>
        </p:spPr>
        <p:txBody>
          <a:bodyPr>
            <a:noAutofit/>
          </a:bodyPr>
          <a:lstStyle/>
          <a:p>
            <a:pPr marL="0" indent="0">
              <a:buNone/>
            </a:pPr>
            <a:r>
              <a:rPr lang="en-US" sz="2400" b="1" dirty="0"/>
              <a:t>In this lesson you will</a:t>
            </a:r>
            <a:r>
              <a:rPr lang="en-US" sz="2400" b="1" dirty="0" smtClean="0"/>
              <a:t>:</a:t>
            </a:r>
            <a:endParaRPr lang="en-US" sz="2400" dirty="0"/>
          </a:p>
          <a:p>
            <a:r>
              <a:rPr lang="en-GB" sz="2400" dirty="0" smtClean="0"/>
              <a:t>Reflect on your knowledge of writing essay introductions and conclusions.</a:t>
            </a:r>
          </a:p>
          <a:p>
            <a:r>
              <a:rPr lang="en-US" sz="2400" dirty="0" smtClean="0"/>
              <a:t>Identify typical features of introductions and conclusions.</a:t>
            </a:r>
          </a:p>
          <a:p>
            <a:r>
              <a:rPr lang="en-US" sz="2400" dirty="0" smtClean="0"/>
              <a:t>Analyse samples of student introductions and conclusions.</a:t>
            </a:r>
            <a:endParaRPr lang="en-US" sz="2400" dirty="0"/>
          </a:p>
          <a:p>
            <a:r>
              <a:rPr lang="en-US" sz="2400" dirty="0"/>
              <a:t>Apply </a:t>
            </a:r>
            <a:r>
              <a:rPr lang="en-US" sz="2400" dirty="0" smtClean="0"/>
              <a:t>this new knowledge to your own writing.</a:t>
            </a:r>
          </a:p>
          <a:p>
            <a:r>
              <a:rPr lang="en-US" sz="2400" dirty="0" smtClean="0"/>
              <a:t>Share your draft introductions and conclusions with your partners to receive peer feedback</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2" descr="Image result for obje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16" y="1535611"/>
            <a:ext cx="4566480" cy="41093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706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Reflection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What do you know about writing essay introductions? </a:t>
            </a:r>
          </a:p>
          <a:p>
            <a:r>
              <a:rPr lang="en-GB" dirty="0"/>
              <a:t>With a classmate, discuss advice you have received in previous English courses, or other courses at CityU, about how to write an effective introduction.</a:t>
            </a:r>
            <a:endParaRPr lang="en-IE" dirty="0"/>
          </a:p>
        </p:txBody>
      </p:sp>
      <p:pic>
        <p:nvPicPr>
          <p:cNvPr id="4" name="Picture 3">
            <a:extLst>
              <a:ext uri="{FF2B5EF4-FFF2-40B4-BE49-F238E27FC236}">
                <a16:creationId xmlns:a16="http://schemas.microsoft.com/office/drawing/2014/main" id="{14DA7527-18FF-1044-8C90-A716282E2E85}"/>
              </a:ext>
            </a:extLst>
          </p:cNvPr>
          <p:cNvPicPr>
            <a:picLocks noChangeAspect="1"/>
          </p:cNvPicPr>
          <p:nvPr/>
        </p:nvPicPr>
        <p:blipFill rotWithShape="1">
          <a:blip r:embed="rId3"/>
          <a:srcRect b="10494"/>
          <a:stretch/>
        </p:blipFill>
        <p:spPr>
          <a:xfrm>
            <a:off x="584099" y="2025910"/>
            <a:ext cx="2864248" cy="39375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Rectangle 16">
            <a:extLst>
              <a:ext uri="{FF2B5EF4-FFF2-40B4-BE49-F238E27FC236}">
                <a16:creationId xmlns:a16="http://schemas.microsoft.com/office/drawing/2014/main" id="{5478D04F-31B1-A744-B203-723534C579A3}"/>
              </a:ext>
            </a:extLst>
          </p:cNvPr>
          <p:cNvSpPr/>
          <p:nvPr/>
        </p:nvSpPr>
        <p:spPr>
          <a:xfrm>
            <a:off x="4611757" y="2025910"/>
            <a:ext cx="6327712" cy="3795911"/>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Aft>
                <a:spcPts val="0"/>
              </a:spcAft>
            </a:pPr>
            <a:r>
              <a:rPr lang="en-GB" sz="2000" i="1" dirty="0">
                <a:ea typeface="SimSun" panose="02010600030101010101" pitchFamily="2" charset="-122"/>
                <a:cs typeface="Tahoma" panose="020B0604030504040204" pitchFamily="34" charset="0"/>
              </a:rPr>
              <a:t>Introductions are known to be troublesome, and nearly all academic writers admit to having more difficulty with getting started on a piece of writing than on its continuation. </a:t>
            </a:r>
            <a:endParaRPr lang="en-IE" sz="2000" dirty="0">
              <a:ea typeface="Calibri" panose="020F0502020204030204" pitchFamily="34" charset="0"/>
              <a:cs typeface="Times New Roman" panose="02020603050405020304" pitchFamily="18" charset="0"/>
            </a:endParaRPr>
          </a:p>
          <a:p>
            <a:pPr>
              <a:lnSpc>
                <a:spcPct val="107000"/>
              </a:lnSpc>
              <a:spcAft>
                <a:spcPts val="0"/>
              </a:spcAft>
            </a:pPr>
            <a:r>
              <a:rPr lang="en-GB" sz="2000" dirty="0">
                <a:ea typeface="SimSun" panose="02010600030101010101" pitchFamily="2" charset="-122"/>
                <a:cs typeface="Tahoma" panose="020B0604030504040204" pitchFamily="34" charset="0"/>
              </a:rPr>
              <a:t> </a:t>
            </a:r>
            <a:endParaRPr lang="en-IE" sz="2000" dirty="0">
              <a:ea typeface="Calibri" panose="020F0502020204030204" pitchFamily="34" charset="0"/>
              <a:cs typeface="Times New Roman" panose="02020603050405020304" pitchFamily="18" charset="0"/>
            </a:endParaRPr>
          </a:p>
          <a:p>
            <a:pPr>
              <a:lnSpc>
                <a:spcPct val="107000"/>
              </a:lnSpc>
              <a:spcAft>
                <a:spcPts val="800"/>
              </a:spcAft>
            </a:pPr>
            <a:r>
              <a:rPr lang="fr-FR" sz="2000" dirty="0" err="1">
                <a:ea typeface="SimSun" panose="02010600030101010101" pitchFamily="2" charset="-122"/>
                <a:cs typeface="Tahoma" panose="020B0604030504040204" pitchFamily="34" charset="0"/>
              </a:rPr>
              <a:t>Swales</a:t>
            </a:r>
            <a:r>
              <a:rPr lang="fr-FR" sz="2000" dirty="0">
                <a:ea typeface="SimSun" panose="02010600030101010101" pitchFamily="2" charset="-122"/>
                <a:cs typeface="Tahoma" panose="020B0604030504040204" pitchFamily="34" charset="0"/>
              </a:rPr>
              <a:t>, J. M. (1990). Genre </a:t>
            </a:r>
            <a:r>
              <a:rPr lang="fr-FR" sz="2000" dirty="0" err="1">
                <a:ea typeface="SimSun" panose="02010600030101010101" pitchFamily="2" charset="-122"/>
                <a:cs typeface="Tahoma" panose="020B0604030504040204" pitchFamily="34" charset="0"/>
              </a:rPr>
              <a:t>Analysis</a:t>
            </a:r>
            <a:r>
              <a:rPr lang="fr-FR" sz="2000" dirty="0">
                <a:ea typeface="SimSun" panose="02010600030101010101" pitchFamily="2" charset="-122"/>
                <a:cs typeface="Tahoma" panose="020B0604030504040204" pitchFamily="34" charset="0"/>
              </a:rPr>
              <a:t>. </a:t>
            </a:r>
            <a:r>
              <a:rPr lang="en-GB" sz="2000" dirty="0">
                <a:ea typeface="SimSun" panose="02010600030101010101" pitchFamily="2" charset="-122"/>
                <a:cs typeface="Tahoma" panose="020B0604030504040204" pitchFamily="34" charset="0"/>
              </a:rPr>
              <a:t>Cambridge: CUP</a:t>
            </a:r>
            <a:br>
              <a:rPr lang="en-GB" sz="2000" dirty="0">
                <a:ea typeface="SimSun" panose="02010600030101010101" pitchFamily="2" charset="-122"/>
                <a:cs typeface="Tahoma" panose="020B0604030504040204" pitchFamily="34" charset="0"/>
              </a:rPr>
            </a:br>
            <a:r>
              <a:rPr lang="en-GB" sz="2000" dirty="0">
                <a:ea typeface="SimSun" panose="02010600030101010101" pitchFamily="2" charset="-122"/>
                <a:cs typeface="Tahoma" panose="020B0604030504040204" pitchFamily="34" charset="0"/>
              </a:rPr>
              <a:t/>
            </a:r>
            <a:br>
              <a:rPr lang="en-GB" sz="2000" dirty="0">
                <a:ea typeface="SimSun" panose="02010600030101010101" pitchFamily="2" charset="-122"/>
                <a:cs typeface="Tahoma" panose="020B0604030504040204" pitchFamily="34" charset="0"/>
              </a:rPr>
            </a:br>
            <a:r>
              <a:rPr lang="en-GB" sz="2000" i="1" dirty="0">
                <a:ea typeface="Calibri" panose="020F0502020204030204" pitchFamily="34" charset="0"/>
                <a:cs typeface="Times New Roman" panose="02020603050405020304" pitchFamily="18" charset="0"/>
              </a:rPr>
              <a:t>You never get a second chance to make a good first impression.</a:t>
            </a:r>
            <a:endParaRPr lang="en-IE" sz="2000" dirty="0">
              <a:ea typeface="Calibri" panose="020F0502020204030204" pitchFamily="34" charset="0"/>
              <a:cs typeface="Times New Roman" panose="02020603050405020304" pitchFamily="18" charset="0"/>
            </a:endParaRPr>
          </a:p>
          <a:p>
            <a:r>
              <a:rPr lang="en-GB" sz="2000" i="1" dirty="0">
                <a:ea typeface="Calibri" panose="020F0502020204030204" pitchFamily="34" charset="0"/>
                <a:cs typeface="Times New Roman" panose="02020603050405020304" pitchFamily="18" charset="0"/>
              </a:rPr>
              <a:t>-Will Rogers (attributed)</a:t>
            </a:r>
            <a:r>
              <a:rPr lang="en-IE" sz="2000" dirty="0"/>
              <a:t> </a:t>
            </a:r>
            <a:endParaRPr lang="en-US" sz="2000" dirty="0"/>
          </a:p>
        </p:txBody>
      </p:sp>
    </p:spTree>
    <p:extLst>
      <p:ext uri="{BB962C8B-B14F-4D97-AF65-F5344CB8AC3E}">
        <p14:creationId xmlns:p14="http://schemas.microsoft.com/office/powerpoint/2010/main" val="1827020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Task 1 - Reading &amp; Discussion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1.	Read the following introductions. What kinds of text are they introducing?</a:t>
            </a:r>
            <a:endParaRPr lang="en-IE" dirty="0"/>
          </a:p>
        </p:txBody>
      </p:sp>
      <p:graphicFrame>
        <p:nvGraphicFramePr>
          <p:cNvPr id="3" name="Content Placeholder 2">
            <a:extLst>
              <a:ext uri="{FF2B5EF4-FFF2-40B4-BE49-F238E27FC236}">
                <a16:creationId xmlns:a16="http://schemas.microsoft.com/office/drawing/2014/main" id="{ECC12AB0-8752-B949-91C7-BA6B95602698}"/>
              </a:ext>
            </a:extLst>
          </p:cNvPr>
          <p:cNvGraphicFramePr>
            <a:graphicFrameLocks noGrp="1"/>
          </p:cNvGraphicFramePr>
          <p:nvPr>
            <p:ph idx="1"/>
            <p:extLst>
              <p:ext uri="{D42A27DB-BD31-4B8C-83A1-F6EECF244321}">
                <p14:modId xmlns:p14="http://schemas.microsoft.com/office/powerpoint/2010/main" val="118161371"/>
              </p:ext>
            </p:extLst>
          </p:nvPr>
        </p:nvGraphicFramePr>
        <p:xfrm>
          <a:off x="0" y="1123743"/>
          <a:ext cx="12192000" cy="880491"/>
        </p:xfrm>
        <a:graphic>
          <a:graphicData uri="http://schemas.openxmlformats.org/drawingml/2006/table">
            <a:tbl>
              <a:tblPr firstRow="1" firstCol="1" lastRow="1" lastCol="1" bandRow="1" bandCol="1">
                <a:tableStyleId>{5C22544A-7EE6-4342-B048-85BDC9FD1C3A}</a:tableStyleId>
              </a:tblPr>
              <a:tblGrid>
                <a:gridCol w="2563239">
                  <a:extLst>
                    <a:ext uri="{9D8B030D-6E8A-4147-A177-3AD203B41FA5}">
                      <a16:colId xmlns:a16="http://schemas.microsoft.com/office/drawing/2014/main" val="3916718438"/>
                    </a:ext>
                  </a:extLst>
                </a:gridCol>
                <a:gridCol w="9628761">
                  <a:extLst>
                    <a:ext uri="{9D8B030D-6E8A-4147-A177-3AD203B41FA5}">
                      <a16:colId xmlns:a16="http://schemas.microsoft.com/office/drawing/2014/main" val="1199684936"/>
                    </a:ext>
                  </a:extLst>
                </a:gridCol>
              </a:tblGrid>
              <a:tr h="0">
                <a:tc>
                  <a:txBody>
                    <a:bodyPr/>
                    <a:lstStyle/>
                    <a:p>
                      <a:pPr>
                        <a:lnSpc>
                          <a:spcPct val="107000"/>
                        </a:lnSpc>
                        <a:spcAft>
                          <a:spcPts val="0"/>
                        </a:spcAft>
                      </a:pPr>
                      <a:r>
                        <a:rPr lang="en-GB" sz="1800">
                          <a:effectLst/>
                        </a:rPr>
                        <a:t>Example A</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Text Type: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4348202"/>
                  </a:ext>
                </a:extLst>
              </a:tr>
              <a:tr h="0">
                <a:tc gridSpan="2">
                  <a:txBody>
                    <a:bodyPr/>
                    <a:lstStyle/>
                    <a:p>
                      <a:pPr>
                        <a:lnSpc>
                          <a:spcPct val="107000"/>
                        </a:lnSpc>
                        <a:spcBef>
                          <a:spcPts val="600"/>
                        </a:spcBef>
                        <a:spcAft>
                          <a:spcPts val="600"/>
                        </a:spcAft>
                      </a:pPr>
                      <a:r>
                        <a:rPr lang="en-GB" sz="1800" dirty="0">
                          <a:effectLst/>
                        </a:rPr>
                        <a:t>Once upon a time, there was a beautiful princess who lived in a mysterious forest. Every morning she went to the river bank and cried as though her heart would break.</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933448124"/>
                  </a:ext>
                </a:extLst>
              </a:tr>
            </a:tbl>
          </a:graphicData>
        </a:graphic>
      </p:graphicFrame>
      <p:graphicFrame>
        <p:nvGraphicFramePr>
          <p:cNvPr id="6" name="Table 5">
            <a:extLst>
              <a:ext uri="{FF2B5EF4-FFF2-40B4-BE49-F238E27FC236}">
                <a16:creationId xmlns:a16="http://schemas.microsoft.com/office/drawing/2014/main" id="{464BDB23-85BB-0A4D-AF88-1467960F4E4D}"/>
              </a:ext>
            </a:extLst>
          </p:cNvPr>
          <p:cNvGraphicFramePr>
            <a:graphicFrameLocks noGrp="1"/>
          </p:cNvGraphicFramePr>
          <p:nvPr>
            <p:extLst>
              <p:ext uri="{D42A27DB-BD31-4B8C-83A1-F6EECF244321}">
                <p14:modId xmlns:p14="http://schemas.microsoft.com/office/powerpoint/2010/main" val="1955021361"/>
              </p:ext>
            </p:extLst>
          </p:nvPr>
        </p:nvGraphicFramePr>
        <p:xfrm>
          <a:off x="0" y="2306026"/>
          <a:ext cx="12192000" cy="880491"/>
        </p:xfrm>
        <a:graphic>
          <a:graphicData uri="http://schemas.openxmlformats.org/drawingml/2006/table">
            <a:tbl>
              <a:tblPr firstRow="1" firstCol="1" lastRow="1" lastCol="1" bandRow="1" bandCol="1">
                <a:tableStyleId>{5C22544A-7EE6-4342-B048-85BDC9FD1C3A}</a:tableStyleId>
              </a:tblPr>
              <a:tblGrid>
                <a:gridCol w="2563239">
                  <a:extLst>
                    <a:ext uri="{9D8B030D-6E8A-4147-A177-3AD203B41FA5}">
                      <a16:colId xmlns:a16="http://schemas.microsoft.com/office/drawing/2014/main" val="1798949628"/>
                    </a:ext>
                  </a:extLst>
                </a:gridCol>
                <a:gridCol w="9628761">
                  <a:extLst>
                    <a:ext uri="{9D8B030D-6E8A-4147-A177-3AD203B41FA5}">
                      <a16:colId xmlns:a16="http://schemas.microsoft.com/office/drawing/2014/main" val="209599293"/>
                    </a:ext>
                  </a:extLst>
                </a:gridCol>
              </a:tblGrid>
              <a:tr h="0">
                <a:tc>
                  <a:txBody>
                    <a:bodyPr/>
                    <a:lstStyle/>
                    <a:p>
                      <a:pPr>
                        <a:lnSpc>
                          <a:spcPct val="107000"/>
                        </a:lnSpc>
                        <a:spcAft>
                          <a:spcPts val="0"/>
                        </a:spcAft>
                      </a:pPr>
                      <a:r>
                        <a:rPr lang="en-GB" sz="1800" dirty="0">
                          <a:effectLst/>
                        </a:rPr>
                        <a:t>Example B</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solidFill>
                  </a:tcPr>
                </a:tc>
                <a:tc>
                  <a:txBody>
                    <a:bodyPr/>
                    <a:lstStyle/>
                    <a:p>
                      <a:pPr>
                        <a:lnSpc>
                          <a:spcPct val="107000"/>
                        </a:lnSpc>
                        <a:spcAft>
                          <a:spcPts val="0"/>
                        </a:spcAft>
                      </a:pPr>
                      <a:r>
                        <a:rPr lang="en-GB" sz="1800">
                          <a:effectLst/>
                        </a:rPr>
                        <a:t>Text Type: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solidFill>
                  </a:tcPr>
                </a:tc>
                <a:extLst>
                  <a:ext uri="{0D108BD9-81ED-4DB2-BD59-A6C34878D82A}">
                    <a16:rowId xmlns:a16="http://schemas.microsoft.com/office/drawing/2014/main" val="756787298"/>
                  </a:ext>
                </a:extLst>
              </a:tr>
              <a:tr h="0">
                <a:tc gridSpan="2">
                  <a:txBody>
                    <a:bodyPr/>
                    <a:lstStyle/>
                    <a:p>
                      <a:pPr>
                        <a:lnSpc>
                          <a:spcPct val="107000"/>
                        </a:lnSpc>
                        <a:spcBef>
                          <a:spcPts val="600"/>
                        </a:spcBef>
                        <a:spcAft>
                          <a:spcPts val="600"/>
                        </a:spcAft>
                      </a:pPr>
                      <a:r>
                        <a:rPr lang="en-GB" sz="1800" dirty="0">
                          <a:effectLst/>
                        </a:rPr>
                        <a:t>Police are still hunting for an unknown man who is thought to have killed 17 elderly women in the “Little Italy” district of New York over the past five weeks.</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solidFill>
                  </a:tcPr>
                </a:tc>
                <a:tc hMerge="1">
                  <a:txBody>
                    <a:bodyPr/>
                    <a:lstStyle/>
                    <a:p>
                      <a:endParaRPr lang="en-US"/>
                    </a:p>
                  </a:txBody>
                  <a:tcPr/>
                </a:tc>
                <a:extLst>
                  <a:ext uri="{0D108BD9-81ED-4DB2-BD59-A6C34878D82A}">
                    <a16:rowId xmlns:a16="http://schemas.microsoft.com/office/drawing/2014/main" val="4258853686"/>
                  </a:ext>
                </a:extLst>
              </a:tr>
            </a:tbl>
          </a:graphicData>
        </a:graphic>
      </p:graphicFrame>
      <p:graphicFrame>
        <p:nvGraphicFramePr>
          <p:cNvPr id="9" name="Table 8">
            <a:extLst>
              <a:ext uri="{FF2B5EF4-FFF2-40B4-BE49-F238E27FC236}">
                <a16:creationId xmlns:a16="http://schemas.microsoft.com/office/drawing/2014/main" id="{2F4673D9-125D-0B4E-A21E-067C07385C42}"/>
              </a:ext>
            </a:extLst>
          </p:cNvPr>
          <p:cNvGraphicFramePr>
            <a:graphicFrameLocks noGrp="1"/>
          </p:cNvGraphicFramePr>
          <p:nvPr>
            <p:extLst>
              <p:ext uri="{D42A27DB-BD31-4B8C-83A1-F6EECF244321}">
                <p14:modId xmlns:p14="http://schemas.microsoft.com/office/powerpoint/2010/main" val="4285762296"/>
              </p:ext>
            </p:extLst>
          </p:nvPr>
        </p:nvGraphicFramePr>
        <p:xfrm>
          <a:off x="0" y="3318565"/>
          <a:ext cx="12192000" cy="3008977"/>
        </p:xfrm>
        <a:graphic>
          <a:graphicData uri="http://schemas.openxmlformats.org/drawingml/2006/table">
            <a:tbl>
              <a:tblPr firstRow="1" firstCol="1" lastRow="1" lastCol="1" bandRow="1" bandCol="1">
                <a:tableStyleId>{5C22544A-7EE6-4342-B048-85BDC9FD1C3A}</a:tableStyleId>
              </a:tblPr>
              <a:tblGrid>
                <a:gridCol w="2563240">
                  <a:extLst>
                    <a:ext uri="{9D8B030D-6E8A-4147-A177-3AD203B41FA5}">
                      <a16:colId xmlns:a16="http://schemas.microsoft.com/office/drawing/2014/main" val="2747679232"/>
                    </a:ext>
                  </a:extLst>
                </a:gridCol>
                <a:gridCol w="9628760">
                  <a:extLst>
                    <a:ext uri="{9D8B030D-6E8A-4147-A177-3AD203B41FA5}">
                      <a16:colId xmlns:a16="http://schemas.microsoft.com/office/drawing/2014/main" val="2109173849"/>
                    </a:ext>
                  </a:extLst>
                </a:gridCol>
              </a:tblGrid>
              <a:tr h="209855">
                <a:tc>
                  <a:txBody>
                    <a:bodyPr/>
                    <a:lstStyle/>
                    <a:p>
                      <a:pPr>
                        <a:lnSpc>
                          <a:spcPct val="107000"/>
                        </a:lnSpc>
                        <a:spcAft>
                          <a:spcPts val="0"/>
                        </a:spcAft>
                      </a:pPr>
                      <a:r>
                        <a:rPr lang="en-GB" sz="1800">
                          <a:effectLst/>
                        </a:rPr>
                        <a:t>Example C</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65000"/>
                        <a:lumOff val="35000"/>
                      </a:schemeClr>
                    </a:solidFill>
                  </a:tcPr>
                </a:tc>
                <a:tc>
                  <a:txBody>
                    <a:bodyPr/>
                    <a:lstStyle/>
                    <a:p>
                      <a:pPr>
                        <a:lnSpc>
                          <a:spcPct val="107000"/>
                        </a:lnSpc>
                        <a:spcAft>
                          <a:spcPts val="0"/>
                        </a:spcAft>
                      </a:pPr>
                      <a:r>
                        <a:rPr lang="en-GB" sz="1800">
                          <a:effectLst/>
                        </a:rPr>
                        <a:t>Text Type: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65000"/>
                        <a:lumOff val="35000"/>
                      </a:schemeClr>
                    </a:solidFill>
                  </a:tcPr>
                </a:tc>
                <a:extLst>
                  <a:ext uri="{0D108BD9-81ED-4DB2-BD59-A6C34878D82A}">
                    <a16:rowId xmlns:a16="http://schemas.microsoft.com/office/drawing/2014/main" val="2692708792"/>
                  </a:ext>
                </a:extLst>
              </a:tr>
              <a:tr h="2715480">
                <a:tc gridSpan="2">
                  <a:txBody>
                    <a:bodyPr/>
                    <a:lstStyle/>
                    <a:p>
                      <a:pPr>
                        <a:lnSpc>
                          <a:spcPct val="107000"/>
                        </a:lnSpc>
                        <a:spcBef>
                          <a:spcPts val="600"/>
                        </a:spcBef>
                        <a:spcAft>
                          <a:spcPts val="600"/>
                        </a:spcAft>
                      </a:pPr>
                      <a:r>
                        <a:rPr lang="en-GB" sz="1800" dirty="0">
                          <a:effectLst/>
                        </a:rPr>
                        <a:t>The history of language testing in Hong Kong can be divided into three phases. The earliest of these is the structuralist phase (e.g. McKenna 1923, Lau 1931), the second is the functionalist (e.g. Jamieson 1958, Hutchins 1963) and the third is the pragmatist (e.g. Lai 1987). While all of these had their merits, they all suffer from inherent limitations (for a fuller discussion of these, see Gibb 1992). The present study aims to address these defects and to suggest an alternative which takes advantage of recent work in computational linguistics (see, for example, Donnelly 2001 and McCaffrey 2002). It will begin with a brief historical survey, and then examine the results of a large-scale longitudinal study (Jaspers, 2003). Finally, a novel approach to language assessment will be proposed. </a:t>
                      </a:r>
                      <a:endParaRPr lang="en-IE" sz="1800" dirty="0">
                        <a:effectLst/>
                      </a:endParaRPr>
                    </a:p>
                  </a:txBody>
                  <a:tcPr marL="68580" marR="68580" marT="0" marB="0">
                    <a:solidFill>
                      <a:schemeClr val="bg1">
                        <a:lumMod val="65000"/>
                        <a:lumOff val="35000"/>
                      </a:schemeClr>
                    </a:solidFill>
                  </a:tcPr>
                </a:tc>
                <a:tc hMerge="1">
                  <a:txBody>
                    <a:bodyPr/>
                    <a:lstStyle/>
                    <a:p>
                      <a:endParaRPr lang="en-US"/>
                    </a:p>
                  </a:txBody>
                  <a:tcPr/>
                </a:tc>
                <a:extLst>
                  <a:ext uri="{0D108BD9-81ED-4DB2-BD59-A6C34878D82A}">
                    <a16:rowId xmlns:a16="http://schemas.microsoft.com/office/drawing/2014/main" val="3567077314"/>
                  </a:ext>
                </a:extLst>
              </a:tr>
            </a:tbl>
          </a:graphicData>
        </a:graphic>
      </p:graphicFrame>
      <p:sp>
        <p:nvSpPr>
          <p:cNvPr id="10" name="Rectangle 1">
            <a:extLst>
              <a:ext uri="{FF2B5EF4-FFF2-40B4-BE49-F238E27FC236}">
                <a16:creationId xmlns:a16="http://schemas.microsoft.com/office/drawing/2014/main" id="{35790930-43E1-804F-B1D2-1FC024EBEB19}"/>
              </a:ext>
            </a:extLst>
          </p:cNvPr>
          <p:cNvSpPr>
            <a:spLocks noChangeArrowheads="1"/>
          </p:cNvSpPr>
          <p:nvPr/>
        </p:nvSpPr>
        <p:spPr bwMode="auto">
          <a:xfrm>
            <a:off x="3692387" y="4461565"/>
            <a:ext cx="838034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34381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t>Task 1 - Reading &amp; Discussion</a:t>
            </a:r>
            <a:endParaRPr lang="en-US" b="1"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2"/>
            </a:pPr>
            <a:r>
              <a:rPr lang="en-GB" dirty="0"/>
              <a:t>An Introduction can have several purposes. Which of the examples above aim to:</a:t>
            </a:r>
            <a:endParaRPr lang="en-IE" dirty="0"/>
          </a:p>
        </p:txBody>
      </p:sp>
      <p:sp>
        <p:nvSpPr>
          <p:cNvPr id="8" name="Content Placeholder 2">
            <a:extLst>
              <a:ext uri="{FF2B5EF4-FFF2-40B4-BE49-F238E27FC236}">
                <a16:creationId xmlns:a16="http://schemas.microsoft.com/office/drawing/2014/main" id="{F27D8EF7-1EFC-1546-BBD6-6FBEFCB66615}"/>
              </a:ext>
            </a:extLst>
          </p:cNvPr>
          <p:cNvSpPr>
            <a:spLocks noGrp="1"/>
          </p:cNvSpPr>
          <p:nvPr>
            <p:ph idx="1"/>
          </p:nvPr>
        </p:nvSpPr>
        <p:spPr>
          <a:xfrm>
            <a:off x="4956314" y="1975126"/>
            <a:ext cx="7235686" cy="4882874"/>
          </a:xfrm>
        </p:spPr>
        <p:txBody>
          <a:bodyPr/>
          <a:lstStyle/>
          <a:p>
            <a:pPr lvl="0">
              <a:buFont typeface="+mj-lt"/>
              <a:buAutoNum type="arabicPeriod"/>
            </a:pPr>
            <a:r>
              <a:rPr lang="en-GB" dirty="0"/>
              <a:t>Provide background information?</a:t>
            </a:r>
          </a:p>
          <a:p>
            <a:pPr lvl="0">
              <a:buFont typeface="+mj-lt"/>
              <a:buAutoNum type="arabicPeriod"/>
            </a:pPr>
            <a:endParaRPr lang="en-IE" dirty="0"/>
          </a:p>
          <a:p>
            <a:pPr lvl="0">
              <a:buFont typeface="+mj-lt"/>
              <a:buAutoNum type="arabicPeriod"/>
            </a:pPr>
            <a:r>
              <a:rPr lang="en-GB" dirty="0"/>
              <a:t>Spark the reader’s interest?</a:t>
            </a:r>
          </a:p>
          <a:p>
            <a:pPr lvl="0">
              <a:buFont typeface="+mj-lt"/>
              <a:buAutoNum type="arabicPeriod"/>
            </a:pPr>
            <a:endParaRPr lang="en-IE" dirty="0"/>
          </a:p>
          <a:p>
            <a:pPr lvl="0">
              <a:buFont typeface="+mj-lt"/>
              <a:buAutoNum type="arabicPeriod"/>
            </a:pPr>
            <a:r>
              <a:rPr lang="en-GB" dirty="0"/>
              <a:t>Provide an idea of what the text will contain?</a:t>
            </a:r>
          </a:p>
          <a:p>
            <a:pPr lvl="0">
              <a:buFont typeface="+mj-lt"/>
              <a:buAutoNum type="arabicPeriod"/>
            </a:pPr>
            <a:endParaRPr lang="en-IE" dirty="0"/>
          </a:p>
          <a:p>
            <a:pPr lvl="0">
              <a:buFont typeface="+mj-lt"/>
              <a:buAutoNum type="arabicPeriod"/>
            </a:pPr>
            <a:r>
              <a:rPr lang="en-GB" dirty="0"/>
              <a:t>Explain why the text has been written?</a:t>
            </a:r>
          </a:p>
          <a:p>
            <a:pPr lvl="0">
              <a:buFont typeface="+mj-lt"/>
              <a:buAutoNum type="arabicPeriod"/>
            </a:pPr>
            <a:endParaRPr lang="en-IE" dirty="0"/>
          </a:p>
        </p:txBody>
      </p:sp>
      <p:pic>
        <p:nvPicPr>
          <p:cNvPr id="3" name="Picture 2">
            <a:extLst>
              <a:ext uri="{FF2B5EF4-FFF2-40B4-BE49-F238E27FC236}">
                <a16:creationId xmlns:a16="http://schemas.microsoft.com/office/drawing/2014/main" id="{5D1EE120-33DF-E34B-9C21-367C555F3654}"/>
              </a:ext>
            </a:extLst>
          </p:cNvPr>
          <p:cNvPicPr>
            <a:picLocks noChangeAspect="1"/>
          </p:cNvPicPr>
          <p:nvPr/>
        </p:nvPicPr>
        <p:blipFill>
          <a:blip r:embed="rId3"/>
          <a:stretch>
            <a:fillRect/>
          </a:stretch>
        </p:blipFill>
        <p:spPr>
          <a:xfrm>
            <a:off x="395356" y="1975126"/>
            <a:ext cx="3805583" cy="30872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11967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Tips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Rectangle 2">
            <a:extLst>
              <a:ext uri="{FF2B5EF4-FFF2-40B4-BE49-F238E27FC236}">
                <a16:creationId xmlns:a16="http://schemas.microsoft.com/office/drawing/2014/main" id="{3DB4BBD9-4FDF-AF4C-ABB9-B3E9DAB2421C}"/>
              </a:ext>
            </a:extLst>
          </p:cNvPr>
          <p:cNvSpPr/>
          <p:nvPr/>
        </p:nvSpPr>
        <p:spPr>
          <a:xfrm>
            <a:off x="5129048" y="1439956"/>
            <a:ext cx="7062952" cy="401359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Aft>
                <a:spcPts val="0"/>
              </a:spcAft>
            </a:pPr>
            <a:r>
              <a:rPr lang="en-GB" sz="2400" dirty="0">
                <a:solidFill>
                  <a:schemeClr val="tx1"/>
                </a:solidFill>
                <a:ea typeface="Times New Roman" panose="02020603050405020304" pitchFamily="18" charset="0"/>
                <a:cs typeface="Tahoma" panose="020B0604030504040204" pitchFamily="34" charset="0"/>
              </a:rPr>
              <a:t>When we read different kinds of text, we have different expectations about the language, organization patterns and content the writer will include. This section will focus on some techniques for writing Introductions and Conclusions in university essays. Among the advantages of using these techniques:</a:t>
            </a:r>
            <a:endParaRPr lang="en-IE" sz="2000" dirty="0">
              <a:solidFill>
                <a:schemeClr val="tx1"/>
              </a:solidFill>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itchFamily="2" charset="2"/>
              <a:buChar char=""/>
            </a:pPr>
            <a:r>
              <a:rPr lang="en-GB" sz="2400" dirty="0">
                <a:solidFill>
                  <a:schemeClr val="tx1"/>
                </a:solidFill>
                <a:ea typeface="Times New Roman" panose="02020603050405020304" pitchFamily="18" charset="0"/>
                <a:cs typeface="Tahoma" panose="020B0604030504040204" pitchFamily="34" charset="0"/>
              </a:rPr>
              <a:t>essay planning becomes easier</a:t>
            </a:r>
            <a:endParaRPr lang="en-IE" sz="2000" dirty="0">
              <a:solidFill>
                <a:schemeClr val="tx1"/>
              </a:solidFill>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itchFamily="2" charset="2"/>
              <a:buChar char=""/>
            </a:pPr>
            <a:r>
              <a:rPr lang="en-GB" sz="2400" dirty="0">
                <a:solidFill>
                  <a:schemeClr val="tx1"/>
                </a:solidFill>
                <a:ea typeface="Times New Roman" panose="02020603050405020304" pitchFamily="18" charset="0"/>
                <a:cs typeface="Tahoma" panose="020B0604030504040204" pitchFamily="34" charset="0"/>
              </a:rPr>
              <a:t>readers will find your essays clearer and more convincing   </a:t>
            </a:r>
            <a:endParaRPr lang="en-IE" sz="2000" dirty="0">
              <a:solidFill>
                <a:schemeClr val="tx1"/>
              </a:solidFill>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7905C02-4D08-574B-A9B7-E761E2C4D438}"/>
              </a:ext>
            </a:extLst>
          </p:cNvPr>
          <p:cNvPicPr>
            <a:picLocks noChangeAspect="1"/>
          </p:cNvPicPr>
          <p:nvPr/>
        </p:nvPicPr>
        <p:blipFill>
          <a:blip r:embed="rId3"/>
          <a:stretch>
            <a:fillRect/>
          </a:stretch>
        </p:blipFill>
        <p:spPr>
          <a:xfrm>
            <a:off x="571281" y="1731579"/>
            <a:ext cx="3797300" cy="30611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20701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Task 2: Pre-reading Discussion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You are going to read some sample Introductions on the following essay topic:</a:t>
            </a:r>
          </a:p>
          <a:p>
            <a:endParaRPr lang="en-GB" dirty="0"/>
          </a:p>
          <a:p>
            <a:endParaRPr lang="en-GB" dirty="0"/>
          </a:p>
          <a:p>
            <a:r>
              <a:rPr lang="en-GB" dirty="0"/>
              <a:t>Before you read, discuss your ideas about this topic with a classmate. If you wish, you can make brief notes below.</a:t>
            </a:r>
            <a:endParaRPr lang="en-IE" dirty="0"/>
          </a:p>
        </p:txBody>
      </p:sp>
      <p:graphicFrame>
        <p:nvGraphicFramePr>
          <p:cNvPr id="4" name="Content Placeholder 3">
            <a:extLst>
              <a:ext uri="{FF2B5EF4-FFF2-40B4-BE49-F238E27FC236}">
                <a16:creationId xmlns:a16="http://schemas.microsoft.com/office/drawing/2014/main" id="{CBF8C130-D965-7240-8732-79502CED56B7}"/>
              </a:ext>
            </a:extLst>
          </p:cNvPr>
          <p:cNvGraphicFramePr>
            <a:graphicFrameLocks noGrp="1"/>
          </p:cNvGraphicFramePr>
          <p:nvPr>
            <p:ph idx="1"/>
            <p:extLst>
              <p:ext uri="{D42A27DB-BD31-4B8C-83A1-F6EECF244321}">
                <p14:modId xmlns:p14="http://schemas.microsoft.com/office/powerpoint/2010/main" val="2071571626"/>
              </p:ext>
            </p:extLst>
          </p:nvPr>
        </p:nvGraphicFramePr>
        <p:xfrm>
          <a:off x="0" y="2301766"/>
          <a:ext cx="12192000" cy="4556233"/>
        </p:xfrm>
        <a:graphic>
          <a:graphicData uri="http://schemas.openxmlformats.org/drawingml/2006/table">
            <a:tbl>
              <a:tblPr firstRow="1" firstCol="1" bandRow="1">
                <a:tableStyleId>{5C22544A-7EE6-4342-B048-85BDC9FD1C3A}</a:tableStyleId>
              </a:tblPr>
              <a:tblGrid>
                <a:gridCol w="6095341">
                  <a:extLst>
                    <a:ext uri="{9D8B030D-6E8A-4147-A177-3AD203B41FA5}">
                      <a16:colId xmlns:a16="http://schemas.microsoft.com/office/drawing/2014/main" val="3153679758"/>
                    </a:ext>
                  </a:extLst>
                </a:gridCol>
                <a:gridCol w="6096659">
                  <a:extLst>
                    <a:ext uri="{9D8B030D-6E8A-4147-A177-3AD203B41FA5}">
                      <a16:colId xmlns:a16="http://schemas.microsoft.com/office/drawing/2014/main" val="3912904145"/>
                    </a:ext>
                  </a:extLst>
                </a:gridCol>
              </a:tblGrid>
              <a:tr h="395006">
                <a:tc gridSpan="2">
                  <a:txBody>
                    <a:bodyPr/>
                    <a:lstStyle/>
                    <a:p>
                      <a:pPr algn="ctr">
                        <a:lnSpc>
                          <a:spcPct val="107000"/>
                        </a:lnSpc>
                        <a:spcAft>
                          <a:spcPts val="0"/>
                        </a:spcAft>
                      </a:pPr>
                      <a:r>
                        <a:rPr lang="en-GB" sz="1800">
                          <a:effectLst/>
                        </a:rPr>
                        <a:t>Regulating Advertising</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248481136"/>
                  </a:ext>
                </a:extLst>
              </a:tr>
              <a:tr h="362158">
                <a:tc>
                  <a:txBody>
                    <a:bodyPr/>
                    <a:lstStyle/>
                    <a:p>
                      <a:pPr algn="ctr">
                        <a:lnSpc>
                          <a:spcPct val="107000"/>
                        </a:lnSpc>
                        <a:spcAft>
                          <a:spcPts val="0"/>
                        </a:spcAft>
                      </a:pPr>
                      <a:r>
                        <a:rPr lang="en-GB" sz="1800">
                          <a:effectLst/>
                        </a:rPr>
                        <a:t>Arguments in favour</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800">
                          <a:effectLst/>
                        </a:rPr>
                        <a:t>Arguments against</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6257258"/>
                  </a:ext>
                </a:extLst>
              </a:tr>
              <a:tr h="3799069">
                <a:tc>
                  <a:txBody>
                    <a:bodyPr/>
                    <a:lstStyle/>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endParaRPr>
                    </a:p>
                    <a:p>
                      <a:pPr>
                        <a:lnSpc>
                          <a:spcPct val="107000"/>
                        </a:lnSpc>
                        <a:spcAft>
                          <a:spcPts val="0"/>
                        </a:spcAft>
                      </a:pPr>
                      <a:r>
                        <a:rPr lang="en-GB" sz="1800" dirty="0">
                          <a:effectLst/>
                        </a:rPr>
                        <a:t> </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7364458"/>
                  </a:ext>
                </a:extLst>
              </a:tr>
            </a:tbl>
          </a:graphicData>
        </a:graphic>
      </p:graphicFrame>
      <p:sp>
        <p:nvSpPr>
          <p:cNvPr id="3" name="Rectangle 2">
            <a:extLst>
              <a:ext uri="{FF2B5EF4-FFF2-40B4-BE49-F238E27FC236}">
                <a16:creationId xmlns:a16="http://schemas.microsoft.com/office/drawing/2014/main" id="{FA5A00A0-3898-784A-BC6D-EED4369784EC}"/>
              </a:ext>
            </a:extLst>
          </p:cNvPr>
          <p:cNvSpPr/>
          <p:nvPr/>
        </p:nvSpPr>
        <p:spPr>
          <a:xfrm>
            <a:off x="1671221" y="1003023"/>
            <a:ext cx="7849371" cy="375552"/>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nSpc>
                <a:spcPct val="107000"/>
              </a:lnSpc>
              <a:spcAft>
                <a:spcPts val="0"/>
              </a:spcAft>
            </a:pPr>
            <a:r>
              <a:rPr lang="en-GB" dirty="0">
                <a:latin typeface="Calibri" panose="020F0502020204030204" pitchFamily="34" charset="0"/>
                <a:ea typeface="SimSun" panose="02010600030101010101" pitchFamily="2" charset="-122"/>
                <a:cs typeface="Tahoma" panose="020B0604030504040204" pitchFamily="34" charset="0"/>
              </a:rPr>
              <a:t>‘Advertising should be regulated.’ To what extent do you agree or disagree?</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2107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3: Reading &amp; Analysis</a:t>
            </a:r>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1754326"/>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Now read the first sample Introduction and then answer the questions below. </a:t>
            </a:r>
          </a:p>
          <a:p>
            <a:r>
              <a:rPr lang="en-GB" dirty="0"/>
              <a:t>1. 	The writer of this Introduction has followed a series of “moves” which are typical in academic 	essay writing. </a:t>
            </a:r>
            <a:r>
              <a:rPr lang="en-GB" b="1" dirty="0"/>
              <a:t>Moves</a:t>
            </a:r>
            <a:r>
              <a:rPr lang="en-GB" dirty="0"/>
              <a:t> can be defined as a series of steps a writer takes in order to:</a:t>
            </a:r>
            <a:endParaRPr lang="en-IE" dirty="0"/>
          </a:p>
          <a:p>
            <a:pPr lvl="1"/>
            <a:r>
              <a:rPr lang="en-GB" dirty="0" err="1"/>
              <a:t>i</a:t>
            </a:r>
            <a:r>
              <a:rPr lang="en-GB" dirty="0"/>
              <a:t>) 	guide the reader through the text</a:t>
            </a:r>
            <a:endParaRPr lang="en-IE" dirty="0"/>
          </a:p>
          <a:p>
            <a:pPr lvl="1"/>
            <a:r>
              <a:rPr lang="en-GB" dirty="0"/>
              <a:t>ii) 	make the text more convincing and persuasive</a:t>
            </a:r>
            <a:endParaRPr lang="en-IE" dirty="0"/>
          </a:p>
          <a:p>
            <a:endParaRPr lang="en-IE" dirty="0"/>
          </a:p>
        </p:txBody>
      </p:sp>
      <p:sp>
        <p:nvSpPr>
          <p:cNvPr id="3" name="Rectangle 2">
            <a:extLst>
              <a:ext uri="{FF2B5EF4-FFF2-40B4-BE49-F238E27FC236}">
                <a16:creationId xmlns:a16="http://schemas.microsoft.com/office/drawing/2014/main" id="{371E289E-CD4A-7F40-A210-51C08C2F9BD6}"/>
              </a:ext>
            </a:extLst>
          </p:cNvPr>
          <p:cNvSpPr/>
          <p:nvPr/>
        </p:nvSpPr>
        <p:spPr>
          <a:xfrm>
            <a:off x="606120" y="2650864"/>
            <a:ext cx="9979571" cy="384329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Aft>
                <a:spcPts val="1200"/>
              </a:spcAft>
            </a:pPr>
            <a:r>
              <a:rPr lang="en-GB" sz="2000" b="1" dirty="0">
                <a:ea typeface="SimSun" panose="02010600030101010101" pitchFamily="2" charset="-122"/>
                <a:cs typeface="Tahoma" panose="020B0604030504040204" pitchFamily="34" charset="0"/>
              </a:rPr>
              <a:t>Intro Sample 1</a:t>
            </a:r>
            <a:endParaRPr lang="en-IE" sz="2000" dirty="0">
              <a:ea typeface="Calibri" panose="020F0502020204030204" pitchFamily="34" charset="0"/>
              <a:cs typeface="Times New Roman" panose="02020603050405020304" pitchFamily="18" charset="0"/>
            </a:endParaRPr>
          </a:p>
          <a:p>
            <a:pPr>
              <a:lnSpc>
                <a:spcPct val="107000"/>
              </a:lnSpc>
              <a:spcAft>
                <a:spcPts val="0"/>
              </a:spcAft>
            </a:pPr>
            <a:r>
              <a:rPr lang="en-GB" sz="2000" dirty="0">
                <a:ea typeface="SimSun" panose="02010600030101010101" pitchFamily="2" charset="-122"/>
                <a:cs typeface="Times New Roman" panose="02020603050405020304" pitchFamily="18" charset="0"/>
              </a:rPr>
              <a:t>Hong Kong is often described as a “shopper’s paradise”. Both tourists and the local population are known to seek out brand names in the city’s many retail outlets. As a consequence, promotional materials such as posters, billboards and video advertisements are highly visible throughout the region. This raises questions about the need for government regulation. Some argue that regulating advertising limits free speech and free trade, while others maintain that strict laws are necessary to protect the public. This essay will argue that freedom of speech is a basic right and that companies should be free to promote their legal products, provided that the advertisements are not false or misleading.</a:t>
            </a:r>
            <a:endParaRPr lang="en-IE" sz="20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3466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3: Reading &amp; Analysis</a:t>
            </a:r>
            <a:endParaRPr lang="en-US" b="1"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Match the moves with the parts of the Introduction. One has been done for you as an example.</a:t>
            </a:r>
            <a:endParaRPr lang="en-IE" dirty="0"/>
          </a:p>
        </p:txBody>
      </p:sp>
      <p:graphicFrame>
        <p:nvGraphicFramePr>
          <p:cNvPr id="3" name="Content Placeholder 2">
            <a:extLst>
              <a:ext uri="{FF2B5EF4-FFF2-40B4-BE49-F238E27FC236}">
                <a16:creationId xmlns:a16="http://schemas.microsoft.com/office/drawing/2014/main" id="{2818A377-F072-0748-AB21-75FBDEDF7397}"/>
              </a:ext>
            </a:extLst>
          </p:cNvPr>
          <p:cNvGraphicFramePr>
            <a:graphicFrameLocks noGrp="1"/>
          </p:cNvGraphicFramePr>
          <p:nvPr>
            <p:ph idx="1"/>
            <p:extLst/>
          </p:nvPr>
        </p:nvGraphicFramePr>
        <p:xfrm>
          <a:off x="0" y="1075765"/>
          <a:ext cx="12192000" cy="5844635"/>
        </p:xfrm>
        <a:graphic>
          <a:graphicData uri="http://schemas.openxmlformats.org/drawingml/2006/table">
            <a:tbl>
              <a:tblPr firstRow="1" firstCol="1" bandRow="1">
                <a:tableStyleId>{5C22544A-7EE6-4342-B048-85BDC9FD1C3A}</a:tableStyleId>
              </a:tblPr>
              <a:tblGrid>
                <a:gridCol w="523357">
                  <a:extLst>
                    <a:ext uri="{9D8B030D-6E8A-4147-A177-3AD203B41FA5}">
                      <a16:colId xmlns:a16="http://schemas.microsoft.com/office/drawing/2014/main" val="3901093121"/>
                    </a:ext>
                  </a:extLst>
                </a:gridCol>
                <a:gridCol w="7314708">
                  <a:extLst>
                    <a:ext uri="{9D8B030D-6E8A-4147-A177-3AD203B41FA5}">
                      <a16:colId xmlns:a16="http://schemas.microsoft.com/office/drawing/2014/main" val="3642243521"/>
                    </a:ext>
                  </a:extLst>
                </a:gridCol>
                <a:gridCol w="347676">
                  <a:extLst>
                    <a:ext uri="{9D8B030D-6E8A-4147-A177-3AD203B41FA5}">
                      <a16:colId xmlns:a16="http://schemas.microsoft.com/office/drawing/2014/main" val="1117986802"/>
                    </a:ext>
                  </a:extLst>
                </a:gridCol>
                <a:gridCol w="4006259">
                  <a:extLst>
                    <a:ext uri="{9D8B030D-6E8A-4147-A177-3AD203B41FA5}">
                      <a16:colId xmlns:a16="http://schemas.microsoft.com/office/drawing/2014/main" val="1792147817"/>
                    </a:ext>
                  </a:extLst>
                </a:gridCol>
              </a:tblGrid>
              <a:tr h="287387">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Parts of Intro</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Moves</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5920211"/>
                  </a:ext>
                </a:extLst>
              </a:tr>
              <a:tr h="1156824">
                <a:tc>
                  <a:txBody>
                    <a:bodyPr/>
                    <a:lstStyle/>
                    <a:p>
                      <a:pPr>
                        <a:lnSpc>
                          <a:spcPct val="107000"/>
                        </a:lnSpc>
                        <a:spcAft>
                          <a:spcPts val="0"/>
                        </a:spcAft>
                      </a:pPr>
                      <a:r>
                        <a:rPr lang="en-GB" sz="1800">
                          <a:effectLst/>
                        </a:rPr>
                        <a:t>1.</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Hong Kong is often described as a “shopper’s paradise”. Both tourists and the local population are known to seek out brand names in the city’s many retail outlets.</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 Gives more specific background to topic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7196489"/>
                  </a:ext>
                </a:extLst>
              </a:tr>
              <a:tr h="893837">
                <a:tc>
                  <a:txBody>
                    <a:bodyPr/>
                    <a:lstStyle/>
                    <a:p>
                      <a:pPr>
                        <a:lnSpc>
                          <a:spcPct val="107000"/>
                        </a:lnSpc>
                        <a:spcAft>
                          <a:spcPts val="0"/>
                        </a:spcAft>
                      </a:pPr>
                      <a:r>
                        <a:rPr lang="en-GB" sz="1800">
                          <a:effectLst/>
                        </a:rPr>
                        <a:t>2.</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As a consequence, promotional materials such as posters, billboards and video advertisements are highly visible throughout the region.</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b) Shows the existence of debate on the topic</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1865400"/>
                  </a:ext>
                </a:extLst>
              </a:tr>
              <a:tr h="1449816">
                <a:tc>
                  <a:txBody>
                    <a:bodyPr/>
                    <a:lstStyle/>
                    <a:p>
                      <a:pPr>
                        <a:lnSpc>
                          <a:spcPct val="107000"/>
                        </a:lnSpc>
                        <a:spcAft>
                          <a:spcPts val="0"/>
                        </a:spcAft>
                      </a:pPr>
                      <a:r>
                        <a:rPr lang="en-GB" sz="1800">
                          <a:effectLst/>
                        </a:rPr>
                        <a:t>3.</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This raises questions about the need for government regulation.</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c) gives the writer’s point of view on the topic (thesis statement) and outline of essay content (scope/overview)</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0554342"/>
                  </a:ext>
                </a:extLst>
              </a:tr>
              <a:tr h="893837">
                <a:tc>
                  <a:txBody>
                    <a:bodyPr/>
                    <a:lstStyle/>
                    <a:p>
                      <a:pPr>
                        <a:lnSpc>
                          <a:spcPct val="107000"/>
                        </a:lnSpc>
                        <a:spcAft>
                          <a:spcPts val="0"/>
                        </a:spcAft>
                      </a:pPr>
                      <a:r>
                        <a:rPr lang="en-GB" sz="1800">
                          <a:effectLst/>
                        </a:rPr>
                        <a:t>4.</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Some argue that regulating advertising limits free speech and free trade, while others maintain that strict laws are necessary to protect the public.</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d) Gives general background/context for topic</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2198713"/>
                  </a:ext>
                </a:extLst>
              </a:tr>
              <a:tr h="1156824">
                <a:tc>
                  <a:txBody>
                    <a:bodyPr/>
                    <a:lstStyle/>
                    <a:p>
                      <a:pPr>
                        <a:lnSpc>
                          <a:spcPct val="107000"/>
                        </a:lnSpc>
                        <a:spcAft>
                          <a:spcPts val="0"/>
                        </a:spcAft>
                      </a:pPr>
                      <a:r>
                        <a:rPr lang="en-GB" sz="1800">
                          <a:effectLst/>
                        </a:rPr>
                        <a:t>5.</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This essay will argue that freedom of speech is a basic right and that companies should be free to promote their legal products, provided that the advertisements are not false or misleading.</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a:effectLst/>
                        </a:rPr>
                        <a:t> </a:t>
                      </a:r>
                      <a:endParaRPr lang="en-IE"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800" dirty="0">
                          <a:effectLst/>
                        </a:rPr>
                        <a:t>e) Describes possible points of view on the topic</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6358398"/>
                  </a:ext>
                </a:extLst>
              </a:tr>
            </a:tbl>
          </a:graphicData>
        </a:graphic>
      </p:graphicFrame>
      <p:cxnSp>
        <p:nvCxnSpPr>
          <p:cNvPr id="9" name="AutoShape 726">
            <a:extLst>
              <a:ext uri="{FF2B5EF4-FFF2-40B4-BE49-F238E27FC236}">
                <a16:creationId xmlns:a16="http://schemas.microsoft.com/office/drawing/2014/main" id="{5BC9DC5E-2C93-8B4B-838F-2C31DD88FD10}"/>
              </a:ext>
            </a:extLst>
          </p:cNvPr>
          <p:cNvCxnSpPr>
            <a:cxnSpLocks noChangeShapeType="1"/>
          </p:cNvCxnSpPr>
          <p:nvPr/>
        </p:nvCxnSpPr>
        <p:spPr bwMode="auto">
          <a:xfrm>
            <a:off x="9380842" y="9686072"/>
            <a:ext cx="1717371" cy="111979"/>
          </a:xfrm>
          <a:prstGeom prst="straightConnector1">
            <a:avLst/>
          </a:prstGeom>
          <a:noFill/>
          <a:ln w="15875">
            <a:solidFill>
              <a:srgbClr val="000000"/>
            </a:solidFill>
            <a:round/>
            <a:headEnd type="diamond" w="med" len="med"/>
            <a:tailEnd type="diamond"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54195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3: Reading &amp; Analysis</a:t>
            </a:r>
            <a:endParaRPr lang="en-US" b="1"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1754326"/>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2"/>
            </a:pPr>
            <a:r>
              <a:rPr lang="en-GB" dirty="0"/>
              <a:t>Here are two more Introductions, adapted from the writing of former EAP students. </a:t>
            </a:r>
          </a:p>
          <a:p>
            <a:pPr marL="742950" lvl="1" indent="-285750">
              <a:buFont typeface="Arial" panose="020B0604020202020204" pitchFamily="34" charset="0"/>
              <a:buChar char="•"/>
            </a:pPr>
            <a:r>
              <a:rPr lang="en-GB" dirty="0"/>
              <a:t>What moves have these student writers used? </a:t>
            </a:r>
            <a:endParaRPr lang="en-IE" sz="1600" dirty="0"/>
          </a:p>
          <a:p>
            <a:pPr marL="742950" lvl="1" indent="-285750">
              <a:buFont typeface="Arial" panose="020B0604020202020204" pitchFamily="34" charset="0"/>
              <a:buChar char="•"/>
            </a:pPr>
            <a:r>
              <a:rPr lang="en-GB" dirty="0"/>
              <a:t>Where does each move begin and end? (</a:t>
            </a:r>
            <a:r>
              <a:rPr lang="en-GB" b="1" dirty="0"/>
              <a:t>Note:</a:t>
            </a:r>
            <a:r>
              <a:rPr lang="en-GB" dirty="0"/>
              <a:t> the moves used may not always be the same as those in Sample 1.)</a:t>
            </a:r>
            <a:endParaRPr lang="en-IE" sz="1600" dirty="0"/>
          </a:p>
          <a:p>
            <a:pPr marL="742950" lvl="1" indent="-285750">
              <a:buFont typeface="Arial" panose="020B0604020202020204" pitchFamily="34" charset="0"/>
              <a:buChar char="•"/>
            </a:pPr>
            <a:r>
              <a:rPr lang="en-GB" dirty="0"/>
              <a:t>What are the strengths of these Introductions? </a:t>
            </a:r>
            <a:endParaRPr lang="en-IE" sz="1600" dirty="0"/>
          </a:p>
          <a:p>
            <a:pPr marL="742950" lvl="1" indent="-285750">
              <a:buFont typeface="Arial" panose="020B0604020202020204" pitchFamily="34" charset="0"/>
              <a:buChar char="•"/>
            </a:pPr>
            <a:r>
              <a:rPr lang="en-GB" dirty="0"/>
              <a:t>In what ways could they be improved?</a:t>
            </a:r>
            <a:r>
              <a:rPr lang="en-IE" dirty="0"/>
              <a:t> </a:t>
            </a:r>
          </a:p>
        </p:txBody>
      </p:sp>
      <p:sp>
        <p:nvSpPr>
          <p:cNvPr id="3" name="Rectangle 2">
            <a:extLst>
              <a:ext uri="{FF2B5EF4-FFF2-40B4-BE49-F238E27FC236}">
                <a16:creationId xmlns:a16="http://schemas.microsoft.com/office/drawing/2014/main" id="{48CEF1A6-243B-A745-86C6-4BA6E4F4F563}"/>
              </a:ext>
            </a:extLst>
          </p:cNvPr>
          <p:cNvSpPr/>
          <p:nvPr/>
        </p:nvSpPr>
        <p:spPr>
          <a:xfrm>
            <a:off x="0" y="2368426"/>
            <a:ext cx="6096000" cy="3828099"/>
          </a:xfrm>
          <a:prstGeom prst="rect">
            <a:avLst/>
          </a:prstGeom>
        </p:spPr>
        <p:style>
          <a:lnRef idx="0">
            <a:schemeClr val="dk1"/>
          </a:lnRef>
          <a:fillRef idx="3">
            <a:schemeClr val="dk1"/>
          </a:fillRef>
          <a:effectRef idx="3">
            <a:schemeClr val="dk1"/>
          </a:effectRef>
          <a:fontRef idx="minor">
            <a:schemeClr val="lt1"/>
          </a:fontRef>
        </p:style>
        <p:txBody>
          <a:bodyPr>
            <a:spAutoFit/>
          </a:bodyPr>
          <a:lstStyle/>
          <a:p>
            <a:pPr>
              <a:lnSpc>
                <a:spcPct val="107000"/>
              </a:lnSpc>
              <a:spcAft>
                <a:spcPts val="900"/>
              </a:spcAft>
            </a:pPr>
            <a:r>
              <a:rPr lang="en-GB" b="1" dirty="0">
                <a:ea typeface="SimSun" panose="02010600030101010101" pitchFamily="2" charset="-122"/>
                <a:cs typeface="Tahoma" panose="020B0604030504040204" pitchFamily="34" charset="0"/>
              </a:rPr>
              <a:t>Intro Sample 2</a:t>
            </a:r>
            <a:endParaRPr lang="en-IE" dirty="0">
              <a:ea typeface="Calibri" panose="020F0502020204030204" pitchFamily="34" charset="0"/>
              <a:cs typeface="Times New Roman" panose="02020603050405020304" pitchFamily="18" charset="0"/>
            </a:endParaRPr>
          </a:p>
          <a:p>
            <a:r>
              <a:rPr lang="en-GB" dirty="0">
                <a:ea typeface="SimSun" panose="02010600030101010101" pitchFamily="2" charset="-122"/>
                <a:cs typeface="Tahoma" panose="020B0604030504040204" pitchFamily="34" charset="0"/>
              </a:rPr>
              <a:t>Hong Kong is a media-saturated city. One can find advertising in many locations: TV programmes, newspapers, public transit vehicles and stations, walls and even floors. However, not all advertisements should be legally allowed, as they may lead to harmful effects on the public. In the following, I will argue that advertising should be regulated, and will examine the issue from two perspectives: first, the importance of protecting children and other vulnerable members of society; and secondly, the need to prohibit advertisements which are misleading or inaccurate.</a:t>
            </a:r>
            <a:r>
              <a:rPr lang="en-IE" dirty="0"/>
              <a:t> </a:t>
            </a:r>
            <a:endParaRPr lang="en-US" dirty="0"/>
          </a:p>
        </p:txBody>
      </p:sp>
      <p:sp>
        <p:nvSpPr>
          <p:cNvPr id="4" name="TextBox 3">
            <a:extLst>
              <a:ext uri="{FF2B5EF4-FFF2-40B4-BE49-F238E27FC236}">
                <a16:creationId xmlns:a16="http://schemas.microsoft.com/office/drawing/2014/main" id="{3C64898F-26F1-104C-8BC9-21561BDCC0F6}"/>
              </a:ext>
            </a:extLst>
          </p:cNvPr>
          <p:cNvSpPr txBox="1"/>
          <p:nvPr/>
        </p:nvSpPr>
        <p:spPr>
          <a:xfrm>
            <a:off x="6889531" y="2368426"/>
            <a:ext cx="5302468" cy="3970318"/>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n-GB" b="1" dirty="0"/>
              <a:t>Intro Sample 3</a:t>
            </a:r>
          </a:p>
          <a:p>
            <a:endParaRPr lang="en-IE" dirty="0"/>
          </a:p>
          <a:p>
            <a:r>
              <a:rPr lang="en-GB" dirty="0"/>
              <a:t>In the information age, people are surrounded with a variety of advertisements through many kinds of media, such as televised commercials, newspapers, magazines and even posters on buses and trams. Among this mass of advertisements, many should be regulated, in terms of both content and location. Some advertisements promote socially unacceptable standards and values, while the placement of others can interfere with the ease of daily activities for citizens. </a:t>
            </a:r>
          </a:p>
        </p:txBody>
      </p:sp>
    </p:spTree>
    <p:extLst>
      <p:ext uri="{BB962C8B-B14F-4D97-AF65-F5344CB8AC3E}">
        <p14:creationId xmlns:p14="http://schemas.microsoft.com/office/powerpoint/2010/main" val="1848482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3: Reading &amp; Analysis</a:t>
            </a:r>
            <a:endParaRPr lang="en-US" b="1"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3"/>
            </a:pPr>
            <a:r>
              <a:rPr lang="en-GB" dirty="0"/>
              <a:t>Now read an Introduction written by a professional academic writer on a different topic. </a:t>
            </a:r>
            <a:endParaRPr lang="en-IE" dirty="0"/>
          </a:p>
          <a:p>
            <a:pPr marL="742950" lvl="1" indent="-285750">
              <a:buFont typeface="Arial" panose="020B0604020202020204" pitchFamily="34" charset="0"/>
              <a:buChar char="•"/>
            </a:pPr>
            <a:r>
              <a:rPr lang="en-GB" dirty="0"/>
              <a:t>What moves has the author used?</a:t>
            </a:r>
            <a:endParaRPr lang="en-IE" dirty="0"/>
          </a:p>
          <a:p>
            <a:pPr marL="742950" lvl="1" indent="-285750">
              <a:buFont typeface="Arial" panose="020B0604020202020204" pitchFamily="34" charset="0"/>
              <a:buChar char="•"/>
            </a:pPr>
            <a:r>
              <a:rPr lang="en-GB" dirty="0"/>
              <a:t>In what ways is it similar to the Introductions above?</a:t>
            </a:r>
            <a:endParaRPr lang="en-IE" dirty="0"/>
          </a:p>
          <a:p>
            <a:pPr marL="742950" lvl="1" indent="-285750">
              <a:buFont typeface="Arial" panose="020B0604020202020204" pitchFamily="34" charset="0"/>
              <a:buChar char="•"/>
            </a:pPr>
            <a:r>
              <a:rPr lang="en-GB" dirty="0"/>
              <a:t>In what ways is it different?</a:t>
            </a:r>
            <a:endParaRPr lang="en-IE" dirty="0"/>
          </a:p>
          <a:p>
            <a:pPr marL="742950" lvl="1" indent="-285750">
              <a:buFont typeface="Arial" panose="020B0604020202020204" pitchFamily="34" charset="0"/>
              <a:buChar char="•"/>
            </a:pPr>
            <a:r>
              <a:rPr lang="en-GB" dirty="0"/>
              <a:t>What kind of information would you expect to find in the body of the essay?</a:t>
            </a:r>
            <a:endParaRPr lang="en-IE" dirty="0"/>
          </a:p>
        </p:txBody>
      </p:sp>
      <p:sp>
        <p:nvSpPr>
          <p:cNvPr id="3" name="Rectangle 2">
            <a:extLst>
              <a:ext uri="{FF2B5EF4-FFF2-40B4-BE49-F238E27FC236}">
                <a16:creationId xmlns:a16="http://schemas.microsoft.com/office/drawing/2014/main" id="{36716C7C-511A-BE46-916C-3297F574092F}"/>
              </a:ext>
            </a:extLst>
          </p:cNvPr>
          <p:cNvSpPr/>
          <p:nvPr/>
        </p:nvSpPr>
        <p:spPr>
          <a:xfrm>
            <a:off x="0" y="2091428"/>
            <a:ext cx="8517734" cy="4811253"/>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nSpc>
                <a:spcPct val="107000"/>
              </a:lnSpc>
              <a:spcAft>
                <a:spcPts val="0"/>
              </a:spcAft>
            </a:pPr>
            <a:r>
              <a:rPr lang="en-GB" dirty="0"/>
              <a:t>Intro Sample 4</a:t>
            </a:r>
          </a:p>
          <a:p>
            <a:pPr>
              <a:lnSpc>
                <a:spcPct val="107000"/>
              </a:lnSpc>
              <a:spcAft>
                <a:spcPts val="0"/>
              </a:spcAft>
            </a:pPr>
            <a:r>
              <a:rPr lang="en-GB" dirty="0"/>
              <a:t>Geography is a key to understanding and acting effectively in our world. It is the subject that, more </a:t>
            </a:r>
            <a:r>
              <a:rPr lang="en-GB" dirty="0">
                <a:ea typeface="SimSun" panose="02010600030101010101" pitchFamily="2" charset="-122"/>
                <a:cs typeface="Tahoma" panose="020B0604030504040204" pitchFamily="34" charset="0"/>
              </a:rPr>
              <a:t>than any other, enables people to comprehend the earth and its environment, and to appreciate the delicate balances between the human and physical elements that bind people to this planet. However, more than half of the children in the United States are failing to achieve geographic literacy. Several reports from the National Assessment of Educational Progress (NAEP) reveal alarming deficiencies in the geography learning of American youth. Furthermore, a recent international survey by the Gallup Organization found that young Americans lag far behind their age-mates in other industrially developed countries in their map skills and knowledge of geography. This paper discusses (1) what students should learn about geography, (2) what can be done at school to improve the geography learning of students, and (3) what parents can do at home to improve the geography learning of children.</a:t>
            </a:r>
            <a:endParaRPr lang="en-IE"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1347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Funnel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It can be useful to think of an essay Introduction like a funnel, with information arranged from most general to most specific:</a:t>
            </a:r>
            <a:endParaRPr lang="en-IE" dirty="0"/>
          </a:p>
        </p:txBody>
      </p:sp>
      <p:pic>
        <p:nvPicPr>
          <p:cNvPr id="6" name="Picture 5">
            <a:extLst>
              <a:ext uri="{FF2B5EF4-FFF2-40B4-BE49-F238E27FC236}">
                <a16:creationId xmlns:a16="http://schemas.microsoft.com/office/drawing/2014/main" id="{6FB95917-986F-D64D-9F89-A0E37CE659B9}"/>
              </a:ext>
            </a:extLst>
          </p:cNvPr>
          <p:cNvPicPr>
            <a:picLocks noChangeAspect="1"/>
          </p:cNvPicPr>
          <p:nvPr/>
        </p:nvPicPr>
        <p:blipFill rotWithShape="1">
          <a:blip r:embed="rId3"/>
          <a:srcRect l="25019" t="22299" r="25095" b="20230"/>
          <a:stretch/>
        </p:blipFill>
        <p:spPr>
          <a:xfrm>
            <a:off x="3849413" y="1260431"/>
            <a:ext cx="4858689" cy="5597569"/>
          </a:xfrm>
          <a:prstGeom prst="rect">
            <a:avLst/>
          </a:prstGeom>
        </p:spPr>
      </p:pic>
      <p:sp>
        <p:nvSpPr>
          <p:cNvPr id="9" name="TextBox 8">
            <a:extLst>
              <a:ext uri="{FF2B5EF4-FFF2-40B4-BE49-F238E27FC236}">
                <a16:creationId xmlns:a16="http://schemas.microsoft.com/office/drawing/2014/main" id="{75B481B4-276F-B64E-9369-39407F856210}"/>
              </a:ext>
            </a:extLst>
          </p:cNvPr>
          <p:cNvSpPr txBox="1"/>
          <p:nvPr/>
        </p:nvSpPr>
        <p:spPr>
          <a:xfrm>
            <a:off x="0" y="1874531"/>
            <a:ext cx="3567002"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dirty="0"/>
              <a:t>The most general background</a:t>
            </a:r>
          </a:p>
        </p:txBody>
      </p:sp>
      <p:sp>
        <p:nvSpPr>
          <p:cNvPr id="10" name="TextBox 9">
            <a:extLst>
              <a:ext uri="{FF2B5EF4-FFF2-40B4-BE49-F238E27FC236}">
                <a16:creationId xmlns:a16="http://schemas.microsoft.com/office/drawing/2014/main" id="{C619178B-56E9-014B-A652-D91B146A6E1C}"/>
              </a:ext>
            </a:extLst>
          </p:cNvPr>
          <p:cNvSpPr txBox="1"/>
          <p:nvPr/>
        </p:nvSpPr>
        <p:spPr>
          <a:xfrm>
            <a:off x="8708102" y="1689865"/>
            <a:ext cx="3483898"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dirty="0"/>
              <a:t>Introduces the reader to the topic area, and explains why/what it is.</a:t>
            </a:r>
          </a:p>
        </p:txBody>
      </p:sp>
      <p:sp>
        <p:nvSpPr>
          <p:cNvPr id="11" name="TextBox 10">
            <a:extLst>
              <a:ext uri="{FF2B5EF4-FFF2-40B4-BE49-F238E27FC236}">
                <a16:creationId xmlns:a16="http://schemas.microsoft.com/office/drawing/2014/main" id="{385A316A-C0F2-3F42-927A-8D1826AD1D91}"/>
              </a:ext>
            </a:extLst>
          </p:cNvPr>
          <p:cNvSpPr txBox="1"/>
          <p:nvPr/>
        </p:nvSpPr>
        <p:spPr>
          <a:xfrm>
            <a:off x="0" y="3517214"/>
            <a:ext cx="3849413"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dirty="0"/>
              <a:t>More specific background information</a:t>
            </a:r>
          </a:p>
        </p:txBody>
      </p:sp>
      <p:sp>
        <p:nvSpPr>
          <p:cNvPr id="12" name="TextBox 11">
            <a:extLst>
              <a:ext uri="{FF2B5EF4-FFF2-40B4-BE49-F238E27FC236}">
                <a16:creationId xmlns:a16="http://schemas.microsoft.com/office/drawing/2014/main" id="{2A670C4A-C6DD-454B-AD17-F5FBE359600A}"/>
              </a:ext>
            </a:extLst>
          </p:cNvPr>
          <p:cNvSpPr txBox="1"/>
          <p:nvPr/>
        </p:nvSpPr>
        <p:spPr>
          <a:xfrm>
            <a:off x="8708102" y="3517214"/>
            <a:ext cx="3483898" cy="369332"/>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dirty="0"/>
              <a:t>Narrows the focus</a:t>
            </a:r>
          </a:p>
        </p:txBody>
      </p:sp>
      <p:sp>
        <p:nvSpPr>
          <p:cNvPr id="13" name="TextBox 12">
            <a:extLst>
              <a:ext uri="{FF2B5EF4-FFF2-40B4-BE49-F238E27FC236}">
                <a16:creationId xmlns:a16="http://schemas.microsoft.com/office/drawing/2014/main" id="{83B20DCE-7524-F44A-9F19-DBC5161029FF}"/>
              </a:ext>
            </a:extLst>
          </p:cNvPr>
          <p:cNvSpPr txBox="1"/>
          <p:nvPr/>
        </p:nvSpPr>
        <p:spPr>
          <a:xfrm>
            <a:off x="0" y="4541276"/>
            <a:ext cx="3849413"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dirty="0"/>
              <a:t>Thesis Statement (for argumentative essays)</a:t>
            </a:r>
          </a:p>
        </p:txBody>
      </p:sp>
      <p:sp>
        <p:nvSpPr>
          <p:cNvPr id="14" name="TextBox 13">
            <a:extLst>
              <a:ext uri="{FF2B5EF4-FFF2-40B4-BE49-F238E27FC236}">
                <a16:creationId xmlns:a16="http://schemas.microsoft.com/office/drawing/2014/main" id="{9FE4FC1E-F6B3-C740-9582-3358B0D883BB}"/>
              </a:ext>
            </a:extLst>
          </p:cNvPr>
          <p:cNvSpPr txBox="1"/>
          <p:nvPr/>
        </p:nvSpPr>
        <p:spPr>
          <a:xfrm>
            <a:off x="8708102" y="4541276"/>
            <a:ext cx="3483898"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dirty="0"/>
              <a:t>Gives the writer’s standpoint on the specific topic.</a:t>
            </a:r>
          </a:p>
        </p:txBody>
      </p:sp>
      <p:sp>
        <p:nvSpPr>
          <p:cNvPr id="15" name="TextBox 14">
            <a:extLst>
              <a:ext uri="{FF2B5EF4-FFF2-40B4-BE49-F238E27FC236}">
                <a16:creationId xmlns:a16="http://schemas.microsoft.com/office/drawing/2014/main" id="{948D2963-39ED-BF48-931E-9BDAA1B5ED4F}"/>
              </a:ext>
            </a:extLst>
          </p:cNvPr>
          <p:cNvSpPr txBox="1"/>
          <p:nvPr/>
        </p:nvSpPr>
        <p:spPr>
          <a:xfrm>
            <a:off x="0" y="6054821"/>
            <a:ext cx="3849413"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dirty="0"/>
              <a:t>Scope/Overview</a:t>
            </a:r>
          </a:p>
        </p:txBody>
      </p:sp>
      <p:sp>
        <p:nvSpPr>
          <p:cNvPr id="16" name="TextBox 15">
            <a:extLst>
              <a:ext uri="{FF2B5EF4-FFF2-40B4-BE49-F238E27FC236}">
                <a16:creationId xmlns:a16="http://schemas.microsoft.com/office/drawing/2014/main" id="{66DB57FE-5B6F-AA47-BFAA-D5F1BB76430F}"/>
              </a:ext>
            </a:extLst>
          </p:cNvPr>
          <p:cNvSpPr txBox="1"/>
          <p:nvPr/>
        </p:nvSpPr>
        <p:spPr>
          <a:xfrm>
            <a:off x="8708102" y="6054821"/>
            <a:ext cx="3483898"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dirty="0"/>
              <a:t>Provides an outline of what the paper will contain</a:t>
            </a:r>
          </a:p>
        </p:txBody>
      </p:sp>
    </p:spTree>
    <p:extLst>
      <p:ext uri="{BB962C8B-B14F-4D97-AF65-F5344CB8AC3E}">
        <p14:creationId xmlns:p14="http://schemas.microsoft.com/office/powerpoint/2010/main" val="686725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4: Writing Practice - Introductions</a:t>
            </a:r>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Using the ideas you have studied in the preceding pages, write an Introduction (approx. 75-100 words) on one of the following topics, or on a topic chosen by you/your teacher:</a:t>
            </a:r>
            <a:endParaRPr lang="en-IE" dirty="0"/>
          </a:p>
        </p:txBody>
      </p:sp>
      <p:sp>
        <p:nvSpPr>
          <p:cNvPr id="8" name="Content Placeholder 2">
            <a:extLst>
              <a:ext uri="{FF2B5EF4-FFF2-40B4-BE49-F238E27FC236}">
                <a16:creationId xmlns:a16="http://schemas.microsoft.com/office/drawing/2014/main" id="{F27D8EF7-1EFC-1546-BBD6-6FBEFCB66615}"/>
              </a:ext>
            </a:extLst>
          </p:cNvPr>
          <p:cNvSpPr>
            <a:spLocks noGrp="1"/>
          </p:cNvSpPr>
          <p:nvPr>
            <p:ph idx="1"/>
          </p:nvPr>
        </p:nvSpPr>
        <p:spPr>
          <a:xfrm>
            <a:off x="5552660" y="1285461"/>
            <a:ext cx="6639339" cy="5572539"/>
          </a:xfrm>
        </p:spPr>
        <p:txBody>
          <a:bodyPr/>
          <a:lstStyle/>
          <a:p>
            <a:pPr lvl="0"/>
            <a:r>
              <a:rPr lang="en-GB" sz="2400" dirty="0"/>
              <a:t>Cantonese should be the language of instruction for CityU courses.” To what extent do you agree with this statement?</a:t>
            </a:r>
            <a:endParaRPr lang="en-IE" sz="2400" dirty="0"/>
          </a:p>
          <a:p>
            <a:pPr lvl="0"/>
            <a:r>
              <a:rPr lang="en-GB" sz="2400" dirty="0"/>
              <a:t>“Single-sex education is preferable to mixed education at secondary school.” Argue for or against this claim.</a:t>
            </a:r>
            <a:endParaRPr lang="en-IE" sz="2400" dirty="0"/>
          </a:p>
          <a:p>
            <a:pPr lvl="0"/>
            <a:r>
              <a:rPr lang="en-GB" sz="2400" dirty="0"/>
              <a:t>“All forms of gambling should be legalized in Hong Kong.” Discuss the pros and cons of this statement.</a:t>
            </a:r>
            <a:endParaRPr lang="en-IE" sz="2400" dirty="0"/>
          </a:p>
          <a:p>
            <a:pPr marL="0" indent="0">
              <a:buNone/>
            </a:pPr>
            <a:endParaRPr lang="en-US" dirty="0"/>
          </a:p>
        </p:txBody>
      </p:sp>
      <p:pic>
        <p:nvPicPr>
          <p:cNvPr id="3" name="Picture 2">
            <a:extLst>
              <a:ext uri="{FF2B5EF4-FFF2-40B4-BE49-F238E27FC236}">
                <a16:creationId xmlns:a16="http://schemas.microsoft.com/office/drawing/2014/main" id="{C43F039D-7412-054F-A27C-068E6301B13B}"/>
              </a:ext>
            </a:extLst>
          </p:cNvPr>
          <p:cNvPicPr>
            <a:picLocks noChangeAspect="1"/>
          </p:cNvPicPr>
          <p:nvPr/>
        </p:nvPicPr>
        <p:blipFill>
          <a:blip r:embed="rId3"/>
          <a:stretch>
            <a:fillRect/>
          </a:stretch>
        </p:blipFill>
        <p:spPr>
          <a:xfrm>
            <a:off x="629722" y="1427352"/>
            <a:ext cx="4311298" cy="43112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extBox 3">
            <a:extLst>
              <a:ext uri="{FF2B5EF4-FFF2-40B4-BE49-F238E27FC236}">
                <a16:creationId xmlns:a16="http://schemas.microsoft.com/office/drawing/2014/main" id="{145F5AB1-3874-854C-93E1-D655B7DCE972}"/>
              </a:ext>
            </a:extLst>
          </p:cNvPr>
          <p:cNvSpPr txBox="1"/>
          <p:nvPr/>
        </p:nvSpPr>
        <p:spPr>
          <a:xfrm>
            <a:off x="3673366" y="6195848"/>
            <a:ext cx="5774338" cy="369332"/>
          </a:xfrm>
          <a:prstGeom prst="rect">
            <a:avLst/>
          </a:prstGeom>
        </p:spPr>
        <p:style>
          <a:lnRef idx="0">
            <a:schemeClr val="dk1"/>
          </a:lnRef>
          <a:fillRef idx="3">
            <a:schemeClr val="dk1"/>
          </a:fillRef>
          <a:effectRef idx="3">
            <a:schemeClr val="dk1"/>
          </a:effectRef>
          <a:fontRef idx="minor">
            <a:schemeClr val="lt1"/>
          </a:fontRef>
        </p:style>
        <p:txBody>
          <a:bodyPr wrap="none" rtlCol="0">
            <a:spAutoFit/>
          </a:bodyPr>
          <a:lstStyle/>
          <a:p>
            <a:r>
              <a:rPr lang="en-US" dirty="0" smtClean="0"/>
              <a:t>You </a:t>
            </a:r>
            <a:r>
              <a:rPr lang="en-US" dirty="0"/>
              <a:t>may use the recommended phrases on p.115</a:t>
            </a:r>
          </a:p>
        </p:txBody>
      </p:sp>
    </p:spTree>
    <p:extLst>
      <p:ext uri="{BB962C8B-B14F-4D97-AF65-F5344CB8AC3E}">
        <p14:creationId xmlns:p14="http://schemas.microsoft.com/office/powerpoint/2010/main" val="4191277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920" y="147592"/>
            <a:ext cx="8911687" cy="625140"/>
          </a:xfrm>
        </p:spPr>
        <p:txBody>
          <a:bodyPr>
            <a:normAutofit fontScale="90000"/>
          </a:bodyPr>
          <a:lstStyle/>
          <a:p>
            <a:r>
              <a:rPr lang="en-US" dirty="0" smtClean="0"/>
              <a:t>Useful phrases (p.115):</a:t>
            </a:r>
            <a:endParaRPr lang="en-GB"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26884"/>
            <a:ext cx="12192000" cy="4087025"/>
          </a:xfrm>
        </p:spPr>
      </p:pic>
    </p:spTree>
    <p:extLst>
      <p:ext uri="{BB962C8B-B14F-4D97-AF65-F5344CB8AC3E}">
        <p14:creationId xmlns:p14="http://schemas.microsoft.com/office/powerpoint/2010/main" val="3427740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Warning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The following are often found in Introductions written by students in Hong Kong, but are </a:t>
            </a:r>
            <a:r>
              <a:rPr lang="en-GB" b="1" dirty="0"/>
              <a:t>not </a:t>
            </a:r>
            <a:r>
              <a:rPr lang="en-GB" dirty="0"/>
              <a:t>recommended for Introductions in university essays:</a:t>
            </a:r>
            <a:endParaRPr lang="en-IE" dirty="0"/>
          </a:p>
          <a:p>
            <a:endParaRPr lang="en-IE" dirty="0"/>
          </a:p>
        </p:txBody>
      </p:sp>
      <p:sp>
        <p:nvSpPr>
          <p:cNvPr id="8" name="Content Placeholder 2">
            <a:extLst>
              <a:ext uri="{FF2B5EF4-FFF2-40B4-BE49-F238E27FC236}">
                <a16:creationId xmlns:a16="http://schemas.microsoft.com/office/drawing/2014/main" id="{F27D8EF7-1EFC-1546-BBD6-6FBEFCB66615}"/>
              </a:ext>
            </a:extLst>
          </p:cNvPr>
          <p:cNvSpPr>
            <a:spLocks noGrp="1"/>
          </p:cNvSpPr>
          <p:nvPr>
            <p:ph idx="1"/>
          </p:nvPr>
        </p:nvSpPr>
        <p:spPr>
          <a:xfrm>
            <a:off x="5552660" y="1537430"/>
            <a:ext cx="6639339" cy="5320570"/>
          </a:xfrm>
        </p:spPr>
        <p:txBody>
          <a:bodyPr/>
          <a:lstStyle/>
          <a:p>
            <a:pPr lvl="0"/>
            <a:r>
              <a:rPr lang="en-GB" dirty="0"/>
              <a:t>“Nowadays, …” (too informal; more suitable for spoken English)</a:t>
            </a:r>
            <a:endParaRPr lang="en-IE" dirty="0"/>
          </a:p>
          <a:p>
            <a:pPr lvl="0"/>
            <a:r>
              <a:rPr lang="en-GB" dirty="0"/>
              <a:t>… is a hot topic.” (too informal)</a:t>
            </a:r>
            <a:endParaRPr lang="en-IE" dirty="0"/>
          </a:p>
          <a:p>
            <a:pPr lvl="0"/>
            <a:r>
              <a:rPr lang="en-GB" dirty="0"/>
              <a:t>“As we all know, …” (So why tell us?)</a:t>
            </a:r>
            <a:endParaRPr lang="en-IE" dirty="0"/>
          </a:p>
          <a:p>
            <a:pPr lvl="0"/>
            <a:r>
              <a:rPr lang="en-GB" dirty="0"/>
              <a:t>“Hong Kong is an international city.” (overused, and not usually a relevant piece of information)</a:t>
            </a:r>
            <a:endParaRPr lang="en-IE" dirty="0"/>
          </a:p>
          <a:p>
            <a:pPr lvl="0"/>
            <a:r>
              <a:rPr lang="en-GB" dirty="0"/>
              <a:t>“Is regulation of advertising necessary?” (Student writers are sometimes encouraged to use rhetorical questions like this one to generate the reader’s interest – however, it is much more common in academic writing to state one’s position directly in the Introduction.) </a:t>
            </a:r>
            <a:endParaRPr lang="en-IE" dirty="0"/>
          </a:p>
        </p:txBody>
      </p:sp>
      <p:pic>
        <p:nvPicPr>
          <p:cNvPr id="3" name="Picture 2">
            <a:extLst>
              <a:ext uri="{FF2B5EF4-FFF2-40B4-BE49-F238E27FC236}">
                <a16:creationId xmlns:a16="http://schemas.microsoft.com/office/drawing/2014/main" id="{B8CE82AE-4C4B-1E49-A3A8-024463EA24B8}"/>
              </a:ext>
            </a:extLst>
          </p:cNvPr>
          <p:cNvPicPr>
            <a:picLocks noChangeAspect="1"/>
          </p:cNvPicPr>
          <p:nvPr/>
        </p:nvPicPr>
        <p:blipFill>
          <a:blip r:embed="rId3"/>
          <a:stretch>
            <a:fillRect/>
          </a:stretch>
        </p:blipFill>
        <p:spPr>
          <a:xfrm>
            <a:off x="252344" y="1632831"/>
            <a:ext cx="4556975" cy="420643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75677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Write Yours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8" name="Content Placeholder 2">
            <a:extLst>
              <a:ext uri="{FF2B5EF4-FFF2-40B4-BE49-F238E27FC236}">
                <a16:creationId xmlns:a16="http://schemas.microsoft.com/office/drawing/2014/main" id="{F27D8EF7-1EFC-1546-BBD6-6FBEFCB66615}"/>
              </a:ext>
            </a:extLst>
          </p:cNvPr>
          <p:cNvSpPr>
            <a:spLocks noGrp="1"/>
          </p:cNvSpPr>
          <p:nvPr>
            <p:ph idx="1"/>
          </p:nvPr>
        </p:nvSpPr>
        <p:spPr>
          <a:xfrm>
            <a:off x="5552660" y="1285461"/>
            <a:ext cx="6639339" cy="5572539"/>
          </a:xfrm>
        </p:spPr>
        <p:txBody>
          <a:bodyPr/>
          <a:lstStyle/>
          <a:p>
            <a:pPr>
              <a:buFont typeface="+mj-lt"/>
              <a:buAutoNum type="alphaUcPeriod"/>
            </a:pPr>
            <a:r>
              <a:rPr lang="en-US" dirty="0"/>
              <a:t>Write your essay outline. Remember that writing an Introduction is extremely difficult if you don’t know what ideas your Body paragraphs will contain!</a:t>
            </a:r>
            <a:endParaRPr lang="en-IE" dirty="0"/>
          </a:p>
          <a:p>
            <a:pPr>
              <a:buFont typeface="+mj-lt"/>
              <a:buAutoNum type="alphaUcPeriod"/>
            </a:pPr>
            <a:r>
              <a:rPr lang="en-US" dirty="0"/>
              <a:t>Write your essay Introduction.</a:t>
            </a:r>
          </a:p>
          <a:p>
            <a:pPr>
              <a:buFont typeface="+mj-lt"/>
              <a:buAutoNum type="alphaUcPeriod"/>
            </a:pPr>
            <a:r>
              <a:rPr lang="en-GB" dirty="0"/>
              <a:t>Exchange your Introduction with a partner and give each other feedback.</a:t>
            </a:r>
          </a:p>
          <a:p>
            <a:pPr>
              <a:buFont typeface="+mj-lt"/>
              <a:buAutoNum type="alphaUcPeriod"/>
            </a:pPr>
            <a:r>
              <a:rPr lang="en-US" dirty="0"/>
              <a:t>Write a short reflection on your Introduction based on your partner’s feedback. (Did you forget to include any sections? Was anything unclear? Is there anything you need to remember next time you write an Introduction?)</a:t>
            </a:r>
            <a:endParaRPr lang="en-IE" dirty="0"/>
          </a:p>
          <a:p>
            <a:endParaRPr lang="en-US" dirty="0"/>
          </a:p>
        </p:txBody>
      </p:sp>
      <p:pic>
        <p:nvPicPr>
          <p:cNvPr id="3" name="Picture 2">
            <a:extLst>
              <a:ext uri="{FF2B5EF4-FFF2-40B4-BE49-F238E27FC236}">
                <a16:creationId xmlns:a16="http://schemas.microsoft.com/office/drawing/2014/main" id="{A59D547C-0617-4A42-93A5-AB49A2035B1D}"/>
              </a:ext>
            </a:extLst>
          </p:cNvPr>
          <p:cNvPicPr>
            <a:picLocks noChangeAspect="1"/>
          </p:cNvPicPr>
          <p:nvPr/>
        </p:nvPicPr>
        <p:blipFill>
          <a:blip r:embed="rId3"/>
          <a:stretch>
            <a:fillRect/>
          </a:stretch>
        </p:blipFill>
        <p:spPr>
          <a:xfrm>
            <a:off x="625389" y="1587389"/>
            <a:ext cx="4292600" cy="42926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3967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Language Focus: Parallelism</a:t>
            </a:r>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One way of making your writing easier for a reader to understand is the use of </a:t>
            </a:r>
            <a:r>
              <a:rPr lang="en-GB" b="1" dirty="0"/>
              <a:t>parallelism</a:t>
            </a:r>
            <a:r>
              <a:rPr lang="en-GB" dirty="0"/>
              <a:t>.</a:t>
            </a:r>
            <a:r>
              <a:rPr lang="en-GB" b="1" dirty="0"/>
              <a:t> </a:t>
            </a:r>
            <a:r>
              <a:rPr lang="en-GB" dirty="0"/>
              <a:t>This means using the same grammatical form in a list or comparison. Here are some examples:</a:t>
            </a:r>
            <a:endParaRPr lang="en-IE" dirty="0"/>
          </a:p>
        </p:txBody>
      </p:sp>
      <p:graphicFrame>
        <p:nvGraphicFramePr>
          <p:cNvPr id="3" name="Content Placeholder 2">
            <a:extLst>
              <a:ext uri="{FF2B5EF4-FFF2-40B4-BE49-F238E27FC236}">
                <a16:creationId xmlns:a16="http://schemas.microsoft.com/office/drawing/2014/main" id="{F771D87E-488D-EB43-8CCE-897EFD1F68DB}"/>
              </a:ext>
            </a:extLst>
          </p:cNvPr>
          <p:cNvGraphicFramePr>
            <a:graphicFrameLocks noGrp="1"/>
          </p:cNvGraphicFramePr>
          <p:nvPr>
            <p:ph idx="1"/>
            <p:extLst>
              <p:ext uri="{D42A27DB-BD31-4B8C-83A1-F6EECF244321}">
                <p14:modId xmlns:p14="http://schemas.microsoft.com/office/powerpoint/2010/main" val="3879510097"/>
              </p:ext>
            </p:extLst>
          </p:nvPr>
        </p:nvGraphicFramePr>
        <p:xfrm>
          <a:off x="0" y="1326516"/>
          <a:ext cx="12192000" cy="5551804"/>
        </p:xfrm>
        <a:graphic>
          <a:graphicData uri="http://schemas.openxmlformats.org/drawingml/2006/table">
            <a:tbl>
              <a:tblPr firstRow="1" firstCol="1" bandRow="1">
                <a:tableStyleId>{5C22544A-7EE6-4342-B048-85BDC9FD1C3A}</a:tableStyleId>
              </a:tblPr>
              <a:tblGrid>
                <a:gridCol w="6095341">
                  <a:extLst>
                    <a:ext uri="{9D8B030D-6E8A-4147-A177-3AD203B41FA5}">
                      <a16:colId xmlns:a16="http://schemas.microsoft.com/office/drawing/2014/main" val="3298209336"/>
                    </a:ext>
                  </a:extLst>
                </a:gridCol>
                <a:gridCol w="6096659">
                  <a:extLst>
                    <a:ext uri="{9D8B030D-6E8A-4147-A177-3AD203B41FA5}">
                      <a16:colId xmlns:a16="http://schemas.microsoft.com/office/drawing/2014/main" val="1207889891"/>
                    </a:ext>
                  </a:extLst>
                </a:gridCol>
              </a:tblGrid>
              <a:tr h="275512">
                <a:tc>
                  <a:txBody>
                    <a:bodyPr/>
                    <a:lstStyle/>
                    <a:p>
                      <a:pPr>
                        <a:lnSpc>
                          <a:spcPct val="107000"/>
                        </a:lnSpc>
                        <a:spcAft>
                          <a:spcPts val="0"/>
                        </a:spcAft>
                      </a:pPr>
                      <a:r>
                        <a:rPr lang="en-GB" sz="2400">
                          <a:effectLst/>
                        </a:rPr>
                        <a:t>Not parallel</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400">
                          <a:effectLst/>
                        </a:rPr>
                        <a:t>Parallel</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269029"/>
                  </a:ext>
                </a:extLst>
              </a:tr>
              <a:tr h="1290113">
                <a:tc>
                  <a:txBody>
                    <a:bodyPr/>
                    <a:lstStyle/>
                    <a:p>
                      <a:pPr>
                        <a:lnSpc>
                          <a:spcPct val="107000"/>
                        </a:lnSpc>
                        <a:spcBef>
                          <a:spcPts val="600"/>
                        </a:spcBef>
                        <a:spcAft>
                          <a:spcPts val="600"/>
                        </a:spcAft>
                      </a:pPr>
                      <a:r>
                        <a:rPr lang="en-GB" sz="1800">
                          <a:effectLst/>
                        </a:rPr>
                        <a:t>This essay will discuss three benefits of this approach: economic, political and how it improves education.</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600"/>
                        </a:spcBef>
                        <a:spcAft>
                          <a:spcPts val="600"/>
                        </a:spcAft>
                      </a:pPr>
                      <a:r>
                        <a:rPr lang="en-GB" sz="1800" dirty="0">
                          <a:effectLst/>
                        </a:rPr>
                        <a:t>This essay will discuss three benefits of this approach: </a:t>
                      </a:r>
                      <a:r>
                        <a:rPr lang="en-GB" sz="1800" b="1" dirty="0">
                          <a:effectLst/>
                        </a:rPr>
                        <a:t>economic</a:t>
                      </a:r>
                      <a:r>
                        <a:rPr lang="en-GB" sz="1800" dirty="0">
                          <a:effectLst/>
                        </a:rPr>
                        <a:t>, </a:t>
                      </a:r>
                      <a:r>
                        <a:rPr lang="en-GB" sz="1800" b="1" dirty="0">
                          <a:effectLst/>
                        </a:rPr>
                        <a:t>political</a:t>
                      </a:r>
                      <a:r>
                        <a:rPr lang="en-GB" sz="1800" dirty="0">
                          <a:effectLst/>
                        </a:rPr>
                        <a:t> and </a:t>
                      </a:r>
                      <a:r>
                        <a:rPr lang="en-GB" sz="1800" b="1" dirty="0">
                          <a:effectLst/>
                        </a:rPr>
                        <a:t>educational</a:t>
                      </a:r>
                      <a:r>
                        <a:rPr lang="en-GB" sz="1800" dirty="0">
                          <a:effectLst/>
                        </a:rPr>
                        <a:t> advantages.</a:t>
                      </a:r>
                      <a:endParaRPr lang="en-IE" sz="2400" dirty="0">
                        <a:effectLst/>
                      </a:endParaRPr>
                    </a:p>
                    <a:p>
                      <a:pPr>
                        <a:lnSpc>
                          <a:spcPct val="107000"/>
                        </a:lnSpc>
                        <a:spcBef>
                          <a:spcPts val="600"/>
                        </a:spcBef>
                        <a:spcAft>
                          <a:spcPts val="600"/>
                        </a:spcAft>
                      </a:pPr>
                      <a:r>
                        <a:rPr lang="en-GB" sz="1800" dirty="0">
                          <a:effectLst/>
                        </a:rPr>
                        <a:t>(all adjectives)</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4856615"/>
                  </a:ext>
                </a:extLst>
              </a:tr>
              <a:tr h="1025918">
                <a:tc>
                  <a:txBody>
                    <a:bodyPr/>
                    <a:lstStyle/>
                    <a:p>
                      <a:pPr>
                        <a:lnSpc>
                          <a:spcPct val="107000"/>
                        </a:lnSpc>
                        <a:spcBef>
                          <a:spcPts val="600"/>
                        </a:spcBef>
                        <a:spcAft>
                          <a:spcPts val="600"/>
                        </a:spcAft>
                      </a:pPr>
                      <a:r>
                        <a:rPr lang="en-GB" sz="1800">
                          <a:effectLst/>
                        </a:rPr>
                        <a:t>In this paper, I will examine the dangers of this policy and possible solutions will be discussed.</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600"/>
                        </a:spcBef>
                        <a:spcAft>
                          <a:spcPts val="600"/>
                        </a:spcAft>
                      </a:pPr>
                      <a:r>
                        <a:rPr lang="en-GB" sz="1800" dirty="0">
                          <a:effectLst/>
                        </a:rPr>
                        <a:t>In this paper, I </a:t>
                      </a:r>
                      <a:r>
                        <a:rPr lang="en-GB" sz="1800" b="1" dirty="0">
                          <a:effectLst/>
                        </a:rPr>
                        <a:t>will examine </a:t>
                      </a:r>
                      <a:r>
                        <a:rPr lang="en-GB" sz="1800" dirty="0">
                          <a:effectLst/>
                        </a:rPr>
                        <a:t>the dangers of this policy and </a:t>
                      </a:r>
                      <a:r>
                        <a:rPr lang="en-GB" sz="1800" b="1" dirty="0">
                          <a:effectLst/>
                        </a:rPr>
                        <a:t>discuss</a:t>
                      </a:r>
                      <a:r>
                        <a:rPr lang="en-GB" sz="1800" dirty="0">
                          <a:effectLst/>
                        </a:rPr>
                        <a:t> possible solutions.</a:t>
                      </a:r>
                      <a:endParaRPr lang="en-IE" sz="2400" dirty="0">
                        <a:effectLst/>
                      </a:endParaRPr>
                    </a:p>
                    <a:p>
                      <a:pPr>
                        <a:lnSpc>
                          <a:spcPct val="107000"/>
                        </a:lnSpc>
                        <a:spcBef>
                          <a:spcPts val="600"/>
                        </a:spcBef>
                        <a:spcAft>
                          <a:spcPts val="600"/>
                        </a:spcAft>
                      </a:pPr>
                      <a:r>
                        <a:rPr lang="en-GB" sz="1800" dirty="0">
                          <a:effectLst/>
                        </a:rPr>
                        <a:t>(both are active verbs)</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0211566"/>
                  </a:ext>
                </a:extLst>
              </a:tr>
              <a:tr h="1554309">
                <a:tc>
                  <a:txBody>
                    <a:bodyPr/>
                    <a:lstStyle/>
                    <a:p>
                      <a:pPr>
                        <a:lnSpc>
                          <a:spcPct val="107000"/>
                        </a:lnSpc>
                        <a:spcBef>
                          <a:spcPts val="600"/>
                        </a:spcBef>
                        <a:spcAft>
                          <a:spcPts val="600"/>
                        </a:spcAft>
                      </a:pPr>
                      <a:r>
                        <a:rPr lang="en-GB" sz="1800">
                          <a:effectLst/>
                        </a:rPr>
                        <a:t>Students can improve their exam scores by revising early, read the questions carefully and planning their exam essays before writing. </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600"/>
                        </a:spcBef>
                        <a:spcAft>
                          <a:spcPts val="600"/>
                        </a:spcAft>
                      </a:pPr>
                      <a:r>
                        <a:rPr lang="en-GB" sz="1800" dirty="0">
                          <a:effectLst/>
                        </a:rPr>
                        <a:t>Students can improve their exam scores by </a:t>
                      </a:r>
                      <a:r>
                        <a:rPr lang="en-GB" sz="1800" b="1" dirty="0">
                          <a:effectLst/>
                        </a:rPr>
                        <a:t>revising</a:t>
                      </a:r>
                      <a:r>
                        <a:rPr lang="en-GB" sz="1800" dirty="0">
                          <a:effectLst/>
                        </a:rPr>
                        <a:t> early, </a:t>
                      </a:r>
                      <a:r>
                        <a:rPr lang="en-GB" sz="1800" b="1" dirty="0">
                          <a:effectLst/>
                        </a:rPr>
                        <a:t>reading</a:t>
                      </a:r>
                      <a:r>
                        <a:rPr lang="en-GB" sz="1800" dirty="0">
                          <a:effectLst/>
                        </a:rPr>
                        <a:t> the questions carefully and </a:t>
                      </a:r>
                      <a:r>
                        <a:rPr lang="en-GB" sz="1800" b="1" dirty="0">
                          <a:effectLst/>
                        </a:rPr>
                        <a:t>planning</a:t>
                      </a:r>
                      <a:r>
                        <a:rPr lang="en-GB" sz="1800" dirty="0">
                          <a:effectLst/>
                        </a:rPr>
                        <a:t> their exam essays before writing.</a:t>
                      </a:r>
                      <a:endParaRPr lang="en-IE" sz="2400" dirty="0">
                        <a:effectLst/>
                      </a:endParaRPr>
                    </a:p>
                    <a:p>
                      <a:pPr>
                        <a:lnSpc>
                          <a:spcPct val="107000"/>
                        </a:lnSpc>
                        <a:spcBef>
                          <a:spcPts val="600"/>
                        </a:spcBef>
                        <a:spcAft>
                          <a:spcPts val="600"/>
                        </a:spcAft>
                      </a:pPr>
                      <a:r>
                        <a:rPr lang="en-GB" sz="1800" dirty="0">
                          <a:effectLst/>
                        </a:rPr>
                        <a:t>(all gerunds / “-</a:t>
                      </a:r>
                      <a:r>
                        <a:rPr lang="en-GB" sz="1800" dirty="0" err="1">
                          <a:effectLst/>
                        </a:rPr>
                        <a:t>ing</a:t>
                      </a:r>
                      <a:r>
                        <a:rPr lang="en-GB" sz="1800" dirty="0">
                          <a:effectLst/>
                        </a:rPr>
                        <a:t>” forms) </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47943348"/>
                  </a:ext>
                </a:extLst>
              </a:tr>
              <a:tr h="1290113">
                <a:tc>
                  <a:txBody>
                    <a:bodyPr/>
                    <a:lstStyle/>
                    <a:p>
                      <a:pPr>
                        <a:lnSpc>
                          <a:spcPct val="107000"/>
                        </a:lnSpc>
                        <a:spcBef>
                          <a:spcPts val="600"/>
                        </a:spcBef>
                        <a:spcAft>
                          <a:spcPts val="600"/>
                        </a:spcAft>
                      </a:pPr>
                      <a:r>
                        <a:rPr lang="en-GB" sz="1800">
                          <a:effectLst/>
                        </a:rPr>
                        <a:t>Carter (2012) stresses not only the importance of this plan, but also that it is difficult to implement. </a:t>
                      </a:r>
                      <a:endParaRPr lang="en-I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600"/>
                        </a:spcBef>
                        <a:spcAft>
                          <a:spcPts val="600"/>
                        </a:spcAft>
                      </a:pPr>
                      <a:r>
                        <a:rPr lang="en-GB" sz="1800" dirty="0">
                          <a:effectLst/>
                        </a:rPr>
                        <a:t>Carter (2012) stresses not only the </a:t>
                      </a:r>
                      <a:r>
                        <a:rPr lang="en-GB" sz="1800" b="1" dirty="0">
                          <a:effectLst/>
                        </a:rPr>
                        <a:t>importance</a:t>
                      </a:r>
                      <a:r>
                        <a:rPr lang="en-GB" sz="1800" dirty="0">
                          <a:effectLst/>
                        </a:rPr>
                        <a:t> of this plan, but also the </a:t>
                      </a:r>
                      <a:r>
                        <a:rPr lang="en-GB" sz="1800" b="1" dirty="0">
                          <a:effectLst/>
                        </a:rPr>
                        <a:t>difficulty</a:t>
                      </a:r>
                      <a:r>
                        <a:rPr lang="en-GB" sz="1800" dirty="0">
                          <a:effectLst/>
                        </a:rPr>
                        <a:t> of implementing it.</a:t>
                      </a:r>
                      <a:endParaRPr lang="en-IE" sz="2400" dirty="0">
                        <a:effectLst/>
                      </a:endParaRPr>
                    </a:p>
                    <a:p>
                      <a:pPr>
                        <a:lnSpc>
                          <a:spcPct val="107000"/>
                        </a:lnSpc>
                        <a:spcBef>
                          <a:spcPts val="600"/>
                        </a:spcBef>
                        <a:spcAft>
                          <a:spcPts val="600"/>
                        </a:spcAft>
                      </a:pPr>
                      <a:r>
                        <a:rPr lang="en-GB" sz="1800" dirty="0">
                          <a:effectLst/>
                        </a:rPr>
                        <a:t>(both are abstract nouns)</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5211271"/>
                  </a:ext>
                </a:extLst>
              </a:tr>
            </a:tbl>
          </a:graphicData>
        </a:graphic>
      </p:graphicFrame>
    </p:spTree>
    <p:extLst>
      <p:ext uri="{BB962C8B-B14F-4D97-AF65-F5344CB8AC3E}">
        <p14:creationId xmlns:p14="http://schemas.microsoft.com/office/powerpoint/2010/main" val="2654378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5: Error Correction</a:t>
            </a:r>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Read the following sentences and correct any problems with parallelism.</a:t>
            </a:r>
            <a:endParaRPr lang="en-IE" dirty="0"/>
          </a:p>
        </p:txBody>
      </p:sp>
      <p:sp>
        <p:nvSpPr>
          <p:cNvPr id="3" name="Rectangle 2">
            <a:extLst>
              <a:ext uri="{FF2B5EF4-FFF2-40B4-BE49-F238E27FC236}">
                <a16:creationId xmlns:a16="http://schemas.microsoft.com/office/drawing/2014/main" id="{9E9F8FCF-F20E-944F-8F4E-CAD872DD8296}"/>
              </a:ext>
            </a:extLst>
          </p:cNvPr>
          <p:cNvSpPr/>
          <p:nvPr/>
        </p:nvSpPr>
        <p:spPr>
          <a:xfrm>
            <a:off x="0" y="983432"/>
            <a:ext cx="6096000" cy="5834739"/>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marL="342900" indent="-342900">
              <a:lnSpc>
                <a:spcPct val="107000"/>
              </a:lnSpc>
              <a:spcAft>
                <a:spcPts val="0"/>
              </a:spcAft>
              <a:buFont typeface="+mj-lt"/>
              <a:buAutoNum type="arabicPeriod"/>
            </a:pPr>
            <a:r>
              <a:rPr lang="en-GB" dirty="0">
                <a:ea typeface="SimSun" panose="02010600030101010101" pitchFamily="2" charset="-122"/>
                <a:cs typeface="Tahoma" panose="020B0604030504040204" pitchFamily="34" charset="0"/>
              </a:rPr>
              <a:t>University students are usually required to complete written assignments, take part in tutorials and they need to give oral presentations.</a:t>
            </a:r>
          </a:p>
          <a:p>
            <a:pPr marL="342900" indent="-342900">
              <a:lnSpc>
                <a:spcPct val="107000"/>
              </a:lnSpc>
              <a:spcAft>
                <a:spcPts val="0"/>
              </a:spcAft>
              <a:buFont typeface="+mj-lt"/>
              <a:buAutoNum type="arabicPeriod"/>
            </a:pPr>
            <a:endParaRPr lang="en-GB" dirty="0">
              <a:ea typeface="SimSun" panose="02010600030101010101" pitchFamily="2" charset="-122"/>
              <a:cs typeface="Tahoma" panose="020B0604030504040204" pitchFamily="34" charset="0"/>
            </a:endParaRPr>
          </a:p>
          <a:p>
            <a:pPr marL="342900" indent="-342900">
              <a:lnSpc>
                <a:spcPct val="107000"/>
              </a:lnSpc>
              <a:spcAft>
                <a:spcPts val="0"/>
              </a:spcAft>
              <a:buFont typeface="+mj-lt"/>
              <a:buAutoNum type="arabicPeriod"/>
            </a:pPr>
            <a:r>
              <a:rPr lang="en-GB" dirty="0"/>
              <a:t>Written assignments are assessed on content, language and how they are organized.</a:t>
            </a:r>
            <a:r>
              <a:rPr lang="en-IE" sz="1600" dirty="0"/>
              <a:t> </a:t>
            </a:r>
          </a:p>
          <a:p>
            <a:pPr marL="342900" indent="-342900">
              <a:lnSpc>
                <a:spcPct val="107000"/>
              </a:lnSpc>
              <a:spcAft>
                <a:spcPts val="0"/>
              </a:spcAft>
              <a:buFont typeface="+mj-lt"/>
              <a:buAutoNum type="arabicPeriod"/>
            </a:pPr>
            <a:endParaRPr lang="en-IE" sz="1600" dirty="0"/>
          </a:p>
          <a:p>
            <a:pPr marL="342900" indent="-342900">
              <a:lnSpc>
                <a:spcPct val="107000"/>
              </a:lnSpc>
              <a:spcAft>
                <a:spcPts val="0"/>
              </a:spcAft>
              <a:buFont typeface="+mj-lt"/>
              <a:buAutoNum type="arabicPeriod"/>
            </a:pPr>
            <a:r>
              <a:rPr lang="en-GB" dirty="0"/>
              <a:t>Professors often communicate ideas to students by delivering lectures and they distribute PPT slides.</a:t>
            </a:r>
            <a:r>
              <a:rPr lang="en-IE" sz="1600" dirty="0"/>
              <a:t> </a:t>
            </a:r>
          </a:p>
          <a:p>
            <a:pPr marL="342900" indent="-342900">
              <a:lnSpc>
                <a:spcPct val="107000"/>
              </a:lnSpc>
              <a:spcAft>
                <a:spcPts val="0"/>
              </a:spcAft>
              <a:buFont typeface="+mj-lt"/>
              <a:buAutoNum type="arabicPeriod"/>
            </a:pPr>
            <a:endParaRPr lang="en-IE" sz="1600" dirty="0"/>
          </a:p>
          <a:p>
            <a:pPr marL="342900" indent="-342900">
              <a:lnSpc>
                <a:spcPct val="107000"/>
              </a:lnSpc>
              <a:buFont typeface="+mj-lt"/>
              <a:buAutoNum type="arabicPeriod"/>
            </a:pPr>
            <a:r>
              <a:rPr lang="en-GB" dirty="0"/>
              <a:t>Identifying problems is usually easier than to suggest solutions.</a:t>
            </a:r>
          </a:p>
          <a:p>
            <a:pPr marL="342900" indent="-342900">
              <a:lnSpc>
                <a:spcPct val="107000"/>
              </a:lnSpc>
              <a:buFont typeface="+mj-lt"/>
              <a:buAutoNum type="arabicPeriod"/>
            </a:pPr>
            <a:endParaRPr lang="en-IE" dirty="0"/>
          </a:p>
          <a:p>
            <a:pPr marL="342900" indent="-342900">
              <a:lnSpc>
                <a:spcPct val="107000"/>
              </a:lnSpc>
              <a:spcAft>
                <a:spcPts val="0"/>
              </a:spcAft>
              <a:buFont typeface="+mj-lt"/>
              <a:buAutoNum type="arabicPeriod"/>
            </a:pPr>
            <a:r>
              <a:rPr lang="en-GB" dirty="0"/>
              <a:t>In the 21</a:t>
            </a:r>
            <a:r>
              <a:rPr lang="en-GB" baseline="30000" dirty="0"/>
              <a:t>st</a:t>
            </a:r>
            <a:r>
              <a:rPr lang="en-GB" dirty="0"/>
              <a:t> Century, many countries face new political challenges, environmental concerns and society is changing.</a:t>
            </a:r>
            <a:r>
              <a:rPr lang="en-IE" sz="1600" dirty="0"/>
              <a:t> </a:t>
            </a:r>
          </a:p>
          <a:p>
            <a:pPr marL="342900" indent="-342900">
              <a:lnSpc>
                <a:spcPct val="107000"/>
              </a:lnSpc>
              <a:spcAft>
                <a:spcPts val="0"/>
              </a:spcAft>
              <a:buFont typeface="+mj-lt"/>
              <a:buAutoNum type="arabicPeriod"/>
            </a:pPr>
            <a:endParaRPr lang="en-IE" sz="1600" dirty="0">
              <a:effectLst/>
              <a:ea typeface="Calibri" panose="020F0502020204030204" pitchFamily="34" charset="0"/>
              <a:cs typeface="Times New Roman" panose="02020603050405020304" pitchFamily="18" charset="0"/>
            </a:endParaRPr>
          </a:p>
          <a:p>
            <a:pPr marL="342900" indent="-342900">
              <a:lnSpc>
                <a:spcPct val="107000"/>
              </a:lnSpc>
              <a:spcAft>
                <a:spcPts val="0"/>
              </a:spcAft>
              <a:buFont typeface="+mj-lt"/>
              <a:buAutoNum type="arabicPeriod"/>
            </a:pPr>
            <a:endParaRPr lang="en-IE" sz="1600" dirty="0">
              <a:ea typeface="Calibri" panose="020F0502020204030204" pitchFamily="34" charset="0"/>
              <a:cs typeface="Times New Roman" panose="02020603050405020304" pitchFamily="18" charset="0"/>
            </a:endParaRPr>
          </a:p>
          <a:p>
            <a:pPr marL="342900" indent="-342900">
              <a:lnSpc>
                <a:spcPct val="107000"/>
              </a:lnSpc>
              <a:spcAft>
                <a:spcPts val="0"/>
              </a:spcAft>
              <a:buFont typeface="+mj-lt"/>
              <a:buAutoNum type="arabicPeriod"/>
            </a:pPr>
            <a:endParaRPr lang="en-IE" sz="1600" dirty="0">
              <a:effectLs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52A6763F-44E8-B34D-9804-C9E745ECE418}"/>
              </a:ext>
            </a:extLst>
          </p:cNvPr>
          <p:cNvSpPr/>
          <p:nvPr/>
        </p:nvSpPr>
        <p:spPr>
          <a:xfrm>
            <a:off x="-23648" y="6006534"/>
            <a:ext cx="12207766" cy="85222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nSpc>
                <a:spcPct val="107000"/>
              </a:lnSpc>
              <a:spcAft>
                <a:spcPts val="1200"/>
              </a:spcAft>
            </a:pPr>
            <a:r>
              <a:rPr lang="en-GB" sz="2400" dirty="0">
                <a:ea typeface="SimSun" panose="02010600030101010101" pitchFamily="2" charset="-122"/>
                <a:cs typeface="Tahoma" panose="020B0604030504040204" pitchFamily="34" charset="0"/>
              </a:rPr>
              <a:t>Now re-read the introduction you wrote in Task 4, Activity B) above. Find examples of parallelism and make any necessary corrections.</a:t>
            </a:r>
            <a:endParaRPr lang="en-IE" sz="2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547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US" b="1" dirty="0">
                <a:latin typeface="+mn-lt"/>
              </a:rPr>
              <a:t>Writing Conclusions: Task 6 - Reading &amp; Analysis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a:pPr>
            <a:r>
              <a:rPr lang="en-GB" dirty="0"/>
              <a:t>Read the following sample Conclusion. Match the parts of the Conclusion with the moves the writer makes.</a:t>
            </a:r>
            <a:r>
              <a:rPr lang="en-IE" dirty="0"/>
              <a:t> </a:t>
            </a:r>
          </a:p>
        </p:txBody>
      </p:sp>
      <p:graphicFrame>
        <p:nvGraphicFramePr>
          <p:cNvPr id="4" name="Content Placeholder 3">
            <a:extLst>
              <a:ext uri="{FF2B5EF4-FFF2-40B4-BE49-F238E27FC236}">
                <a16:creationId xmlns:a16="http://schemas.microsoft.com/office/drawing/2014/main" id="{1C3D16E8-03CA-D040-973B-5B8807C4794E}"/>
              </a:ext>
            </a:extLst>
          </p:cNvPr>
          <p:cNvGraphicFramePr>
            <a:graphicFrameLocks noGrp="1"/>
          </p:cNvGraphicFramePr>
          <p:nvPr>
            <p:ph idx="1"/>
            <p:extLst>
              <p:ext uri="{D42A27DB-BD31-4B8C-83A1-F6EECF244321}">
                <p14:modId xmlns:p14="http://schemas.microsoft.com/office/powerpoint/2010/main" val="1745157240"/>
              </p:ext>
            </p:extLst>
          </p:nvPr>
        </p:nvGraphicFramePr>
        <p:xfrm>
          <a:off x="2794422" y="3238208"/>
          <a:ext cx="6603156" cy="3384424"/>
        </p:xfrm>
        <a:graphic>
          <a:graphicData uri="http://schemas.openxmlformats.org/drawingml/2006/table">
            <a:tbl>
              <a:tblPr firstRow="1" firstCol="1" bandRow="1">
                <a:tableStyleId>{5C22544A-7EE6-4342-B048-85BDC9FD1C3A}</a:tableStyleId>
              </a:tblPr>
              <a:tblGrid>
                <a:gridCol w="3948365">
                  <a:extLst>
                    <a:ext uri="{9D8B030D-6E8A-4147-A177-3AD203B41FA5}">
                      <a16:colId xmlns:a16="http://schemas.microsoft.com/office/drawing/2014/main" val="1450587433"/>
                    </a:ext>
                  </a:extLst>
                </a:gridCol>
                <a:gridCol w="2654791">
                  <a:extLst>
                    <a:ext uri="{9D8B030D-6E8A-4147-A177-3AD203B41FA5}">
                      <a16:colId xmlns:a16="http://schemas.microsoft.com/office/drawing/2014/main" val="3103544930"/>
                    </a:ext>
                  </a:extLst>
                </a:gridCol>
              </a:tblGrid>
              <a:tr h="851716">
                <a:tc>
                  <a:txBody>
                    <a:bodyPr/>
                    <a:lstStyle/>
                    <a:p>
                      <a:pPr>
                        <a:lnSpc>
                          <a:spcPct val="107000"/>
                        </a:lnSpc>
                        <a:spcAft>
                          <a:spcPts val="0"/>
                        </a:spcAft>
                      </a:pPr>
                      <a:r>
                        <a:rPr lang="en-GB" sz="2000">
                          <a:effectLst/>
                        </a:rPr>
                        <a:t>Move</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a:effectLst/>
                        </a:rPr>
                        <a:t>Part of conclusion (a-d)</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0757447"/>
                  </a:ext>
                </a:extLst>
              </a:tr>
              <a:tr h="851716">
                <a:tc>
                  <a:txBody>
                    <a:bodyPr/>
                    <a:lstStyle/>
                    <a:p>
                      <a:pPr>
                        <a:lnSpc>
                          <a:spcPct val="107000"/>
                        </a:lnSpc>
                        <a:spcAft>
                          <a:spcPts val="0"/>
                        </a:spcAft>
                      </a:pPr>
                      <a:r>
                        <a:rPr lang="en-GB" sz="2000">
                          <a:effectLst/>
                        </a:rPr>
                        <a:t>Recommendation for future action</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8816158"/>
                  </a:ext>
                </a:extLst>
              </a:tr>
              <a:tr h="414638">
                <a:tc>
                  <a:txBody>
                    <a:bodyPr/>
                    <a:lstStyle/>
                    <a:p>
                      <a:pPr>
                        <a:lnSpc>
                          <a:spcPct val="107000"/>
                        </a:lnSpc>
                        <a:spcAft>
                          <a:spcPts val="0"/>
                        </a:spcAft>
                      </a:pPr>
                      <a:r>
                        <a:rPr lang="en-GB" sz="2000" dirty="0">
                          <a:effectLst/>
                        </a:rPr>
                        <a:t>Re-statement of arguments</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9774098"/>
                  </a:ext>
                </a:extLst>
              </a:tr>
              <a:tr h="414638">
                <a:tc>
                  <a:txBody>
                    <a:bodyPr/>
                    <a:lstStyle/>
                    <a:p>
                      <a:pPr>
                        <a:lnSpc>
                          <a:spcPct val="107000"/>
                        </a:lnSpc>
                        <a:spcAft>
                          <a:spcPts val="0"/>
                        </a:spcAft>
                      </a:pPr>
                      <a:r>
                        <a:rPr lang="en-GB" sz="2000">
                          <a:effectLst/>
                        </a:rPr>
                        <a:t>Link to previous paragraphs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6807297"/>
                  </a:ext>
                </a:extLst>
              </a:tr>
              <a:tr h="851716">
                <a:tc>
                  <a:txBody>
                    <a:bodyPr/>
                    <a:lstStyle/>
                    <a:p>
                      <a:pPr>
                        <a:lnSpc>
                          <a:spcPct val="107000"/>
                        </a:lnSpc>
                        <a:spcAft>
                          <a:spcPts val="0"/>
                        </a:spcAft>
                      </a:pPr>
                      <a:r>
                        <a:rPr lang="en-GB" sz="2000">
                          <a:effectLst/>
                        </a:rPr>
                        <a:t>Comment on opposing arguments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6871047"/>
                  </a:ext>
                </a:extLst>
              </a:tr>
            </a:tbl>
          </a:graphicData>
        </a:graphic>
      </p:graphicFrame>
      <p:sp>
        <p:nvSpPr>
          <p:cNvPr id="3" name="Rectangle 2">
            <a:extLst>
              <a:ext uri="{FF2B5EF4-FFF2-40B4-BE49-F238E27FC236}">
                <a16:creationId xmlns:a16="http://schemas.microsoft.com/office/drawing/2014/main" id="{10B37D99-4563-4945-82C7-E5B57168D443}"/>
              </a:ext>
            </a:extLst>
          </p:cNvPr>
          <p:cNvSpPr/>
          <p:nvPr/>
        </p:nvSpPr>
        <p:spPr>
          <a:xfrm>
            <a:off x="0" y="1260431"/>
            <a:ext cx="12192000" cy="192757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Aft>
                <a:spcPts val="1200"/>
              </a:spcAft>
            </a:pPr>
            <a:r>
              <a:rPr lang="en-GB" b="1" dirty="0">
                <a:latin typeface="+mj-lt"/>
                <a:ea typeface="SimSun" panose="02010600030101010101" pitchFamily="2" charset="-122"/>
                <a:cs typeface="Tahoma" panose="020B0604030504040204" pitchFamily="34" charset="0"/>
              </a:rPr>
              <a:t>Conclusion Sample 1</a:t>
            </a:r>
            <a:endParaRPr lang="en-IE" dirty="0">
              <a:latin typeface="+mj-lt"/>
              <a:ea typeface="Calibri" panose="020F0502020204030204" pitchFamily="34" charset="0"/>
              <a:cs typeface="Times New Roman" panose="02020603050405020304" pitchFamily="18" charset="0"/>
            </a:endParaRPr>
          </a:p>
          <a:p>
            <a:r>
              <a:rPr lang="en-GB" dirty="0">
                <a:latin typeface="+mj-lt"/>
                <a:ea typeface="SimSun" panose="02010600030101010101" pitchFamily="2" charset="-122"/>
                <a:cs typeface="Tahoma" panose="020B0604030504040204" pitchFamily="34" charset="0"/>
              </a:rPr>
              <a:t>As we have seen,</a:t>
            </a:r>
            <a:r>
              <a:rPr lang="en-GB" baseline="30000" dirty="0">
                <a:latin typeface="+mj-lt"/>
                <a:ea typeface="SimSun" panose="02010600030101010101" pitchFamily="2" charset="-122"/>
                <a:cs typeface="Tahoma" panose="020B0604030504040204" pitchFamily="34" charset="0"/>
              </a:rPr>
              <a:t>(a)</a:t>
            </a:r>
            <a:r>
              <a:rPr lang="en-GB" dirty="0">
                <a:latin typeface="+mj-lt"/>
                <a:ea typeface="SimSun" panose="02010600030101010101" pitchFamily="2" charset="-122"/>
                <a:cs typeface="Tahoma" panose="020B0604030504040204" pitchFamily="34" charset="0"/>
              </a:rPr>
              <a:t> increasing the amount of advertising regulation would lead to a stifling of free speech and would make the promotion of products more difficult for retailers.</a:t>
            </a:r>
            <a:r>
              <a:rPr lang="en-GB" baseline="30000" dirty="0">
                <a:latin typeface="+mj-lt"/>
                <a:ea typeface="SimSun" panose="02010600030101010101" pitchFamily="2" charset="-122"/>
                <a:cs typeface="Tahoma" panose="020B0604030504040204" pitchFamily="34" charset="0"/>
              </a:rPr>
              <a:t>(b)</a:t>
            </a:r>
            <a:r>
              <a:rPr lang="en-GB" dirty="0">
                <a:latin typeface="+mj-lt"/>
                <a:ea typeface="SimSun" panose="02010600030101010101" pitchFamily="2" charset="-122"/>
                <a:cs typeface="Tahoma" panose="020B0604030504040204" pitchFamily="34" charset="0"/>
              </a:rPr>
              <a:t> Hong Kong has a strong history of free expression and a free market. Both of these traditions would be undermined if laws restricting advertising were introduced.</a:t>
            </a:r>
            <a:r>
              <a:rPr lang="en-GB" baseline="30000" dirty="0">
                <a:latin typeface="+mj-lt"/>
                <a:ea typeface="SimSun" panose="02010600030101010101" pitchFamily="2" charset="-122"/>
                <a:cs typeface="Tahoma" panose="020B0604030504040204" pitchFamily="34" charset="0"/>
              </a:rPr>
              <a:t>(c)</a:t>
            </a:r>
            <a:r>
              <a:rPr lang="en-GB" dirty="0">
                <a:latin typeface="+mj-lt"/>
                <a:ea typeface="SimSun" panose="02010600030101010101" pitchFamily="2" charset="-122"/>
                <a:cs typeface="Tahoma" panose="020B0604030504040204" pitchFamily="34" charset="0"/>
              </a:rPr>
              <a:t> Rather than creating new laws, the government should focus on better enforcement of the existing laws against false advertising and dangerous products.</a:t>
            </a:r>
            <a:r>
              <a:rPr lang="en-GB" baseline="30000" dirty="0">
                <a:latin typeface="+mj-lt"/>
                <a:ea typeface="SimSun" panose="02010600030101010101" pitchFamily="2" charset="-122"/>
                <a:cs typeface="Tahoma" panose="020B0604030504040204" pitchFamily="34" charset="0"/>
              </a:rPr>
              <a:t>(d)</a:t>
            </a:r>
            <a:r>
              <a:rPr lang="en-GB" dirty="0">
                <a:latin typeface="+mj-lt"/>
                <a:ea typeface="SimSun" panose="02010600030101010101" pitchFamily="2" charset="-122"/>
                <a:cs typeface="Tahoma" panose="020B0604030504040204" pitchFamily="34" charset="0"/>
              </a:rPr>
              <a:t> </a:t>
            </a:r>
            <a:endParaRPr lang="en-US" dirty="0">
              <a:latin typeface="+mj-lt"/>
            </a:endParaRPr>
          </a:p>
        </p:txBody>
      </p:sp>
    </p:spTree>
    <p:extLst>
      <p:ext uri="{BB962C8B-B14F-4D97-AF65-F5344CB8AC3E}">
        <p14:creationId xmlns:p14="http://schemas.microsoft.com/office/powerpoint/2010/main" val="2811374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US" b="1" dirty="0"/>
              <a:t>Writing Conclusions: Task 6 - Reading &amp; Analysis</a:t>
            </a:r>
            <a:endParaRPr lang="en-US" b="1"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Read another sample conclusion and answer the questions that follow.</a:t>
            </a:r>
            <a:r>
              <a:rPr lang="en-IE" dirty="0"/>
              <a:t> </a:t>
            </a:r>
          </a:p>
        </p:txBody>
      </p:sp>
      <p:sp>
        <p:nvSpPr>
          <p:cNvPr id="3" name="Rectangle 2">
            <a:extLst>
              <a:ext uri="{FF2B5EF4-FFF2-40B4-BE49-F238E27FC236}">
                <a16:creationId xmlns:a16="http://schemas.microsoft.com/office/drawing/2014/main" id="{1765CECA-521F-794B-A716-5A4D431AEF28}"/>
              </a:ext>
            </a:extLst>
          </p:cNvPr>
          <p:cNvSpPr/>
          <p:nvPr/>
        </p:nvSpPr>
        <p:spPr>
          <a:xfrm>
            <a:off x="1" y="1003023"/>
            <a:ext cx="12191999" cy="2422202"/>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nSpc>
                <a:spcPct val="107000"/>
              </a:lnSpc>
              <a:spcAft>
                <a:spcPts val="1200"/>
              </a:spcAft>
            </a:pPr>
            <a:r>
              <a:rPr lang="en-GB" sz="2000" b="1" dirty="0">
                <a:ea typeface="SimSun" panose="02010600030101010101" pitchFamily="2" charset="-122"/>
                <a:cs typeface="Tahoma" panose="020B0604030504040204" pitchFamily="34" charset="0"/>
              </a:rPr>
              <a:t>Conclusion Sample 2</a:t>
            </a:r>
            <a:endParaRPr lang="en-IE" sz="2000" dirty="0">
              <a:ea typeface="Calibri" panose="020F0502020204030204" pitchFamily="34" charset="0"/>
              <a:cs typeface="Times New Roman" panose="02020603050405020304" pitchFamily="18" charset="0"/>
            </a:endParaRPr>
          </a:p>
          <a:p>
            <a:r>
              <a:rPr lang="en-GB" sz="2000" dirty="0">
                <a:ea typeface="SimSun" panose="02010600030101010101" pitchFamily="2" charset="-122"/>
                <a:cs typeface="Tahoma" panose="020B0604030504040204" pitchFamily="34" charset="0"/>
              </a:rPr>
              <a:t>To conclude, it seems that the regulation of advertising has more advantages than disadvantages. Strengthening the laws would help to minimize possible negative effects of advertising on children, at a time when they are unable to make clear, independent judgments. It would also make it more difficult for dishonest manufacturers to publish false claims. While it is important to guard against excessive government control, these two benefits clearly outweigh the possible negative consequences of regulation.</a:t>
            </a:r>
            <a:r>
              <a:rPr lang="en-IE" sz="2000" dirty="0"/>
              <a:t> </a:t>
            </a:r>
            <a:endParaRPr lang="en-US" sz="2000" dirty="0"/>
          </a:p>
        </p:txBody>
      </p:sp>
      <p:sp>
        <p:nvSpPr>
          <p:cNvPr id="4" name="Rectangle 3">
            <a:extLst>
              <a:ext uri="{FF2B5EF4-FFF2-40B4-BE49-F238E27FC236}">
                <a16:creationId xmlns:a16="http://schemas.microsoft.com/office/drawing/2014/main" id="{FC8991AC-4010-6B4A-A6D4-AE3D5E294A86}"/>
              </a:ext>
            </a:extLst>
          </p:cNvPr>
          <p:cNvSpPr/>
          <p:nvPr/>
        </p:nvSpPr>
        <p:spPr>
          <a:xfrm>
            <a:off x="2228193" y="3813030"/>
            <a:ext cx="6096000" cy="2104102"/>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nSpc>
                <a:spcPct val="107000"/>
              </a:lnSpc>
              <a:spcAft>
                <a:spcPts val="800"/>
              </a:spcAft>
            </a:pPr>
            <a:r>
              <a:rPr lang="en-GB" dirty="0">
                <a:ea typeface="SimSun" panose="02010600030101010101" pitchFamily="2" charset="-122"/>
                <a:cs typeface="Tahoma" panose="020B0604030504040204" pitchFamily="34" charset="0"/>
              </a:rPr>
              <a:t>In Sample 2, there are three main moves:</a:t>
            </a:r>
            <a:endParaRPr lang="en-IE" sz="1600"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itchFamily="2" charset="2"/>
              <a:buChar char=""/>
            </a:pPr>
            <a:r>
              <a:rPr lang="en-GB" dirty="0">
                <a:ea typeface="SimSun" panose="02010600030101010101" pitchFamily="2" charset="-122"/>
                <a:cs typeface="Tahoma" panose="020B0604030504040204" pitchFamily="34" charset="0"/>
              </a:rPr>
              <a:t>Re-statement of the writer’s overall standpoint</a:t>
            </a:r>
            <a:endParaRPr lang="en-IE" sz="1600"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itchFamily="2" charset="2"/>
              <a:buChar char=""/>
            </a:pPr>
            <a:r>
              <a:rPr lang="en-GB" dirty="0">
                <a:ea typeface="SimSun" panose="02010600030101010101" pitchFamily="2" charset="-122"/>
                <a:cs typeface="Tahoma" panose="020B0604030504040204" pitchFamily="34" charset="0"/>
              </a:rPr>
              <a:t>Summary of the main arguments made in the essay</a:t>
            </a:r>
            <a:endParaRPr lang="en-IE" sz="1600"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itchFamily="2" charset="2"/>
              <a:buChar char=""/>
            </a:pPr>
            <a:r>
              <a:rPr lang="en-GB" dirty="0">
                <a:ea typeface="SimSun" panose="02010600030101010101" pitchFamily="2" charset="-122"/>
                <a:cs typeface="Tahoma" panose="020B0604030504040204" pitchFamily="34" charset="0"/>
              </a:rPr>
              <a:t>Evaluation of the arguments made</a:t>
            </a:r>
            <a:endParaRPr lang="en-IE" sz="1600" dirty="0">
              <a:ea typeface="Calibri" panose="020F0502020204030204" pitchFamily="34" charset="0"/>
              <a:cs typeface="Times New Roman" panose="02020603050405020304" pitchFamily="18" charset="0"/>
            </a:endParaRPr>
          </a:p>
          <a:p>
            <a:pPr>
              <a:lnSpc>
                <a:spcPct val="107000"/>
              </a:lnSpc>
              <a:spcBef>
                <a:spcPts val="1200"/>
              </a:spcBef>
              <a:spcAft>
                <a:spcPts val="0"/>
              </a:spcAft>
            </a:pPr>
            <a:r>
              <a:rPr lang="en-GB" dirty="0">
                <a:ea typeface="SimSun" panose="02010600030101010101" pitchFamily="2" charset="-122"/>
                <a:cs typeface="Tahoma" panose="020B0604030504040204" pitchFamily="34" charset="0"/>
              </a:rPr>
              <a:t>Where does each move start and finish?</a:t>
            </a:r>
            <a:endParaRPr lang="en-IE"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8295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normAutofit fontScale="90000"/>
          </a:bodyPr>
          <a:lstStyle/>
          <a:p>
            <a:r>
              <a:rPr lang="en-US" b="1" dirty="0"/>
              <a:t>Writing Conclusions: Task 6 - Reading &amp; Analysis</a:t>
            </a:r>
            <a:endParaRPr lang="en-US" b="1" dirty="0">
              <a:latin typeface="+mn-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501511"/>
            <a:ext cx="10939469" cy="1754326"/>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3"/>
            </a:pPr>
            <a:r>
              <a:rPr lang="en-GB" dirty="0"/>
              <a:t>Here are two more Conclusions, adapted from the writing of former EAP students. </a:t>
            </a:r>
            <a:endParaRPr lang="en-IE" dirty="0"/>
          </a:p>
          <a:p>
            <a:pPr marL="742950" lvl="1" indent="-285750">
              <a:buFont typeface="Arial" panose="020B0604020202020204" pitchFamily="34" charset="0"/>
              <a:buChar char="•"/>
            </a:pPr>
            <a:r>
              <a:rPr lang="en-GB" dirty="0"/>
              <a:t>What moves have these student writers used? </a:t>
            </a:r>
            <a:endParaRPr lang="en-IE" dirty="0"/>
          </a:p>
          <a:p>
            <a:pPr marL="742950" lvl="1" indent="-285750">
              <a:buFont typeface="Arial" panose="020B0604020202020204" pitchFamily="34" charset="0"/>
              <a:buChar char="•"/>
            </a:pPr>
            <a:r>
              <a:rPr lang="en-GB" dirty="0"/>
              <a:t>Where does each move begin and end? </a:t>
            </a:r>
            <a:endParaRPr lang="en-IE" dirty="0"/>
          </a:p>
          <a:p>
            <a:pPr marL="742950" lvl="1" indent="-285750">
              <a:buFont typeface="Arial" panose="020B0604020202020204" pitchFamily="34" charset="0"/>
              <a:buChar char="•"/>
            </a:pPr>
            <a:r>
              <a:rPr lang="en-GB" dirty="0"/>
              <a:t>What do you think are the strengths and weaknesses of these Conclusions?</a:t>
            </a:r>
            <a:endParaRPr lang="en-IE" dirty="0"/>
          </a:p>
          <a:p>
            <a:pPr marL="742950" lvl="1" indent="-285750">
              <a:buFont typeface="Arial" panose="020B0604020202020204" pitchFamily="34" charset="0"/>
              <a:buChar char="•"/>
            </a:pPr>
            <a:r>
              <a:rPr lang="en-GB" dirty="0"/>
              <a:t>What changes can you suggest?</a:t>
            </a:r>
            <a:endParaRPr lang="en-IE" dirty="0"/>
          </a:p>
          <a:p>
            <a:endParaRPr lang="en-IE" dirty="0"/>
          </a:p>
        </p:txBody>
      </p:sp>
      <p:sp>
        <p:nvSpPr>
          <p:cNvPr id="3" name="Rectangle 2">
            <a:extLst>
              <a:ext uri="{FF2B5EF4-FFF2-40B4-BE49-F238E27FC236}">
                <a16:creationId xmlns:a16="http://schemas.microsoft.com/office/drawing/2014/main" id="{8B6C3B73-EE34-3B45-97E1-2B20B4707A01}"/>
              </a:ext>
            </a:extLst>
          </p:cNvPr>
          <p:cNvSpPr/>
          <p:nvPr/>
        </p:nvSpPr>
        <p:spPr>
          <a:xfrm>
            <a:off x="0" y="2277535"/>
            <a:ext cx="4508938" cy="2890600"/>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nSpc>
                <a:spcPct val="107000"/>
              </a:lnSpc>
              <a:spcAft>
                <a:spcPts val="1200"/>
              </a:spcAft>
            </a:pPr>
            <a:r>
              <a:rPr lang="en-GB" b="1" dirty="0">
                <a:ea typeface="SimSun" panose="02010600030101010101" pitchFamily="2" charset="-122"/>
                <a:cs typeface="Tahoma" panose="020B0604030504040204" pitchFamily="34" charset="0"/>
              </a:rPr>
              <a:t>Conclusion Sample 3</a:t>
            </a:r>
            <a:endParaRPr lang="en-IE" dirty="0">
              <a:ea typeface="Calibri" panose="020F0502020204030204" pitchFamily="34" charset="0"/>
              <a:cs typeface="Times New Roman" panose="02020603050405020304" pitchFamily="18" charset="0"/>
            </a:endParaRPr>
          </a:p>
          <a:p>
            <a:pPr>
              <a:lnSpc>
                <a:spcPct val="107000"/>
              </a:lnSpc>
              <a:spcAft>
                <a:spcPts val="0"/>
              </a:spcAft>
            </a:pPr>
            <a:r>
              <a:rPr lang="en-GB" dirty="0">
                <a:ea typeface="SimSun" panose="02010600030101010101" pitchFamily="2" charset="-122"/>
                <a:cs typeface="Tahoma" panose="020B0604030504040204" pitchFamily="34" charset="0"/>
              </a:rPr>
              <a:t>In conclusion, advertising has a great impact on children and advertisements should be designed carefully in order to avoid giving children unacceptable values. Also, regulation can protect adults from dangerous products that can harm them.</a:t>
            </a:r>
            <a:endParaRPr lang="en-IE" dirty="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AA3458E3-080C-2B41-AE72-DB396229F314}"/>
              </a:ext>
            </a:extLst>
          </p:cNvPr>
          <p:cNvSpPr/>
          <p:nvPr/>
        </p:nvSpPr>
        <p:spPr>
          <a:xfrm>
            <a:off x="4508938" y="1689865"/>
            <a:ext cx="7683061" cy="5187895"/>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nSpc>
                <a:spcPct val="107000"/>
              </a:lnSpc>
              <a:spcAft>
                <a:spcPts val="1200"/>
              </a:spcAft>
            </a:pPr>
            <a:r>
              <a:rPr lang="en-GB" sz="1600" b="1" dirty="0">
                <a:ea typeface="SimSun" panose="02010600030101010101" pitchFamily="2" charset="-122"/>
                <a:cs typeface="Tahoma" panose="020B0604030504040204" pitchFamily="34" charset="0"/>
              </a:rPr>
              <a:t>Conclusion Sample 4</a:t>
            </a:r>
            <a:endParaRPr lang="en-IE" sz="1600" dirty="0">
              <a:ea typeface="Calibri" panose="020F0502020204030204" pitchFamily="34" charset="0"/>
              <a:cs typeface="Times New Roman" panose="02020603050405020304" pitchFamily="18" charset="0"/>
            </a:endParaRPr>
          </a:p>
          <a:p>
            <a:r>
              <a:rPr lang="en-GB" sz="1600" dirty="0">
                <a:ea typeface="SimSun" panose="02010600030101010101" pitchFamily="2" charset="-122"/>
                <a:cs typeface="Tahoma" panose="020B0604030504040204" pitchFamily="34" charset="0"/>
              </a:rPr>
              <a:t>Advertisers have a duty to ensure that their advertisements will not send out negative messages to the society. However, not all advertisers will </a:t>
            </a:r>
            <a:r>
              <a:rPr lang="en-GB" sz="1600" dirty="0" err="1">
                <a:ea typeface="SimSun" panose="02010600030101010101" pitchFamily="2" charset="-122"/>
                <a:cs typeface="Tahoma" panose="020B0604030504040204" pitchFamily="34" charset="0"/>
              </a:rPr>
              <a:t>fulfill</a:t>
            </a:r>
            <a:r>
              <a:rPr lang="en-GB" sz="1600" dirty="0">
                <a:ea typeface="SimSun" panose="02010600030101010101" pitchFamily="2" charset="-122"/>
                <a:cs typeface="Tahoma" panose="020B0604030504040204" pitchFamily="34" charset="0"/>
              </a:rPr>
              <a:t> this duty. Therefore, government should set up limitations on advertisements. This can be arrived at by setting rules that the advertiser must obey, otherwise the advertisement will be banned. However, which actions are allowed and which are not allowed? In the UK, the rules that an advertiser must obey are: adverts cannot encourage audiences to have an unhealthy lifestyle, adverts cannot use emotions like fear or pity to sell to audiences, and advertisers are not allowed to suggest that a product will make a consumer more popular, clever or confident. These rules can protect the rights of customers and ensure that they will not receive misleading or unclear messages. Some advertisers may argue that they have the freedom to create their advertisements and that they have right to speak freely. However, they cannot use this right to defend unethical actions. The rights of consumers outweigh the financial profits of the advertisers. Therefore, we cannot simply </a:t>
            </a:r>
            <a:r>
              <a:rPr lang="en-GB" sz="1600" dirty="0" err="1">
                <a:ea typeface="SimSun" panose="02010600030101010101" pitchFamily="2" charset="-122"/>
                <a:cs typeface="Tahoma" panose="020B0604030504040204" pitchFamily="34" charset="0"/>
              </a:rPr>
              <a:t>fulfill</a:t>
            </a:r>
            <a:r>
              <a:rPr lang="en-GB" sz="1600" dirty="0">
                <a:ea typeface="SimSun" panose="02010600030101010101" pitchFamily="2" charset="-122"/>
                <a:cs typeface="Tahoma" panose="020B0604030504040204" pitchFamily="34" charset="0"/>
              </a:rPr>
              <a:t> the desire of the advertisers but ignore the benefits of the public. To conclude, setting up rules can balance the advantages for both sides. Therefore, advertisements should be regulated.</a:t>
            </a:r>
            <a:r>
              <a:rPr lang="en-IE" sz="1600" dirty="0"/>
              <a:t> </a:t>
            </a:r>
          </a:p>
          <a:p>
            <a:endParaRPr lang="en-US" sz="1600" dirty="0"/>
          </a:p>
        </p:txBody>
      </p:sp>
    </p:spTree>
    <p:extLst>
      <p:ext uri="{BB962C8B-B14F-4D97-AF65-F5344CB8AC3E}">
        <p14:creationId xmlns:p14="http://schemas.microsoft.com/office/powerpoint/2010/main" val="2015442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GB" b="1" dirty="0"/>
              <a:t>Task 7: Writing Practice – Conclusions</a:t>
            </a:r>
            <a:endParaRPr lang="en-IE"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Refer to the Introduction you wrote in Task 4, Activity B) above. Write a Conclusion (approx. 75-100 words) on the same topic. </a:t>
            </a:r>
            <a:endParaRPr lang="en-IE" dirty="0"/>
          </a:p>
        </p:txBody>
      </p:sp>
      <p:sp>
        <p:nvSpPr>
          <p:cNvPr id="8" name="Content Placeholder 2">
            <a:extLst>
              <a:ext uri="{FF2B5EF4-FFF2-40B4-BE49-F238E27FC236}">
                <a16:creationId xmlns:a16="http://schemas.microsoft.com/office/drawing/2014/main" id="{F27D8EF7-1EFC-1546-BBD6-6FBEFCB66615}"/>
              </a:ext>
            </a:extLst>
          </p:cNvPr>
          <p:cNvSpPr>
            <a:spLocks noGrp="1"/>
          </p:cNvSpPr>
          <p:nvPr>
            <p:ph idx="1"/>
          </p:nvPr>
        </p:nvSpPr>
        <p:spPr>
          <a:xfrm>
            <a:off x="5552660" y="1285461"/>
            <a:ext cx="6639339" cy="5572539"/>
          </a:xfrm>
        </p:spPr>
        <p:txBody>
          <a:bodyPr/>
          <a:lstStyle/>
          <a:p>
            <a:pPr marL="0" indent="0">
              <a:buNone/>
            </a:pPr>
            <a:r>
              <a:rPr lang="en-US" dirty="0"/>
              <a:t>You </a:t>
            </a:r>
            <a:r>
              <a:rPr lang="en-GB" dirty="0"/>
              <a:t> may find the following phrases helpful:</a:t>
            </a:r>
            <a:endParaRPr lang="en-IE" dirty="0"/>
          </a:p>
          <a:p>
            <a:pPr marL="0" indent="0">
              <a:buNone/>
            </a:pPr>
            <a:endParaRPr lang="en-IE" dirty="0"/>
          </a:p>
          <a:p>
            <a:r>
              <a:rPr lang="en-GB" dirty="0"/>
              <a:t>To conclude,…</a:t>
            </a:r>
            <a:endParaRPr lang="en-IE" dirty="0"/>
          </a:p>
          <a:p>
            <a:r>
              <a:rPr lang="en-GB" dirty="0"/>
              <a:t>In conclusion, …</a:t>
            </a:r>
            <a:endParaRPr lang="en-IE" dirty="0"/>
          </a:p>
          <a:p>
            <a:r>
              <a:rPr lang="en-GB" dirty="0"/>
              <a:t>As we have seen, …</a:t>
            </a:r>
            <a:endParaRPr lang="en-IE" dirty="0"/>
          </a:p>
          <a:p>
            <a:r>
              <a:rPr lang="en-GB" dirty="0"/>
              <a:t>This essay/paper has argued that…</a:t>
            </a:r>
            <a:endParaRPr lang="en-IE" dirty="0"/>
          </a:p>
          <a:p>
            <a:pPr marL="0" indent="0">
              <a:buNone/>
            </a:pPr>
            <a:endParaRPr lang="en-IE" dirty="0"/>
          </a:p>
          <a:p>
            <a:pPr marL="0" indent="0">
              <a:buNone/>
            </a:pPr>
            <a:r>
              <a:rPr lang="en-GB" b="1" dirty="0"/>
              <a:t>Note:</a:t>
            </a:r>
            <a:r>
              <a:rPr lang="en-GB" dirty="0"/>
              <a:t> “In conclude...” is not grammatical – we need either </a:t>
            </a:r>
            <a:endParaRPr lang="en-IE" dirty="0"/>
          </a:p>
          <a:p>
            <a:pPr lvl="0"/>
            <a:r>
              <a:rPr lang="en-GB" dirty="0"/>
              <a:t>“In conclusion…” (prep. + noun)</a:t>
            </a:r>
            <a:endParaRPr lang="en-IE" dirty="0"/>
          </a:p>
          <a:p>
            <a:pPr lvl="0"/>
            <a:r>
              <a:rPr lang="en-GB" dirty="0"/>
              <a:t>“To conclude…” (“to”-infinitive)</a:t>
            </a:r>
            <a:endParaRPr lang="en-IE" dirty="0"/>
          </a:p>
          <a:p>
            <a:endParaRPr lang="en-US" dirty="0"/>
          </a:p>
        </p:txBody>
      </p:sp>
      <p:sp>
        <p:nvSpPr>
          <p:cNvPr id="3" name="Rectangle 2">
            <a:extLst>
              <a:ext uri="{FF2B5EF4-FFF2-40B4-BE49-F238E27FC236}">
                <a16:creationId xmlns:a16="http://schemas.microsoft.com/office/drawing/2014/main" id="{38AF146E-C3C1-F74B-9768-6B59648E3D42}"/>
              </a:ext>
            </a:extLst>
          </p:cNvPr>
          <p:cNvSpPr/>
          <p:nvPr/>
        </p:nvSpPr>
        <p:spPr>
          <a:xfrm>
            <a:off x="1030015" y="5893419"/>
            <a:ext cx="10421006" cy="70096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lvl="0">
              <a:lnSpc>
                <a:spcPct val="115000"/>
              </a:lnSpc>
            </a:pPr>
            <a:r>
              <a:rPr lang="en-US" dirty="0">
                <a:ea typeface="SimSun" panose="02010600030101010101" pitchFamily="2" charset="-122"/>
                <a:cs typeface="Tahoma" panose="020B0604030504040204" pitchFamily="34" charset="0"/>
              </a:rPr>
              <a:t>Exchange your writing with a partner, give each other feedback and then reflect on your Conclusion. (How could you have made it better?)</a:t>
            </a:r>
            <a:endParaRPr lang="en-IE" dirty="0">
              <a:ea typeface="PMingLiU" panose="02020500000000000000" pitchFamily="18" charset="-120"/>
              <a:cs typeface="Times New Roman" panose="02020603050405020304" pitchFamily="18" charset="0"/>
            </a:endParaRPr>
          </a:p>
        </p:txBody>
      </p:sp>
      <p:pic>
        <p:nvPicPr>
          <p:cNvPr id="4" name="Picture 3">
            <a:extLst>
              <a:ext uri="{FF2B5EF4-FFF2-40B4-BE49-F238E27FC236}">
                <a16:creationId xmlns:a16="http://schemas.microsoft.com/office/drawing/2014/main" id="{95385B9B-191A-9646-9B0C-3910EF84D111}"/>
              </a:ext>
            </a:extLst>
          </p:cNvPr>
          <p:cNvPicPr>
            <a:picLocks noChangeAspect="1"/>
          </p:cNvPicPr>
          <p:nvPr/>
        </p:nvPicPr>
        <p:blipFill>
          <a:blip r:embed="rId3"/>
          <a:stretch>
            <a:fillRect/>
          </a:stretch>
        </p:blipFill>
        <p:spPr>
          <a:xfrm>
            <a:off x="575879" y="1430625"/>
            <a:ext cx="4292600" cy="4292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108992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Final Advice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6" name="Rectangle 5">
            <a:extLst>
              <a:ext uri="{FF2B5EF4-FFF2-40B4-BE49-F238E27FC236}">
                <a16:creationId xmlns:a16="http://schemas.microsoft.com/office/drawing/2014/main" id="{36385B49-5590-E643-8034-C7D77F3B1BBD}"/>
              </a:ext>
            </a:extLst>
          </p:cNvPr>
          <p:cNvSpPr/>
          <p:nvPr/>
        </p:nvSpPr>
        <p:spPr>
          <a:xfrm>
            <a:off x="6096000" y="1192667"/>
            <a:ext cx="6096000" cy="5665333"/>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marL="342900" lvl="0" indent="-342900">
              <a:lnSpc>
                <a:spcPct val="107000"/>
              </a:lnSpc>
              <a:spcAft>
                <a:spcPts val="0"/>
              </a:spcAft>
              <a:buFont typeface="Symbol" pitchFamily="2" charset="2"/>
              <a:buChar char=""/>
            </a:pPr>
            <a:r>
              <a:rPr lang="en-GB" sz="2000" dirty="0">
                <a:ea typeface="SimSun" panose="02010600030101010101" pitchFamily="2" charset="-122"/>
                <a:cs typeface="Tahoma" panose="020B0604030504040204" pitchFamily="34" charset="0"/>
              </a:rPr>
              <a:t>Whenever you have a written assignment, it is useful to ask your professor what he/she expects. The organisation and content of your Introduction and Conclusion can differ according to the subject you are studying, and even from professor to professor.</a:t>
            </a:r>
          </a:p>
          <a:p>
            <a:pPr marL="342900" lvl="0" indent="-342900">
              <a:lnSpc>
                <a:spcPct val="107000"/>
              </a:lnSpc>
              <a:spcAft>
                <a:spcPts val="0"/>
              </a:spcAft>
              <a:buFont typeface="Symbol" pitchFamily="2" charset="2"/>
              <a:buChar char=""/>
            </a:pPr>
            <a:endParaRPr lang="en-GB" sz="2000" dirty="0">
              <a:ea typeface="SimSun" panose="02010600030101010101" pitchFamily="2" charset="-122"/>
              <a:cs typeface="Tahoma" panose="020B0604030504040204" pitchFamily="34" charset="0"/>
            </a:endParaRPr>
          </a:p>
          <a:p>
            <a:pPr marL="342900" lvl="0" indent="-342900">
              <a:lnSpc>
                <a:spcPct val="107000"/>
              </a:lnSpc>
              <a:spcAft>
                <a:spcPts val="0"/>
              </a:spcAft>
              <a:buFont typeface="Symbol" pitchFamily="2" charset="2"/>
              <a:buChar char=""/>
            </a:pPr>
            <a:endParaRPr lang="en-IE" sz="2000" dirty="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itchFamily="2" charset="2"/>
              <a:buChar char=""/>
            </a:pPr>
            <a:r>
              <a:rPr lang="en-GB" sz="2000" dirty="0">
                <a:ea typeface="SimSun" panose="02010600030101010101" pitchFamily="2" charset="-122"/>
                <a:cs typeface="Tahoma" panose="020B0604030504040204" pitchFamily="34" charset="0"/>
              </a:rPr>
              <a:t>One of the best ways to improve your writing is to read carefully. Look at the texts you read for your various university courses. How do the authors write Introductions and Conclusions? What kind of information do they include? How is it structured?   </a:t>
            </a:r>
          </a:p>
          <a:p>
            <a:pPr marL="342900" lvl="0" indent="-342900">
              <a:lnSpc>
                <a:spcPct val="107000"/>
              </a:lnSpc>
              <a:spcAft>
                <a:spcPts val="0"/>
              </a:spcAft>
              <a:buFont typeface="Symbol" pitchFamily="2" charset="2"/>
              <a:buChar char=""/>
            </a:pPr>
            <a:endParaRPr lang="en-GB" sz="2000" dirty="0">
              <a:ea typeface="SimSun" panose="02010600030101010101" pitchFamily="2" charset="-122"/>
              <a:cs typeface="Tahoma" panose="020B0604030504040204" pitchFamily="34" charset="0"/>
            </a:endParaRPr>
          </a:p>
          <a:p>
            <a:pPr marL="342900" lvl="0" indent="-342900">
              <a:lnSpc>
                <a:spcPct val="107000"/>
              </a:lnSpc>
              <a:spcAft>
                <a:spcPts val="0"/>
              </a:spcAft>
              <a:buFont typeface="Symbol" pitchFamily="2" charset="2"/>
              <a:buChar char=""/>
            </a:pPr>
            <a:endParaRPr lang="en-GB" sz="2000" dirty="0">
              <a:ea typeface="SimSun" panose="02010600030101010101" pitchFamily="2" charset="-122"/>
              <a:cs typeface="Tahoma" panose="020B0604030504040204" pitchFamily="34" charset="0"/>
            </a:endParaRPr>
          </a:p>
          <a:p>
            <a:pPr marL="342900" lvl="0" indent="-342900">
              <a:lnSpc>
                <a:spcPct val="107000"/>
              </a:lnSpc>
              <a:spcAft>
                <a:spcPts val="0"/>
              </a:spcAft>
              <a:buFont typeface="Symbol" pitchFamily="2" charset="2"/>
              <a:buChar char=""/>
            </a:pPr>
            <a:endParaRPr lang="en-IE" sz="2000" dirty="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9643BF34-07CB-574C-B6BC-248D6BFD0F16}"/>
              </a:ext>
            </a:extLst>
          </p:cNvPr>
          <p:cNvPicPr>
            <a:picLocks noChangeAspect="1"/>
          </p:cNvPicPr>
          <p:nvPr/>
        </p:nvPicPr>
        <p:blipFill>
          <a:blip r:embed="rId3"/>
          <a:stretch>
            <a:fillRect/>
          </a:stretch>
        </p:blipFill>
        <p:spPr>
          <a:xfrm>
            <a:off x="425669" y="1828800"/>
            <a:ext cx="5507421" cy="41305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54906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latin typeface="+mn-lt"/>
              </a:rPr>
              <a:t>Reflection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endParaRPr lang="en-IE" dirty="0"/>
          </a:p>
        </p:txBody>
      </p:sp>
      <p:graphicFrame>
        <p:nvGraphicFramePr>
          <p:cNvPr id="3" name="Content Placeholder 2">
            <a:extLst>
              <a:ext uri="{FF2B5EF4-FFF2-40B4-BE49-F238E27FC236}">
                <a16:creationId xmlns:a16="http://schemas.microsoft.com/office/drawing/2014/main" id="{7C242D7E-F346-984E-9C9D-1842B119DAAA}"/>
              </a:ext>
            </a:extLst>
          </p:cNvPr>
          <p:cNvGraphicFramePr>
            <a:graphicFrameLocks noGrp="1"/>
          </p:cNvGraphicFramePr>
          <p:nvPr>
            <p:ph idx="1"/>
            <p:extLst/>
          </p:nvPr>
        </p:nvGraphicFramePr>
        <p:xfrm>
          <a:off x="0" y="0"/>
          <a:ext cx="12192000" cy="6857999"/>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288412519"/>
                    </a:ext>
                  </a:extLst>
                </a:gridCol>
              </a:tblGrid>
              <a:tr h="6857999">
                <a:tc>
                  <a:txBody>
                    <a:bodyPr/>
                    <a:lstStyle/>
                    <a:p>
                      <a:pPr>
                        <a:lnSpc>
                          <a:spcPct val="107000"/>
                        </a:lnSpc>
                        <a:spcAft>
                          <a:spcPts val="800"/>
                        </a:spcAft>
                      </a:pPr>
                      <a:r>
                        <a:rPr lang="en-US" sz="3200" dirty="0">
                          <a:effectLst/>
                        </a:rPr>
                        <a:t>Useful Resources</a:t>
                      </a:r>
                      <a:endParaRPr lang="en-IE" sz="2800" dirty="0">
                        <a:effectLst/>
                      </a:endParaRPr>
                    </a:p>
                    <a:p>
                      <a:pPr>
                        <a:lnSpc>
                          <a:spcPct val="107000"/>
                        </a:lnSpc>
                        <a:spcAft>
                          <a:spcPts val="0"/>
                        </a:spcAft>
                      </a:pPr>
                      <a:r>
                        <a:rPr lang="en-GB" sz="2800" dirty="0">
                          <a:effectLst/>
                        </a:rPr>
                        <a:t>For more on the writing of Conclusions, go to the following links:</a:t>
                      </a:r>
                      <a:endParaRPr lang="en-IE" sz="2800" dirty="0">
                        <a:effectLst/>
                      </a:endParaRPr>
                    </a:p>
                    <a:p>
                      <a:pPr>
                        <a:lnSpc>
                          <a:spcPct val="107000"/>
                        </a:lnSpc>
                        <a:spcAft>
                          <a:spcPts val="0"/>
                        </a:spcAft>
                      </a:pPr>
                      <a:r>
                        <a:rPr lang="en-GB" sz="2800" dirty="0">
                          <a:effectLst/>
                        </a:rPr>
                        <a:t> </a:t>
                      </a:r>
                      <a:endParaRPr lang="en-IE" sz="2800" dirty="0">
                        <a:effectLst/>
                      </a:endParaRPr>
                    </a:p>
                    <a:p>
                      <a:pPr>
                        <a:lnSpc>
                          <a:spcPct val="107000"/>
                        </a:lnSpc>
                        <a:spcAft>
                          <a:spcPts val="0"/>
                        </a:spcAft>
                      </a:pPr>
                      <a:r>
                        <a:rPr lang="en-GB" sz="2800" dirty="0">
                          <a:effectLst/>
                        </a:rPr>
                        <a:t> </a:t>
                      </a:r>
                      <a:endParaRPr lang="en-IE" sz="2800" dirty="0">
                        <a:effectLst/>
                      </a:endParaRPr>
                    </a:p>
                    <a:p>
                      <a:pPr marL="0" marR="0" indent="0" algn="l" defTabSz="457200" rtl="0" eaLnBrk="1" fontAlgn="auto" latinLnBrk="0" hangingPunct="1">
                        <a:lnSpc>
                          <a:spcPct val="107000"/>
                        </a:lnSpc>
                        <a:spcBef>
                          <a:spcPts val="0"/>
                        </a:spcBef>
                        <a:spcAft>
                          <a:spcPts val="0"/>
                        </a:spcAft>
                        <a:buClrTx/>
                        <a:buSzTx/>
                        <a:buFontTx/>
                        <a:buNone/>
                        <a:tabLst/>
                        <a:defRPr/>
                      </a:pPr>
                      <a:r>
                        <a:rPr lang="en-GB" sz="2800" u="sng" dirty="0" smtClean="0">
                          <a:effectLst/>
                          <a:hlinkClick r:id="rId3"/>
                        </a:rPr>
                        <a:t>http</a:t>
                      </a:r>
                      <a:r>
                        <a:rPr lang="en-GB" sz="2800" u="sng" dirty="0" smtClean="0">
                          <a:effectLst/>
                          <a:hlinkClick r:id="rId3"/>
                        </a:rPr>
                        <a:t>://englishforuniversity.com/?page_id=1110</a:t>
                      </a:r>
                      <a:endParaRPr lang="en-IE" sz="2800" dirty="0" smtClean="0">
                        <a:effectLst/>
                      </a:endParaRPr>
                    </a:p>
                    <a:p>
                      <a:pPr>
                        <a:lnSpc>
                          <a:spcPct val="107000"/>
                        </a:lnSpc>
                        <a:spcAft>
                          <a:spcPts val="0"/>
                        </a:spcAft>
                      </a:pPr>
                      <a:r>
                        <a:rPr lang="en-GB" sz="2800" dirty="0">
                          <a:effectLst/>
                        </a:rPr>
                        <a:t> </a:t>
                      </a:r>
                      <a:endParaRPr lang="en-GB" sz="2800" dirty="0" smtClean="0">
                        <a:effectLst/>
                      </a:endParaRPr>
                    </a:p>
                    <a:p>
                      <a:pPr marL="0" marR="0" indent="0" algn="l" defTabSz="457200" rtl="0" eaLnBrk="1" fontAlgn="auto" latinLnBrk="0" hangingPunct="1">
                        <a:lnSpc>
                          <a:spcPct val="107000"/>
                        </a:lnSpc>
                        <a:spcBef>
                          <a:spcPts val="0"/>
                        </a:spcBef>
                        <a:spcAft>
                          <a:spcPts val="0"/>
                        </a:spcAft>
                        <a:buClrTx/>
                        <a:buSzTx/>
                        <a:buFontTx/>
                        <a:buNone/>
                        <a:tabLst/>
                        <a:defRPr/>
                      </a:pPr>
                      <a:r>
                        <a:rPr lang="en-GB" sz="2800" u="sng" dirty="0" smtClean="0">
                          <a:effectLst/>
                          <a:hlinkClick r:id="rId4"/>
                        </a:rPr>
                        <a:t>http://www.phrasebank.manchester.ac.uk/writing-conclusions/</a:t>
                      </a:r>
                      <a:endParaRPr lang="en-IE"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sz="2800" dirty="0">
                        <a:effectLst/>
                      </a:endParaRPr>
                    </a:p>
                  </a:txBody>
                  <a:tcPr marL="68580" marR="68580" marT="0" marB="0"/>
                </a:tc>
                <a:extLst>
                  <a:ext uri="{0D108BD9-81ED-4DB2-BD59-A6C34878D82A}">
                    <a16:rowId xmlns:a16="http://schemas.microsoft.com/office/drawing/2014/main" val="2858707475"/>
                  </a:ext>
                </a:extLst>
              </a:tr>
            </a:tbl>
          </a:graphicData>
        </a:graphic>
      </p:graphicFrame>
    </p:spTree>
    <p:extLst>
      <p:ext uri="{BB962C8B-B14F-4D97-AF65-F5344CB8AC3E}">
        <p14:creationId xmlns:p14="http://schemas.microsoft.com/office/powerpoint/2010/main" val="1871814257"/>
      </p:ext>
    </p:extLst>
  </p:cSld>
  <p:clrMapOvr>
    <a:masterClrMapping/>
  </p:clrMapOvr>
</p:sld>
</file>

<file path=ppt/theme/theme1.xml><?xml version="1.0" encoding="utf-8"?>
<a:theme xmlns:a="http://schemas.openxmlformats.org/drawingml/2006/main" name="Wisp">
  <a:themeElements>
    <a:clrScheme name="Custom 1">
      <a:dk1>
        <a:srgbClr val="000000"/>
      </a:dk1>
      <a:lt1>
        <a:srgbClr val="FFFFFF"/>
      </a:lt1>
      <a:dk2>
        <a:srgbClr val="44546A"/>
      </a:dk2>
      <a:lt2>
        <a:srgbClr val="E7E6E6"/>
      </a:lt2>
      <a:accent1>
        <a:srgbClr val="EC7C3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CF1EC92E-0BFE-2141-BB89-EBCC2049F6A2}" vid="{AEB72230-B2E9-D240-A7C6-FBCAAE6DC5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3166</TotalTime>
  <Words>3176</Words>
  <Application>Microsoft Office PowerPoint</Application>
  <PresentationFormat>Widescreen</PresentationFormat>
  <Paragraphs>228</Paragraphs>
  <Slides>24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PMingLiU</vt:lpstr>
      <vt:lpstr>SimSun</vt:lpstr>
      <vt:lpstr>Arial</vt:lpstr>
      <vt:lpstr>Calibri</vt:lpstr>
      <vt:lpstr>Century Gothic</vt:lpstr>
      <vt:lpstr>Symbol</vt:lpstr>
      <vt:lpstr>Tahoma</vt:lpstr>
      <vt:lpstr>Times New Roman</vt:lpstr>
      <vt:lpstr>Wingdings 3</vt:lpstr>
      <vt:lpstr>Wisp</vt:lpstr>
      <vt:lpstr>LC0200A: EAP 1 – Unit 9 English for Academic Purposes</vt:lpstr>
      <vt:lpstr>Today’s Class Objectives </vt:lpstr>
      <vt:lpstr>Reflection</vt:lpstr>
      <vt:lpstr>Task 1 - Reading &amp; Discussion</vt:lpstr>
      <vt:lpstr>Task 1 - Reading &amp; Discussion</vt:lpstr>
      <vt:lpstr>Tips</vt:lpstr>
      <vt:lpstr>Task 2: Pre-reading Discussion</vt:lpstr>
      <vt:lpstr>Task 3: Reading &amp; Analysis</vt:lpstr>
      <vt:lpstr>Task 3: Reading &amp; Analysis</vt:lpstr>
      <vt:lpstr>Task 3: Reading &amp; Analysis</vt:lpstr>
      <vt:lpstr>Task 3: Reading &amp; Analysis</vt:lpstr>
      <vt:lpstr>Funnel</vt:lpstr>
      <vt:lpstr>Task 4: Writing Practice - Introductions</vt:lpstr>
      <vt:lpstr>Useful phrases (p.115):</vt:lpstr>
      <vt:lpstr>Warning</vt:lpstr>
      <vt:lpstr>Write Yours</vt:lpstr>
      <vt:lpstr>Language Focus: Parallelism</vt:lpstr>
      <vt:lpstr>Task 5: Error Correction</vt:lpstr>
      <vt:lpstr>Writing Conclusions: Task 6 - Reading &amp; Analysis</vt:lpstr>
      <vt:lpstr>Writing Conclusions: Task 6 - Reading &amp; Analysis</vt:lpstr>
      <vt:lpstr>Writing Conclusions: Task 6 - Reading &amp; Analysis</vt:lpstr>
      <vt:lpstr>Task 7: Writing Practice – Conclusions</vt:lpstr>
      <vt:lpstr>Final Advice</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EL0200A: EAP 1 English for Academic Purposes</dc:title>
  <dc:creator>Mr. John Mc Colgan</dc:creator>
  <cp:lastModifiedBy>Ms. OSTASZEWSKA Magdalena Maria</cp:lastModifiedBy>
  <cp:revision>176</cp:revision>
  <cp:lastPrinted>2019-06-14T00:34:32Z</cp:lastPrinted>
  <dcterms:created xsi:type="dcterms:W3CDTF">2019-06-06T04:29:23Z</dcterms:created>
  <dcterms:modified xsi:type="dcterms:W3CDTF">2021-09-20T11:02:38Z</dcterms:modified>
</cp:coreProperties>
</file>