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notesSlides/notesSlide6.xml" ContentType="application/vnd.openxmlformats-officedocument.presentationml.notesSlide+xml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notesSlides/notesSlide7.xml" ContentType="application/vnd.openxmlformats-officedocument.presentationml.notesSlide+xml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6" r:id="rId2"/>
    <p:sldId id="309" r:id="rId3"/>
    <p:sldId id="310" r:id="rId4"/>
    <p:sldId id="311" r:id="rId5"/>
    <p:sldId id="312" r:id="rId6"/>
    <p:sldId id="313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335" r:id="rId15"/>
    <p:sldId id="323" r:id="rId16"/>
    <p:sldId id="324" r:id="rId17"/>
    <p:sldId id="336" r:id="rId18"/>
    <p:sldId id="326" r:id="rId19"/>
    <p:sldId id="327" r:id="rId20"/>
    <p:sldId id="328" r:id="rId21"/>
    <p:sldId id="329" r:id="rId22"/>
    <p:sldId id="330" r:id="rId23"/>
    <p:sldId id="331" r:id="rId24"/>
    <p:sldId id="332" r:id="rId25"/>
    <p:sldId id="333" r:id="rId26"/>
    <p:sldId id="334" r:id="rId27"/>
    <p:sldId id="285" r:id="rId28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0897" autoAdjust="0"/>
  </p:normalViewPr>
  <p:slideViewPr>
    <p:cSldViewPr snapToGrid="0">
      <p:cViewPr varScale="1">
        <p:scale>
          <a:sx n="53" d="100"/>
          <a:sy n="53" d="100"/>
        </p:scale>
        <p:origin x="-1280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Relationship Id="rId2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Relationship Id="rId2" Type="http://schemas.openxmlformats.org/officeDocument/2006/relationships/image" Target="../media/image7.emf"/><Relationship Id="rId3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Relationship Id="rId2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Relationship Id="rId2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028E40-AC3F-45E0-B7DE-723CFA62BB92}" type="datetimeFigureOut">
              <a:rPr lang="en-US" smtClean="0"/>
              <a:t>3/27/19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21C23D-C416-436D-9C60-1420BC979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211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132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186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0366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9012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4384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455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1805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1846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2649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3127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5899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9975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3948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9588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624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9721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715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194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6601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1965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36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2664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2418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4321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4524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8690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21C23D-C416-436D-9C60-1420BC979A9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186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180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843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281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3/27/19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118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3/27/19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135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3/27/19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204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3/27/19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181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3/27/19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33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3/27/19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787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522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A23B7-7D45-476A-B096-A21A4C9E628C}" type="datetimeFigureOut">
              <a:rPr lang="en-US" smtClean="0"/>
              <a:t>3/27/19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72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A23B7-7D45-476A-B096-A21A4C9E628C}" type="datetimeFigureOut">
              <a:rPr lang="en-US" smtClean="0"/>
              <a:t>3/27/19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E74320-6E9F-4324-A74A-62B01A3630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32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2.emf"/><Relationship Id="rId6" Type="http://schemas.openxmlformats.org/officeDocument/2006/relationships/oleObject" Target="../embeddings/oleObject2.bin"/><Relationship Id="rId7" Type="http://schemas.openxmlformats.org/officeDocument/2006/relationships/image" Target="../media/image3.emf"/><Relationship Id="rId8" Type="http://schemas.openxmlformats.org/officeDocument/2006/relationships/image" Target="../media/image4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oleObject" Target="../embeddings/oleObject3.bin"/><Relationship Id="rId5" Type="http://schemas.openxmlformats.org/officeDocument/2006/relationships/image" Target="../media/image6.emf"/><Relationship Id="rId6" Type="http://schemas.openxmlformats.org/officeDocument/2006/relationships/oleObject" Target="../embeddings/oleObject4.bin"/><Relationship Id="rId7" Type="http://schemas.openxmlformats.org/officeDocument/2006/relationships/image" Target="../media/image7.emf"/><Relationship Id="rId8" Type="http://schemas.openxmlformats.org/officeDocument/2006/relationships/oleObject" Target="../embeddings/oleObject5.bin"/><Relationship Id="rId9" Type="http://schemas.openxmlformats.org/officeDocument/2006/relationships/image" Target="../media/image8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oleObject6.bin"/><Relationship Id="rId5" Type="http://schemas.openxmlformats.org/officeDocument/2006/relationships/image" Target="../media/image9.emf"/><Relationship Id="rId6" Type="http://schemas.openxmlformats.org/officeDocument/2006/relationships/oleObject" Target="../embeddings/oleObject7.bin"/><Relationship Id="rId7" Type="http://schemas.openxmlformats.org/officeDocument/2006/relationships/image" Target="../media/image10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oleObject8.bin"/><Relationship Id="rId5" Type="http://schemas.openxmlformats.org/officeDocument/2006/relationships/image" Target="../media/image11.emf"/><Relationship Id="rId6" Type="http://schemas.openxmlformats.org/officeDocument/2006/relationships/oleObject" Target="../embeddings/oleObject9.bin"/><Relationship Id="rId7" Type="http://schemas.openxmlformats.org/officeDocument/2006/relationships/image" Target="../media/image12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EE2203 Modelling Techniques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Week 10</a:t>
            </a:r>
          </a:p>
          <a:p>
            <a:r>
              <a:rPr lang="en-US" dirty="0" smtClean="0"/>
              <a:t>Logistic Regression </a:t>
            </a:r>
          </a:p>
        </p:txBody>
      </p:sp>
    </p:spTree>
    <p:extLst>
      <p:ext uri="{BB962C8B-B14F-4D97-AF65-F5344CB8AC3E}">
        <p14:creationId xmlns:p14="http://schemas.microsoft.com/office/powerpoint/2010/main" val="2920479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of 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Classify individuals into one of two groups when:</a:t>
            </a:r>
          </a:p>
          <a:p>
            <a:pPr lvl="1"/>
            <a:r>
              <a:rPr lang="en-US" dirty="0" smtClean="0"/>
              <a:t>Some of the classifying variables are categorical</a:t>
            </a:r>
          </a:p>
          <a:p>
            <a:r>
              <a:rPr lang="en-US" dirty="0" smtClean="0"/>
              <a:t>Quantify risk of outcome</a:t>
            </a:r>
          </a:p>
          <a:p>
            <a:r>
              <a:rPr lang="en-US" dirty="0" smtClean="0"/>
              <a:t>Test which variables are useful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652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 Model &amp;</a:t>
            </a:r>
            <a:br>
              <a:rPr lang="en-US" dirty="0" smtClean="0"/>
            </a:br>
            <a:r>
              <a:rPr lang="en-US" dirty="0" smtClean="0"/>
              <a:t>Odds of an event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probability of being to group 1 is a logistic function: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P is the probability of an event</a:t>
            </a:r>
          </a:p>
          <a:p>
            <a:r>
              <a:rPr lang="en-US" dirty="0" smtClean="0"/>
              <a:t>The odds are defined as:</a:t>
            </a:r>
          </a:p>
          <a:p>
            <a:pPr lvl="1"/>
            <a:r>
              <a:rPr lang="en-US" dirty="0" smtClean="0"/>
              <a:t>Odds =P/(1-P)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>
                <a:solidFill>
                  <a:srgbClr val="000000"/>
                </a:solidFill>
              </a:rPr>
              <a:t>  </a:t>
            </a:r>
            <a:r>
              <a:rPr lang="en-US" b="1" dirty="0">
                <a:solidFill>
                  <a:srgbClr val="000000"/>
                </a:solidFill>
              </a:rPr>
              <a:t>* Z is a linear function of the X’s*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205073"/>
              </p:ext>
            </p:extLst>
          </p:nvPr>
        </p:nvGraphicFramePr>
        <p:xfrm>
          <a:off x="4508500" y="3333750"/>
          <a:ext cx="1270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5" name="Equation" r:id="rId4" imgW="127000" imgH="190500" progId="Equation.3">
                  <p:embed/>
                </p:oleObj>
              </mc:Choice>
              <mc:Fallback>
                <p:oleObj name="Equation" r:id="rId4" imgW="127000" imgH="190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08500" y="3333750"/>
                        <a:ext cx="127000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1403953"/>
              </p:ext>
            </p:extLst>
          </p:nvPr>
        </p:nvGraphicFramePr>
        <p:xfrm>
          <a:off x="682625" y="2184400"/>
          <a:ext cx="2124075" cy="65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6" name="Equation" r:id="rId6" imgW="1435100" imgH="444500" progId="Equation.3">
                  <p:embed/>
                </p:oleObj>
              </mc:Choice>
              <mc:Fallback>
                <p:oleObj name="Equation" r:id="rId6" imgW="14351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82625" y="2184400"/>
                        <a:ext cx="2124075" cy="658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Screen Shot 2019-03-21 at 7.09.26 PM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272" y="3066633"/>
            <a:ext cx="3293152" cy="299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734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Depression vs. </a:t>
            </a:r>
            <a:r>
              <a:rPr lang="en-US" smtClean="0"/>
              <a:t>Gender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6034" t="34585" r="26146" b="41756"/>
          <a:stretch/>
        </p:blipFill>
        <p:spPr>
          <a:xfrm>
            <a:off x="372763" y="1764589"/>
            <a:ext cx="8314037" cy="1913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411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 Ratio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3828236"/>
              </p:ext>
            </p:extLst>
          </p:nvPr>
        </p:nvGraphicFramePr>
        <p:xfrm>
          <a:off x="239606" y="1437484"/>
          <a:ext cx="4720260" cy="356616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18006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8006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8006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8006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5980">
                <a:tc>
                  <a:txBody>
                    <a:bodyPr/>
                    <a:lstStyle/>
                    <a:p>
                      <a:pPr algn="ctr"/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D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ND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Total</a:t>
                      </a:r>
                      <a:endParaRPr lang="en-US" sz="3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90964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E </a:t>
                      </a:r>
                    </a:p>
                    <a:p>
                      <a:pPr algn="ctr"/>
                      <a:r>
                        <a:rPr lang="en-US" sz="3000" dirty="0" smtClean="0"/>
                        <a:t>(F)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a</a:t>
                      </a:r>
                    </a:p>
                    <a:p>
                      <a:pPr algn="ctr"/>
                      <a:r>
                        <a:rPr lang="en-US" sz="3000" dirty="0" smtClean="0"/>
                        <a:t>(40)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b</a:t>
                      </a:r>
                    </a:p>
                    <a:p>
                      <a:pPr algn="ctr"/>
                      <a:r>
                        <a:rPr lang="en-US" sz="3000" dirty="0" smtClean="0"/>
                        <a:t>(143)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err="1" smtClean="0"/>
                        <a:t>a+b</a:t>
                      </a:r>
                      <a:endParaRPr lang="en-US" sz="3000" dirty="0" smtClean="0"/>
                    </a:p>
                    <a:p>
                      <a:pPr algn="ctr"/>
                      <a:r>
                        <a:rPr lang="en-US" sz="3000" dirty="0" smtClean="0"/>
                        <a:t>(183)</a:t>
                      </a:r>
                      <a:endParaRPr lang="en-US" sz="3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90964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NE</a:t>
                      </a:r>
                    </a:p>
                    <a:p>
                      <a:pPr algn="ctr"/>
                      <a:r>
                        <a:rPr lang="en-US" sz="3000" dirty="0" smtClean="0"/>
                        <a:t>(M)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c</a:t>
                      </a:r>
                    </a:p>
                    <a:p>
                      <a:pPr algn="ctr"/>
                      <a:r>
                        <a:rPr lang="en-US" sz="3000" dirty="0" smtClean="0"/>
                        <a:t>(10)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d</a:t>
                      </a:r>
                    </a:p>
                    <a:p>
                      <a:pPr algn="ctr"/>
                      <a:r>
                        <a:rPr lang="en-US" sz="3000" dirty="0" smtClean="0"/>
                        <a:t>(101)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err="1" smtClean="0"/>
                        <a:t>c+d</a:t>
                      </a:r>
                      <a:endParaRPr lang="en-US" sz="3000" dirty="0" smtClean="0"/>
                    </a:p>
                    <a:p>
                      <a:pPr algn="ctr"/>
                      <a:r>
                        <a:rPr lang="en-US" sz="3000" dirty="0" smtClean="0"/>
                        <a:t>(111)</a:t>
                      </a:r>
                      <a:endParaRPr lang="en-US" sz="3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90964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Total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err="1" smtClean="0"/>
                        <a:t>a+c</a:t>
                      </a:r>
                      <a:endParaRPr lang="en-US" sz="3000" dirty="0" smtClean="0"/>
                    </a:p>
                    <a:p>
                      <a:pPr algn="ctr"/>
                      <a:r>
                        <a:rPr lang="en-US" sz="3000" dirty="0" smtClean="0"/>
                        <a:t>(50)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err="1" smtClean="0"/>
                        <a:t>b+d</a:t>
                      </a:r>
                      <a:endParaRPr lang="en-US" sz="3000" dirty="0" smtClean="0"/>
                    </a:p>
                    <a:p>
                      <a:pPr algn="ctr"/>
                      <a:r>
                        <a:rPr lang="en-US" sz="3000" dirty="0" smtClean="0"/>
                        <a:t>(244)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000" dirty="0" smtClean="0"/>
                    </a:p>
                    <a:p>
                      <a:pPr algn="ctr"/>
                      <a:r>
                        <a:rPr lang="en-US" sz="3000" dirty="0" smtClean="0"/>
                        <a:t>(294)</a:t>
                      </a:r>
                      <a:endParaRPr lang="en-US" sz="3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598965"/>
              </p:ext>
            </p:extLst>
          </p:nvPr>
        </p:nvGraphicFramePr>
        <p:xfrm>
          <a:off x="4508499" y="3333750"/>
          <a:ext cx="1313949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7" name="Equation" r:id="rId4" imgW="127000" imgH="190500" progId="Equation.3">
                  <p:embed/>
                </p:oleObj>
              </mc:Choice>
              <mc:Fallback>
                <p:oleObj name="Equation" r:id="rId4" imgW="127000" imgH="190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08499" y="3333750"/>
                        <a:ext cx="1313949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5960916"/>
              </p:ext>
            </p:extLst>
          </p:nvPr>
        </p:nvGraphicFramePr>
        <p:xfrm>
          <a:off x="5397756" y="1741563"/>
          <a:ext cx="3156212" cy="1644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8" name="Equation" r:id="rId6" imgW="1511300" imgH="787400" progId="Equation.3">
                  <p:embed/>
                </p:oleObj>
              </mc:Choice>
              <mc:Fallback>
                <p:oleObj name="Equation" r:id="rId6" imgW="1511300" imgH="787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397756" y="1741563"/>
                        <a:ext cx="3156212" cy="1644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7247617"/>
              </p:ext>
            </p:extLst>
          </p:nvPr>
        </p:nvGraphicFramePr>
        <p:xfrm>
          <a:off x="5187105" y="3634252"/>
          <a:ext cx="3905984" cy="11813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9" name="Equation" r:id="rId8" imgW="2603500" imgH="787400" progId="Equation.3">
                  <p:embed/>
                </p:oleObj>
              </mc:Choice>
              <mc:Fallback>
                <p:oleObj name="Equation" r:id="rId8" imgW="2603500" imgH="787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187105" y="3634252"/>
                        <a:ext cx="3905984" cy="11813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50283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Odds Ratio - formula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5913175"/>
              </p:ext>
            </p:extLst>
          </p:nvPr>
        </p:nvGraphicFramePr>
        <p:xfrm>
          <a:off x="239606" y="1437484"/>
          <a:ext cx="4720260" cy="356616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18006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8006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8006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8006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5980">
                <a:tc>
                  <a:txBody>
                    <a:bodyPr/>
                    <a:lstStyle/>
                    <a:p>
                      <a:pPr algn="ctr"/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D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ND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Total</a:t>
                      </a:r>
                      <a:endParaRPr lang="en-US" sz="3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90964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E </a:t>
                      </a:r>
                    </a:p>
                    <a:p>
                      <a:pPr algn="ctr"/>
                      <a:r>
                        <a:rPr lang="en-US" sz="3000" dirty="0" smtClean="0"/>
                        <a:t>(F)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a</a:t>
                      </a:r>
                    </a:p>
                    <a:p>
                      <a:pPr algn="ctr"/>
                      <a:r>
                        <a:rPr lang="en-US" sz="3000" dirty="0" smtClean="0"/>
                        <a:t>(40)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b</a:t>
                      </a:r>
                    </a:p>
                    <a:p>
                      <a:pPr algn="ctr"/>
                      <a:r>
                        <a:rPr lang="en-US" sz="3000" dirty="0" smtClean="0"/>
                        <a:t>(143)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err="1" smtClean="0"/>
                        <a:t>a+b</a:t>
                      </a:r>
                      <a:endParaRPr lang="en-US" sz="3000" dirty="0" smtClean="0"/>
                    </a:p>
                    <a:p>
                      <a:pPr algn="ctr"/>
                      <a:r>
                        <a:rPr lang="en-US" sz="3000" dirty="0" smtClean="0"/>
                        <a:t>(183)</a:t>
                      </a:r>
                      <a:endParaRPr lang="en-US" sz="3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90964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NE</a:t>
                      </a:r>
                    </a:p>
                    <a:p>
                      <a:pPr algn="ctr"/>
                      <a:r>
                        <a:rPr lang="en-US" sz="3000" dirty="0" smtClean="0"/>
                        <a:t>(M)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c</a:t>
                      </a:r>
                    </a:p>
                    <a:p>
                      <a:pPr algn="ctr"/>
                      <a:r>
                        <a:rPr lang="en-US" sz="3000" dirty="0" smtClean="0"/>
                        <a:t>(10)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d</a:t>
                      </a:r>
                    </a:p>
                    <a:p>
                      <a:pPr algn="ctr"/>
                      <a:r>
                        <a:rPr lang="en-US" sz="3000" dirty="0" smtClean="0"/>
                        <a:t>(101)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err="1" smtClean="0"/>
                        <a:t>c+d</a:t>
                      </a:r>
                      <a:endParaRPr lang="en-US" sz="3000" dirty="0" smtClean="0"/>
                    </a:p>
                    <a:p>
                      <a:pPr algn="ctr"/>
                      <a:r>
                        <a:rPr lang="en-US" sz="3000" dirty="0" smtClean="0"/>
                        <a:t>(111)</a:t>
                      </a:r>
                      <a:endParaRPr lang="en-US" sz="3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90964"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smtClean="0"/>
                        <a:t>Total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err="1" smtClean="0"/>
                        <a:t>a+c</a:t>
                      </a:r>
                      <a:endParaRPr lang="en-US" sz="3000" dirty="0" smtClean="0"/>
                    </a:p>
                    <a:p>
                      <a:pPr algn="ctr"/>
                      <a:r>
                        <a:rPr lang="en-US" sz="3000" dirty="0" smtClean="0"/>
                        <a:t>(50)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dirty="0" err="1" smtClean="0"/>
                        <a:t>b+d</a:t>
                      </a:r>
                      <a:endParaRPr lang="en-US" sz="3000" dirty="0" smtClean="0"/>
                    </a:p>
                    <a:p>
                      <a:pPr algn="ctr"/>
                      <a:r>
                        <a:rPr lang="en-US" sz="3000" dirty="0" smtClean="0"/>
                        <a:t>(244)</a:t>
                      </a:r>
                      <a:endParaRPr lang="en-US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3000" dirty="0" smtClean="0"/>
                    </a:p>
                    <a:p>
                      <a:pPr algn="ctr"/>
                      <a:r>
                        <a:rPr lang="en-US" sz="3000" dirty="0" smtClean="0"/>
                        <a:t>(294)</a:t>
                      </a:r>
                      <a:endParaRPr lang="en-US" sz="3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3394756"/>
              </p:ext>
            </p:extLst>
          </p:nvPr>
        </p:nvGraphicFramePr>
        <p:xfrm>
          <a:off x="5280323" y="2548345"/>
          <a:ext cx="3496925" cy="13089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8" name="Equation" r:id="rId4" imgW="2273300" imgH="850900" progId="Equation.3">
                  <p:embed/>
                </p:oleObj>
              </mc:Choice>
              <mc:Fallback>
                <p:oleObj name="Equation" r:id="rId4" imgW="2273300" imgH="850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280323" y="2548345"/>
                        <a:ext cx="3496925" cy="13089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9508145"/>
              </p:ext>
            </p:extLst>
          </p:nvPr>
        </p:nvGraphicFramePr>
        <p:xfrm>
          <a:off x="4935134" y="4088291"/>
          <a:ext cx="4208866" cy="6906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" name="Equation" r:id="rId6" imgW="2476500" imgH="406400" progId="Equation.3">
                  <p:embed/>
                </p:oleObj>
              </mc:Choice>
              <mc:Fallback>
                <p:oleObj name="Equation" r:id="rId6" imgW="2476500" imgH="40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935134" y="4088291"/>
                        <a:ext cx="4208866" cy="6906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223430" y="1485400"/>
            <a:ext cx="29407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Odds Ratio (OR)</a:t>
            </a:r>
          </a:p>
          <a:p>
            <a:r>
              <a:rPr lang="en-US" dirty="0" smtClean="0"/>
              <a:t>=[odds (D|E)] / [odds (D|NE)]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298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 Equation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Outcome Variable:</a:t>
            </a:r>
          </a:p>
          <a:p>
            <a:pPr lvl="1"/>
            <a:r>
              <a:rPr lang="en-US" dirty="0" smtClean="0"/>
              <a:t>Y = 1 (event) or</a:t>
            </a:r>
          </a:p>
          <a:p>
            <a:pPr lvl="1"/>
            <a:r>
              <a:rPr lang="en-US" dirty="0" smtClean="0"/>
              <a:t>Y = 0 (no event)</a:t>
            </a:r>
          </a:p>
          <a:p>
            <a:r>
              <a:rPr lang="en-US" dirty="0" smtClean="0"/>
              <a:t>Covariates: X</a:t>
            </a:r>
            <a:r>
              <a:rPr lang="en-US" baseline="-25000" dirty="0" smtClean="0"/>
              <a:t>1</a:t>
            </a:r>
            <a:r>
              <a:rPr lang="en-US" dirty="0" smtClean="0"/>
              <a:t>, X</a:t>
            </a:r>
            <a:r>
              <a:rPr lang="en-US" baseline="-25000" dirty="0" smtClean="0"/>
              <a:t>2</a:t>
            </a:r>
            <a:r>
              <a:rPr lang="en-US" dirty="0" smtClean="0"/>
              <a:t>, </a:t>
            </a:r>
            <a:r>
              <a:rPr lang="mr-IN" dirty="0" smtClean="0"/>
              <a:t>…</a:t>
            </a:r>
            <a:r>
              <a:rPr lang="en-US" dirty="0" smtClean="0"/>
              <a:t>, </a:t>
            </a:r>
            <a:r>
              <a:rPr lang="en-US" dirty="0" err="1" smtClean="0"/>
              <a:t>X</a:t>
            </a:r>
            <a:r>
              <a:rPr lang="en-US" baseline="-25000" dirty="0" err="1" smtClean="0"/>
              <a:t>p</a:t>
            </a:r>
            <a:endParaRPr lang="en-US" dirty="0" smtClean="0"/>
          </a:p>
          <a:p>
            <a:r>
              <a:rPr lang="en-US" dirty="0" smtClean="0"/>
              <a:t>P (Y = 1 | </a:t>
            </a:r>
            <a:r>
              <a:rPr lang="en-US" dirty="0"/>
              <a:t>X</a:t>
            </a:r>
            <a:r>
              <a:rPr lang="en-US" baseline="-25000" dirty="0"/>
              <a:t>1</a:t>
            </a:r>
            <a:r>
              <a:rPr lang="en-US" dirty="0"/>
              <a:t>, X</a:t>
            </a:r>
            <a:r>
              <a:rPr lang="en-US" baseline="-25000" dirty="0"/>
              <a:t>2</a:t>
            </a:r>
            <a:r>
              <a:rPr lang="en-US" dirty="0"/>
              <a:t>, </a:t>
            </a:r>
            <a:r>
              <a:rPr lang="mr-IN" dirty="0"/>
              <a:t>…</a:t>
            </a:r>
            <a:r>
              <a:rPr lang="en-US" dirty="0"/>
              <a:t>, </a:t>
            </a:r>
            <a:r>
              <a:rPr lang="en-US" dirty="0" err="1" smtClean="0"/>
              <a:t>X</a:t>
            </a:r>
            <a:r>
              <a:rPr lang="en-US" baseline="-25000" dirty="0" err="1" smtClean="0"/>
              <a:t>p</a:t>
            </a:r>
            <a:r>
              <a:rPr lang="en-US" dirty="0" smtClean="0"/>
              <a:t>)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9174700"/>
              </p:ext>
            </p:extLst>
          </p:nvPr>
        </p:nvGraphicFramePr>
        <p:xfrm>
          <a:off x="4508500" y="3333750"/>
          <a:ext cx="1270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4" name="Equation" r:id="rId4" imgW="127000" imgH="190500" progId="Equation.3">
                  <p:embed/>
                </p:oleObj>
              </mc:Choice>
              <mc:Fallback>
                <p:oleObj name="Equation" r:id="rId4" imgW="127000" imgH="190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08500" y="3333750"/>
                        <a:ext cx="127000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6315463"/>
              </p:ext>
            </p:extLst>
          </p:nvPr>
        </p:nvGraphicFramePr>
        <p:xfrm>
          <a:off x="942975" y="3878263"/>
          <a:ext cx="2979738" cy="1052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5" name="Equation" r:id="rId6" imgW="1257300" imgH="444500" progId="Equation.3">
                  <p:embed/>
                </p:oleObj>
              </mc:Choice>
              <mc:Fallback>
                <p:oleObj name="Equation" r:id="rId6" imgW="1257300" imgH="444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42975" y="3878263"/>
                        <a:ext cx="2979738" cy="1052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920366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Implications: The odds are multiplicative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Ln (odds) = α + β</a:t>
            </a:r>
            <a:r>
              <a:rPr lang="en-US" baseline="-25000" dirty="0" smtClean="0"/>
              <a:t>1</a:t>
            </a:r>
            <a:r>
              <a:rPr lang="en-US" dirty="0" smtClean="0"/>
              <a:t>X</a:t>
            </a:r>
            <a:r>
              <a:rPr lang="en-US" baseline="-25000" dirty="0" smtClean="0"/>
              <a:t>1</a:t>
            </a:r>
            <a:r>
              <a:rPr lang="en-US" dirty="0" smtClean="0"/>
              <a:t> + β</a:t>
            </a:r>
            <a:r>
              <a:rPr lang="en-US" baseline="-25000" dirty="0" smtClean="0"/>
              <a:t>2</a:t>
            </a:r>
            <a:r>
              <a:rPr lang="en-US" dirty="0" smtClean="0"/>
              <a:t>X</a:t>
            </a:r>
            <a:r>
              <a:rPr lang="en-US" baseline="-25000" dirty="0" smtClean="0"/>
              <a:t>2</a:t>
            </a:r>
            <a:r>
              <a:rPr lang="en-US" dirty="0" smtClean="0"/>
              <a:t>+</a:t>
            </a:r>
            <a:r>
              <a:rPr lang="mr-IN" dirty="0" smtClean="0"/>
              <a:t>…</a:t>
            </a:r>
            <a:r>
              <a:rPr lang="en-US" dirty="0" smtClean="0"/>
              <a:t>+</a:t>
            </a:r>
            <a:r>
              <a:rPr lang="mr-IN" dirty="0" smtClean="0"/>
              <a:t>…</a:t>
            </a:r>
            <a:r>
              <a:rPr lang="en-US" dirty="0" smtClean="0"/>
              <a:t>+β</a:t>
            </a:r>
            <a:r>
              <a:rPr lang="en-US" baseline="-25000" dirty="0" err="1" smtClean="0"/>
              <a:t>p</a:t>
            </a:r>
            <a:r>
              <a:rPr lang="en-US" dirty="0" err="1" smtClean="0"/>
              <a:t>X</a:t>
            </a:r>
            <a:r>
              <a:rPr lang="en-US" baseline="-25000" dirty="0" err="1" smtClean="0"/>
              <a:t>p</a:t>
            </a:r>
            <a:r>
              <a:rPr lang="en-US" dirty="0" smtClean="0"/>
              <a:t> </a:t>
            </a:r>
          </a:p>
          <a:p>
            <a:r>
              <a:rPr lang="en-US" dirty="0" smtClean="0"/>
              <a:t>Odds = e </a:t>
            </a:r>
            <a:r>
              <a:rPr lang="en-US" baseline="30000" dirty="0"/>
              <a:t>α + β1X1 + β2X2+</a:t>
            </a:r>
            <a:r>
              <a:rPr lang="mr-IN" baseline="30000" dirty="0"/>
              <a:t>…</a:t>
            </a:r>
            <a:r>
              <a:rPr lang="en-US" baseline="30000" dirty="0"/>
              <a:t>+</a:t>
            </a:r>
            <a:r>
              <a:rPr lang="mr-IN" baseline="30000" dirty="0"/>
              <a:t>…</a:t>
            </a:r>
            <a:r>
              <a:rPr lang="en-US" baseline="30000" dirty="0"/>
              <a:t>+β</a:t>
            </a:r>
            <a:r>
              <a:rPr lang="en-US" baseline="30000" dirty="0" err="1"/>
              <a:t>pXp</a:t>
            </a:r>
            <a:r>
              <a:rPr lang="en-US" baseline="30000" dirty="0"/>
              <a:t>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= (</a:t>
            </a:r>
            <a:r>
              <a:rPr lang="en-US" dirty="0"/>
              <a:t>e </a:t>
            </a:r>
            <a:r>
              <a:rPr lang="en-US" baseline="30000" dirty="0"/>
              <a:t>α </a:t>
            </a:r>
            <a:r>
              <a:rPr lang="en-US" dirty="0" smtClean="0"/>
              <a:t>) (e</a:t>
            </a:r>
            <a:r>
              <a:rPr lang="en-US" baseline="30000" dirty="0" smtClean="0"/>
              <a:t>β1X1</a:t>
            </a:r>
            <a:r>
              <a:rPr lang="en-US" dirty="0" smtClean="0"/>
              <a:t>) (</a:t>
            </a:r>
            <a:r>
              <a:rPr lang="mr-IN" dirty="0" smtClean="0"/>
              <a:t>…</a:t>
            </a:r>
            <a:r>
              <a:rPr lang="en-US" dirty="0" smtClean="0"/>
              <a:t>) (e</a:t>
            </a:r>
            <a:r>
              <a:rPr lang="en-US" baseline="30000" dirty="0" smtClean="0"/>
              <a:t>β</a:t>
            </a:r>
            <a:r>
              <a:rPr lang="en-US" baseline="30000" dirty="0" err="1" smtClean="0"/>
              <a:t>pX</a:t>
            </a:r>
            <a:r>
              <a:rPr lang="en-US" baseline="30000" dirty="0" err="1"/>
              <a:t>p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= constant * </a:t>
            </a:r>
            <a:r>
              <a:rPr lang="en-US" dirty="0" err="1" smtClean="0"/>
              <a:t>exp</a:t>
            </a:r>
            <a:r>
              <a:rPr lang="en-US" dirty="0" smtClean="0"/>
              <a:t>(constant*X</a:t>
            </a:r>
            <a:r>
              <a:rPr lang="en-US" baseline="-25000" dirty="0" smtClean="0"/>
              <a:t>1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* </a:t>
            </a:r>
            <a:r>
              <a:rPr lang="en-US" dirty="0" err="1" smtClean="0"/>
              <a:t>exp</a:t>
            </a:r>
            <a:r>
              <a:rPr lang="en-US" dirty="0" smtClean="0"/>
              <a:t>(constant*X</a:t>
            </a:r>
            <a:r>
              <a:rPr lang="en-US" baseline="-25000" dirty="0" smtClean="0"/>
              <a:t>2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</a:t>
            </a:r>
            <a:r>
              <a:rPr lang="mr-IN" dirty="0" smtClean="0"/>
              <a:t>……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* </a:t>
            </a:r>
            <a:r>
              <a:rPr lang="en-US" dirty="0" err="1" smtClean="0"/>
              <a:t>exp</a:t>
            </a:r>
            <a:r>
              <a:rPr lang="en-US" dirty="0" smtClean="0"/>
              <a:t>(constant*</a:t>
            </a:r>
            <a:r>
              <a:rPr lang="en-US" dirty="0" err="1" smtClean="0"/>
              <a:t>X</a:t>
            </a:r>
            <a:r>
              <a:rPr lang="en-US" baseline="-25000" dirty="0" err="1" smtClean="0"/>
              <a:t>p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4128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Implications: The log odds are additive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Ln (odds) = </a:t>
            </a:r>
            <a:r>
              <a:rPr lang="en-US" dirty="0"/>
              <a:t>α + β</a:t>
            </a:r>
            <a:r>
              <a:rPr lang="en-US" baseline="-25000" dirty="0"/>
              <a:t>1</a:t>
            </a:r>
            <a:r>
              <a:rPr lang="en-US" dirty="0"/>
              <a:t>X</a:t>
            </a:r>
            <a:r>
              <a:rPr lang="en-US" baseline="-25000" dirty="0"/>
              <a:t>1</a:t>
            </a:r>
            <a:r>
              <a:rPr lang="en-US" dirty="0"/>
              <a:t> + β</a:t>
            </a:r>
            <a:r>
              <a:rPr lang="en-US" baseline="-25000" dirty="0"/>
              <a:t>2</a:t>
            </a:r>
            <a:r>
              <a:rPr lang="en-US" dirty="0"/>
              <a:t>X</a:t>
            </a:r>
            <a:r>
              <a:rPr lang="en-US" baseline="-25000" dirty="0"/>
              <a:t>2</a:t>
            </a:r>
            <a:r>
              <a:rPr lang="en-US" dirty="0"/>
              <a:t>+</a:t>
            </a:r>
            <a:r>
              <a:rPr lang="mr-IN" dirty="0"/>
              <a:t>…</a:t>
            </a:r>
            <a:r>
              <a:rPr lang="en-US" dirty="0"/>
              <a:t>+</a:t>
            </a:r>
            <a:r>
              <a:rPr lang="mr-IN" dirty="0"/>
              <a:t>…</a:t>
            </a:r>
            <a:r>
              <a:rPr lang="en-US" dirty="0"/>
              <a:t>+β</a:t>
            </a:r>
            <a:r>
              <a:rPr lang="en-US" baseline="-25000" dirty="0" err="1"/>
              <a:t>p</a:t>
            </a:r>
            <a:r>
              <a:rPr lang="en-US" dirty="0" err="1"/>
              <a:t>X</a:t>
            </a:r>
            <a:r>
              <a:rPr lang="en-US" baseline="-25000" dirty="0" err="1"/>
              <a:t>p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Ln (odds) = constant + constant*X</a:t>
            </a:r>
            <a:r>
              <a:rPr lang="en-US" baseline="-25000" dirty="0" smtClean="0"/>
              <a:t>1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  + constant*X</a:t>
            </a:r>
            <a:r>
              <a:rPr lang="en-US" baseline="-25000" dirty="0" smtClean="0"/>
              <a:t>2</a:t>
            </a:r>
          </a:p>
          <a:p>
            <a:pPr marL="0" indent="0">
              <a:buNone/>
            </a:pPr>
            <a:r>
              <a:rPr lang="en-US" baseline="-25000" dirty="0"/>
              <a:t> </a:t>
            </a:r>
            <a:r>
              <a:rPr lang="en-US" baseline="-25000" dirty="0" smtClean="0"/>
              <a:t>                                                             </a:t>
            </a:r>
            <a:r>
              <a:rPr lang="mr-IN" dirty="0" smtClean="0"/>
              <a:t>……</a:t>
            </a:r>
            <a:endParaRPr lang="en-US" dirty="0" smtClean="0"/>
          </a:p>
          <a:p>
            <a:pPr marL="0" indent="0">
              <a:buNone/>
            </a:pPr>
            <a:r>
              <a:rPr lang="en-US" baseline="-25000" dirty="0"/>
              <a:t> </a:t>
            </a:r>
            <a:r>
              <a:rPr lang="en-US" baseline="-25000" dirty="0" smtClean="0"/>
              <a:t>                                                             </a:t>
            </a:r>
            <a:r>
              <a:rPr lang="en-US" dirty="0" smtClean="0"/>
              <a:t>+ constant*</a:t>
            </a:r>
            <a:r>
              <a:rPr lang="en-US" dirty="0" err="1" smtClean="0"/>
              <a:t>X</a:t>
            </a:r>
            <a:r>
              <a:rPr lang="en-US" baseline="-25000" dirty="0" err="1" smtClean="0"/>
              <a:t>p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3854233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is flexible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X variables can be continuous or categorical</a:t>
            </a:r>
          </a:p>
          <a:p>
            <a:r>
              <a:rPr lang="en-US" dirty="0" smtClean="0"/>
              <a:t>We can incorporate interactions</a:t>
            </a:r>
          </a:p>
          <a:p>
            <a:r>
              <a:rPr lang="en-US" dirty="0" smtClean="0"/>
              <a:t>Coefficients are estimated by maximum likelihood</a:t>
            </a:r>
          </a:p>
          <a:p>
            <a:r>
              <a:rPr lang="en-US" dirty="0" smtClean="0"/>
              <a:t>Computer programs implicitly use prior probabilities estimated from sample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892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circulatory shock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Patients in shock</a:t>
            </a:r>
          </a:p>
          <a:p>
            <a:r>
              <a:rPr lang="en-US" dirty="0" smtClean="0"/>
              <a:t>Outcome = survival or death</a:t>
            </a:r>
          </a:p>
          <a:p>
            <a:r>
              <a:rPr lang="en-US" dirty="0" smtClean="0"/>
              <a:t>Use of logistic regression to identify risk factors for death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04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Parameter estimates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Better to use maximum likelihood</a:t>
            </a:r>
          </a:p>
          <a:p>
            <a:r>
              <a:rPr lang="en-US" dirty="0" smtClean="0"/>
              <a:t>Depends on the idea of Generalized Linear Model (GLM):</a:t>
            </a:r>
          </a:p>
          <a:p>
            <a:pPr lvl="1"/>
            <a:r>
              <a:rPr lang="en-US" dirty="0" smtClean="0"/>
              <a:t>Logistic regression is an example of the GLM</a:t>
            </a:r>
          </a:p>
          <a:p>
            <a:pPr lvl="1"/>
            <a:r>
              <a:rPr lang="en-US" dirty="0" smtClean="0"/>
              <a:t>Define Y = outcome = 1 (event) or 0 (not)</a:t>
            </a:r>
          </a:p>
          <a:p>
            <a:pPr lvl="1"/>
            <a:r>
              <a:rPr lang="en-US" dirty="0" smtClean="0"/>
              <a:t>E(Y|X’s) = μ = P(1|X’s)</a:t>
            </a:r>
          </a:p>
          <a:p>
            <a:pPr lvl="1"/>
            <a:r>
              <a:rPr lang="en-US" dirty="0" smtClean="0"/>
              <a:t>Find a function g(μ), called the link function, such that:</a:t>
            </a:r>
          </a:p>
          <a:p>
            <a:pPr lvl="2"/>
            <a:r>
              <a:rPr lang="en-US" b="1" dirty="0"/>
              <a:t>g(μ</a:t>
            </a:r>
            <a:r>
              <a:rPr lang="en-US" b="1" dirty="0" smtClean="0"/>
              <a:t>) = linear function of the X’s</a:t>
            </a:r>
          </a:p>
          <a:p>
            <a:pPr lvl="1"/>
            <a:r>
              <a:rPr lang="en-US" dirty="0" smtClean="0"/>
              <a:t>Here we take </a:t>
            </a:r>
            <a:r>
              <a:rPr lang="en-US" dirty="0"/>
              <a:t>g(μ</a:t>
            </a:r>
            <a:r>
              <a:rPr lang="en-US" dirty="0" smtClean="0"/>
              <a:t>) = log(odds) = </a:t>
            </a:r>
            <a:r>
              <a:rPr lang="en-US" dirty="0" err="1" smtClean="0"/>
              <a:t>logit</a:t>
            </a:r>
            <a:r>
              <a:rPr lang="en-US" dirty="0" smtClean="0"/>
              <a:t> function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847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model is: </a:t>
            </a:r>
            <a:r>
              <a:rPr lang="en-US" dirty="0"/>
              <a:t>g(μ</a:t>
            </a:r>
            <a:r>
              <a:rPr lang="en-US" dirty="0" smtClean="0"/>
              <a:t>) = </a:t>
            </a:r>
            <a:r>
              <a:rPr lang="en-US" dirty="0"/>
              <a:t>α + β</a:t>
            </a:r>
            <a:r>
              <a:rPr lang="en-US" baseline="-25000" dirty="0"/>
              <a:t>1</a:t>
            </a:r>
            <a:r>
              <a:rPr lang="en-US" dirty="0"/>
              <a:t>X</a:t>
            </a:r>
            <a:r>
              <a:rPr lang="en-US" baseline="-25000" dirty="0"/>
              <a:t>1</a:t>
            </a:r>
            <a:r>
              <a:rPr lang="en-US" dirty="0"/>
              <a:t> + β</a:t>
            </a:r>
            <a:r>
              <a:rPr lang="en-US" baseline="-25000" dirty="0"/>
              <a:t>2</a:t>
            </a:r>
            <a:r>
              <a:rPr lang="en-US" dirty="0"/>
              <a:t>X</a:t>
            </a:r>
            <a:r>
              <a:rPr lang="en-US" baseline="-25000" dirty="0"/>
              <a:t>2</a:t>
            </a:r>
            <a:r>
              <a:rPr lang="en-US" dirty="0"/>
              <a:t>+</a:t>
            </a:r>
            <a:r>
              <a:rPr lang="mr-IN" dirty="0"/>
              <a:t>…</a:t>
            </a:r>
            <a:r>
              <a:rPr lang="en-US" dirty="0"/>
              <a:t>+</a:t>
            </a:r>
            <a:r>
              <a:rPr lang="mr-IN" dirty="0"/>
              <a:t>…</a:t>
            </a:r>
            <a:r>
              <a:rPr lang="en-US" dirty="0"/>
              <a:t>+β</a:t>
            </a:r>
            <a:r>
              <a:rPr lang="en-US" baseline="-25000" dirty="0" err="1"/>
              <a:t>p</a:t>
            </a:r>
            <a:r>
              <a:rPr lang="en-US" dirty="0" err="1"/>
              <a:t>X</a:t>
            </a:r>
            <a:r>
              <a:rPr lang="en-US" baseline="-25000" dirty="0" err="1"/>
              <a:t>p</a:t>
            </a:r>
            <a:r>
              <a:rPr lang="en-US" dirty="0"/>
              <a:t> </a:t>
            </a:r>
          </a:p>
          <a:p>
            <a:r>
              <a:rPr lang="en-US" dirty="0" smtClean="0"/>
              <a:t>Need to estimate  α, β</a:t>
            </a:r>
            <a:r>
              <a:rPr lang="en-US" baseline="-25000" dirty="0" smtClean="0"/>
              <a:t>1</a:t>
            </a:r>
            <a:r>
              <a:rPr lang="en-US" dirty="0" smtClean="0"/>
              <a:t>, β</a:t>
            </a:r>
            <a:r>
              <a:rPr lang="en-US" baseline="-25000" dirty="0" smtClean="0"/>
              <a:t>2</a:t>
            </a:r>
            <a:r>
              <a:rPr lang="en-US" dirty="0" smtClean="0"/>
              <a:t>, </a:t>
            </a:r>
            <a:r>
              <a:rPr lang="mr-IN" dirty="0" smtClean="0"/>
              <a:t>…</a:t>
            </a:r>
            <a:r>
              <a:rPr lang="en-US" dirty="0" smtClean="0"/>
              <a:t>, β</a:t>
            </a:r>
            <a:r>
              <a:rPr lang="en-US" baseline="-25000" dirty="0" smtClean="0"/>
              <a:t>p</a:t>
            </a:r>
            <a:r>
              <a:rPr lang="en-US" dirty="0" smtClean="0"/>
              <a:t>, we use:</a:t>
            </a:r>
          </a:p>
          <a:p>
            <a:pPr lvl="1"/>
            <a:r>
              <a:rPr lang="en-US" dirty="0" smtClean="0"/>
              <a:t>Iterative process called the iterative weighted least square</a:t>
            </a:r>
          </a:p>
          <a:p>
            <a:pPr marL="1028700" lvl="2" indent="-342900">
              <a:buFont typeface="+mj-lt"/>
              <a:buAutoNum type="arabicPeriod"/>
            </a:pPr>
            <a:r>
              <a:rPr lang="en-US" dirty="0" smtClean="0"/>
              <a:t>Start with initial estimates of parameters</a:t>
            </a:r>
          </a:p>
          <a:p>
            <a:pPr marL="1028700" lvl="2" indent="-342900">
              <a:buFont typeface="+mj-lt"/>
              <a:buAutoNum type="arabicPeriod"/>
            </a:pPr>
            <a:r>
              <a:rPr lang="en-US" dirty="0" smtClean="0"/>
              <a:t>Evaluate the score equations (derivative of log-likelihood =0)</a:t>
            </a:r>
          </a:p>
          <a:p>
            <a:pPr marL="1028700" lvl="2" indent="-342900">
              <a:buFont typeface="+mj-lt"/>
              <a:buAutoNum type="arabicPeriod"/>
            </a:pPr>
            <a:r>
              <a:rPr lang="en-US" dirty="0" smtClean="0"/>
              <a:t>Solve the score equations and get new parameters</a:t>
            </a:r>
          </a:p>
          <a:p>
            <a:pPr marL="1028700" lvl="2" indent="-342900">
              <a:buFont typeface="+mj-lt"/>
              <a:buAutoNum type="arabicPeriod"/>
            </a:pPr>
            <a:r>
              <a:rPr lang="en-US" dirty="0" smtClean="0"/>
              <a:t>Go back to step 1 and repeat till converge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390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Depression data 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X’s = AGE, </a:t>
            </a:r>
            <a:r>
              <a:rPr lang="en-US" dirty="0" smtClean="0"/>
              <a:t>INCOME</a:t>
            </a:r>
          </a:p>
          <a:p>
            <a:r>
              <a:rPr lang="en-US" dirty="0" smtClean="0"/>
              <a:t>Results</a:t>
            </a:r>
            <a:r>
              <a:rPr lang="en-US" dirty="0" smtClean="0"/>
              <a:t>: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Ln(odds) = </a:t>
            </a:r>
            <a:r>
              <a:rPr lang="en-US" dirty="0" err="1" smtClean="0"/>
              <a:t>logit</a:t>
            </a:r>
            <a:r>
              <a:rPr lang="en-US" dirty="0" smtClean="0"/>
              <a:t> = 0.028 </a:t>
            </a:r>
            <a:r>
              <a:rPr lang="mr-IN" dirty="0" smtClean="0"/>
              <a:t>–</a:t>
            </a:r>
            <a:r>
              <a:rPr lang="en-US" dirty="0" smtClean="0"/>
              <a:t> 0.020 (age) </a:t>
            </a:r>
            <a:r>
              <a:rPr lang="mr-IN" dirty="0" smtClean="0"/>
              <a:t>–</a:t>
            </a:r>
            <a:r>
              <a:rPr lang="en-US" dirty="0" smtClean="0"/>
              <a:t> 0.041 (income)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 smtClean="0"/>
              <a:t>Interpretation:</a:t>
            </a:r>
          </a:p>
          <a:p>
            <a:pPr lvl="2"/>
            <a:r>
              <a:rPr lang="en-US" dirty="0" smtClean="0"/>
              <a:t>Odds of being depressed are less if the individual has a higher income and with older age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8006956"/>
              </p:ext>
            </p:extLst>
          </p:nvPr>
        </p:nvGraphicFramePr>
        <p:xfrm>
          <a:off x="1434353" y="2442884"/>
          <a:ext cx="6096000" cy="1673112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18278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"/>
                          <a:cs typeface=""/>
                        </a:rPr>
                        <a:t>Term</a:t>
                      </a:r>
                      <a:endParaRPr lang="en-US" sz="2000" b="0" dirty="0">
                        <a:latin typeface=""/>
                        <a:cs typeface="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"/>
                          <a:cs typeface=""/>
                        </a:rPr>
                        <a:t>Coefficient</a:t>
                      </a:r>
                      <a:endParaRPr lang="en-US" sz="2000" b="0" dirty="0">
                        <a:latin typeface=""/>
                        <a:cs typeface="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"/>
                          <a:cs typeface=""/>
                        </a:rPr>
                        <a:t>SE</a:t>
                      </a:r>
                      <a:endParaRPr lang="en-US" sz="2000" b="0" dirty="0">
                        <a:latin typeface=""/>
                        <a:cs typeface="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8278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"/>
                          <a:cs typeface=""/>
                        </a:rPr>
                        <a:t>Age</a:t>
                      </a:r>
                      <a:endParaRPr lang="en-US" sz="2000" b="0" dirty="0">
                        <a:latin typeface=""/>
                        <a:cs typeface="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"/>
                          <a:cs typeface=""/>
                        </a:rPr>
                        <a:t>-0.020</a:t>
                      </a:r>
                      <a:endParaRPr lang="en-US" sz="2000" b="0" dirty="0">
                        <a:latin typeface=""/>
                        <a:cs typeface="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"/>
                          <a:cs typeface=""/>
                        </a:rPr>
                        <a:t>0.009</a:t>
                      </a:r>
                      <a:endParaRPr lang="en-US" sz="2000" b="0" dirty="0">
                        <a:latin typeface=""/>
                        <a:cs typeface="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8278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"/>
                          <a:cs typeface=""/>
                        </a:rPr>
                        <a:t>Income</a:t>
                      </a:r>
                      <a:endParaRPr lang="en-US" sz="2000" b="0" dirty="0">
                        <a:latin typeface=""/>
                        <a:cs typeface="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"/>
                          <a:cs typeface=""/>
                        </a:rPr>
                        <a:t>-0.041</a:t>
                      </a:r>
                      <a:endParaRPr lang="en-US" sz="2000" b="0" dirty="0">
                        <a:latin typeface=""/>
                        <a:cs typeface="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"/>
                          <a:cs typeface=""/>
                        </a:rPr>
                        <a:t>0.014</a:t>
                      </a:r>
                      <a:endParaRPr lang="en-US" sz="2000" b="0" dirty="0">
                        <a:latin typeface=""/>
                        <a:cs typeface="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8278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"/>
                          <a:cs typeface=""/>
                        </a:rPr>
                        <a:t>Constant</a:t>
                      </a:r>
                      <a:endParaRPr lang="en-US" sz="2000" b="0" dirty="0">
                        <a:latin typeface=""/>
                        <a:cs typeface="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"/>
                          <a:cs typeface=""/>
                        </a:rPr>
                        <a:t>0.028</a:t>
                      </a:r>
                      <a:endParaRPr lang="en-US" sz="2000" b="0" dirty="0">
                        <a:latin typeface=""/>
                        <a:cs typeface="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 smtClean="0">
                          <a:latin typeface=""/>
                          <a:cs typeface=""/>
                        </a:rPr>
                        <a:t>0.487</a:t>
                      </a:r>
                      <a:endParaRPr lang="en-US" sz="2000" b="0" dirty="0">
                        <a:latin typeface=""/>
                        <a:cs typeface="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84576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 interpretation </a:t>
            </a:r>
            <a:r>
              <a:rPr lang="mr-IN" dirty="0" smtClean="0"/>
              <a:t>–</a:t>
            </a:r>
            <a:r>
              <a:rPr lang="en-US" dirty="0" smtClean="0"/>
              <a:t> binary variable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 = outcome is binary: 0, 1 variable</a:t>
            </a:r>
          </a:p>
          <a:p>
            <a:pPr lvl="1"/>
            <a:r>
              <a:rPr lang="en-US" dirty="0" smtClean="0"/>
              <a:t>E.g. depressed = 1</a:t>
            </a:r>
          </a:p>
          <a:p>
            <a:r>
              <a:rPr lang="en-US" dirty="0" smtClean="0"/>
              <a:t>X is binary: 0, 1 variable (e.g. GENDER = 1 if F)</a:t>
            </a:r>
          </a:p>
          <a:p>
            <a:r>
              <a:rPr lang="en-US" dirty="0" smtClean="0"/>
              <a:t>Odds (Y=1|X) = </a:t>
            </a:r>
            <a:r>
              <a:rPr lang="en-US" dirty="0"/>
              <a:t>e </a:t>
            </a:r>
            <a:r>
              <a:rPr lang="en-US" dirty="0" smtClean="0"/>
              <a:t>(</a:t>
            </a:r>
            <a:r>
              <a:rPr lang="en-US" baseline="30000" dirty="0" smtClean="0"/>
              <a:t>α </a:t>
            </a:r>
            <a:r>
              <a:rPr lang="en-US" baseline="30000" dirty="0"/>
              <a:t>+ </a:t>
            </a:r>
            <a:r>
              <a:rPr lang="en-US" baseline="30000" dirty="0" smtClean="0"/>
              <a:t>βX </a:t>
            </a:r>
            <a:r>
              <a:rPr lang="en-US" baseline="30000" dirty="0"/>
              <a:t>+ </a:t>
            </a:r>
            <a:r>
              <a:rPr lang="en-US" baseline="30000" dirty="0" smtClean="0"/>
              <a:t>other X’s)</a:t>
            </a:r>
            <a:endParaRPr lang="en-US" dirty="0" smtClean="0"/>
          </a:p>
          <a:p>
            <a:r>
              <a:rPr lang="en-US" dirty="0" smtClean="0"/>
              <a:t>Odds (Y=1 | X=1) = </a:t>
            </a:r>
            <a:r>
              <a:rPr lang="en-US" dirty="0"/>
              <a:t>e </a:t>
            </a:r>
            <a:r>
              <a:rPr lang="en-US" baseline="30000" dirty="0"/>
              <a:t>(</a:t>
            </a:r>
            <a:r>
              <a:rPr lang="en-US" baseline="30000" dirty="0" smtClean="0"/>
              <a:t>α </a:t>
            </a:r>
            <a:r>
              <a:rPr lang="en-US" baseline="30000" dirty="0"/>
              <a:t>+ </a:t>
            </a:r>
            <a:r>
              <a:rPr lang="en-US" baseline="30000" dirty="0" smtClean="0"/>
              <a:t>β</a:t>
            </a:r>
            <a:r>
              <a:rPr lang="en-US" dirty="0" smtClean="0"/>
              <a:t> </a:t>
            </a:r>
            <a:r>
              <a:rPr lang="en-US" baseline="30000" dirty="0" smtClean="0"/>
              <a:t>+ other X’s)</a:t>
            </a:r>
            <a:endParaRPr lang="en-US" baseline="30000" dirty="0"/>
          </a:p>
          <a:p>
            <a:r>
              <a:rPr lang="en-US" dirty="0" smtClean="0"/>
              <a:t>Odds (Y=1 | | X = 0) = </a:t>
            </a:r>
            <a:r>
              <a:rPr lang="en-US" dirty="0"/>
              <a:t>e </a:t>
            </a:r>
            <a:r>
              <a:rPr lang="en-US" baseline="30000" dirty="0"/>
              <a:t>(α + </a:t>
            </a:r>
            <a:r>
              <a:rPr lang="en-US" baseline="30000" dirty="0" smtClean="0"/>
              <a:t>other </a:t>
            </a:r>
            <a:r>
              <a:rPr lang="en-US" baseline="30000" dirty="0"/>
              <a:t>X’s)</a:t>
            </a:r>
          </a:p>
          <a:p>
            <a:r>
              <a:rPr lang="en-US" dirty="0" smtClean="0"/>
              <a:t>OR = odds (Y=1 | X=1) / odds (Y=1 | X=0) = </a:t>
            </a:r>
            <a:r>
              <a:rPr lang="en-US" dirty="0"/>
              <a:t>e </a:t>
            </a:r>
            <a:r>
              <a:rPr lang="en-US" baseline="30000" dirty="0" smtClean="0"/>
              <a:t>β</a:t>
            </a:r>
          </a:p>
          <a:p>
            <a:r>
              <a:rPr lang="en-US" dirty="0" smtClean="0"/>
              <a:t>Ln(OR) = β</a:t>
            </a:r>
          </a:p>
        </p:txBody>
      </p:sp>
    </p:spTree>
    <p:extLst>
      <p:ext uri="{BB962C8B-B14F-4D97-AF65-F5344CB8AC3E}">
        <p14:creationId xmlns:p14="http://schemas.microsoft.com/office/powerpoint/2010/main" val="4225808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Odds Ratios </a:t>
            </a:r>
            <a:r>
              <a:rPr lang="mr-IN" dirty="0" smtClean="0"/>
              <a:t>–</a:t>
            </a:r>
            <a:r>
              <a:rPr lang="en-US" dirty="0" smtClean="0"/>
              <a:t> binary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Variable GENDER is categorical:</a:t>
            </a:r>
          </a:p>
          <a:p>
            <a:pPr lvl="1"/>
            <a:r>
              <a:rPr lang="en-US" dirty="0" smtClean="0"/>
              <a:t>Sample estimate of the parameter β given the other X’s = 1.039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 </a:t>
            </a:r>
            <a:r>
              <a:rPr lang="en-US" baseline="30000" dirty="0" smtClean="0"/>
              <a:t>(0.929)</a:t>
            </a:r>
            <a:r>
              <a:rPr lang="en-US" dirty="0" smtClean="0"/>
              <a:t> = 2.582 = adjusted odds ratio if female</a:t>
            </a:r>
          </a:p>
          <a:p>
            <a:pPr lvl="1"/>
            <a:r>
              <a:rPr lang="en-US" dirty="0" smtClean="0"/>
              <a:t>Recall: raw (unadjusted) OR = 2.83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910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Odds Ratios </a:t>
            </a:r>
            <a:r>
              <a:rPr lang="mr-IN" dirty="0" smtClean="0"/>
              <a:t>–</a:t>
            </a:r>
            <a:r>
              <a:rPr lang="en-US" dirty="0" smtClean="0"/>
              <a:t> continuous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OR interpretation for continuous variable is the same as that for binary variable</a:t>
            </a:r>
          </a:p>
          <a:p>
            <a:r>
              <a:rPr lang="en-US" dirty="0" smtClean="0"/>
              <a:t>Variable AGE is continuous:</a:t>
            </a:r>
          </a:p>
          <a:p>
            <a:pPr lvl="1"/>
            <a:r>
              <a:rPr lang="en-US" dirty="0"/>
              <a:t>e</a:t>
            </a:r>
            <a:r>
              <a:rPr lang="en-US" baseline="30000" dirty="0" smtClean="0"/>
              <a:t>(-0.020) </a:t>
            </a:r>
            <a:r>
              <a:rPr lang="en-US" dirty="0" smtClean="0"/>
              <a:t>= 0.98 = adjusted incremental odds ratio for increase of 1 year of age</a:t>
            </a:r>
          </a:p>
          <a:p>
            <a:pPr lvl="1"/>
            <a:r>
              <a:rPr lang="en-US" dirty="0" smtClean="0"/>
              <a:t>How about a 10 year increase in age?</a:t>
            </a:r>
          </a:p>
          <a:p>
            <a:pPr lvl="1"/>
            <a:r>
              <a:rPr lang="en-US" dirty="0" smtClean="0"/>
              <a:t>Use </a:t>
            </a:r>
            <a:r>
              <a:rPr lang="en-US" dirty="0"/>
              <a:t>e</a:t>
            </a:r>
            <a:r>
              <a:rPr lang="en-US" baseline="30000" dirty="0" smtClean="0"/>
              <a:t>(10* -</a:t>
            </a:r>
            <a:r>
              <a:rPr lang="en-US" baseline="30000" dirty="0"/>
              <a:t>0.021) </a:t>
            </a:r>
            <a:r>
              <a:rPr lang="en-US" dirty="0" smtClean="0"/>
              <a:t>= 0.82</a:t>
            </a:r>
          </a:p>
          <a:p>
            <a:pPr lvl="1"/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534254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 interpretation </a:t>
            </a:r>
            <a:r>
              <a:rPr lang="mr-IN" dirty="0" smtClean="0"/>
              <a:t>–</a:t>
            </a:r>
            <a:r>
              <a:rPr lang="en-US" dirty="0" smtClean="0"/>
              <a:t> nominal variable, more than two categories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 = outcome is binary: 0, 1 variable</a:t>
            </a:r>
          </a:p>
          <a:p>
            <a:pPr lvl="1"/>
            <a:r>
              <a:rPr lang="en-US" dirty="0" smtClean="0"/>
              <a:t>e.g. non-depressed = 0</a:t>
            </a:r>
          </a:p>
          <a:p>
            <a:r>
              <a:rPr lang="en-US" dirty="0" smtClean="0"/>
              <a:t>X nominal: e.g. religion</a:t>
            </a:r>
          </a:p>
          <a:p>
            <a:r>
              <a:rPr lang="en-US" dirty="0" smtClean="0"/>
              <a:t>Dummy (indicator) variable</a:t>
            </a:r>
          </a:p>
          <a:p>
            <a:r>
              <a:rPr lang="en-US" dirty="0" smtClean="0"/>
              <a:t>Coefficient of D</a:t>
            </a:r>
            <a:r>
              <a:rPr lang="en-US" baseline="-25000" dirty="0" smtClean="0"/>
              <a:t>1</a:t>
            </a:r>
            <a:r>
              <a:rPr lang="en-US" dirty="0" smtClean="0"/>
              <a:t> = </a:t>
            </a:r>
            <a:r>
              <a:rPr lang="en-US" dirty="0" err="1" smtClean="0"/>
              <a:t>ln</a:t>
            </a:r>
            <a:r>
              <a:rPr lang="en-US" dirty="0" smtClean="0"/>
              <a:t>(OR) for “</a:t>
            </a:r>
            <a:r>
              <a:rPr lang="en-US" dirty="0" err="1" smtClean="0"/>
              <a:t>Cath</a:t>
            </a:r>
            <a:r>
              <a:rPr lang="en-US" dirty="0" smtClean="0"/>
              <a:t>” vs. “Other”</a:t>
            </a:r>
            <a:endParaRPr lang="en-US" baseline="-25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995868"/>
              </p:ext>
            </p:extLst>
          </p:nvPr>
        </p:nvGraphicFramePr>
        <p:xfrm>
          <a:off x="968078" y="4114800"/>
          <a:ext cx="6096000" cy="236220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smtClean="0"/>
                        <a:t>Religion</a:t>
                      </a:r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smtClean="0"/>
                        <a:t>D</a:t>
                      </a:r>
                      <a:r>
                        <a:rPr lang="en-US" sz="2500" baseline="-25000" dirty="0" smtClean="0"/>
                        <a:t>1</a:t>
                      </a:r>
                      <a:endParaRPr lang="en-US" sz="25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smtClean="0"/>
                        <a:t>D</a:t>
                      </a:r>
                      <a:r>
                        <a:rPr lang="en-US" sz="2500" baseline="-25000" dirty="0" smtClean="0"/>
                        <a:t>2</a:t>
                      </a:r>
                      <a:endParaRPr lang="en-US" sz="25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smtClean="0"/>
                        <a:t>D</a:t>
                      </a:r>
                      <a:r>
                        <a:rPr lang="en-US" sz="2500" baseline="-25000" dirty="0" smtClean="0"/>
                        <a:t>3</a:t>
                      </a:r>
                      <a:endParaRPr lang="en-US" sz="25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smtClean="0"/>
                        <a:t>Cath.</a:t>
                      </a:r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smtClean="0"/>
                        <a:t>1</a:t>
                      </a:r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smtClean="0"/>
                        <a:t>0</a:t>
                      </a:r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smtClean="0"/>
                        <a:t>0</a:t>
                      </a:r>
                      <a:endParaRPr lang="en-US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smtClean="0"/>
                        <a:t>Prot.</a:t>
                      </a:r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smtClean="0"/>
                        <a:t>0</a:t>
                      </a:r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smtClean="0"/>
                        <a:t>1</a:t>
                      </a:r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smtClean="0"/>
                        <a:t>0</a:t>
                      </a:r>
                      <a:endParaRPr lang="en-US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smtClean="0"/>
                        <a:t>Jewish</a:t>
                      </a:r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smtClean="0"/>
                        <a:t>0</a:t>
                      </a:r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smtClean="0"/>
                        <a:t>0</a:t>
                      </a:r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smtClean="0"/>
                        <a:t>1</a:t>
                      </a:r>
                      <a:endParaRPr lang="en-US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smtClean="0"/>
                        <a:t>Other</a:t>
                      </a:r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smtClean="0"/>
                        <a:t>0</a:t>
                      </a:r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smtClean="0"/>
                        <a:t>0</a:t>
                      </a:r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dirty="0" smtClean="0"/>
                        <a:t>0</a:t>
                      </a:r>
                      <a:endParaRPr lang="en-US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9332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Intervals for 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CI for </a:t>
            </a:r>
            <a:r>
              <a:rPr lang="en-US" dirty="0" smtClean="0"/>
              <a:t>β = B±X*SE(B) </a:t>
            </a:r>
          </a:p>
          <a:p>
            <a:r>
              <a:rPr lang="en-US" dirty="0" err="1" smtClean="0"/>
              <a:t>Exponentiate</a:t>
            </a:r>
            <a:r>
              <a:rPr lang="en-US" dirty="0" smtClean="0"/>
              <a:t> </a:t>
            </a:r>
            <a:r>
              <a:rPr lang="en-US" dirty="0" smtClean="0">
                <a:sym typeface="Wingdings"/>
              </a:rPr>
              <a:t> CI for population OR</a:t>
            </a:r>
          </a:p>
          <a:p>
            <a:r>
              <a:rPr lang="en-US" dirty="0" smtClean="0"/>
              <a:t>Reject H</a:t>
            </a:r>
            <a:r>
              <a:rPr lang="en-US" baseline="-25000" dirty="0" smtClean="0"/>
              <a:t>0</a:t>
            </a:r>
            <a:r>
              <a:rPr lang="en-US" dirty="0" smtClean="0"/>
              <a:t>: β = 0 if and only if CI for β excludes 0</a:t>
            </a:r>
          </a:p>
          <a:p>
            <a:pPr lvl="1"/>
            <a:r>
              <a:rPr lang="en-US" dirty="0" smtClean="0"/>
              <a:t>If it includes 0, then result is not statistically significant</a:t>
            </a:r>
          </a:p>
          <a:p>
            <a:r>
              <a:rPr lang="en-US" dirty="0" smtClean="0"/>
              <a:t>Similarly, if CI for OR includes 1 </a:t>
            </a:r>
            <a:r>
              <a:rPr lang="en-US" dirty="0" smtClean="0">
                <a:sym typeface="Wingdings"/>
              </a:rPr>
              <a:t> non-significant result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394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Tests of hypotheses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Single β: estimate = B, SE (B)</a:t>
            </a:r>
          </a:p>
          <a:p>
            <a:r>
              <a:rPr lang="en-US" dirty="0" smtClean="0"/>
              <a:t>Test H</a:t>
            </a:r>
            <a:r>
              <a:rPr lang="en-US" baseline="-25000" dirty="0" smtClean="0"/>
              <a:t>0</a:t>
            </a:r>
            <a:r>
              <a:rPr lang="en-US" dirty="0" smtClean="0"/>
              <a:t>: β = 0</a:t>
            </a:r>
          </a:p>
          <a:p>
            <a:pPr lvl="1"/>
            <a:r>
              <a:rPr lang="en-US" dirty="0" smtClean="0"/>
              <a:t>Use z = B/SE(B) ~ N(0,1)</a:t>
            </a:r>
          </a:p>
          <a:p>
            <a:pPr lvl="1"/>
            <a:r>
              <a:rPr lang="en-US" dirty="0" smtClean="0"/>
              <a:t>Equivalently: Wald Test: χ</a:t>
            </a:r>
            <a:r>
              <a:rPr lang="en-US" baseline="30000" dirty="0" smtClean="0"/>
              <a:t>2</a:t>
            </a:r>
            <a:r>
              <a:rPr lang="en-US" dirty="0" smtClean="0"/>
              <a:t> = B</a:t>
            </a:r>
            <a:r>
              <a:rPr lang="en-US" baseline="30000" dirty="0" smtClean="0"/>
              <a:t>2</a:t>
            </a:r>
            <a:r>
              <a:rPr lang="en-US" dirty="0" smtClean="0"/>
              <a:t>/[SE(B)]</a:t>
            </a:r>
            <a:r>
              <a:rPr lang="en-US" baseline="30000" dirty="0" smtClean="0"/>
              <a:t>2</a:t>
            </a:r>
            <a:r>
              <a:rPr lang="en-US" dirty="0" smtClean="0"/>
              <a:t>, </a:t>
            </a:r>
            <a:r>
              <a:rPr lang="en-US" dirty="0" err="1" smtClean="0"/>
              <a:t>df</a:t>
            </a:r>
            <a:r>
              <a:rPr lang="en-US" dirty="0" smtClean="0"/>
              <a:t> =1</a:t>
            </a:r>
          </a:p>
          <a:p>
            <a:pPr lvl="1"/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1846205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Diagnostics: Model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classification:</a:t>
            </a:r>
          </a:p>
          <a:p>
            <a:pPr lvl="1"/>
            <a:r>
              <a:rPr lang="en-US" dirty="0" smtClean="0"/>
              <a:t>Choose cutoff P</a:t>
            </a:r>
            <a:r>
              <a:rPr lang="en-US" baseline="-25000" dirty="0" smtClean="0"/>
              <a:t>c</a:t>
            </a:r>
          </a:p>
          <a:p>
            <a:pPr lvl="1"/>
            <a:r>
              <a:rPr lang="en-US" dirty="0" smtClean="0"/>
              <a:t>Place individual in group 1 if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z</a:t>
            </a:r>
            <a:r>
              <a:rPr lang="en-US" dirty="0" smtClean="0"/>
              <a:t> &lt; P</a:t>
            </a:r>
            <a:r>
              <a:rPr lang="en-US" baseline="-25000" dirty="0" smtClean="0"/>
              <a:t>c</a:t>
            </a:r>
            <a:endParaRPr lang="en-US" dirty="0" smtClean="0"/>
          </a:p>
          <a:p>
            <a:pPr lvl="1"/>
            <a:r>
              <a:rPr lang="en-US" dirty="0" smtClean="0"/>
              <a:t>What percent correctly classified?</a:t>
            </a:r>
          </a:p>
          <a:p>
            <a:pPr lvl="1"/>
            <a:r>
              <a:rPr lang="en-US" dirty="0" smtClean="0"/>
              <a:t>Repeat for many values of P</a:t>
            </a:r>
            <a:r>
              <a:rPr lang="en-US" baseline="-25000" dirty="0" smtClean="0"/>
              <a:t>c</a:t>
            </a: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2478714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 of Correct Classification</a:t>
            </a:r>
            <a:endParaRPr lang="en-US" dirty="0"/>
          </a:p>
        </p:txBody>
      </p:sp>
      <p:pic>
        <p:nvPicPr>
          <p:cNvPr id="5" name="Picture 4" descr="Screen Shot 2019-03-21 at 4.32.00 PM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77"/>
          <a:stretch/>
        </p:blipFill>
        <p:spPr>
          <a:xfrm>
            <a:off x="1246040" y="2108311"/>
            <a:ext cx="6604000" cy="392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341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Receiver Operating Characteristic (ROC)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Plot true positive fraction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= P (classified + | actual +)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= sensitivity</a:t>
            </a:r>
          </a:p>
          <a:p>
            <a:pPr marL="0" indent="0">
              <a:buNone/>
            </a:pPr>
            <a:r>
              <a:rPr lang="en-US" dirty="0"/>
              <a:t>v</a:t>
            </a:r>
            <a:r>
              <a:rPr lang="en-US" dirty="0" smtClean="0"/>
              <a:t>s. false positive fraction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= P (classified + | actual -)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= 1 - specificity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3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ROC curve - example</a:t>
            </a:r>
            <a:endParaRPr lang="en-US" dirty="0"/>
          </a:p>
        </p:txBody>
      </p:sp>
      <p:pic>
        <p:nvPicPr>
          <p:cNvPr id="4" name="Content Placeholder 3" descr="Screen Shot 2019-03-21 at 4.34.50 PM.png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3" b="1217"/>
          <a:stretch/>
        </p:blipFill>
        <p:spPr>
          <a:xfrm>
            <a:off x="457200" y="1191802"/>
            <a:ext cx="8229600" cy="5342562"/>
          </a:xfrm>
        </p:spPr>
      </p:pic>
    </p:spTree>
    <p:extLst>
      <p:ext uri="{BB962C8B-B14F-4D97-AF65-F5344CB8AC3E}">
        <p14:creationId xmlns:p14="http://schemas.microsoft.com/office/powerpoint/2010/main" val="20506956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good is ROC curve?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Area under the curve (AUC) = a measure of how good model </a:t>
            </a:r>
            <a:r>
              <a:rPr lang="en-US" dirty="0"/>
              <a:t> </a:t>
            </a:r>
            <a:r>
              <a:rPr lang="en-US" dirty="0" smtClean="0"/>
              <a:t>is</a:t>
            </a:r>
          </a:p>
          <a:p>
            <a:pPr lvl="1"/>
            <a:r>
              <a:rPr lang="en-US" dirty="0" smtClean="0"/>
              <a:t>Values between 0.5 and 1</a:t>
            </a:r>
          </a:p>
          <a:p>
            <a:r>
              <a:rPr lang="en-US" dirty="0" smtClean="0"/>
              <a:t>AUC = probability that a randomly chosen </a:t>
            </a:r>
            <a:r>
              <a:rPr lang="en-US" b="1" dirty="0" smtClean="0"/>
              <a:t>positive</a:t>
            </a:r>
            <a:r>
              <a:rPr lang="en-US" dirty="0" smtClean="0"/>
              <a:t> subject is correctly classified with greater likelihood as </a:t>
            </a:r>
            <a:r>
              <a:rPr lang="en-US" b="1" dirty="0" smtClean="0"/>
              <a:t>positive</a:t>
            </a:r>
            <a:r>
              <a:rPr lang="en-US" dirty="0" smtClean="0"/>
              <a:t> than a randomly chosen </a:t>
            </a:r>
            <a:r>
              <a:rPr lang="en-US" b="1" dirty="0" smtClean="0"/>
              <a:t>negative</a:t>
            </a:r>
            <a:r>
              <a:rPr lang="en-US" dirty="0" smtClean="0"/>
              <a:t> subject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5742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watch out for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Training samples must be correctly classified and representative of population</a:t>
            </a:r>
          </a:p>
          <a:p>
            <a:r>
              <a:rPr lang="en-US" dirty="0" smtClean="0"/>
              <a:t>Fundamental assumption of logistic model is that the log odds is linearly related to independent variables </a:t>
            </a:r>
          </a:p>
          <a:p>
            <a:r>
              <a:rPr lang="en-US" dirty="0" smtClean="0"/>
              <a:t>Coefficient of any one variable can vary widely, depending on what others are included in the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0761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Textbook: Chapter 12, </a:t>
            </a:r>
            <a:r>
              <a:rPr lang="en-US" dirty="0" err="1" smtClean="0"/>
              <a:t>Abdelmonem</a:t>
            </a:r>
            <a:r>
              <a:rPr lang="en-US" dirty="0" smtClean="0"/>
              <a:t> </a:t>
            </a:r>
            <a:r>
              <a:rPr lang="en-US" dirty="0" err="1" smtClean="0"/>
              <a:t>Afifi</a:t>
            </a:r>
            <a:r>
              <a:rPr lang="en-US" dirty="0" smtClean="0"/>
              <a:t>, Susanne May, Virginia A. Clark. Practical Multivariate Analysis. Fifth Edition. CRC Press Taylor &amp; Francis Group</a:t>
            </a:r>
          </a:p>
          <a:p>
            <a:r>
              <a:rPr lang="en-US" dirty="0" smtClean="0"/>
              <a:t>Thanks Professor </a:t>
            </a:r>
            <a:r>
              <a:rPr lang="en-US" dirty="0" err="1" smtClean="0"/>
              <a:t>Afifi</a:t>
            </a:r>
            <a:r>
              <a:rPr lang="en-US" dirty="0" smtClean="0"/>
              <a:t> for his courtesy to share the materials</a:t>
            </a:r>
          </a:p>
          <a:p>
            <a:r>
              <a:rPr lang="en-US" dirty="0" smtClean="0"/>
              <a:t>Thanks our teaching assistance team for preparing the tutorial materials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843647"/>
      </p:ext>
    </p:extLst>
  </p:cSld>
  <p:clrMapOvr>
    <a:masterClrMapping/>
  </p:clrMapOvr>
</p:sld>
</file>

<file path=ppt/theme/theme1.xml><?xml version="1.0" encoding="utf-8"?>
<a:theme xmlns:a="http://schemas.openxmlformats.org/drawingml/2006/main" name="Modeling_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odeling_Theme" id="{DA19056B-BDA0-461D-9D51-96DAE12CB5C5}" vid="{A91E5478-EE54-4E00-A8DB-63D68C97DD0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Modeling_Theme</Template>
  <TotalTime>11890</TotalTime>
  <Words>1371</Words>
  <Application>Microsoft Macintosh PowerPoint</Application>
  <PresentationFormat>On-screen Show (4:3)</PresentationFormat>
  <Paragraphs>256</Paragraphs>
  <Slides>27</Slides>
  <Notes>27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Modeling_Theme</vt:lpstr>
      <vt:lpstr>Equation</vt:lpstr>
      <vt:lpstr>EE2203 Modelling Techniques</vt:lpstr>
      <vt:lpstr>Objectives of Logistic Regression</vt:lpstr>
      <vt:lpstr>Logistic Regression Model &amp; Odds of an event</vt:lpstr>
      <vt:lpstr>Example: Depression vs. Gender</vt:lpstr>
      <vt:lpstr>Risk Ratio</vt:lpstr>
      <vt:lpstr>Odds Ratio - formula</vt:lpstr>
      <vt:lpstr>Logistic Regression Equation</vt:lpstr>
      <vt:lpstr>Implications: The odds are multiplicative</vt:lpstr>
      <vt:lpstr>Implications: The log odds are additive</vt:lpstr>
      <vt:lpstr>Model is flexible</vt:lpstr>
      <vt:lpstr>Example: circulatory shock</vt:lpstr>
      <vt:lpstr>Parameter estimates</vt:lpstr>
      <vt:lpstr>Estimation</vt:lpstr>
      <vt:lpstr>Example: Depression data set</vt:lpstr>
      <vt:lpstr>OR interpretation – binary variable</vt:lpstr>
      <vt:lpstr>Odds Ratios – binary example</vt:lpstr>
      <vt:lpstr>Odds Ratios – continuous example</vt:lpstr>
      <vt:lpstr>OR interpretation – nominal variable, more than two categories</vt:lpstr>
      <vt:lpstr>Confidence Intervals for OR</vt:lpstr>
      <vt:lpstr>Tests of hypotheses</vt:lpstr>
      <vt:lpstr>Diagnostics: Model Evaluation</vt:lpstr>
      <vt:lpstr>Probability of Correct Classification</vt:lpstr>
      <vt:lpstr>Receiver Operating Characteristic (ROC)</vt:lpstr>
      <vt:lpstr>ROC curve - example</vt:lpstr>
      <vt:lpstr>How good is ROC curve?</vt:lpstr>
      <vt:lpstr>What to watch out for</vt:lpstr>
      <vt:lpstr>Acknowledgement</vt:lpstr>
    </vt:vector>
  </TitlesOfParts>
  <Company>City University of Hong Kong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EE2203 Modelling Techniques</dc:title>
  <dc:creator>Dr. CHAN Kei Hang Katie</dc:creator>
  <cp:lastModifiedBy>Katie Chan</cp:lastModifiedBy>
  <cp:revision>236</cp:revision>
  <cp:lastPrinted>2019-03-25T04:04:03Z</cp:lastPrinted>
  <dcterms:created xsi:type="dcterms:W3CDTF">2019-03-06T05:51:10Z</dcterms:created>
  <dcterms:modified xsi:type="dcterms:W3CDTF">2019-03-27T11:12:31Z</dcterms:modified>
</cp:coreProperties>
</file>