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43" r:id="rId4"/>
    <p:sldId id="344" r:id="rId5"/>
    <p:sldId id="32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2" r:id="rId23"/>
    <p:sldId id="363" r:id="rId24"/>
    <p:sldId id="364" r:id="rId25"/>
    <p:sldId id="361" r:id="rId26"/>
    <p:sldId id="365" r:id="rId27"/>
    <p:sldId id="370" r:id="rId28"/>
    <p:sldId id="371" r:id="rId29"/>
    <p:sldId id="372" r:id="rId30"/>
    <p:sldId id="366" r:id="rId31"/>
    <p:sldId id="375" r:id="rId32"/>
    <p:sldId id="368" r:id="rId33"/>
    <p:sldId id="373" r:id="rId34"/>
    <p:sldId id="374" r:id="rId35"/>
    <p:sldId id="367" r:id="rId36"/>
    <p:sldId id="369" r:id="rId37"/>
    <p:sldId id="380" r:id="rId38"/>
    <p:sldId id="383" r:id="rId39"/>
    <p:sldId id="381" r:id="rId40"/>
    <p:sldId id="382" r:id="rId41"/>
    <p:sldId id="376" r:id="rId42"/>
    <p:sldId id="377" r:id="rId43"/>
    <p:sldId id="378" r:id="rId44"/>
    <p:sldId id="379" r:id="rId45"/>
    <p:sldId id="340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06-Mar-23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3999" y="1122363"/>
            <a:ext cx="1033913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Operational Amplifier (Op-amp)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0B6D62-29F0-4627-A170-882FA9A2A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754" y="1565088"/>
            <a:ext cx="8293914" cy="52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7BA9F-0AE5-4A27-86A6-676A41B33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05" y="1591183"/>
            <a:ext cx="9454816" cy="526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71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Op-amp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BEED-2A91-451F-ACC3-A1966A57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116" y="1575215"/>
            <a:ext cx="8097383" cy="528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76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741 </a:t>
            </a:r>
            <a:r>
              <a:rPr lang="en-US" dirty="0" err="1"/>
              <a:t>Opamp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E886A-33A1-4EA7-BB9F-E2B54981874F}"/>
              </a:ext>
            </a:extLst>
          </p:cNvPr>
          <p:cNvSpPr/>
          <p:nvPr/>
        </p:nvSpPr>
        <p:spPr>
          <a:xfrm>
            <a:off x="8777037" y="5149516"/>
            <a:ext cx="2069431" cy="1167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182EA-1870-4082-B4A4-3928F5806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12"/>
          <a:stretch/>
        </p:blipFill>
        <p:spPr>
          <a:xfrm>
            <a:off x="1395657" y="1654342"/>
            <a:ext cx="8660279" cy="4662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D1DFCA-C774-45B5-BBAA-419F5EE32CA7}"/>
              </a:ext>
            </a:extLst>
          </p:cNvPr>
          <p:cNvSpPr txBox="1"/>
          <p:nvPr/>
        </p:nvSpPr>
        <p:spPr>
          <a:xfrm>
            <a:off x="5308298" y="4427621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     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1DB54-AF66-4BA4-935C-F613B7CBF331}"/>
              </a:ext>
            </a:extLst>
          </p:cNvPr>
          <p:cNvSpPr txBox="1"/>
          <p:nvPr/>
        </p:nvSpPr>
        <p:spPr>
          <a:xfrm>
            <a:off x="2885577" y="6364704"/>
            <a:ext cx="519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How are the circuits related to what we have learnt?</a:t>
            </a:r>
          </a:p>
        </p:txBody>
      </p:sp>
    </p:spTree>
    <p:extLst>
      <p:ext uri="{BB962C8B-B14F-4D97-AF65-F5344CB8AC3E}">
        <p14:creationId xmlns:p14="http://schemas.microsoft.com/office/powerpoint/2010/main" val="38094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741 </a:t>
            </a:r>
            <a:r>
              <a:rPr lang="en-US" dirty="0" err="1"/>
              <a:t>Opamp</a:t>
            </a:r>
            <a:r>
              <a:rPr lang="en-US" dirty="0"/>
              <a:t>: What’s inside?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F439EA8D-E9E3-431D-BCEF-709D3D9AB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322" y="1660126"/>
            <a:ext cx="8497249" cy="4832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96789-365A-4E91-B9E5-5DE25AD9424D}"/>
              </a:ext>
            </a:extLst>
          </p:cNvPr>
          <p:cNvSpPr txBox="1"/>
          <p:nvPr/>
        </p:nvSpPr>
        <p:spPr>
          <a:xfrm>
            <a:off x="4326202" y="3603456"/>
            <a:ext cx="2886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(Differential Amplifier (DE))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40721-3F2F-4C90-8FB4-6FE37155FDC4}"/>
              </a:ext>
            </a:extLst>
          </p:cNvPr>
          <p:cNvSpPr txBox="1"/>
          <p:nvPr/>
        </p:nvSpPr>
        <p:spPr>
          <a:xfrm>
            <a:off x="5730945" y="3972788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(Common Emitter (CE))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E1F314-2F18-4F4C-AFEA-0C832B2D3D07}"/>
              </a:ext>
            </a:extLst>
          </p:cNvPr>
          <p:cNvSpPr txBox="1"/>
          <p:nvPr/>
        </p:nvSpPr>
        <p:spPr>
          <a:xfrm>
            <a:off x="4126734" y="4407930"/>
            <a:ext cx="3858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(Emitter follower (EF) based Class AB)</a:t>
            </a:r>
          </a:p>
        </p:txBody>
      </p:sp>
    </p:spTree>
    <p:extLst>
      <p:ext uri="{BB962C8B-B14F-4D97-AF65-F5344CB8AC3E}">
        <p14:creationId xmlns:p14="http://schemas.microsoft.com/office/powerpoint/2010/main" val="784744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741 </a:t>
            </a:r>
            <a:r>
              <a:rPr lang="en-US" dirty="0" err="1"/>
              <a:t>Opamp</a:t>
            </a:r>
            <a:r>
              <a:rPr lang="en-US" dirty="0"/>
              <a:t>: Input Stage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EA7D4243-981D-4A24-AF4F-19B2AC84F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526" y="1668119"/>
            <a:ext cx="8457371" cy="51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27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741 </a:t>
            </a:r>
            <a:r>
              <a:rPr lang="en-US" dirty="0" err="1"/>
              <a:t>Opamp</a:t>
            </a:r>
            <a:r>
              <a:rPr lang="en-US" dirty="0"/>
              <a:t>: Second Stage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12F5C33-E7CF-4BFA-B160-BC0400DEF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477" y="1992486"/>
            <a:ext cx="5999073" cy="3667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05F0A-05E5-4223-935B-F8404CB5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07" y="2259198"/>
            <a:ext cx="5524383" cy="31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2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741 </a:t>
            </a:r>
            <a:r>
              <a:rPr lang="en-US" dirty="0" err="1"/>
              <a:t>Opamp</a:t>
            </a:r>
            <a:r>
              <a:rPr lang="en-US" dirty="0"/>
              <a:t>: Output Stage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FB77B6C-6B44-4361-AABE-4393CB3D7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1701" y="2013124"/>
            <a:ext cx="8176933" cy="48267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0AD77-5375-49BA-98CE-F5B2B9155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21" y="1549089"/>
            <a:ext cx="1822136" cy="40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0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Internal circuits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31BC19-B993-475E-B9BB-1DC48F3EE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Input stage: Differential amplifier (DA) of high input resistance, e.g., MOSFET/JFET pair</a:t>
            </a:r>
          </a:p>
          <a:p>
            <a:r>
              <a:rPr lang="en-US" dirty="0"/>
              <a:t>Second stage: Common-emitter (CE) stage with </a:t>
            </a:r>
            <a:r>
              <a:rPr lang="en-US" b="1" dirty="0"/>
              <a:t>active load</a:t>
            </a:r>
          </a:p>
          <a:p>
            <a:r>
              <a:rPr lang="en-US" dirty="0"/>
              <a:t>Output stage: Emitter follower (EF) with low output resistance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91B13-E8C2-4C54-8517-A97DA5448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49" y="4001294"/>
            <a:ext cx="6486702" cy="24915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63EB-8BFB-4041-94A2-6BF5B78A253C}"/>
              </a:ext>
            </a:extLst>
          </p:cNvPr>
          <p:cNvSpPr txBox="1"/>
          <p:nvPr/>
        </p:nvSpPr>
        <p:spPr>
          <a:xfrm>
            <a:off x="5065300" y="6472987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More details in Appendix</a:t>
            </a:r>
          </a:p>
        </p:txBody>
      </p:sp>
    </p:spTree>
    <p:extLst>
      <p:ext uri="{BB962C8B-B14F-4D97-AF65-F5344CB8AC3E}">
        <p14:creationId xmlns:p14="http://schemas.microsoft.com/office/powerpoint/2010/main" val="870540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Terminals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8DF7C8-332B-4A36-93C9-09DFF1930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905" y="1931831"/>
            <a:ext cx="7505702" cy="18704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8ED296-A833-4B64-88E1-B71164B4DFEB}"/>
              </a:ext>
            </a:extLst>
          </p:cNvPr>
          <p:cNvSpPr/>
          <p:nvPr/>
        </p:nvSpPr>
        <p:spPr>
          <a:xfrm>
            <a:off x="491289" y="1605181"/>
            <a:ext cx="11474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From a signal point of view, op-amp has three terminals: two input terminals for differential signal input and one single-ended output terminal.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25A27-96D2-4466-9CCD-60B32EE90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57" y="3916279"/>
            <a:ext cx="4777209" cy="27928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88D844-C612-49A9-9BCE-E836DD5AB3AE}"/>
              </a:ext>
            </a:extLst>
          </p:cNvPr>
          <p:cNvSpPr/>
          <p:nvPr/>
        </p:nvSpPr>
        <p:spPr>
          <a:xfrm>
            <a:off x="6096000" y="4679585"/>
            <a:ext cx="6096000" cy="114646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Most IC op-amps require two power supplies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and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sometimes given as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[+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DD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]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and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[–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CC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EE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SS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63029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Op-amp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F5DF71-6F81-4CEE-B32F-CAE9E8EC3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5" y="2426160"/>
            <a:ext cx="6115050" cy="22479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7C023E-83B0-435C-827A-171AD4111F59}"/>
              </a:ext>
            </a:extLst>
          </p:cNvPr>
          <p:cNvSpPr/>
          <p:nvPr/>
        </p:nvSpPr>
        <p:spPr>
          <a:xfrm>
            <a:off x="316830" y="1690688"/>
            <a:ext cx="11750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EE2301/2005, you have studied the op-amps and simple op-amp circuits, assuming that the op-amp is an ideal element satisfying the following conditions: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C828B-4CDD-4263-9400-813882372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292" y="4558797"/>
            <a:ext cx="5111416" cy="221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15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Op-amp: Properties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FD474-3791-4E24-A884-B10D2DA3E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116" y="1665642"/>
            <a:ext cx="8508625" cy="519235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7CC6FB8-49B6-4343-85F4-F4EE7BA64B3C}"/>
              </a:ext>
            </a:extLst>
          </p:cNvPr>
          <p:cNvCxnSpPr/>
          <p:nvPr/>
        </p:nvCxnSpPr>
        <p:spPr>
          <a:xfrm>
            <a:off x="6641432" y="2695074"/>
            <a:ext cx="1497931" cy="2045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5BAFFE7-B328-44E5-AE81-981D3F17CD08}"/>
              </a:ext>
            </a:extLst>
          </p:cNvPr>
          <p:cNvSpPr txBox="1"/>
          <p:nvPr/>
        </p:nvSpPr>
        <p:spPr>
          <a:xfrm>
            <a:off x="8133347" y="2755230"/>
            <a:ext cx="1951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Negative Feedback</a:t>
            </a:r>
          </a:p>
        </p:txBody>
      </p:sp>
    </p:spTree>
    <p:extLst>
      <p:ext uri="{BB962C8B-B14F-4D97-AF65-F5344CB8AC3E}">
        <p14:creationId xmlns:p14="http://schemas.microsoft.com/office/powerpoint/2010/main" val="47566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Op-amp: Properties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0EC61-2563-4391-874D-53AD12DDF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1618975"/>
            <a:ext cx="7945855" cy="52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4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Op-amp: Properties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58FC5-190D-4636-ABB2-42191152E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99" y="1817613"/>
            <a:ext cx="8690811" cy="285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2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4F9A8-D9D1-493E-A3E7-4D432B4E5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74" y="1547662"/>
            <a:ext cx="8852452" cy="53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1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4CBD5F-FA22-46D1-B1F3-ACD0D5AB2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507" y="1630280"/>
            <a:ext cx="8162679" cy="522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4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613E3-EEA7-4781-A320-F833EC68C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20" y="1617411"/>
            <a:ext cx="8567858" cy="5240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12D9FE-F3C2-4FDA-AF3A-1B51AC3DC94A}"/>
              </a:ext>
            </a:extLst>
          </p:cNvPr>
          <p:cNvSpPr txBox="1"/>
          <p:nvPr/>
        </p:nvSpPr>
        <p:spPr>
          <a:xfrm>
            <a:off x="9432759" y="2671011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Voltage</a:t>
            </a:r>
          </a:p>
          <a:p>
            <a:r>
              <a:rPr lang="en-US" b="1" dirty="0">
                <a:solidFill>
                  <a:srgbClr val="FF0000"/>
                </a:solidFill>
              </a:rPr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2738543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DC29B-025E-43B3-B3D9-C6BFFC834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354" y="1558089"/>
            <a:ext cx="8057588" cy="5299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AEDA79-599E-4622-A9DE-D81BFD1F15F8}"/>
              </a:ext>
            </a:extLst>
          </p:cNvPr>
          <p:cNvSpPr txBox="1"/>
          <p:nvPr/>
        </p:nvSpPr>
        <p:spPr>
          <a:xfrm>
            <a:off x="8825163" y="4812632"/>
            <a:ext cx="295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Comparator</a:t>
            </a:r>
          </a:p>
        </p:txBody>
      </p:sp>
    </p:spTree>
    <p:extLst>
      <p:ext uri="{BB962C8B-B14F-4D97-AF65-F5344CB8AC3E}">
        <p14:creationId xmlns:p14="http://schemas.microsoft.com/office/powerpoint/2010/main" val="1121427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35CF2AF5-6953-469E-BC35-AFC637105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8429" y="1777331"/>
            <a:ext cx="8039482" cy="508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55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Perform Mathematical Operations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C4E40-0638-4A75-8DE1-13F9FA62D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884" y="1648754"/>
            <a:ext cx="8789779" cy="52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10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subtractor or Difference Amp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C59A8E-E409-40F4-BDD6-43A1B59E8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939" y="1620035"/>
            <a:ext cx="8332122" cy="523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12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subtractor or Difference Amp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CE4F34-3347-4846-9C91-C40E101C5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67" y="1912866"/>
            <a:ext cx="8655821" cy="48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59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subtractor or Difference Amp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1C2C05-3624-4D27-BBFA-6EB08D23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58" y="1852864"/>
            <a:ext cx="4229905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C3518B-8007-4BE6-B792-BA1A2A5F0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82" y="2520616"/>
            <a:ext cx="7240168" cy="43373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FED68C-A1CC-400A-957F-155F07D0CB1F}"/>
              </a:ext>
            </a:extLst>
          </p:cNvPr>
          <p:cNvSpPr txBox="1"/>
          <p:nvPr/>
        </p:nvSpPr>
        <p:spPr>
          <a:xfrm>
            <a:off x="884321" y="291765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971DF-0F02-4E3A-A9AA-27D3C459C042}"/>
              </a:ext>
            </a:extLst>
          </p:cNvPr>
          <p:cNvSpPr txBox="1"/>
          <p:nvPr/>
        </p:nvSpPr>
        <p:spPr>
          <a:xfrm>
            <a:off x="2346323" y="385812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164976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2D1DB1-9AD9-4A94-8EAE-37330718739C}"/>
              </a:ext>
            </a:extLst>
          </p:cNvPr>
          <p:cNvSpPr txBox="1"/>
          <p:nvPr/>
        </p:nvSpPr>
        <p:spPr>
          <a:xfrm>
            <a:off x="372979" y="1810753"/>
            <a:ext cx="114239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Previous part was about Ideal op-amp </a:t>
            </a:r>
            <a:r>
              <a:rPr lang="en-US" dirty="0">
                <a:sym typeface="Wingdings" panose="05000000000000000000" pitchFamily="2" charset="2"/>
              </a:rPr>
              <a:t> Real op-amp has several non-idealities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Offset voltage – caused by circuit mismatch between + &amp; - terminals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Input current can be non-zero – BJT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Actual differential gain is not infinite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Finite time taken for op-amp output to change  slew rate &amp; bandwidth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99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Offset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56B723-B15A-48DD-9D81-B665276CB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261" y="1624262"/>
            <a:ext cx="4342739" cy="523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6CF9B1-3ADC-443D-A483-E0043EA71A2A}"/>
              </a:ext>
            </a:extLst>
          </p:cNvPr>
          <p:cNvSpPr/>
          <p:nvPr/>
        </p:nvSpPr>
        <p:spPr>
          <a:xfrm>
            <a:off x="208547" y="1690688"/>
            <a:ext cx="6096000" cy="391645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IO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is defined as negative of the DC voltage that must be applied between the inputs of an op-amp to force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to zero under open-loop conditions (Figure 21). 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IO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can be either positive or negative and typically has a value between 10 mV and 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depending on the type of op-amp.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may also vary with temperature.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130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Offset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D5744-FF00-4F25-B2B1-268F557E2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942" y="2919601"/>
            <a:ext cx="7932570" cy="26169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27A565-562E-456E-899B-4AF902ED6F0F}"/>
              </a:ext>
            </a:extLst>
          </p:cNvPr>
          <p:cNvSpPr/>
          <p:nvPr/>
        </p:nvSpPr>
        <p:spPr>
          <a:xfrm>
            <a:off x="547437" y="1710678"/>
            <a:ext cx="1099686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The effect of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IO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on an op-amp circuit can be modelled by adding a DC voltage source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sz="1400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IO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 series with the non-inverting input terminal, as shown in the Figure.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066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040834-6430-4737-8D8A-A4503E30A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6" y="1618556"/>
            <a:ext cx="6280484" cy="2838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809813-8D25-4A60-B952-C1565AC1B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689" y="1691845"/>
            <a:ext cx="5142722" cy="3134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B92638-27B2-4A77-B181-D11F5BC3A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331" y="4916605"/>
            <a:ext cx="4696326" cy="19413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CEFE9-3F50-42F0-9104-D68FEE36ED85}"/>
              </a:ext>
            </a:extLst>
          </p:cNvPr>
          <p:cNvSpPr/>
          <p:nvPr/>
        </p:nvSpPr>
        <p:spPr>
          <a:xfrm>
            <a:off x="7513721" y="5967663"/>
            <a:ext cx="737936" cy="258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mV</a:t>
            </a:r>
          </a:p>
        </p:txBody>
      </p:sp>
    </p:spTree>
    <p:extLst>
      <p:ext uri="{BB962C8B-B14F-4D97-AF65-F5344CB8AC3E}">
        <p14:creationId xmlns:p14="http://schemas.microsoft.com/office/powerpoint/2010/main" val="3139074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Offset: Practical problem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7363274E-60FF-4422-96E7-2E0306957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b="1" dirty="0"/>
              <a:t>Offset in integrator</a:t>
            </a:r>
          </a:p>
          <a:p>
            <a:pPr lvl="1"/>
            <a:r>
              <a:rPr lang="en-US" dirty="0"/>
              <a:t>The op-amp integrator is very easily saturated if there is a small lack of symmetry. This is because the error gets integrated quickly and the output will soon move towards the maximum voltage.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EA8BFF-5146-4896-9D7E-7E2EC7CE4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171"/>
          <a:stretch/>
        </p:blipFill>
        <p:spPr>
          <a:xfrm>
            <a:off x="1034475" y="3429000"/>
            <a:ext cx="10319325" cy="274796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FF014E-8A38-407B-A193-5E4473CB5D05}"/>
              </a:ext>
            </a:extLst>
          </p:cNvPr>
          <p:cNvSpPr/>
          <p:nvPr/>
        </p:nvSpPr>
        <p:spPr>
          <a:xfrm>
            <a:off x="5727032" y="5233737"/>
            <a:ext cx="5119436" cy="14358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28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Input current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A0AD4-421E-404F-A02E-CBD1E81AD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9" y="1822784"/>
            <a:ext cx="3581427" cy="32124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8BF9F1-53D2-472E-B73B-03DE8EEAD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706" y="1690688"/>
            <a:ext cx="4275452" cy="3609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FE4491-F4DD-4DE4-9503-3BFE012C7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784" y="1822784"/>
            <a:ext cx="3306679" cy="1565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206ABF-9B73-42DA-A049-98725D07C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606" y="5408194"/>
            <a:ext cx="4722393" cy="14498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8B6E80-DCE4-49AB-8FEE-72ABCBBCECE8}"/>
              </a:ext>
            </a:extLst>
          </p:cNvPr>
          <p:cNvSpPr/>
          <p:nvPr/>
        </p:nvSpPr>
        <p:spPr>
          <a:xfrm>
            <a:off x="8404058" y="3519934"/>
            <a:ext cx="378794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Typical input bias currents range in value from </a:t>
            </a:r>
            <a:r>
              <a:rPr lang="en-US" sz="2000" dirty="0">
                <a:solidFill>
                  <a:srgbClr val="990000"/>
                </a:solidFill>
                <a:latin typeface="Times New Roman" panose="02020603050405020304" pitchFamily="18" charset="0"/>
              </a:rPr>
              <a:t>0.1 </a:t>
            </a:r>
            <a:r>
              <a:rPr lang="en-US" sz="2000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pA</a:t>
            </a:r>
            <a:r>
              <a:rPr lang="en-US" sz="2000" dirty="0">
                <a:solidFill>
                  <a:srgbClr val="990000"/>
                </a:solidFill>
                <a:latin typeface="Times New Roman" panose="02020603050405020304" pitchFamily="18" charset="0"/>
              </a:rPr>
              <a:t> to 10 </a:t>
            </a:r>
            <a:r>
              <a:rPr lang="en-US" sz="2000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uA</a:t>
            </a:r>
            <a:r>
              <a:rPr lang="en-US" sz="2000" dirty="0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and can be positive or negative, depending on the type of op-amp.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22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Input current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C20F7BC-4135-46B2-8BE2-C5B175813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b="1" dirty="0"/>
              <a:t>Input bias current</a:t>
            </a:r>
          </a:p>
          <a:p>
            <a:pPr lvl="1"/>
            <a:r>
              <a:rPr lang="en-US" b="1" dirty="0"/>
              <a:t>Unwanted offset: </a:t>
            </a:r>
            <a:r>
              <a:rPr lang="en-US" dirty="0"/>
              <a:t>Since </a:t>
            </a:r>
            <a:r>
              <a:rPr lang="en-US" dirty="0" err="1"/>
              <a:t>i</a:t>
            </a:r>
            <a:r>
              <a:rPr lang="en-US" baseline="-25000" dirty="0" err="1"/>
              <a:t>b</a:t>
            </a:r>
            <a:r>
              <a:rPr lang="en-US" dirty="0"/>
              <a:t> flows into both inputs, the negative input side will have a slightly negative dc voltage even when v</a:t>
            </a:r>
            <a:r>
              <a:rPr lang="en-US" baseline="-25000" dirty="0"/>
              <a:t>i</a:t>
            </a:r>
            <a:r>
              <a:rPr lang="en-US" dirty="0"/>
              <a:t> = 0, whereas the positive input side is still 0V because there is no resistor there!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9B689B-4709-466D-8886-89525BF0C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702" y="3704321"/>
            <a:ext cx="4312660" cy="251936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47C83074-8979-4025-92CD-64155C10C7BA}"/>
              </a:ext>
            </a:extLst>
          </p:cNvPr>
          <p:cNvSpPr/>
          <p:nvPr/>
        </p:nvSpPr>
        <p:spPr>
          <a:xfrm>
            <a:off x="5786751" y="4511930"/>
            <a:ext cx="1148006" cy="714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71924D-CBA2-4FBC-A853-208D0283A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216" y="3527414"/>
            <a:ext cx="4686300" cy="271462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165D27C-69E6-43D8-94AC-B9D5D44FB170}"/>
              </a:ext>
            </a:extLst>
          </p:cNvPr>
          <p:cNvSpPr/>
          <p:nvPr/>
        </p:nvSpPr>
        <p:spPr>
          <a:xfrm>
            <a:off x="8102785" y="5226097"/>
            <a:ext cx="1234774" cy="6007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F1F99F-6297-47BE-B12A-C132C5C068F3}"/>
              </a:ext>
            </a:extLst>
          </p:cNvPr>
          <p:cNvSpPr txBox="1"/>
          <p:nvPr/>
        </p:nvSpPr>
        <p:spPr>
          <a:xfrm>
            <a:off x="5097678" y="5277548"/>
            <a:ext cx="247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altLang="zh-CN" dirty="0"/>
              <a:t>ntroduce a resistor at non-inverting terminal.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42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Slew rate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ACF88-762B-4DF0-93B9-40ED43994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1690688"/>
            <a:ext cx="6723647" cy="27702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932974-3B3A-4DAC-998A-F61F1801E8BC}"/>
              </a:ext>
            </a:extLst>
          </p:cNvPr>
          <p:cNvSpPr txBox="1"/>
          <p:nvPr/>
        </p:nvSpPr>
        <p:spPr>
          <a:xfrm>
            <a:off x="312821" y="4788568"/>
            <a:ext cx="436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= Max |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="1" i="1" baseline="-25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/dt| of an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opamp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7D34B6-BD54-460F-BE65-2D037156D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960" y="4529889"/>
            <a:ext cx="7360039" cy="221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73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Slew rate: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A5C040-1810-4886-94F7-F0EAECA4F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1629005"/>
            <a:ext cx="5329989" cy="29631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532A67-AE86-4EAB-916F-BC32EAAC0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652" y="2771206"/>
            <a:ext cx="6609347" cy="40867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825DFA-2B34-4EC3-992D-D15E7F79FF85}"/>
              </a:ext>
            </a:extLst>
          </p:cNvPr>
          <p:cNvSpPr/>
          <p:nvPr/>
        </p:nvSpPr>
        <p:spPr>
          <a:xfrm>
            <a:off x="6436895" y="5360069"/>
            <a:ext cx="1167063" cy="631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Max|d</a:t>
            </a:r>
            <a:r>
              <a:rPr lang="en-US" sz="1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6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/dt|</a:t>
            </a:r>
          </a:p>
        </p:txBody>
      </p:sp>
    </p:spTree>
    <p:extLst>
      <p:ext uri="{BB962C8B-B14F-4D97-AF65-F5344CB8AC3E}">
        <p14:creationId xmlns:p14="http://schemas.microsoft.com/office/powerpoint/2010/main" val="4149773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Slew rate: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A5C040-1810-4886-94F7-F0EAECA4F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1629005"/>
            <a:ext cx="5329989" cy="2963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04298F-3BF3-40D8-83C3-A60126A8B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605" y="1745420"/>
            <a:ext cx="5183605" cy="496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83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Finite gain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5EA256-D604-49A3-98B9-E31609EE3B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b="1" dirty="0"/>
                  <a:t>Finite loop gain and bandwidth</a:t>
                </a:r>
              </a:p>
              <a:p>
                <a:pPr lvl="1"/>
                <a:r>
                  <a:rPr lang="en-US" sz="2800" dirty="0"/>
                  <a:t>The open-loop gain of practical op-amps is not infinite and drops as frequency increases.</a:t>
                </a:r>
              </a:p>
              <a:p>
                <a:pPr lvl="1"/>
                <a:r>
                  <a:rPr lang="en-US" sz="2800" dirty="0"/>
                  <a:t>Open-loop gain: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𝑜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−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gain is given by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3200" b="0" i="1" baseline="-2500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𝐴𝑜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  <m:r>
                              <m:rPr>
                                <m:sty m:val="p"/>
                              </m:rPr>
                              <a:rPr lang="en-US" sz="3200" b="0" i="0" baseline="-25000" dirty="0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dirty="0"/>
                  <a:t> 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m:rPr>
                        <m:sty m:val="p"/>
                      </m:rPr>
                      <a:rPr lang="en-US" b="0" i="0" baseline="-25000" dirty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=2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π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 is the break frequency)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5EA256-D604-49A3-98B9-E31609EE3B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6315B87-0FF5-4BAB-BBA7-9E0EB2FCA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769" y="3138347"/>
            <a:ext cx="4631031" cy="282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78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Bandwidth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10EA30-C343-4FEA-9FFD-2AB1CD09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9" y="1896108"/>
            <a:ext cx="8690811" cy="43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62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Open-loop Bandwidth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A2919D-227C-4495-BBC6-70485286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779" y="1671623"/>
            <a:ext cx="7985208" cy="51006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D5E1BD-E6E9-4B74-B25B-DD77B0898CC4}"/>
              </a:ext>
            </a:extLst>
          </p:cNvPr>
          <p:cNvSpPr/>
          <p:nvPr/>
        </p:nvSpPr>
        <p:spPr>
          <a:xfrm>
            <a:off x="166687" y="1789627"/>
            <a:ext cx="315427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The dominant pole frequency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is often in the low frequency hertz range (normally below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1 kHz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). 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the gain falls at a rate of  –20 dB/decade.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A34422-974D-4F2A-9823-583930EC5797}"/>
              </a:ext>
            </a:extLst>
          </p:cNvPr>
          <p:cNvSpPr/>
          <p:nvPr/>
        </p:nvSpPr>
        <p:spPr>
          <a:xfrm>
            <a:off x="7555832" y="4475747"/>
            <a:ext cx="2237873" cy="9865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53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Open-loop Bandwidth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E08FA7-CC89-4ECF-A802-0C6C53FA3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7" y="1798720"/>
            <a:ext cx="3272047" cy="33267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3C7AB1-A3A9-47E0-BEF9-AC472C6F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132" y="2418346"/>
            <a:ext cx="7660868" cy="44396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E04EDD-6C74-4F4D-85AF-8630E68C842F}"/>
              </a:ext>
            </a:extLst>
          </p:cNvPr>
          <p:cNvSpPr txBox="1"/>
          <p:nvPr/>
        </p:nvSpPr>
        <p:spPr>
          <a:xfrm>
            <a:off x="1449805" y="5781174"/>
            <a:ext cx="2502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UGF = Gain*BW</a:t>
            </a:r>
          </a:p>
          <a:p>
            <a:r>
              <a:rPr lang="en-US" b="1" dirty="0">
                <a:solidFill>
                  <a:srgbClr val="FF0000"/>
                </a:solidFill>
              </a:rPr>
              <a:t>Gain-Bandwidth product is constant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9411F6-0658-4BC3-BDA9-0A56B6123C74}"/>
              </a:ext>
            </a:extLst>
          </p:cNvPr>
          <p:cNvCxnSpPr/>
          <p:nvPr/>
        </p:nvCxnSpPr>
        <p:spPr>
          <a:xfrm flipV="1">
            <a:off x="6045868" y="2165684"/>
            <a:ext cx="150395" cy="3188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CF12080-3A73-40BB-82F9-1E399520CE14}"/>
              </a:ext>
            </a:extLst>
          </p:cNvPr>
          <p:cNvSpPr txBox="1"/>
          <p:nvPr/>
        </p:nvSpPr>
        <p:spPr>
          <a:xfrm>
            <a:off x="6045868" y="186985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UGF</a:t>
            </a:r>
          </a:p>
        </p:txBody>
      </p:sp>
    </p:spTree>
    <p:extLst>
      <p:ext uri="{BB962C8B-B14F-4D97-AF65-F5344CB8AC3E}">
        <p14:creationId xmlns:p14="http://schemas.microsoft.com/office/powerpoint/2010/main" val="2442759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Closed-loop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45D63-B6D2-45A3-95C5-2CA6AAB51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Inverting amplifier: Suppose the op-amp gain is </a:t>
            </a:r>
            <a:r>
              <a:rPr lang="en-US" i="1" dirty="0"/>
              <a:t>Av</a:t>
            </a:r>
            <a:r>
              <a:rPr lang="en-US" dirty="0"/>
              <a:t>(w), not infinity! The inverting amplifier gain at w becomes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7B5CCD-5481-44D8-865C-C828DA104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52" y="3175876"/>
            <a:ext cx="4848225" cy="2552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D8EF32-ADC8-44E5-9A8E-C5DFEE7FC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425" y="2978342"/>
            <a:ext cx="3838575" cy="3305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B1AA0D-CF09-4F4E-9664-A46EAEB34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973" y="5799659"/>
            <a:ext cx="4410075" cy="10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123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nonidealities: Closed-loop Bandwidth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B0B44CB0-0374-4C28-A77D-92528334B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066" y="1690688"/>
            <a:ext cx="10111237" cy="504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34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: Other Applications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8097AE-F99A-4A59-B4AF-EFF255CA8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837" y="2069432"/>
            <a:ext cx="5351595" cy="4662237"/>
          </a:xfrm>
          <a:prstGeom prst="rect">
            <a:avLst/>
          </a:prstGeo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1778B836-4506-41BE-ADF2-2E7F0C326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2997" y="2322012"/>
            <a:ext cx="4207253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881D2-26A5-4AF8-8E1C-536609E4331E}"/>
              </a:ext>
            </a:extLst>
          </p:cNvPr>
          <p:cNvSpPr txBox="1"/>
          <p:nvPr/>
        </p:nvSpPr>
        <p:spPr>
          <a:xfrm>
            <a:off x="2249905" y="1828800"/>
            <a:ext cx="172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Source</a:t>
            </a:r>
          </a:p>
        </p:txBody>
      </p:sp>
    </p:spTree>
    <p:extLst>
      <p:ext uri="{BB962C8B-B14F-4D97-AF65-F5344CB8AC3E}">
        <p14:creationId xmlns:p14="http://schemas.microsoft.com/office/powerpoint/2010/main" val="112127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: Other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81D2-26A5-4AF8-8E1C-536609E4331E}"/>
              </a:ext>
            </a:extLst>
          </p:cNvPr>
          <p:cNvSpPr txBox="1"/>
          <p:nvPr/>
        </p:nvSpPr>
        <p:spPr>
          <a:xfrm>
            <a:off x="360947" y="1552074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4B31473B-2D01-4C17-A5FA-927FD25D7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254" y="2062791"/>
            <a:ext cx="5041994" cy="3896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B64C5D-84F9-4DE9-916B-DA40DA957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003" y="1793164"/>
            <a:ext cx="4721797" cy="17949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A58ACB-3808-4893-90AA-D48A93628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22" y="3883071"/>
            <a:ext cx="5768850" cy="1325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D51011-D69F-46CD-AB08-B747E2C72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196" y="5208634"/>
            <a:ext cx="50482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8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: Other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81D2-26A5-4AF8-8E1C-536609E4331E}"/>
              </a:ext>
            </a:extLst>
          </p:cNvPr>
          <p:cNvSpPr txBox="1"/>
          <p:nvPr/>
        </p:nvSpPr>
        <p:spPr>
          <a:xfrm>
            <a:off x="360947" y="1552074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FBB4D21D-580F-4BE1-BBB7-8DEB30639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254" y="2062791"/>
            <a:ext cx="5041994" cy="38965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772B75-977F-4F89-9F0C-03046BE04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733" y="1690688"/>
            <a:ext cx="5171008" cy="1325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0D34B5-B6BB-4311-BCBB-2F03717BA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014" y="3210564"/>
            <a:ext cx="5171008" cy="325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: Other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881D2-26A5-4AF8-8E1C-536609E4331E}"/>
              </a:ext>
            </a:extLst>
          </p:cNvPr>
          <p:cNvSpPr txBox="1"/>
          <p:nvPr/>
        </p:nvSpPr>
        <p:spPr>
          <a:xfrm>
            <a:off x="360947" y="1552074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</a:t>
            </a:r>
          </a:p>
        </p:txBody>
      </p: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58C8E9E-47FF-488E-8C74-ADA678F32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769" y="1905138"/>
            <a:ext cx="5397707" cy="418035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D924F27-0A14-4EA6-8B94-107A64A5D203}"/>
              </a:ext>
            </a:extLst>
          </p:cNvPr>
          <p:cNvSpPr/>
          <p:nvPr/>
        </p:nvSpPr>
        <p:spPr>
          <a:xfrm>
            <a:off x="4855779" y="4351283"/>
            <a:ext cx="1671145" cy="10089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097A29-7E83-49B9-9313-7819B16C3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924" y="1690688"/>
            <a:ext cx="4680219" cy="15732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BCC183-E3D5-4324-8D8C-E0639AA07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610" y="3429000"/>
            <a:ext cx="477219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088690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7F5B-C5A0-4B18-B45A-5FF0340D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bias circuit in 741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FF295F-8B71-4DC9-9750-7F51C2B6D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1228" y="1541845"/>
            <a:ext cx="8849544" cy="49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510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4548-B50E-4928-AD8F-E4B0B483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bias circuit in 741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7A0BC9-9A09-4401-8B06-551AB63D8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4966" y="1690688"/>
            <a:ext cx="8612186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18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245B-28D7-40D9-9817-A651D16C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Short-circuit protection circuit in 741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2E5388-D983-4D32-AC12-9F1A573A3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5368" y="1776151"/>
            <a:ext cx="8974729" cy="507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975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BFD81-C4B1-4941-949E-6702D20D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stage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122D59-9F62-43B2-942F-59F9481DB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7716" y="1711855"/>
            <a:ext cx="8385181" cy="508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74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E8050-C724-4B85-9B49-E85A938B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Stage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216AF74-5491-45E7-B338-68B4A147E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849" y="2128055"/>
            <a:ext cx="6231147" cy="3626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B3E16A-10EB-46AB-9920-B9E35CE9F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330" y="2336058"/>
            <a:ext cx="5605670" cy="3116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460710-3C7F-44C7-AAF6-2933F09EDAAF}"/>
              </a:ext>
            </a:extLst>
          </p:cNvPr>
          <p:cNvSpPr/>
          <p:nvPr/>
        </p:nvSpPr>
        <p:spPr>
          <a:xfrm>
            <a:off x="6647447" y="4024563"/>
            <a:ext cx="5414211" cy="1636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79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95FC-799D-4A08-96B9-1D49F53B0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stage (gain stage)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D08083-C4FF-4792-A8D0-2CF34395E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9380" y="1690687"/>
            <a:ext cx="8305881" cy="507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72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95FC-799D-4A08-96B9-1D49F53B0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stage (gain stage)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D08083-C4FF-4792-A8D0-2CF34395E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477" y="1992486"/>
            <a:ext cx="5999073" cy="3667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428BEC-A1C7-4623-AEA1-362B214B1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07" y="2259198"/>
            <a:ext cx="5524383" cy="31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788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C28D0-7F30-4AA6-804F-81D966B9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stage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CBF535-EB3D-4D50-92C4-50CC16BDB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1701" y="1592017"/>
            <a:ext cx="8176933" cy="48267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DA0B43-4B42-42C8-8B74-E6146C46D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21" y="1127982"/>
            <a:ext cx="1822136" cy="40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45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532EA-3256-4EDF-B5AD-C179463A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stage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585734-51B6-4EAD-BD99-154AF808A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3395" y="1851737"/>
            <a:ext cx="945832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90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18993</TotalTime>
  <Words>813</Words>
  <Application>Microsoft Office PowerPoint</Application>
  <PresentationFormat>Widescreen</PresentationFormat>
  <Paragraphs>121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等线</vt:lpstr>
      <vt:lpstr>等线 Light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EE3122: Analogue Circuit Fundamentals</vt:lpstr>
      <vt:lpstr>Introduction</vt:lpstr>
      <vt:lpstr>Introduction</vt:lpstr>
      <vt:lpstr>Some Op-amp models</vt:lpstr>
      <vt:lpstr>Example: 741 Opamp</vt:lpstr>
      <vt:lpstr>741 Opamp: What’s inside?</vt:lpstr>
      <vt:lpstr>741 Opamp: Input Stage</vt:lpstr>
      <vt:lpstr>741 Opamp: Second Stage</vt:lpstr>
      <vt:lpstr>741 Opamp: Output Stage</vt:lpstr>
      <vt:lpstr>Summary: Internal circuits</vt:lpstr>
      <vt:lpstr>Op-amp Terminals</vt:lpstr>
      <vt:lpstr>Ideal Op-amp</vt:lpstr>
      <vt:lpstr>Ideal Op-amp: Properties</vt:lpstr>
      <vt:lpstr>Ideal Op-amp: Properties</vt:lpstr>
      <vt:lpstr>Ideal Op-amp: Properties</vt:lpstr>
      <vt:lpstr>Example: Perform Mathematical Operations</vt:lpstr>
      <vt:lpstr>Example: Perform Mathematical Operations</vt:lpstr>
      <vt:lpstr>Example: Perform Mathematical Operations</vt:lpstr>
      <vt:lpstr>Example: Perform Mathematical Operations</vt:lpstr>
      <vt:lpstr>Example: Perform Mathematical Operations</vt:lpstr>
      <vt:lpstr>Example: Perform Mathematical Operations</vt:lpstr>
      <vt:lpstr>Scaling subtractor or Difference Amp</vt:lpstr>
      <vt:lpstr>Scaling subtractor or Difference Amp</vt:lpstr>
      <vt:lpstr>Scaling subtractor or Difference Amp</vt:lpstr>
      <vt:lpstr>Op-amp nonidealities</vt:lpstr>
      <vt:lpstr>Op-amp nonidealities: Offset</vt:lpstr>
      <vt:lpstr>Op-amp nonidealities: Offset</vt:lpstr>
      <vt:lpstr>Offset: Example</vt:lpstr>
      <vt:lpstr>Offset: Practical problem</vt:lpstr>
      <vt:lpstr>Op-amp nonidealities: Input current</vt:lpstr>
      <vt:lpstr>Op-amp nonidealities: Input current</vt:lpstr>
      <vt:lpstr>Op-amp nonidealities: Slew rate</vt:lpstr>
      <vt:lpstr>Slew rate: Example</vt:lpstr>
      <vt:lpstr>Slew rate: Example</vt:lpstr>
      <vt:lpstr>Op-amp nonidealities: Finite gain</vt:lpstr>
      <vt:lpstr>Op-amp nonidealities: Bandwidth</vt:lpstr>
      <vt:lpstr>Op-amp nonidealities: Open-loop Bandwidth</vt:lpstr>
      <vt:lpstr>Op-amp nonidealities: Open-loop Bandwidth</vt:lpstr>
      <vt:lpstr>Op-amp nonidealities: Closed-loop Bandwidth</vt:lpstr>
      <vt:lpstr>Op-amp nonidealities: Closed-loop Bandwidth</vt:lpstr>
      <vt:lpstr>Op-amp : Other Applications</vt:lpstr>
      <vt:lpstr>Op-amp : Other Applications</vt:lpstr>
      <vt:lpstr>Op-amp : Other Applications</vt:lpstr>
      <vt:lpstr>Op-amp : Other Applications</vt:lpstr>
      <vt:lpstr>Appendix</vt:lpstr>
      <vt:lpstr>The bias circuit in 741</vt:lpstr>
      <vt:lpstr>The bias circuit in 741</vt:lpstr>
      <vt:lpstr>Short-circuit protection circuit in 741</vt:lpstr>
      <vt:lpstr>Input stage</vt:lpstr>
      <vt:lpstr>Input Stage</vt:lpstr>
      <vt:lpstr>Second stage (gain stage)</vt:lpstr>
      <vt:lpstr>Second stage (gain stage)</vt:lpstr>
      <vt:lpstr>Output stage</vt:lpstr>
      <vt:lpstr>Output stage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456</cp:revision>
  <dcterms:created xsi:type="dcterms:W3CDTF">2021-12-02T05:28:30Z</dcterms:created>
  <dcterms:modified xsi:type="dcterms:W3CDTF">2023-03-06T09:13:25Z</dcterms:modified>
</cp:coreProperties>
</file>