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73" r:id="rId4"/>
    <p:sldId id="272" r:id="rId5"/>
    <p:sldId id="275" r:id="rId6"/>
    <p:sldId id="279" r:id="rId7"/>
    <p:sldId id="286" r:id="rId8"/>
    <p:sldId id="287" r:id="rId9"/>
    <p:sldId id="288" r:id="rId10"/>
    <p:sldId id="289" r:id="rId11"/>
    <p:sldId id="290" r:id="rId12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010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08" autoAdjust="0"/>
    <p:restoredTop sz="94660"/>
  </p:normalViewPr>
  <p:slideViewPr>
    <p:cSldViewPr>
      <p:cViewPr varScale="1">
        <p:scale>
          <a:sx n="89" d="100"/>
          <a:sy n="89" d="100"/>
        </p:scale>
        <p:origin x="1622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575" cy="5117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9" y="0"/>
            <a:ext cx="3076575" cy="5117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CA3A1-5FD1-48C7-AE8F-244858BDAE3B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294"/>
            <a:ext cx="3076575" cy="5117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9" y="9721294"/>
            <a:ext cx="3076575" cy="5117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6D86C-B7BB-48B1-9E49-84D0DA0CF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75804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r">
              <a:defRPr sz="1300"/>
            </a:lvl1pPr>
          </a:lstStyle>
          <a:p>
            <a:fld id="{2111B29B-1B57-4F49-8DB6-6BAC4D596392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84" tIns="49492" rIns="98984" bIns="4949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2"/>
            <a:ext cx="5679440" cy="4605576"/>
          </a:xfrm>
          <a:prstGeom prst="rect">
            <a:avLst/>
          </a:prstGeom>
        </p:spPr>
        <p:txBody>
          <a:bodyPr vert="horz" lIns="98984" tIns="49492" rIns="98984" bIns="4949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8984" tIns="49492" rIns="98984" bIns="49492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5" y="9721107"/>
            <a:ext cx="3076363" cy="511731"/>
          </a:xfrm>
          <a:prstGeom prst="rect">
            <a:avLst/>
          </a:prstGeom>
        </p:spPr>
        <p:txBody>
          <a:bodyPr vert="horz" lIns="98984" tIns="49492" rIns="98984" bIns="49492" rtlCol="0" anchor="b"/>
          <a:lstStyle>
            <a:lvl1pPr algn="r">
              <a:defRPr sz="1300"/>
            </a:lvl1pPr>
          </a:lstStyle>
          <a:p>
            <a:fld id="{1094A837-09DA-4C38-AEE9-1DB6412DF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7185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300" b="1"/>
              <a:t>Question</a:t>
            </a:r>
            <a:r>
              <a:rPr lang="en-US" altLang="en-US" sz="1300"/>
              <a:t>: </a:t>
            </a:r>
            <a:br>
              <a:rPr lang="en-US" altLang="en-US" sz="1300"/>
            </a:br>
            <a:r>
              <a:rPr lang="en-US" altLang="en-US" sz="1300"/>
              <a:t>After a thread has been created, how do you know when it will be scheduled to run by the operating system?</a:t>
            </a:r>
            <a:br>
              <a:rPr lang="en-US" altLang="en-US" sz="1300"/>
            </a:br>
            <a:endParaRPr lang="en-US" altLang="en-US" sz="1300"/>
          </a:p>
          <a:p>
            <a:r>
              <a:rPr lang="en-US" altLang="en-US" sz="1300" b="1"/>
              <a:t>Answer</a:t>
            </a:r>
            <a:r>
              <a:rPr lang="en-US" altLang="en-US" sz="1300"/>
              <a:t>:</a:t>
            </a:r>
          </a:p>
          <a:p>
            <a:pPr>
              <a:buFont typeface="Arial" pitchFamily="34" charset="0"/>
              <a:buNone/>
            </a:pPr>
            <a:r>
              <a:rPr lang="en-US" altLang="en-US" sz="1300"/>
              <a:t>	Unless you are using the Pthreads scheduling mechanism, it is up to the implementation and/or operating system to decide where and when threads will execute.  </a:t>
            </a:r>
          </a:p>
          <a:p>
            <a:pPr>
              <a:buFont typeface="Arial" pitchFamily="34" charset="0"/>
              <a:buNone/>
            </a:pPr>
            <a:r>
              <a:rPr lang="en-US" altLang="en-US" sz="1300"/>
              <a:t>	Robust programs should not depend upon threads executing in a specific order.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28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300" b="1"/>
              <a:t>Question</a:t>
            </a:r>
            <a:r>
              <a:rPr lang="en-US" altLang="en-US" sz="1300"/>
              <a:t>: </a:t>
            </a:r>
            <a:br>
              <a:rPr lang="en-US" altLang="en-US" sz="1300"/>
            </a:br>
            <a:r>
              <a:rPr lang="en-US" altLang="en-US" sz="1300"/>
              <a:t>After a thread has been created, how do you know when it will be scheduled to run by the operating system?</a:t>
            </a:r>
            <a:br>
              <a:rPr lang="en-US" altLang="en-US" sz="1300"/>
            </a:br>
            <a:endParaRPr lang="en-US" altLang="en-US" sz="1300"/>
          </a:p>
          <a:p>
            <a:r>
              <a:rPr lang="en-US" altLang="en-US" sz="1300" b="1"/>
              <a:t>Answer</a:t>
            </a:r>
            <a:r>
              <a:rPr lang="en-US" altLang="en-US" sz="1300"/>
              <a:t>:</a:t>
            </a:r>
          </a:p>
          <a:p>
            <a:pPr>
              <a:buFont typeface="Arial" pitchFamily="34" charset="0"/>
              <a:buNone/>
            </a:pPr>
            <a:r>
              <a:rPr lang="en-US" altLang="en-US" sz="1300"/>
              <a:t>	Unless you are using the Pthreads scheduling mechanism, it is up to the implementation and/or operating system to decide where and when threads will execute.  </a:t>
            </a:r>
          </a:p>
          <a:p>
            <a:pPr>
              <a:buFont typeface="Arial" pitchFamily="34" charset="0"/>
              <a:buNone/>
            </a:pPr>
            <a:r>
              <a:rPr lang="en-US" altLang="en-US" sz="1300"/>
              <a:t>	Robust programs should not depend upon threads executing in a specific order.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28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smtClean="0"/>
              <a:t>Question</a:t>
            </a:r>
            <a:r>
              <a:rPr lang="en-US" altLang="en-US" smtClean="0"/>
              <a:t>: </a:t>
            </a:r>
            <a:br>
              <a:rPr lang="en-US" altLang="en-US" smtClean="0"/>
            </a:br>
            <a:r>
              <a:rPr lang="en-US" altLang="en-US" smtClean="0"/>
              <a:t>When more than one thread is waiting for a locked </a:t>
            </a:r>
            <a:r>
              <a:rPr lang="en-US" altLang="en-US" smtClean="0">
                <a:latin typeface="Courier New" pitchFamily="49" charset="0"/>
                <a:cs typeface="Courier New" pitchFamily="49" charset="0"/>
              </a:rPr>
              <a:t>mutex</a:t>
            </a:r>
            <a:r>
              <a:rPr lang="en-US" altLang="en-US" smtClean="0"/>
              <a:t>, which thread will be granted the lock first after it is released?</a:t>
            </a:r>
            <a:br>
              <a:rPr lang="en-US" altLang="en-US" smtClean="0"/>
            </a:br>
            <a:endParaRPr lang="en-US" altLang="en-US" smtClean="0"/>
          </a:p>
          <a:p>
            <a:r>
              <a:rPr lang="en-US" altLang="en-US" b="1" smtClean="0"/>
              <a:t>Answer</a:t>
            </a:r>
            <a:r>
              <a:rPr lang="en-US" altLang="en-US" smtClean="0"/>
              <a:t>:</a:t>
            </a:r>
            <a:br>
              <a:rPr lang="en-US" altLang="en-US" smtClean="0"/>
            </a:br>
            <a:r>
              <a:rPr lang="en-US" altLang="en-US" smtClean="0"/>
              <a:t> Unless thread priority scheduling (not covered) is used, the assignment will be left to the native system scheduler and may appear to be more or less random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94A837-09DA-4C38-AEE9-1DB6412DF70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79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smtClean="0"/>
              <a:t>Question</a:t>
            </a:r>
            <a:r>
              <a:rPr lang="en-US" altLang="en-US" smtClean="0"/>
              <a:t>: </a:t>
            </a:r>
            <a:br>
              <a:rPr lang="en-US" altLang="en-US" smtClean="0"/>
            </a:br>
            <a:r>
              <a:rPr lang="en-US" altLang="en-US" smtClean="0"/>
              <a:t>When more than one thread is waiting for a locked </a:t>
            </a:r>
            <a:r>
              <a:rPr lang="en-US" altLang="en-US" smtClean="0">
                <a:latin typeface="Courier New" pitchFamily="49" charset="0"/>
                <a:cs typeface="Courier New" pitchFamily="49" charset="0"/>
              </a:rPr>
              <a:t>mutex</a:t>
            </a:r>
            <a:r>
              <a:rPr lang="en-US" altLang="en-US" smtClean="0"/>
              <a:t>, which thread will be granted the lock first after it is released?</a:t>
            </a:r>
            <a:br>
              <a:rPr lang="en-US" altLang="en-US" smtClean="0"/>
            </a:br>
            <a:endParaRPr lang="en-US" altLang="en-US" smtClean="0"/>
          </a:p>
          <a:p>
            <a:r>
              <a:rPr lang="en-US" altLang="en-US" b="1" smtClean="0"/>
              <a:t>Answer</a:t>
            </a:r>
            <a:r>
              <a:rPr lang="en-US" altLang="en-US" smtClean="0"/>
              <a:t>:</a:t>
            </a:r>
            <a:br>
              <a:rPr lang="en-US" altLang="en-US" smtClean="0"/>
            </a:br>
            <a:r>
              <a:rPr lang="en-US" altLang="en-US" smtClean="0"/>
              <a:t> Unless thread priority scheduling (not covered) is used, the assignment will be left to the native system scheduler and may appear to be more or less random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94A837-09DA-4C38-AEE9-1DB6412DF70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26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94A837-09DA-4C38-AEE9-1DB6412DF70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445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94A837-09DA-4C38-AEE9-1DB6412DF70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67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7772400" y="61722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48CE1B5-BB4B-4AC7-B150-E3E62D7B9282}" type="slidenum">
              <a:rPr lang="en-US" smtClean="0">
                <a:latin typeface="Arial Black" panose="020B0A04020102020204" pitchFamily="34" charset="0"/>
              </a:rPr>
              <a:pPr algn="r"/>
              <a:t>‹#›</a:t>
            </a:fld>
            <a:endParaRPr lang="en-US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smtClean="0"/>
              <a:t>‹#›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ctr">
            <a:noAutofit/>
          </a:bodyPr>
          <a:lstStyle/>
          <a:p>
            <a:r>
              <a:rPr lang="en-US" sz="3600" smtClean="0"/>
              <a:t>CS3103 </a:t>
            </a:r>
            <a:br>
              <a:rPr lang="en-US" sz="3600" smtClean="0"/>
            </a:br>
            <a:r>
              <a:rPr lang="en-US" sz="3600" smtClean="0"/>
              <a:t>Operating System</a:t>
            </a:r>
            <a:r>
              <a:rPr lang="en-US" sz="3200" smtClean="0"/>
              <a:t/>
            </a:r>
            <a:br>
              <a:rPr lang="en-US" sz="3200" smtClean="0"/>
            </a:br>
            <a:endParaRPr lang="en-US" sz="32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smtClean="0"/>
              <a:t>POSIX Threads Programming - I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34748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2000" y="4589253"/>
            <a:ext cx="7543800" cy="1600200"/>
          </a:xfrm>
        </p:spPr>
        <p:txBody>
          <a:bodyPr>
            <a:normAutofit/>
          </a:bodyPr>
          <a:lstStyle/>
          <a:p>
            <a:r>
              <a:rPr lang="en-US" dirty="0" err="1" smtClean="0"/>
              <a:t>Pthreads</a:t>
            </a:r>
            <a:r>
              <a:rPr lang="en-US" dirty="0" smtClean="0"/>
              <a:t> </a:t>
            </a:r>
            <a:r>
              <a:rPr lang="en-US" dirty="0"/>
              <a:t>Basics</a:t>
            </a:r>
            <a:endParaRPr lang="en-US" sz="3200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953000"/>
          </a:xfrm>
        </p:spPr>
        <p:txBody>
          <a:bodyPr anchor="t">
            <a:noAutofit/>
          </a:bodyPr>
          <a:lstStyle/>
          <a:p>
            <a:pPr>
              <a:spcBef>
                <a:spcPts val="1200"/>
              </a:spcBef>
            </a:pPr>
            <a:r>
              <a:rPr lang="en-US" dirty="0" smtClean="0"/>
              <a:t>Standard API</a:t>
            </a:r>
          </a:p>
          <a:p>
            <a:pPr lvl="1">
              <a:spcBef>
                <a:spcPts val="1200"/>
              </a:spcBef>
            </a:pPr>
            <a:r>
              <a:rPr lang="en-US" altLang="en-US" dirty="0"/>
              <a:t>For UNIX systems, a standardized C language threads programming interface has been specified by the IEEE POSIX 1003.1c standard</a:t>
            </a:r>
            <a:r>
              <a:rPr lang="en-US" altLang="en-US" dirty="0" smtClean="0"/>
              <a:t>.</a:t>
            </a:r>
            <a:endParaRPr lang="en-US" altLang="en-US" dirty="0"/>
          </a:p>
          <a:p>
            <a:pPr lvl="1">
              <a:spcBef>
                <a:spcPts val="1200"/>
              </a:spcBef>
            </a:pPr>
            <a:r>
              <a:rPr lang="en-US" altLang="en-US" dirty="0"/>
              <a:t>Implementations that adhere to this standard are referred to as </a:t>
            </a:r>
            <a:r>
              <a:rPr lang="en-US" altLang="en-US" b="1" dirty="0">
                <a:solidFill>
                  <a:srgbClr val="AD0101"/>
                </a:solidFill>
              </a:rPr>
              <a:t>POSIX </a:t>
            </a:r>
            <a:r>
              <a:rPr lang="en-US" altLang="en-US" b="1" dirty="0" smtClean="0">
                <a:solidFill>
                  <a:srgbClr val="AD0101"/>
                </a:solidFill>
              </a:rPr>
              <a:t>threads</a:t>
            </a:r>
            <a:r>
              <a:rPr lang="en-US" altLang="en-US" dirty="0" smtClean="0"/>
              <a:t> </a:t>
            </a:r>
            <a:r>
              <a:rPr lang="en-US" altLang="en-US" dirty="0"/>
              <a:t>or </a:t>
            </a:r>
            <a:r>
              <a:rPr lang="en-US" altLang="en-US" b="1" dirty="0" err="1">
                <a:solidFill>
                  <a:schemeClr val="accent1"/>
                </a:solidFill>
              </a:rPr>
              <a:t>Pthreads</a:t>
            </a:r>
            <a:r>
              <a:rPr lang="en-US" altLang="en-US" dirty="0"/>
              <a:t>. </a:t>
            </a:r>
            <a:endParaRPr lang="en-US" altLang="en-US" dirty="0" smtClean="0"/>
          </a:p>
          <a:p>
            <a:pPr>
              <a:spcBef>
                <a:spcPts val="1200"/>
              </a:spcBef>
            </a:pPr>
            <a:r>
              <a:rPr lang="en-US" dirty="0" smtClean="0"/>
              <a:t>Compiling </a:t>
            </a:r>
            <a:r>
              <a:rPr lang="en-US" dirty="0" err="1" smtClean="0"/>
              <a:t>Pthreads</a:t>
            </a:r>
            <a:r>
              <a:rPr lang="en-US" dirty="0" smtClean="0"/>
              <a:t> programs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To compile the program </a:t>
            </a:r>
            <a:r>
              <a:rPr lang="en-US" sz="1800" i="1" dirty="0" smtClean="0">
                <a:cs typeface="Courier New" panose="02070309020205020404" pitchFamily="49" charset="0"/>
              </a:rPr>
              <a:t>hello.cpp</a:t>
            </a:r>
            <a:r>
              <a:rPr lang="en-US" i="1" dirty="0" smtClean="0"/>
              <a:t> </a:t>
            </a:r>
            <a:r>
              <a:rPr lang="en-US" dirty="0" smtClean="0"/>
              <a:t>that uses the </a:t>
            </a:r>
            <a:r>
              <a:rPr lang="en-US" dirty="0" err="1" smtClean="0"/>
              <a:t>Pthreads</a:t>
            </a:r>
            <a:r>
              <a:rPr lang="en-US" dirty="0" smtClean="0"/>
              <a:t> API, link </a:t>
            </a:r>
            <a:r>
              <a:rPr lang="en-US" dirty="0"/>
              <a:t>with the </a:t>
            </a:r>
            <a:r>
              <a:rPr lang="en-US" sz="1800" i="1" dirty="0" err="1">
                <a:cs typeface="Courier New" panose="02070309020205020404" pitchFamily="49" charset="0"/>
              </a:rPr>
              <a:t>pthread</a:t>
            </a:r>
            <a:r>
              <a:rPr lang="en-US" dirty="0"/>
              <a:t> library and produce an executable file </a:t>
            </a:r>
            <a:r>
              <a:rPr lang="en-US" sz="1800" i="1" dirty="0">
                <a:cs typeface="Courier New" panose="02070309020205020404" pitchFamily="49" charset="0"/>
              </a:rPr>
              <a:t>hello</a:t>
            </a:r>
            <a:r>
              <a:rPr lang="en-US" dirty="0"/>
              <a:t>.</a:t>
            </a:r>
          </a:p>
          <a:p>
            <a:pPr marL="880110" lvl="2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++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./hello.cpp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lpthread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-o hello</a:t>
            </a:r>
          </a:p>
          <a:p>
            <a:pPr lvl="1"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8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0"/>
            <a:ext cx="7543800" cy="838200"/>
          </a:xfrm>
        </p:spPr>
        <p:txBody>
          <a:bodyPr/>
          <a:lstStyle/>
          <a:p>
            <a:r>
              <a:rPr lang="en-US" dirty="0" err="1" smtClean="0"/>
              <a:t>Pthreads</a:t>
            </a:r>
            <a:r>
              <a:rPr lang="en-US" dirty="0" smtClean="0"/>
              <a:t>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953000"/>
          </a:xfrm>
        </p:spPr>
        <p:txBody>
          <a:bodyPr>
            <a:normAutofit/>
          </a:bodyPr>
          <a:lstStyle/>
          <a:p>
            <a:pPr marL="274320" lvl="1">
              <a:spcBef>
                <a:spcPts val="1200"/>
              </a:spcBef>
            </a:pPr>
            <a:r>
              <a:rPr lang="en-US" sz="2400" dirty="0" smtClean="0"/>
              <a:t>Common </a:t>
            </a:r>
            <a:r>
              <a:rPr lang="en-US" altLang="en-US" sz="2400" dirty="0" err="1"/>
              <a:t>Pthreads</a:t>
            </a:r>
            <a:r>
              <a:rPr lang="en-US" altLang="en-US" sz="2400" dirty="0"/>
              <a:t> </a:t>
            </a:r>
            <a:r>
              <a:rPr lang="en-US" sz="2400" dirty="0" smtClean="0"/>
              <a:t>functions</a:t>
            </a:r>
          </a:p>
          <a:p>
            <a:pPr lvl="1">
              <a:spcBef>
                <a:spcPts val="1200"/>
              </a:spcBef>
            </a:pP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pthread_create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spcBef>
                <a:spcPts val="1200"/>
              </a:spcBef>
            </a:pP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pthread_exit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spcBef>
                <a:spcPts val="1200"/>
              </a:spcBef>
            </a:pP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pthread_join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Bef>
                <a:spcPts val="1200"/>
              </a:spcBef>
            </a:pPr>
            <a:r>
              <a:rPr lang="en-US" altLang="en-US" dirty="0"/>
              <a:t>Return value from </a:t>
            </a:r>
            <a:r>
              <a:rPr lang="en-US" altLang="en-US" dirty="0" err="1"/>
              <a:t>Pthreads</a:t>
            </a:r>
            <a:r>
              <a:rPr lang="en-US" altLang="en-US" dirty="0"/>
              <a:t> functions</a:t>
            </a:r>
          </a:p>
          <a:p>
            <a:pPr lvl="1">
              <a:spcBef>
                <a:spcPts val="1200"/>
              </a:spcBef>
            </a:pPr>
            <a:r>
              <a:rPr lang="en-US" dirty="0" err="1"/>
              <a:t>Pthreads</a:t>
            </a:r>
            <a:r>
              <a:rPr lang="en-US" dirty="0"/>
              <a:t> functions return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dirty="0">
                <a:cs typeface="Courier New" panose="02070309020205020404" pitchFamily="49" charset="0"/>
              </a:rPr>
              <a:t> on success</a:t>
            </a:r>
            <a:r>
              <a:rPr lang="en-US" dirty="0"/>
              <a:t> or a positive value on failure.</a:t>
            </a:r>
            <a:endParaRPr lang="en-US" altLang="en-US" dirty="0"/>
          </a:p>
          <a:p>
            <a:pPr>
              <a:spcBef>
                <a:spcPts val="1200"/>
              </a:spcBef>
            </a:pPr>
            <a:r>
              <a:rPr lang="en-US" dirty="0" smtClean="0"/>
              <a:t>Online </a:t>
            </a:r>
            <a:r>
              <a:rPr lang="en-US" dirty="0"/>
              <a:t>tutorials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http://</a:t>
            </a:r>
            <a:r>
              <a:rPr lang="en-US" dirty="0" smtClean="0"/>
              <a:t>www.tutorialspoint.com/cplusplus/cpp_multithreading.htm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16788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181600"/>
            <a:ext cx="7543800" cy="990600"/>
          </a:xfrm>
        </p:spPr>
        <p:txBody>
          <a:bodyPr/>
          <a:lstStyle/>
          <a:p>
            <a:r>
              <a:rPr lang="en-US" smtClean="0"/>
              <a:t>pthread_create()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105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altLang="en-US" dirty="0" smtClean="0"/>
              <a:t>Thread Creation</a:t>
            </a:r>
          </a:p>
          <a:p>
            <a:pPr lvl="1">
              <a:spcBef>
                <a:spcPts val="0"/>
              </a:spcBef>
            </a:pPr>
            <a:r>
              <a:rPr lang="en-US" altLang="en-US" dirty="0" smtClean="0"/>
              <a:t>Your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main()</a:t>
            </a:r>
            <a:r>
              <a:rPr lang="en-US" altLang="en-US" dirty="0"/>
              <a:t> program comprises a single, default thread</a:t>
            </a:r>
            <a:r>
              <a:rPr lang="en-US" altLang="en-US" dirty="0" smtClean="0"/>
              <a:t>.  All </a:t>
            </a:r>
            <a:r>
              <a:rPr lang="en-US" altLang="en-US" dirty="0"/>
              <a:t>other threads must be explicitly created by </a:t>
            </a:r>
            <a:r>
              <a:rPr lang="en-US" altLang="en-US" dirty="0" smtClean="0"/>
              <a:t>you using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sz="500" dirty="0"/>
          </a:p>
          <a:p>
            <a:pPr>
              <a:spcBef>
                <a:spcPts val="0"/>
              </a:spcBef>
              <a:buNone/>
            </a:pPr>
            <a:r>
              <a:rPr lang="en-US" altLang="en-US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en-US" sz="1600" b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sz="1800" b="1" dirty="0" err="1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pthread_create</a:t>
            </a: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en-US" sz="1800" b="1" dirty="0" err="1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pthread_t</a:t>
            </a: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*</a:t>
            </a:r>
            <a:r>
              <a:rPr lang="en-US" altLang="en-US" sz="18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thread</a:t>
            </a: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, 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              </a:t>
            </a:r>
            <a:r>
              <a:rPr lang="en-US" altLang="en-US" sz="1800" b="1" dirty="0" err="1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sz="1800" b="1" dirty="0" err="1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pthread_attr_t</a:t>
            </a: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*</a:t>
            </a:r>
            <a:r>
              <a:rPr lang="en-US" altLang="en-US" sz="18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attr</a:t>
            </a: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, 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              void 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*(*</a:t>
            </a:r>
            <a:r>
              <a:rPr lang="en-US" alt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start_routine</a:t>
            </a: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)(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*), 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              void 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*</a:t>
            </a:r>
            <a:r>
              <a:rPr lang="en-US" alt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arg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lvl="1">
              <a:spcBef>
                <a:spcPts val="0"/>
              </a:spcBef>
            </a:pPr>
            <a:r>
              <a:rPr lang="en-US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en-US" altLang="en-US" dirty="0"/>
              <a:t>: </a:t>
            </a:r>
            <a:r>
              <a:rPr lang="en-US" altLang="en-US" dirty="0" smtClean="0"/>
              <a:t>an unique </a:t>
            </a:r>
            <a:r>
              <a:rPr lang="en-US" altLang="en-US" b="1" dirty="0" smtClean="0"/>
              <a:t>thread identifier </a:t>
            </a:r>
            <a:r>
              <a:rPr lang="en-US" altLang="en-US" dirty="0"/>
              <a:t>for the new thread </a:t>
            </a:r>
            <a:r>
              <a:rPr lang="en-US" altLang="en-US" dirty="0" smtClean="0"/>
              <a:t>created.</a:t>
            </a:r>
            <a:endParaRPr lang="en-US" altLang="en-US" sz="800" dirty="0"/>
          </a:p>
          <a:p>
            <a:pPr lvl="1">
              <a:spcBef>
                <a:spcPts val="0"/>
              </a:spcBef>
            </a:pP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attr</a:t>
            </a:r>
            <a:r>
              <a:rPr lang="en-US" altLang="en-US" dirty="0"/>
              <a:t>: </a:t>
            </a:r>
            <a:r>
              <a:rPr lang="en-US" altLang="en-US" dirty="0" smtClean="0"/>
              <a:t>an attribute </a:t>
            </a:r>
            <a:r>
              <a:rPr lang="en-US" altLang="en-US" dirty="0"/>
              <a:t>object that may be used to set thread </a:t>
            </a:r>
            <a:r>
              <a:rPr lang="en-US" altLang="en-US" dirty="0" smtClean="0"/>
              <a:t>attributes. 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You can specify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US" altLang="en-US" dirty="0" smtClean="0"/>
              <a:t> to use </a:t>
            </a:r>
            <a:r>
              <a:rPr lang="en-US" altLang="en-US" dirty="0"/>
              <a:t>the default </a:t>
            </a:r>
            <a:r>
              <a:rPr lang="en-US" altLang="en-US" dirty="0" smtClean="0"/>
              <a:t>values. </a:t>
            </a:r>
            <a:endParaRPr lang="en-US" altLang="en-US" sz="800" dirty="0"/>
          </a:p>
          <a:p>
            <a:pPr lvl="1">
              <a:spcBef>
                <a:spcPts val="0"/>
              </a:spcBef>
            </a:pP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start_routine</a:t>
            </a:r>
            <a:r>
              <a:rPr lang="en-US" altLang="en-US" dirty="0"/>
              <a:t>: </a:t>
            </a:r>
            <a:r>
              <a:rPr lang="en-US" altLang="en-US" dirty="0" smtClean="0"/>
              <a:t>the routine </a:t>
            </a:r>
            <a:r>
              <a:rPr lang="en-US" altLang="en-US" dirty="0"/>
              <a:t>that the thread will execute once it is </a:t>
            </a:r>
            <a:r>
              <a:rPr lang="en-US" altLang="en-US" dirty="0" smtClean="0"/>
              <a:t>created.</a:t>
            </a:r>
            <a:endParaRPr lang="en-US" altLang="en-US" sz="800" i="1" dirty="0" smtClean="0"/>
          </a:p>
          <a:p>
            <a:pPr lvl="1">
              <a:spcBef>
                <a:spcPts val="0"/>
              </a:spcBef>
            </a:pP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altLang="en-US" b="1" dirty="0" smtClean="0"/>
              <a:t>: </a:t>
            </a:r>
            <a:r>
              <a:rPr lang="en-US" altLang="en-US" dirty="0" smtClean="0"/>
              <a:t>a </a:t>
            </a:r>
            <a:r>
              <a:rPr lang="en-US" altLang="en-US" i="1" dirty="0" smtClean="0"/>
              <a:t>single</a:t>
            </a:r>
            <a:r>
              <a:rPr lang="en-US" altLang="en-US" dirty="0" smtClean="0"/>
              <a:t> argument that may be passed to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start_routine</a:t>
            </a:r>
            <a:r>
              <a:rPr lang="en-US" altLang="en-US" dirty="0" smtClean="0"/>
              <a:t>. </a:t>
            </a:r>
            <a:br>
              <a:rPr lang="en-US" altLang="en-US" dirty="0" smtClean="0"/>
            </a:br>
            <a:r>
              <a:rPr lang="en-US" altLang="en-US" dirty="0" smtClean="0"/>
              <a:t>It is declared as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altLang="en-US" dirty="0" smtClean="0"/>
              <a:t>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altLang="en-US" dirty="0">
                <a:cs typeface="Courier New" panose="02070309020205020404" pitchFamily="49" charset="0"/>
              </a:rPr>
              <a:t>.</a:t>
            </a:r>
            <a:r>
              <a:rPr lang="en-US" altLang="en-US" dirty="0" smtClean="0"/>
              <a:t>  </a:t>
            </a:r>
            <a:r>
              <a:rPr lang="en-US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US" altLang="en-US" dirty="0" smtClean="0"/>
              <a:t> may be used if no argument is to be passed.</a:t>
            </a:r>
            <a:r>
              <a:rPr lang="en-US" altLang="en-US" sz="1800" dirty="0"/>
              <a:t> </a:t>
            </a:r>
            <a:r>
              <a:rPr lang="en-US" altLang="en-US" dirty="0" smtClean="0"/>
              <a:t>(</a:t>
            </a:r>
            <a:r>
              <a:rPr lang="en-US" altLang="en-US" i="1" dirty="0"/>
              <a:t>Reminder</a:t>
            </a:r>
            <a:r>
              <a:rPr lang="en-US" altLang="en-US" dirty="0"/>
              <a:t>: </a:t>
            </a:r>
            <a:r>
              <a:rPr lang="en-US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altLang="en-US" dirty="0"/>
              <a:t> is a generic data pointer that can be converted to any object pointer type).</a:t>
            </a:r>
            <a:r>
              <a:rPr lang="en-US" altLang="en-US" sz="18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en-US" sz="1800" b="1" dirty="0" smtClean="0">
                <a:latin typeface="Courier New" pitchFamily="49" charset="0"/>
                <a:cs typeface="Courier New" pitchFamily="49" charset="0"/>
              </a:rPr>
            </a:br>
            <a:endParaRPr lang="en-US" altLang="en-US" sz="1800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15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181600"/>
            <a:ext cx="7543800" cy="990600"/>
          </a:xfrm>
        </p:spPr>
        <p:txBody>
          <a:bodyPr/>
          <a:lstStyle/>
          <a:p>
            <a:r>
              <a:rPr lang="en-US" smtClean="0"/>
              <a:t>pthread_exit()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09600"/>
            <a:ext cx="7543800" cy="51054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altLang="en-US" dirty="0" smtClean="0"/>
              <a:t>Thread Termination</a:t>
            </a:r>
          </a:p>
          <a:p>
            <a:pPr lvl="1">
              <a:spcBef>
                <a:spcPts val="600"/>
              </a:spcBef>
            </a:pPr>
            <a:r>
              <a:rPr lang="en-US" altLang="en-US" dirty="0" smtClean="0"/>
              <a:t>To exit a thread, you can use</a:t>
            </a:r>
            <a:endParaRPr lang="en-US" altLang="en-US" sz="400" dirty="0"/>
          </a:p>
          <a:p>
            <a:pPr>
              <a:spcBef>
                <a:spcPts val="600"/>
              </a:spcBef>
              <a:buNone/>
            </a:pPr>
            <a:r>
              <a:rPr lang="en-US" altLang="en-US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en-US" sz="1600" b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sz="1600" b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altLang="en-US" sz="1800" b="1" dirty="0" err="1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pthread_exit</a:t>
            </a: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(void *</a:t>
            </a:r>
            <a:r>
              <a:rPr lang="en-US" altLang="en-US" sz="18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retval</a:t>
            </a: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);</a:t>
            </a:r>
            <a:endParaRPr lang="en-US" altLang="en-US" sz="1800" b="1" dirty="0">
              <a:solidFill>
                <a:schemeClr val="accent1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>
              <a:spcBef>
                <a:spcPts val="600"/>
              </a:spcBef>
            </a:pPr>
            <a:r>
              <a:rPr lang="en-US" alt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retval</a:t>
            </a:r>
            <a:r>
              <a:rPr lang="en-US" altLang="en-US" sz="2000" dirty="0" smtClean="0"/>
              <a:t>: specifies the return value for </a:t>
            </a:r>
            <a:r>
              <a:rPr lang="en-US" altLang="en-US" dirty="0" smtClean="0"/>
              <a:t>the thread</a:t>
            </a:r>
            <a:r>
              <a:rPr lang="en-US" altLang="en-US" dirty="0"/>
              <a:t> </a:t>
            </a:r>
            <a:r>
              <a:rPr lang="en-US" altLang="en-US" dirty="0" smtClean="0"/>
              <a:t>that can be obtained in another thread by calling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pthread_join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altLang="en-US" dirty="0">
                <a:cs typeface="Courier New" panose="02070309020205020404" pitchFamily="49" charset="0"/>
              </a:rPr>
              <a:t>.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 smtClean="0"/>
              <a:t>If 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en-US" alt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altLang="en-US" sz="2000" dirty="0" smtClean="0"/>
              <a:t>finishes </a:t>
            </a:r>
            <a:r>
              <a:rPr lang="en-US" altLang="en-US" sz="2000" dirty="0"/>
              <a:t>before the threads it has created, and exits with </a:t>
            </a:r>
            <a:r>
              <a:rPr lang="en-US" alt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pthread_exit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altLang="en-US" sz="2000" dirty="0"/>
              <a:t>, the other threads will continue to </a:t>
            </a:r>
            <a:r>
              <a:rPr lang="en-US" altLang="en-US" sz="2000" dirty="0" smtClean="0"/>
              <a:t>execute.</a:t>
            </a:r>
            <a:endParaRPr lang="en-US" altLang="en-US" sz="2000" dirty="0"/>
          </a:p>
          <a:p>
            <a:pPr lvl="1">
              <a:spcBef>
                <a:spcPts val="600"/>
              </a:spcBef>
            </a:pPr>
            <a:r>
              <a:rPr lang="en-US" altLang="en-US" sz="2000" dirty="0" smtClean="0"/>
              <a:t>Otherwise</a:t>
            </a:r>
            <a:r>
              <a:rPr lang="en-US" altLang="en-US" sz="2000" dirty="0"/>
              <a:t>, they will be automatically terminated when 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main()</a:t>
            </a:r>
            <a:r>
              <a:rPr lang="en-US" altLang="en-US" sz="2000" dirty="0" smtClean="0"/>
              <a:t> finishes with </a:t>
            </a:r>
            <a:r>
              <a:rPr lang="en-US" alt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exit()</a:t>
            </a:r>
            <a:r>
              <a:rPr lang="en-US" altLang="en-US" sz="2000" dirty="0" smtClean="0">
                <a:cs typeface="Courier New" panose="02070309020205020404" pitchFamily="49" charset="0"/>
              </a:rPr>
              <a:t>.</a:t>
            </a:r>
          </a:p>
          <a:p>
            <a:pPr lvl="1">
              <a:spcBef>
                <a:spcPts val="600"/>
              </a:spcBef>
            </a:pPr>
            <a:endParaRPr lang="en-US" altLang="en-US" dirty="0"/>
          </a:p>
          <a:p>
            <a:pPr lvl="1">
              <a:spcBef>
                <a:spcPts val="600"/>
              </a:spcBef>
            </a:pPr>
            <a:endParaRPr lang="en-US" alt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spcBef>
                <a:spcPts val="600"/>
              </a:spcBef>
            </a:pPr>
            <a:endParaRPr lang="en-US" altLang="en-US" sz="1800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58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Join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8153400" cy="38862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altLang="en-US" dirty="0" smtClean="0"/>
              <a:t>Thread Join</a:t>
            </a:r>
          </a:p>
          <a:p>
            <a:pPr lvl="1">
              <a:spcBef>
                <a:spcPts val="600"/>
              </a:spcBef>
            </a:pPr>
            <a:r>
              <a:rPr lang="en-US" altLang="en-US" dirty="0" smtClean="0"/>
              <a:t>"</a:t>
            </a:r>
            <a:r>
              <a:rPr lang="en-US" altLang="en-US" dirty="0"/>
              <a:t>Joining" is one way to accomplish synchronization between threads. </a:t>
            </a:r>
            <a:endParaRPr lang="en-US" altLang="en-US" dirty="0">
              <a:latin typeface="Courier New" pitchFamily="49" charset="0"/>
              <a:cs typeface="Courier New" pitchFamily="49" charset="0"/>
            </a:endParaRPr>
          </a:p>
          <a:p>
            <a:pPr lvl="1">
              <a:spcBef>
                <a:spcPts val="600"/>
              </a:spcBef>
            </a:pPr>
            <a:r>
              <a:rPr lang="en-US" altLang="en-US" dirty="0"/>
              <a:t>The </a:t>
            </a:r>
            <a:r>
              <a:rPr lang="en-US" altLang="en-US" dirty="0" err="1">
                <a:latin typeface="Courier New" pitchFamily="49" charset="0"/>
                <a:cs typeface="Courier New" pitchFamily="49" charset="0"/>
              </a:rPr>
              <a:t>pthread_join</a:t>
            </a:r>
            <a:r>
              <a:rPr lang="en-US" altLang="en-US" dirty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en-US" dirty="0"/>
              <a:t> subroutine blocks the calling </a:t>
            </a:r>
            <a:r>
              <a:rPr lang="en-US" altLang="en-US" dirty="0" smtClean="0"/>
              <a:t>(master) thread </a:t>
            </a:r>
            <a:r>
              <a:rPr lang="en-US" altLang="en-US" dirty="0"/>
              <a:t>until the </a:t>
            </a:r>
            <a:r>
              <a:rPr lang="en-US" altLang="en-US" dirty="0" smtClean="0"/>
              <a:t>(worker) thread identified by</a:t>
            </a:r>
            <a:r>
              <a:rPr lang="en-US" altLang="en-US" b="1" dirty="0" smtClean="0"/>
              <a:t> </a:t>
            </a:r>
            <a:r>
              <a:rPr lang="en-US" altLang="en-US" b="1" dirty="0"/>
              <a:t>t</a:t>
            </a:r>
            <a:r>
              <a:rPr lang="en-US" altLang="en-US" b="1" dirty="0" smtClean="0"/>
              <a:t>hread identifier </a:t>
            </a:r>
            <a:r>
              <a:rPr lang="en-US" altLang="en-US" dirty="0" smtClean="0"/>
              <a:t>terminates.</a:t>
            </a:r>
          </a:p>
          <a:p>
            <a:pPr marL="320040" lvl="1" indent="0">
              <a:spcBef>
                <a:spcPts val="600"/>
              </a:spcBef>
              <a:buNone/>
            </a:pPr>
            <a:r>
              <a:rPr lang="en-US" altLang="en-US" sz="1800" dirty="0" smtClean="0"/>
              <a:t> 	</a:t>
            </a:r>
            <a:r>
              <a:rPr lang="en-US" altLang="en-US" sz="1800" b="1" dirty="0" err="1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pthread_join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pthread_t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thread, void **</a:t>
            </a:r>
            <a:r>
              <a:rPr lang="en-US" alt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retval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lvl="1">
              <a:spcBef>
                <a:spcPts val="600"/>
              </a:spcBef>
            </a:pPr>
            <a:r>
              <a:rPr lang="en-US" altLang="en-US" dirty="0" smtClean="0"/>
              <a:t>The worker </a:t>
            </a:r>
            <a:r>
              <a:rPr lang="en-US" altLang="en-US" dirty="0"/>
              <a:t>thread's </a:t>
            </a:r>
            <a:r>
              <a:rPr lang="en-US" altLang="en-US" dirty="0" smtClean="0"/>
              <a:t>return value can be obtained by </a:t>
            </a:r>
            <a:r>
              <a:rPr lang="en-US" alt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retval</a:t>
            </a:r>
            <a:r>
              <a:rPr lang="en-US" altLang="en-US" dirty="0" smtClean="0"/>
              <a:t> </a:t>
            </a:r>
            <a:r>
              <a:rPr lang="en-US" altLang="en-US" dirty="0"/>
              <a:t>if it was specified in the </a:t>
            </a:r>
            <a:r>
              <a:rPr lang="en-US" altLang="en-US" dirty="0" smtClean="0"/>
              <a:t>worker thread's </a:t>
            </a:r>
            <a:r>
              <a:rPr lang="en-US" altLang="en-US" dirty="0"/>
              <a:t>call to </a:t>
            </a:r>
            <a:r>
              <a:rPr lang="en-US" altLang="en-US" dirty="0" err="1">
                <a:latin typeface="Courier New" pitchFamily="49" charset="0"/>
                <a:cs typeface="Courier New" pitchFamily="49" charset="0"/>
              </a:rPr>
              <a:t>pthread_exit</a:t>
            </a:r>
            <a:r>
              <a:rPr lang="en-US" altLang="en-US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en-US" dirty="0" smtClean="0"/>
              <a:t>.</a:t>
            </a:r>
            <a:endParaRPr lang="en-US" altLang="en-US" dirty="0"/>
          </a:p>
          <a:p>
            <a:pPr lvl="1">
              <a:spcBef>
                <a:spcPts val="600"/>
              </a:spcBef>
            </a:pPr>
            <a:r>
              <a:rPr lang="en-US" altLang="en-US" dirty="0"/>
              <a:t>It is a logical error to attempt simultaneous multiple joins on the same </a:t>
            </a:r>
            <a:r>
              <a:rPr lang="en-US" altLang="en-US" dirty="0" smtClean="0"/>
              <a:t>worker thread.</a:t>
            </a:r>
            <a:endParaRPr lang="en-US" altLang="en-US" dirty="0"/>
          </a:p>
          <a:p>
            <a:pPr>
              <a:spcBef>
                <a:spcPts val="600"/>
              </a:spcBef>
            </a:pPr>
            <a:endParaRPr lang="en-US" altLang="en-US" dirty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600"/>
              </a:spcBef>
            </a:pPr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1447800" y="3924301"/>
            <a:ext cx="6667500" cy="2171699"/>
            <a:chOff x="1219200" y="2286000"/>
            <a:chExt cx="6667500" cy="2171699"/>
          </a:xfrm>
        </p:grpSpPr>
        <p:sp>
          <p:nvSpPr>
            <p:cNvPr id="5" name="Rectangle 4"/>
            <p:cNvSpPr/>
            <p:nvPr/>
          </p:nvSpPr>
          <p:spPr>
            <a:xfrm>
              <a:off x="1219200" y="2286000"/>
              <a:ext cx="1219200" cy="5334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smtClean="0"/>
                <a:t>Master Thread</a:t>
              </a:r>
              <a:endParaRPr lang="en-US" sz="160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032760" y="3924299"/>
              <a:ext cx="1219200" cy="5334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smtClean="0"/>
                <a:t>Worker Thread</a:t>
              </a:r>
              <a:endParaRPr lang="en-US" sz="160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032760" y="3258382"/>
              <a:ext cx="1219200" cy="5334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smtClean="0"/>
                <a:t>Worker Thread</a:t>
              </a:r>
              <a:endParaRPr lang="en-US" sz="160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667000" y="2398811"/>
              <a:ext cx="1950720" cy="307777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smtClean="0">
                  <a:latin typeface="Courier New" panose="02070309020205020404" pitchFamily="49" charset="0"/>
                  <a:cs typeface="Courier New" panose="02070309020205020404" pitchFamily="49" charset="0"/>
                </a:rPr>
                <a:t>pthread_create()</a:t>
              </a:r>
              <a:endParaRPr lang="en-US" sz="14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935980" y="2398810"/>
              <a:ext cx="1950720" cy="307777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smtClean="0">
                  <a:latin typeface="Courier New" panose="02070309020205020404" pitchFamily="49" charset="0"/>
                  <a:cs typeface="Courier New" panose="02070309020205020404" pitchFamily="49" charset="0"/>
                </a:rPr>
                <a:t>pthread_join()</a:t>
              </a:r>
              <a:endParaRPr lang="en-US" sz="14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935980" y="3707367"/>
              <a:ext cx="1950720" cy="307777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smtClean="0">
                  <a:latin typeface="Courier New" panose="02070309020205020404" pitchFamily="49" charset="0"/>
                  <a:cs typeface="Courier New" panose="02070309020205020404" pitchFamily="49" charset="0"/>
                </a:rPr>
                <a:t>pthread_exit()</a:t>
              </a:r>
              <a:endParaRPr lang="en-US" sz="14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12" name="Straight Arrow Connector 11"/>
            <p:cNvCxnSpPr>
              <a:stCxn id="8" idx="2"/>
              <a:endCxn id="7" idx="0"/>
            </p:cNvCxnSpPr>
            <p:nvPr/>
          </p:nvCxnSpPr>
          <p:spPr>
            <a:xfrm>
              <a:off x="3642360" y="2706588"/>
              <a:ext cx="0" cy="5517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343400" y="3657600"/>
              <a:ext cx="1143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Do Work</a:t>
              </a:r>
              <a:endPara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cxnSp>
          <p:nvCxnSpPr>
            <p:cNvPr id="14" name="Straight Arrow Connector 13"/>
            <p:cNvCxnSpPr>
              <a:endCxn id="10" idx="1"/>
            </p:cNvCxnSpPr>
            <p:nvPr/>
          </p:nvCxnSpPr>
          <p:spPr>
            <a:xfrm>
              <a:off x="5276850" y="3861255"/>
              <a:ext cx="659130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8" idx="3"/>
              <a:endCxn id="9" idx="1"/>
            </p:cNvCxnSpPr>
            <p:nvPr/>
          </p:nvCxnSpPr>
          <p:spPr>
            <a:xfrm flipV="1">
              <a:off x="4617720" y="2552699"/>
              <a:ext cx="1318260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10" idx="0"/>
              <a:endCxn id="9" idx="2"/>
            </p:cNvCxnSpPr>
            <p:nvPr/>
          </p:nvCxnSpPr>
          <p:spPr>
            <a:xfrm flipV="1">
              <a:off x="6911340" y="2706587"/>
              <a:ext cx="0" cy="100078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167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Mutex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533400"/>
            <a:ext cx="8077200" cy="52578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alt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Mutex</a:t>
            </a:r>
            <a:r>
              <a:rPr lang="en-US" altLang="en-US" sz="2000" dirty="0" smtClean="0"/>
              <a:t> </a:t>
            </a:r>
            <a:r>
              <a:rPr lang="en-US" altLang="en-US" sz="2000" dirty="0"/>
              <a:t>variables are used for enforcing mutual </a:t>
            </a:r>
            <a:r>
              <a:rPr lang="en-US" altLang="en-US" sz="2000" dirty="0" smtClean="0"/>
              <a:t>exclusion</a:t>
            </a:r>
          </a:p>
          <a:p>
            <a:pPr>
              <a:spcBef>
                <a:spcPts val="1200"/>
              </a:spcBef>
            </a:pPr>
            <a:r>
              <a:rPr lang="en-US" altLang="en-US" sz="2000" dirty="0"/>
              <a:t>They function as </a:t>
            </a:r>
            <a:r>
              <a:rPr lang="en-US" altLang="en-US" sz="2000" b="1" i="1" dirty="0"/>
              <a:t>binary semaphores </a:t>
            </a:r>
            <a:r>
              <a:rPr lang="en-US" altLang="en-US" sz="2000" dirty="0"/>
              <a:t>that can only be unlocked by the process or thread that locked </a:t>
            </a:r>
            <a:r>
              <a:rPr lang="en-US" altLang="en-US" sz="2000" dirty="0" smtClean="0"/>
              <a:t>them</a:t>
            </a:r>
          </a:p>
          <a:p>
            <a:pPr>
              <a:spcBef>
                <a:spcPts val="1200"/>
              </a:spcBef>
            </a:pPr>
            <a:r>
              <a:rPr lang="en-US" sz="2000" dirty="0" smtClean="0"/>
              <a:t>Header</a:t>
            </a:r>
          </a:p>
          <a:p>
            <a:pPr marL="548640" lvl="2">
              <a:spcBef>
                <a:spcPts val="1200"/>
              </a:spcBef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pthread.h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sz="2000" dirty="0" smtClean="0"/>
          </a:p>
          <a:p>
            <a:pPr>
              <a:spcBef>
                <a:spcPts val="1200"/>
              </a:spcBef>
            </a:pPr>
            <a:r>
              <a:rPr lang="en-US" sz="2000" dirty="0" smtClean="0"/>
              <a:t>Declaration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651510" lvl="1" indent="-285750">
              <a:spcBef>
                <a:spcPts val="1200"/>
              </a:spcBef>
            </a:pPr>
            <a:r>
              <a:rPr lang="en-US" dirty="0" smtClean="0">
                <a:solidFill>
                  <a:srgbClr val="000000"/>
                </a:solidFill>
                <a:cs typeface="Courier New" panose="02070309020205020404" pitchFamily="49" charset="0"/>
              </a:rPr>
              <a:t>A </a:t>
            </a:r>
            <a:r>
              <a:rPr lang="en-US" dirty="0" err="1" smtClean="0">
                <a:solidFill>
                  <a:srgbClr val="000000"/>
                </a:solidFill>
                <a:cs typeface="Courier New" panose="02070309020205020404" pitchFamily="49" charset="0"/>
              </a:rPr>
              <a:t>mutex</a:t>
            </a:r>
            <a:r>
              <a:rPr lang="en-US" dirty="0" smtClean="0">
                <a:solidFill>
                  <a:srgbClr val="000000"/>
                </a:solidFill>
                <a:cs typeface="Courier New" panose="02070309020205020404" pitchFamily="49" charset="0"/>
              </a:rPr>
              <a:t> can be allocated as a static variable of the type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pthread_mutex_t</a:t>
            </a:r>
            <a:r>
              <a:rPr lang="en-US" dirty="0" smtClean="0">
                <a:solidFill>
                  <a:srgbClr val="000000"/>
                </a:solidFill>
                <a:cs typeface="Courier New" panose="02070309020205020404" pitchFamily="49" charset="0"/>
              </a:rPr>
              <a:t>.</a:t>
            </a:r>
          </a:p>
          <a:p>
            <a:pPr marL="651510" lvl="1" indent="-285750">
              <a:spcBef>
                <a:spcPts val="1200"/>
              </a:spcBef>
            </a:pPr>
            <a:r>
              <a:rPr lang="en-US" dirty="0" smtClean="0">
                <a:solidFill>
                  <a:srgbClr val="000000"/>
                </a:solidFill>
                <a:cs typeface="Courier New" panose="02070309020205020404" pitchFamily="49" charset="0"/>
              </a:rPr>
              <a:t>Before a </a:t>
            </a:r>
            <a:r>
              <a:rPr lang="en-US" dirty="0" err="1" smtClean="0">
                <a:solidFill>
                  <a:srgbClr val="000000"/>
                </a:solidFill>
                <a:cs typeface="Courier New" panose="02070309020205020404" pitchFamily="49" charset="0"/>
              </a:rPr>
              <a:t>mutex</a:t>
            </a:r>
            <a:r>
              <a:rPr lang="en-US" dirty="0" smtClean="0">
                <a:solidFill>
                  <a:srgbClr val="000000"/>
                </a:solidFill>
                <a:cs typeface="Courier New" panose="02070309020205020404" pitchFamily="49" charset="0"/>
              </a:rPr>
              <a:t> can be used, it must always be initialized, which can be done by assigning it the value </a:t>
            </a:r>
            <a:r>
              <a:rPr lang="en-US" b="1" dirty="0" smtClean="0">
                <a:solidFill>
                  <a:srgbClr val="AD010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PTHREAD_MUTEX_INITIALIZER</a:t>
            </a:r>
            <a:r>
              <a:rPr lang="en-US" dirty="0" smtClean="0">
                <a:solidFill>
                  <a:srgbClr val="000000"/>
                </a:solidFill>
                <a:cs typeface="Courier New" panose="02070309020205020404" pitchFamily="49" charset="0"/>
              </a:rPr>
              <a:t>, as shown below.</a:t>
            </a:r>
          </a:p>
          <a:p>
            <a:pPr marL="651510" lvl="1" indent="-285750">
              <a:spcBef>
                <a:spcPts val="1200"/>
              </a:spcBef>
            </a:pPr>
            <a:r>
              <a:rPr lang="en-US" sz="1800" b="1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mymutex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800" b="1" dirty="0">
                <a:solidFill>
                  <a:srgbClr val="AD010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PTHREAD_MUTEX_INITIALIZER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  </a:t>
            </a:r>
          </a:p>
          <a:p>
            <a:pPr marL="651510" lvl="1" indent="-285750">
              <a:spcBef>
                <a:spcPts val="1200"/>
              </a:spcBef>
            </a:pPr>
            <a:endParaRPr lang="en-US" sz="2000" dirty="0" smtClean="0"/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74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Mutex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533400"/>
            <a:ext cx="7543800" cy="52578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000" dirty="0" smtClean="0"/>
              <a:t>API calls</a:t>
            </a:r>
          </a:p>
          <a:p>
            <a:pPr marL="651510" lvl="1" indent="-285750">
              <a:spcBef>
                <a:spcPts val="1200"/>
              </a:spcBef>
            </a:pP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pthread_mutex_lock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mymutex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2">
              <a:spcBef>
                <a:spcPts val="1200"/>
              </a:spcBef>
            </a:pPr>
            <a:r>
              <a:rPr lang="en-US" altLang="en-US" sz="2000" dirty="0"/>
              <a:t>If the </a:t>
            </a:r>
            <a:r>
              <a:rPr lang="en-US" altLang="en-US" sz="2000" dirty="0" err="1"/>
              <a:t>mutex</a:t>
            </a:r>
            <a:r>
              <a:rPr lang="en-US" altLang="en-US" sz="2000" dirty="0"/>
              <a:t> is already locked by another thread, this call will block the calling thread until the </a:t>
            </a:r>
            <a:r>
              <a:rPr lang="en-US" altLang="en-US" sz="2000" dirty="0" err="1"/>
              <a:t>mutex</a:t>
            </a:r>
            <a:r>
              <a:rPr lang="en-US" altLang="en-US" sz="2000" dirty="0"/>
              <a:t> is unlocked</a:t>
            </a:r>
            <a:endParaRPr lang="en-US" sz="2000" dirty="0"/>
          </a:p>
          <a:p>
            <a:pPr marL="651510" lvl="1" indent="-285750">
              <a:spcBef>
                <a:spcPts val="1200"/>
              </a:spcBef>
            </a:pP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pthread_mutex_unlock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mymutex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2">
              <a:spcBef>
                <a:spcPts val="1200"/>
              </a:spcBef>
            </a:pPr>
            <a:r>
              <a:rPr lang="en-US" sz="2000" dirty="0"/>
              <a:t>An error will be returned if the </a:t>
            </a:r>
            <a:r>
              <a:rPr lang="en-US" altLang="en-US" sz="2000" dirty="0" err="1"/>
              <a:t>mutex</a:t>
            </a:r>
            <a:r>
              <a:rPr lang="en-US" altLang="en-US" sz="2000" dirty="0"/>
              <a:t> </a:t>
            </a:r>
            <a:r>
              <a:rPr lang="en-US" sz="2000" dirty="0"/>
              <a:t>was already unlocked or the </a:t>
            </a:r>
            <a:r>
              <a:rPr lang="en-US" altLang="en-US" sz="2000" dirty="0" err="1"/>
              <a:t>mutex</a:t>
            </a:r>
            <a:r>
              <a:rPr lang="en-US" altLang="en-US" sz="2000" dirty="0"/>
              <a:t> </a:t>
            </a:r>
            <a:r>
              <a:rPr lang="en-US" sz="2000" dirty="0"/>
              <a:t>is locked by another </a:t>
            </a:r>
            <a:r>
              <a:rPr lang="en-US" sz="2000" dirty="0" smtClean="0"/>
              <a:t>thread</a:t>
            </a:r>
          </a:p>
          <a:p>
            <a:pPr lvl="1">
              <a:spcBef>
                <a:spcPts val="1200"/>
              </a:spcBef>
            </a:pPr>
            <a:r>
              <a:rPr lang="en-US" i="1" dirty="0" smtClean="0"/>
              <a:t>Reminder</a:t>
            </a:r>
            <a:r>
              <a:rPr lang="en-US" dirty="0" smtClean="0"/>
              <a:t>: return 0 on success or a positive error number on error</a:t>
            </a:r>
          </a:p>
          <a:p>
            <a:pPr lvl="1">
              <a:spcBef>
                <a:spcPts val="1200"/>
              </a:spcBef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89384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Code without </a:t>
            </a:r>
            <a:r>
              <a:rPr lang="en-US" dirty="0" err="1" smtClean="0"/>
              <a:t>Mutex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761999" y="533400"/>
            <a:ext cx="7543801" cy="2723823"/>
            <a:chOff x="4343399" y="1352490"/>
            <a:chExt cx="7883803" cy="2723823"/>
          </a:xfrm>
        </p:grpSpPr>
        <p:sp>
          <p:nvSpPr>
            <p:cNvPr id="6" name="TextBox 5"/>
            <p:cNvSpPr txBox="1"/>
            <p:nvPr/>
          </p:nvSpPr>
          <p:spPr>
            <a:xfrm>
              <a:off x="4343399" y="1752600"/>
              <a:ext cx="7883803" cy="2323713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2000" dirty="0" smtClean="0"/>
                <a:t>Copy </a:t>
              </a:r>
              <a:r>
                <a:rPr lang="en-US" sz="2000" i="1" dirty="0" smtClean="0"/>
                <a:t>icecream.cpp </a:t>
              </a:r>
              <a:r>
                <a:rPr lang="en-US" sz="2000" dirty="0" smtClean="0"/>
                <a:t>from Canvas to your directory in cs3103-01 server. Compile and run it.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dirty="0" smtClean="0"/>
                <a:t>It simulates 3 </a:t>
              </a:r>
              <a:r>
                <a:rPr lang="en-US" i="1" dirty="0" smtClean="0"/>
                <a:t>sellers</a:t>
              </a:r>
              <a:r>
                <a:rPr lang="en-US" dirty="0" smtClean="0"/>
                <a:t> co-selling </a:t>
              </a:r>
              <a:r>
                <a:rPr lang="en-US" dirty="0" smtClean="0"/>
                <a:t>ice-creams </a:t>
              </a:r>
              <a:r>
                <a:rPr lang="en-US" dirty="0" smtClean="0"/>
                <a:t>until the stock becomes 0.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dirty="0" smtClean="0"/>
                <a:t>When we run the program, the total number of </a:t>
              </a:r>
              <a:r>
                <a:rPr lang="en-US" dirty="0" smtClean="0"/>
                <a:t>ice-creams </a:t>
              </a:r>
              <a:r>
                <a:rPr lang="en-US" dirty="0" smtClean="0"/>
                <a:t>sold is equal to the stock.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dirty="0" smtClean="0"/>
                <a:t>However, what has probably happened is that one of the sellers sold all the </a:t>
              </a:r>
              <a:r>
                <a:rPr lang="en-US" dirty="0" smtClean="0"/>
                <a:t>ice-creams </a:t>
              </a:r>
              <a:r>
                <a:rPr lang="en-US" dirty="0" smtClean="0"/>
                <a:t>and terminated before the other two sellers even started.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343400" y="1352490"/>
              <a:ext cx="1143000" cy="400110"/>
            </a:xfrm>
            <a:prstGeom prst="rect">
              <a:avLst/>
            </a:prstGeom>
            <a:solidFill>
              <a:srgbClr val="AD010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smtClean="0">
                  <a:solidFill>
                    <a:schemeClr val="bg1"/>
                  </a:solidFill>
                </a:rPr>
                <a:t>Tryout 1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75" t="73329" r="20878" b="15350"/>
          <a:stretch/>
        </p:blipFill>
        <p:spPr bwMode="auto">
          <a:xfrm>
            <a:off x="1600200" y="3478306"/>
            <a:ext cx="5334000" cy="209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5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Error Code without Mutex</a:t>
            </a:r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761998" y="533401"/>
            <a:ext cx="3429002" cy="4406433"/>
            <a:chOff x="4343397" y="1352490"/>
            <a:chExt cx="7883803" cy="1965031"/>
          </a:xfrm>
        </p:grpSpPr>
        <p:sp>
          <p:nvSpPr>
            <p:cNvPr id="6" name="TextBox 5"/>
            <p:cNvSpPr txBox="1"/>
            <p:nvPr/>
          </p:nvSpPr>
          <p:spPr>
            <a:xfrm>
              <a:off x="4343397" y="1512661"/>
              <a:ext cx="7883803" cy="1804860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2000" dirty="0" smtClean="0"/>
                <a:t>Increase the stock from 300 </a:t>
              </a:r>
              <a:r>
                <a:rPr lang="en-US" sz="2000" dirty="0" smtClean="0"/>
                <a:t>ice-creams </a:t>
              </a:r>
              <a:r>
                <a:rPr lang="en-US" sz="2000" dirty="0" smtClean="0"/>
                <a:t>to 30000 </a:t>
              </a:r>
              <a:r>
                <a:rPr lang="en-US" sz="2000" dirty="0" smtClean="0"/>
                <a:t>ice-creams</a:t>
              </a:r>
              <a:r>
                <a:rPr lang="en-US" sz="2000" dirty="0" smtClean="0"/>
                <a:t>.  You will see different results. 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dirty="0" smtClean="0"/>
                <a:t>The total number of </a:t>
              </a:r>
              <a:r>
                <a:rPr lang="en-US" dirty="0" smtClean="0"/>
                <a:t>ice-creams </a:t>
              </a:r>
              <a:r>
                <a:rPr lang="en-US" dirty="0" smtClean="0"/>
                <a:t>sold could be more than the stock!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dirty="0" smtClean="0"/>
                <a:t>Errors </a:t>
              </a:r>
              <a:r>
                <a:rPr lang="en-US" dirty="0"/>
                <a:t>due to </a:t>
              </a:r>
              <a:r>
                <a:rPr lang="en-US" b="1" i="1" dirty="0"/>
                <a:t>race condition </a:t>
              </a:r>
              <a:r>
                <a:rPr lang="en-US" dirty="0" smtClean="0"/>
                <a:t>happened </a:t>
              </a:r>
              <a:r>
                <a:rPr lang="en-US" dirty="0"/>
                <a:t>in </a:t>
              </a:r>
              <a:r>
                <a:rPr lang="en-US" dirty="0" smtClean="0"/>
                <a:t>this program.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dirty="0" smtClean="0"/>
                <a:t>If we run the program multiple times, we see that the total number of </a:t>
              </a:r>
              <a:r>
                <a:rPr lang="en-US" dirty="0" smtClean="0"/>
                <a:t>ice-creams </a:t>
              </a:r>
              <a:r>
                <a:rPr lang="en-US" dirty="0" smtClean="0"/>
                <a:t>sold fluctuates widely.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343399" y="1352490"/>
              <a:ext cx="3941900" cy="156634"/>
            </a:xfrm>
            <a:prstGeom prst="rect">
              <a:avLst/>
            </a:prstGeom>
            <a:solidFill>
              <a:srgbClr val="AD010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</a:rPr>
                <a:t>Tryout 2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7" t="6324" r="61250" b="32794"/>
          <a:stretch/>
        </p:blipFill>
        <p:spPr bwMode="auto">
          <a:xfrm>
            <a:off x="4343400" y="884641"/>
            <a:ext cx="3895165" cy="45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817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762000" y="1727782"/>
            <a:ext cx="8077200" cy="3935836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pthread_mutex_t</a:t>
            </a:r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mutex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PTHREAD_MUTEX_INITIALIZER; 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declare a global </a:t>
            </a:r>
            <a:r>
              <a:rPr lang="en-US" sz="1600" b="1" dirty="0" err="1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mutex</a:t>
            </a:r>
            <a:r>
              <a:rPr lang="en-US" sz="16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variable */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endParaRPr lang="en-US" sz="1600" b="1" dirty="0" smtClean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*seller(void *</a:t>
            </a:r>
            <a:r>
              <a:rPr lang="en-US" sz="16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	…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pthread_mutex_lock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en-US" sz="16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mutex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 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lock before accessing the shared data </a:t>
            </a:r>
            <a:r>
              <a:rPr lang="en-US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*/</a:t>
            </a:r>
            <a:endParaRPr lang="en-US" sz="1600" b="1" dirty="0" smtClean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( </a:t>
            </a:r>
            <a:r>
              <a:rPr lang="en-US" sz="16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icecream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 0 ) {</a:t>
            </a:r>
            <a:b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…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 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else 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done = 1;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pthread_mutex_unlock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en-US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mutex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unlock after data access */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…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Correction with Mutex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2000" y="932623"/>
            <a:ext cx="4114800" cy="707886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Add </a:t>
            </a:r>
            <a:r>
              <a:rPr lang="en-US" sz="2000" dirty="0" err="1" smtClean="0"/>
              <a:t>mutex</a:t>
            </a:r>
            <a:r>
              <a:rPr lang="en-US" sz="2000" dirty="0" smtClean="0"/>
              <a:t> to “protect” the global variable 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icecream</a:t>
            </a:r>
            <a:r>
              <a:rPr lang="en-US" sz="2000" dirty="0" smtClean="0"/>
              <a:t> in the program.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62000" y="533400"/>
            <a:ext cx="1524000" cy="39922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Tryout 3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66" t="78448" r="24163" b="9059"/>
          <a:stretch/>
        </p:blipFill>
        <p:spPr bwMode="auto">
          <a:xfrm>
            <a:off x="5037178" y="3657600"/>
            <a:ext cx="3802022" cy="2006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26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8290</TotalTime>
  <Words>544</Words>
  <Application>Microsoft Office PowerPoint</Application>
  <PresentationFormat>On-screen Show (4:3)</PresentationFormat>
  <Paragraphs>113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Arial Black</vt:lpstr>
      <vt:lpstr>Calibri</vt:lpstr>
      <vt:lpstr>Courier New</vt:lpstr>
      <vt:lpstr>Impact</vt:lpstr>
      <vt:lpstr>Times New Roman</vt:lpstr>
      <vt:lpstr>Wingdings</vt:lpstr>
      <vt:lpstr>NewsPrint</vt:lpstr>
      <vt:lpstr>CS3103  Operating System </vt:lpstr>
      <vt:lpstr>Pthreads Basics</vt:lpstr>
      <vt:lpstr>Pthreads Basics</vt:lpstr>
      <vt:lpstr>pthread_create() </vt:lpstr>
      <vt:lpstr>pthread_exit()</vt:lpstr>
      <vt:lpstr>Thread Join</vt:lpstr>
      <vt:lpstr>Mutex</vt:lpstr>
      <vt:lpstr>Mutex</vt:lpstr>
      <vt:lpstr>Error Code without Mutex</vt:lpstr>
      <vt:lpstr>Error Code without Mutex</vt:lpstr>
      <vt:lpstr>Correction with Mutex</vt:lpstr>
    </vt:vector>
  </TitlesOfParts>
  <Company>City University of Hong Kong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CS3103</dc:title>
  <dc:creator>WANG Jiying</dc:creator>
  <cp:lastModifiedBy>Dr. LEE   Victor</cp:lastModifiedBy>
  <cp:revision>891</cp:revision>
  <cp:lastPrinted>2017-02-13T01:41:58Z</cp:lastPrinted>
  <dcterms:created xsi:type="dcterms:W3CDTF">2014-09-04T11:36:52Z</dcterms:created>
  <dcterms:modified xsi:type="dcterms:W3CDTF">2019-02-25T00:32:13Z</dcterms:modified>
</cp:coreProperties>
</file>