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287" r:id="rId2"/>
    <p:sldId id="257" r:id="rId3"/>
    <p:sldId id="308" r:id="rId4"/>
    <p:sldId id="309" r:id="rId5"/>
    <p:sldId id="347" r:id="rId6"/>
    <p:sldId id="310" r:id="rId7"/>
    <p:sldId id="311" r:id="rId8"/>
    <p:sldId id="312" r:id="rId9"/>
    <p:sldId id="313" r:id="rId10"/>
    <p:sldId id="314" r:id="rId11"/>
    <p:sldId id="315" r:id="rId12"/>
    <p:sldId id="317" r:id="rId13"/>
    <p:sldId id="316" r:id="rId14"/>
    <p:sldId id="318" r:id="rId15"/>
    <p:sldId id="319" r:id="rId16"/>
    <p:sldId id="320" r:id="rId17"/>
    <p:sldId id="321" r:id="rId18"/>
    <p:sldId id="322" r:id="rId19"/>
    <p:sldId id="323" r:id="rId20"/>
    <p:sldId id="324" r:id="rId21"/>
    <p:sldId id="325" r:id="rId22"/>
    <p:sldId id="329" r:id="rId23"/>
    <p:sldId id="335" r:id="rId24"/>
    <p:sldId id="336" r:id="rId25"/>
    <p:sldId id="337" r:id="rId26"/>
    <p:sldId id="340" r:id="rId27"/>
    <p:sldId id="341" r:id="rId28"/>
    <p:sldId id="342" r:id="rId29"/>
    <p:sldId id="343" r:id="rId30"/>
    <p:sldId id="344" r:id="rId31"/>
    <p:sldId id="345" r:id="rId32"/>
    <p:sldId id="346" r:id="rId33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>
      <p:cViewPr varScale="1">
        <p:scale>
          <a:sx n="108" d="100"/>
          <a:sy n="108" d="100"/>
        </p:scale>
        <p:origin x="1740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45C55D-0FEF-4C2E-BFF9-BACB02BAF61B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FA71EB-4EDB-4B6C-BA49-ECD899C55E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61116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0236F4-73B3-464E-8311-BA2F9F49BB4A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49BAAC-39B8-4B26-9A98-7AED804A73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95164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49BAAC-39B8-4B26-9A98-7AED804A73D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079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038E9-FD65-4110-BD2F-56007AF04288}" type="datetime1">
              <a:rPr lang="zh-CN" altLang="en-US" smtClean="0"/>
              <a:t>2023/8/21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EEAD1-49A8-450F-8256-C78103E809C0}" type="datetime1">
              <a:rPr lang="zh-CN" altLang="en-US" smtClean="0"/>
              <a:t>2023/8/21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3FAE1-F665-4F1B-B914-5BE5D8064463}" type="datetime1">
              <a:rPr lang="zh-CN" altLang="en-US" smtClean="0"/>
              <a:t>2023/8/21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5AF56-B488-4280-B8AF-886A7456C3D3}" type="datetime1">
              <a:rPr lang="zh-CN" altLang="en-US" smtClean="0"/>
              <a:t>2023/8/21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74EBE-D431-4573-8D33-07C18F6AAB08}" type="datetime1">
              <a:rPr lang="zh-CN" altLang="en-US" smtClean="0"/>
              <a:t>2023/8/21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A706-979E-4A20-8611-5E4E512E11AF}" type="datetime1">
              <a:rPr lang="zh-CN" altLang="en-US" smtClean="0"/>
              <a:t>2023/8/21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13229-EA22-461A-B15B-D4F0A4CDE6E2}" type="datetime1">
              <a:rPr lang="zh-CN" altLang="en-US" smtClean="0"/>
              <a:t>2023/8/21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18082-944F-4343-B37B-821CF385B0F3}" type="datetime1">
              <a:rPr lang="zh-CN" altLang="en-US" smtClean="0"/>
              <a:t>2023/8/21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F2755-AEEB-4747-8C32-1B9D47FBDCFD}" type="datetime1">
              <a:rPr lang="zh-CN" altLang="en-US" smtClean="0"/>
              <a:t>2023/8/21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1A1F3-C786-4F8E-9887-DA1A6393B357}" type="datetime1">
              <a:rPr lang="zh-CN" altLang="en-US" smtClean="0"/>
              <a:t>2023/8/21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2B44E-69CD-4463-A6B4-2351DA9C3B16}" type="datetime1">
              <a:rPr lang="zh-CN" altLang="en-US" smtClean="0"/>
              <a:t>2023/8/21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D969C-2AFE-41BF-8299-56CB66EA32C9}" type="datetime1">
              <a:rPr lang="zh-CN" altLang="en-US" smtClean="0"/>
              <a:t>2023/8/21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3953538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4D969C-2AFE-41BF-8299-56CB66EA32C9}" type="datetime1">
              <a:rPr lang="zh-CN" altLang="en-US" smtClean="0"/>
              <a:t>2023/8/21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6.emf"/><Relationship Id="rId4" Type="http://schemas.openxmlformats.org/officeDocument/2006/relationships/oleObject" Target="../embeddings/oleObject1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EAA625-DAB9-4F2E-8B78-8230B23B3E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6983" y="887730"/>
            <a:ext cx="5492932" cy="1790700"/>
          </a:xfrm>
        </p:spPr>
        <p:txBody>
          <a:bodyPr>
            <a:normAutofit fontScale="90000"/>
          </a:bodyPr>
          <a:lstStyle/>
          <a:p>
            <a:pPr algn="l"/>
            <a:br>
              <a:rPr lang="en-US" sz="4000" b="1" dirty="0"/>
            </a:br>
            <a:r>
              <a:rPr lang="en-US" sz="4000" b="1" dirty="0"/>
              <a:t>EE2000 Logic Circuit Design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305A6B-C053-4AFE-B341-7B2A25647A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38344" y="2922770"/>
            <a:ext cx="6858000" cy="1655762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Programmable logic devices</a:t>
            </a:r>
          </a:p>
          <a:p>
            <a:pPr algn="l"/>
            <a:endParaRPr lang="en-US" sz="3600" dirty="0"/>
          </a:p>
          <a:p>
            <a:pPr algn="l"/>
            <a:endParaRPr lang="en-US" sz="3600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B681E2D-5F25-47B3-8471-0D2B72A1C510}"/>
              </a:ext>
            </a:extLst>
          </p:cNvPr>
          <p:cNvCxnSpPr/>
          <p:nvPr/>
        </p:nvCxnSpPr>
        <p:spPr>
          <a:xfrm>
            <a:off x="1025434" y="2678430"/>
            <a:ext cx="697556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61942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>
            <a:normAutofit/>
          </a:bodyPr>
          <a:lstStyle/>
          <a:p>
            <a:r>
              <a:rPr lang="en-US" dirty="0"/>
              <a:t>6.1  Programmable logic devices</a:t>
            </a:r>
          </a:p>
          <a:p>
            <a:r>
              <a:rPr lang="en-US" dirty="0"/>
              <a:t>6.2  ROM and PROM</a:t>
            </a:r>
          </a:p>
          <a:p>
            <a:r>
              <a:rPr lang="en-US" dirty="0"/>
              <a:t>6.3  Fuse-Programmable Arrays</a:t>
            </a:r>
          </a:p>
          <a:p>
            <a:r>
              <a:rPr lang="en-US" dirty="0"/>
              <a:t>6.4  Programming Logic Array (PLA)</a:t>
            </a:r>
          </a:p>
          <a:p>
            <a:r>
              <a:rPr lang="en-US" dirty="0"/>
              <a:t>6.5  Programmable Array Logic (PAL)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</a:p>
          <a:p>
            <a:r>
              <a:rPr lang="en-US" dirty="0"/>
              <a:t>6.6  Field Programmable Gate Array Logic (FPGA)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69977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6.1  Programmable logic devices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Implementation technologies introduced so far are not programmable</a:t>
            </a:r>
          </a:p>
          <a:p>
            <a:pPr lvl="1"/>
            <a:r>
              <a:rPr lang="en-US" dirty="0"/>
              <a:t>Fixed integrated circuits</a:t>
            </a:r>
          </a:p>
          <a:p>
            <a:r>
              <a:rPr lang="en-US" dirty="0"/>
              <a:t>Programmable Logic Device (PLD)</a:t>
            </a:r>
          </a:p>
          <a:p>
            <a:pPr lvl="1"/>
            <a:r>
              <a:rPr lang="en-US" dirty="0"/>
              <a:t>Integrated circuit with internal logic gates connected together</a:t>
            </a:r>
          </a:p>
          <a:p>
            <a:pPr lvl="1"/>
            <a:r>
              <a:rPr lang="en-US" dirty="0"/>
              <a:t>These internal connections can be reconfigured (erased / programmed) to form a specific logic circuit</a:t>
            </a:r>
          </a:p>
          <a:p>
            <a:r>
              <a:rPr lang="en-US" dirty="0"/>
              <a:t>Three types of basic PLDs</a:t>
            </a:r>
          </a:p>
          <a:p>
            <a:pPr lvl="1"/>
            <a:r>
              <a:rPr lang="en-US" dirty="0"/>
              <a:t>ROM, PLA, PAL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07612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n-US" dirty="0"/>
              <a:t>6.2.1 Read-Only Memory (ROM)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4</a:t>
            </a:fld>
            <a:endParaRPr lang="zh-CN" altLang="en-US"/>
          </a:p>
        </p:txBody>
      </p:sp>
      <p:sp>
        <p:nvSpPr>
          <p:cNvPr id="3" name="Rectangle 2"/>
          <p:cNvSpPr/>
          <p:nvPr/>
        </p:nvSpPr>
        <p:spPr>
          <a:xfrm>
            <a:off x="838917" y="1268760"/>
            <a:ext cx="740549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An essential memory device in which </a:t>
            </a:r>
            <a:r>
              <a:rPr lang="en-US" sz="2000" b="1" dirty="0"/>
              <a:t>permanent </a:t>
            </a:r>
            <a:r>
              <a:rPr lang="en-US" sz="2000" dirty="0"/>
              <a:t>binary information is stored (even when the power is turned off, the information is still there).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i="1" dirty="0"/>
              <a:t>k</a:t>
            </a:r>
            <a:r>
              <a:rPr lang="en-US" sz="2000" dirty="0"/>
              <a:t>-bit address inputs and </a:t>
            </a:r>
            <a:r>
              <a:rPr lang="en-US" sz="2000" i="1" dirty="0"/>
              <a:t>n</a:t>
            </a:r>
            <a:r>
              <a:rPr lang="en-US" sz="2000" dirty="0"/>
              <a:t>-bit data outputs</a:t>
            </a:r>
            <a:br>
              <a:rPr lang="en-US" sz="2000" dirty="0"/>
            </a:br>
            <a:r>
              <a:rPr lang="en-US" sz="2000" dirty="0"/>
              <a:t>Inputs: address for the memory</a:t>
            </a:r>
            <a:br>
              <a:rPr lang="en-US" sz="2000" dirty="0"/>
            </a:br>
            <a:r>
              <a:rPr lang="en-US" sz="2000" dirty="0"/>
              <a:t>Outputs: the word (</a:t>
            </a:r>
            <a:r>
              <a:rPr lang="en-US" sz="2000" i="1" dirty="0"/>
              <a:t>n </a:t>
            </a:r>
            <a:r>
              <a:rPr lang="en-US" sz="2000" dirty="0"/>
              <a:t>data bits) stored in ROM selected by the </a:t>
            </a:r>
            <a:r>
              <a:rPr lang="en-US" sz="2000" i="1" dirty="0"/>
              <a:t>k</a:t>
            </a:r>
            <a:r>
              <a:rPr lang="en-US" sz="2000" dirty="0"/>
              <a:t>-bit input address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i="1" dirty="0"/>
              <a:t>k </a:t>
            </a:r>
            <a:r>
              <a:rPr lang="en-US" sz="2000" dirty="0"/>
              <a:t>address input can specify 2</a:t>
            </a:r>
            <a:r>
              <a:rPr lang="en-US" sz="2000" i="1" baseline="30000" dirty="0"/>
              <a:t>k</a:t>
            </a:r>
            <a:r>
              <a:rPr lang="en-US" sz="2000" i="1" dirty="0"/>
              <a:t> </a:t>
            </a:r>
            <a:r>
              <a:rPr lang="en-US" sz="2000" dirty="0"/>
              <a:t>words</a:t>
            </a:r>
          </a:p>
          <a:p>
            <a:endParaRPr lang="en-US" sz="2000" dirty="0"/>
          </a:p>
        </p:txBody>
      </p:sp>
      <p:sp>
        <p:nvSpPr>
          <p:cNvPr id="5" name="Rectangle 4"/>
          <p:cNvSpPr/>
          <p:nvPr/>
        </p:nvSpPr>
        <p:spPr>
          <a:xfrm>
            <a:off x="384203" y="5437673"/>
            <a:ext cx="843626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Features:	-  advantage of simple and less connections</a:t>
            </a:r>
            <a:br>
              <a:rPr lang="en-US" sz="2000" dirty="0"/>
            </a:br>
            <a:r>
              <a:rPr lang="en-US" sz="2000" dirty="0"/>
              <a:t>		-  disadvantage of doubling the size with an additional input</a:t>
            </a:r>
            <a:br>
              <a:rPr lang="en-US" sz="2000" dirty="0"/>
            </a:br>
            <a:r>
              <a:rPr lang="en-US" sz="2000" dirty="0"/>
              <a:t>		-  cheap for mass production but expensive for development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83" t="72892" r="25864" b="7003"/>
          <a:stretch/>
        </p:blipFill>
        <p:spPr bwMode="auto">
          <a:xfrm>
            <a:off x="2065056" y="4005064"/>
            <a:ext cx="5040560" cy="1141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88001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Logic Function by Lockup Table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5</a:t>
            </a:fld>
            <a:endParaRPr lang="zh-CN" altLang="en-US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35" t="33160" r="44855" b="25530"/>
          <a:stretch/>
        </p:blipFill>
        <p:spPr bwMode="auto">
          <a:xfrm>
            <a:off x="2267744" y="2276872"/>
            <a:ext cx="4480560" cy="3252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53807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en-US" dirty="0"/>
              <a:t>Other ROMs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/>
              <a:t>ROM usually works as a lookup table</a:t>
            </a:r>
          </a:p>
          <a:p>
            <a:r>
              <a:rPr lang="en-US" dirty="0"/>
              <a:t>No </a:t>
            </a:r>
            <a:r>
              <a:rPr lang="en-US" b="1" dirty="0"/>
              <a:t>data inputs </a:t>
            </a:r>
            <a:r>
              <a:rPr lang="en-US" dirty="0"/>
              <a:t>as ROM does not have a </a:t>
            </a:r>
            <a:r>
              <a:rPr lang="en-US" b="1" dirty="0"/>
              <a:t>write </a:t>
            </a:r>
            <a:r>
              <a:rPr lang="en-US" dirty="0"/>
              <a:t>operation (only read operation)</a:t>
            </a:r>
          </a:p>
          <a:p>
            <a:r>
              <a:rPr lang="en-US" dirty="0"/>
              <a:t>ROMs that can be written / rewritten: </a:t>
            </a:r>
          </a:p>
          <a:p>
            <a:pPr lvl="2"/>
            <a:r>
              <a:rPr lang="en-US" dirty="0"/>
              <a:t>PROM</a:t>
            </a:r>
          </a:p>
          <a:p>
            <a:pPr lvl="2"/>
            <a:r>
              <a:rPr lang="en-US" dirty="0"/>
              <a:t>EPROM (Erasable PROM)</a:t>
            </a:r>
          </a:p>
          <a:p>
            <a:pPr lvl="2"/>
            <a:r>
              <a:rPr lang="en-US" dirty="0"/>
              <a:t>EEPROM (Electrically Erasable PROM)</a:t>
            </a:r>
          </a:p>
          <a:p>
            <a:pPr lvl="2"/>
            <a:r>
              <a:rPr lang="en-US" dirty="0"/>
              <a:t>FEPROM (Field Erasable PROM)</a:t>
            </a:r>
          </a:p>
          <a:p>
            <a:pPr lvl="2"/>
            <a:r>
              <a:rPr lang="en-US" dirty="0"/>
              <a:t>FLASH Memory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39360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n-US" dirty="0"/>
              <a:t>6.2.2 PROM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 fontScale="92500"/>
          </a:bodyPr>
          <a:lstStyle/>
          <a:p>
            <a:r>
              <a:rPr lang="en-US" dirty="0">
                <a:solidFill>
                  <a:srgbClr val="FF0000"/>
                </a:solidFill>
              </a:rPr>
              <a:t>P</a:t>
            </a:r>
            <a:r>
              <a:rPr lang="en-US" dirty="0"/>
              <a:t>rogrammable </a:t>
            </a:r>
            <a:r>
              <a:rPr lang="en-US" dirty="0">
                <a:solidFill>
                  <a:srgbClr val="FF0000"/>
                </a:solidFill>
              </a:rPr>
              <a:t>R</a:t>
            </a:r>
            <a:r>
              <a:rPr lang="en-US" dirty="0"/>
              <a:t>ead-</a:t>
            </a:r>
            <a:r>
              <a:rPr lang="en-US" dirty="0">
                <a:solidFill>
                  <a:srgbClr val="FF0000"/>
                </a:solidFill>
              </a:rPr>
              <a:t>O</a:t>
            </a:r>
            <a:r>
              <a:rPr lang="en-US" dirty="0"/>
              <a:t>nly </a:t>
            </a:r>
            <a:r>
              <a:rPr lang="en-US" dirty="0">
                <a:solidFill>
                  <a:srgbClr val="FF0000"/>
                </a:solidFill>
              </a:rPr>
              <a:t>M</a:t>
            </a:r>
            <a:r>
              <a:rPr lang="en-US" dirty="0"/>
              <a:t>emory</a:t>
            </a:r>
          </a:p>
          <a:p>
            <a:r>
              <a:rPr lang="en-US" dirty="0"/>
              <a:t>Perform same functions as ROM</a:t>
            </a:r>
          </a:p>
          <a:p>
            <a:r>
              <a:rPr lang="en-US" dirty="0"/>
              <a:t>Oldest programmable logic device</a:t>
            </a:r>
          </a:p>
          <a:p>
            <a:r>
              <a:rPr lang="en-US" dirty="0"/>
              <a:t>Fuse or anti-fuse programmed</a:t>
            </a:r>
          </a:p>
          <a:p>
            <a:r>
              <a:rPr lang="en-US" dirty="0"/>
              <a:t>One-time writing process has been deferred to the end-user</a:t>
            </a:r>
          </a:p>
          <a:p>
            <a:r>
              <a:rPr lang="en-US" dirty="0"/>
              <a:t>Advantage: </a:t>
            </a:r>
            <a:r>
              <a:rPr lang="en-US" dirty="0">
                <a:solidFill>
                  <a:srgbClr val="FF0000"/>
                </a:solidFill>
              </a:rPr>
              <a:t>easy programming </a:t>
            </a:r>
            <a:r>
              <a:rPr lang="en-US" dirty="0"/>
              <a:t>and inexpensive</a:t>
            </a:r>
          </a:p>
          <a:p>
            <a:r>
              <a:rPr lang="en-US" dirty="0"/>
              <a:t>Disadvantage: </a:t>
            </a:r>
            <a:r>
              <a:rPr lang="en-US" dirty="0">
                <a:solidFill>
                  <a:srgbClr val="FF0000"/>
                </a:solidFill>
              </a:rPr>
              <a:t>non-reprogrammable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98328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n-US" dirty="0"/>
              <a:t>6.3 Fuse-Programmable Arrays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8</a:t>
            </a:fld>
            <a:endParaRPr lang="zh-CN" altLang="en-US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15" t="29012" r="18231" b="6391"/>
          <a:stretch/>
        </p:blipFill>
        <p:spPr bwMode="auto">
          <a:xfrm>
            <a:off x="448978" y="1196752"/>
            <a:ext cx="8227478" cy="4896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7740352" y="5373216"/>
            <a:ext cx="782324" cy="5026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5721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n-US" dirty="0"/>
              <a:t>Example: 8 x 4 PROM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9</a:t>
            </a:fld>
            <a:endParaRPr lang="zh-CN" altLang="en-US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68" t="25173" r="22005" b="4734"/>
          <a:stretch/>
        </p:blipFill>
        <p:spPr bwMode="auto">
          <a:xfrm>
            <a:off x="496804" y="947928"/>
            <a:ext cx="8179652" cy="5482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7966140" y="5662658"/>
            <a:ext cx="782324" cy="5026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6632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n-US" dirty="0"/>
              <a:t>6.4 Programming Logic Array (PLA)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10</a:t>
            </a:fld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971600" y="1052736"/>
            <a:ext cx="72008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Programmable device similar to PROM but with different internal structure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The device is used to implement logic function in the form of sum-of- product terms</a:t>
            </a:r>
          </a:p>
        </p:txBody>
      </p:sp>
      <p:pic>
        <p:nvPicPr>
          <p:cNvPr id="18439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1292" y="3092848"/>
            <a:ext cx="4653384" cy="343249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12086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n-US" dirty="0"/>
              <a:t>Example: PLA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11</a:t>
            </a:fld>
            <a:endParaRPr lang="zh-CN" altLang="en-US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46" t="27240" r="18565" b="4538"/>
          <a:stretch/>
        </p:blipFill>
        <p:spPr bwMode="auto">
          <a:xfrm>
            <a:off x="395536" y="1052736"/>
            <a:ext cx="8424936" cy="5124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7966140" y="5517232"/>
            <a:ext cx="782324" cy="5026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39552" y="6300028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How many product terms for </a:t>
            </a:r>
            <a:r>
              <a:rPr lang="en-US" i="1" dirty="0">
                <a:solidFill>
                  <a:srgbClr val="FF0000"/>
                </a:solidFill>
              </a:rPr>
              <a:t>f</a:t>
            </a:r>
            <a:r>
              <a:rPr lang="en-US" i="1" baseline="-25000" dirty="0">
                <a:solidFill>
                  <a:srgbClr val="FF0000"/>
                </a:solidFill>
              </a:rPr>
              <a:t>1</a:t>
            </a:r>
            <a:r>
              <a:rPr lang="en-US" dirty="0">
                <a:solidFill>
                  <a:srgbClr val="FF0000"/>
                </a:solidFill>
              </a:rPr>
              <a:t> and </a:t>
            </a:r>
            <a:r>
              <a:rPr lang="en-US" i="1" dirty="0">
                <a:solidFill>
                  <a:srgbClr val="FF0000"/>
                </a:solidFill>
              </a:rPr>
              <a:t>f</a:t>
            </a:r>
            <a:r>
              <a:rPr lang="en-US" i="1" baseline="-25000" dirty="0">
                <a:solidFill>
                  <a:srgbClr val="FF0000"/>
                </a:solidFill>
              </a:rPr>
              <a:t>2</a:t>
            </a:r>
            <a:r>
              <a:rPr lang="en-US" dirty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1987173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n-US" dirty="0"/>
              <a:t>Minimization in PLA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4525963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Reduce the number of distinct product terms, so as to</a:t>
            </a:r>
            <a:br>
              <a:rPr lang="en-US" dirty="0"/>
            </a:br>
            <a:r>
              <a:rPr lang="en-US" dirty="0"/>
              <a:t>Minimize the number of AND gates</a:t>
            </a:r>
            <a:br>
              <a:rPr lang="en-US" dirty="0"/>
            </a:br>
            <a:r>
              <a:rPr lang="en-US" dirty="0"/>
              <a:t>Minimize the size of PLA</a:t>
            </a:r>
            <a:br>
              <a:rPr lang="en-US" dirty="0"/>
            </a:br>
            <a:endParaRPr lang="en-US" dirty="0"/>
          </a:p>
          <a:p>
            <a:r>
              <a:rPr lang="en-US" dirty="0"/>
              <a:t>Step 1) Simplify the Boolean functions, and also their </a:t>
            </a:r>
            <a:r>
              <a:rPr lang="en-US" b="1" dirty="0"/>
              <a:t>complementary functions </a:t>
            </a:r>
            <a:r>
              <a:rPr lang="en-US" dirty="0"/>
              <a:t>to minimum number of terms</a:t>
            </a:r>
            <a:br>
              <a:rPr lang="en-US" dirty="0"/>
            </a:br>
            <a:endParaRPr lang="en-US" dirty="0"/>
          </a:p>
          <a:p>
            <a:r>
              <a:rPr lang="en-US" dirty="0"/>
              <a:t>Step 2) Find the combination to produce the minimum number of distinct product terms (or maximum common terms)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06577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13</a:t>
            </a:fld>
            <a:endParaRPr lang="zh-CN" altLang="en-US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58" t="14137" r="17340" b="12148"/>
          <a:stretch/>
        </p:blipFill>
        <p:spPr bwMode="auto">
          <a:xfrm>
            <a:off x="395536" y="404664"/>
            <a:ext cx="8496944" cy="5719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94191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14</a:t>
            </a:fld>
            <a:endParaRPr lang="zh-CN" altLang="en-US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45" t="13357" r="20458" b="18621"/>
          <a:stretch/>
        </p:blipFill>
        <p:spPr bwMode="auto">
          <a:xfrm>
            <a:off x="467544" y="484760"/>
            <a:ext cx="8268616" cy="5464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36355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15</a:t>
            </a:fld>
            <a:endParaRPr lang="zh-CN" altLang="en-US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77" t="13296" r="20624" b="19861"/>
          <a:stretch/>
        </p:blipFill>
        <p:spPr bwMode="auto">
          <a:xfrm>
            <a:off x="395536" y="332656"/>
            <a:ext cx="8436813" cy="5450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04" t="51601" r="47497" b="37081"/>
          <a:stretch/>
        </p:blipFill>
        <p:spPr bwMode="auto">
          <a:xfrm>
            <a:off x="5724128" y="2132856"/>
            <a:ext cx="1434318" cy="878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201" t="52373" r="17340" b="12148"/>
          <a:stretch/>
        </p:blipFill>
        <p:spPr bwMode="auto">
          <a:xfrm>
            <a:off x="7380312" y="2204864"/>
            <a:ext cx="1580566" cy="2752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21" t="70046" r="47513" b="14521"/>
          <a:stretch/>
        </p:blipFill>
        <p:spPr bwMode="auto">
          <a:xfrm>
            <a:off x="5796136" y="2852936"/>
            <a:ext cx="1443595" cy="1197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20442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16</a:t>
            </a:fld>
            <a:endParaRPr lang="zh-CN" altLang="en-US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46" t="13737" r="20015" b="13368"/>
          <a:stretch/>
        </p:blipFill>
        <p:spPr bwMode="auto">
          <a:xfrm>
            <a:off x="395536" y="404664"/>
            <a:ext cx="8383878" cy="5842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14263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6.5 Programmable Array Logic (PAL)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PLA: both the AND </a:t>
            </a:r>
            <a:r>
              <a:rPr lang="en-US" dirty="0" err="1"/>
              <a:t>and</a:t>
            </a:r>
            <a:r>
              <a:rPr lang="en-US" dirty="0"/>
              <a:t> the OR arrays are programmable</a:t>
            </a:r>
          </a:p>
          <a:p>
            <a:r>
              <a:rPr lang="en-US" dirty="0">
                <a:solidFill>
                  <a:srgbClr val="FF0000"/>
                </a:solidFill>
              </a:rPr>
              <a:t>PAL: the AND array is programmable and the OR array is fixed</a:t>
            </a:r>
          </a:p>
          <a:p>
            <a:r>
              <a:rPr lang="en-US" dirty="0"/>
              <a:t>PLA is a general design for implementing sum-of-product terms, whereas the PAL has fixed sum-of-product terms</a:t>
            </a:r>
          </a:p>
          <a:p>
            <a:r>
              <a:rPr lang="en-US" dirty="0"/>
              <a:t>Design for </a:t>
            </a:r>
            <a:r>
              <a:rPr lang="en-US" dirty="0">
                <a:solidFill>
                  <a:srgbClr val="FF0000"/>
                </a:solidFill>
              </a:rPr>
              <a:t>PAL</a:t>
            </a:r>
            <a:r>
              <a:rPr lang="en-US" dirty="0"/>
              <a:t> device is easier, but not as flexible as that for PLA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15853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18</a:t>
            </a:fld>
            <a:endParaRPr lang="zh-CN" altLang="en-US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00" t="14329" r="21516" b="11919"/>
          <a:stretch/>
        </p:blipFill>
        <p:spPr bwMode="auto">
          <a:xfrm>
            <a:off x="387412" y="378720"/>
            <a:ext cx="8361052" cy="6002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95858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19</a:t>
            </a:fld>
            <a:endParaRPr lang="zh-CN" altLang="en-US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99" t="15096" r="24385" b="15650"/>
          <a:stretch/>
        </p:blipFill>
        <p:spPr bwMode="auto">
          <a:xfrm>
            <a:off x="395536" y="404664"/>
            <a:ext cx="8252466" cy="5897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61781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20</a:t>
            </a:fld>
            <a:endParaRPr lang="zh-CN" altLang="en-US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98" t="15352" r="22536" b="6787"/>
          <a:stretch/>
        </p:blipFill>
        <p:spPr bwMode="auto">
          <a:xfrm>
            <a:off x="519712" y="260649"/>
            <a:ext cx="8156744" cy="6394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35974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21</a:t>
            </a:fld>
            <a:endParaRPr lang="zh-CN" altLang="en-US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55" t="15025" r="17114" b="6098"/>
          <a:stretch/>
        </p:blipFill>
        <p:spPr bwMode="auto">
          <a:xfrm>
            <a:off x="467544" y="404663"/>
            <a:ext cx="8306106" cy="6008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7992952" y="6021288"/>
            <a:ext cx="216024" cy="360040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8255456" y="6021288"/>
            <a:ext cx="216024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7131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te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5503" y="462525"/>
            <a:ext cx="4910425" cy="6206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23528" y="462525"/>
            <a:ext cx="3456384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PAL </a:t>
            </a:r>
            <a:r>
              <a:rPr lang="en-US" sz="2400" b="1" dirty="0">
                <a:solidFill>
                  <a:srgbClr val="FF0000"/>
                </a:solidFill>
              </a:rPr>
              <a:t>16</a:t>
            </a:r>
            <a:r>
              <a:rPr lang="en-US" sz="2400" b="1" dirty="0">
                <a:solidFill>
                  <a:srgbClr val="0000FF"/>
                </a:solidFill>
              </a:rPr>
              <a:t>R</a:t>
            </a:r>
            <a:r>
              <a:rPr lang="en-US" sz="2400" b="1" dirty="0">
                <a:solidFill>
                  <a:srgbClr val="00B050"/>
                </a:solidFill>
              </a:rPr>
              <a:t>6</a:t>
            </a:r>
          </a:p>
          <a:p>
            <a:endParaRPr lang="en-US" sz="2000" dirty="0"/>
          </a:p>
          <a:p>
            <a:r>
              <a:rPr lang="en-US" sz="2000" dirty="0"/>
              <a:t>A PAL device with </a:t>
            </a:r>
            <a:r>
              <a:rPr lang="en-US" sz="2000" dirty="0">
                <a:solidFill>
                  <a:srgbClr val="FF0000"/>
                </a:solidFill>
              </a:rPr>
              <a:t>16</a:t>
            </a:r>
            <a:r>
              <a:rPr lang="en-US" sz="2000" dirty="0"/>
              <a:t> inputs,</a:t>
            </a:r>
          </a:p>
          <a:p>
            <a:r>
              <a:rPr lang="en-US" sz="2000" dirty="0">
                <a:solidFill>
                  <a:srgbClr val="00B050"/>
                </a:solidFill>
              </a:rPr>
              <a:t>6</a:t>
            </a:r>
            <a:r>
              <a:rPr lang="en-US" sz="2000" dirty="0"/>
              <a:t> outputs with </a:t>
            </a:r>
            <a:r>
              <a:rPr lang="en-US" sz="2000" dirty="0">
                <a:solidFill>
                  <a:srgbClr val="0000FF"/>
                </a:solidFill>
              </a:rPr>
              <a:t>D-latch</a:t>
            </a:r>
            <a:r>
              <a:rPr lang="en-US" sz="2000" dirty="0"/>
              <a:t> (1-bit memory device), and 2 un-buffered outputs</a:t>
            </a:r>
          </a:p>
          <a:p>
            <a:endParaRPr lang="en-US" sz="2000" dirty="0"/>
          </a:p>
          <a:p>
            <a:r>
              <a:rPr lang="en-US" sz="2000" dirty="0"/>
              <a:t>(</a:t>
            </a:r>
            <a:r>
              <a:rPr lang="en-US" sz="2000" i="1" dirty="0">
                <a:solidFill>
                  <a:srgbClr val="FF0000"/>
                </a:solidFill>
              </a:rPr>
              <a:t>8</a:t>
            </a:r>
            <a:r>
              <a:rPr lang="en-US" sz="2000" i="1" dirty="0"/>
              <a:t> inputs are feedback from outputs</a:t>
            </a:r>
            <a:r>
              <a:rPr lang="en-US" sz="2000" dirty="0"/>
              <a:t>)</a:t>
            </a:r>
          </a:p>
          <a:p>
            <a:endParaRPr lang="en-US" sz="2000" dirty="0"/>
          </a:p>
          <a:p>
            <a:r>
              <a:rPr lang="en-US" sz="2000" dirty="0"/>
              <a:t>This device can be used for designing sequential circuit.</a:t>
            </a:r>
            <a:r>
              <a:rPr lang="en-US" sz="2000" i="1" dirty="0"/>
              <a:t> </a:t>
            </a:r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460432" y="6232227"/>
            <a:ext cx="401960" cy="365125"/>
          </a:xfrm>
        </p:spPr>
        <p:txBody>
          <a:bodyPr/>
          <a:lstStyle/>
          <a:p>
            <a:fld id="{0C913308-F349-4B6D-A68A-DD1791B4A57B}" type="slidenum">
              <a:rPr lang="zh-CN" altLang="en-US" smtClean="0">
                <a:solidFill>
                  <a:schemeClr val="tx1"/>
                </a:solidFill>
              </a:rPr>
              <a:t>22</a:t>
            </a:fld>
            <a:endParaRPr lang="zh-CN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75463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388424" y="6165304"/>
            <a:ext cx="418728" cy="365125"/>
          </a:xfrm>
        </p:spPr>
        <p:txBody>
          <a:bodyPr/>
          <a:lstStyle/>
          <a:p>
            <a:fld id="{0C913308-F349-4B6D-A68A-DD1791B4A57B}" type="slidenum">
              <a:rPr lang="zh-CN" altLang="en-US" smtClean="0">
                <a:solidFill>
                  <a:schemeClr val="tx1"/>
                </a:solidFill>
              </a:rPr>
              <a:t>23</a:t>
            </a:fld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6624" y="1411035"/>
            <a:ext cx="794551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FPGAs consist of a large number of logic blocks with programmable interconnects in matrix form.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Programmable:</a:t>
            </a:r>
          </a:p>
          <a:p>
            <a:pPr marL="742950" indent="-342900">
              <a:buFont typeface="Wingdings" panose="05000000000000000000" pitchFamily="2" charset="2"/>
              <a:buChar char="Ø"/>
              <a:tabLst>
                <a:tab pos="627063" algn="l"/>
              </a:tabLst>
            </a:pPr>
            <a:r>
              <a:rPr lang="en-US" sz="2200" dirty="0"/>
              <a:t>The logic block can be </a:t>
            </a:r>
            <a:r>
              <a:rPr lang="en-US" sz="2200" dirty="0">
                <a:solidFill>
                  <a:srgbClr val="FF0000"/>
                </a:solidFill>
              </a:rPr>
              <a:t>“configured”</a:t>
            </a:r>
            <a:r>
              <a:rPr lang="en-US" sz="2200" dirty="0"/>
              <a:t> to create the circuit.</a:t>
            </a:r>
          </a:p>
          <a:p>
            <a:pPr marL="742950" indent="-342900">
              <a:buFont typeface="Wingdings" panose="05000000000000000000" pitchFamily="2" charset="2"/>
              <a:buChar char="Ø"/>
              <a:tabLst>
                <a:tab pos="627063" algn="l"/>
              </a:tabLst>
            </a:pPr>
            <a:r>
              <a:rPr lang="en-US" sz="2200" dirty="0"/>
              <a:t>The interconnects can also be </a:t>
            </a:r>
            <a:r>
              <a:rPr lang="en-US" sz="2200" dirty="0">
                <a:solidFill>
                  <a:srgbClr val="FF0000"/>
                </a:solidFill>
              </a:rPr>
              <a:t>“configured”</a:t>
            </a:r>
            <a:r>
              <a:rPr lang="en-US" sz="2200" dirty="0"/>
              <a:t> to connect logic blocks together as well as to connect the FPGA pin through I/O blocks. </a:t>
            </a:r>
          </a:p>
        </p:txBody>
      </p:sp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728" y="4270306"/>
            <a:ext cx="4175125" cy="216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Object 10"/>
          <p:cNvGraphicFramePr>
            <a:graphicFrameLocks noChangeAspect="1"/>
          </p:cNvGraphicFramePr>
          <p:nvPr/>
        </p:nvGraphicFramePr>
        <p:xfrm>
          <a:off x="5070718" y="4355818"/>
          <a:ext cx="3097212" cy="2079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Visio" r:id="rId4" imgW="3531184" imgH="2369782" progId="Visio.Drawing.6">
                  <p:embed/>
                </p:oleObj>
              </mc:Choice>
              <mc:Fallback>
                <p:oleObj name="Visio" r:id="rId4" imgW="3531184" imgH="2369782" progId="Visio.Drawing.6">
                  <p:embed/>
                  <p:pic>
                    <p:nvPicPr>
                      <p:cNvPr id="8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0718" y="4355818"/>
                        <a:ext cx="3097212" cy="2079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Line 11"/>
          <p:cNvSpPr>
            <a:spLocks noChangeShapeType="1"/>
          </p:cNvSpPr>
          <p:nvPr/>
        </p:nvSpPr>
        <p:spPr bwMode="auto">
          <a:xfrm flipV="1">
            <a:off x="3342506" y="5276854"/>
            <a:ext cx="2086694" cy="2159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Oval 16"/>
          <p:cNvSpPr>
            <a:spLocks noChangeArrowheads="1"/>
          </p:cNvSpPr>
          <p:nvPr/>
        </p:nvSpPr>
        <p:spPr bwMode="auto">
          <a:xfrm>
            <a:off x="2334444" y="5276855"/>
            <a:ext cx="1008062" cy="576263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GB" altLang="en-US"/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1585937" y="6445530"/>
            <a:ext cx="1252538" cy="304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kumimoji="0" lang="en-US" altLang="en-US" sz="1400" b="1" dirty="0">
                <a:solidFill>
                  <a:srgbClr val="0000CC"/>
                </a:solidFill>
                <a:latin typeface="Helvetica" panose="020B0604020202020204" pitchFamily="34" charset="0"/>
              </a:rPr>
              <a:t>FPGA Fabric</a:t>
            </a:r>
            <a:endParaRPr kumimoji="0" lang="en-GB" altLang="en-US" sz="1400" b="1" dirty="0">
              <a:solidFill>
                <a:srgbClr val="0000CC"/>
              </a:solidFill>
              <a:latin typeface="Helvetica" panose="020B0604020202020204" pitchFamily="34" charset="0"/>
            </a:endParaRPr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6293296" y="6445530"/>
            <a:ext cx="1187450" cy="304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kumimoji="0" lang="en-US" altLang="en-US" sz="1400" b="1" dirty="0">
                <a:solidFill>
                  <a:srgbClr val="0000CC"/>
                </a:solidFill>
                <a:latin typeface="Helvetica" panose="020B0604020202020204" pitchFamily="34" charset="0"/>
              </a:rPr>
              <a:t>Logic Block</a:t>
            </a:r>
            <a:endParaRPr kumimoji="0" lang="en-GB" altLang="en-US" sz="1400" b="1" dirty="0">
              <a:solidFill>
                <a:srgbClr val="0000CC"/>
              </a:solidFill>
              <a:latin typeface="Helvetica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54E802D-F4DC-4810-A383-EE9615F775EA}"/>
              </a:ext>
            </a:extLst>
          </p:cNvPr>
          <p:cNvSpPr txBox="1"/>
          <p:nvPr/>
        </p:nvSpPr>
        <p:spPr>
          <a:xfrm>
            <a:off x="294373" y="87595"/>
            <a:ext cx="86409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6.6 Field Programmable Gate Array Logic (FPGA)</a:t>
            </a:r>
          </a:p>
        </p:txBody>
      </p:sp>
    </p:spTree>
    <p:extLst>
      <p:ext uri="{BB962C8B-B14F-4D97-AF65-F5344CB8AC3E}">
        <p14:creationId xmlns:p14="http://schemas.microsoft.com/office/powerpoint/2010/main" val="14308671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1"/>
          <p:cNvSpPr txBox="1">
            <a:spLocks/>
          </p:cNvSpPr>
          <p:nvPr/>
        </p:nvSpPr>
        <p:spPr>
          <a:xfrm>
            <a:off x="8388424" y="6165304"/>
            <a:ext cx="418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929557A-36E4-45B1-AA28-FA7186117FC8}" type="slidenum">
              <a:rPr lang="zh-CN" altLang="en-US" smtClean="0">
                <a:solidFill>
                  <a:schemeClr val="tx1"/>
                </a:solidFill>
              </a:rPr>
              <a:t>24</a:t>
            </a:fld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76922" y="217746"/>
            <a:ext cx="619015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/>
              <a:t>FPGA – Configurable Logic Block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6985" y="1124744"/>
            <a:ext cx="7945514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A configurable logic block (CLB) consists of a look-up-table (LUT)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The LUT is for implementing the truth table of a logic function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Additional elements are for control or other functions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313" y="3836828"/>
            <a:ext cx="3274878" cy="208823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9" t="3674" r="6515" b="11934"/>
          <a:stretch/>
        </p:blipFill>
        <p:spPr>
          <a:xfrm>
            <a:off x="4788024" y="3762277"/>
            <a:ext cx="2539384" cy="2304256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92541" y="6190376"/>
            <a:ext cx="347742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/>
              <a:t>Simple basic logic block (in design level)</a:t>
            </a:r>
          </a:p>
        </p:txBody>
      </p:sp>
      <p:sp>
        <p:nvSpPr>
          <p:cNvPr id="10" name="Rectangle 9"/>
          <p:cNvSpPr/>
          <p:nvPr/>
        </p:nvSpPr>
        <p:spPr>
          <a:xfrm>
            <a:off x="4638943" y="6191875"/>
            <a:ext cx="297466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/>
              <a:t>A typical logic block (in simulator)</a:t>
            </a:r>
          </a:p>
        </p:txBody>
      </p:sp>
    </p:spTree>
    <p:extLst>
      <p:ext uri="{BB962C8B-B14F-4D97-AF65-F5344CB8AC3E}">
        <p14:creationId xmlns:p14="http://schemas.microsoft.com/office/powerpoint/2010/main" val="4698260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1"/>
          <p:cNvSpPr txBox="1">
            <a:spLocks/>
          </p:cNvSpPr>
          <p:nvPr/>
        </p:nvSpPr>
        <p:spPr>
          <a:xfrm>
            <a:off x="8388424" y="6165304"/>
            <a:ext cx="418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547512A-17C8-45B1-97AE-1A862ECE06B0}" type="slidenum">
              <a:rPr lang="zh-CN" altLang="en-US" smtClean="0">
                <a:solidFill>
                  <a:schemeClr val="tx1"/>
                </a:solidFill>
              </a:rPr>
              <a:t>25</a:t>
            </a:fld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86881" y="230486"/>
            <a:ext cx="706328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/>
              <a:t>FPGA – Programmable Interconnects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1231" y="980728"/>
            <a:ext cx="8161538" cy="1646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FPGAs use </a:t>
            </a:r>
            <a:r>
              <a:rPr lang="en-US" sz="2400" b="1" i="1" dirty="0">
                <a:solidFill>
                  <a:srgbClr val="FF0000"/>
                </a:solidFill>
              </a:rPr>
              <a:t>switch matrices </a:t>
            </a:r>
            <a:r>
              <a:rPr lang="en-US" sz="2400" dirty="0"/>
              <a:t>to provide interconnects for logic blocks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The connections between logic blocks are achieved by programming the switch matrices to form routing paths</a:t>
            </a:r>
          </a:p>
        </p:txBody>
      </p:sp>
      <p:pic>
        <p:nvPicPr>
          <p:cNvPr id="7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67" r="25703" b="62006"/>
          <a:stretch>
            <a:fillRect/>
          </a:stretch>
        </p:blipFill>
        <p:spPr bwMode="auto">
          <a:xfrm>
            <a:off x="1835696" y="2965408"/>
            <a:ext cx="456565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88157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1"/>
          <p:cNvSpPr txBox="1">
            <a:spLocks/>
          </p:cNvSpPr>
          <p:nvPr/>
        </p:nvSpPr>
        <p:spPr>
          <a:xfrm>
            <a:off x="8388424" y="6165304"/>
            <a:ext cx="418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15D12B2-A3A5-4536-87B5-D63E6D58A6F6}" type="slidenum">
              <a:rPr lang="zh-CN" altLang="en-US" smtClean="0">
                <a:solidFill>
                  <a:schemeClr val="tx1"/>
                </a:solidFill>
              </a:rPr>
              <a:t>26</a:t>
            </a:fld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35283" y="285015"/>
            <a:ext cx="401994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/>
              <a:t>FPGA – I/O Standard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4294967295"/>
          </p:nvPr>
        </p:nvSpPr>
        <p:spPr>
          <a:xfrm>
            <a:off x="457200" y="1163290"/>
            <a:ext cx="8229600" cy="5184576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tx1"/>
                </a:solidFill>
              </a:rPr>
              <a:t>The FPGA output may be connected to device with different electrical characteristics.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tx1"/>
                </a:solidFill>
              </a:rPr>
              <a:t>The FPGA pin I/O standard must be specified.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tx1"/>
                </a:solidFill>
              </a:rPr>
              <a:t>I/O Standards: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solidFill>
                  <a:schemeClr val="tx1"/>
                </a:solidFill>
              </a:rPr>
              <a:t>LVTTL: low-voltage transistor-transistor logic; 3.3-V standard that can tolerate 5-V signals.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solidFill>
                  <a:schemeClr val="tx1"/>
                </a:solidFill>
              </a:rPr>
              <a:t>PCI: peripheral component interconnect; has 5-V and 3.3-V versions.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solidFill>
                  <a:schemeClr val="tx1"/>
                </a:solidFill>
              </a:rPr>
              <a:t>LVCMOS: low-voltage complementary metal-oxide semiconductor; LVCMOS2, a 2.5-V standard that can tolerate 5-V signals.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solidFill>
                  <a:schemeClr val="tx1"/>
                </a:solidFill>
              </a:rPr>
              <a:t>LVPECL: low-voltage positive emitter-coupled logic 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solidFill>
                  <a:schemeClr val="tx1"/>
                </a:solidFill>
              </a:rPr>
              <a:t>SSTL: stub-series terminated logic 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solidFill>
                  <a:schemeClr val="tx1"/>
                </a:solidFill>
              </a:rPr>
              <a:t>AGP: advanced graphics port 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solidFill>
                  <a:schemeClr val="tx1"/>
                </a:solidFill>
              </a:rPr>
              <a:t>CTT: center tap terminated 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solidFill>
                  <a:schemeClr val="tx1"/>
                </a:solidFill>
              </a:rPr>
              <a:t>GTL: gunning transceiver logic 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solidFill>
                  <a:schemeClr val="tx1"/>
                </a:solidFill>
              </a:rPr>
              <a:t>HSTL: high-speed transceiver logic</a:t>
            </a:r>
          </a:p>
        </p:txBody>
      </p:sp>
    </p:spTree>
    <p:extLst>
      <p:ext uri="{BB962C8B-B14F-4D97-AF65-F5344CB8AC3E}">
        <p14:creationId xmlns:p14="http://schemas.microsoft.com/office/powerpoint/2010/main" val="25986974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1"/>
          <p:cNvSpPr txBox="1">
            <a:spLocks/>
          </p:cNvSpPr>
          <p:nvPr/>
        </p:nvSpPr>
        <p:spPr>
          <a:xfrm>
            <a:off x="8388424" y="6165304"/>
            <a:ext cx="418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15D12B2-A3A5-4536-87B5-D63E6D58A6F6}" type="slidenum">
              <a:rPr lang="zh-CN" altLang="en-US" smtClean="0">
                <a:solidFill>
                  <a:schemeClr val="tx1"/>
                </a:solidFill>
              </a:rPr>
              <a:t>27</a:t>
            </a:fld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5920" y="476672"/>
            <a:ext cx="67363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/>
              <a:t>FPGA – Design Tools  (Lab Session)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5920" y="1411035"/>
            <a:ext cx="816153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FPGA is a programmable device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Use HDL (hardware description language) to describe the circuitry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altLang="en-US" sz="2400" dirty="0"/>
              <a:t>Doesn’t behave like “normal” programming language ‘C/C++’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altLang="en-US" sz="2400" dirty="0"/>
              <a:t>Describe Logic as collection of Processes operating in </a:t>
            </a:r>
            <a:r>
              <a:rPr lang="en-GB" altLang="en-US" sz="2400" dirty="0">
                <a:solidFill>
                  <a:srgbClr val="FF0000"/>
                </a:solidFill>
              </a:rPr>
              <a:t>Parallel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altLang="en-US" sz="2400" dirty="0"/>
              <a:t>Language Constructs for </a:t>
            </a:r>
            <a:r>
              <a:rPr lang="en-GB" altLang="en-US" sz="2400" dirty="0">
                <a:solidFill>
                  <a:srgbClr val="FF0000"/>
                </a:solidFill>
              </a:rPr>
              <a:t>Synchronous Logic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VHDL and Verilog are common HDLs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FF"/>
                </a:solidFill>
              </a:rPr>
              <a:t>VHDL</a:t>
            </a:r>
            <a:r>
              <a:rPr lang="en-US" sz="2400" dirty="0"/>
              <a:t> and </a:t>
            </a:r>
            <a:r>
              <a:rPr lang="en-US" sz="2400" dirty="0">
                <a:solidFill>
                  <a:srgbClr val="0000FF"/>
                </a:solidFill>
              </a:rPr>
              <a:t>Xilinx </a:t>
            </a:r>
            <a:r>
              <a:rPr lang="en-US" sz="2400" dirty="0" err="1">
                <a:solidFill>
                  <a:srgbClr val="0000FF"/>
                </a:solidFill>
              </a:rPr>
              <a:t>Vivado</a:t>
            </a:r>
            <a:r>
              <a:rPr lang="en-US" sz="2400" dirty="0"/>
              <a:t> are used in this course</a:t>
            </a:r>
          </a:p>
        </p:txBody>
      </p:sp>
    </p:spTree>
    <p:extLst>
      <p:ext uri="{BB962C8B-B14F-4D97-AF65-F5344CB8AC3E}">
        <p14:creationId xmlns:p14="http://schemas.microsoft.com/office/powerpoint/2010/main" val="10871016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1"/>
          <p:cNvSpPr txBox="1">
            <a:spLocks/>
          </p:cNvSpPr>
          <p:nvPr/>
        </p:nvSpPr>
        <p:spPr>
          <a:xfrm>
            <a:off x="8388424" y="6165304"/>
            <a:ext cx="418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15D12B2-A3A5-4536-87B5-D63E6D58A6F6}" type="slidenum">
              <a:rPr lang="zh-CN" altLang="en-US" smtClean="0">
                <a:solidFill>
                  <a:schemeClr val="tx1"/>
                </a:solidFill>
              </a:rPr>
              <a:t>28</a:t>
            </a:fld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46624" y="620688"/>
            <a:ext cx="432220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/>
              <a:t>FPGA – Design Flow</a:t>
            </a:r>
          </a:p>
        </p:txBody>
      </p:sp>
      <p:sp>
        <p:nvSpPr>
          <p:cNvPr id="2" name="Rectangle 1"/>
          <p:cNvSpPr/>
          <p:nvPr/>
        </p:nvSpPr>
        <p:spPr>
          <a:xfrm>
            <a:off x="446624" y="1544449"/>
            <a:ext cx="8157824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US" sz="2400" dirty="0"/>
              <a:t>Create a behavioral, RTL, or structural model of the design in a hardware description language such as VHDL or Verilog. 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US" sz="2400" dirty="0"/>
              <a:t>Simulate and debug the design. 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US" sz="2400" dirty="0"/>
              <a:t>Synthesize the design targeting the desired device. 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US" sz="2400" dirty="0"/>
              <a:t>Run a mapping/partitioning program. 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US" sz="2400" dirty="0"/>
              <a:t>Run an automatic place and route program. 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US" sz="2400" dirty="0"/>
              <a:t>Run a program that will generate the bit pattern necessary to program the FPGA. 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US" sz="2400" dirty="0"/>
              <a:t>Download the bit pattern into the internal configuration cells in the FPGA, and test the operation of the FPGA. </a:t>
            </a:r>
          </a:p>
        </p:txBody>
      </p:sp>
    </p:spTree>
    <p:extLst>
      <p:ext uri="{BB962C8B-B14F-4D97-AF65-F5344CB8AC3E}">
        <p14:creationId xmlns:p14="http://schemas.microsoft.com/office/powerpoint/2010/main" val="36302013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683568" y="3428999"/>
            <a:ext cx="7416824" cy="3101429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Top Level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3703433" y="4061106"/>
            <a:ext cx="4036919" cy="208823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Design2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971600" y="4079941"/>
            <a:ext cx="2592288" cy="144016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Design1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Slide Number Placeholder 1"/>
          <p:cNvSpPr txBox="1">
            <a:spLocks/>
          </p:cNvSpPr>
          <p:nvPr/>
        </p:nvSpPr>
        <p:spPr>
          <a:xfrm>
            <a:off x="8388424" y="6165304"/>
            <a:ext cx="418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15D12B2-A3A5-4536-87B5-D63E6D58A6F6}" type="slidenum">
              <a:rPr lang="zh-CN" altLang="en-US" smtClean="0">
                <a:solidFill>
                  <a:schemeClr val="tx1"/>
                </a:solidFill>
              </a:rPr>
              <a:t>29</a:t>
            </a:fld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46624" y="620688"/>
            <a:ext cx="537006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/>
              <a:t>FPGA – Top-Down Design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5920" y="1411035"/>
            <a:ext cx="816153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FPGA is particular suitable for digital system design.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A complex system can be made simpler by using hierarchical approach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Split the design in two or more simple design in order to easy handle the complexity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1048079" y="4701987"/>
            <a:ext cx="1152128" cy="55545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Sub-design1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339752" y="4701987"/>
            <a:ext cx="1152128" cy="55545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Sub-design2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841862" y="4701987"/>
            <a:ext cx="1208329" cy="55545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Sub-design3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148064" y="4793385"/>
            <a:ext cx="2520280" cy="115589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Sub-design4</a:t>
            </a:r>
          </a:p>
          <a:p>
            <a:pPr algn="ctr"/>
            <a:endParaRPr lang="en-US" sz="1600" dirty="0"/>
          </a:p>
          <a:p>
            <a:pPr algn="ctr"/>
            <a:endParaRPr lang="en-US" sz="1600" dirty="0"/>
          </a:p>
          <a:p>
            <a:pPr algn="ctr"/>
            <a:endParaRPr lang="en-US" sz="1600" dirty="0"/>
          </a:p>
        </p:txBody>
      </p:sp>
      <p:sp>
        <p:nvSpPr>
          <p:cNvPr id="13" name="Rounded Rectangle 12"/>
          <p:cNvSpPr/>
          <p:nvPr/>
        </p:nvSpPr>
        <p:spPr>
          <a:xfrm>
            <a:off x="5378184" y="5250918"/>
            <a:ext cx="1008112" cy="516255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Sub-design5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23264" y="5274927"/>
            <a:ext cx="1008112" cy="516255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Sub-design6</a:t>
            </a:r>
          </a:p>
        </p:txBody>
      </p:sp>
    </p:spTree>
    <p:extLst>
      <p:ext uri="{BB962C8B-B14F-4D97-AF65-F5344CB8AC3E}">
        <p14:creationId xmlns:p14="http://schemas.microsoft.com/office/powerpoint/2010/main" val="7864589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1"/>
          <p:cNvSpPr txBox="1">
            <a:spLocks/>
          </p:cNvSpPr>
          <p:nvPr/>
        </p:nvSpPr>
        <p:spPr>
          <a:xfrm>
            <a:off x="8388424" y="6165304"/>
            <a:ext cx="418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15D12B2-A3A5-4536-87B5-D63E6D58A6F6}" type="slidenum">
              <a:rPr lang="zh-CN" altLang="en-US" smtClean="0">
                <a:solidFill>
                  <a:schemeClr val="tx1"/>
                </a:solidFill>
              </a:rPr>
              <a:t>30</a:t>
            </a:fld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46624" y="620688"/>
            <a:ext cx="722736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/>
              <a:t>FPGA – VHDL Structural Modeling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5920" y="1411035"/>
            <a:ext cx="81615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Use VHDL module to describe each simple design</a:t>
            </a:r>
          </a:p>
        </p:txBody>
      </p:sp>
      <p:sp>
        <p:nvSpPr>
          <p:cNvPr id="6" name="Rectangle 5"/>
          <p:cNvSpPr/>
          <p:nvPr/>
        </p:nvSpPr>
        <p:spPr>
          <a:xfrm>
            <a:off x="3059832" y="2040289"/>
            <a:ext cx="2814954" cy="142170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Complex Design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99592" y="5217240"/>
            <a:ext cx="1303783" cy="57606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Simple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Design 1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340224" y="4005064"/>
            <a:ext cx="1303783" cy="57606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Simple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Design 2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67309" y="5779916"/>
            <a:ext cx="1303783" cy="57606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Simple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Design 3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370204" y="4581128"/>
            <a:ext cx="1303783" cy="57606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Simple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Design N</a:t>
            </a:r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455920" y="3461996"/>
            <a:ext cx="2603912" cy="140716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874786" y="3461996"/>
            <a:ext cx="2742672" cy="129194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Freeform 18"/>
          <p:cNvSpPr/>
          <p:nvPr/>
        </p:nvSpPr>
        <p:spPr>
          <a:xfrm>
            <a:off x="2196548" y="4214191"/>
            <a:ext cx="1143000" cy="1282148"/>
          </a:xfrm>
          <a:custGeom>
            <a:avLst/>
            <a:gdLst>
              <a:gd name="connsiteX0" fmla="*/ 0 w 1143000"/>
              <a:gd name="connsiteY0" fmla="*/ 1282148 h 1282148"/>
              <a:gd name="connsiteX1" fmla="*/ 367748 w 1143000"/>
              <a:gd name="connsiteY1" fmla="*/ 1003852 h 1282148"/>
              <a:gd name="connsiteX2" fmla="*/ 318052 w 1143000"/>
              <a:gd name="connsiteY2" fmla="*/ 397566 h 1282148"/>
              <a:gd name="connsiteX3" fmla="*/ 685800 w 1143000"/>
              <a:gd name="connsiteY3" fmla="*/ 79513 h 1282148"/>
              <a:gd name="connsiteX4" fmla="*/ 1143000 w 1143000"/>
              <a:gd name="connsiteY4" fmla="*/ 0 h 1282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1282148">
                <a:moveTo>
                  <a:pt x="0" y="1282148"/>
                </a:moveTo>
                <a:cubicBezTo>
                  <a:pt x="157369" y="1216715"/>
                  <a:pt x="314739" y="1151282"/>
                  <a:pt x="367748" y="1003852"/>
                </a:cubicBezTo>
                <a:cubicBezTo>
                  <a:pt x="420757" y="856422"/>
                  <a:pt x="265043" y="551622"/>
                  <a:pt x="318052" y="397566"/>
                </a:cubicBezTo>
                <a:cubicBezTo>
                  <a:pt x="371061" y="243509"/>
                  <a:pt x="548309" y="145774"/>
                  <a:pt x="685800" y="79513"/>
                </a:cubicBezTo>
                <a:cubicBezTo>
                  <a:pt x="823291" y="13252"/>
                  <a:pt x="1002196" y="0"/>
                  <a:pt x="1143000" y="0"/>
                </a:cubicBezTo>
              </a:path>
            </a:pathLst>
          </a:custGeom>
          <a:noFill/>
          <a:ln w="25400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 24"/>
          <p:cNvSpPr/>
          <p:nvPr/>
        </p:nvSpPr>
        <p:spPr>
          <a:xfrm>
            <a:off x="4641574" y="4263887"/>
            <a:ext cx="1719469" cy="627375"/>
          </a:xfrm>
          <a:custGeom>
            <a:avLst/>
            <a:gdLst>
              <a:gd name="connsiteX0" fmla="*/ 0 w 1719469"/>
              <a:gd name="connsiteY0" fmla="*/ 0 h 627375"/>
              <a:gd name="connsiteX1" fmla="*/ 516835 w 1719469"/>
              <a:gd name="connsiteY1" fmla="*/ 9939 h 627375"/>
              <a:gd name="connsiteX2" fmla="*/ 566530 w 1719469"/>
              <a:gd name="connsiteY2" fmla="*/ 19878 h 627375"/>
              <a:gd name="connsiteX3" fmla="*/ 705678 w 1719469"/>
              <a:gd name="connsiteY3" fmla="*/ 29817 h 627375"/>
              <a:gd name="connsiteX4" fmla="*/ 745435 w 1719469"/>
              <a:gd name="connsiteY4" fmla="*/ 39756 h 627375"/>
              <a:gd name="connsiteX5" fmla="*/ 805069 w 1719469"/>
              <a:gd name="connsiteY5" fmla="*/ 49696 h 627375"/>
              <a:gd name="connsiteX6" fmla="*/ 824948 w 1719469"/>
              <a:gd name="connsiteY6" fmla="*/ 69574 h 627375"/>
              <a:gd name="connsiteX7" fmla="*/ 864704 w 1719469"/>
              <a:gd name="connsiteY7" fmla="*/ 129209 h 627375"/>
              <a:gd name="connsiteX8" fmla="*/ 874643 w 1719469"/>
              <a:gd name="connsiteY8" fmla="*/ 188843 h 627375"/>
              <a:gd name="connsiteX9" fmla="*/ 894522 w 1719469"/>
              <a:gd name="connsiteY9" fmla="*/ 248478 h 627375"/>
              <a:gd name="connsiteX10" fmla="*/ 904461 w 1719469"/>
              <a:gd name="connsiteY10" fmla="*/ 357809 h 627375"/>
              <a:gd name="connsiteX11" fmla="*/ 914400 w 1719469"/>
              <a:gd name="connsiteY11" fmla="*/ 387626 h 627375"/>
              <a:gd name="connsiteX12" fmla="*/ 924339 w 1719469"/>
              <a:gd name="connsiteY12" fmla="*/ 427383 h 627375"/>
              <a:gd name="connsiteX13" fmla="*/ 954156 w 1719469"/>
              <a:gd name="connsiteY13" fmla="*/ 526774 h 627375"/>
              <a:gd name="connsiteX14" fmla="*/ 974035 w 1719469"/>
              <a:gd name="connsiteY14" fmla="*/ 546652 h 627375"/>
              <a:gd name="connsiteX15" fmla="*/ 1073426 w 1719469"/>
              <a:gd name="connsiteY15" fmla="*/ 576470 h 627375"/>
              <a:gd name="connsiteX16" fmla="*/ 1123122 w 1719469"/>
              <a:gd name="connsiteY16" fmla="*/ 586409 h 627375"/>
              <a:gd name="connsiteX17" fmla="*/ 1351722 w 1719469"/>
              <a:gd name="connsiteY17" fmla="*/ 596348 h 627375"/>
              <a:gd name="connsiteX18" fmla="*/ 1490869 w 1719469"/>
              <a:gd name="connsiteY18" fmla="*/ 606287 h 627375"/>
              <a:gd name="connsiteX19" fmla="*/ 1550504 w 1719469"/>
              <a:gd name="connsiteY19" fmla="*/ 616226 h 627375"/>
              <a:gd name="connsiteX20" fmla="*/ 1580322 w 1719469"/>
              <a:gd name="connsiteY20" fmla="*/ 626165 h 627375"/>
              <a:gd name="connsiteX21" fmla="*/ 1719469 w 1719469"/>
              <a:gd name="connsiteY21" fmla="*/ 626165 h 627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719469" h="627375">
                <a:moveTo>
                  <a:pt x="0" y="0"/>
                </a:moveTo>
                <a:lnTo>
                  <a:pt x="516835" y="9939"/>
                </a:lnTo>
                <a:cubicBezTo>
                  <a:pt x="533718" y="10531"/>
                  <a:pt x="549730" y="18110"/>
                  <a:pt x="566530" y="19878"/>
                </a:cubicBezTo>
                <a:cubicBezTo>
                  <a:pt x="612775" y="24746"/>
                  <a:pt x="659295" y="26504"/>
                  <a:pt x="705678" y="29817"/>
                </a:cubicBezTo>
                <a:cubicBezTo>
                  <a:pt x="718930" y="33130"/>
                  <a:pt x="732040" y="37077"/>
                  <a:pt x="745435" y="39756"/>
                </a:cubicBezTo>
                <a:cubicBezTo>
                  <a:pt x="765196" y="43708"/>
                  <a:pt x="786200" y="42620"/>
                  <a:pt x="805069" y="49696"/>
                </a:cubicBezTo>
                <a:cubicBezTo>
                  <a:pt x="813843" y="52986"/>
                  <a:pt x="819325" y="62077"/>
                  <a:pt x="824948" y="69574"/>
                </a:cubicBezTo>
                <a:cubicBezTo>
                  <a:pt x="839282" y="88686"/>
                  <a:pt x="864704" y="129209"/>
                  <a:pt x="864704" y="129209"/>
                </a:cubicBezTo>
                <a:cubicBezTo>
                  <a:pt x="868017" y="149087"/>
                  <a:pt x="869755" y="169293"/>
                  <a:pt x="874643" y="188843"/>
                </a:cubicBezTo>
                <a:cubicBezTo>
                  <a:pt x="879725" y="209171"/>
                  <a:pt x="894522" y="248478"/>
                  <a:pt x="894522" y="248478"/>
                </a:cubicBezTo>
                <a:cubicBezTo>
                  <a:pt x="897835" y="284922"/>
                  <a:pt x="899286" y="321583"/>
                  <a:pt x="904461" y="357809"/>
                </a:cubicBezTo>
                <a:cubicBezTo>
                  <a:pt x="905943" y="368180"/>
                  <a:pt x="911522" y="377552"/>
                  <a:pt x="914400" y="387626"/>
                </a:cubicBezTo>
                <a:cubicBezTo>
                  <a:pt x="918153" y="400761"/>
                  <a:pt x="921895" y="413943"/>
                  <a:pt x="924339" y="427383"/>
                </a:cubicBezTo>
                <a:cubicBezTo>
                  <a:pt x="936278" y="493050"/>
                  <a:pt x="921125" y="485486"/>
                  <a:pt x="954156" y="526774"/>
                </a:cubicBezTo>
                <a:cubicBezTo>
                  <a:pt x="960010" y="534091"/>
                  <a:pt x="965653" y="542461"/>
                  <a:pt x="974035" y="546652"/>
                </a:cubicBezTo>
                <a:cubicBezTo>
                  <a:pt x="993851" y="556560"/>
                  <a:pt x="1047749" y="570764"/>
                  <a:pt x="1073426" y="576470"/>
                </a:cubicBezTo>
                <a:cubicBezTo>
                  <a:pt x="1089917" y="580135"/>
                  <a:pt x="1106272" y="585205"/>
                  <a:pt x="1123122" y="586409"/>
                </a:cubicBezTo>
                <a:cubicBezTo>
                  <a:pt x="1199200" y="591843"/>
                  <a:pt x="1275561" y="592231"/>
                  <a:pt x="1351722" y="596348"/>
                </a:cubicBezTo>
                <a:cubicBezTo>
                  <a:pt x="1398155" y="598858"/>
                  <a:pt x="1444487" y="602974"/>
                  <a:pt x="1490869" y="606287"/>
                </a:cubicBezTo>
                <a:cubicBezTo>
                  <a:pt x="1510747" y="609600"/>
                  <a:pt x="1530831" y="611854"/>
                  <a:pt x="1550504" y="616226"/>
                </a:cubicBezTo>
                <a:cubicBezTo>
                  <a:pt x="1560731" y="618499"/>
                  <a:pt x="1569863" y="625550"/>
                  <a:pt x="1580322" y="626165"/>
                </a:cubicBezTo>
                <a:cubicBezTo>
                  <a:pt x="1626624" y="628889"/>
                  <a:pt x="1673087" y="626165"/>
                  <a:pt x="1719469" y="626165"/>
                </a:cubicBezTo>
              </a:path>
            </a:pathLst>
          </a:custGeom>
          <a:noFill/>
          <a:ln w="28575">
            <a:headEnd type="triangle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27"/>
          <p:cNvSpPr/>
          <p:nvPr/>
        </p:nvSpPr>
        <p:spPr>
          <a:xfrm>
            <a:off x="5764696" y="5150085"/>
            <a:ext cx="1193743" cy="1032054"/>
          </a:xfrm>
          <a:custGeom>
            <a:avLst/>
            <a:gdLst>
              <a:gd name="connsiteX0" fmla="*/ 0 w 1193743"/>
              <a:gd name="connsiteY0" fmla="*/ 1123122 h 1123122"/>
              <a:gd name="connsiteX1" fmla="*/ 437321 w 1193743"/>
              <a:gd name="connsiteY1" fmla="*/ 1103244 h 1123122"/>
              <a:gd name="connsiteX2" fmla="*/ 487017 w 1193743"/>
              <a:gd name="connsiteY2" fmla="*/ 1093305 h 1123122"/>
              <a:gd name="connsiteX3" fmla="*/ 516834 w 1193743"/>
              <a:gd name="connsiteY3" fmla="*/ 1073426 h 1123122"/>
              <a:gd name="connsiteX4" fmla="*/ 556591 w 1193743"/>
              <a:gd name="connsiteY4" fmla="*/ 1063487 h 1123122"/>
              <a:gd name="connsiteX5" fmla="*/ 665921 w 1193743"/>
              <a:gd name="connsiteY5" fmla="*/ 1013792 h 1123122"/>
              <a:gd name="connsiteX6" fmla="*/ 715617 w 1193743"/>
              <a:gd name="connsiteY6" fmla="*/ 974035 h 1123122"/>
              <a:gd name="connsiteX7" fmla="*/ 765313 w 1193743"/>
              <a:gd name="connsiteY7" fmla="*/ 924340 h 1123122"/>
              <a:gd name="connsiteX8" fmla="*/ 785191 w 1193743"/>
              <a:gd name="connsiteY8" fmla="*/ 904461 h 1123122"/>
              <a:gd name="connsiteX9" fmla="*/ 815008 w 1193743"/>
              <a:gd name="connsiteY9" fmla="*/ 884583 h 1123122"/>
              <a:gd name="connsiteX10" fmla="*/ 884582 w 1193743"/>
              <a:gd name="connsiteY10" fmla="*/ 785192 h 1123122"/>
              <a:gd name="connsiteX11" fmla="*/ 894521 w 1193743"/>
              <a:gd name="connsiteY11" fmla="*/ 755374 h 1123122"/>
              <a:gd name="connsiteX12" fmla="*/ 944217 w 1193743"/>
              <a:gd name="connsiteY12" fmla="*/ 715618 h 1123122"/>
              <a:gd name="connsiteX13" fmla="*/ 964095 w 1193743"/>
              <a:gd name="connsiteY13" fmla="*/ 685800 h 1123122"/>
              <a:gd name="connsiteX14" fmla="*/ 974034 w 1193743"/>
              <a:gd name="connsiteY14" fmla="*/ 655983 h 1123122"/>
              <a:gd name="connsiteX15" fmla="*/ 1013791 w 1193743"/>
              <a:gd name="connsiteY15" fmla="*/ 596348 h 1123122"/>
              <a:gd name="connsiteX16" fmla="*/ 1033669 w 1193743"/>
              <a:gd name="connsiteY16" fmla="*/ 566531 h 1123122"/>
              <a:gd name="connsiteX17" fmla="*/ 1053547 w 1193743"/>
              <a:gd name="connsiteY17" fmla="*/ 526774 h 1123122"/>
              <a:gd name="connsiteX18" fmla="*/ 1073426 w 1193743"/>
              <a:gd name="connsiteY18" fmla="*/ 467140 h 1123122"/>
              <a:gd name="connsiteX19" fmla="*/ 1093304 w 1193743"/>
              <a:gd name="connsiteY19" fmla="*/ 427383 h 1123122"/>
              <a:gd name="connsiteX20" fmla="*/ 1103243 w 1193743"/>
              <a:gd name="connsiteY20" fmla="*/ 397566 h 1123122"/>
              <a:gd name="connsiteX21" fmla="*/ 1143000 w 1193743"/>
              <a:gd name="connsiteY21" fmla="*/ 347870 h 1123122"/>
              <a:gd name="connsiteX22" fmla="*/ 1162878 w 1193743"/>
              <a:gd name="connsiteY22" fmla="*/ 278296 h 1123122"/>
              <a:gd name="connsiteX23" fmla="*/ 1182756 w 1193743"/>
              <a:gd name="connsiteY23" fmla="*/ 139148 h 1123122"/>
              <a:gd name="connsiteX24" fmla="*/ 1192695 w 1193743"/>
              <a:gd name="connsiteY24" fmla="*/ 99392 h 1123122"/>
              <a:gd name="connsiteX25" fmla="*/ 1192695 w 1193743"/>
              <a:gd name="connsiteY25" fmla="*/ 0 h 1123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193743" h="1123122">
                <a:moveTo>
                  <a:pt x="0" y="1123122"/>
                </a:moveTo>
                <a:cubicBezTo>
                  <a:pt x="182229" y="1118060"/>
                  <a:pt x="284697" y="1126724"/>
                  <a:pt x="437321" y="1103244"/>
                </a:cubicBezTo>
                <a:cubicBezTo>
                  <a:pt x="454018" y="1100675"/>
                  <a:pt x="470452" y="1096618"/>
                  <a:pt x="487017" y="1093305"/>
                </a:cubicBezTo>
                <a:cubicBezTo>
                  <a:pt x="496956" y="1086679"/>
                  <a:pt x="505854" y="1078132"/>
                  <a:pt x="516834" y="1073426"/>
                </a:cubicBezTo>
                <a:cubicBezTo>
                  <a:pt x="529390" y="1068045"/>
                  <a:pt x="543456" y="1067240"/>
                  <a:pt x="556591" y="1063487"/>
                </a:cubicBezTo>
                <a:cubicBezTo>
                  <a:pt x="588660" y="1054324"/>
                  <a:pt x="650181" y="1029532"/>
                  <a:pt x="665921" y="1013792"/>
                </a:cubicBezTo>
                <a:cubicBezTo>
                  <a:pt x="743420" y="936293"/>
                  <a:pt x="615321" y="1061793"/>
                  <a:pt x="715617" y="974035"/>
                </a:cubicBezTo>
                <a:cubicBezTo>
                  <a:pt x="733247" y="958609"/>
                  <a:pt x="748748" y="940905"/>
                  <a:pt x="765313" y="924340"/>
                </a:cubicBezTo>
                <a:cubicBezTo>
                  <a:pt x="771939" y="917714"/>
                  <a:pt x="777394" y="909659"/>
                  <a:pt x="785191" y="904461"/>
                </a:cubicBezTo>
                <a:lnTo>
                  <a:pt x="815008" y="884583"/>
                </a:lnTo>
                <a:cubicBezTo>
                  <a:pt x="863954" y="811165"/>
                  <a:pt x="840430" y="844061"/>
                  <a:pt x="884582" y="785192"/>
                </a:cubicBezTo>
                <a:cubicBezTo>
                  <a:pt x="887895" y="775253"/>
                  <a:pt x="889131" y="764358"/>
                  <a:pt x="894521" y="755374"/>
                </a:cubicBezTo>
                <a:cubicBezTo>
                  <a:pt x="903962" y="739640"/>
                  <a:pt x="930676" y="724645"/>
                  <a:pt x="944217" y="715618"/>
                </a:cubicBezTo>
                <a:cubicBezTo>
                  <a:pt x="950843" y="705679"/>
                  <a:pt x="958753" y="696484"/>
                  <a:pt x="964095" y="685800"/>
                </a:cubicBezTo>
                <a:cubicBezTo>
                  <a:pt x="968780" y="676429"/>
                  <a:pt x="968946" y="665141"/>
                  <a:pt x="974034" y="655983"/>
                </a:cubicBezTo>
                <a:cubicBezTo>
                  <a:pt x="985636" y="635099"/>
                  <a:pt x="1000539" y="616226"/>
                  <a:pt x="1013791" y="596348"/>
                </a:cubicBezTo>
                <a:cubicBezTo>
                  <a:pt x="1020417" y="586409"/>
                  <a:pt x="1028327" y="577215"/>
                  <a:pt x="1033669" y="566531"/>
                </a:cubicBezTo>
                <a:cubicBezTo>
                  <a:pt x="1040295" y="553279"/>
                  <a:pt x="1048044" y="540531"/>
                  <a:pt x="1053547" y="526774"/>
                </a:cubicBezTo>
                <a:cubicBezTo>
                  <a:pt x="1061329" y="507319"/>
                  <a:pt x="1064056" y="485881"/>
                  <a:pt x="1073426" y="467140"/>
                </a:cubicBezTo>
                <a:cubicBezTo>
                  <a:pt x="1080052" y="453888"/>
                  <a:pt x="1087468" y="441002"/>
                  <a:pt x="1093304" y="427383"/>
                </a:cubicBezTo>
                <a:cubicBezTo>
                  <a:pt x="1097431" y="417753"/>
                  <a:pt x="1098558" y="406937"/>
                  <a:pt x="1103243" y="397566"/>
                </a:cubicBezTo>
                <a:cubicBezTo>
                  <a:pt x="1115782" y="372487"/>
                  <a:pt x="1124508" y="366361"/>
                  <a:pt x="1143000" y="347870"/>
                </a:cubicBezTo>
                <a:cubicBezTo>
                  <a:pt x="1152473" y="319450"/>
                  <a:pt x="1156638" y="309498"/>
                  <a:pt x="1162878" y="278296"/>
                </a:cubicBezTo>
                <a:cubicBezTo>
                  <a:pt x="1181648" y="184444"/>
                  <a:pt x="1164433" y="249088"/>
                  <a:pt x="1182756" y="139148"/>
                </a:cubicBezTo>
                <a:cubicBezTo>
                  <a:pt x="1185002" y="125674"/>
                  <a:pt x="1191722" y="113017"/>
                  <a:pt x="1192695" y="99392"/>
                </a:cubicBezTo>
                <a:cubicBezTo>
                  <a:pt x="1195055" y="66346"/>
                  <a:pt x="1192695" y="33131"/>
                  <a:pt x="1192695" y="0"/>
                </a:cubicBezTo>
              </a:path>
            </a:pathLst>
          </a:custGeom>
          <a:noFill/>
          <a:ln w="25400">
            <a:headEnd type="triangle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 28"/>
          <p:cNvSpPr/>
          <p:nvPr/>
        </p:nvSpPr>
        <p:spPr>
          <a:xfrm>
            <a:off x="1520688" y="5794513"/>
            <a:ext cx="2946622" cy="411260"/>
          </a:xfrm>
          <a:custGeom>
            <a:avLst/>
            <a:gdLst>
              <a:gd name="connsiteX0" fmla="*/ 0 w 2961861"/>
              <a:gd name="connsiteY0" fmla="*/ 0 h 411260"/>
              <a:gd name="connsiteX1" fmla="*/ 49696 w 2961861"/>
              <a:gd name="connsiteY1" fmla="*/ 39757 h 411260"/>
              <a:gd name="connsiteX2" fmla="*/ 89452 w 2961861"/>
              <a:gd name="connsiteY2" fmla="*/ 89452 h 411260"/>
              <a:gd name="connsiteX3" fmla="*/ 129209 w 2961861"/>
              <a:gd name="connsiteY3" fmla="*/ 139148 h 411260"/>
              <a:gd name="connsiteX4" fmla="*/ 198783 w 2961861"/>
              <a:gd name="connsiteY4" fmla="*/ 159026 h 411260"/>
              <a:gd name="connsiteX5" fmla="*/ 228600 w 2961861"/>
              <a:gd name="connsiteY5" fmla="*/ 178904 h 411260"/>
              <a:gd name="connsiteX6" fmla="*/ 367748 w 2961861"/>
              <a:gd name="connsiteY6" fmla="*/ 218661 h 411260"/>
              <a:gd name="connsiteX7" fmla="*/ 397565 w 2961861"/>
              <a:gd name="connsiteY7" fmla="*/ 228600 h 411260"/>
              <a:gd name="connsiteX8" fmla="*/ 477078 w 2961861"/>
              <a:gd name="connsiteY8" fmla="*/ 248478 h 411260"/>
              <a:gd name="connsiteX9" fmla="*/ 516835 w 2961861"/>
              <a:gd name="connsiteY9" fmla="*/ 258417 h 411260"/>
              <a:gd name="connsiteX10" fmla="*/ 556591 w 2961861"/>
              <a:gd name="connsiteY10" fmla="*/ 278296 h 411260"/>
              <a:gd name="connsiteX11" fmla="*/ 655983 w 2961861"/>
              <a:gd name="connsiteY11" fmla="*/ 298174 h 411260"/>
              <a:gd name="connsiteX12" fmla="*/ 695739 w 2961861"/>
              <a:gd name="connsiteY12" fmla="*/ 308113 h 411260"/>
              <a:gd name="connsiteX13" fmla="*/ 755374 w 2961861"/>
              <a:gd name="connsiteY13" fmla="*/ 318052 h 411260"/>
              <a:gd name="connsiteX14" fmla="*/ 894522 w 2961861"/>
              <a:gd name="connsiteY14" fmla="*/ 337930 h 411260"/>
              <a:gd name="connsiteX15" fmla="*/ 1381539 w 2961861"/>
              <a:gd name="connsiteY15" fmla="*/ 357809 h 411260"/>
              <a:gd name="connsiteX16" fmla="*/ 1908313 w 2961861"/>
              <a:gd name="connsiteY16" fmla="*/ 377687 h 411260"/>
              <a:gd name="connsiteX17" fmla="*/ 2047461 w 2961861"/>
              <a:gd name="connsiteY17" fmla="*/ 387626 h 411260"/>
              <a:gd name="connsiteX18" fmla="*/ 2305878 w 2961861"/>
              <a:gd name="connsiteY18" fmla="*/ 397565 h 411260"/>
              <a:gd name="connsiteX19" fmla="*/ 2753139 w 2961861"/>
              <a:gd name="connsiteY19" fmla="*/ 397565 h 411260"/>
              <a:gd name="connsiteX20" fmla="*/ 2792896 w 2961861"/>
              <a:gd name="connsiteY20" fmla="*/ 387626 h 411260"/>
              <a:gd name="connsiteX21" fmla="*/ 2961861 w 2961861"/>
              <a:gd name="connsiteY21" fmla="*/ 377687 h 411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961861" h="411260">
                <a:moveTo>
                  <a:pt x="0" y="0"/>
                </a:moveTo>
                <a:cubicBezTo>
                  <a:pt x="16565" y="13252"/>
                  <a:pt x="35890" y="23650"/>
                  <a:pt x="49696" y="39757"/>
                </a:cubicBezTo>
                <a:cubicBezTo>
                  <a:pt x="113706" y="114435"/>
                  <a:pt x="-6426" y="25533"/>
                  <a:pt x="89452" y="89452"/>
                </a:cubicBezTo>
                <a:cubicBezTo>
                  <a:pt x="98482" y="102998"/>
                  <a:pt x="113470" y="129705"/>
                  <a:pt x="129209" y="139148"/>
                </a:cubicBezTo>
                <a:cubicBezTo>
                  <a:pt x="139395" y="145259"/>
                  <a:pt x="191356" y="157169"/>
                  <a:pt x="198783" y="159026"/>
                </a:cubicBezTo>
                <a:cubicBezTo>
                  <a:pt x="208722" y="165652"/>
                  <a:pt x="217684" y="174053"/>
                  <a:pt x="228600" y="178904"/>
                </a:cubicBezTo>
                <a:cubicBezTo>
                  <a:pt x="286039" y="204433"/>
                  <a:pt x="304563" y="197599"/>
                  <a:pt x="367748" y="218661"/>
                </a:cubicBezTo>
                <a:cubicBezTo>
                  <a:pt x="377687" y="221974"/>
                  <a:pt x="387458" y="225843"/>
                  <a:pt x="397565" y="228600"/>
                </a:cubicBezTo>
                <a:cubicBezTo>
                  <a:pt x="423922" y="235788"/>
                  <a:pt x="450574" y="241852"/>
                  <a:pt x="477078" y="248478"/>
                </a:cubicBezTo>
                <a:lnTo>
                  <a:pt x="516835" y="258417"/>
                </a:lnTo>
                <a:cubicBezTo>
                  <a:pt x="530087" y="265043"/>
                  <a:pt x="542718" y="273094"/>
                  <a:pt x="556591" y="278296"/>
                </a:cubicBezTo>
                <a:cubicBezTo>
                  <a:pt x="582973" y="288189"/>
                  <a:pt x="631449" y="293267"/>
                  <a:pt x="655983" y="298174"/>
                </a:cubicBezTo>
                <a:cubicBezTo>
                  <a:pt x="669378" y="300853"/>
                  <a:pt x="682344" y="305434"/>
                  <a:pt x="695739" y="308113"/>
                </a:cubicBezTo>
                <a:cubicBezTo>
                  <a:pt x="715500" y="312065"/>
                  <a:pt x="735496" y="314739"/>
                  <a:pt x="755374" y="318052"/>
                </a:cubicBezTo>
                <a:cubicBezTo>
                  <a:pt x="821244" y="340009"/>
                  <a:pt x="770089" y="325486"/>
                  <a:pt x="894522" y="337930"/>
                </a:cubicBezTo>
                <a:cubicBezTo>
                  <a:pt x="1148514" y="363330"/>
                  <a:pt x="809103" y="343498"/>
                  <a:pt x="1381539" y="357809"/>
                </a:cubicBezTo>
                <a:cubicBezTo>
                  <a:pt x="1850599" y="383868"/>
                  <a:pt x="1162146" y="347232"/>
                  <a:pt x="1908313" y="377687"/>
                </a:cubicBezTo>
                <a:cubicBezTo>
                  <a:pt x="1954775" y="379583"/>
                  <a:pt x="2001018" y="385304"/>
                  <a:pt x="2047461" y="387626"/>
                </a:cubicBezTo>
                <a:cubicBezTo>
                  <a:pt x="2133556" y="391931"/>
                  <a:pt x="2219739" y="394252"/>
                  <a:pt x="2305878" y="397565"/>
                </a:cubicBezTo>
                <a:cubicBezTo>
                  <a:pt x="2504275" y="417404"/>
                  <a:pt x="2429207" y="414177"/>
                  <a:pt x="2753139" y="397565"/>
                </a:cubicBezTo>
                <a:cubicBezTo>
                  <a:pt x="2766781" y="396865"/>
                  <a:pt x="2779373" y="389558"/>
                  <a:pt x="2792896" y="387626"/>
                </a:cubicBezTo>
                <a:cubicBezTo>
                  <a:pt x="2878623" y="375379"/>
                  <a:pt x="2884582" y="377687"/>
                  <a:pt x="2961861" y="377687"/>
                </a:cubicBezTo>
              </a:path>
            </a:pathLst>
          </a:custGeom>
          <a:noFill/>
          <a:ln w="25400">
            <a:headEnd type="triangle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1345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1"/>
          <p:cNvSpPr txBox="1">
            <a:spLocks/>
          </p:cNvSpPr>
          <p:nvPr/>
        </p:nvSpPr>
        <p:spPr>
          <a:xfrm>
            <a:off x="8388424" y="6165304"/>
            <a:ext cx="418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15D12B2-A3A5-4536-87B5-D63E6D58A6F6}" type="slidenum">
              <a:rPr lang="zh-CN" altLang="en-US" smtClean="0">
                <a:solidFill>
                  <a:schemeClr val="tx1"/>
                </a:solidFill>
              </a:rPr>
              <a:t>31</a:t>
            </a:fld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46624" y="620688"/>
            <a:ext cx="457439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/>
              <a:t>FPGA – VHDL Module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5920" y="1411035"/>
            <a:ext cx="81615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Use Entity and Architecture to describe the each module (circuit)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3924573" y="2408612"/>
            <a:ext cx="1296144" cy="581828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ENTITY</a:t>
            </a:r>
          </a:p>
        </p:txBody>
      </p:sp>
      <p:sp>
        <p:nvSpPr>
          <p:cNvPr id="11" name="Snip Same Side Corner Rectangle 10"/>
          <p:cNvSpPr/>
          <p:nvPr/>
        </p:nvSpPr>
        <p:spPr>
          <a:xfrm>
            <a:off x="658064" y="3613553"/>
            <a:ext cx="1656184" cy="842392"/>
          </a:xfrm>
          <a:prstGeom prst="snip2Same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Architecture 1</a:t>
            </a:r>
            <a:endParaRPr lang="en-US" sz="1600" dirty="0"/>
          </a:p>
        </p:txBody>
      </p:sp>
      <p:sp>
        <p:nvSpPr>
          <p:cNvPr id="15" name="Snip Same Side Corner Rectangle 14"/>
          <p:cNvSpPr/>
          <p:nvPr/>
        </p:nvSpPr>
        <p:spPr>
          <a:xfrm>
            <a:off x="2684954" y="4322543"/>
            <a:ext cx="1656184" cy="842392"/>
          </a:xfrm>
          <a:prstGeom prst="snip2Same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Architecture 2</a:t>
            </a:r>
            <a:endParaRPr lang="en-US" sz="1600" dirty="0"/>
          </a:p>
        </p:txBody>
      </p:sp>
      <p:sp>
        <p:nvSpPr>
          <p:cNvPr id="16" name="Snip Same Side Corner Rectangle 15"/>
          <p:cNvSpPr/>
          <p:nvPr/>
        </p:nvSpPr>
        <p:spPr>
          <a:xfrm>
            <a:off x="4918160" y="4062180"/>
            <a:ext cx="1656184" cy="842392"/>
          </a:xfrm>
          <a:prstGeom prst="snip2Same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Architecture 3</a:t>
            </a:r>
            <a:endParaRPr lang="en-US" sz="1600" dirty="0"/>
          </a:p>
        </p:txBody>
      </p:sp>
      <p:sp>
        <p:nvSpPr>
          <p:cNvPr id="17" name="Snip Same Side Corner Rectangle 16"/>
          <p:cNvSpPr/>
          <p:nvPr/>
        </p:nvSpPr>
        <p:spPr>
          <a:xfrm>
            <a:off x="7141303" y="3192357"/>
            <a:ext cx="1656184" cy="842392"/>
          </a:xfrm>
          <a:prstGeom prst="snip2Same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Architecture 4</a:t>
            </a:r>
            <a:endParaRPr lang="en-US" sz="1600" dirty="0"/>
          </a:p>
        </p:txBody>
      </p:sp>
      <p:sp>
        <p:nvSpPr>
          <p:cNvPr id="18" name="Oval 17"/>
          <p:cNvSpPr/>
          <p:nvPr/>
        </p:nvSpPr>
        <p:spPr>
          <a:xfrm>
            <a:off x="2672875" y="5723091"/>
            <a:ext cx="1658629" cy="607505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Behavioral</a:t>
            </a:r>
          </a:p>
        </p:txBody>
      </p:sp>
      <p:sp>
        <p:nvSpPr>
          <p:cNvPr id="19" name="Oval 18"/>
          <p:cNvSpPr/>
          <p:nvPr/>
        </p:nvSpPr>
        <p:spPr>
          <a:xfrm>
            <a:off x="599167" y="5014101"/>
            <a:ext cx="1658629" cy="607505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Data Flow</a:t>
            </a:r>
          </a:p>
        </p:txBody>
      </p:sp>
      <p:sp>
        <p:nvSpPr>
          <p:cNvPr id="20" name="Oval 19"/>
          <p:cNvSpPr/>
          <p:nvPr/>
        </p:nvSpPr>
        <p:spPr>
          <a:xfrm>
            <a:off x="4951967" y="5472241"/>
            <a:ext cx="1658629" cy="607505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Structural</a:t>
            </a:r>
          </a:p>
        </p:txBody>
      </p:sp>
      <p:sp>
        <p:nvSpPr>
          <p:cNvPr id="21" name="Oval 20"/>
          <p:cNvSpPr/>
          <p:nvPr/>
        </p:nvSpPr>
        <p:spPr>
          <a:xfrm>
            <a:off x="7158528" y="4592905"/>
            <a:ext cx="1658629" cy="607505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Hybrid</a:t>
            </a:r>
          </a:p>
        </p:txBody>
      </p:sp>
      <p:sp>
        <p:nvSpPr>
          <p:cNvPr id="22" name="Right Arrow 21"/>
          <p:cNvSpPr/>
          <p:nvPr/>
        </p:nvSpPr>
        <p:spPr>
          <a:xfrm rot="5400000">
            <a:off x="1165941" y="4542709"/>
            <a:ext cx="558156" cy="384628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ight Arrow 22"/>
          <p:cNvSpPr/>
          <p:nvPr/>
        </p:nvSpPr>
        <p:spPr>
          <a:xfrm rot="5400000">
            <a:off x="3218653" y="5251699"/>
            <a:ext cx="558156" cy="384628"/>
          </a:xfrm>
          <a:prstGeom prst="rightArrow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ight Arrow 23"/>
          <p:cNvSpPr/>
          <p:nvPr/>
        </p:nvSpPr>
        <p:spPr>
          <a:xfrm rot="5400000">
            <a:off x="5502203" y="4991336"/>
            <a:ext cx="558156" cy="384628"/>
          </a:xfrm>
          <a:prstGeom prst="rightArrow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ight Arrow 24"/>
          <p:cNvSpPr/>
          <p:nvPr/>
        </p:nvSpPr>
        <p:spPr>
          <a:xfrm rot="5400000">
            <a:off x="7708764" y="4121513"/>
            <a:ext cx="558156" cy="384628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29"/>
          <p:cNvSpPr/>
          <p:nvPr/>
        </p:nvSpPr>
        <p:spPr>
          <a:xfrm>
            <a:off x="3494176" y="2997437"/>
            <a:ext cx="1048923" cy="1319981"/>
          </a:xfrm>
          <a:custGeom>
            <a:avLst/>
            <a:gdLst>
              <a:gd name="connsiteX0" fmla="*/ 1788 w 1048923"/>
              <a:gd name="connsiteY0" fmla="*/ 1319981 h 1319981"/>
              <a:gd name="connsiteX1" fmla="*/ 53407 w 1048923"/>
              <a:gd name="connsiteY1" fmla="*/ 1017639 h 1319981"/>
              <a:gd name="connsiteX2" fmla="*/ 355749 w 1048923"/>
              <a:gd name="connsiteY2" fmla="*/ 759542 h 1319981"/>
              <a:gd name="connsiteX3" fmla="*/ 923562 w 1048923"/>
              <a:gd name="connsiteY3" fmla="*/ 471949 h 1319981"/>
              <a:gd name="connsiteX4" fmla="*/ 1048923 w 1048923"/>
              <a:gd name="connsiteY4" fmla="*/ 0 h 1319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48923" h="1319981">
                <a:moveTo>
                  <a:pt x="1788" y="1319981"/>
                </a:moveTo>
                <a:cubicBezTo>
                  <a:pt x="-1899" y="1215513"/>
                  <a:pt x="-5586" y="1111045"/>
                  <a:pt x="53407" y="1017639"/>
                </a:cubicBezTo>
                <a:cubicBezTo>
                  <a:pt x="112400" y="924233"/>
                  <a:pt x="210723" y="850490"/>
                  <a:pt x="355749" y="759542"/>
                </a:cubicBezTo>
                <a:cubicBezTo>
                  <a:pt x="500775" y="668594"/>
                  <a:pt x="808033" y="598539"/>
                  <a:pt x="923562" y="471949"/>
                </a:cubicBezTo>
                <a:cubicBezTo>
                  <a:pt x="1039091" y="345359"/>
                  <a:pt x="1048923" y="0"/>
                  <a:pt x="1048923" y="0"/>
                </a:cubicBezTo>
              </a:path>
            </a:pathLst>
          </a:custGeom>
          <a:noFill/>
          <a:ln w="25400">
            <a:solidFill>
              <a:schemeClr val="accent2">
                <a:lumMod val="50000"/>
              </a:schemeClr>
            </a:solidFill>
            <a:head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 30"/>
          <p:cNvSpPr/>
          <p:nvPr/>
        </p:nvSpPr>
        <p:spPr>
          <a:xfrm>
            <a:off x="1438564" y="3012186"/>
            <a:ext cx="3097161" cy="604684"/>
          </a:xfrm>
          <a:custGeom>
            <a:avLst/>
            <a:gdLst>
              <a:gd name="connsiteX0" fmla="*/ 0 w 3097161"/>
              <a:gd name="connsiteY0" fmla="*/ 604684 h 604684"/>
              <a:gd name="connsiteX1" fmla="*/ 29496 w 3097161"/>
              <a:gd name="connsiteY1" fmla="*/ 464574 h 604684"/>
              <a:gd name="connsiteX2" fmla="*/ 132735 w 3097161"/>
              <a:gd name="connsiteY2" fmla="*/ 368709 h 604684"/>
              <a:gd name="connsiteX3" fmla="*/ 759541 w 3097161"/>
              <a:gd name="connsiteY3" fmla="*/ 361335 h 604684"/>
              <a:gd name="connsiteX4" fmla="*/ 2647335 w 3097161"/>
              <a:gd name="connsiteY4" fmla="*/ 368709 h 604684"/>
              <a:gd name="connsiteX5" fmla="*/ 3097161 w 3097161"/>
              <a:gd name="connsiteY5" fmla="*/ 0 h 60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97161" h="604684">
                <a:moveTo>
                  <a:pt x="0" y="604684"/>
                </a:moveTo>
                <a:cubicBezTo>
                  <a:pt x="3687" y="554293"/>
                  <a:pt x="7374" y="503903"/>
                  <a:pt x="29496" y="464574"/>
                </a:cubicBezTo>
                <a:cubicBezTo>
                  <a:pt x="51619" y="425245"/>
                  <a:pt x="11061" y="385915"/>
                  <a:pt x="132735" y="368709"/>
                </a:cubicBezTo>
                <a:cubicBezTo>
                  <a:pt x="254409" y="351503"/>
                  <a:pt x="759541" y="361335"/>
                  <a:pt x="759541" y="361335"/>
                </a:cubicBezTo>
                <a:cubicBezTo>
                  <a:pt x="1178641" y="361335"/>
                  <a:pt x="2257732" y="428932"/>
                  <a:pt x="2647335" y="368709"/>
                </a:cubicBezTo>
                <a:cubicBezTo>
                  <a:pt x="3036938" y="308486"/>
                  <a:pt x="3097161" y="0"/>
                  <a:pt x="3097161" y="0"/>
                </a:cubicBezTo>
              </a:path>
            </a:pathLst>
          </a:custGeom>
          <a:noFill/>
          <a:ln w="25400">
            <a:solidFill>
              <a:schemeClr val="accent2">
                <a:lumMod val="50000"/>
              </a:schemeClr>
            </a:solidFill>
            <a:head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 31"/>
          <p:cNvSpPr/>
          <p:nvPr/>
        </p:nvSpPr>
        <p:spPr>
          <a:xfrm>
            <a:off x="4550473" y="3012186"/>
            <a:ext cx="1215139" cy="1047135"/>
          </a:xfrm>
          <a:custGeom>
            <a:avLst/>
            <a:gdLst>
              <a:gd name="connsiteX0" fmla="*/ 1209368 w 1215139"/>
              <a:gd name="connsiteY0" fmla="*/ 1047135 h 1047135"/>
              <a:gd name="connsiteX1" fmla="*/ 1143000 w 1215139"/>
              <a:gd name="connsiteY1" fmla="*/ 833284 h 1047135"/>
              <a:gd name="connsiteX2" fmla="*/ 700549 w 1215139"/>
              <a:gd name="connsiteY2" fmla="*/ 597309 h 1047135"/>
              <a:gd name="connsiteX3" fmla="*/ 206478 w 1215139"/>
              <a:gd name="connsiteY3" fmla="*/ 376084 h 1047135"/>
              <a:gd name="connsiteX4" fmla="*/ 0 w 1215139"/>
              <a:gd name="connsiteY4" fmla="*/ 0 h 1047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5139" h="1047135">
                <a:moveTo>
                  <a:pt x="1209368" y="1047135"/>
                </a:moveTo>
                <a:cubicBezTo>
                  <a:pt x="1218585" y="977695"/>
                  <a:pt x="1227803" y="908255"/>
                  <a:pt x="1143000" y="833284"/>
                </a:cubicBezTo>
                <a:cubicBezTo>
                  <a:pt x="1058197" y="758313"/>
                  <a:pt x="856636" y="673509"/>
                  <a:pt x="700549" y="597309"/>
                </a:cubicBezTo>
                <a:cubicBezTo>
                  <a:pt x="544462" y="521109"/>
                  <a:pt x="323236" y="475635"/>
                  <a:pt x="206478" y="376084"/>
                </a:cubicBezTo>
                <a:cubicBezTo>
                  <a:pt x="89720" y="276532"/>
                  <a:pt x="0" y="0"/>
                  <a:pt x="0" y="0"/>
                </a:cubicBezTo>
              </a:path>
            </a:pathLst>
          </a:custGeom>
          <a:noFill/>
          <a:ln w="25400">
            <a:solidFill>
              <a:schemeClr val="accent2">
                <a:lumMod val="50000"/>
              </a:schemeClr>
            </a:solidFill>
            <a:head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 33"/>
          <p:cNvSpPr/>
          <p:nvPr/>
        </p:nvSpPr>
        <p:spPr>
          <a:xfrm>
            <a:off x="4535725" y="2996952"/>
            <a:ext cx="3436374" cy="538943"/>
          </a:xfrm>
          <a:custGeom>
            <a:avLst/>
            <a:gdLst>
              <a:gd name="connsiteX0" fmla="*/ 3436374 w 3436374"/>
              <a:gd name="connsiteY0" fmla="*/ 192214 h 538943"/>
              <a:gd name="connsiteX1" fmla="*/ 3347884 w 3436374"/>
              <a:gd name="connsiteY1" fmla="*/ 37356 h 538943"/>
              <a:gd name="connsiteX2" fmla="*/ 2979174 w 3436374"/>
              <a:gd name="connsiteY2" fmla="*/ 7859 h 538943"/>
              <a:gd name="connsiteX3" fmla="*/ 2315497 w 3436374"/>
              <a:gd name="connsiteY3" fmla="*/ 29982 h 538943"/>
              <a:gd name="connsiteX4" fmla="*/ 1762432 w 3436374"/>
              <a:gd name="connsiteY4" fmla="*/ 302827 h 538943"/>
              <a:gd name="connsiteX5" fmla="*/ 1120877 w 3436374"/>
              <a:gd name="connsiteY5" fmla="*/ 538801 h 538943"/>
              <a:gd name="connsiteX6" fmla="*/ 346587 w 3436374"/>
              <a:gd name="connsiteY6" fmla="*/ 332324 h 538943"/>
              <a:gd name="connsiteX7" fmla="*/ 0 w 3436374"/>
              <a:gd name="connsiteY7" fmla="*/ 7859 h 538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6374" h="538943">
                <a:moveTo>
                  <a:pt x="3436374" y="192214"/>
                </a:moveTo>
                <a:cubicBezTo>
                  <a:pt x="3430229" y="130148"/>
                  <a:pt x="3424084" y="68082"/>
                  <a:pt x="3347884" y="37356"/>
                </a:cubicBezTo>
                <a:cubicBezTo>
                  <a:pt x="3271684" y="6630"/>
                  <a:pt x="3151238" y="9088"/>
                  <a:pt x="2979174" y="7859"/>
                </a:cubicBezTo>
                <a:cubicBezTo>
                  <a:pt x="2807110" y="6630"/>
                  <a:pt x="2518287" y="-19179"/>
                  <a:pt x="2315497" y="29982"/>
                </a:cubicBezTo>
                <a:cubicBezTo>
                  <a:pt x="2112707" y="79143"/>
                  <a:pt x="1961535" y="218024"/>
                  <a:pt x="1762432" y="302827"/>
                </a:cubicBezTo>
                <a:cubicBezTo>
                  <a:pt x="1563329" y="387630"/>
                  <a:pt x="1356851" y="533885"/>
                  <a:pt x="1120877" y="538801"/>
                </a:cubicBezTo>
                <a:cubicBezTo>
                  <a:pt x="884903" y="543717"/>
                  <a:pt x="533400" y="420814"/>
                  <a:pt x="346587" y="332324"/>
                </a:cubicBezTo>
                <a:cubicBezTo>
                  <a:pt x="159774" y="243834"/>
                  <a:pt x="0" y="7859"/>
                  <a:pt x="0" y="7859"/>
                </a:cubicBezTo>
              </a:path>
            </a:pathLst>
          </a:custGeom>
          <a:noFill/>
          <a:ln w="25400">
            <a:solidFill>
              <a:schemeClr val="accent2">
                <a:lumMod val="50000"/>
              </a:schemeClr>
            </a:solidFill>
            <a:head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4319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31896" y="250079"/>
            <a:ext cx="640451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/>
              <a:t>FPGA – System on chip (</a:t>
            </a:r>
            <a:r>
              <a:rPr lang="en-US" sz="3600" b="1" dirty="0" err="1"/>
              <a:t>SoC</a:t>
            </a:r>
            <a:r>
              <a:rPr lang="en-US" sz="3600" b="1" dirty="0"/>
              <a:t>)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1896" y="1196752"/>
            <a:ext cx="2934552" cy="3370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en-US" sz="2200" dirty="0"/>
              <a:t>Advanced FPGA chip is integrated with CPU and peripheral controllers for advanced system design.</a:t>
            </a:r>
          </a:p>
          <a:p>
            <a:pPr>
              <a:spcAft>
                <a:spcPts val="1200"/>
              </a:spcAft>
            </a:pPr>
            <a:r>
              <a:rPr lang="en-US" sz="2200" dirty="0"/>
              <a:t>Programmable logic is provided for customer design.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151" y="1040829"/>
            <a:ext cx="4747110" cy="534049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99592" y="5367805"/>
            <a:ext cx="29987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00FF"/>
                </a:solidFill>
              </a:rPr>
              <a:t>Zynq-7000 (with two ARM Cortex-A9 processors)</a:t>
            </a:r>
          </a:p>
        </p:txBody>
      </p:sp>
    </p:spTree>
    <p:extLst>
      <p:ext uri="{BB962C8B-B14F-4D97-AF65-F5344CB8AC3E}">
        <p14:creationId xmlns:p14="http://schemas.microsoft.com/office/powerpoint/2010/main" val="22956714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1629</TotalTime>
  <Words>1126</Words>
  <Application>Microsoft Office PowerPoint</Application>
  <PresentationFormat>On-screen Show (4:3)</PresentationFormat>
  <Paragraphs>191</Paragraphs>
  <Slides>32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9" baseType="lpstr">
      <vt:lpstr>Arial</vt:lpstr>
      <vt:lpstr>Calibri</vt:lpstr>
      <vt:lpstr>Helvetica</vt:lpstr>
      <vt:lpstr>Times New Roman</vt:lpstr>
      <vt:lpstr>Wingdings</vt:lpstr>
      <vt:lpstr>Office 主题</vt:lpstr>
      <vt:lpstr>Visio</vt:lpstr>
      <vt:lpstr> EE2000 Logic Circuit Design</vt:lpstr>
      <vt:lpstr>Outline</vt:lpstr>
      <vt:lpstr>6.1  Programmable logic devices</vt:lpstr>
      <vt:lpstr>6.2.1 Read-Only Memory (ROM)</vt:lpstr>
      <vt:lpstr>Logic Function by Lockup Table</vt:lpstr>
      <vt:lpstr>Other ROMs</vt:lpstr>
      <vt:lpstr>6.2.2 PROM</vt:lpstr>
      <vt:lpstr>6.3 Fuse-Programmable Arrays</vt:lpstr>
      <vt:lpstr>Example: 8 x 4 PROM</vt:lpstr>
      <vt:lpstr>6.4 Programming Logic Array (PLA)</vt:lpstr>
      <vt:lpstr>Example: PLA</vt:lpstr>
      <vt:lpstr>Minimization in PLA</vt:lpstr>
      <vt:lpstr>PowerPoint Presentation</vt:lpstr>
      <vt:lpstr>PowerPoint Presentation</vt:lpstr>
      <vt:lpstr>PowerPoint Presentation</vt:lpstr>
      <vt:lpstr>PowerPoint Presentation</vt:lpstr>
      <vt:lpstr>6.5 Programmable Array Logic (PAL)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EE2000 Logic Circuit Design</dc:title>
  <dc:creator>Dr. WONG Hang</dc:creator>
  <cp:lastModifiedBy>hwong1002@gmail.com</cp:lastModifiedBy>
  <cp:revision>181</cp:revision>
  <dcterms:created xsi:type="dcterms:W3CDTF">2013-08-30T03:45:07Z</dcterms:created>
  <dcterms:modified xsi:type="dcterms:W3CDTF">2023-08-21T01:24:37Z</dcterms:modified>
</cp:coreProperties>
</file>