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embeddings/Microsoft_Equation5.bin" ContentType="application/vnd.openxmlformats-officedocument.oleObject"/>
  <Override PartName="/ppt/notesSlides/notesSlide11.xml" ContentType="application/vnd.openxmlformats-officedocument.presentationml.notesSlide+xml"/>
  <Override PartName="/ppt/embeddings/Microsoft_Equation6.bin" ContentType="application/vnd.openxmlformats-officedocument.oleObject"/>
  <Override PartName="/ppt/notesSlides/notesSlide12.xml" ContentType="application/vnd.openxmlformats-officedocument.presentationml.notesSlide+xml"/>
  <Override PartName="/ppt/embeddings/Microsoft_Equation7.bin" ContentType="application/vnd.openxmlformats-officedocument.oleObject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309" r:id="rId3"/>
    <p:sldId id="310" r:id="rId4"/>
    <p:sldId id="341" r:id="rId5"/>
    <p:sldId id="313" r:id="rId6"/>
    <p:sldId id="314" r:id="rId7"/>
    <p:sldId id="315" r:id="rId8"/>
    <p:sldId id="316" r:id="rId9"/>
    <p:sldId id="317" r:id="rId10"/>
    <p:sldId id="319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35" r:id="rId26"/>
    <p:sldId id="336" r:id="rId27"/>
    <p:sldId id="337" r:id="rId28"/>
    <p:sldId id="338" r:id="rId29"/>
    <p:sldId id="339" r:id="rId30"/>
    <p:sldId id="340" r:id="rId31"/>
    <p:sldId id="285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2051" autoAdjust="0"/>
  </p:normalViewPr>
  <p:slideViewPr>
    <p:cSldViewPr snapToGrid="0">
      <p:cViewPr varScale="1">
        <p:scale>
          <a:sx n="67" d="100"/>
          <a:sy n="67" d="100"/>
        </p:scale>
        <p:origin x="-880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1" Type="http://schemas.openxmlformats.org/officeDocument/2006/relationships/image" Target="../media/image2.emf"/><Relationship Id="rId2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28E40-AC3F-45E0-B7DE-723CFA62BB92}" type="datetimeFigureOut">
              <a:rPr lang="en-US" smtClean="0"/>
              <a:t>3/28/19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1C23D-C416-436D-9C60-1420BC979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11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132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186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758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689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997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1690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558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374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656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6114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9132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9137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6550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6441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1115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4927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386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9413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59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4162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757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0172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3805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778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311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9936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197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334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7255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8989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287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18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4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281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18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3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204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81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33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787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22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72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A23B7-7D45-476A-B096-A21A4C9E628C}" type="datetimeFigureOut">
              <a:rPr lang="en-US" smtClean="0"/>
              <a:t>3/28/19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Microsoft_Equation1.bin"/><Relationship Id="rId5" Type="http://schemas.openxmlformats.org/officeDocument/2006/relationships/image" Target="../media/image2.emf"/><Relationship Id="rId6" Type="http://schemas.openxmlformats.org/officeDocument/2006/relationships/oleObject" Target="../embeddings/Microsoft_Equation2.bin"/><Relationship Id="rId7" Type="http://schemas.openxmlformats.org/officeDocument/2006/relationships/image" Target="../media/image3.emf"/><Relationship Id="rId8" Type="http://schemas.openxmlformats.org/officeDocument/2006/relationships/oleObject" Target="../embeddings/Microsoft_Equation3.bin"/><Relationship Id="rId9" Type="http://schemas.openxmlformats.org/officeDocument/2006/relationships/image" Target="../media/image4.emf"/><Relationship Id="rId10" Type="http://schemas.openxmlformats.org/officeDocument/2006/relationships/oleObject" Target="../embeddings/Microsoft_Equation4.bin"/><Relationship Id="rId11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Microsoft_Equation5.bin"/><Relationship Id="rId5" Type="http://schemas.openxmlformats.org/officeDocument/2006/relationships/image" Target="../media/image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Microsoft_Equation6.bin"/><Relationship Id="rId5" Type="http://schemas.openxmlformats.org/officeDocument/2006/relationships/image" Target="../media/image7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oleObject" Target="../embeddings/Microsoft_Equation7.bin"/><Relationship Id="rId5" Type="http://schemas.openxmlformats.org/officeDocument/2006/relationships/image" Target="../media/image8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EE2203 Modelling Techniques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Week 11</a:t>
            </a:r>
          </a:p>
          <a:p>
            <a:r>
              <a:rPr lang="en-US" dirty="0" smtClean="0"/>
              <a:t>Variable Selection</a:t>
            </a:r>
          </a:p>
        </p:txBody>
      </p:sp>
    </p:spTree>
    <p:extLst>
      <p:ext uri="{BB962C8B-B14F-4D97-AF65-F5344CB8AC3E}">
        <p14:creationId xmlns:p14="http://schemas.microsoft.com/office/powerpoint/2010/main" val="2920479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do </a:t>
            </a:r>
            <a:r>
              <a:rPr lang="en-US" dirty="0" smtClean="0"/>
              <a:t>variables </a:t>
            </a:r>
            <a:r>
              <a:rPr lang="en-US" dirty="0" smtClean="0"/>
              <a:t>selection, need:</a:t>
            </a:r>
          </a:p>
          <a:p>
            <a:pPr lvl="1"/>
            <a:r>
              <a:rPr lang="en-US" dirty="0" smtClean="0"/>
              <a:t>A general test</a:t>
            </a:r>
          </a:p>
          <a:p>
            <a:pPr lvl="1"/>
            <a:r>
              <a:rPr lang="en-US" dirty="0" smtClean="0"/>
              <a:t>Selection criteria</a:t>
            </a:r>
          </a:p>
          <a:p>
            <a:pPr lvl="1"/>
            <a:r>
              <a:rPr lang="en-US" dirty="0" smtClean="0"/>
              <a:t>A selection process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652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 variables are in equation, want to test if Q additional variables are useful</a:t>
            </a:r>
          </a:p>
          <a:p>
            <a:pPr lvl="1"/>
            <a:r>
              <a:rPr lang="en-US" dirty="0" smtClean="0"/>
              <a:t>Test H</a:t>
            </a:r>
            <a:r>
              <a:rPr lang="en-US" baseline="-25000" dirty="0" smtClean="0"/>
              <a:t>0</a:t>
            </a:r>
            <a:r>
              <a:rPr lang="en-US" dirty="0" smtClean="0"/>
              <a:t>: Q additional variables are useless, i.e. their β’s all = 0, vs. </a:t>
            </a:r>
          </a:p>
          <a:p>
            <a:pPr lvl="1"/>
            <a:r>
              <a:rPr lang="en-US" dirty="0" smtClean="0"/>
              <a:t>H</a:t>
            </a:r>
            <a:r>
              <a:rPr lang="en-US" baseline="-25000" dirty="0"/>
              <a:t>a</a:t>
            </a:r>
            <a:r>
              <a:rPr lang="en-US" dirty="0" smtClean="0"/>
              <a:t>: Q additional variables are </a:t>
            </a:r>
            <a:r>
              <a:rPr lang="en-US" dirty="0" smtClean="0"/>
              <a:t>useful</a:t>
            </a:r>
          </a:p>
          <a:p>
            <a:r>
              <a:rPr lang="en-US" dirty="0" smtClean="0"/>
              <a:t>Terminology:</a:t>
            </a:r>
            <a:endParaRPr lang="en-US" dirty="0"/>
          </a:p>
          <a:p>
            <a:pPr lvl="1"/>
            <a:r>
              <a:rPr lang="en-US" dirty="0"/>
              <a:t>H</a:t>
            </a:r>
            <a:r>
              <a:rPr lang="en-US" baseline="-25000" dirty="0"/>
              <a:t>a</a:t>
            </a:r>
            <a:r>
              <a:rPr lang="en-US" dirty="0"/>
              <a:t> is called the </a:t>
            </a:r>
            <a:r>
              <a:rPr lang="en-US" b="1" dirty="0"/>
              <a:t>full</a:t>
            </a:r>
            <a:r>
              <a:rPr lang="en-US" dirty="0"/>
              <a:t> model</a:t>
            </a:r>
          </a:p>
          <a:p>
            <a:pPr lvl="1"/>
            <a:r>
              <a:rPr lang="en-US" dirty="0"/>
              <a:t>H</a:t>
            </a:r>
            <a:r>
              <a:rPr lang="en-US" baseline="-25000" dirty="0"/>
              <a:t>0</a:t>
            </a:r>
            <a:r>
              <a:rPr lang="en-US" dirty="0"/>
              <a:t> is called the </a:t>
            </a:r>
            <a:r>
              <a:rPr lang="en-US" b="1" dirty="0"/>
              <a:t>reduced</a:t>
            </a:r>
            <a:r>
              <a:rPr lang="en-US" dirty="0"/>
              <a:t> model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990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Likelihood Ratio (Deviance )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LR (deviance) test:</a:t>
            </a:r>
          </a:p>
          <a:p>
            <a:pPr lvl="1"/>
            <a:r>
              <a:rPr lang="en-US" dirty="0" smtClean="0"/>
              <a:t>Deviance = -2 log </a:t>
            </a:r>
            <a:r>
              <a:rPr lang="en-US" dirty="0" smtClean="0"/>
              <a:t>likelihood</a:t>
            </a:r>
            <a:endParaRPr lang="en-US" dirty="0" smtClean="0"/>
          </a:p>
          <a:p>
            <a:pPr lvl="1"/>
            <a:r>
              <a:rPr lang="en-US" dirty="0" smtClean="0"/>
              <a:t>Under H</a:t>
            </a:r>
            <a:r>
              <a:rPr lang="en-US" baseline="-25000" dirty="0" smtClean="0"/>
              <a:t>0</a:t>
            </a:r>
            <a:r>
              <a:rPr lang="en-US" dirty="0" smtClean="0"/>
              <a:t>, deviance = D</a:t>
            </a:r>
            <a:r>
              <a:rPr lang="en-US" baseline="-25000" dirty="0" smtClean="0"/>
              <a:t>0</a:t>
            </a:r>
            <a:r>
              <a:rPr lang="en-US" dirty="0" smtClean="0"/>
              <a:t>, df</a:t>
            </a:r>
            <a:r>
              <a:rPr lang="en-US" baseline="-25000" dirty="0" smtClean="0"/>
              <a:t>0</a:t>
            </a:r>
            <a:r>
              <a:rPr lang="en-US" dirty="0" smtClean="0"/>
              <a:t> = N-P-1</a:t>
            </a:r>
          </a:p>
          <a:p>
            <a:pPr lvl="1"/>
            <a:r>
              <a:rPr lang="en-US" dirty="0" smtClean="0"/>
              <a:t>Under H</a:t>
            </a:r>
            <a:r>
              <a:rPr lang="en-US" baseline="-25000" dirty="0"/>
              <a:t>a</a:t>
            </a:r>
            <a:r>
              <a:rPr lang="en-US" dirty="0" smtClean="0"/>
              <a:t>, deviance = D</a:t>
            </a:r>
            <a:r>
              <a:rPr lang="en-US" baseline="-25000" dirty="0" smtClean="0"/>
              <a:t>a</a:t>
            </a:r>
            <a:r>
              <a:rPr lang="en-US" dirty="0" smtClean="0"/>
              <a:t>, </a:t>
            </a:r>
            <a:r>
              <a:rPr lang="en-US" dirty="0" err="1" smtClean="0"/>
              <a:t>df</a:t>
            </a:r>
            <a:r>
              <a:rPr lang="en-US" baseline="-25000" dirty="0" err="1" smtClean="0"/>
              <a:t>a</a:t>
            </a:r>
            <a:r>
              <a:rPr lang="en-US" dirty="0" smtClean="0"/>
              <a:t> = N-P-Q-1</a:t>
            </a:r>
          </a:p>
          <a:p>
            <a:r>
              <a:rPr lang="en-US" dirty="0" smtClean="0"/>
              <a:t>LR (deviance) test statistic is:</a:t>
            </a:r>
          </a:p>
          <a:p>
            <a:pPr lvl="1"/>
            <a:r>
              <a:rPr lang="en-US" dirty="0" smtClean="0"/>
              <a:t>D</a:t>
            </a:r>
            <a:r>
              <a:rPr lang="en-US" baseline="-25000" dirty="0" smtClean="0"/>
              <a:t>0</a:t>
            </a:r>
            <a:r>
              <a:rPr lang="en-US" dirty="0" smtClean="0"/>
              <a:t> </a:t>
            </a:r>
            <a:r>
              <a:rPr lang="mr-IN" dirty="0" smtClean="0"/>
              <a:t>–</a:t>
            </a:r>
            <a:r>
              <a:rPr lang="en-US" dirty="0" smtClean="0"/>
              <a:t> D</a:t>
            </a:r>
            <a:r>
              <a:rPr lang="en-US" baseline="-25000" dirty="0" smtClean="0"/>
              <a:t>a</a:t>
            </a:r>
            <a:r>
              <a:rPr lang="en-US" dirty="0" smtClean="0"/>
              <a:t> is distributed approximately as χ</a:t>
            </a:r>
            <a:r>
              <a:rPr lang="en-US" baseline="30000" dirty="0" smtClean="0"/>
              <a:t>2</a:t>
            </a:r>
            <a:r>
              <a:rPr lang="en-US" dirty="0" smtClean="0"/>
              <a:t> with Q degrees of freedom under  H</a:t>
            </a:r>
            <a:r>
              <a:rPr lang="en-US" baseline="-25000" dirty="0" smtClean="0"/>
              <a:t>0</a:t>
            </a:r>
            <a:r>
              <a:rPr lang="en-US" dirty="0" smtClean="0"/>
              <a:t> for large 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988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Likelihood Ratio (Deviance) test:</a:t>
            </a:r>
            <a:br>
              <a:rPr lang="en-US" dirty="0" smtClean="0"/>
            </a:br>
            <a:r>
              <a:rPr lang="en-US" dirty="0" smtClean="0"/>
              <a:t>Exact F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 assume normally distributed residuals, the LR test becomes an exact F </a:t>
            </a:r>
            <a:r>
              <a:rPr lang="en-US" dirty="0" smtClean="0"/>
              <a:t>test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8998841"/>
              </p:ext>
            </p:extLst>
          </p:nvPr>
        </p:nvGraphicFramePr>
        <p:xfrm>
          <a:off x="1207852" y="2528131"/>
          <a:ext cx="2824836" cy="7062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7" name="Equation" r:id="rId4" imgW="2032000" imgH="508000" progId="Equation.3">
                  <p:embed/>
                </p:oleObj>
              </mc:Choice>
              <mc:Fallback>
                <p:oleObj name="Equation" r:id="rId4" imgW="2032000" imgH="508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07852" y="2528131"/>
                        <a:ext cx="2824836" cy="7062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3213819"/>
              </p:ext>
            </p:extLst>
          </p:nvPr>
        </p:nvGraphicFramePr>
        <p:xfrm>
          <a:off x="1406525" y="3462338"/>
          <a:ext cx="2684463" cy="70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8" name="Equation" r:id="rId6" imgW="1930400" imgH="508000" progId="Equation.3">
                  <p:embed/>
                </p:oleObj>
              </mc:Choice>
              <mc:Fallback>
                <p:oleObj name="Equation" r:id="rId6" imgW="1930400" imgH="508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06525" y="3462338"/>
                        <a:ext cx="2684463" cy="706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3953900"/>
              </p:ext>
            </p:extLst>
          </p:nvPr>
        </p:nvGraphicFramePr>
        <p:xfrm>
          <a:off x="1509524" y="4462387"/>
          <a:ext cx="2252305" cy="817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9" name="Equation" r:id="rId8" imgW="1435100" imgH="520700" progId="Equation.3">
                  <p:embed/>
                </p:oleObj>
              </mc:Choice>
              <mc:Fallback>
                <p:oleObj name="Equation" r:id="rId8" imgW="1435100" imgH="520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09524" y="4462387"/>
                        <a:ext cx="2252305" cy="8172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0413885"/>
              </p:ext>
            </p:extLst>
          </p:nvPr>
        </p:nvGraphicFramePr>
        <p:xfrm>
          <a:off x="4728550" y="2505034"/>
          <a:ext cx="1621034" cy="4202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0" name="Equation" r:id="rId10" imgW="1028700" imgH="266700" progId="Equation.3">
                  <p:embed/>
                </p:oleObj>
              </mc:Choice>
              <mc:Fallback>
                <p:oleObj name="Equation" r:id="rId10" imgW="10287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728550" y="2505034"/>
                        <a:ext cx="1621034" cy="4202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9345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Chemical Companies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 = P/E = price to earnings ratio</a:t>
            </a:r>
          </a:p>
          <a:p>
            <a:r>
              <a:rPr lang="en-US" dirty="0" smtClean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 = D/E = debt to equity ratio</a:t>
            </a:r>
          </a:p>
          <a:p>
            <a:r>
              <a:rPr lang="en-US" dirty="0" smtClean="0"/>
              <a:t>X</a:t>
            </a:r>
            <a:r>
              <a:rPr lang="en-US" baseline="-25000" dirty="0" smtClean="0"/>
              <a:t>2</a:t>
            </a:r>
            <a:r>
              <a:rPr lang="en-US" dirty="0" smtClean="0"/>
              <a:t>, X</a:t>
            </a:r>
            <a:r>
              <a:rPr lang="en-US" baseline="-25000" dirty="0" smtClean="0"/>
              <a:t>3</a:t>
            </a:r>
            <a:r>
              <a:rPr lang="en-US" dirty="0" smtClean="0"/>
              <a:t>, </a:t>
            </a:r>
            <a:r>
              <a:rPr lang="mr-IN" dirty="0" smtClean="0"/>
              <a:t>…</a:t>
            </a:r>
            <a:r>
              <a:rPr lang="en-US" dirty="0" smtClean="0"/>
              <a:t>, X</a:t>
            </a:r>
            <a:r>
              <a:rPr lang="en-US" baseline="-25000" dirty="0" smtClean="0"/>
              <a:t>6</a:t>
            </a:r>
            <a:r>
              <a:rPr lang="en-US" dirty="0" smtClean="0"/>
              <a:t> = other variables </a:t>
            </a:r>
          </a:p>
          <a:p>
            <a:r>
              <a:rPr lang="en-US" dirty="0" smtClean="0"/>
              <a:t>Test</a:t>
            </a:r>
          </a:p>
          <a:p>
            <a:pPr lvl="1"/>
            <a:r>
              <a:rPr lang="en-US" dirty="0" smtClean="0"/>
              <a:t>H</a:t>
            </a:r>
            <a:r>
              <a:rPr lang="en-US" baseline="-25000" dirty="0" smtClean="0"/>
              <a:t>0</a:t>
            </a:r>
            <a:r>
              <a:rPr lang="en-US" dirty="0" smtClean="0"/>
              <a:t>: X</a:t>
            </a:r>
            <a:r>
              <a:rPr lang="en-US" baseline="-25000" dirty="0" smtClean="0"/>
              <a:t>1</a:t>
            </a:r>
            <a:r>
              <a:rPr lang="en-US" dirty="0" smtClean="0"/>
              <a:t> is as good as X</a:t>
            </a:r>
            <a:r>
              <a:rPr lang="en-US" baseline="-25000" dirty="0" smtClean="0"/>
              <a:t>2</a:t>
            </a:r>
            <a:r>
              <a:rPr lang="en-US" dirty="0" smtClean="0"/>
              <a:t>, </a:t>
            </a:r>
            <a:r>
              <a:rPr lang="mr-IN" dirty="0" smtClean="0"/>
              <a:t>…</a:t>
            </a:r>
            <a:r>
              <a:rPr lang="en-US" dirty="0" smtClean="0"/>
              <a:t>, X</a:t>
            </a:r>
            <a:r>
              <a:rPr lang="en-US" baseline="-25000" dirty="0" smtClean="0"/>
              <a:t>6</a:t>
            </a:r>
            <a:r>
              <a:rPr lang="en-US" dirty="0" smtClean="0"/>
              <a:t> in predicting Y,</a:t>
            </a:r>
          </a:p>
          <a:p>
            <a:pPr lvl="1"/>
            <a:r>
              <a:rPr lang="en-US" dirty="0" smtClean="0"/>
              <a:t>i.e.,</a:t>
            </a:r>
          </a:p>
          <a:p>
            <a:pPr marL="342900" lvl="1" indent="0">
              <a:buNone/>
            </a:pPr>
            <a:r>
              <a:rPr lang="en-US" dirty="0"/>
              <a:t> </a:t>
            </a:r>
            <a:r>
              <a:rPr lang="en-US" dirty="0" smtClean="0"/>
              <a:t>  H</a:t>
            </a:r>
            <a:r>
              <a:rPr lang="en-US" baseline="-25000" dirty="0" smtClean="0"/>
              <a:t>a</a:t>
            </a:r>
            <a:r>
              <a:rPr lang="en-US" dirty="0" smtClean="0"/>
              <a:t>: X</a:t>
            </a:r>
            <a:r>
              <a:rPr lang="en-US" baseline="-25000" dirty="0" smtClean="0"/>
              <a:t>2</a:t>
            </a:r>
            <a:r>
              <a:rPr lang="en-US" dirty="0" smtClean="0"/>
              <a:t>, X</a:t>
            </a:r>
            <a:r>
              <a:rPr lang="en-US" baseline="-25000" dirty="0" smtClean="0"/>
              <a:t>3</a:t>
            </a:r>
            <a:r>
              <a:rPr lang="en-US" dirty="0" smtClean="0"/>
              <a:t>, </a:t>
            </a:r>
            <a:r>
              <a:rPr lang="mr-IN" dirty="0" smtClean="0"/>
              <a:t>…</a:t>
            </a:r>
            <a:r>
              <a:rPr lang="en-US" dirty="0" smtClean="0"/>
              <a:t>, X</a:t>
            </a:r>
            <a:r>
              <a:rPr lang="en-US" baseline="-25000" dirty="0" smtClean="0"/>
              <a:t>6</a:t>
            </a:r>
            <a:r>
              <a:rPr lang="en-US" dirty="0" smtClean="0"/>
              <a:t> are useless in predicting Y when included with X</a:t>
            </a:r>
            <a:r>
              <a:rPr lang="en-US" baseline="-25000" dirty="0" smtClean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02815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Full model has all six X variables</a:t>
            </a:r>
          </a:p>
          <a:p>
            <a:r>
              <a:rPr lang="en-US" dirty="0" smtClean="0"/>
              <a:t>Reduced Model has X</a:t>
            </a:r>
            <a:r>
              <a:rPr lang="en-US" baseline="-25000" dirty="0" smtClean="0"/>
              <a:t>1</a:t>
            </a:r>
            <a:r>
              <a:rPr lang="en-US" dirty="0" smtClean="0"/>
              <a:t> only</a:t>
            </a:r>
          </a:p>
          <a:p>
            <a:pPr lvl="1"/>
            <a:r>
              <a:rPr lang="en-US" dirty="0" err="1" smtClean="0"/>
              <a:t>RessSS</a:t>
            </a:r>
            <a:r>
              <a:rPr lang="en-US" baseline="-25000" dirty="0" err="1" smtClean="0"/>
              <a:t>full</a:t>
            </a:r>
            <a:r>
              <a:rPr lang="en-US" dirty="0" smtClean="0"/>
              <a:t> = 103.06, </a:t>
            </a:r>
            <a:r>
              <a:rPr lang="en-US" dirty="0" err="1" smtClean="0"/>
              <a:t>ResSS</a:t>
            </a:r>
            <a:r>
              <a:rPr lang="en-US" dirty="0" smtClean="0"/>
              <a:t> </a:t>
            </a:r>
            <a:r>
              <a:rPr lang="en-US" baseline="-25000" dirty="0" smtClean="0"/>
              <a:t>reduced</a:t>
            </a:r>
            <a:r>
              <a:rPr lang="en-US" dirty="0" smtClean="0"/>
              <a:t> = 176.08</a:t>
            </a:r>
          </a:p>
          <a:p>
            <a:pPr lvl="1"/>
            <a:r>
              <a:rPr lang="en-US" dirty="0" smtClean="0"/>
              <a:t>Q = 6 </a:t>
            </a:r>
            <a:r>
              <a:rPr lang="mr-IN" dirty="0" smtClean="0"/>
              <a:t>–</a:t>
            </a:r>
            <a:r>
              <a:rPr lang="en-US" dirty="0" smtClean="0"/>
              <a:t> 1 = 5, </a:t>
            </a:r>
            <a:r>
              <a:rPr lang="en-US" dirty="0" err="1" smtClean="0"/>
              <a:t>Resdf</a:t>
            </a:r>
            <a:r>
              <a:rPr lang="en-US" dirty="0" smtClean="0"/>
              <a:t> </a:t>
            </a:r>
            <a:r>
              <a:rPr lang="en-US" baseline="-25000" dirty="0" smtClean="0"/>
              <a:t>full</a:t>
            </a:r>
            <a:r>
              <a:rPr lang="en-US" dirty="0" smtClean="0"/>
              <a:t> = 30 </a:t>
            </a:r>
            <a:r>
              <a:rPr lang="mr-IN" dirty="0" smtClean="0"/>
              <a:t>–</a:t>
            </a:r>
            <a:r>
              <a:rPr lang="en-US" dirty="0" smtClean="0"/>
              <a:t> 6- = 23</a:t>
            </a:r>
          </a:p>
          <a:p>
            <a:pPr lvl="1"/>
            <a:r>
              <a:rPr lang="en-US" dirty="0" smtClean="0">
                <a:sym typeface="Wingdings"/>
              </a:rPr>
              <a:t>F = 3.26, </a:t>
            </a:r>
            <a:r>
              <a:rPr lang="en-US" dirty="0" err="1" smtClean="0">
                <a:sym typeface="Wingdings"/>
              </a:rPr>
              <a:t>df</a:t>
            </a:r>
            <a:r>
              <a:rPr lang="en-US" dirty="0" smtClean="0">
                <a:sym typeface="Wingdings"/>
              </a:rPr>
              <a:t> = 5, 23</a:t>
            </a:r>
          </a:p>
          <a:p>
            <a:pPr lvl="1"/>
            <a:r>
              <a:rPr lang="en-US" dirty="0" smtClean="0">
                <a:sym typeface="Wingdings"/>
              </a:rPr>
              <a:t>P-value &lt; 0.025</a:t>
            </a:r>
          </a:p>
          <a:p>
            <a:r>
              <a:rPr lang="en-US" dirty="0" smtClean="0">
                <a:sym typeface="Wingdings"/>
              </a:rPr>
              <a:t>Conclusion: reject H</a:t>
            </a:r>
            <a:r>
              <a:rPr lang="en-US" baseline="-25000" dirty="0" smtClean="0">
                <a:sym typeface="Wingdings"/>
              </a:rPr>
              <a:t>0</a:t>
            </a:r>
            <a:r>
              <a:rPr lang="en-US" dirty="0" smtClean="0">
                <a:sym typeface="Wingdings"/>
              </a:rPr>
              <a:t> and conclude that X</a:t>
            </a:r>
            <a:r>
              <a:rPr lang="en-US" baseline="-25000" dirty="0" smtClean="0">
                <a:sym typeface="Wingdings"/>
              </a:rPr>
              <a:t>1</a:t>
            </a:r>
            <a:r>
              <a:rPr lang="en-US" dirty="0" smtClean="0">
                <a:sym typeface="Wingdings"/>
              </a:rPr>
              <a:t>, X</a:t>
            </a:r>
            <a:r>
              <a:rPr lang="en-US" baseline="-25000" dirty="0" smtClean="0">
                <a:sym typeface="Wingdings"/>
              </a:rPr>
              <a:t>2</a:t>
            </a:r>
            <a:r>
              <a:rPr lang="en-US" dirty="0" smtClean="0">
                <a:sym typeface="Wingdings"/>
              </a:rPr>
              <a:t>, </a:t>
            </a:r>
            <a:r>
              <a:rPr lang="mr-IN" dirty="0" smtClean="0">
                <a:sym typeface="Wingdings"/>
              </a:rPr>
              <a:t>…</a:t>
            </a:r>
            <a:r>
              <a:rPr lang="en-US" dirty="0" smtClean="0">
                <a:sym typeface="Wingdings"/>
              </a:rPr>
              <a:t>, X</a:t>
            </a:r>
            <a:r>
              <a:rPr lang="en-US" baseline="-25000" dirty="0" smtClean="0">
                <a:sym typeface="Wingdings"/>
              </a:rPr>
              <a:t>6</a:t>
            </a:r>
            <a:r>
              <a:rPr lang="en-US" dirty="0" smtClean="0">
                <a:sym typeface="Wingdings"/>
              </a:rPr>
              <a:t> are better than X</a:t>
            </a:r>
            <a:r>
              <a:rPr lang="en-US" baseline="-25000" dirty="0" smtClean="0">
                <a:sym typeface="Wingdings"/>
              </a:rPr>
              <a:t>1</a:t>
            </a:r>
            <a:r>
              <a:rPr lang="en-US" dirty="0" smtClean="0">
                <a:sym typeface="Wingdings"/>
              </a:rPr>
              <a:t> alone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134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Choose subset of X variables to best “explain” or predict the dependent variable</a:t>
            </a:r>
          </a:p>
          <a:p>
            <a:r>
              <a:rPr lang="en-US" dirty="0" smtClean="0"/>
              <a:t>Criteria for selection involve balancing conciseness (no unnecessary variables) and goodness of fit, i.e. R</a:t>
            </a:r>
            <a:r>
              <a:rPr lang="en-US" baseline="30000" dirty="0" smtClean="0"/>
              <a:t>2</a:t>
            </a:r>
          </a:p>
          <a:p>
            <a:r>
              <a:rPr lang="en-US" dirty="0" smtClean="0"/>
              <a:t>Most useful in exploratory situations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027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R</a:t>
            </a:r>
            <a:r>
              <a:rPr lang="en-US" baseline="30000" dirty="0" smtClean="0"/>
              <a:t>2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: including more variables gives higher (or the same) multiple correlation</a:t>
            </a:r>
          </a:p>
          <a:p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is biased: if population R</a:t>
            </a:r>
            <a:r>
              <a:rPr lang="en-US" baseline="30000" dirty="0" smtClean="0"/>
              <a:t>2</a:t>
            </a:r>
            <a:r>
              <a:rPr lang="en-US" dirty="0" smtClean="0"/>
              <a:t> is really </a:t>
            </a:r>
            <a:r>
              <a:rPr lang="en-US" b="1" dirty="0" smtClean="0"/>
              <a:t>zero</a:t>
            </a:r>
            <a:r>
              <a:rPr lang="en-US" dirty="0" smtClean="0"/>
              <a:t>, then E(R</a:t>
            </a:r>
            <a:r>
              <a:rPr lang="en-US" baseline="30000" dirty="0" smtClean="0"/>
              <a:t>2</a:t>
            </a:r>
            <a:r>
              <a:rPr lang="en-US" dirty="0" smtClean="0"/>
              <a:t>) = P/(N-1)</a:t>
            </a:r>
          </a:p>
          <a:p>
            <a:pPr lvl="1"/>
            <a:r>
              <a:rPr lang="en-US" dirty="0" smtClean="0"/>
              <a:t>E.g. 1: N=100, P=1, </a:t>
            </a:r>
            <a:r>
              <a:rPr lang="en-US" dirty="0"/>
              <a:t>E(R</a:t>
            </a:r>
            <a:r>
              <a:rPr lang="en-US" baseline="30000" dirty="0"/>
              <a:t>2</a:t>
            </a:r>
            <a:r>
              <a:rPr lang="en-US" dirty="0" smtClean="0"/>
              <a:t>) = 0.01</a:t>
            </a:r>
          </a:p>
          <a:p>
            <a:pPr lvl="1"/>
            <a:r>
              <a:rPr lang="en-US" dirty="0" smtClean="0"/>
              <a:t>E.g. 2: N=21, P=10, </a:t>
            </a:r>
            <a:r>
              <a:rPr lang="en-US" dirty="0"/>
              <a:t>E(R</a:t>
            </a:r>
            <a:r>
              <a:rPr lang="en-US" baseline="30000" dirty="0"/>
              <a:t>2</a:t>
            </a:r>
            <a:r>
              <a:rPr lang="en-US" dirty="0"/>
              <a:t>) </a:t>
            </a:r>
            <a:r>
              <a:rPr lang="en-US" dirty="0" smtClean="0"/>
              <a:t>= 0.5 </a:t>
            </a:r>
            <a:r>
              <a:rPr lang="en-US" b="1" dirty="0" smtClean="0">
                <a:solidFill>
                  <a:srgbClr val="0000FF"/>
                </a:solidFill>
              </a:rPr>
              <a:t>!</a:t>
            </a:r>
          </a:p>
          <a:p>
            <a:r>
              <a:rPr lang="en-US" b="1" dirty="0" smtClean="0">
                <a:solidFill>
                  <a:srgbClr val="000000"/>
                </a:solidFill>
              </a:rPr>
              <a:t>Selection criteria</a:t>
            </a:r>
          </a:p>
          <a:p>
            <a:pPr lvl="1"/>
            <a:r>
              <a:rPr lang="en-US" dirty="0"/>
              <a:t>Need ones that can weed out useless variables</a:t>
            </a:r>
          </a:p>
          <a:p>
            <a:pPr lvl="1"/>
            <a:r>
              <a:rPr lang="en-US" dirty="0"/>
              <a:t>R</a:t>
            </a:r>
            <a:r>
              <a:rPr lang="en-US" baseline="30000" dirty="0"/>
              <a:t>2</a:t>
            </a:r>
            <a:r>
              <a:rPr lang="en-US" dirty="0"/>
              <a:t> does not do it</a:t>
            </a:r>
          </a:p>
          <a:p>
            <a:pPr lvl="1"/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328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R</a:t>
            </a:r>
            <a:r>
              <a:rPr lang="en-US" baseline="30000" dirty="0" smtClean="0"/>
              <a:t>2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= </a:t>
            </a:r>
            <a:r>
              <a:rPr lang="en-US" dirty="0" err="1" smtClean="0"/>
              <a:t>ResSS</a:t>
            </a:r>
            <a:r>
              <a:rPr lang="en-US" dirty="0" smtClean="0"/>
              <a:t>/</a:t>
            </a:r>
            <a:r>
              <a:rPr lang="en-US" dirty="0" err="1" smtClean="0"/>
              <a:t>TotSS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biased</a:t>
            </a:r>
          </a:p>
          <a:p>
            <a:pPr lvl="1"/>
            <a:r>
              <a:rPr lang="en-US" dirty="0" smtClean="0">
                <a:sym typeface="Wingdings"/>
              </a:rPr>
              <a:t>Note: R</a:t>
            </a:r>
            <a:r>
              <a:rPr lang="en-US" baseline="30000" dirty="0" smtClean="0">
                <a:sym typeface="Wingdings"/>
              </a:rPr>
              <a:t>2</a:t>
            </a:r>
            <a:r>
              <a:rPr lang="en-US" dirty="0" smtClean="0">
                <a:sym typeface="Wingdings"/>
              </a:rPr>
              <a:t> = 1 </a:t>
            </a:r>
            <a:r>
              <a:rPr lang="mr-IN" dirty="0" smtClean="0">
                <a:sym typeface="Wingdings"/>
              </a:rPr>
              <a:t>–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ResSS</a:t>
            </a:r>
            <a:r>
              <a:rPr lang="en-US" dirty="0" smtClean="0">
                <a:sym typeface="Wingdings"/>
              </a:rPr>
              <a:t>/</a:t>
            </a:r>
            <a:r>
              <a:rPr lang="en-US" dirty="0" err="1" smtClean="0">
                <a:sym typeface="Wingdings"/>
              </a:rPr>
              <a:t>TotSS</a:t>
            </a:r>
            <a:endParaRPr lang="en-US" dirty="0" smtClean="0">
              <a:sym typeface="Wingdings"/>
            </a:endParaRPr>
          </a:p>
          <a:p>
            <a:pPr lvl="1"/>
            <a:endParaRPr lang="en-US" dirty="0">
              <a:sym typeface="Wingdings"/>
            </a:endParaRPr>
          </a:p>
          <a:p>
            <a:r>
              <a:rPr lang="en-US" dirty="0" smtClean="0">
                <a:sym typeface="Wingdings"/>
              </a:rPr>
              <a:t>To alleviate bias: use MS instead of SS</a:t>
            </a:r>
          </a:p>
          <a:p>
            <a:pPr lvl="1"/>
            <a:r>
              <a:rPr lang="en-US" dirty="0" smtClean="0">
                <a:sym typeface="Wingdings"/>
              </a:rPr>
              <a:t>Adjusted R</a:t>
            </a:r>
            <a:r>
              <a:rPr lang="en-US" baseline="30000" dirty="0" smtClean="0">
                <a:sym typeface="Wingdings"/>
              </a:rPr>
              <a:t>2</a:t>
            </a:r>
            <a:r>
              <a:rPr lang="en-US" dirty="0" smtClean="0">
                <a:sym typeface="Wingdings"/>
              </a:rPr>
              <a:t> = 1 </a:t>
            </a:r>
            <a:r>
              <a:rPr lang="mr-IN" dirty="0" smtClean="0">
                <a:sym typeface="Wingdings"/>
              </a:rPr>
              <a:t>–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ResMS</a:t>
            </a:r>
            <a:r>
              <a:rPr lang="en-US" dirty="0" smtClean="0">
                <a:sym typeface="Wingdings"/>
              </a:rPr>
              <a:t>/</a:t>
            </a:r>
            <a:r>
              <a:rPr lang="en-US" dirty="0" err="1" smtClean="0">
                <a:sym typeface="Wingdings"/>
              </a:rPr>
              <a:t>TotMS</a:t>
            </a:r>
            <a:endParaRPr lang="en-US" dirty="0" smtClean="0">
              <a:sym typeface="Wingdings"/>
            </a:endParaRPr>
          </a:p>
          <a:p>
            <a:pPr lvl="1"/>
            <a:r>
              <a:rPr lang="en-US" dirty="0" smtClean="0">
                <a:sym typeface="Wingdings"/>
              </a:rPr>
              <a:t>Adjusted R</a:t>
            </a:r>
            <a:r>
              <a:rPr lang="en-US" baseline="30000" dirty="0" smtClean="0">
                <a:sym typeface="Wingdings"/>
              </a:rPr>
              <a:t>2</a:t>
            </a:r>
            <a:r>
              <a:rPr lang="en-US" dirty="0" smtClean="0">
                <a:sym typeface="Wingdings"/>
              </a:rPr>
              <a:t> is approximately unbiased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7133539"/>
              </p:ext>
            </p:extLst>
          </p:nvPr>
        </p:nvGraphicFramePr>
        <p:xfrm>
          <a:off x="5184775" y="1690688"/>
          <a:ext cx="205105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5" name="Equation" r:id="rId4" imgW="1219200" imgH="469900" progId="Equation.3">
                  <p:embed/>
                </p:oleObj>
              </mc:Choice>
              <mc:Fallback>
                <p:oleObj name="Equation" r:id="rId4" imgW="12192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84775" y="1690688"/>
                        <a:ext cx="2051050" cy="792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1611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Mallows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p</a:t>
            </a:r>
            <a:endParaRPr lang="en-US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Compares MSE of reduced model to full model: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smaller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p</a:t>
            </a:r>
            <a:r>
              <a:rPr lang="en-US" dirty="0" smtClean="0"/>
              <a:t>, the better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3113314"/>
              </p:ext>
            </p:extLst>
          </p:nvPr>
        </p:nvGraphicFramePr>
        <p:xfrm>
          <a:off x="968837" y="2349167"/>
          <a:ext cx="4407458" cy="957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Equation" r:id="rId4" imgW="2222500" imgH="482600" progId="Equation.3">
                  <p:embed/>
                </p:oleObj>
              </mc:Choice>
              <mc:Fallback>
                <p:oleObj name="Equation" r:id="rId4" imgW="22225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68837" y="2349167"/>
                        <a:ext cx="4407458" cy="9570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4058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Akaike</a:t>
            </a:r>
            <a:r>
              <a:rPr lang="en-US" dirty="0" smtClean="0"/>
              <a:t> Information Criterion (AIC)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p</a:t>
            </a:r>
            <a:endParaRPr lang="en-US" dirty="0" smtClean="0"/>
          </a:p>
          <a:p>
            <a:r>
              <a:rPr lang="en-US" dirty="0" smtClean="0"/>
              <a:t>Tries to find a parsimonious model that is </a:t>
            </a:r>
            <a:r>
              <a:rPr lang="en-US" b="1" dirty="0" smtClean="0"/>
              <a:t>closer</a:t>
            </a:r>
            <a:r>
              <a:rPr lang="en-US" dirty="0" smtClean="0"/>
              <a:t> to the “truth”. The smaller AIC, the better</a:t>
            </a:r>
          </a:p>
          <a:p>
            <a:r>
              <a:rPr lang="en-US" dirty="0" smtClean="0"/>
              <a:t>Uses an information function, e.g., the likelihood function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AIC=-2loglikelihood + 2*(# of parameters)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7995620"/>
              </p:ext>
            </p:extLst>
          </p:nvPr>
        </p:nvGraphicFramePr>
        <p:xfrm>
          <a:off x="716193" y="4519536"/>
          <a:ext cx="3069597" cy="767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" name="Equation" r:id="rId4" imgW="1625600" imgH="406400" progId="Equation.3">
                  <p:embed/>
                </p:oleObj>
              </mc:Choice>
              <mc:Fallback>
                <p:oleObj name="Equation" r:id="rId4" imgW="16256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6193" y="4519536"/>
                        <a:ext cx="3069597" cy="7673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9204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Bayesian Information Criterion (BIC)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AIC</a:t>
            </a:r>
          </a:p>
          <a:p>
            <a:r>
              <a:rPr lang="en-US" dirty="0" smtClean="0"/>
              <a:t>Tries to find a parsimonious model that is </a:t>
            </a:r>
            <a:r>
              <a:rPr lang="en-US" b="1" dirty="0" smtClean="0"/>
              <a:t>more likely </a:t>
            </a:r>
            <a:r>
              <a:rPr lang="en-US" dirty="0" smtClean="0"/>
              <a:t>to be the “truth”. The smaller BIC, the better</a:t>
            </a:r>
          </a:p>
          <a:p>
            <a:r>
              <a:rPr lang="en-US" dirty="0" smtClean="0"/>
              <a:t>BIC = -2loglikelihood + </a:t>
            </a:r>
            <a:r>
              <a:rPr lang="en-US" dirty="0" err="1" smtClean="0"/>
              <a:t>ln</a:t>
            </a:r>
            <a:r>
              <a:rPr lang="en-US" dirty="0" smtClean="0"/>
              <a:t>(N)*(# of parameters)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= -2loglikelihood + </a:t>
            </a:r>
            <a:r>
              <a:rPr lang="en-US" dirty="0" err="1" smtClean="0"/>
              <a:t>ln</a:t>
            </a:r>
            <a:r>
              <a:rPr lang="en-US" dirty="0" smtClean="0"/>
              <a:t>(N)*(P+1)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729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AIC versus BIC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Both are “penalized likelihood” functions</a:t>
            </a:r>
          </a:p>
          <a:p>
            <a:r>
              <a:rPr lang="en-US" dirty="0" smtClean="0"/>
              <a:t>Each = -2loglikelihood + </a:t>
            </a:r>
            <a:r>
              <a:rPr lang="en-US" dirty="0" err="1" smtClean="0"/>
              <a:t>penality</a:t>
            </a:r>
            <a:endParaRPr lang="en-US" dirty="0" smtClean="0"/>
          </a:p>
          <a:p>
            <a:r>
              <a:rPr lang="en-US" dirty="0" smtClean="0"/>
              <a:t>AIC: penalty = 2, BIC: penalty = </a:t>
            </a:r>
            <a:r>
              <a:rPr lang="en-US" dirty="0" err="1" smtClean="0"/>
              <a:t>ln</a:t>
            </a:r>
            <a:r>
              <a:rPr lang="en-US" dirty="0" smtClean="0"/>
              <a:t>(N)</a:t>
            </a:r>
          </a:p>
          <a:p>
            <a:r>
              <a:rPr lang="en-US" dirty="0" smtClean="0"/>
              <a:t>For any N&gt;7, </a:t>
            </a:r>
            <a:r>
              <a:rPr lang="en-US" dirty="0" err="1" smtClean="0"/>
              <a:t>ln</a:t>
            </a:r>
            <a:r>
              <a:rPr lang="en-US" dirty="0" smtClean="0"/>
              <a:t>(N) &gt; 2</a:t>
            </a:r>
          </a:p>
          <a:p>
            <a:pPr lvl="1"/>
            <a:r>
              <a:rPr lang="en-US" dirty="0" smtClean="0"/>
              <a:t>Therefore, BIC penalizes larger models more heavily</a:t>
            </a:r>
          </a:p>
          <a:p>
            <a:r>
              <a:rPr lang="en-US" dirty="0" smtClean="0"/>
              <a:t>They often agree</a:t>
            </a:r>
          </a:p>
          <a:p>
            <a:r>
              <a:rPr lang="en-US" dirty="0" smtClean="0"/>
              <a:t>When they disagree, AIC chooses a larger model than BIC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162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selection procedures:</a:t>
            </a:r>
            <a:br>
              <a:rPr lang="en-US" dirty="0" smtClean="0"/>
            </a:br>
            <a:r>
              <a:rPr lang="en-US" dirty="0" smtClean="0"/>
              <a:t>Stepwise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Forward selection: X variables added one at a time until optimal model reached</a:t>
            </a:r>
          </a:p>
          <a:p>
            <a:r>
              <a:rPr lang="en-US" dirty="0" smtClean="0"/>
              <a:t>Backward elimination: X variables removed one at a time until optimal model reached</a:t>
            </a:r>
          </a:p>
          <a:p>
            <a:r>
              <a:rPr lang="en-US" dirty="0" smtClean="0"/>
              <a:t>Stepwise selection: combines the two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886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process:</a:t>
            </a:r>
            <a:br>
              <a:rPr lang="en-US" dirty="0" smtClean="0"/>
            </a:br>
            <a:r>
              <a:rPr lang="en-US" dirty="0" smtClean="0"/>
              <a:t>Forward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with no X variables</a:t>
            </a:r>
          </a:p>
          <a:p>
            <a:r>
              <a:rPr lang="en-US" dirty="0" smtClean="0"/>
              <a:t>Step 0: compute simple R’s of Y with each X</a:t>
            </a:r>
            <a:r>
              <a:rPr lang="en-US" baseline="-25000" dirty="0" smtClean="0"/>
              <a:t>i</a:t>
            </a:r>
            <a:r>
              <a:rPr lang="en-US" dirty="0" smtClean="0"/>
              <a:t>, and corresponding p-values</a:t>
            </a:r>
          </a:p>
          <a:p>
            <a:r>
              <a:rPr lang="en-US" dirty="0" smtClean="0"/>
              <a:t>Step 1: enter variable with highest |R| (smallest p-value)</a:t>
            </a:r>
          </a:p>
          <a:p>
            <a:pPr lvl="1"/>
            <a:r>
              <a:rPr lang="en-US" dirty="0" smtClean="0"/>
              <a:t>Compute partial R (or B) of Y with each other X, given X in, and corresponding p-values (p to enter)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423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 selection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2: enter variable with smallest p to enter</a:t>
            </a:r>
          </a:p>
          <a:p>
            <a:pPr lvl="1"/>
            <a:r>
              <a:rPr lang="en-US" dirty="0" smtClean="0"/>
              <a:t>Compute partial R (or B) of  Y with each other X, given X’s in, and corresponding p to enter</a:t>
            </a:r>
          </a:p>
          <a:p>
            <a:r>
              <a:rPr lang="en-US" dirty="0" smtClean="0"/>
              <a:t>Steps 3, 4, </a:t>
            </a:r>
            <a:r>
              <a:rPr lang="mr-IN" dirty="0" smtClean="0"/>
              <a:t>…</a:t>
            </a:r>
            <a:r>
              <a:rPr lang="en-US" dirty="0" smtClean="0"/>
              <a:t>.: enter variable with smallest p to enter</a:t>
            </a:r>
          </a:p>
          <a:p>
            <a:pPr lvl="1"/>
            <a:r>
              <a:rPr lang="en-US" dirty="0" smtClean="0"/>
              <a:t>Compute partial R of Y with other X’s, given X’s in, and corresponding p to enter</a:t>
            </a:r>
          </a:p>
          <a:p>
            <a:r>
              <a:rPr lang="en-US" dirty="0" smtClean="0"/>
              <a:t>Repeat till smallest p to enter &gt; cutoff value</a:t>
            </a:r>
          </a:p>
          <a:p>
            <a:r>
              <a:rPr lang="en-US" dirty="0" smtClean="0"/>
              <a:t>P-value cutoff</a:t>
            </a:r>
          </a:p>
          <a:p>
            <a:pPr lvl="1"/>
            <a:r>
              <a:rPr lang="en-US" dirty="0" smtClean="0"/>
              <a:t>Cutoff for p to enter = 0.15</a:t>
            </a:r>
          </a:p>
        </p:txBody>
      </p:sp>
    </p:spTree>
    <p:extLst>
      <p:ext uri="{BB962C8B-B14F-4D97-AF65-F5344CB8AC3E}">
        <p14:creationId xmlns:p14="http://schemas.microsoft.com/office/powerpoint/2010/main" val="4228585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br>
              <a:rPr lang="en-US" dirty="0" smtClean="0"/>
            </a:br>
            <a:r>
              <a:rPr lang="en-US" dirty="0" smtClean="0"/>
              <a:t>Forward Selection</a:t>
            </a:r>
            <a:endParaRPr lang="en-US" dirty="0"/>
          </a:p>
        </p:txBody>
      </p:sp>
      <p:pic>
        <p:nvPicPr>
          <p:cNvPr id="4" name="Picture 3" descr="Screen Shot 2019-03-29 at 12.05.5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7529"/>
            <a:ext cx="9144000" cy="31064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1686" y="4839532"/>
            <a:ext cx="886653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500" dirty="0" smtClean="0"/>
              <a:t>P-values:</a:t>
            </a:r>
          </a:p>
          <a:p>
            <a:pPr marL="742950" lvl="1" indent="-285750">
              <a:buFont typeface="Courier New"/>
              <a:buChar char="o"/>
            </a:pPr>
            <a:r>
              <a:rPr lang="en-US" sz="2500" dirty="0" smtClean="0"/>
              <a:t>Step 1 = 0.008, step 2 = 0.13, step 3 = 0.006,</a:t>
            </a:r>
          </a:p>
          <a:p>
            <a:pPr marL="742950" lvl="1" indent="-285750">
              <a:buFont typeface="Courier New"/>
              <a:buChar char="o"/>
            </a:pPr>
            <a:r>
              <a:rPr lang="en-US" sz="2500" dirty="0" smtClean="0"/>
              <a:t>Step 4 = 0.08, step 5,6 &gt; 0.50</a:t>
            </a:r>
          </a:p>
          <a:p>
            <a:pPr marL="285750" indent="-285750">
              <a:buFont typeface="Courier New"/>
              <a:buChar char="o"/>
            </a:pPr>
            <a:r>
              <a:rPr lang="en-US" sz="2500" b="1" dirty="0" smtClean="0"/>
              <a:t>Select the first 4 variables (D/E, PAYOUTR1, NPM1, SALESGR5)</a:t>
            </a:r>
            <a:endParaRPr 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747650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process:</a:t>
            </a:r>
            <a:br>
              <a:rPr lang="en-US" dirty="0" smtClean="0"/>
            </a:br>
            <a:r>
              <a:rPr lang="en-US" dirty="0" smtClean="0"/>
              <a:t>Backward Selection (Elimination)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with all X variables</a:t>
            </a:r>
          </a:p>
          <a:p>
            <a:r>
              <a:rPr lang="en-US" dirty="0" smtClean="0"/>
              <a:t>Step 0: compute partial R of Y with each X, given all other X’s, and corresponding p-values (p to remove)</a:t>
            </a:r>
          </a:p>
          <a:p>
            <a:r>
              <a:rPr lang="en-US" dirty="0" smtClean="0"/>
              <a:t>Step 1: remove variable with lowest |partial R| (highest p to remove)</a:t>
            </a:r>
          </a:p>
          <a:p>
            <a:pPr lvl="1"/>
            <a:r>
              <a:rPr lang="en-US" dirty="0" smtClean="0"/>
              <a:t>Compute partial R of Y with each </a:t>
            </a:r>
            <a:r>
              <a:rPr lang="en-US" dirty="0" err="1" smtClean="0"/>
              <a:t>reminaing</a:t>
            </a:r>
            <a:r>
              <a:rPr lang="en-US" dirty="0" smtClean="0"/>
              <a:t> X, given other X’s in , and corresponding p to remove</a:t>
            </a:r>
          </a:p>
          <a:p>
            <a:pPr marL="3429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482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Backward selection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2: remove variable with highest p to remove</a:t>
            </a:r>
          </a:p>
          <a:p>
            <a:pPr lvl="1"/>
            <a:r>
              <a:rPr lang="en-US" dirty="0" smtClean="0"/>
              <a:t>Compute partial R (or B) of Y with other X’s, given other X’s in, and corresponding p to remove</a:t>
            </a:r>
          </a:p>
          <a:p>
            <a:r>
              <a:rPr lang="en-US" dirty="0" smtClean="0"/>
              <a:t>Step 3, 4, </a:t>
            </a:r>
            <a:r>
              <a:rPr lang="mr-IN" dirty="0" smtClean="0"/>
              <a:t>…</a:t>
            </a:r>
            <a:r>
              <a:rPr lang="en-US" dirty="0" smtClean="0"/>
              <a:t>: remove variable with highest p to remove</a:t>
            </a:r>
          </a:p>
          <a:p>
            <a:pPr lvl="1"/>
            <a:r>
              <a:rPr lang="en-US" dirty="0" smtClean="0"/>
              <a:t>Compute partial R of Y (or B) with other X’s, given other X’s in, and corresponding p to remove</a:t>
            </a:r>
          </a:p>
          <a:p>
            <a:r>
              <a:rPr lang="en-US" dirty="0" smtClean="0"/>
              <a:t>Repeat till highest p to remove &lt; cutoff value</a:t>
            </a:r>
          </a:p>
          <a:p>
            <a:r>
              <a:rPr lang="en-US" dirty="0" smtClean="0"/>
              <a:t>P-value cutoff</a:t>
            </a:r>
          </a:p>
          <a:p>
            <a:pPr lvl="1"/>
            <a:r>
              <a:rPr lang="en-US" dirty="0"/>
              <a:t>Cutoff for p to remove = 0.30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523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br>
              <a:rPr lang="en-US" dirty="0" smtClean="0"/>
            </a:br>
            <a:r>
              <a:rPr lang="en-US" dirty="0" smtClean="0"/>
              <a:t>Backward Elimination</a:t>
            </a:r>
            <a:endParaRPr lang="en-US" dirty="0"/>
          </a:p>
        </p:txBody>
      </p:sp>
      <p:pic>
        <p:nvPicPr>
          <p:cNvPr id="7" name="Picture 6" descr="Screen Shot 2019-03-29 at 4.03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1358900"/>
            <a:ext cx="8953500" cy="4127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3371" y="5678066"/>
            <a:ext cx="408316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500" dirty="0" smtClean="0"/>
              <a:t>This is step 1: remove ROR5</a:t>
            </a:r>
          </a:p>
          <a:p>
            <a:pPr marL="285750" indent="-285750">
              <a:buFont typeface="Arial"/>
              <a:buChar char="•"/>
            </a:pPr>
            <a:r>
              <a:rPr lang="en-US" sz="2500" dirty="0" smtClean="0"/>
              <a:t>Continue process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9495889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stepwise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with forward selection</a:t>
            </a:r>
          </a:p>
          <a:p>
            <a:r>
              <a:rPr lang="en-US" dirty="0" smtClean="0"/>
              <a:t>At each step, look at variables in and check if you should remove some</a:t>
            </a:r>
          </a:p>
          <a:p>
            <a:r>
              <a:rPr lang="en-US" dirty="0" smtClean="0"/>
              <a:t>Repeat till no X can be added or removed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819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subset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 one X with highest simple R with Y</a:t>
            </a:r>
          </a:p>
          <a:p>
            <a:r>
              <a:rPr lang="en-US" dirty="0" smtClean="0"/>
              <a:t>Select two X’s with highest multiple R with Y</a:t>
            </a:r>
          </a:p>
          <a:p>
            <a:r>
              <a:rPr lang="en-US" dirty="0" smtClean="0"/>
              <a:t>Select three X’s with highest multiple R with Y etc.</a:t>
            </a:r>
          </a:p>
          <a:p>
            <a:r>
              <a:rPr lang="en-US" dirty="0" smtClean="0"/>
              <a:t>Compute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p</a:t>
            </a:r>
            <a:r>
              <a:rPr lang="en-US" dirty="0" smtClean="0"/>
              <a:t>, adjusted R</a:t>
            </a:r>
            <a:r>
              <a:rPr lang="en-US" baseline="30000" dirty="0" smtClean="0"/>
              <a:t>2</a:t>
            </a:r>
            <a:r>
              <a:rPr lang="en-US" dirty="0" smtClean="0"/>
              <a:t>, AIC or BIC each time</a:t>
            </a:r>
          </a:p>
          <a:p>
            <a:r>
              <a:rPr lang="en-US" dirty="0" smtClean="0"/>
              <a:t>Compare and choose among the “best subsets” of various sizes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9633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br>
              <a:rPr lang="en-US" dirty="0" smtClean="0"/>
            </a:br>
            <a:r>
              <a:rPr lang="en-US" dirty="0" smtClean="0"/>
              <a:t>Chemical companies’ data, Y=P/E</a:t>
            </a:r>
            <a:endParaRPr lang="en-US" dirty="0"/>
          </a:p>
        </p:txBody>
      </p:sp>
      <p:pic>
        <p:nvPicPr>
          <p:cNvPr id="4" name="Picture 3" descr="Screen Shot 2019-03-29 at 4.26.0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917" y="1523528"/>
            <a:ext cx="6851394" cy="507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783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R</a:t>
            </a:r>
            <a:r>
              <a:rPr lang="en-US" baseline="30000" dirty="0" smtClean="0"/>
              <a:t>2</a:t>
            </a:r>
            <a:r>
              <a:rPr lang="en-US" dirty="0" smtClean="0"/>
              <a:t> and Adjusted R</a:t>
            </a:r>
            <a:r>
              <a:rPr lang="en-US" baseline="30000" dirty="0" smtClean="0"/>
              <a:t>2</a:t>
            </a:r>
            <a:r>
              <a:rPr lang="en-US" dirty="0" smtClean="0"/>
              <a:t> versus P</a:t>
            </a:r>
            <a:endParaRPr lang="en-US" dirty="0"/>
          </a:p>
        </p:txBody>
      </p:sp>
      <p:pic>
        <p:nvPicPr>
          <p:cNvPr id="6" name="Picture 5" descr="Screen Shot 2019-03-29 at 4.32.5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43" y="1280690"/>
            <a:ext cx="7566657" cy="517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9029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</a:t>
            </a:r>
            <a:r>
              <a:rPr lang="en-US" baseline="-25000" dirty="0" err="1" smtClean="0"/>
              <a:t>p</a:t>
            </a:r>
            <a:r>
              <a:rPr lang="en-US" dirty="0" smtClean="0"/>
              <a:t> vs. P</a:t>
            </a:r>
            <a:endParaRPr lang="en-US" dirty="0"/>
          </a:p>
        </p:txBody>
      </p:sp>
      <p:pic>
        <p:nvPicPr>
          <p:cNvPr id="4" name="Picture 3" descr="Screen Shot 2019-03-29 at 4.33.1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895" y="1325516"/>
            <a:ext cx="5424252" cy="534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074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8596"/>
            <a:ext cx="8229600" cy="1143000"/>
          </a:xfrm>
        </p:spPr>
        <p:txBody>
          <a:bodyPr/>
          <a:lstStyle/>
          <a:p>
            <a:r>
              <a:rPr lang="en-US" dirty="0" smtClean="0"/>
              <a:t>AIC vs. P</a:t>
            </a:r>
            <a:endParaRPr lang="en-US" dirty="0"/>
          </a:p>
        </p:txBody>
      </p:sp>
      <p:pic>
        <p:nvPicPr>
          <p:cNvPr id="6" name="Picture 5" descr="Screen Shot 2019-03-29 at 4.33.2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665" y="1144719"/>
            <a:ext cx="6921500" cy="547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3870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on variable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also enter and remove variables in blocks</a:t>
            </a:r>
          </a:p>
          <a:p>
            <a:pPr lvl="1"/>
            <a:r>
              <a:rPr lang="en-US" dirty="0" smtClean="0"/>
              <a:t>E.g. dummy variables representing a nominal X </a:t>
            </a:r>
          </a:p>
          <a:p>
            <a:r>
              <a:rPr lang="en-US" dirty="0" smtClean="0"/>
              <a:t>Can force some variables 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9502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Check selected model via cross-validation</a:t>
            </a:r>
          </a:p>
          <a:p>
            <a:pPr lvl="1"/>
            <a:r>
              <a:rPr lang="en-US" dirty="0" smtClean="0"/>
              <a:t>Randomly split the sample into training sample (3/4) and validation sample (1/4) or (2/3 vs. 1/3)</a:t>
            </a:r>
          </a:p>
          <a:p>
            <a:pPr lvl="1"/>
            <a:r>
              <a:rPr lang="en-US" dirty="0" smtClean="0"/>
              <a:t>Compute regression equation from training sample</a:t>
            </a:r>
          </a:p>
          <a:p>
            <a:pPr lvl="1"/>
            <a:r>
              <a:rPr lang="en-US" dirty="0" smtClean="0"/>
              <a:t>Use that equation to compute predicted values in validation sample</a:t>
            </a:r>
          </a:p>
          <a:p>
            <a:pPr lvl="1"/>
            <a:r>
              <a:rPr lang="en-US" dirty="0" smtClean="0"/>
              <a:t>Compute simple R of observed and predicted Y in validation sample and compare it with multiple R in training sample</a:t>
            </a:r>
          </a:p>
          <a:p>
            <a:pPr lvl="1"/>
            <a:r>
              <a:rPr lang="en-US" dirty="0" smtClean="0"/>
              <a:t>Compare residuals in two samples</a:t>
            </a:r>
          </a:p>
          <a:p>
            <a:r>
              <a:rPr lang="en-US" dirty="0" smtClean="0"/>
              <a:t>Can also do this many times (1000?) and take the average 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0785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watch out for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previous research as a guide</a:t>
            </a:r>
          </a:p>
          <a:p>
            <a:r>
              <a:rPr lang="en-US" dirty="0" smtClean="0"/>
              <a:t>Variables included can bias the results</a:t>
            </a:r>
          </a:p>
          <a:p>
            <a:r>
              <a:rPr lang="en-US" dirty="0" smtClean="0"/>
              <a:t>Significance levels are only a guide</a:t>
            </a:r>
          </a:p>
          <a:p>
            <a:r>
              <a:rPr lang="en-US" dirty="0" smtClean="0"/>
              <a:t>Perform diagnostics after selection</a:t>
            </a:r>
          </a:p>
          <a:p>
            <a:r>
              <a:rPr lang="en-US" b="1" dirty="0" smtClean="0"/>
              <a:t>Use common sense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A suboptimal subset may make more sense than optimal 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7545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Textbook: Chapter </a:t>
            </a:r>
            <a:r>
              <a:rPr lang="en-US" dirty="0"/>
              <a:t>8</a:t>
            </a:r>
            <a:r>
              <a:rPr lang="en-US" dirty="0" smtClean="0"/>
              <a:t>, </a:t>
            </a:r>
            <a:r>
              <a:rPr lang="en-US" dirty="0" err="1" smtClean="0"/>
              <a:t>Abdelmonem</a:t>
            </a:r>
            <a:r>
              <a:rPr lang="en-US" dirty="0" smtClean="0"/>
              <a:t> </a:t>
            </a:r>
            <a:r>
              <a:rPr lang="en-US" dirty="0" err="1" smtClean="0"/>
              <a:t>Afifi</a:t>
            </a:r>
            <a:r>
              <a:rPr lang="en-US" dirty="0" smtClean="0"/>
              <a:t>, Susanne May, Virginia A. Clark. Practical Multivariate Analysis. Fifth Edition. CRC Press Taylor &amp; Francis Group</a:t>
            </a:r>
          </a:p>
          <a:p>
            <a:r>
              <a:rPr lang="en-US" dirty="0" smtClean="0"/>
              <a:t>Thanks Professor </a:t>
            </a:r>
            <a:r>
              <a:rPr lang="en-US" dirty="0" err="1" smtClean="0"/>
              <a:t>Afifi</a:t>
            </a:r>
            <a:r>
              <a:rPr lang="en-US" dirty="0" smtClean="0"/>
              <a:t> for his courtesy to share the materials</a:t>
            </a:r>
          </a:p>
          <a:p>
            <a:r>
              <a:rPr lang="en-US" dirty="0" smtClean="0"/>
              <a:t>Thanks our teaching assistance team for preparing the tutorial materials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843647"/>
      </p:ext>
    </p:extLst>
  </p:cSld>
  <p:clrMapOvr>
    <a:masterClrMapping/>
  </p:clrMapOvr>
</p:sld>
</file>

<file path=ppt/theme/theme1.xml><?xml version="1.0" encoding="utf-8"?>
<a:theme xmlns:a="http://schemas.openxmlformats.org/drawingml/2006/main" name="Modeling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odeling_Theme" id="{DA19056B-BDA0-461D-9D51-96DAE12CB5C5}" vid="{A91E5478-EE54-4E00-A8DB-63D68C97DD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Modeling_Theme</Template>
  <TotalTime>15515</TotalTime>
  <Words>1459</Words>
  <Application>Microsoft Macintosh PowerPoint</Application>
  <PresentationFormat>On-screen Show (4:3)</PresentationFormat>
  <Paragraphs>191</Paragraphs>
  <Slides>31</Slides>
  <Notes>31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Modeling_Theme</vt:lpstr>
      <vt:lpstr>Microsoft Equation</vt:lpstr>
      <vt:lpstr>EE2203 Modelling Techniques</vt:lpstr>
      <vt:lpstr>Overview</vt:lpstr>
      <vt:lpstr>General test</vt:lpstr>
      <vt:lpstr>Likelihood Ratio (Deviance ) test</vt:lpstr>
      <vt:lpstr>Likelihood Ratio (Deviance) test: Exact F test</vt:lpstr>
      <vt:lpstr>Example: Chemical Companies</vt:lpstr>
      <vt:lpstr>Computation</vt:lpstr>
      <vt:lpstr>Variable Selection</vt:lpstr>
      <vt:lpstr>Multiple R2</vt:lpstr>
      <vt:lpstr>Adjusted R2</vt:lpstr>
      <vt:lpstr>Mallows Cp</vt:lpstr>
      <vt:lpstr>Akaike Information Criterion (AIC)</vt:lpstr>
      <vt:lpstr>Bayesian Information Criterion (BIC)</vt:lpstr>
      <vt:lpstr>AIC versus BIC</vt:lpstr>
      <vt:lpstr>Variable selection procedures: Stepwise Regression</vt:lpstr>
      <vt:lpstr>Selection process: Forward Selection</vt:lpstr>
      <vt:lpstr>Forward selection (cont’d)</vt:lpstr>
      <vt:lpstr>Example: Forward Selection</vt:lpstr>
      <vt:lpstr>Selection process: Backward Selection (Elimination)</vt:lpstr>
      <vt:lpstr>Backward selection (cont’d)</vt:lpstr>
      <vt:lpstr>Example: Backward Elimination</vt:lpstr>
      <vt:lpstr>Full stepwise selection</vt:lpstr>
      <vt:lpstr>Best subset selection</vt:lpstr>
      <vt:lpstr>Example: Chemical companies’ data, Y=P/E</vt:lpstr>
      <vt:lpstr>Multiple R2 and Adjusted R2 versus P</vt:lpstr>
      <vt:lpstr>Cp vs. P</vt:lpstr>
      <vt:lpstr>AIC vs. P</vt:lpstr>
      <vt:lpstr>More on variable selection</vt:lpstr>
      <vt:lpstr>Model validation</vt:lpstr>
      <vt:lpstr>What to watch out for</vt:lpstr>
      <vt:lpstr>Acknowledgement</vt:lpstr>
    </vt:vector>
  </TitlesOfParts>
  <Company>City University of Hong Kong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EE2203 Modelling Techniques</dc:title>
  <dc:creator>Dr. CHAN Kei Hang Katie</dc:creator>
  <cp:lastModifiedBy>Katie Chan</cp:lastModifiedBy>
  <cp:revision>331</cp:revision>
  <dcterms:created xsi:type="dcterms:W3CDTF">2019-03-06T05:51:10Z</dcterms:created>
  <dcterms:modified xsi:type="dcterms:W3CDTF">2019-03-30T05:07:14Z</dcterms:modified>
</cp:coreProperties>
</file>