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86" r:id="rId4"/>
  </p:sldMasterIdLst>
  <p:notesMasterIdLst>
    <p:notesMasterId r:id="rId61"/>
  </p:notesMasterIdLst>
  <p:handoutMasterIdLst>
    <p:handoutMasterId r:id="rId62"/>
  </p:handoutMasterIdLst>
  <p:sldIdLst>
    <p:sldId id="256" r:id="rId5"/>
    <p:sldId id="257" r:id="rId6"/>
    <p:sldId id="258" r:id="rId7"/>
    <p:sldId id="259" r:id="rId8"/>
    <p:sldId id="260" r:id="rId9"/>
    <p:sldId id="261" r:id="rId10"/>
    <p:sldId id="263" r:id="rId11"/>
    <p:sldId id="265" r:id="rId12"/>
    <p:sldId id="262" r:id="rId13"/>
    <p:sldId id="264" r:id="rId14"/>
    <p:sldId id="266" r:id="rId15"/>
    <p:sldId id="268" r:id="rId16"/>
    <p:sldId id="270" r:id="rId17"/>
    <p:sldId id="271" r:id="rId18"/>
    <p:sldId id="272" r:id="rId19"/>
    <p:sldId id="273" r:id="rId20"/>
    <p:sldId id="275" r:id="rId21"/>
    <p:sldId id="274" r:id="rId22"/>
    <p:sldId id="276" r:id="rId23"/>
    <p:sldId id="278" r:id="rId24"/>
    <p:sldId id="277" r:id="rId25"/>
    <p:sldId id="279" r:id="rId26"/>
    <p:sldId id="280" r:id="rId27"/>
    <p:sldId id="281" r:id="rId28"/>
    <p:sldId id="283" r:id="rId29"/>
    <p:sldId id="282" r:id="rId30"/>
    <p:sldId id="285" r:id="rId31"/>
    <p:sldId id="286" r:id="rId32"/>
    <p:sldId id="287" r:id="rId33"/>
    <p:sldId id="288" r:id="rId34"/>
    <p:sldId id="290" r:id="rId35"/>
    <p:sldId id="291" r:id="rId36"/>
    <p:sldId id="289" r:id="rId37"/>
    <p:sldId id="292" r:id="rId38"/>
    <p:sldId id="293" r:id="rId39"/>
    <p:sldId id="296" r:id="rId40"/>
    <p:sldId id="295" r:id="rId41"/>
    <p:sldId id="297" r:id="rId42"/>
    <p:sldId id="298" r:id="rId43"/>
    <p:sldId id="299" r:id="rId44"/>
    <p:sldId id="300" r:id="rId45"/>
    <p:sldId id="301" r:id="rId46"/>
    <p:sldId id="302" r:id="rId47"/>
    <p:sldId id="303" r:id="rId48"/>
    <p:sldId id="304" r:id="rId49"/>
    <p:sldId id="305" r:id="rId50"/>
    <p:sldId id="308" r:id="rId51"/>
    <p:sldId id="306" r:id="rId52"/>
    <p:sldId id="307" r:id="rId53"/>
    <p:sldId id="309" r:id="rId54"/>
    <p:sldId id="310" r:id="rId55"/>
    <p:sldId id="311" r:id="rId56"/>
    <p:sldId id="312" r:id="rId57"/>
    <p:sldId id="313" r:id="rId58"/>
    <p:sldId id="314" r:id="rId59"/>
    <p:sldId id="315" r:id="rId60"/>
  </p:sldIdLst>
  <p:sldSz cx="9144000" cy="6858000" type="screen4x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 varScale="1">
        <p:scale>
          <a:sx n="82" d="100"/>
          <a:sy n="82" d="100"/>
        </p:scale>
        <p:origin x="96" y="4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63" Type="http://schemas.openxmlformats.org/officeDocument/2006/relationships/presProps" Target="presProp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openxmlformats.org/officeDocument/2006/relationships/tableStyles" Target="tableStyles.xml"/><Relationship Id="rId5" Type="http://schemas.openxmlformats.org/officeDocument/2006/relationships/slide" Target="slides/slide1.xml"/><Relationship Id="rId61" Type="http://schemas.openxmlformats.org/officeDocument/2006/relationships/notesMaster" Target="notesMasters/notesMaster1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viewProps" Target="viewProp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D380B6-B6BD-4B1F-AB05-DDE648FBA74F}" type="datetimeFigureOut">
              <a:rPr lang="en-US" smtClean="0"/>
              <a:t>9/1/2020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E93207-B212-4A10-AAA2-B8AE06617E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821417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124B5C-E073-4F17-B8BF-E5E02E8FB540}" type="datetimeFigureOut">
              <a:rPr lang="en-US" smtClean="0"/>
              <a:t>9/1/2020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77BE21-58BE-4C33-9C32-600F1A6822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12348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46D2A-F511-42E4-BDC4-AA80119660B5}" type="datetime1">
              <a:rPr lang="en-US" smtClean="0"/>
              <a:t>9/1/2020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09970-0407-4577-BD8E-F1AF2BDFDB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3317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C017D-C32A-47E3-AD8F-0D725E19DAB6}" type="datetime1">
              <a:rPr lang="en-US" smtClean="0"/>
              <a:t>9/1/2020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09970-0407-4577-BD8E-F1AF2BDFDB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0537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B4DDB-57B9-49EF-BB0A-66E97EC51447}" type="datetime1">
              <a:rPr lang="en-US" smtClean="0"/>
              <a:t>9/1/2020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09970-0407-4577-BD8E-F1AF2BDFDB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98610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07754-D167-4C7B-A61E-23F9FE750038}" type="datetime1">
              <a:rPr lang="en-US" smtClean="0"/>
              <a:t>9/1/2020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09970-0407-4577-BD8E-F1AF2BDFDB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76828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172B7-04FD-4DA2-9848-BACE5E74BCFA}" type="datetime1">
              <a:rPr lang="en-US" smtClean="0"/>
              <a:t>9/1/2020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09970-0407-4577-BD8E-F1AF2BDFDB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15055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6BDB15-52BE-468D-AA47-4B0591A5C066}" type="datetime1">
              <a:rPr lang="en-US" smtClean="0"/>
              <a:t>9/1/2020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09970-0407-4577-BD8E-F1AF2BDFDB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58564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D0252-A8E7-4753-A883-BB3C377AB1E0}" type="datetime1">
              <a:rPr lang="en-US" smtClean="0"/>
              <a:t>9/1/2020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09970-0407-4577-BD8E-F1AF2BDFDB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1111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578454-DD25-4CE3-BACA-10F96851C2E0}" type="datetime1">
              <a:rPr lang="en-US" smtClean="0"/>
              <a:t>9/1/2020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09970-0407-4577-BD8E-F1AF2BDFDB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84812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9D4309-85DE-443E-8855-C5F6FCFD3D00}" type="datetime1">
              <a:rPr lang="en-US" smtClean="0"/>
              <a:t>9/1/2020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09970-0407-4577-BD8E-F1AF2BDFDB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00204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D5B77-9F20-4C7C-A666-DD925A80F900}" type="datetime1">
              <a:rPr lang="en-US" smtClean="0"/>
              <a:t>9/1/2020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09970-0407-4577-BD8E-F1AF2BDFDB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70164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26ED6-2161-4A3D-A6F2-BE290CD45542}" type="datetime1">
              <a:rPr lang="en-US" smtClean="0"/>
              <a:t>9/1/2020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09970-0407-4577-BD8E-F1AF2BDFDB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37555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3A648-75EE-4109-B2B4-531713F9D75D}" type="datetime1">
              <a:rPr lang="en-US" smtClean="0"/>
              <a:t>9/1/2020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309970-0407-4577-BD8E-F1AF2BDFDB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18621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87" r:id="rId1"/>
    <p:sldLayoutId id="2147484088" r:id="rId2"/>
    <p:sldLayoutId id="2147484089" r:id="rId3"/>
    <p:sldLayoutId id="2147484090" r:id="rId4"/>
    <p:sldLayoutId id="2147484091" r:id="rId5"/>
    <p:sldLayoutId id="2147484092" r:id="rId6"/>
    <p:sldLayoutId id="2147484093" r:id="rId7"/>
    <p:sldLayoutId id="2147484094" r:id="rId8"/>
    <p:sldLayoutId id="2147484095" r:id="rId9"/>
    <p:sldLayoutId id="2147484096" r:id="rId10"/>
    <p:sldLayoutId id="2147484097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g"/><Relationship Id="rId3" Type="http://schemas.openxmlformats.org/officeDocument/2006/relationships/image" Target="../media/image5.jpg"/><Relationship Id="rId7" Type="http://schemas.openxmlformats.org/officeDocument/2006/relationships/image" Target="../media/image9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g"/><Relationship Id="rId5" Type="http://schemas.openxmlformats.org/officeDocument/2006/relationships/image" Target="../media/image7.jpg"/><Relationship Id="rId4" Type="http://schemas.openxmlformats.org/officeDocument/2006/relationships/image" Target="../media/image6.jpg"/><Relationship Id="rId9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gi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png"/><Relationship Id="rId4" Type="http://schemas.openxmlformats.org/officeDocument/2006/relationships/image" Target="../media/image29.jp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6.pn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0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2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4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5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EE1004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2800" dirty="0" err="1"/>
              <a:t>Fndt'n</a:t>
            </a:r>
            <a:r>
              <a:rPr lang="en-US" sz="2800" dirty="0"/>
              <a:t> of IS &amp; Data </a:t>
            </a:r>
            <a:r>
              <a:rPr lang="en-US" sz="2800" dirty="0" err="1"/>
              <a:t>Anlys</a:t>
            </a:r>
            <a:endParaRPr lang="en-US" sz="28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8192022" y="6373804"/>
            <a:ext cx="844744" cy="365125"/>
          </a:xfrm>
        </p:spPr>
        <p:txBody>
          <a:bodyPr/>
          <a:lstStyle/>
          <a:p>
            <a:r>
              <a:rPr lang="en-US" sz="2000" dirty="0" smtClean="0"/>
              <a:t>P</a:t>
            </a:r>
            <a:fld id="{B3F834F4-C1E7-45B5-889D-72A42E034C56}" type="slidenum">
              <a:rPr lang="en-US" sz="2000" smtClean="0"/>
              <a:t>1</a:t>
            </a:fld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8024032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6735" y="574702"/>
            <a:ext cx="7543800" cy="865791"/>
          </a:xfrm>
        </p:spPr>
        <p:txBody>
          <a:bodyPr/>
          <a:lstStyle/>
          <a:p>
            <a:r>
              <a:rPr lang="en-US" dirty="0" smtClean="0"/>
              <a:t>Assessments: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59" y="1920890"/>
            <a:ext cx="7543801" cy="4023360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Examination : </a:t>
            </a:r>
            <a:r>
              <a:rPr lang="en-US" dirty="0" smtClean="0"/>
              <a:t>50%</a:t>
            </a:r>
            <a:endParaRPr lang="en-US" dirty="0" smtClean="0"/>
          </a:p>
          <a:p>
            <a:r>
              <a:rPr lang="en-US" dirty="0" smtClean="0"/>
              <a:t>Tests </a:t>
            </a:r>
            <a:r>
              <a:rPr lang="en-US" smtClean="0"/>
              <a:t>and quizzes : </a:t>
            </a:r>
            <a:r>
              <a:rPr lang="en-US" dirty="0" smtClean="0"/>
              <a:t>30%</a:t>
            </a:r>
            <a:endParaRPr lang="en-US" dirty="0" smtClean="0"/>
          </a:p>
          <a:p>
            <a:r>
              <a:rPr lang="en-US" dirty="0" smtClean="0"/>
              <a:t>Assignments (Assignment and Lab EXE) : 20%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Lab: Week 6, Week 9, week 12</a:t>
            </a:r>
            <a:endParaRPr lang="en-US" dirty="0"/>
          </a:p>
          <a:p>
            <a:pPr marL="0" indent="0">
              <a:buNone/>
            </a:pPr>
            <a:r>
              <a:rPr lang="en-US" b="1" dirty="0" smtClean="0"/>
              <a:t>Reference:</a:t>
            </a:r>
          </a:p>
          <a:p>
            <a:pPr marL="0" indent="0">
              <a:buNone/>
            </a:pPr>
            <a:r>
              <a:rPr lang="en-US" dirty="0"/>
              <a:t>Stephen </a:t>
            </a:r>
            <a:r>
              <a:rPr lang="en-US" dirty="0" smtClean="0"/>
              <a:t>Boyd and </a:t>
            </a:r>
            <a:r>
              <a:rPr lang="en-US" dirty="0" err="1"/>
              <a:t>Lieven</a:t>
            </a:r>
            <a:r>
              <a:rPr lang="en-US" dirty="0"/>
              <a:t> </a:t>
            </a:r>
            <a:r>
              <a:rPr lang="en-US" dirty="0" err="1" smtClean="0"/>
              <a:t>Vandenberghe</a:t>
            </a:r>
            <a:r>
              <a:rPr lang="en-US" dirty="0" smtClean="0"/>
              <a:t>, Introduction </a:t>
            </a:r>
            <a:r>
              <a:rPr lang="en-US" dirty="0"/>
              <a:t>to Applied Linear Algebra Vectors, Matrices, and Least </a:t>
            </a:r>
            <a:r>
              <a:rPr lang="en-US" dirty="0" smtClean="0"/>
              <a:t>Squares</a:t>
            </a:r>
          </a:p>
          <a:p>
            <a:pPr marL="0" indent="0">
              <a:buNone/>
            </a:pPr>
            <a:r>
              <a:rPr lang="en-US" dirty="0" smtClean="0"/>
              <a:t>To pass the course, at least 30% in Exam and at least 30% in </a:t>
            </a:r>
            <a:r>
              <a:rPr lang="en-US" dirty="0" err="1" smtClean="0"/>
              <a:t>CourseWork</a:t>
            </a:r>
            <a:r>
              <a:rPr lang="en-US" dirty="0" smtClean="0"/>
              <a:t>.</a:t>
            </a:r>
          </a:p>
          <a:p>
            <a:pPr marL="0" indent="0">
              <a:buNone/>
            </a:pPr>
            <a:r>
              <a:rPr lang="en-US" dirty="0" smtClean="0"/>
              <a:t>(Note that if total is still 3x%, you may fail in the subject. </a:t>
            </a:r>
            <a:r>
              <a:rPr lang="en-US" dirty="0" smtClean="0"/>
              <a:t>Better score is 40+ </a:t>
            </a:r>
            <a:r>
              <a:rPr lang="en-US" dirty="0" smtClean="0"/>
              <a:t>) 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8129391" y="6242084"/>
            <a:ext cx="851143" cy="365125"/>
          </a:xfrm>
        </p:spPr>
        <p:txBody>
          <a:bodyPr/>
          <a:lstStyle/>
          <a:p>
            <a:r>
              <a:rPr lang="en-US" sz="2000" dirty="0" smtClean="0"/>
              <a:t>P</a:t>
            </a:r>
            <a:fld id="{6493267D-E336-4595-9520-79F3ADF8DE48}" type="slidenum">
              <a:rPr lang="en-US" sz="2000" smtClean="0"/>
              <a:t>2</a:t>
            </a:fld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395491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Chapter One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is data?</a:t>
            </a:r>
          </a:p>
          <a:p>
            <a:r>
              <a:rPr lang="en-US" dirty="0" smtClean="0"/>
              <a:t>What is big data?</a:t>
            </a:r>
          </a:p>
          <a:p>
            <a:r>
              <a:rPr lang="en-US" dirty="0" smtClean="0"/>
              <a:t>The ways to represent data in engineering</a:t>
            </a:r>
          </a:p>
          <a:p>
            <a:r>
              <a:rPr lang="en-US" smtClean="0"/>
              <a:t>Graph  </a:t>
            </a:r>
            <a:endParaRPr lang="en-US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7941502" y="6236018"/>
            <a:ext cx="794640" cy="365125"/>
          </a:xfrm>
        </p:spPr>
        <p:txBody>
          <a:bodyPr/>
          <a:lstStyle/>
          <a:p>
            <a:r>
              <a:rPr lang="en-US" sz="2000" dirty="0" smtClean="0"/>
              <a:t>P</a:t>
            </a:r>
            <a:fld id="{65AEA0F3-935C-47B9-9BC7-75622E5BCC0F}" type="slidenum">
              <a:rPr lang="en-US" sz="2000" smtClean="0"/>
              <a:t>3</a:t>
            </a:fld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7117910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6735" y="615754"/>
            <a:ext cx="7543800" cy="699480"/>
          </a:xfrm>
        </p:spPr>
        <p:txBody>
          <a:bodyPr/>
          <a:lstStyle/>
          <a:p>
            <a:r>
              <a:rPr lang="en-US" dirty="0"/>
              <a:t>What </a:t>
            </a:r>
            <a:r>
              <a:rPr lang="en-US" dirty="0" smtClean="0"/>
              <a:t>are </a:t>
            </a:r>
            <a:r>
              <a:rPr lang="en-US" dirty="0"/>
              <a:t>data?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5277" y="1315234"/>
            <a:ext cx="7543801" cy="4023360"/>
          </a:xfrm>
        </p:spPr>
        <p:txBody>
          <a:bodyPr>
            <a:normAutofit/>
          </a:bodyPr>
          <a:lstStyle/>
          <a:p>
            <a:r>
              <a:rPr lang="en-GB" altLang="en-US" sz="2400" dirty="0"/>
              <a:t>Data </a:t>
            </a:r>
            <a:r>
              <a:rPr lang="en-GB" altLang="en-US" sz="2400" b="1" dirty="0">
                <a:solidFill>
                  <a:schemeClr val="tx2"/>
                </a:solidFill>
              </a:rPr>
              <a:t>are</a:t>
            </a:r>
            <a:r>
              <a:rPr lang="en-GB" altLang="en-US" sz="2400" dirty="0"/>
              <a:t> raw facts and figures that on their own have no </a:t>
            </a:r>
            <a:r>
              <a:rPr lang="en-GB" altLang="en-US" sz="2400" dirty="0" smtClean="0"/>
              <a:t>meaning</a:t>
            </a:r>
          </a:p>
          <a:p>
            <a:r>
              <a:rPr lang="en-US" sz="2400" dirty="0" smtClean="0"/>
              <a:t>Data are gathered </a:t>
            </a:r>
            <a:r>
              <a:rPr lang="en-US" sz="2400" dirty="0"/>
              <a:t>or captured from activity of people, places and </a:t>
            </a:r>
            <a:r>
              <a:rPr lang="en-US" sz="2400" dirty="0" smtClean="0"/>
              <a:t>things.</a:t>
            </a:r>
            <a:endParaRPr lang="en-GB" sz="2400" dirty="0" smtClean="0"/>
          </a:p>
          <a:p>
            <a:r>
              <a:rPr lang="en-GB" altLang="en-US" sz="2400" dirty="0" smtClean="0"/>
              <a:t>These </a:t>
            </a:r>
            <a:r>
              <a:rPr lang="en-GB" altLang="en-US" sz="2400" dirty="0"/>
              <a:t>can be any alphanumeric characters i.e. text, numbers, </a:t>
            </a:r>
            <a:r>
              <a:rPr lang="en-GB" altLang="en-US" sz="2400" dirty="0" smtClean="0"/>
              <a:t>symbols</a:t>
            </a:r>
          </a:p>
          <a:p>
            <a:endParaRPr lang="en-GB" altLang="en-US" sz="24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950651" y="6248544"/>
            <a:ext cx="656854" cy="365125"/>
          </a:xfrm>
        </p:spPr>
        <p:txBody>
          <a:bodyPr/>
          <a:lstStyle/>
          <a:p>
            <a:r>
              <a:rPr lang="en-US" sz="2000" dirty="0" smtClean="0"/>
              <a:t>P</a:t>
            </a:r>
            <a:fld id="{CCAE69BB-EFD3-4C99-9923-4FFA230B5D84}" type="slidenum">
              <a:rPr lang="en-US" sz="2000" smtClean="0"/>
              <a:t>4</a:t>
            </a:fld>
            <a:endParaRPr lang="en-US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1330" y="4036399"/>
            <a:ext cx="5831694" cy="2099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61655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data?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32221" y="1410789"/>
            <a:ext cx="6591985" cy="5007428"/>
          </a:xfrm>
        </p:spPr>
        <p:txBody>
          <a:bodyPr>
            <a:normAutofit fontScale="92500" lnSpcReduction="10000"/>
          </a:bodyPr>
          <a:lstStyle/>
          <a:p>
            <a:r>
              <a:rPr lang="en-GB" altLang="en-US" sz="2400" dirty="0"/>
              <a:t>Yes, Yes, No, Yes, No, Yes, No, Yes</a:t>
            </a:r>
          </a:p>
          <a:p>
            <a:r>
              <a:rPr lang="en-GB" altLang="en-US" sz="2400" dirty="0"/>
              <a:t>42, 63, 96, 74, 56, 86</a:t>
            </a:r>
          </a:p>
          <a:p>
            <a:r>
              <a:rPr lang="en-GB" altLang="en-US" sz="2400" dirty="0"/>
              <a:t>111192, 111234</a:t>
            </a:r>
          </a:p>
          <a:p>
            <a:r>
              <a:rPr lang="en-GB" altLang="en-US" sz="2400" dirty="0" smtClean="0"/>
              <a:t>None </a:t>
            </a:r>
            <a:r>
              <a:rPr lang="en-GB" altLang="en-US" sz="2400" dirty="0"/>
              <a:t>of the above </a:t>
            </a:r>
            <a:r>
              <a:rPr lang="en-GB" altLang="en-US" sz="2400" dirty="0" smtClean="0"/>
              <a:t>have </a:t>
            </a:r>
            <a:r>
              <a:rPr lang="en-GB" altLang="en-US" sz="2400" dirty="0"/>
              <a:t>any meaning until they are given a </a:t>
            </a:r>
            <a:r>
              <a:rPr lang="en-GB" altLang="en-US" sz="2400" b="1" dirty="0">
                <a:solidFill>
                  <a:schemeClr val="tx2"/>
                </a:solidFill>
              </a:rPr>
              <a:t>CONTEXT </a:t>
            </a:r>
            <a:r>
              <a:rPr lang="en-GB" altLang="en-US" sz="2400" dirty="0"/>
              <a:t>and</a:t>
            </a:r>
            <a:r>
              <a:rPr lang="en-GB" altLang="en-US" sz="2400" b="1" dirty="0">
                <a:solidFill>
                  <a:schemeClr val="tx2"/>
                </a:solidFill>
              </a:rPr>
              <a:t> PROCESSED </a:t>
            </a:r>
            <a:r>
              <a:rPr lang="en-GB" altLang="en-US" sz="2400" dirty="0"/>
              <a:t>into a </a:t>
            </a:r>
            <a:r>
              <a:rPr lang="en-GB" altLang="en-US" sz="2400" dirty="0" smtClean="0"/>
              <a:t>usable form</a:t>
            </a:r>
          </a:p>
          <a:p>
            <a:pPr marL="0" indent="0">
              <a:buNone/>
            </a:pPr>
            <a:endParaRPr lang="en-GB" altLang="en-US" sz="2400" dirty="0"/>
          </a:p>
          <a:p>
            <a:pPr marL="0" indent="0">
              <a:buNone/>
            </a:pPr>
            <a:r>
              <a:rPr lang="en-GB" altLang="en-US" sz="2400" b="1" dirty="0" smtClean="0"/>
              <a:t>What is the value of 1100 </a:t>
            </a:r>
            <a:r>
              <a:rPr lang="en-GB" alt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??</a:t>
            </a:r>
            <a:endParaRPr lang="en-GB" altLang="en-US" sz="2400" b="1" dirty="0" smtClean="0"/>
          </a:p>
          <a:p>
            <a:pPr marL="0" indent="0">
              <a:buNone/>
            </a:pPr>
            <a:r>
              <a:rPr lang="en-GB" altLang="en-US" sz="2400" dirty="0" smtClean="0"/>
              <a:t>The correct answer is “I </a:t>
            </a:r>
            <a:r>
              <a:rPr lang="en-GB" altLang="en-US" sz="2400" b="1" dirty="0" smtClean="0"/>
              <a:t>do not know”</a:t>
            </a:r>
            <a:r>
              <a:rPr lang="en-GB" altLang="en-US" sz="2400" dirty="0" smtClean="0"/>
              <a:t> because no context is given. </a:t>
            </a:r>
          </a:p>
          <a:p>
            <a:pPr marL="0" indent="0">
              <a:buNone/>
            </a:pPr>
            <a:endParaRPr lang="en-GB" altLang="en-US" sz="2400" dirty="0" smtClean="0"/>
          </a:p>
          <a:p>
            <a:pPr marL="0" indent="0">
              <a:buNone/>
            </a:pPr>
            <a:r>
              <a:rPr lang="en-GB" altLang="en-US" sz="2400" dirty="0" smtClean="0"/>
              <a:t>You want to be good in study. Please do not be loose-loose. </a:t>
            </a:r>
            <a:endParaRPr lang="en-GB" altLang="en-US" sz="2400" dirty="0"/>
          </a:p>
          <a:p>
            <a:pPr marL="0" indent="0">
              <a:buNone/>
            </a:pPr>
            <a:r>
              <a:rPr lang="en-GB" altLang="en-US" sz="2400" dirty="0" smtClean="0"/>
              <a:t> </a:t>
            </a:r>
            <a:endParaRPr lang="en-GB" altLang="en-US" sz="2400" dirty="0"/>
          </a:p>
          <a:p>
            <a:endParaRPr lang="en-GB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329808" y="6298648"/>
            <a:ext cx="669380" cy="365125"/>
          </a:xfrm>
        </p:spPr>
        <p:txBody>
          <a:bodyPr/>
          <a:lstStyle/>
          <a:p>
            <a:r>
              <a:rPr lang="en-US" sz="2000" dirty="0" smtClean="0"/>
              <a:t>P</a:t>
            </a:r>
            <a:fld id="{0E285045-4ED3-4AFD-8508-4941EB353DA9}" type="slidenum">
              <a:rPr lang="en-US" sz="2000" smtClean="0"/>
              <a:t>5</a:t>
            </a:fld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7101502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3556" y="426286"/>
            <a:ext cx="7543800" cy="68904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Context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3108" y="1186798"/>
            <a:ext cx="7886700" cy="435133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altLang="en-US" sz="2000" b="1" dirty="0" smtClean="0"/>
              <a:t>Example 1: My Dog</a:t>
            </a:r>
          </a:p>
          <a:p>
            <a:pPr marL="0" indent="0">
              <a:buNone/>
            </a:pPr>
            <a:r>
              <a:rPr lang="en-US" sz="2000" b="1" dirty="0"/>
              <a:t>Qualitative</a:t>
            </a:r>
            <a:r>
              <a:rPr lang="en-US" sz="2000" dirty="0"/>
              <a:t>:</a:t>
            </a:r>
          </a:p>
          <a:p>
            <a:r>
              <a:rPr lang="en-US" sz="2000" dirty="0"/>
              <a:t>He is </a:t>
            </a:r>
            <a:r>
              <a:rPr lang="en-US" sz="2000" dirty="0" smtClean="0"/>
              <a:t>white and brown</a:t>
            </a:r>
            <a:endParaRPr lang="en-US" sz="2000" dirty="0"/>
          </a:p>
          <a:p>
            <a:r>
              <a:rPr lang="en-US" sz="2000" dirty="0"/>
              <a:t>He has </a:t>
            </a:r>
            <a:r>
              <a:rPr lang="en-US" sz="2000" dirty="0" smtClean="0"/>
              <a:t>short </a:t>
            </a:r>
            <a:r>
              <a:rPr lang="en-US" sz="2000" dirty="0"/>
              <a:t>hair</a:t>
            </a:r>
          </a:p>
          <a:p>
            <a:r>
              <a:rPr lang="en-US" sz="2000" dirty="0" smtClean="0"/>
              <a:t>His breed is corgi</a:t>
            </a:r>
          </a:p>
          <a:p>
            <a:pPr marL="0" indent="0">
              <a:buNone/>
            </a:pPr>
            <a:r>
              <a:rPr lang="en-US" sz="2000" b="1" dirty="0" smtClean="0"/>
              <a:t>Quantitative</a:t>
            </a:r>
            <a:r>
              <a:rPr lang="en-US" sz="2000" dirty="0"/>
              <a:t>:</a:t>
            </a:r>
          </a:p>
          <a:p>
            <a:r>
              <a:rPr lang="en-US" sz="2000" dirty="0"/>
              <a:t>Discrete:</a:t>
            </a:r>
          </a:p>
          <a:p>
            <a:pPr lvl="1"/>
            <a:r>
              <a:rPr lang="en-US" sz="2000" dirty="0" smtClean="0"/>
              <a:t>Legs : 4</a:t>
            </a:r>
          </a:p>
          <a:p>
            <a:pPr lvl="1"/>
            <a:r>
              <a:rPr lang="en-US" sz="2000" dirty="0" smtClean="0"/>
              <a:t>Eyes : 2</a:t>
            </a:r>
          </a:p>
          <a:p>
            <a:pPr lvl="1"/>
            <a:r>
              <a:rPr lang="en-US" sz="2000" dirty="0" smtClean="0"/>
              <a:t>He </a:t>
            </a:r>
            <a:r>
              <a:rPr lang="en-US" sz="2000" dirty="0"/>
              <a:t>has 2 </a:t>
            </a:r>
            <a:r>
              <a:rPr lang="en-US" sz="2000" dirty="0" smtClean="0"/>
              <a:t>sisters</a:t>
            </a:r>
            <a:endParaRPr lang="en-US" sz="2000" dirty="0"/>
          </a:p>
          <a:p>
            <a:r>
              <a:rPr lang="en-US" sz="2000" dirty="0"/>
              <a:t>Continuous:</a:t>
            </a:r>
          </a:p>
          <a:p>
            <a:pPr lvl="1"/>
            <a:r>
              <a:rPr lang="en-US" sz="2000" dirty="0"/>
              <a:t>He weighs </a:t>
            </a:r>
            <a:r>
              <a:rPr lang="en-US" sz="2000" dirty="0" smtClean="0"/>
              <a:t>5.2 </a:t>
            </a:r>
            <a:r>
              <a:rPr lang="en-US" sz="2000" dirty="0"/>
              <a:t>kg</a:t>
            </a:r>
          </a:p>
          <a:p>
            <a:pPr lvl="1"/>
            <a:r>
              <a:rPr lang="en-US" sz="2000" dirty="0"/>
              <a:t>He is </a:t>
            </a:r>
            <a:r>
              <a:rPr lang="en-US" sz="2000" dirty="0" smtClean="0"/>
              <a:t>20 cm</a:t>
            </a:r>
            <a:endParaRPr lang="en-US" sz="2000" dirty="0"/>
          </a:p>
          <a:p>
            <a:endParaRPr lang="en-GB" altLang="en-US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4563" y="2379620"/>
            <a:ext cx="2819400" cy="1619250"/>
          </a:xfrm>
          <a:prstGeom prst="rect">
            <a:avLst/>
          </a:prstGeom>
        </p:spPr>
      </p:pic>
      <p:sp>
        <p:nvSpPr>
          <p:cNvPr id="6" name="Footer Placeholder 4"/>
          <p:cNvSpPr txBox="1">
            <a:spLocks/>
          </p:cNvSpPr>
          <p:nvPr/>
        </p:nvSpPr>
        <p:spPr>
          <a:xfrm>
            <a:off x="8329808" y="6298648"/>
            <a:ext cx="6693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smtClean="0"/>
              <a:t>P</a:t>
            </a:r>
            <a:fld id="{0E285045-4ED3-4AFD-8508-4941EB353DA9}" type="slidenum">
              <a:rPr lang="en-US" sz="2000" smtClean="0"/>
              <a:pPr/>
              <a:t>6</a:t>
            </a:fld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2298498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Context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7700" y="1264555"/>
            <a:ext cx="7886700" cy="435133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GB" altLang="en-US" sz="2200" b="1" dirty="0" smtClean="0"/>
              <a:t>Example 2: My network</a:t>
            </a:r>
          </a:p>
          <a:p>
            <a:pPr marL="0" indent="0">
              <a:buNone/>
            </a:pPr>
            <a:r>
              <a:rPr lang="en-US" sz="2200" b="1" dirty="0"/>
              <a:t>Qualitative</a:t>
            </a:r>
            <a:r>
              <a:rPr lang="en-US" sz="2200" dirty="0"/>
              <a:t>:</a:t>
            </a:r>
          </a:p>
          <a:p>
            <a:r>
              <a:rPr lang="en-US" sz="2200" dirty="0" smtClean="0"/>
              <a:t>Color of desktop : black</a:t>
            </a:r>
            <a:endParaRPr lang="en-US" sz="2200" dirty="0"/>
          </a:p>
          <a:p>
            <a:r>
              <a:rPr lang="en-US" sz="2200" dirty="0" smtClean="0"/>
              <a:t>Network protocol: TCP</a:t>
            </a:r>
          </a:p>
          <a:p>
            <a:r>
              <a:rPr lang="en-US" sz="2200" dirty="0" smtClean="0"/>
              <a:t>Structure : Star</a:t>
            </a:r>
            <a:endParaRPr lang="en-US" sz="2200" dirty="0"/>
          </a:p>
          <a:p>
            <a:pPr marL="0" indent="0">
              <a:buNone/>
            </a:pPr>
            <a:r>
              <a:rPr lang="en-US" sz="2200" b="1" dirty="0" smtClean="0"/>
              <a:t>Quantitative</a:t>
            </a:r>
            <a:r>
              <a:rPr lang="en-US" sz="2200" dirty="0"/>
              <a:t>:</a:t>
            </a:r>
          </a:p>
          <a:p>
            <a:r>
              <a:rPr lang="en-US" sz="2200" dirty="0"/>
              <a:t>Discrete:</a:t>
            </a:r>
          </a:p>
          <a:p>
            <a:pPr lvl="1"/>
            <a:r>
              <a:rPr lang="en-US" sz="2200" dirty="0" smtClean="0"/>
              <a:t>Number </a:t>
            </a:r>
            <a:r>
              <a:rPr lang="en-US" sz="2200" dirty="0"/>
              <a:t>of desktop </a:t>
            </a:r>
            <a:r>
              <a:rPr lang="en-US" sz="2200" dirty="0" smtClean="0"/>
              <a:t>: 8 </a:t>
            </a:r>
          </a:p>
          <a:p>
            <a:pPr lvl="1"/>
            <a:r>
              <a:rPr lang="en-US" sz="2200" dirty="0" smtClean="0"/>
              <a:t>Servers : </a:t>
            </a:r>
            <a:r>
              <a:rPr lang="en-US" sz="2200" dirty="0"/>
              <a:t>1</a:t>
            </a:r>
            <a:endParaRPr lang="en-US" sz="2200" dirty="0" smtClean="0"/>
          </a:p>
          <a:p>
            <a:r>
              <a:rPr lang="en-US" sz="2200" dirty="0" smtClean="0"/>
              <a:t>Continuous</a:t>
            </a:r>
            <a:r>
              <a:rPr lang="en-US" sz="2200" dirty="0"/>
              <a:t>:</a:t>
            </a:r>
          </a:p>
          <a:p>
            <a:pPr lvl="1"/>
            <a:r>
              <a:rPr lang="en-US" sz="2200" dirty="0" smtClean="0"/>
              <a:t>Power consumption: 20.28 KW</a:t>
            </a:r>
            <a:endParaRPr lang="en-US" sz="2200" dirty="0"/>
          </a:p>
          <a:p>
            <a:pPr lvl="1"/>
            <a:r>
              <a:rPr lang="en-US" sz="2200" dirty="0" smtClean="0"/>
              <a:t>Total Cable length: 200.25 m </a:t>
            </a:r>
            <a:endParaRPr lang="en-US" sz="2200" dirty="0"/>
          </a:p>
          <a:p>
            <a:endParaRPr lang="en-GB" alt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9988" y="2404672"/>
            <a:ext cx="2762250" cy="1657350"/>
          </a:xfrm>
          <a:prstGeom prst="rect">
            <a:avLst/>
          </a:prstGeom>
        </p:spPr>
      </p:pic>
      <p:sp>
        <p:nvSpPr>
          <p:cNvPr id="7" name="Footer Placeholder 4"/>
          <p:cNvSpPr txBox="1">
            <a:spLocks/>
          </p:cNvSpPr>
          <p:nvPr/>
        </p:nvSpPr>
        <p:spPr>
          <a:xfrm>
            <a:off x="8329808" y="6298648"/>
            <a:ext cx="6693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smtClean="0"/>
              <a:t>P</a:t>
            </a:r>
            <a:fld id="{0E285045-4ED3-4AFD-8508-4941EB353DA9}" type="slidenum">
              <a:rPr lang="en-US" sz="2000" smtClean="0"/>
              <a:pPr/>
              <a:t>7</a:t>
            </a:fld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7541282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90134" y="611584"/>
            <a:ext cx="6589199" cy="728701"/>
          </a:xfrm>
        </p:spPr>
        <p:txBody>
          <a:bodyPr/>
          <a:lstStyle/>
          <a:p>
            <a:r>
              <a:rPr lang="en-US" dirty="0" smtClean="0"/>
              <a:t>Qualitative and Quantitative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37318"/>
            <a:ext cx="78867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en-US" b="1" dirty="0" smtClean="0"/>
              <a:t> </a:t>
            </a:r>
          </a:p>
          <a:p>
            <a:pPr marL="0" indent="0">
              <a:buNone/>
            </a:pPr>
            <a:endParaRPr lang="en-GB" altLang="en-US" dirty="0"/>
          </a:p>
        </p:txBody>
      </p:sp>
      <p:sp>
        <p:nvSpPr>
          <p:cNvPr id="5" name="Footer Placeholder 4"/>
          <p:cNvSpPr txBox="1">
            <a:spLocks/>
          </p:cNvSpPr>
          <p:nvPr/>
        </p:nvSpPr>
        <p:spPr>
          <a:xfrm>
            <a:off x="8329808" y="6298648"/>
            <a:ext cx="6693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smtClean="0"/>
              <a:t>P</a:t>
            </a:r>
            <a:fld id="{0E285045-4ED3-4AFD-8508-4941EB353DA9}" type="slidenum">
              <a:rPr lang="en-US" sz="2000" smtClean="0"/>
              <a:pPr/>
              <a:t>8</a:t>
            </a:fld>
            <a:endParaRPr lang="en-US" sz="2000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8022162"/>
              </p:ext>
            </p:extLst>
          </p:nvPr>
        </p:nvGraphicFramePr>
        <p:xfrm>
          <a:off x="890951" y="1819030"/>
          <a:ext cx="7438856" cy="447961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19428">
                  <a:extLst>
                    <a:ext uri="{9D8B030D-6E8A-4147-A177-3AD203B41FA5}">
                      <a16:colId xmlns:a16="http://schemas.microsoft.com/office/drawing/2014/main" val="2941776851"/>
                    </a:ext>
                  </a:extLst>
                </a:gridCol>
                <a:gridCol w="3719428">
                  <a:extLst>
                    <a:ext uri="{9D8B030D-6E8A-4147-A177-3AD203B41FA5}">
                      <a16:colId xmlns:a16="http://schemas.microsoft.com/office/drawing/2014/main" val="393134245"/>
                    </a:ext>
                  </a:extLst>
                </a:gridCol>
              </a:tblGrid>
              <a:tr h="658767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Qualitative</a:t>
                      </a:r>
                      <a:r>
                        <a:rPr lang="en-US" sz="2400" baseline="0" dirty="0" smtClean="0"/>
                        <a:t> Data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Quantitative Data</a:t>
                      </a:r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0108102"/>
                  </a:ext>
                </a:extLst>
              </a:tr>
              <a:tr h="3820850"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sz="2400" dirty="0" smtClean="0"/>
                        <a:t>Deals with descriptions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sz="2400" dirty="0" smtClean="0"/>
                        <a:t>Data</a:t>
                      </a:r>
                      <a:r>
                        <a:rPr lang="en-US" sz="2400" baseline="0" dirty="0" smtClean="0"/>
                        <a:t> can be observed 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sz="2400" baseline="0" dirty="0" smtClean="0"/>
                        <a:t>Colors, texture type, smells, beauty, etc.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US" sz="2400" baseline="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sz="2400" dirty="0" smtClean="0"/>
                        <a:t>Result of counting or measuring attributes of a population.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sz="2400" dirty="0" smtClean="0"/>
                        <a:t>Deals with numbers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sz="2400" dirty="0" smtClean="0"/>
                        <a:t>Data</a:t>
                      </a:r>
                      <a:r>
                        <a:rPr lang="en-US" sz="2400" baseline="0" dirty="0" smtClean="0"/>
                        <a:t> which can be measured.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sz="2400" baseline="0" dirty="0" smtClean="0"/>
                        <a:t>Length, height, area, power consumption</a:t>
                      </a:r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666488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927736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Qualitative and Quantitative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37318"/>
            <a:ext cx="7886700" cy="4351338"/>
          </a:xfrm>
        </p:spPr>
        <p:txBody>
          <a:bodyPr>
            <a:normAutofit/>
          </a:bodyPr>
          <a:lstStyle/>
          <a:p>
            <a:r>
              <a:rPr lang="en-GB" altLang="en-US" sz="2000" dirty="0" smtClean="0"/>
              <a:t>Qualitative is a categorical measurement (or observation) not in terms of number.</a:t>
            </a:r>
          </a:p>
          <a:p>
            <a:r>
              <a:rPr lang="en-US" sz="2000" dirty="0" smtClean="0"/>
              <a:t>Through a natural language description. </a:t>
            </a:r>
          </a:p>
          <a:p>
            <a:pPr marL="0" indent="0">
              <a:buNone/>
            </a:pPr>
            <a:endParaRPr lang="en-US" altLang="en-US" sz="2000" dirty="0" smtClean="0"/>
          </a:p>
          <a:p>
            <a:pPr marL="0" indent="0">
              <a:buNone/>
            </a:pPr>
            <a:r>
              <a:rPr lang="en-US" altLang="en-US" sz="2000" b="1" dirty="0" smtClean="0"/>
              <a:t>Examples: </a:t>
            </a:r>
          </a:p>
          <a:p>
            <a:r>
              <a:rPr lang="en-US" altLang="en-US" sz="2000" dirty="0"/>
              <a:t>H</a:t>
            </a:r>
            <a:r>
              <a:rPr lang="en-US" altLang="en-US" sz="2000" dirty="0" smtClean="0"/>
              <a:t>air color of my dog is brown and white</a:t>
            </a:r>
          </a:p>
          <a:p>
            <a:r>
              <a:rPr lang="en-US" altLang="en-US" sz="2000" dirty="0" smtClean="0"/>
              <a:t>Breed of my dog is corgi</a:t>
            </a:r>
          </a:p>
          <a:p>
            <a:r>
              <a:rPr lang="en-US" altLang="en-US" sz="2000" dirty="0" smtClean="0"/>
              <a:t>Structure of my network is star</a:t>
            </a:r>
          </a:p>
          <a:p>
            <a:pPr marL="0" indent="0">
              <a:buNone/>
            </a:pPr>
            <a:endParaRPr lang="en-US" altLang="en-US" sz="2000" b="1" dirty="0" smtClean="0"/>
          </a:p>
          <a:p>
            <a:pPr marL="0" indent="0">
              <a:buNone/>
            </a:pPr>
            <a:endParaRPr lang="en-US" altLang="en-US" sz="2000" b="1" dirty="0" smtClean="0"/>
          </a:p>
          <a:p>
            <a:pPr marL="0" indent="0">
              <a:buNone/>
            </a:pPr>
            <a:r>
              <a:rPr lang="en-US" altLang="en-US" sz="2000" b="1" dirty="0" smtClean="0"/>
              <a:t> </a:t>
            </a:r>
          </a:p>
          <a:p>
            <a:pPr marL="0" indent="0">
              <a:buNone/>
            </a:pPr>
            <a:endParaRPr lang="en-GB" altLang="en-US" dirty="0"/>
          </a:p>
        </p:txBody>
      </p:sp>
      <p:sp>
        <p:nvSpPr>
          <p:cNvPr id="6" name="Footer Placeholder 4"/>
          <p:cNvSpPr txBox="1">
            <a:spLocks/>
          </p:cNvSpPr>
          <p:nvPr/>
        </p:nvSpPr>
        <p:spPr>
          <a:xfrm>
            <a:off x="8329808" y="6298648"/>
            <a:ext cx="6693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smtClean="0"/>
              <a:t>P</a:t>
            </a:r>
            <a:fld id="{0E285045-4ED3-4AFD-8508-4941EB353DA9}" type="slidenum">
              <a:rPr lang="en-US" sz="2000" smtClean="0"/>
              <a:pPr/>
              <a:t>9</a:t>
            </a:fld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5734355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6582" y="599058"/>
            <a:ext cx="6589199" cy="703649"/>
          </a:xfrm>
        </p:spPr>
        <p:txBody>
          <a:bodyPr/>
          <a:lstStyle/>
          <a:p>
            <a:r>
              <a:rPr lang="en-US" dirty="0" smtClean="0"/>
              <a:t>Qualitative and Quantitative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37318"/>
            <a:ext cx="7886700" cy="4351338"/>
          </a:xfrm>
        </p:spPr>
        <p:txBody>
          <a:bodyPr>
            <a:normAutofit/>
          </a:bodyPr>
          <a:lstStyle/>
          <a:p>
            <a:r>
              <a:rPr lang="en-GB" altLang="en-US" sz="2000" dirty="0" smtClean="0"/>
              <a:t>Quantitative data a numerical measurement not in terms of </a:t>
            </a:r>
            <a:r>
              <a:rPr lang="en-US" sz="2000" dirty="0"/>
              <a:t>natural language description</a:t>
            </a:r>
            <a:endParaRPr lang="en-GB" altLang="en-US" sz="2000" dirty="0" smtClean="0"/>
          </a:p>
          <a:p>
            <a:r>
              <a:rPr lang="en-US" sz="2000" dirty="0" smtClean="0"/>
              <a:t>Through numbers</a:t>
            </a:r>
          </a:p>
          <a:p>
            <a:pPr marL="0" indent="0">
              <a:buNone/>
            </a:pPr>
            <a:endParaRPr lang="en-US" altLang="en-US" sz="2000" dirty="0" smtClean="0"/>
          </a:p>
          <a:p>
            <a:pPr marL="0" indent="0">
              <a:buNone/>
            </a:pPr>
            <a:r>
              <a:rPr lang="en-US" altLang="en-US" sz="2000" b="1" dirty="0" smtClean="0"/>
              <a:t>Example: </a:t>
            </a:r>
          </a:p>
          <a:p>
            <a:r>
              <a:rPr lang="en-US" altLang="en-US" sz="2000" dirty="0" smtClean="0"/>
              <a:t>My income is HKD 20,220.</a:t>
            </a:r>
          </a:p>
          <a:p>
            <a:r>
              <a:rPr lang="en-US" altLang="en-US" sz="2000" dirty="0" smtClean="0"/>
              <a:t>Your GPA is 3.40.</a:t>
            </a:r>
          </a:p>
          <a:p>
            <a:r>
              <a:rPr lang="en-US" altLang="en-US" sz="2000" dirty="0" smtClean="0"/>
              <a:t>I have two dogs</a:t>
            </a:r>
          </a:p>
          <a:p>
            <a:r>
              <a:rPr lang="en-US" altLang="en-US" sz="2000" dirty="0" smtClean="0"/>
              <a:t>The power consumption of my computer is 2kW. </a:t>
            </a:r>
            <a:endParaRPr lang="en-US" altLang="en-US" sz="2000" b="1" dirty="0" smtClean="0"/>
          </a:p>
          <a:p>
            <a:pPr marL="0" indent="0">
              <a:buNone/>
            </a:pPr>
            <a:r>
              <a:rPr lang="en-US" altLang="en-US" sz="2000" b="1" dirty="0" smtClean="0"/>
              <a:t> </a:t>
            </a:r>
          </a:p>
          <a:p>
            <a:pPr marL="0" indent="0">
              <a:buNone/>
            </a:pPr>
            <a:endParaRPr lang="en-GB" altLang="en-US" dirty="0"/>
          </a:p>
        </p:txBody>
      </p:sp>
      <p:sp>
        <p:nvSpPr>
          <p:cNvPr id="5" name="Footer Placeholder 4"/>
          <p:cNvSpPr txBox="1">
            <a:spLocks/>
          </p:cNvSpPr>
          <p:nvPr/>
        </p:nvSpPr>
        <p:spPr>
          <a:xfrm>
            <a:off x="8329808" y="6298648"/>
            <a:ext cx="6693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smtClean="0"/>
              <a:t>P</a:t>
            </a:r>
            <a:fld id="{0E285045-4ED3-4AFD-8508-4941EB353DA9}" type="slidenum">
              <a:rPr lang="en-US" sz="2000" smtClean="0"/>
              <a:pPr/>
              <a:t>10</a:t>
            </a:fld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844741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8691" y="348986"/>
            <a:ext cx="6589199" cy="703649"/>
          </a:xfrm>
        </p:spPr>
        <p:txBody>
          <a:bodyPr/>
          <a:lstStyle/>
          <a:p>
            <a:r>
              <a:rPr lang="en-US" dirty="0" smtClean="0"/>
              <a:t>Data examples: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49" y="1272966"/>
            <a:ext cx="7886700" cy="4351338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GB" altLang="en-US" dirty="0" smtClean="0"/>
              <a:t>Excel Files:</a:t>
            </a:r>
          </a:p>
          <a:p>
            <a:pPr marL="0" indent="0">
              <a:buNone/>
            </a:pPr>
            <a:endParaRPr lang="en-GB" altLang="en-US" dirty="0"/>
          </a:p>
          <a:p>
            <a:pPr marL="0" indent="0">
              <a:buNone/>
            </a:pPr>
            <a:endParaRPr lang="en-GB" altLang="en-US" dirty="0" smtClean="0"/>
          </a:p>
          <a:p>
            <a:pPr marL="0" indent="0">
              <a:buNone/>
            </a:pPr>
            <a:r>
              <a:rPr lang="en-GB" altLang="en-US" dirty="0" smtClean="0"/>
              <a:t>Word Files:              </a:t>
            </a:r>
          </a:p>
          <a:p>
            <a:pPr marL="0" indent="0">
              <a:buNone/>
            </a:pPr>
            <a:endParaRPr lang="en-GB" altLang="en-US" dirty="0" smtClean="0"/>
          </a:p>
          <a:p>
            <a:pPr marL="0" indent="0">
              <a:buNone/>
            </a:pPr>
            <a:endParaRPr lang="en-GB" altLang="en-US" dirty="0"/>
          </a:p>
          <a:p>
            <a:pPr marL="0" indent="0">
              <a:buNone/>
            </a:pPr>
            <a:r>
              <a:rPr lang="en-GB" altLang="en-US" dirty="0" smtClean="0"/>
              <a:t>Images</a:t>
            </a:r>
          </a:p>
          <a:p>
            <a:pPr marL="0" indent="0">
              <a:buNone/>
            </a:pPr>
            <a:endParaRPr lang="en-GB" altLang="en-US" dirty="0" smtClean="0"/>
          </a:p>
          <a:p>
            <a:pPr marL="0" indent="0">
              <a:buNone/>
            </a:pPr>
            <a:endParaRPr lang="en-GB" altLang="en-US" dirty="0"/>
          </a:p>
          <a:p>
            <a:pPr marL="0" indent="0">
              <a:buNone/>
            </a:pPr>
            <a:endParaRPr lang="en-GB" altLang="en-US" dirty="0" smtClean="0"/>
          </a:p>
          <a:p>
            <a:pPr marL="0" indent="0">
              <a:buNone/>
            </a:pPr>
            <a:r>
              <a:rPr lang="en-GB" altLang="en-US" dirty="0" smtClean="0"/>
              <a:t>Tables in a database system </a:t>
            </a:r>
          </a:p>
          <a:p>
            <a:pPr marL="0" indent="0">
              <a:buNone/>
            </a:pPr>
            <a:endParaRPr lang="en-GB" altLang="en-US" dirty="0"/>
          </a:p>
        </p:txBody>
      </p:sp>
      <p:sp>
        <p:nvSpPr>
          <p:cNvPr id="5" name="Footer Placeholder 4"/>
          <p:cNvSpPr txBox="1">
            <a:spLocks/>
          </p:cNvSpPr>
          <p:nvPr/>
        </p:nvSpPr>
        <p:spPr>
          <a:xfrm>
            <a:off x="8329808" y="6298648"/>
            <a:ext cx="6693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smtClean="0"/>
              <a:t>P</a:t>
            </a:r>
            <a:fld id="{0E285045-4ED3-4AFD-8508-4941EB353DA9}" type="slidenum">
              <a:rPr lang="en-US" sz="2000" smtClean="0"/>
              <a:pPr/>
              <a:t>11</a:t>
            </a:fld>
            <a:endParaRPr lang="en-US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8912" y="1272966"/>
            <a:ext cx="1993087" cy="107470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0450" y="1267140"/>
            <a:ext cx="1809077" cy="101308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2273" y="2439598"/>
            <a:ext cx="1993087" cy="100285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8546" y="2405626"/>
            <a:ext cx="1845298" cy="1036823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452362">
            <a:off x="2358611" y="3816469"/>
            <a:ext cx="1114369" cy="626134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90060">
            <a:off x="3295271" y="3899484"/>
            <a:ext cx="1610776" cy="84695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79322">
            <a:off x="4407224" y="3772926"/>
            <a:ext cx="1603216" cy="1066867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7291" y="5078342"/>
            <a:ext cx="2570599" cy="1786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8827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0375" y="327282"/>
            <a:ext cx="7592606" cy="542679"/>
          </a:xfrm>
        </p:spPr>
        <p:txBody>
          <a:bodyPr>
            <a:normAutofit/>
          </a:bodyPr>
          <a:lstStyle/>
          <a:p>
            <a:r>
              <a:rPr lang="en-US" sz="2400" b="1" dirty="0" smtClean="0"/>
              <a:t>Structured Data and Unstructured Data</a:t>
            </a:r>
            <a:endParaRPr lang="en-US" sz="2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49" y="1272966"/>
            <a:ext cx="7886700" cy="4351338"/>
          </a:xfrm>
        </p:spPr>
        <p:txBody>
          <a:bodyPr>
            <a:normAutofit/>
          </a:bodyPr>
          <a:lstStyle/>
          <a:p>
            <a:r>
              <a:rPr lang="en-US" sz="1600" dirty="0"/>
              <a:t>Structured data is </a:t>
            </a:r>
            <a:r>
              <a:rPr lang="en-US" sz="1600" dirty="0" smtClean="0"/>
              <a:t>the </a:t>
            </a:r>
            <a:r>
              <a:rPr lang="en-US" sz="1600" dirty="0"/>
              <a:t>type of data most of us are used to working with. Think of data that fits neatly within fixed fields and columns </a:t>
            </a:r>
            <a:r>
              <a:rPr lang="en-US" sz="1600" dirty="0" smtClean="0"/>
              <a:t>in relational databases </a:t>
            </a:r>
            <a:r>
              <a:rPr lang="en-US" sz="1600" dirty="0"/>
              <a:t> and spreadsheets</a:t>
            </a:r>
            <a:r>
              <a:rPr lang="en-US" sz="1600" dirty="0" smtClean="0"/>
              <a:t>. Hence structured data the patterns of structured data make them easily searchable.  </a:t>
            </a:r>
          </a:p>
          <a:p>
            <a:r>
              <a:rPr lang="en-US" sz="1600" dirty="0" smtClean="0"/>
              <a:t>Fields </a:t>
            </a:r>
            <a:r>
              <a:rPr lang="en-US" sz="1600" dirty="0"/>
              <a:t>store length-delineated data phone numbers, Social Security numbers, or ZIP codes. Even text strings of variable length like names are contained in records, making it a simple matter to search</a:t>
            </a:r>
            <a:r>
              <a:rPr lang="en-US" sz="1600" dirty="0" smtClean="0"/>
              <a:t>.</a:t>
            </a:r>
          </a:p>
          <a:p>
            <a:r>
              <a:rPr lang="en-US" sz="1600" dirty="0" smtClean="0"/>
              <a:t>Note that in a database, the format of a field is well defined. </a:t>
            </a:r>
          </a:p>
          <a:p>
            <a:r>
              <a:rPr lang="en-US" sz="1600" dirty="0" smtClean="0"/>
              <a:t>Data </a:t>
            </a:r>
            <a:r>
              <a:rPr lang="en-US" sz="1600" dirty="0"/>
              <a:t>may be human- or </a:t>
            </a:r>
            <a:r>
              <a:rPr lang="en-US" sz="1600" dirty="0" smtClean="0"/>
              <a:t>machine-generated. </a:t>
            </a:r>
          </a:p>
          <a:p>
            <a:r>
              <a:rPr lang="en-US" sz="1600" dirty="0" smtClean="0"/>
              <a:t>Their formats  allow us to search with </a:t>
            </a:r>
            <a:r>
              <a:rPr lang="en-US" sz="1600" dirty="0"/>
              <a:t>human generated queries and via algorithms using type of data and field names, such as alphabetical or numeric, currency or date.</a:t>
            </a:r>
            <a:endParaRPr lang="en-US" sz="1600" i="1" dirty="0"/>
          </a:p>
          <a:p>
            <a:pPr marL="0" indent="0">
              <a:buNone/>
            </a:pPr>
            <a:endParaRPr lang="en-US" i="1" dirty="0" smtClean="0"/>
          </a:p>
          <a:p>
            <a:pPr marL="0" indent="0">
              <a:buNone/>
            </a:pPr>
            <a:endParaRPr lang="en-US" i="1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altLang="en-US" dirty="0"/>
          </a:p>
          <a:p>
            <a:pPr marL="0" indent="0">
              <a:buNone/>
            </a:pPr>
            <a:endParaRPr lang="en-GB" altLang="en-US" dirty="0"/>
          </a:p>
          <a:p>
            <a:pPr marL="0" indent="0">
              <a:buNone/>
            </a:pPr>
            <a:endParaRPr lang="en-GB" altLang="en-US" dirty="0" smtClean="0"/>
          </a:p>
          <a:p>
            <a:pPr marL="0" indent="0">
              <a:buNone/>
            </a:pPr>
            <a:endParaRPr lang="en-GB" altLang="en-US" dirty="0"/>
          </a:p>
        </p:txBody>
      </p:sp>
      <p:sp>
        <p:nvSpPr>
          <p:cNvPr id="5" name="Footer Placeholder 4"/>
          <p:cNvSpPr txBox="1">
            <a:spLocks/>
          </p:cNvSpPr>
          <p:nvPr/>
        </p:nvSpPr>
        <p:spPr>
          <a:xfrm>
            <a:off x="8329808" y="6298648"/>
            <a:ext cx="6693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smtClean="0"/>
              <a:t>P</a:t>
            </a:r>
            <a:fld id="{0E285045-4ED3-4AFD-8508-4941EB353DA9}" type="slidenum">
              <a:rPr lang="en-US" sz="2000" smtClean="0"/>
              <a:pPr/>
              <a:t>12</a:t>
            </a:fld>
            <a:endParaRPr lang="en-US" sz="2000" dirty="0"/>
          </a:p>
        </p:txBody>
      </p:sp>
      <p:sp>
        <p:nvSpPr>
          <p:cNvPr id="13" name="AutoShape 2" descr="Unstructured, semi-structured, and structured data | Download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1441" y="3020349"/>
            <a:ext cx="3503057" cy="3643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08276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7202" y="517088"/>
            <a:ext cx="7592606" cy="542679"/>
          </a:xfrm>
        </p:spPr>
        <p:txBody>
          <a:bodyPr>
            <a:normAutofit/>
          </a:bodyPr>
          <a:lstStyle/>
          <a:p>
            <a:r>
              <a:rPr lang="en-US" sz="2400" b="1" dirty="0" smtClean="0"/>
              <a:t>Structured Data and Unstructured Data</a:t>
            </a:r>
            <a:endParaRPr lang="en-US" sz="2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1776" y="1272965"/>
            <a:ext cx="7886700" cy="55102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i="1" dirty="0" smtClean="0"/>
              <a:t>Unstructured </a:t>
            </a:r>
            <a:r>
              <a:rPr lang="en-US" sz="2000" i="1" dirty="0"/>
              <a:t>data</a:t>
            </a:r>
            <a:r>
              <a:rPr lang="en-US" sz="2000" dirty="0"/>
              <a:t>  </a:t>
            </a:r>
            <a:r>
              <a:rPr lang="en-US" sz="2000" dirty="0" smtClean="0"/>
              <a:t>is “everything </a:t>
            </a:r>
            <a:r>
              <a:rPr lang="en-US" sz="2000" dirty="0"/>
              <a:t>else” – is comprised of data that is usually not as easily searchable</a:t>
            </a:r>
            <a:r>
              <a:rPr lang="en-US" sz="2000" dirty="0" smtClean="0"/>
              <a:t>, such as a collection of audio files, video files, </a:t>
            </a:r>
            <a:r>
              <a:rPr lang="en-US" sz="2000" dirty="0"/>
              <a:t>and social media </a:t>
            </a:r>
            <a:r>
              <a:rPr lang="en-US" sz="2000" dirty="0" smtClean="0"/>
              <a:t>postings, formats of data should be different.</a:t>
            </a:r>
          </a:p>
          <a:p>
            <a:pPr marL="0" indent="0">
              <a:buNone/>
            </a:pPr>
            <a:r>
              <a:rPr lang="en-US" sz="2000" dirty="0"/>
              <a:t>Unstructured data has internal structure but is not structured via pre-defined data models or schema. It may be textual or non-textual, and human- or machine-generated. It may also be stored within a non-relational database like NoSQL.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Footer Placeholder 4"/>
          <p:cNvSpPr txBox="1">
            <a:spLocks/>
          </p:cNvSpPr>
          <p:nvPr/>
        </p:nvSpPr>
        <p:spPr>
          <a:xfrm>
            <a:off x="8329808" y="6298648"/>
            <a:ext cx="6693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smtClean="0"/>
              <a:t>P</a:t>
            </a:r>
            <a:fld id="{0E285045-4ED3-4AFD-8508-4941EB353DA9}" type="slidenum">
              <a:rPr lang="en-US" sz="2000" smtClean="0"/>
              <a:pPr/>
              <a:t>13</a:t>
            </a:fld>
            <a:endParaRPr lang="en-US" sz="2000" dirty="0"/>
          </a:p>
        </p:txBody>
      </p:sp>
      <p:sp>
        <p:nvSpPr>
          <p:cNvPr id="13" name="AutoShape 2" descr="Unstructured, semi-structured, and structured data | Download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3083" y="4028075"/>
            <a:ext cx="6553701" cy="2270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01565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7202" y="610874"/>
            <a:ext cx="7592606" cy="542679"/>
          </a:xfrm>
        </p:spPr>
        <p:txBody>
          <a:bodyPr>
            <a:normAutofit/>
          </a:bodyPr>
          <a:lstStyle/>
          <a:p>
            <a:r>
              <a:rPr lang="en-US" sz="2400" b="1" dirty="0" smtClean="0"/>
              <a:t>Structured Data and Unstructured Data</a:t>
            </a:r>
            <a:endParaRPr lang="en-US" sz="2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1776" y="1272965"/>
            <a:ext cx="7886700" cy="5510220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 smtClean="0"/>
              <a:t>Typical </a:t>
            </a:r>
            <a:r>
              <a:rPr lang="en-US" b="1" dirty="0"/>
              <a:t>human-generated unstructured data includes:</a:t>
            </a:r>
          </a:p>
          <a:p>
            <a:pPr marL="0" indent="0">
              <a:buNone/>
            </a:pPr>
            <a:r>
              <a:rPr lang="en-US" b="1" dirty="0"/>
              <a:t>Text files:</a:t>
            </a:r>
            <a:r>
              <a:rPr lang="en-US" dirty="0"/>
              <a:t> Word processing, spreadsheets, presentations, email, logs.</a:t>
            </a:r>
          </a:p>
          <a:p>
            <a:pPr marL="0" indent="0">
              <a:buNone/>
            </a:pPr>
            <a:r>
              <a:rPr lang="en-US" b="1" dirty="0"/>
              <a:t>Emails: </a:t>
            </a:r>
            <a:r>
              <a:rPr lang="en-US" dirty="0"/>
              <a:t>Email has some internal structure thanks to its metadata, and we sometimes refer to it as semi-structured. However, its message field is unstructured and traditional analytics tools cannot parse it.</a:t>
            </a:r>
          </a:p>
          <a:p>
            <a:pPr marL="0" indent="0">
              <a:buNone/>
            </a:pPr>
            <a:r>
              <a:rPr lang="en-US" b="1" dirty="0" smtClean="0"/>
              <a:t>Social Media files:</a:t>
            </a:r>
            <a:r>
              <a:rPr lang="en-US" dirty="0"/>
              <a:t> Data from Facebook, Twitter, LinkedIn.</a:t>
            </a:r>
          </a:p>
          <a:p>
            <a:pPr marL="0" indent="0">
              <a:buNone/>
            </a:pPr>
            <a:r>
              <a:rPr lang="en-US" b="1" dirty="0" smtClean="0"/>
              <a:t>Websites:</a:t>
            </a:r>
            <a:r>
              <a:rPr lang="en-US" dirty="0"/>
              <a:t> YouTube, Instagram, photo sharing sites.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b="1" dirty="0" smtClean="0"/>
              <a:t>Typical </a:t>
            </a:r>
            <a:r>
              <a:rPr lang="en-US" b="1" dirty="0"/>
              <a:t>machine-generated unstructured data includes:</a:t>
            </a:r>
          </a:p>
          <a:p>
            <a:pPr marL="0" indent="0">
              <a:buNone/>
            </a:pPr>
            <a:r>
              <a:rPr lang="en-US" b="1" dirty="0"/>
              <a:t>Satellite imagery:</a:t>
            </a:r>
            <a:r>
              <a:rPr lang="en-US" dirty="0"/>
              <a:t> Weather data, land forms, military movements.</a:t>
            </a:r>
          </a:p>
          <a:p>
            <a:pPr marL="0" indent="0">
              <a:buNone/>
            </a:pPr>
            <a:r>
              <a:rPr lang="en-US" b="1" dirty="0"/>
              <a:t>Scientific data:</a:t>
            </a:r>
            <a:r>
              <a:rPr lang="en-US" dirty="0"/>
              <a:t> Oil and gas exploration, space exploration, seismic imagery, atmospheric data.</a:t>
            </a:r>
          </a:p>
          <a:p>
            <a:pPr marL="0" indent="0">
              <a:buNone/>
            </a:pPr>
            <a:r>
              <a:rPr lang="en-US" b="1" dirty="0" smtClean="0"/>
              <a:t>Sensor </a:t>
            </a:r>
            <a:r>
              <a:rPr lang="en-US" b="1" dirty="0"/>
              <a:t>data:</a:t>
            </a:r>
            <a:r>
              <a:rPr lang="en-US" dirty="0"/>
              <a:t> Traffic, weather, oceanographic sensors</a:t>
            </a:r>
            <a:r>
              <a:rPr lang="en-US" dirty="0" smtClean="0"/>
              <a:t>.</a:t>
            </a:r>
            <a:endParaRPr lang="en-GB" altLang="en-US" dirty="0"/>
          </a:p>
        </p:txBody>
      </p:sp>
      <p:sp>
        <p:nvSpPr>
          <p:cNvPr id="5" name="Footer Placeholder 4"/>
          <p:cNvSpPr txBox="1">
            <a:spLocks/>
          </p:cNvSpPr>
          <p:nvPr/>
        </p:nvSpPr>
        <p:spPr>
          <a:xfrm>
            <a:off x="8329808" y="6298648"/>
            <a:ext cx="6693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smtClean="0"/>
              <a:t>P</a:t>
            </a:r>
            <a:fld id="{0E285045-4ED3-4AFD-8508-4941EB353DA9}" type="slidenum">
              <a:rPr lang="en-US" sz="2000" smtClean="0"/>
              <a:pPr/>
              <a:t>14</a:t>
            </a:fld>
            <a:endParaRPr lang="en-US" sz="2000" dirty="0"/>
          </a:p>
        </p:txBody>
      </p:sp>
      <p:sp>
        <p:nvSpPr>
          <p:cNvPr id="13" name="AutoShape 2" descr="Unstructured, semi-structured, and structured data | Download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17646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4192" y="353252"/>
            <a:ext cx="7592606" cy="542679"/>
          </a:xfrm>
        </p:spPr>
        <p:txBody>
          <a:bodyPr>
            <a:normAutofit/>
          </a:bodyPr>
          <a:lstStyle/>
          <a:p>
            <a:r>
              <a:rPr lang="en-US" sz="2400" b="1" dirty="0" smtClean="0"/>
              <a:t>Big Data</a:t>
            </a:r>
            <a:endParaRPr lang="en-US" sz="2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1776" y="1272965"/>
            <a:ext cx="4597643" cy="55102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/>
              <a:t>Big Data is typically characterized by the following four V’s:</a:t>
            </a:r>
          </a:p>
          <a:p>
            <a:pPr marL="0" indent="0">
              <a:buNone/>
            </a:pPr>
            <a:r>
              <a:rPr lang="en-US" b="1" dirty="0" smtClean="0"/>
              <a:t>Volume</a:t>
            </a:r>
            <a:r>
              <a:rPr lang="en-US" b="1" dirty="0"/>
              <a:t>: </a:t>
            </a:r>
            <a:endParaRPr lang="en-US" b="1" dirty="0" smtClean="0"/>
          </a:p>
          <a:p>
            <a:r>
              <a:rPr lang="en-US" sz="2400" dirty="0" smtClean="0"/>
              <a:t>The </a:t>
            </a:r>
            <a:r>
              <a:rPr lang="en-US" sz="2400" dirty="0"/>
              <a:t>amount and scale of data being created every day is vast compared to traditional data sources we had in the past</a:t>
            </a:r>
            <a:r>
              <a:rPr lang="en-US" sz="2400" dirty="0" smtClean="0"/>
              <a:t>.</a:t>
            </a:r>
          </a:p>
          <a:p>
            <a:pPr marL="0" indent="0">
              <a:buNone/>
            </a:pPr>
            <a:r>
              <a:rPr lang="en-US" sz="2400" dirty="0" smtClean="0"/>
              <a:t>   </a:t>
            </a:r>
            <a:r>
              <a:rPr lang="en-US" sz="2400" dirty="0" err="1" smtClean="0"/>
              <a:t>facebook</a:t>
            </a:r>
            <a:r>
              <a:rPr lang="en-US" sz="2400" dirty="0" smtClean="0"/>
              <a:t> posts, and </a:t>
            </a:r>
            <a:r>
              <a:rPr lang="en-US" sz="2400" dirty="0" err="1" smtClean="0"/>
              <a:t>Youtube</a:t>
            </a:r>
            <a:r>
              <a:rPr lang="en-US" sz="2400" dirty="0" smtClean="0"/>
              <a:t> </a:t>
            </a:r>
          </a:p>
          <a:p>
            <a:r>
              <a:rPr lang="en-US" sz="2400" dirty="0" smtClean="0"/>
              <a:t>Usually greater </a:t>
            </a:r>
            <a:r>
              <a:rPr lang="en-US" sz="2400" dirty="0"/>
              <a:t>than terabytes and </a:t>
            </a:r>
            <a:r>
              <a:rPr lang="en-US" sz="2400" dirty="0" smtClean="0"/>
              <a:t>petabytes</a:t>
            </a:r>
          </a:p>
          <a:p>
            <a:r>
              <a:rPr lang="en-US" sz="2400" dirty="0"/>
              <a:t> T</a:t>
            </a:r>
            <a:r>
              <a:rPr lang="en-US" sz="2400" dirty="0" smtClean="0"/>
              <a:t>he </a:t>
            </a:r>
            <a:r>
              <a:rPr lang="en-US" sz="2400" dirty="0"/>
              <a:t>data sets in Big Data are too large to process with a regular laptop or desktop processor. </a:t>
            </a:r>
            <a:endParaRPr lang="en-US" sz="2400" dirty="0" smtClean="0"/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Footer Placeholder 4"/>
          <p:cNvSpPr txBox="1">
            <a:spLocks/>
          </p:cNvSpPr>
          <p:nvPr/>
        </p:nvSpPr>
        <p:spPr>
          <a:xfrm>
            <a:off x="8329808" y="6298648"/>
            <a:ext cx="6693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smtClean="0"/>
              <a:t>P</a:t>
            </a:r>
            <a:fld id="{0E285045-4ED3-4AFD-8508-4941EB353DA9}" type="slidenum">
              <a:rPr lang="en-US" sz="2000" smtClean="0"/>
              <a:pPr/>
              <a:t>15</a:t>
            </a:fld>
            <a:endParaRPr lang="en-US" sz="2000" dirty="0"/>
          </a:p>
        </p:txBody>
      </p:sp>
      <p:sp>
        <p:nvSpPr>
          <p:cNvPr id="13" name="AutoShape 2" descr="Unstructured, semi-structured, and structured data | Download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8654" y="2384108"/>
            <a:ext cx="3560534" cy="2625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34701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0375" y="457355"/>
            <a:ext cx="7592606" cy="542679"/>
          </a:xfrm>
        </p:spPr>
        <p:txBody>
          <a:bodyPr>
            <a:normAutofit/>
          </a:bodyPr>
          <a:lstStyle/>
          <a:p>
            <a:r>
              <a:rPr lang="en-US" sz="2400" b="1" dirty="0" smtClean="0"/>
              <a:t>Big Data</a:t>
            </a:r>
            <a:endParaRPr lang="en-US" sz="2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0375" y="1153553"/>
            <a:ext cx="5350490" cy="55102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smtClean="0"/>
              <a:t>Variety</a:t>
            </a:r>
          </a:p>
          <a:p>
            <a:r>
              <a:rPr lang="en-US" sz="2400" dirty="0" smtClean="0"/>
              <a:t>The </a:t>
            </a:r>
            <a:r>
              <a:rPr lang="en-US" sz="2400" dirty="0"/>
              <a:t>data comes from different sources in different structures and forms. Data </a:t>
            </a:r>
            <a:r>
              <a:rPr lang="en-US" sz="2400" dirty="0" smtClean="0"/>
              <a:t>are created </a:t>
            </a:r>
            <a:r>
              <a:rPr lang="en-US" sz="2400" dirty="0"/>
              <a:t>not only by </a:t>
            </a:r>
            <a:r>
              <a:rPr lang="en-US" sz="2400" dirty="0" smtClean="0"/>
              <a:t>human but also by machines.</a:t>
            </a:r>
          </a:p>
          <a:p>
            <a:r>
              <a:rPr lang="en-US" sz="2400" dirty="0"/>
              <a:t>T</a:t>
            </a:r>
            <a:r>
              <a:rPr lang="en-US" sz="2400" dirty="0" smtClean="0"/>
              <a:t>hree </a:t>
            </a:r>
            <a:r>
              <a:rPr lang="en-US" sz="2400" dirty="0"/>
              <a:t>types: structured, semi structured and unstructured data. </a:t>
            </a:r>
          </a:p>
          <a:p>
            <a:r>
              <a:rPr lang="en-US" sz="2400" dirty="0" smtClean="0"/>
              <a:t>The </a:t>
            </a:r>
            <a:r>
              <a:rPr lang="en-US" sz="2400" dirty="0"/>
              <a:t>variety in data types </a:t>
            </a:r>
            <a:r>
              <a:rPr lang="en-US" sz="2400" dirty="0" smtClean="0"/>
              <a:t>implies that we need particular processing </a:t>
            </a:r>
            <a:r>
              <a:rPr lang="en-US" sz="2400" dirty="0"/>
              <a:t>capabilities and specialist algorithms. </a:t>
            </a:r>
          </a:p>
          <a:p>
            <a:pPr marL="0" indent="0">
              <a:buNone/>
            </a:pPr>
            <a:r>
              <a:rPr lang="en-US" dirty="0" smtClean="0"/>
              <a:t>   </a:t>
            </a:r>
            <a:r>
              <a:rPr lang="en-US" sz="1400" dirty="0" smtClean="0"/>
              <a:t>CCTV </a:t>
            </a:r>
            <a:r>
              <a:rPr lang="en-US" sz="1400" dirty="0"/>
              <a:t>audio and video files </a:t>
            </a:r>
            <a:r>
              <a:rPr lang="en-US" sz="1400" dirty="0" smtClean="0"/>
              <a:t>at various </a:t>
            </a:r>
            <a:r>
              <a:rPr lang="en-US" sz="1400" dirty="0"/>
              <a:t>locations in a </a:t>
            </a:r>
            <a:r>
              <a:rPr lang="en-US" sz="1400" dirty="0" smtClean="0"/>
              <a:t>city.</a:t>
            </a:r>
          </a:p>
          <a:p>
            <a:pPr marL="0" indent="0">
              <a:buNone/>
            </a:pPr>
            <a:r>
              <a:rPr lang="en-US" sz="1400" dirty="0"/>
              <a:t> </a:t>
            </a:r>
            <a:r>
              <a:rPr lang="en-US" sz="1400" dirty="0" smtClean="0"/>
              <a:t>     Facebook images and videos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Footer Placeholder 4"/>
          <p:cNvSpPr txBox="1">
            <a:spLocks/>
          </p:cNvSpPr>
          <p:nvPr/>
        </p:nvSpPr>
        <p:spPr>
          <a:xfrm>
            <a:off x="8329808" y="6298648"/>
            <a:ext cx="6693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smtClean="0"/>
              <a:t>P</a:t>
            </a:r>
            <a:fld id="{0E285045-4ED3-4AFD-8508-4941EB353DA9}" type="slidenum">
              <a:rPr lang="en-US" sz="2000" smtClean="0"/>
              <a:pPr/>
              <a:t>16</a:t>
            </a:fld>
            <a:endParaRPr lang="en-US" sz="2000" dirty="0"/>
          </a:p>
        </p:txBody>
      </p:sp>
      <p:sp>
        <p:nvSpPr>
          <p:cNvPr id="13" name="AutoShape 2" descr="Unstructured, semi-structured, and structured data | Download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0914" y="2621317"/>
            <a:ext cx="3383085" cy="2540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352451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7001" y="360234"/>
            <a:ext cx="7592606" cy="542679"/>
          </a:xfrm>
        </p:spPr>
        <p:txBody>
          <a:bodyPr>
            <a:normAutofit/>
          </a:bodyPr>
          <a:lstStyle/>
          <a:p>
            <a:r>
              <a:rPr lang="en-US" sz="2400" dirty="0" smtClean="0"/>
              <a:t>Big Data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7001" y="1153553"/>
            <a:ext cx="4471518" cy="55102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 smtClean="0"/>
              <a:t>Velocity:</a:t>
            </a:r>
            <a:endParaRPr lang="en-US" sz="2400" b="1" dirty="0"/>
          </a:p>
          <a:p>
            <a:r>
              <a:rPr lang="en-US" sz="2400" dirty="0" smtClean="0"/>
              <a:t>Data are </a:t>
            </a:r>
            <a:r>
              <a:rPr lang="en-US" sz="2400" dirty="0"/>
              <a:t>generated extremely fast, the process </a:t>
            </a:r>
            <a:r>
              <a:rPr lang="en-US" sz="2400" dirty="0" smtClean="0"/>
              <a:t>that </a:t>
            </a:r>
            <a:r>
              <a:rPr lang="en-US" sz="2400" dirty="0"/>
              <a:t>never stops even while we sleep. </a:t>
            </a:r>
            <a:r>
              <a:rPr lang="en-US" sz="2400" dirty="0" smtClean="0"/>
              <a:t>Storing </a:t>
            </a:r>
            <a:r>
              <a:rPr lang="en-US" sz="2400" dirty="0"/>
              <a:t>them never stops </a:t>
            </a:r>
            <a:r>
              <a:rPr lang="en-US" sz="2400" dirty="0" smtClean="0"/>
              <a:t> too.</a:t>
            </a:r>
          </a:p>
          <a:p>
            <a:r>
              <a:rPr lang="en-US" sz="2400" dirty="0" smtClean="0"/>
              <a:t>Single </a:t>
            </a:r>
            <a:r>
              <a:rPr lang="en-US" sz="2400" dirty="0"/>
              <a:t>instance of high-velocity data is Twitter where over 350,000 tweets are now sent worldwide per minute, equating to 500 million tweets per day</a:t>
            </a:r>
            <a:r>
              <a:rPr lang="en-US" sz="2400" dirty="0" smtClean="0"/>
              <a:t>.</a:t>
            </a:r>
          </a:p>
          <a:p>
            <a:pPr marL="0" indent="0">
              <a:buNone/>
            </a:pPr>
            <a:endParaRPr lang="en-US" sz="2400" dirty="0"/>
          </a:p>
        </p:txBody>
      </p:sp>
      <p:sp>
        <p:nvSpPr>
          <p:cNvPr id="5" name="Footer Placeholder 4"/>
          <p:cNvSpPr txBox="1">
            <a:spLocks/>
          </p:cNvSpPr>
          <p:nvPr/>
        </p:nvSpPr>
        <p:spPr>
          <a:xfrm>
            <a:off x="8329808" y="6298648"/>
            <a:ext cx="6693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smtClean="0"/>
              <a:t>P</a:t>
            </a:r>
            <a:fld id="{0E285045-4ED3-4AFD-8508-4941EB353DA9}" type="slidenum">
              <a:rPr lang="en-US" sz="2000" smtClean="0"/>
              <a:pPr/>
              <a:t>17</a:t>
            </a:fld>
            <a:endParaRPr lang="en-US" sz="2000" dirty="0"/>
          </a:p>
        </p:txBody>
      </p:sp>
      <p:sp>
        <p:nvSpPr>
          <p:cNvPr id="13" name="AutoShape 2" descr="Unstructured, semi-structured, and structured data | Download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8519" y="3796005"/>
            <a:ext cx="4065481" cy="3118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924717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6582" y="599058"/>
            <a:ext cx="7592606" cy="542679"/>
          </a:xfrm>
        </p:spPr>
        <p:txBody>
          <a:bodyPr>
            <a:normAutofit/>
          </a:bodyPr>
          <a:lstStyle/>
          <a:p>
            <a:r>
              <a:rPr lang="en-US" sz="2400" dirty="0" smtClean="0"/>
              <a:t>Big Data (Quality of Data)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0374" y="1272965"/>
            <a:ext cx="5596297" cy="5510220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b="1" dirty="0" smtClean="0"/>
              <a:t>Veracity</a:t>
            </a:r>
            <a:r>
              <a:rPr lang="en-US" b="1" dirty="0"/>
              <a:t>: </a:t>
            </a:r>
            <a:endParaRPr lang="en-US" b="1" dirty="0" smtClean="0"/>
          </a:p>
          <a:p>
            <a:r>
              <a:rPr lang="en-US" dirty="0" smtClean="0"/>
              <a:t>Big </a:t>
            </a:r>
            <a:r>
              <a:rPr lang="en-US" dirty="0"/>
              <a:t>Data is sources from many different </a:t>
            </a:r>
            <a:r>
              <a:rPr lang="en-US" dirty="0" smtClean="0"/>
              <a:t>places.</a:t>
            </a:r>
          </a:p>
          <a:p>
            <a:r>
              <a:rPr lang="en-US" dirty="0" smtClean="0"/>
              <a:t>We need </a:t>
            </a:r>
            <a:r>
              <a:rPr lang="en-US" dirty="0"/>
              <a:t>to test the </a:t>
            </a:r>
            <a:r>
              <a:rPr lang="en-US" dirty="0" smtClean="0"/>
              <a:t>quality </a:t>
            </a:r>
            <a:r>
              <a:rPr lang="en-US" dirty="0"/>
              <a:t>of the data</a:t>
            </a:r>
            <a:r>
              <a:rPr lang="en-US" dirty="0" smtClean="0"/>
              <a:t>. </a:t>
            </a:r>
          </a:p>
          <a:p>
            <a:r>
              <a:rPr lang="en-US" dirty="0" smtClean="0"/>
              <a:t>High </a:t>
            </a:r>
            <a:r>
              <a:rPr lang="en-US" dirty="0"/>
              <a:t>veracity data </a:t>
            </a:r>
            <a:r>
              <a:rPr lang="en-US" dirty="0" smtClean="0"/>
              <a:t>are </a:t>
            </a:r>
            <a:r>
              <a:rPr lang="en-US" dirty="0"/>
              <a:t>valuable to analyze and that contribute in a meaningful way to the overall results. </a:t>
            </a:r>
            <a:endParaRPr lang="en-US" dirty="0" smtClean="0"/>
          </a:p>
          <a:p>
            <a:r>
              <a:rPr lang="en-US" dirty="0" smtClean="0"/>
              <a:t>Low </a:t>
            </a:r>
            <a:r>
              <a:rPr lang="en-US" dirty="0"/>
              <a:t>veracity </a:t>
            </a:r>
            <a:r>
              <a:rPr lang="en-US" dirty="0" smtClean="0"/>
              <a:t>data contains </a:t>
            </a:r>
            <a:r>
              <a:rPr lang="en-US" dirty="0"/>
              <a:t>a high </a:t>
            </a:r>
            <a:endParaRPr lang="en-US" dirty="0" smtClean="0"/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percentage </a:t>
            </a:r>
            <a:r>
              <a:rPr lang="en-US" dirty="0"/>
              <a:t>of meaningless data</a:t>
            </a:r>
            <a:r>
              <a:rPr lang="en-US" dirty="0" smtClean="0"/>
              <a:t>.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Also, </a:t>
            </a:r>
          </a:p>
          <a:p>
            <a:pPr marL="0" indent="0">
              <a:buNone/>
            </a:pPr>
            <a:r>
              <a:rPr lang="en-US" dirty="0" smtClean="0"/>
              <a:t>The </a:t>
            </a:r>
            <a:r>
              <a:rPr lang="en-US" dirty="0"/>
              <a:t>bus GPS data 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(</a:t>
            </a:r>
            <a:r>
              <a:rPr lang="en-US" dirty="0"/>
              <a:t>about ten minutes ago )=&gt; quality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??</a:t>
            </a:r>
            <a:r>
              <a:rPr lang="en-US" dirty="0"/>
              <a:t> 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The </a:t>
            </a:r>
            <a:r>
              <a:rPr lang="en-US" dirty="0" err="1"/>
              <a:t>realtime</a:t>
            </a:r>
            <a:r>
              <a:rPr lang="en-US" dirty="0"/>
              <a:t> bus GPS data 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may </a:t>
            </a:r>
            <a:r>
              <a:rPr lang="en-US" dirty="0"/>
              <a:t>not be usable in some </a:t>
            </a:r>
            <a:r>
              <a:rPr lang="en-US" dirty="0" smtClean="0"/>
              <a:t>situations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?? </a:t>
            </a:r>
            <a:r>
              <a:rPr lang="en-US" dirty="0" smtClean="0"/>
              <a:t> 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Footer Placeholder 4"/>
          <p:cNvSpPr txBox="1">
            <a:spLocks/>
          </p:cNvSpPr>
          <p:nvPr/>
        </p:nvSpPr>
        <p:spPr>
          <a:xfrm>
            <a:off x="8329808" y="6298648"/>
            <a:ext cx="6693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smtClean="0"/>
              <a:t>P</a:t>
            </a:r>
            <a:fld id="{0E285045-4ED3-4AFD-8508-4941EB353DA9}" type="slidenum">
              <a:rPr lang="en-US" sz="2000" smtClean="0"/>
              <a:pPr/>
              <a:t>18</a:t>
            </a:fld>
            <a:endParaRPr lang="en-US" sz="2000" dirty="0"/>
          </a:p>
        </p:txBody>
      </p:sp>
      <p:sp>
        <p:nvSpPr>
          <p:cNvPr id="13" name="AutoShape 2" descr="Unstructured, semi-structured, and structured data | Download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5896" y="3651995"/>
            <a:ext cx="3628103" cy="3131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595345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0374" y="380447"/>
            <a:ext cx="7592606" cy="542679"/>
          </a:xfrm>
        </p:spPr>
        <p:txBody>
          <a:bodyPr>
            <a:normAutofit/>
          </a:bodyPr>
          <a:lstStyle/>
          <a:p>
            <a:r>
              <a:rPr lang="en-US" sz="2400" dirty="0" smtClean="0"/>
              <a:t>Representation of Data in EE</a:t>
            </a:r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60374" y="1272965"/>
                <a:ext cx="8538813" cy="5510220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400" dirty="0" smtClean="0"/>
                  <a:t>Circuits:</a:t>
                </a:r>
              </a:p>
              <a:p>
                <a:pPr marL="0" indent="0">
                  <a:buNone/>
                </a:pPr>
                <a:r>
                  <a:rPr lang="en-US" sz="2400" b="0" dirty="0" smtClean="0"/>
                  <a:t>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9=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1000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000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en-US" sz="2400" dirty="0" smtClean="0"/>
              </a:p>
              <a:p>
                <a:pPr marL="0" indent="0">
                  <a:buNone/>
                </a:pP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9=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1000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000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</m:oMath>
                </a14:m>
                <a:endParaRPr lang="en-US" sz="2400" dirty="0" smtClean="0"/>
              </a:p>
              <a:p>
                <a:pPr marL="0" indent="0">
                  <a:buNone/>
                </a:pP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</m:oMath>
                </a14:m>
                <a:endParaRPr lang="en-US" sz="2400" dirty="0" smtClean="0"/>
              </a:p>
              <a:p>
                <a:pPr marL="0" indent="0">
                  <a:buNone/>
                </a:pPr>
                <a:r>
                  <a:rPr lang="en-US" sz="2400" dirty="0" smtClean="0"/>
                  <a:t>Signals: Speech signal, image </a:t>
                </a:r>
              </a:p>
              <a:p>
                <a:pPr marL="0" indent="0">
                  <a:buNone/>
                </a:pPr>
                <a:endParaRPr lang="en-US" sz="2400" dirty="0" smtClean="0"/>
              </a:p>
              <a:p>
                <a:pPr marL="0" indent="0">
                  <a:buNone/>
                </a:pPr>
                <a:endParaRPr lang="en-US" sz="2400" dirty="0"/>
              </a:p>
              <a:p>
                <a:pPr marL="0" indent="0">
                  <a:buNone/>
                </a:pPr>
                <a:endParaRPr lang="en-US" sz="2400" dirty="0" smtClean="0"/>
              </a:p>
              <a:p>
                <a:pPr marL="0" indent="0">
                  <a:buNone/>
                </a:pPr>
                <a:r>
                  <a:rPr lang="en-US" sz="2400" dirty="0" smtClean="0"/>
                  <a:t>Network: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60374" y="1272965"/>
                <a:ext cx="8538813" cy="5510220"/>
              </a:xfrm>
              <a:blipFill>
                <a:blip r:embed="rId2"/>
                <a:stretch>
                  <a:fillRect l="-1143" t="-15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Footer Placeholder 4"/>
          <p:cNvSpPr txBox="1">
            <a:spLocks/>
          </p:cNvSpPr>
          <p:nvPr/>
        </p:nvSpPr>
        <p:spPr>
          <a:xfrm>
            <a:off x="8329808" y="6298648"/>
            <a:ext cx="6693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smtClean="0"/>
              <a:t>P</a:t>
            </a:r>
            <a:fld id="{0E285045-4ED3-4AFD-8508-4941EB353DA9}" type="slidenum">
              <a:rPr lang="en-US" sz="2000" smtClean="0"/>
              <a:pPr/>
              <a:t>19</a:t>
            </a:fld>
            <a:endParaRPr lang="en-US" sz="2000" dirty="0"/>
          </a:p>
        </p:txBody>
      </p:sp>
      <p:sp>
        <p:nvSpPr>
          <p:cNvPr id="13" name="AutoShape 2" descr="Unstructured, semi-structured, and structured data | Download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0729" y="1402046"/>
            <a:ext cx="2114550" cy="139065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4512" y="3444636"/>
            <a:ext cx="3916538" cy="1398204"/>
          </a:xfrm>
          <a:prstGeom prst="rect">
            <a:avLst/>
          </a:prstGeom>
        </p:spPr>
      </p:pic>
      <p:pic>
        <p:nvPicPr>
          <p:cNvPr id="1027" name="Picture 3" descr="Computer Networking Chapter 4 The Network Layer - Neptun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0368" y="5192679"/>
            <a:ext cx="3337111" cy="14710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99654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0374" y="445312"/>
            <a:ext cx="7592606" cy="542679"/>
          </a:xfrm>
        </p:spPr>
        <p:txBody>
          <a:bodyPr>
            <a:normAutofit/>
          </a:bodyPr>
          <a:lstStyle/>
          <a:p>
            <a:r>
              <a:rPr lang="en-US" sz="2400" b="1" dirty="0" smtClean="0"/>
              <a:t>Representation of Data in EE</a:t>
            </a:r>
            <a:endParaRPr lang="en-US" sz="2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0374" y="1272965"/>
            <a:ext cx="8538813" cy="551022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2400" dirty="0" smtClean="0"/>
              <a:t>Circuit: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r>
              <a:rPr lang="en-US" sz="2400" b="1" dirty="0" smtClean="0"/>
              <a:t>Ohm’s law :</a:t>
            </a:r>
          </a:p>
          <a:p>
            <a:pPr marL="0" indent="0">
              <a:buNone/>
            </a:pPr>
            <a:r>
              <a:rPr lang="en-US" sz="2400" dirty="0"/>
              <a:t>Ohm's law states that the current through a conductor between two points is directly proportional to the voltage across the two points.</a:t>
            </a:r>
          </a:p>
          <a:p>
            <a:pPr marL="0" indent="0">
              <a:buNone/>
            </a:pPr>
            <a:r>
              <a:rPr lang="en-US" sz="2400" dirty="0" smtClean="0"/>
              <a:t>Voltage=Current × Resistance</a:t>
            </a:r>
            <a:endParaRPr lang="en-US" sz="2400" dirty="0"/>
          </a:p>
          <a:p>
            <a:pPr marL="0" indent="0">
              <a:buNone/>
            </a:pPr>
            <a:r>
              <a:rPr lang="en-US" sz="2400" dirty="0"/>
              <a:t> </a:t>
            </a:r>
          </a:p>
          <a:p>
            <a:pPr marL="0" indent="0">
              <a:buNone/>
            </a:pPr>
            <a:r>
              <a:rPr lang="en-US" dirty="0" smtClean="0"/>
              <a:t>              V=IR </a:t>
            </a:r>
          </a:p>
          <a:p>
            <a:pPr marL="0" indent="0">
              <a:buNone/>
            </a:pPr>
            <a:r>
              <a:rPr lang="en-US" dirty="0" smtClean="0"/>
              <a:t>Voltage: </a:t>
            </a:r>
            <a:r>
              <a:rPr lang="en-US" dirty="0"/>
              <a:t>electric potential </a:t>
            </a:r>
            <a:r>
              <a:rPr lang="en-US" dirty="0" smtClean="0"/>
              <a:t>difference.</a:t>
            </a:r>
          </a:p>
          <a:p>
            <a:pPr marL="0" indent="0">
              <a:buNone/>
            </a:pPr>
            <a:r>
              <a:rPr lang="en-US" dirty="0" smtClean="0"/>
              <a:t>Current</a:t>
            </a:r>
            <a:r>
              <a:rPr lang="en-US" dirty="0"/>
              <a:t>: </a:t>
            </a:r>
            <a:r>
              <a:rPr lang="en-US" dirty="0" smtClean="0"/>
              <a:t>the </a:t>
            </a:r>
            <a:r>
              <a:rPr lang="en-US" dirty="0"/>
              <a:t>rate of flow of </a:t>
            </a:r>
            <a:r>
              <a:rPr lang="en-US" dirty="0" smtClean="0"/>
              <a:t>electric charge (electrons) past </a:t>
            </a:r>
            <a:r>
              <a:rPr lang="en-US" dirty="0"/>
              <a:t>a </a:t>
            </a:r>
            <a:r>
              <a:rPr lang="en-US" dirty="0" smtClean="0"/>
              <a:t>point.</a:t>
            </a:r>
          </a:p>
          <a:p>
            <a:pPr marL="0" indent="0">
              <a:buNone/>
            </a:pPr>
            <a:r>
              <a:rPr lang="en-US" dirty="0" smtClean="0"/>
              <a:t>Resistance: </a:t>
            </a:r>
            <a:r>
              <a:rPr lang="en-US" dirty="0"/>
              <a:t>a measure of its opposition to the flow of electric current.</a:t>
            </a:r>
            <a:endParaRPr lang="en-US" dirty="0" smtClean="0"/>
          </a:p>
        </p:txBody>
      </p:sp>
      <p:sp>
        <p:nvSpPr>
          <p:cNvPr id="5" name="Footer Placeholder 4"/>
          <p:cNvSpPr txBox="1">
            <a:spLocks/>
          </p:cNvSpPr>
          <p:nvPr/>
        </p:nvSpPr>
        <p:spPr>
          <a:xfrm>
            <a:off x="8329808" y="6298648"/>
            <a:ext cx="6693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smtClean="0"/>
              <a:t>P</a:t>
            </a:r>
            <a:fld id="{0E285045-4ED3-4AFD-8508-4941EB353DA9}" type="slidenum">
              <a:rPr lang="en-US" sz="2000" smtClean="0"/>
              <a:pPr/>
              <a:t>20</a:t>
            </a:fld>
            <a:endParaRPr lang="en-US" sz="2000" dirty="0"/>
          </a:p>
        </p:txBody>
      </p:sp>
      <p:sp>
        <p:nvSpPr>
          <p:cNvPr id="13" name="AutoShape 2" descr="Unstructured, semi-structured, and structured data | Download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301" y="1191305"/>
            <a:ext cx="1428750" cy="200025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6839" y="1191305"/>
            <a:ext cx="2705100" cy="1685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8510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0374" y="353251"/>
            <a:ext cx="7592606" cy="542679"/>
          </a:xfrm>
        </p:spPr>
        <p:txBody>
          <a:bodyPr>
            <a:normAutofit/>
          </a:bodyPr>
          <a:lstStyle/>
          <a:p>
            <a:r>
              <a:rPr lang="en-US" sz="2400" b="1" dirty="0" smtClean="0"/>
              <a:t>Representation of Data in EE</a:t>
            </a:r>
            <a:endParaRPr lang="en-US" sz="2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0374" y="1272965"/>
            <a:ext cx="8538813" cy="55102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/>
              <a:t>Circuit:</a:t>
            </a:r>
          </a:p>
          <a:p>
            <a:pPr marL="0" indent="0">
              <a:buNone/>
            </a:pPr>
            <a:r>
              <a:rPr lang="en-US" sz="2400" dirty="0" smtClean="0"/>
              <a:t>Notations: Circuit </a:t>
            </a:r>
            <a:r>
              <a:rPr lang="en-US" sz="2400" dirty="0"/>
              <a:t>Diagrams</a:t>
            </a:r>
          </a:p>
          <a:p>
            <a:r>
              <a:rPr lang="en-US" sz="2400" dirty="0"/>
              <a:t>Node: Point of connection between elements.</a:t>
            </a:r>
          </a:p>
          <a:p>
            <a:r>
              <a:rPr lang="en-US" sz="2400" dirty="0"/>
              <a:t>Branch : Connection between two nodes.</a:t>
            </a:r>
          </a:p>
          <a:p>
            <a:r>
              <a:rPr lang="en-US" sz="2400" dirty="0"/>
              <a:t>Loop: Closed loops in circuit diagram.</a:t>
            </a:r>
          </a:p>
          <a:p>
            <a:pPr marL="0" indent="0">
              <a:buNone/>
            </a:pPr>
            <a:endParaRPr lang="en-US" sz="2400" dirty="0" smtClean="0"/>
          </a:p>
        </p:txBody>
      </p:sp>
      <p:sp>
        <p:nvSpPr>
          <p:cNvPr id="5" name="Footer Placeholder 4"/>
          <p:cNvSpPr txBox="1">
            <a:spLocks/>
          </p:cNvSpPr>
          <p:nvPr/>
        </p:nvSpPr>
        <p:spPr>
          <a:xfrm>
            <a:off x="8329808" y="6298648"/>
            <a:ext cx="6693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smtClean="0"/>
              <a:t>P</a:t>
            </a:r>
            <a:fld id="{0E285045-4ED3-4AFD-8508-4941EB353DA9}" type="slidenum">
              <a:rPr lang="en-US" sz="2000" smtClean="0"/>
              <a:pPr/>
              <a:t>21</a:t>
            </a:fld>
            <a:endParaRPr lang="en-US" sz="2000" dirty="0"/>
          </a:p>
        </p:txBody>
      </p:sp>
      <p:sp>
        <p:nvSpPr>
          <p:cNvPr id="13" name="AutoShape 2" descr="Unstructured, semi-structured, and structured data | Download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4113" y="4020513"/>
            <a:ext cx="3855695" cy="2643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8452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0374" y="445312"/>
            <a:ext cx="7592606" cy="542679"/>
          </a:xfrm>
        </p:spPr>
        <p:txBody>
          <a:bodyPr>
            <a:normAutofit/>
          </a:bodyPr>
          <a:lstStyle/>
          <a:p>
            <a:r>
              <a:rPr lang="en-US" sz="2400" b="1" dirty="0" smtClean="0"/>
              <a:t>Representation of Data in EE</a:t>
            </a: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60374" y="1272965"/>
                <a:ext cx="8538813" cy="5510220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400" b="1" dirty="0" smtClean="0"/>
                  <a:t>Kirchhoff's Current Law</a:t>
                </a:r>
              </a:p>
              <a:p>
                <a:pPr marL="0" indent="0">
                  <a:buNone/>
                </a:pPr>
                <a:r>
                  <a:rPr lang="en-US" sz="2400" dirty="0"/>
                  <a:t>Algebraic sum of currents entering a closed a node (or a loop) is zero.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en-US" sz="2400" i="1" dirty="0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</m:e>
                      </m:nary>
                      <m:r>
                        <a:rPr lang="en-US" sz="2400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i="1" dirty="0"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60374" y="1272965"/>
                <a:ext cx="8538813" cy="5510220"/>
              </a:xfrm>
              <a:blipFill>
                <a:blip r:embed="rId2"/>
                <a:stretch>
                  <a:fillRect l="-1143" t="-15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Footer Placeholder 4"/>
          <p:cNvSpPr txBox="1">
            <a:spLocks/>
          </p:cNvSpPr>
          <p:nvPr/>
        </p:nvSpPr>
        <p:spPr>
          <a:xfrm>
            <a:off x="8329808" y="6298648"/>
            <a:ext cx="6693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smtClean="0"/>
              <a:t>P</a:t>
            </a:r>
            <a:fld id="{0E285045-4ED3-4AFD-8508-4941EB353DA9}" type="slidenum">
              <a:rPr lang="en-US" sz="2000" smtClean="0"/>
              <a:pPr/>
              <a:t>22</a:t>
            </a:fld>
            <a:endParaRPr lang="en-US" sz="2000" dirty="0"/>
          </a:p>
        </p:txBody>
      </p:sp>
      <p:sp>
        <p:nvSpPr>
          <p:cNvPr id="13" name="AutoShape 2" descr="Unstructured, semi-structured, and structured data | Download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3988" y="3514725"/>
            <a:ext cx="4876800" cy="3343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6653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1511" y="445312"/>
            <a:ext cx="7592606" cy="542679"/>
          </a:xfrm>
        </p:spPr>
        <p:txBody>
          <a:bodyPr>
            <a:normAutofit/>
          </a:bodyPr>
          <a:lstStyle/>
          <a:p>
            <a:r>
              <a:rPr lang="en-US" sz="2400" b="1" dirty="0" smtClean="0"/>
              <a:t>Representation of Data in EE</a:t>
            </a: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60374" y="1272965"/>
                <a:ext cx="8538813" cy="5510220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400" dirty="0" smtClean="0"/>
                  <a:t>Kirchhoff's Voltage Law</a:t>
                </a:r>
              </a:p>
              <a:p>
                <a:pPr marL="0" indent="0">
                  <a:buNone/>
                </a:pPr>
                <a:r>
                  <a:rPr lang="en-US" sz="2400" dirty="0"/>
                  <a:t>Algebraic sum of all voltages around a closed path (or loop) is zero.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en-US" sz="2400" i="1" dirty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</m:e>
                      </m:nary>
                      <m:r>
                        <a:rPr lang="en-US" sz="2400" i="1" dirty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sz="2400" dirty="0"/>
              </a:p>
              <a:p>
                <a:pPr marL="0" indent="0">
                  <a:buNone/>
                </a:pPr>
                <a:endParaRPr lang="en-US" sz="2400" i="1" dirty="0" smtClean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:endParaRPr lang="en-US" sz="2400" i="1" dirty="0" smtClean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en-US" sz="2400" dirty="0" smtClean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sub>
                    </m:sSub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𝑇</m:t>
                        </m:r>
                      </m:sub>
                    </m:sSub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i="1" dirty="0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endParaRPr lang="en-US" sz="2400" i="1" dirty="0" smtClean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:endParaRPr lang="en-US" sz="2400" dirty="0" smtClean="0"/>
              </a:p>
              <a:p>
                <a:pPr marL="0" indent="0">
                  <a:buNone/>
                </a:pPr>
                <a:endParaRPr lang="en-US" sz="2400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60374" y="1272965"/>
                <a:ext cx="8538813" cy="5510220"/>
              </a:xfrm>
              <a:blipFill>
                <a:blip r:embed="rId2"/>
                <a:stretch>
                  <a:fillRect l="-1143" t="-15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Footer Placeholder 4"/>
          <p:cNvSpPr txBox="1">
            <a:spLocks/>
          </p:cNvSpPr>
          <p:nvPr/>
        </p:nvSpPr>
        <p:spPr>
          <a:xfrm>
            <a:off x="8329808" y="6298648"/>
            <a:ext cx="6693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smtClean="0"/>
              <a:t>P</a:t>
            </a:r>
            <a:fld id="{0E285045-4ED3-4AFD-8508-4941EB353DA9}" type="slidenum">
              <a:rPr lang="en-US" sz="2000" smtClean="0"/>
              <a:pPr/>
              <a:t>23</a:t>
            </a:fld>
            <a:endParaRPr lang="en-US" sz="2000" dirty="0"/>
          </a:p>
        </p:txBody>
      </p:sp>
      <p:sp>
        <p:nvSpPr>
          <p:cNvPr id="13" name="AutoShape 2" descr="Unstructured, semi-structured, and structured data | Download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7391" y="2864939"/>
            <a:ext cx="2105319" cy="2591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0741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0374" y="319560"/>
            <a:ext cx="7592606" cy="542679"/>
          </a:xfrm>
        </p:spPr>
        <p:txBody>
          <a:bodyPr>
            <a:normAutofit/>
          </a:bodyPr>
          <a:lstStyle/>
          <a:p>
            <a:r>
              <a:rPr lang="en-US" sz="2400" b="1" dirty="0" smtClean="0"/>
              <a:t>Representation of Data in EE</a:t>
            </a: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60374" y="1272965"/>
                <a:ext cx="8538813" cy="5510220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400" dirty="0" smtClean="0"/>
                  <a:t>Circuits:</a:t>
                </a:r>
              </a:p>
              <a:p>
                <a:pPr marL="0" indent="0">
                  <a:buNone/>
                </a:pPr>
                <a:endParaRPr lang="en-US" sz="2400" dirty="0"/>
              </a:p>
              <a:p>
                <a:pPr marL="0" indent="0">
                  <a:buNone/>
                </a:pPr>
                <a:endParaRPr lang="en-US" sz="2400" dirty="0" smtClean="0"/>
              </a:p>
              <a:p>
                <a:pPr marL="0" indent="0">
                  <a:buNone/>
                </a:pPr>
                <a:endParaRPr lang="en-US" sz="2400" dirty="0"/>
              </a:p>
              <a:p>
                <a:pPr marL="0" indent="0">
                  <a:buNone/>
                </a:pPr>
                <a:r>
                  <a:rPr lang="en-US" sz="2400" b="0" dirty="0" smtClean="0"/>
                  <a:t>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9=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1000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000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en-US" sz="2400" dirty="0" smtClean="0"/>
              </a:p>
              <a:p>
                <a:pPr marL="0" indent="0">
                  <a:buNone/>
                </a:pP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9=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1000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000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</m:oMath>
                </a14:m>
                <a:endParaRPr lang="en-US" sz="2400" dirty="0" smtClean="0"/>
              </a:p>
              <a:p>
                <a:pPr marL="0" indent="0">
                  <a:buNone/>
                </a:pP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</m:oMath>
                </a14:m>
                <a:endParaRPr lang="en-US" sz="2400" dirty="0" smtClean="0"/>
              </a:p>
              <a:p>
                <a:pPr marL="0" indent="0">
                  <a:buNone/>
                </a:pPr>
                <a:r>
                  <a:rPr lang="en-US" sz="2400" dirty="0"/>
                  <a:t>We can say that the set of </a:t>
                </a:r>
                <a:r>
                  <a:rPr lang="en-US" sz="2400" b="1" dirty="0"/>
                  <a:t>linear</a:t>
                </a:r>
                <a:r>
                  <a:rPr lang="en-US" sz="2400" dirty="0"/>
                  <a:t> equations represent the circuit .</a:t>
                </a:r>
              </a:p>
              <a:p>
                <a:pPr marL="0" indent="0">
                  <a:buNone/>
                </a:pPr>
                <a:r>
                  <a:rPr lang="en-US" sz="2400" dirty="0" smtClean="0"/>
                  <a:t>Of course, we can solve the above set of </a:t>
                </a:r>
                <a:r>
                  <a:rPr lang="en-US" sz="2400" b="1" dirty="0" smtClean="0"/>
                  <a:t>linear</a:t>
                </a:r>
                <a:r>
                  <a:rPr lang="en-US" sz="2400" dirty="0" smtClean="0"/>
                  <a:t> equations.</a:t>
                </a:r>
              </a:p>
              <a:p>
                <a:pPr marL="0" indent="0">
                  <a:buNone/>
                </a:pPr>
                <a:r>
                  <a:rPr lang="en-US" sz="2400" dirty="0"/>
                  <a:t>However, complicated circuit</a:t>
                </a:r>
                <a:r>
                  <a:rPr lang="en-US" sz="2400" dirty="0">
                    <a:latin typeface="Arial" panose="020B0604020202020204" pitchFamily="34" charset="0"/>
                    <a:cs typeface="Arial" panose="020B0604020202020204" pitchFamily="34" charset="0"/>
                  </a:rPr>
                  <a:t>???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endParaRPr lang="en-US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60374" y="1272965"/>
                <a:ext cx="8538813" cy="5510220"/>
              </a:xfrm>
              <a:blipFill>
                <a:blip r:embed="rId2"/>
                <a:stretch>
                  <a:fillRect l="-1143" t="-15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Footer Placeholder 4"/>
          <p:cNvSpPr txBox="1">
            <a:spLocks/>
          </p:cNvSpPr>
          <p:nvPr/>
        </p:nvSpPr>
        <p:spPr>
          <a:xfrm>
            <a:off x="8329808" y="6298648"/>
            <a:ext cx="6693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smtClean="0"/>
              <a:t>P</a:t>
            </a:r>
            <a:fld id="{0E285045-4ED3-4AFD-8508-4941EB353DA9}" type="slidenum">
              <a:rPr lang="en-US" sz="2000" smtClean="0"/>
              <a:pPr/>
              <a:t>24</a:t>
            </a:fld>
            <a:endParaRPr lang="en-US" sz="2000" dirty="0"/>
          </a:p>
        </p:txBody>
      </p:sp>
      <p:sp>
        <p:nvSpPr>
          <p:cNvPr id="13" name="AutoShape 2" descr="Unstructured, semi-structured, and structured data | Download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7937" y="1272965"/>
            <a:ext cx="2114550" cy="139065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638814" y="2950857"/>
            <a:ext cx="485914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/>
              <a:t>Many students may set up  </a:t>
            </a:r>
            <a:r>
              <a:rPr lang="en-US" sz="1600" b="1" dirty="0"/>
              <a:t>inappropriate</a:t>
            </a:r>
            <a:r>
              <a:rPr lang="en-US" sz="1600" b="1" dirty="0" smtClean="0"/>
              <a:t>  equations. three cases: wrong equations, not enough equations, some equations are not linear independent </a:t>
            </a:r>
            <a:endParaRPr lang="en-US" sz="1600" b="1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7554" y="5308653"/>
            <a:ext cx="2373479" cy="1474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303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0374" y="445312"/>
            <a:ext cx="7592606" cy="542679"/>
          </a:xfrm>
        </p:spPr>
        <p:txBody>
          <a:bodyPr>
            <a:normAutofit/>
          </a:bodyPr>
          <a:lstStyle/>
          <a:p>
            <a:r>
              <a:rPr lang="en-US" sz="2400" b="1" dirty="0" smtClean="0"/>
              <a:t>Representation of Data in EE</a:t>
            </a: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60374" y="1272965"/>
                <a:ext cx="8538813" cy="5510220"/>
              </a:xfrm>
            </p:spPr>
            <p:txBody>
              <a:bodyPr>
                <a:normAutofit fontScale="85000" lnSpcReduction="20000"/>
              </a:bodyPr>
              <a:lstStyle/>
              <a:p>
                <a:pPr marL="0" indent="0">
                  <a:buNone/>
                </a:pPr>
                <a:r>
                  <a:rPr lang="en-US" dirty="0" smtClean="0"/>
                  <a:t>Circuits:</a:t>
                </a:r>
              </a:p>
              <a:p>
                <a:pPr marL="0" indent="0">
                  <a:buNone/>
                </a:pPr>
                <a:r>
                  <a:rPr lang="en-US" b="0" dirty="0" smtClean="0"/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9=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1000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000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en-US" dirty="0" smtClean="0"/>
              </a:p>
              <a:p>
                <a:pPr marL="0" indent="0">
                  <a:buNone/>
                </a:pP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9=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1000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000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</m:oMath>
                </a14:m>
                <a:endParaRPr lang="en-US" dirty="0" smtClean="0"/>
              </a:p>
              <a:p>
                <a:pPr marL="0" indent="0">
                  <a:buNone/>
                </a:pP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</m:oMath>
                </a14:m>
                <a:endParaRPr lang="en-US" dirty="0" smtClean="0"/>
              </a:p>
              <a:p>
                <a:pPr marL="0" indent="0">
                  <a:buNone/>
                </a:pPr>
                <a:endParaRPr lang="en-US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0" indent="0">
                  <a:buNone/>
                </a:pPr>
                <a:r>
                  <a:rPr lang="en-US" dirty="0" smtClean="0"/>
                  <a:t>In vector-matrix form:</a:t>
                </a:r>
                <a:endParaRPr lang="en-US" dirty="0"/>
              </a:p>
              <a:p>
                <a:pPr marL="0" indent="0">
                  <a:buNone/>
                </a:pPr>
                <a:r>
                  <a:rPr lang="en-US" dirty="0" smtClean="0"/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9</m:t>
                              </m:r>
                            </m:e>
                          </m:mr>
                          <m:m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9</m:t>
                              </m:r>
                            </m:e>
                          </m:mr>
                          <m:m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</m:m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000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4000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1000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3000</m:t>
                              </m:r>
                            </m:e>
                          </m:mr>
                          <m:m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mr>
                        </m:m>
                      </m:e>
                    </m:d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en-US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</m:e>
                          </m:mr>
                        </m:m>
                      </m:e>
                    </m:d>
                  </m:oMath>
                </a14:m>
                <a:endParaRPr lang="en-US" dirty="0" smtClean="0"/>
              </a:p>
              <a:p>
                <a:pPr marL="0" indent="0">
                  <a:buNone/>
                </a:pPr>
                <a:endParaRPr lang="en-US" dirty="0" smtClean="0"/>
              </a:p>
              <a:p>
                <a:pPr marL="0" indent="0">
                  <a:buNone/>
                </a:pPr>
                <a:r>
                  <a:rPr lang="en-US" dirty="0"/>
                  <a:t>We can say that </a:t>
                </a:r>
                <a:r>
                  <a:rPr lang="en-US" dirty="0" smtClean="0"/>
                  <a:t>above vector-matrix equation represents </a:t>
                </a:r>
                <a:r>
                  <a:rPr lang="en-US" dirty="0"/>
                  <a:t>the circuit </a:t>
                </a:r>
                <a:r>
                  <a:rPr lang="en-US" dirty="0" smtClean="0"/>
                  <a:t>.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m>
                                <m:mPr>
                                  <m:mcs>
                                    <m:mc>
                                      <m:mcPr>
                                        <m:count m:val="3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mPr>
                                <m:m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000</m:t>
                                    </m:r>
                                  </m:e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4000</m:t>
                                    </m:r>
                                  </m:e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</m:mr>
                                <m:m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1000</m:t>
                                    </m:r>
                                  </m:e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3000</m:t>
                                    </m:r>
                                  </m:e>
                                </m:mr>
                                <m:m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e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−1</m:t>
                                    </m:r>
                                  </m:e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−1</m:t>
                                    </m:r>
                                  </m:e>
                                </m:mr>
                              </m:m>
                            </m:e>
                          </m:d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i="1">
                                    <a:latin typeface="Cambria Math" panose="02040503050406030204" pitchFamily="18" charset="0"/>
                                  </a:rPr>
                                  <m:t>9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9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60374" y="1272965"/>
                <a:ext cx="8538813" cy="5510220"/>
              </a:xfrm>
              <a:blipFill>
                <a:blip r:embed="rId2"/>
                <a:stretch>
                  <a:fillRect l="-1143" t="-25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Footer Placeholder 4"/>
          <p:cNvSpPr txBox="1">
            <a:spLocks/>
          </p:cNvSpPr>
          <p:nvPr/>
        </p:nvSpPr>
        <p:spPr>
          <a:xfrm>
            <a:off x="8329808" y="6298648"/>
            <a:ext cx="6693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smtClean="0"/>
              <a:t>P</a:t>
            </a:r>
            <a:fld id="{0E285045-4ED3-4AFD-8508-4941EB353DA9}" type="slidenum">
              <a:rPr lang="en-US" sz="2000" smtClean="0"/>
              <a:pPr/>
              <a:t>25</a:t>
            </a:fld>
            <a:endParaRPr lang="en-US" sz="2000" dirty="0"/>
          </a:p>
        </p:txBody>
      </p:sp>
      <p:sp>
        <p:nvSpPr>
          <p:cNvPr id="13" name="AutoShape 2" descr="Unstructured, semi-structured, and structured data | Download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1886" y="1763853"/>
            <a:ext cx="2114550" cy="1390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9071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0374" y="445312"/>
            <a:ext cx="7592606" cy="542679"/>
          </a:xfrm>
        </p:spPr>
        <p:txBody>
          <a:bodyPr>
            <a:normAutofit/>
          </a:bodyPr>
          <a:lstStyle/>
          <a:p>
            <a:r>
              <a:rPr lang="en-US" sz="2400" b="1" dirty="0" smtClean="0"/>
              <a:t>Representation of Data in EE</a:t>
            </a: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60374" y="1272965"/>
                <a:ext cx="8538813" cy="5510220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400" dirty="0" smtClean="0"/>
                  <a:t>Not only represent a circuit with a particular set values. </a:t>
                </a:r>
              </a:p>
              <a:p>
                <a:pPr marL="0" indent="0">
                  <a:buNone/>
                </a:pPr>
                <a:endParaRPr lang="en-US" sz="2400" dirty="0"/>
              </a:p>
              <a:p>
                <a:pPr marL="0" indent="0">
                  <a:buNone/>
                </a:pPr>
                <a:r>
                  <a:rPr lang="en-US" sz="2400" dirty="0" smtClean="0"/>
                  <a:t>But also, a particular structure. </a:t>
                </a:r>
              </a:p>
              <a:p>
                <a:pPr marL="0" indent="0">
                  <a:buNone/>
                </a:pPr>
                <a:r>
                  <a:rPr lang="en-US" sz="2400" b="0" dirty="0" smtClean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sub>
                        </m:s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𝑏</m:t>
                            </m:r>
                          </m:sub>
                        </m:s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)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en-US" sz="2400" i="1" dirty="0" smtClean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en-US" sz="2400" dirty="0" smtClean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</m:oMath>
                </a14:m>
                <a:endParaRPr lang="en-US" sz="2400" dirty="0" smtClean="0"/>
              </a:p>
              <a:p>
                <a:pPr marL="0" indent="0">
                  <a:buNone/>
                </a:pPr>
                <a:r>
                  <a:rPr lang="en-US" sz="2400" dirty="0"/>
                  <a:t> </a:t>
                </a:r>
                <a:r>
                  <a:rPr lang="en-US" sz="2400" dirty="0" smtClean="0"/>
                  <a:t>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</m:oMath>
                </a14:m>
                <a:endParaRPr lang="en-US" sz="2400" dirty="0" smtClean="0"/>
              </a:p>
              <a:p>
                <a:pPr marL="0" indent="0">
                  <a:buNone/>
                </a:pPr>
                <a:endParaRPr lang="en-US" sz="24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sz="24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𝑉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𝐵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𝑉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𝐵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𝑅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𝑅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sub>
                                </m:sSub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𝑅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sub>
                                </m:sSub>
                              </m:e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𝑅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sSub>
                                  <m:sSubPr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𝑅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</m:mr>
                          </m:m>
                        </m:e>
                      </m:d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sz="24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e>
                                  <m:sub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24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e>
                                  <m:sub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24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e>
                                  <m:sub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2400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sz="2400" b="0" i="0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m>
                                <m:mPr>
                                  <m:mcs>
                                    <m:mc>
                                      <m:mcPr>
                                        <m:count m:val="3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mPr>
                                <m:mr>
                                  <m:e>
                                    <m:sSub>
                                      <m:sSubPr>
                                        <m:ctrlPr>
                                          <a:rPr lang="en-US" sz="24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400" i="1">
                                            <a:latin typeface="Cambria Math" panose="02040503050406030204" pitchFamily="18" charset="0"/>
                                          </a:rPr>
                                          <m:t>𝑅</m:t>
                                        </m:r>
                                      </m:e>
                                      <m:sub>
                                        <m:r>
                                          <a:rPr lang="en-US" sz="2400" i="1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e>
                                  <m:e>
                                    <m:sSub>
                                      <m:sSubPr>
                                        <m:ctrlPr>
                                          <a:rPr lang="en-US" sz="24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400" i="1">
                                            <a:latin typeface="Cambria Math" panose="02040503050406030204" pitchFamily="18" charset="0"/>
                                          </a:rPr>
                                          <m:t>𝑅</m:t>
                                        </m:r>
                                      </m:e>
                                      <m:sub>
                                        <m:r>
                                          <a:rPr lang="en-US" sz="2400" i="1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  <m:r>
                                          <a:rPr lang="en-US" sz="2400" i="1">
                                            <a:latin typeface="Cambria Math" panose="02040503050406030204" pitchFamily="18" charset="0"/>
                                          </a:rPr>
                                          <m:t>𝑎</m:t>
                                        </m:r>
                                      </m:sub>
                                    </m:sSub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  <m:sSub>
                                      <m:sSubPr>
                                        <m:ctrlPr>
                                          <a:rPr lang="en-US" sz="24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400" i="1">
                                            <a:latin typeface="Cambria Math" panose="02040503050406030204" pitchFamily="18" charset="0"/>
                                          </a:rPr>
                                          <m:t>𝑅</m:t>
                                        </m:r>
                                      </m:e>
                                      <m:sub>
                                        <m:r>
                                          <a:rPr lang="en-US" sz="2400" i="1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  <m:r>
                                          <a:rPr lang="en-US" sz="2400" i="1">
                                            <a:latin typeface="Cambria Math" panose="02040503050406030204" pitchFamily="18" charset="0"/>
                                          </a:rPr>
                                          <m:t>𝑏</m:t>
                                        </m:r>
                                      </m:sub>
                                    </m:sSub>
                                  </m:e>
                                  <m:e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</m:mr>
                                <m:mr>
                                  <m:e>
                                    <m:sSub>
                                      <m:sSubPr>
                                        <m:ctrlPr>
                                          <a:rPr lang="en-US" sz="24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400" i="1">
                                            <a:latin typeface="Cambria Math" panose="02040503050406030204" pitchFamily="18" charset="0"/>
                                          </a:rPr>
                                          <m:t>𝑅</m:t>
                                        </m:r>
                                      </m:e>
                                      <m:sub>
                                        <m:r>
                                          <a:rPr lang="en-US" sz="2400" i="1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e>
                                  <m:e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  <m:e>
                                    <m:sSub>
                                      <m:sSubPr>
                                        <m:ctrlPr>
                                          <a:rPr lang="en-US" sz="24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400" i="1">
                                            <a:latin typeface="Cambria Math" panose="02040503050406030204" pitchFamily="18" charset="0"/>
                                          </a:rPr>
                                          <m:t>𝑅</m:t>
                                        </m:r>
                                      </m:e>
                                      <m:sub>
                                        <m:r>
                                          <a:rPr lang="en-US" sz="2400" i="1">
                                            <a:latin typeface="Cambria Math" panose="02040503050406030204" pitchFamily="18" charset="0"/>
                                          </a:rPr>
                                          <m:t>3</m:t>
                                        </m:r>
                                      </m:sub>
                                    </m:sSub>
                                  </m:e>
                                </m:mr>
                                <m:mr>
                                  <m:e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e>
                                  <m:e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−1</m:t>
                                    </m:r>
                                  </m:e>
                                  <m:e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−1</m:t>
                                    </m:r>
                                  </m:e>
                                </m:mr>
                              </m:m>
                            </m:e>
                          </m:d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𝑉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𝐵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𝑉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𝐵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60374" y="1272965"/>
                <a:ext cx="8538813" cy="5510220"/>
              </a:xfrm>
              <a:blipFill>
                <a:blip r:embed="rId2"/>
                <a:stretch>
                  <a:fillRect l="-1143" t="-15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Footer Placeholder 4"/>
          <p:cNvSpPr txBox="1">
            <a:spLocks/>
          </p:cNvSpPr>
          <p:nvPr/>
        </p:nvSpPr>
        <p:spPr>
          <a:xfrm>
            <a:off x="8329808" y="6298648"/>
            <a:ext cx="6693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smtClean="0"/>
              <a:t>P</a:t>
            </a:r>
            <a:fld id="{0E285045-4ED3-4AFD-8508-4941EB353DA9}" type="slidenum">
              <a:rPr lang="en-US" sz="2000" smtClean="0"/>
              <a:pPr/>
              <a:t>26</a:t>
            </a:fld>
            <a:endParaRPr lang="en-US" sz="2000" dirty="0"/>
          </a:p>
        </p:txBody>
      </p:sp>
      <p:sp>
        <p:nvSpPr>
          <p:cNvPr id="13" name="AutoShape 2" descr="Unstructured, semi-structured, and structured data | Download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6329" y="2040820"/>
            <a:ext cx="2114550" cy="1390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1237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0374" y="402900"/>
            <a:ext cx="7592606" cy="542679"/>
          </a:xfrm>
        </p:spPr>
        <p:txBody>
          <a:bodyPr>
            <a:normAutofit/>
          </a:bodyPr>
          <a:lstStyle/>
          <a:p>
            <a:r>
              <a:rPr lang="en-US" sz="2400" dirty="0" smtClean="0"/>
              <a:t>Representation of Data in EE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0374" y="1272965"/>
            <a:ext cx="8538813" cy="55102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Speech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</p:txBody>
      </p:sp>
      <p:sp>
        <p:nvSpPr>
          <p:cNvPr id="5" name="Footer Placeholder 4"/>
          <p:cNvSpPr txBox="1">
            <a:spLocks/>
          </p:cNvSpPr>
          <p:nvPr/>
        </p:nvSpPr>
        <p:spPr>
          <a:xfrm>
            <a:off x="8329808" y="6298648"/>
            <a:ext cx="6693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smtClean="0"/>
              <a:t>P</a:t>
            </a:r>
            <a:fld id="{0E285045-4ED3-4AFD-8508-4941EB353DA9}" type="slidenum">
              <a:rPr lang="en-US" sz="2000" smtClean="0"/>
              <a:pPr/>
              <a:t>27</a:t>
            </a:fld>
            <a:endParaRPr lang="en-US" sz="2000" dirty="0"/>
          </a:p>
        </p:txBody>
      </p:sp>
      <p:sp>
        <p:nvSpPr>
          <p:cNvPr id="13" name="AutoShape 2" descr="Unstructured, semi-structured, and structured data | Download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1355" y="3160226"/>
            <a:ext cx="5330727" cy="190306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1268488" y="5305857"/>
                <a:ext cx="8044190" cy="175432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It can be seen from the above figure that speech can be represented</a:t>
                </a:r>
              </a:p>
              <a:p>
                <a:r>
                  <a:rPr lang="en-US" dirty="0" smtClean="0"/>
                  <a:t> </a:t>
                </a:r>
                <a:r>
                  <a:rPr lang="en-US" dirty="0"/>
                  <a:t>as a variation of amplitude with </a:t>
                </a:r>
                <a:r>
                  <a:rPr lang="en-US" dirty="0" smtClean="0"/>
                  <a:t>time, saying </a:t>
                </a:r>
              </a:p>
              <a:p>
                <a:r>
                  <a:rPr lang="en-US" dirty="0" smtClean="0"/>
                  <a:t>a sequence of real numbers,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 ……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. </m:t>
                    </m:r>
                  </m:oMath>
                </a14:m>
                <a:endParaRPr lang="en-US" dirty="0" smtClean="0"/>
              </a:p>
              <a:p>
                <a:endParaRPr lang="en-US" dirty="0" smtClean="0"/>
              </a:p>
              <a:p>
                <a:r>
                  <a:rPr lang="en-US" dirty="0" smtClean="0"/>
                  <a:t>The </a:t>
                </a:r>
                <a:r>
                  <a:rPr lang="en-US" dirty="0"/>
                  <a:t>amplitude is </a:t>
                </a:r>
                <a:r>
                  <a:rPr lang="en-US" dirty="0" err="1"/>
                  <a:t>normalised</a:t>
                </a:r>
                <a:r>
                  <a:rPr lang="en-US" dirty="0"/>
                  <a:t> such that the maximum value is </a:t>
                </a:r>
                <a:r>
                  <a:rPr lang="en-US" i="1" dirty="0"/>
                  <a:t>1</a:t>
                </a:r>
                <a:r>
                  <a:rPr lang="en-US" dirty="0"/>
                  <a:t>. </a:t>
                </a:r>
                <a:endParaRPr lang="en-US" dirty="0" smtClean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68488" y="5305857"/>
                <a:ext cx="8044190" cy="1754326"/>
              </a:xfrm>
              <a:prstGeom prst="rect">
                <a:avLst/>
              </a:prstGeom>
              <a:blipFill>
                <a:blip r:embed="rId3"/>
                <a:stretch>
                  <a:fillRect l="-606" t="-17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683" y="1759479"/>
            <a:ext cx="3705225" cy="122872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0583" y="1666923"/>
            <a:ext cx="3362325" cy="1362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3380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1116" y="556252"/>
            <a:ext cx="7592606" cy="542679"/>
          </a:xfrm>
        </p:spPr>
        <p:txBody>
          <a:bodyPr>
            <a:normAutofit/>
          </a:bodyPr>
          <a:lstStyle/>
          <a:p>
            <a:r>
              <a:rPr lang="en-US" sz="2400" b="1" dirty="0" smtClean="0"/>
              <a:t>Representation of Data in EE</a:t>
            </a:r>
            <a:endParaRPr lang="en-US" sz="2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0374" y="1272965"/>
            <a:ext cx="8538813" cy="55102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Speech recognition 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</p:txBody>
      </p:sp>
      <p:sp>
        <p:nvSpPr>
          <p:cNvPr id="5" name="Footer Placeholder 4"/>
          <p:cNvSpPr txBox="1">
            <a:spLocks/>
          </p:cNvSpPr>
          <p:nvPr/>
        </p:nvSpPr>
        <p:spPr>
          <a:xfrm>
            <a:off x="8329808" y="6298648"/>
            <a:ext cx="6693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smtClean="0"/>
              <a:t>P</a:t>
            </a:r>
            <a:fld id="{0E285045-4ED3-4AFD-8508-4941EB353DA9}" type="slidenum">
              <a:rPr lang="en-US" sz="2000" smtClean="0"/>
              <a:pPr/>
              <a:t>28</a:t>
            </a:fld>
            <a:endParaRPr lang="en-US" sz="2000" dirty="0"/>
          </a:p>
        </p:txBody>
      </p:sp>
      <p:sp>
        <p:nvSpPr>
          <p:cNvPr id="13" name="AutoShape 2" descr="Unstructured, semi-structured, and structured data | Download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743675" y="4028075"/>
            <a:ext cx="738004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Convert the sequence to a number of features. The collection of features from a feature vector. </a:t>
            </a:r>
          </a:p>
          <a:p>
            <a:endParaRPr lang="en-US" dirty="0" smtClean="0"/>
          </a:p>
          <a:p>
            <a:r>
              <a:rPr lang="en-US" dirty="0" smtClean="0"/>
              <a:t>In Speech Analysis, Robust Processing, Speech Recognition, a lot </a:t>
            </a:r>
            <a:r>
              <a:rPr lang="en-US" dirty="0"/>
              <a:t>m</a:t>
            </a:r>
            <a:r>
              <a:rPr lang="en-US" dirty="0" smtClean="0"/>
              <a:t>athematics skills are involved, such as </a:t>
            </a:r>
          </a:p>
          <a:p>
            <a:r>
              <a:rPr lang="en-US" dirty="0" smtClean="0"/>
              <a:t>linear algebra (matrix and vector), and probability.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5616" y="1852197"/>
            <a:ext cx="4037211" cy="1661024"/>
          </a:xfrm>
          <a:prstGeom prst="rect">
            <a:avLst/>
          </a:prstGeom>
        </p:spPr>
      </p:pic>
      <p:sp>
        <p:nvSpPr>
          <p:cNvPr id="11" name="AutoShape 4" descr="Flowchart of a speech recognition system. | Download Scientific ...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3944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0374" y="322169"/>
            <a:ext cx="7592606" cy="542679"/>
          </a:xfrm>
        </p:spPr>
        <p:txBody>
          <a:bodyPr>
            <a:normAutofit/>
          </a:bodyPr>
          <a:lstStyle/>
          <a:p>
            <a:r>
              <a:rPr lang="en-US" sz="2400" b="1" dirty="0" smtClean="0"/>
              <a:t>Representation of Data in EE</a:t>
            </a:r>
            <a:endParaRPr lang="en-US" sz="2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0374" y="1272965"/>
            <a:ext cx="8538813" cy="55102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Image 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</p:txBody>
      </p:sp>
      <p:sp>
        <p:nvSpPr>
          <p:cNvPr id="5" name="Footer Placeholder 4"/>
          <p:cNvSpPr txBox="1">
            <a:spLocks/>
          </p:cNvSpPr>
          <p:nvPr/>
        </p:nvSpPr>
        <p:spPr>
          <a:xfrm>
            <a:off x="8329808" y="6298648"/>
            <a:ext cx="6693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smtClean="0"/>
              <a:t>P</a:t>
            </a:r>
            <a:fld id="{0E285045-4ED3-4AFD-8508-4941EB353DA9}" type="slidenum">
              <a:rPr lang="en-US" sz="2000" smtClean="0"/>
              <a:pPr/>
              <a:t>29</a:t>
            </a:fld>
            <a:endParaRPr lang="en-US" sz="2000" dirty="0"/>
          </a:p>
        </p:txBody>
      </p:sp>
      <p:sp>
        <p:nvSpPr>
          <p:cNvPr id="13" name="AutoShape 2" descr="Unstructured, semi-structured, and structured data | Download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3076" y="1689211"/>
            <a:ext cx="2847975" cy="16002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3752" y="1664137"/>
            <a:ext cx="3850746" cy="2121669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79918" y="4059362"/>
            <a:ext cx="8267667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 grey scale image is a monochrome digital image </a:t>
            </a:r>
            <a:r>
              <a:rPr lang="en-US" dirty="0" err="1" smtClean="0"/>
              <a:t>Im</a:t>
            </a:r>
            <a:r>
              <a:rPr lang="en-US" dirty="0" smtClean="0"/>
              <a:t>[</a:t>
            </a:r>
            <a:r>
              <a:rPr lang="en-US" dirty="0" err="1" smtClean="0"/>
              <a:t>indx,indy</a:t>
            </a:r>
            <a:r>
              <a:rPr lang="en-US" dirty="0" smtClean="0"/>
              <a:t>] </a:t>
            </a:r>
            <a:r>
              <a:rPr lang="en-US" dirty="0"/>
              <a:t>with </a:t>
            </a:r>
            <a:endParaRPr lang="en-US" dirty="0" smtClean="0"/>
          </a:p>
          <a:p>
            <a:r>
              <a:rPr lang="en-US" dirty="0"/>
              <a:t> </a:t>
            </a:r>
            <a:r>
              <a:rPr lang="en-US" dirty="0" smtClean="0"/>
              <a:t>   one intensity value </a:t>
            </a:r>
            <a:r>
              <a:rPr lang="en-US" dirty="0"/>
              <a:t>per pixel</a:t>
            </a:r>
            <a:r>
              <a:rPr lang="en-US" dirty="0" smtClean="0"/>
              <a:t>. The indices </a:t>
            </a:r>
            <a:r>
              <a:rPr lang="en-US" dirty="0" err="1" smtClean="0"/>
              <a:t>indx</a:t>
            </a:r>
            <a:r>
              <a:rPr lang="en-US" dirty="0" smtClean="0"/>
              <a:t> and </a:t>
            </a:r>
            <a:r>
              <a:rPr lang="en-US" dirty="0" err="1" smtClean="0"/>
              <a:t>indy</a:t>
            </a:r>
            <a:r>
              <a:rPr lang="en-US" dirty="0" smtClean="0"/>
              <a:t> indicate the </a:t>
            </a:r>
          </a:p>
          <a:p>
            <a:r>
              <a:rPr lang="en-US" dirty="0"/>
              <a:t> </a:t>
            </a:r>
            <a:r>
              <a:rPr lang="en-US" dirty="0" smtClean="0"/>
              <a:t>   positions of pixels.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A color image </a:t>
            </a:r>
            <a:r>
              <a:rPr lang="en-US" dirty="0"/>
              <a:t>is a 2D image </a:t>
            </a:r>
            <a:r>
              <a:rPr lang="en-US" dirty="0" smtClean="0"/>
              <a:t>M[</a:t>
            </a:r>
            <a:r>
              <a:rPr lang="en-US" dirty="0" err="1" smtClean="0"/>
              <a:t>indx,indy,c</a:t>
            </a:r>
            <a:r>
              <a:rPr lang="en-US" dirty="0" smtClean="0"/>
              <a:t>], i.e., 2D array of 3D vectors, where c=1 to 3. Or say 3D array.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In image processing and pattern recognition, we use a lot of  </a:t>
            </a:r>
            <a:r>
              <a:rPr lang="en-US" dirty="0"/>
              <a:t>mathematics </a:t>
            </a:r>
            <a:r>
              <a:rPr lang="en-US" dirty="0" smtClean="0"/>
              <a:t>tools in linear algebra to handle those arrays.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451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0374" y="419729"/>
            <a:ext cx="7592606" cy="542679"/>
          </a:xfrm>
        </p:spPr>
        <p:txBody>
          <a:bodyPr>
            <a:normAutofit/>
          </a:bodyPr>
          <a:lstStyle/>
          <a:p>
            <a:r>
              <a:rPr lang="en-US" sz="2400" b="1" dirty="0" smtClean="0"/>
              <a:t>Representation of Data in EE</a:t>
            </a:r>
            <a:endParaRPr lang="en-US" sz="2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0374" y="1272965"/>
            <a:ext cx="8538813" cy="551022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2600" b="1" dirty="0" smtClean="0"/>
              <a:t>Graph</a:t>
            </a:r>
          </a:p>
          <a:p>
            <a:pPr marL="0" indent="0">
              <a:buNone/>
            </a:pPr>
            <a:r>
              <a:rPr lang="en-US" sz="2600" dirty="0"/>
              <a:t>A simple graph </a:t>
            </a:r>
            <a:r>
              <a:rPr lang="en-US" sz="2600" dirty="0" smtClean="0"/>
              <a:t>G={V,E} </a:t>
            </a:r>
            <a:r>
              <a:rPr lang="en-US" sz="2600" dirty="0"/>
              <a:t>consists of a non-empty finite set V(G) of elements called </a:t>
            </a:r>
            <a:r>
              <a:rPr lang="en-US" sz="2600" dirty="0" smtClean="0"/>
              <a:t>vertices (or </a:t>
            </a:r>
            <a:r>
              <a:rPr lang="en-US" sz="2600" dirty="0"/>
              <a:t>nodes), and a finite set E(G) of distinct unordered pairs of distinct elements of </a:t>
            </a:r>
            <a:r>
              <a:rPr lang="en-US" sz="2600" dirty="0" smtClean="0"/>
              <a:t>V(G) called </a:t>
            </a:r>
            <a:r>
              <a:rPr lang="en-US" sz="2600" dirty="0"/>
              <a:t>edges. </a:t>
            </a:r>
            <a:endParaRPr lang="en-US" sz="2600" dirty="0" smtClean="0"/>
          </a:p>
          <a:p>
            <a:pPr marL="0" indent="0">
              <a:buNone/>
            </a:pPr>
            <a:r>
              <a:rPr lang="en-US" sz="2600" dirty="0" smtClean="0"/>
              <a:t>V(G): vertex set</a:t>
            </a:r>
          </a:p>
          <a:p>
            <a:pPr marL="0" indent="0">
              <a:buNone/>
            </a:pPr>
            <a:r>
              <a:rPr lang="en-US" sz="2600" dirty="0" smtClean="0"/>
              <a:t>E(G): </a:t>
            </a:r>
            <a:r>
              <a:rPr lang="en-US" sz="2600" dirty="0"/>
              <a:t>the edge </a:t>
            </a:r>
            <a:r>
              <a:rPr lang="en-US" sz="2600" dirty="0" smtClean="0"/>
              <a:t>set.</a:t>
            </a:r>
          </a:p>
          <a:p>
            <a:pPr marL="0" indent="0">
              <a:buNone/>
            </a:pPr>
            <a:r>
              <a:rPr lang="en-US" sz="2600" dirty="0" smtClean="0"/>
              <a:t>An </a:t>
            </a:r>
            <a:r>
              <a:rPr lang="en-US" sz="2600" dirty="0"/>
              <a:t>edge {v, w} is said to join the vertices v and w, and is usually abbreviated to </a:t>
            </a:r>
            <a:r>
              <a:rPr lang="en-US" sz="2600" dirty="0" err="1"/>
              <a:t>vw</a:t>
            </a:r>
            <a:r>
              <a:rPr lang="en-US" sz="2600" dirty="0" smtClean="0"/>
              <a:t>.</a:t>
            </a:r>
          </a:p>
          <a:p>
            <a:pPr marL="0" indent="0">
              <a:buNone/>
            </a:pPr>
            <a:endParaRPr lang="en-US" sz="2600" dirty="0"/>
          </a:p>
          <a:p>
            <a:pPr marL="0" indent="0">
              <a:buNone/>
            </a:pPr>
            <a:endParaRPr lang="en-US" sz="2600" dirty="0" smtClean="0"/>
          </a:p>
          <a:p>
            <a:pPr marL="0" indent="0">
              <a:buNone/>
            </a:pPr>
            <a:endParaRPr lang="en-US" sz="2600" dirty="0" smtClean="0"/>
          </a:p>
          <a:p>
            <a:pPr marL="0" indent="0">
              <a:buNone/>
            </a:pPr>
            <a:r>
              <a:rPr lang="en-US" sz="2600" dirty="0" smtClean="0"/>
              <a:t>      Vertex set = {</a:t>
            </a:r>
            <a:r>
              <a:rPr lang="en-US" sz="2600" dirty="0"/>
              <a:t>w, v, w, z}, </a:t>
            </a:r>
            <a:endParaRPr lang="en-US" sz="2600" dirty="0" smtClean="0"/>
          </a:p>
          <a:p>
            <a:pPr marL="0" indent="0">
              <a:buNone/>
            </a:pPr>
            <a:r>
              <a:rPr lang="en-US" sz="2600" dirty="0" smtClean="0"/>
              <a:t>      Edge </a:t>
            </a:r>
            <a:r>
              <a:rPr lang="en-US" sz="2600" dirty="0"/>
              <a:t>set </a:t>
            </a:r>
            <a:r>
              <a:rPr lang="en-US" sz="2600" dirty="0" smtClean="0"/>
              <a:t> =  {</a:t>
            </a:r>
            <a:r>
              <a:rPr lang="en-US" sz="2600" dirty="0" err="1" smtClean="0"/>
              <a:t>uv</a:t>
            </a:r>
            <a:r>
              <a:rPr lang="en-US" sz="2600" dirty="0"/>
              <a:t>, </a:t>
            </a:r>
            <a:r>
              <a:rPr lang="en-US" sz="2600" dirty="0" err="1"/>
              <a:t>uw</a:t>
            </a:r>
            <a:r>
              <a:rPr lang="en-US" sz="2600" dirty="0"/>
              <a:t>, </a:t>
            </a:r>
            <a:r>
              <a:rPr lang="en-US" sz="2600" dirty="0" err="1" smtClean="0"/>
              <a:t>vw</a:t>
            </a:r>
            <a:r>
              <a:rPr lang="en-US" sz="2600" dirty="0" smtClean="0"/>
              <a:t>, </a:t>
            </a:r>
            <a:r>
              <a:rPr lang="en-US" sz="2600" dirty="0" err="1" smtClean="0"/>
              <a:t>wz</a:t>
            </a:r>
            <a:r>
              <a:rPr lang="en-US" sz="2600" dirty="0" smtClean="0"/>
              <a:t>} </a:t>
            </a:r>
          </a:p>
          <a:p>
            <a:pPr marL="0" indent="0">
              <a:buNone/>
            </a:pPr>
            <a:endParaRPr lang="en-US" sz="2600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</p:txBody>
      </p:sp>
      <p:sp>
        <p:nvSpPr>
          <p:cNvPr id="5" name="Footer Placeholder 4"/>
          <p:cNvSpPr txBox="1">
            <a:spLocks/>
          </p:cNvSpPr>
          <p:nvPr/>
        </p:nvSpPr>
        <p:spPr>
          <a:xfrm>
            <a:off x="8329808" y="6298648"/>
            <a:ext cx="6693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smtClean="0"/>
              <a:t>P</a:t>
            </a:r>
            <a:fld id="{0E285045-4ED3-4AFD-8508-4941EB353DA9}" type="slidenum">
              <a:rPr lang="en-US" sz="2000" smtClean="0"/>
              <a:pPr/>
              <a:t>30</a:t>
            </a:fld>
            <a:endParaRPr lang="en-US" sz="2000" dirty="0"/>
          </a:p>
        </p:txBody>
      </p:sp>
      <p:sp>
        <p:nvSpPr>
          <p:cNvPr id="13" name="AutoShape 2" descr="Unstructured, semi-structured, and structured data | Download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4767" y="4195224"/>
            <a:ext cx="2785872" cy="1900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103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0374" y="412688"/>
            <a:ext cx="7592606" cy="542679"/>
          </a:xfrm>
        </p:spPr>
        <p:txBody>
          <a:bodyPr>
            <a:normAutofit/>
          </a:bodyPr>
          <a:lstStyle/>
          <a:p>
            <a:r>
              <a:rPr lang="en-US" sz="2400" b="1" dirty="0" smtClean="0"/>
              <a:t>Brief Introduction of Graph</a:t>
            </a:r>
            <a:endParaRPr lang="en-US" sz="2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0374" y="1272965"/>
            <a:ext cx="8538813" cy="5510220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dirty="0" smtClean="0"/>
              <a:t>Representation example:</a:t>
            </a:r>
          </a:p>
          <a:p>
            <a:pPr marL="0" indent="0">
              <a:buNone/>
            </a:pPr>
            <a:r>
              <a:rPr lang="en-US" dirty="0" smtClean="0"/>
              <a:t>A road map :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/>
              <a:t>The </a:t>
            </a:r>
            <a:r>
              <a:rPr lang="en-US" dirty="0" smtClean="0"/>
              <a:t>junction points </a:t>
            </a:r>
            <a:r>
              <a:rPr lang="en-US" dirty="0"/>
              <a:t>P, </a:t>
            </a:r>
            <a:r>
              <a:rPr lang="en-US" dirty="0" smtClean="0"/>
              <a:t>Q, </a:t>
            </a:r>
            <a:r>
              <a:rPr lang="en-US" dirty="0"/>
              <a:t>R, S and T </a:t>
            </a:r>
            <a:r>
              <a:rPr lang="en-US" dirty="0" smtClean="0"/>
              <a:t>=&gt; </a:t>
            </a:r>
            <a:r>
              <a:rPr lang="en-US" dirty="0"/>
              <a:t>vertices, the </a:t>
            </a:r>
            <a:r>
              <a:rPr lang="en-US" dirty="0" smtClean="0"/>
              <a:t>roads =&gt; edges</a:t>
            </a:r>
            <a:r>
              <a:rPr lang="en-US" dirty="0"/>
              <a:t>, and the whole diagram is called a graph. </a:t>
            </a: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/>
              <a:t>Vertex set = </a:t>
            </a:r>
            <a:r>
              <a:rPr lang="en-US" dirty="0" smtClean="0"/>
              <a:t>{P, Q, R, S,T}, 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Edge </a:t>
            </a:r>
            <a:r>
              <a:rPr lang="en-US" dirty="0"/>
              <a:t>set  =  </a:t>
            </a:r>
            <a:r>
              <a:rPr lang="en-US" dirty="0" smtClean="0"/>
              <a:t>{</a:t>
            </a:r>
            <a:r>
              <a:rPr lang="en-US" dirty="0"/>
              <a:t> </a:t>
            </a:r>
            <a:r>
              <a:rPr lang="en-US" dirty="0" smtClean="0"/>
              <a:t>PQ, QR, RS, ST, PT, PS, QT, QS} 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Note that </a:t>
            </a:r>
            <a:r>
              <a:rPr lang="en-US" dirty="0"/>
              <a:t>the intersection of the lines PS and QT is not a vertex, since it does not correspond to a cross-roads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</p:txBody>
      </p:sp>
      <p:sp>
        <p:nvSpPr>
          <p:cNvPr id="5" name="Footer Placeholder 4"/>
          <p:cNvSpPr txBox="1">
            <a:spLocks/>
          </p:cNvSpPr>
          <p:nvPr/>
        </p:nvSpPr>
        <p:spPr>
          <a:xfrm>
            <a:off x="8329808" y="6298648"/>
            <a:ext cx="6693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smtClean="0"/>
              <a:t>P</a:t>
            </a:r>
            <a:fld id="{0E285045-4ED3-4AFD-8508-4941EB353DA9}" type="slidenum">
              <a:rPr lang="en-US" sz="2000" smtClean="0"/>
              <a:pPr/>
              <a:t>31</a:t>
            </a:fld>
            <a:endParaRPr lang="en-US" sz="2000" dirty="0"/>
          </a:p>
        </p:txBody>
      </p:sp>
      <p:sp>
        <p:nvSpPr>
          <p:cNvPr id="13" name="AutoShape 2" descr="Unstructured, semi-structured, and structured data | Download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7884" y="2097706"/>
            <a:ext cx="2066925" cy="12573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7363" y="3898749"/>
            <a:ext cx="2114550" cy="1209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2150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0374" y="412688"/>
            <a:ext cx="7592606" cy="542679"/>
          </a:xfrm>
        </p:spPr>
        <p:txBody>
          <a:bodyPr>
            <a:normAutofit/>
          </a:bodyPr>
          <a:lstStyle/>
          <a:p>
            <a:r>
              <a:rPr lang="en-US" sz="2400" b="1" dirty="0" smtClean="0"/>
              <a:t>Brief Introduction of Graph (order and size)</a:t>
            </a: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60374" y="1272965"/>
                <a:ext cx="8538813" cy="5510220"/>
              </a:xfrm>
            </p:spPr>
            <p:txBody>
              <a:bodyPr>
                <a:normAutofit/>
              </a:bodyPr>
              <a:lstStyle/>
              <a:p>
                <a:endParaRPr lang="en-US" dirty="0" smtClean="0"/>
              </a:p>
              <a:p>
                <a:endParaRPr lang="en-US" dirty="0"/>
              </a:p>
              <a:p>
                <a:r>
                  <a:rPr lang="en-US" sz="2000" dirty="0" smtClean="0"/>
                  <a:t>Given a G</a:t>
                </a:r>
                <a:r>
                  <a:rPr lang="en-US" sz="2000" dirty="0"/>
                  <a:t>={V,E}</a:t>
                </a:r>
                <a:endParaRPr lang="en-US" sz="2000" dirty="0" smtClean="0"/>
              </a:p>
              <a:p>
                <a:r>
                  <a:rPr lang="en-US" sz="2000" dirty="0" smtClean="0"/>
                  <a:t>The order of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r>
                  <a:rPr lang="en-US" sz="2000" dirty="0" smtClean="0"/>
                  <a:t>, </a:t>
                </a:r>
                <a:r>
                  <a:rPr lang="en-US" sz="2000" dirty="0"/>
                  <a:t>denoted by </a:t>
                </a:r>
                <a14:m>
                  <m:oMath xmlns:m="http://schemas.openxmlformats.org/officeDocument/2006/math">
                    <m:r>
                      <a:rPr lang="en-US" sz="2000" b="0" i="0" smtClean="0">
                        <a:latin typeface="Cambria Math" panose="02040503050406030204" pitchFamily="18" charset="0"/>
                      </a:rPr>
                      <m:t>|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𝐺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|</m:t>
                    </m:r>
                  </m:oMath>
                </a14:m>
                <a:r>
                  <a:rPr lang="en-US" sz="2000" dirty="0"/>
                  <a:t>, is the number of vertices of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r>
                  <a:rPr lang="en-US" sz="2000" dirty="0"/>
                  <a:t>, i.e.,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>
                        <a:latin typeface="Cambria Math" panose="02040503050406030204" pitchFamily="18" charset="0"/>
                      </a:rPr>
                      <m:t>|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𝑉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|</m:t>
                    </m:r>
                  </m:oMath>
                </a14:m>
                <a:r>
                  <a:rPr lang="en-US" sz="2000" dirty="0" smtClean="0"/>
                  <a:t>.</a:t>
                </a:r>
              </a:p>
              <a:p>
                <a:pPr marL="0" indent="0">
                  <a:buNone/>
                </a:pPr>
                <a:r>
                  <a:rPr lang="en-US" sz="2000" dirty="0"/>
                  <a:t> </a:t>
                </a:r>
                <a:r>
                  <a:rPr lang="en-US" sz="2000" dirty="0" smtClean="0"/>
                  <a:t>    Here </a:t>
                </a:r>
                <a14:m>
                  <m:oMath xmlns:m="http://schemas.openxmlformats.org/officeDocument/2006/math">
                    <m:r>
                      <a:rPr lang="en-US" sz="2000">
                        <a:latin typeface="Cambria Math" panose="02040503050406030204" pitchFamily="18" charset="0"/>
                      </a:rPr>
                      <m:t>|</m:t>
                    </m:r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|</m:t>
                    </m:r>
                  </m:oMath>
                </a14:m>
                <a:r>
                  <a:rPr lang="en-US" sz="2000" dirty="0" smtClean="0"/>
                  <a:t> denotes the number of elements in a set.</a:t>
                </a:r>
                <a:endParaRPr lang="en-US" sz="2000" dirty="0"/>
              </a:p>
              <a:p>
                <a:r>
                  <a:rPr lang="en-US" sz="2000" dirty="0"/>
                  <a:t> The size of G, denoted by </a:t>
                </a:r>
                <a14:m>
                  <m:oMath xmlns:m="http://schemas.openxmlformats.org/officeDocument/2006/math">
                    <m:r>
                      <a:rPr lang="en-US" sz="2000">
                        <a:latin typeface="Cambria Math" panose="02040503050406030204" pitchFamily="18" charset="0"/>
                      </a:rPr>
                      <m:t>|</m:t>
                    </m:r>
                    <m:r>
                      <a:rPr lang="en-US" sz="2000" b="0" i="0" smtClean="0">
                        <a:latin typeface="Cambria Math" panose="02040503050406030204" pitchFamily="18" charset="0"/>
                      </a:rPr>
                      <m:t>|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𝐺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|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|</m:t>
                    </m:r>
                  </m:oMath>
                </a14:m>
                <a:r>
                  <a:rPr lang="en-US" sz="2000" dirty="0"/>
                  <a:t>, is the number of edges of G, i.e.,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𝐺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|</m:t>
                        </m:r>
                      </m:e>
                    </m:d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>
                        <a:latin typeface="Cambria Math" panose="02040503050406030204" pitchFamily="18" charset="0"/>
                      </a:rPr>
                      <m:t>|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|</m:t>
                    </m:r>
                  </m:oMath>
                </a14:m>
                <a:r>
                  <a:rPr lang="en-US" sz="2000" dirty="0"/>
                  <a:t>. </a:t>
                </a:r>
                <a:endParaRPr lang="en-US" sz="2000" dirty="0" smtClean="0"/>
              </a:p>
              <a:p>
                <a:r>
                  <a:rPr lang="en-US" sz="2000" dirty="0" smtClean="0"/>
                  <a:t> Note </a:t>
                </a:r>
                <a:r>
                  <a:rPr lang="en-US" sz="2000" dirty="0"/>
                  <a:t>that if the order of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r>
                  <a:rPr lang="en-US" sz="2000" dirty="0"/>
                  <a:t> is n, then the size of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r>
                  <a:rPr lang="en-US" sz="2000" dirty="0"/>
                  <a:t> is </a:t>
                </a:r>
                <a:endParaRPr lang="en-US" sz="2000" dirty="0" smtClean="0"/>
              </a:p>
              <a:p>
                <a:pPr marL="0" indent="0">
                  <a:buNone/>
                </a:pPr>
                <a:r>
                  <a:rPr lang="en-US" sz="2000" dirty="0"/>
                  <a:t> </a:t>
                </a:r>
                <a:r>
                  <a:rPr lang="en-US" sz="2000" dirty="0" smtClean="0"/>
                  <a:t>    between </a:t>
                </a:r>
                <a:r>
                  <a:rPr lang="en-US" sz="2000" dirty="0"/>
                  <a:t>0 </a:t>
                </a:r>
                <a:r>
                  <a:rPr lang="en-US" sz="2000" dirty="0" smtClean="0"/>
                  <a:t>and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bSup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!</m:t>
                        </m:r>
                      </m:num>
                      <m:den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2!</m:t>
                        </m:r>
                        <m:d>
                          <m:d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−2</m:t>
                            </m:r>
                          </m:e>
                        </m:d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!</m:t>
                        </m:r>
                      </m:den>
                    </m:f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−1)</m:t>
                        </m:r>
                      </m:num>
                      <m:den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2000" i="1" smtClean="0">
                            <a:latin typeface="Cambria Math" panose="02040503050406030204" pitchFamily="18" charset="0"/>
                          </a:rPr>
                          <m:t> </m:t>
                        </m:r>
                      </m:den>
                    </m:f>
                  </m:oMath>
                </a14:m>
                <a:endParaRPr lang="en-US" sz="2000" dirty="0" smtClean="0"/>
              </a:p>
              <a:p>
                <a:r>
                  <a:rPr lang="en-US" sz="2000" dirty="0" smtClean="0"/>
                  <a:t>In our example,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=5</m:t>
                    </m:r>
                  </m:oMath>
                </a14:m>
                <a:r>
                  <a:rPr lang="en-US" sz="2000" dirty="0" smtClean="0"/>
                  <a:t> and </a:t>
                </a:r>
                <a14:m>
                  <m:oMath xmlns:m="http://schemas.openxmlformats.org/officeDocument/2006/math">
                    <m:d>
                      <m:dPr>
                        <m:begChr m:val="‖"/>
                        <m:endChr m:val="‖"/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</m:d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8</m:t>
                    </m:r>
                  </m:oMath>
                </a14:m>
                <a:r>
                  <a:rPr lang="en-US" sz="2000" dirty="0"/>
                  <a:t> </a:t>
                </a:r>
                <a:endParaRPr lang="en-US" sz="2000" dirty="0" smtClean="0"/>
              </a:p>
              <a:p>
                <a:pPr marL="0" indent="0">
                  <a:buNone/>
                </a:pPr>
                <a:endParaRPr lang="en-US" sz="2000" dirty="0"/>
              </a:p>
              <a:p>
                <a:pPr marL="0" indent="0">
                  <a:buNone/>
                </a:pPr>
                <a:endParaRPr lang="en-US" sz="2000" dirty="0" smtClean="0"/>
              </a:p>
              <a:p>
                <a:pPr marL="0" indent="0">
                  <a:buNone/>
                </a:pPr>
                <a:endParaRPr lang="en-US" dirty="0" smtClean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endParaRPr lang="en-US" dirty="0" smtClean="0"/>
              </a:p>
              <a:p>
                <a:pPr marL="0" indent="0">
                  <a:buNone/>
                </a:pPr>
                <a:endParaRPr lang="en-US" dirty="0" smtClean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endParaRPr lang="en-US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60374" y="1272965"/>
                <a:ext cx="8538813" cy="5510220"/>
              </a:xfrm>
              <a:blipFill>
                <a:blip r:embed="rId2"/>
                <a:stretch>
                  <a:fillRect l="-6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Footer Placeholder 4"/>
          <p:cNvSpPr txBox="1">
            <a:spLocks/>
          </p:cNvSpPr>
          <p:nvPr/>
        </p:nvSpPr>
        <p:spPr>
          <a:xfrm>
            <a:off x="8329808" y="6298648"/>
            <a:ext cx="6693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smtClean="0"/>
              <a:t>P</a:t>
            </a:r>
            <a:fld id="{0E285045-4ED3-4AFD-8508-4941EB353DA9}" type="slidenum">
              <a:rPr lang="en-US" sz="2000" smtClean="0"/>
              <a:pPr/>
              <a:t>32</a:t>
            </a:fld>
            <a:endParaRPr lang="en-US" sz="2000" dirty="0"/>
          </a:p>
        </p:txBody>
      </p:sp>
      <p:sp>
        <p:nvSpPr>
          <p:cNvPr id="13" name="AutoShape 2" descr="Unstructured, semi-structured, and structured data | Download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9458" y="1515725"/>
            <a:ext cx="2114550" cy="1209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773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0374" y="412688"/>
            <a:ext cx="7592606" cy="542679"/>
          </a:xfrm>
        </p:spPr>
        <p:txBody>
          <a:bodyPr>
            <a:normAutofit/>
          </a:bodyPr>
          <a:lstStyle/>
          <a:p>
            <a:r>
              <a:rPr lang="en-US" sz="2400" b="1" dirty="0" smtClean="0"/>
              <a:t>Brief Introduction of Graph (degree)</a:t>
            </a:r>
            <a:endParaRPr lang="en-US" sz="2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0374" y="1272965"/>
            <a:ext cx="8538813" cy="55102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The degree</a:t>
            </a:r>
            <a:r>
              <a:rPr lang="en-US" dirty="0"/>
              <a:t> of a vertex is the number of edges with that vertex as an end-point; 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 smtClean="0"/>
              <a:t>The </a:t>
            </a:r>
            <a:r>
              <a:rPr lang="en-US" b="1" dirty="0"/>
              <a:t>degree</a:t>
            </a:r>
            <a:r>
              <a:rPr lang="en-US" dirty="0"/>
              <a:t> </a:t>
            </a:r>
            <a:r>
              <a:rPr lang="en-US" dirty="0" smtClean="0"/>
              <a:t>of Q=4.</a:t>
            </a:r>
          </a:p>
          <a:p>
            <a:pPr marL="0" indent="0">
              <a:buNone/>
            </a:pPr>
            <a:r>
              <a:rPr lang="en-US" b="1" dirty="0" smtClean="0"/>
              <a:t>The </a:t>
            </a:r>
            <a:r>
              <a:rPr lang="en-US" b="1" dirty="0"/>
              <a:t>degree</a:t>
            </a:r>
            <a:r>
              <a:rPr lang="en-US" dirty="0"/>
              <a:t> of </a:t>
            </a:r>
            <a:r>
              <a:rPr lang="en-US" dirty="0" smtClean="0"/>
              <a:t>R= ?</a:t>
            </a:r>
          </a:p>
          <a:p>
            <a:pPr marL="0" indent="0">
              <a:buNone/>
            </a:pPr>
            <a:r>
              <a:rPr lang="en-US" dirty="0"/>
              <a:t>: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</p:txBody>
      </p:sp>
      <p:sp>
        <p:nvSpPr>
          <p:cNvPr id="5" name="Footer Placeholder 4"/>
          <p:cNvSpPr txBox="1">
            <a:spLocks/>
          </p:cNvSpPr>
          <p:nvPr/>
        </p:nvSpPr>
        <p:spPr>
          <a:xfrm>
            <a:off x="8329808" y="6298648"/>
            <a:ext cx="6693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smtClean="0"/>
              <a:t>P</a:t>
            </a:r>
            <a:fld id="{0E285045-4ED3-4AFD-8508-4941EB353DA9}" type="slidenum">
              <a:rPr lang="en-US" sz="2000" smtClean="0"/>
              <a:pPr/>
              <a:t>33</a:t>
            </a:fld>
            <a:endParaRPr lang="en-US" sz="2000" dirty="0"/>
          </a:p>
        </p:txBody>
      </p:sp>
      <p:sp>
        <p:nvSpPr>
          <p:cNvPr id="13" name="AutoShape 2" descr="Unstructured, semi-structured, and structured data | Download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8473" y="2217331"/>
            <a:ext cx="2114550" cy="1209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1759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0374" y="412688"/>
            <a:ext cx="7592606" cy="542679"/>
          </a:xfrm>
        </p:spPr>
        <p:txBody>
          <a:bodyPr>
            <a:normAutofit/>
          </a:bodyPr>
          <a:lstStyle/>
          <a:p>
            <a:r>
              <a:rPr lang="en-US" sz="2400" b="1" dirty="0" smtClean="0"/>
              <a:t>Brief Introduction of Graph (</a:t>
            </a:r>
            <a:r>
              <a:rPr lang="en-US" sz="2400" b="1" dirty="0" err="1" smtClean="0"/>
              <a:t>neighbourhood</a:t>
            </a:r>
            <a:r>
              <a:rPr lang="en-US" sz="2400" b="1" dirty="0" smtClean="0"/>
              <a:t>)</a:t>
            </a: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60374" y="1272965"/>
                <a:ext cx="8538813" cy="5510220"/>
              </a:xfrm>
            </p:spPr>
            <p:txBody>
              <a:bodyPr>
                <a:normAutofit fontScale="92500" lnSpcReduction="10000"/>
              </a:bodyPr>
              <a:lstStyle/>
              <a:p>
                <a:endParaRPr lang="en-US" dirty="0" smtClean="0"/>
              </a:p>
              <a:p>
                <a:endParaRPr lang="en-US" dirty="0"/>
              </a:p>
              <a:p>
                <a:r>
                  <a:rPr lang="en-US" sz="1800" dirty="0" smtClean="0"/>
                  <a:t>Given a graph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𝐺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={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𝑉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endParaRPr lang="en-US" sz="1800" dirty="0" smtClean="0"/>
              </a:p>
              <a:p>
                <a:r>
                  <a:rPr lang="en-US" sz="1800" dirty="0"/>
                  <a:t>The set of all neighbors of a vertex </a:t>
                </a:r>
                <a14:m>
                  <m:oMath xmlns:m="http://schemas.openxmlformats.org/officeDocument/2006/math">
                    <m:r>
                      <a:rPr lang="en-US" sz="1800" b="0" i="1" dirty="0" smtClean="0">
                        <a:latin typeface="Cambria Math" panose="02040503050406030204" pitchFamily="18" charset="0"/>
                      </a:rPr>
                      <m:t>𝑣</m:t>
                    </m:r>
                    <m:r>
                      <a:rPr lang="en-US" sz="18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1800" dirty="0" smtClean="0"/>
                  <a:t>of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 panose="02040503050406030204" pitchFamily="18" charset="0"/>
                      </a:rPr>
                      <m:t>𝐺</m:t>
                    </m:r>
                    <m:r>
                      <a:rPr lang="en-US" sz="1800" i="1">
                        <a:latin typeface="Cambria Math" panose="02040503050406030204" pitchFamily="18" charset="0"/>
                      </a:rPr>
                      <m:t>={</m:t>
                    </m:r>
                    <m:r>
                      <a:rPr lang="en-US" sz="1800" i="1">
                        <a:latin typeface="Cambria Math" panose="02040503050406030204" pitchFamily="18" charset="0"/>
                      </a:rPr>
                      <m:t>𝑉</m:t>
                    </m:r>
                    <m:r>
                      <a:rPr lang="en-US" sz="1800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1800" i="1"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sz="1800" i="1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r>
                  <a:rPr lang="en-US" sz="1800" dirty="0"/>
                  <a:t>, denoted by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 panose="02040503050406030204" pitchFamily="18" charset="0"/>
                      </a:rPr>
                      <m:t>𝑁</m:t>
                    </m:r>
                    <m:d>
                      <m:dPr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</m:d>
                  </m:oMath>
                </a14:m>
                <a:r>
                  <a:rPr lang="en-US" sz="1800" dirty="0"/>
                  <a:t>, is called the neighborhood of </a:t>
                </a:r>
                <a14:m>
                  <m:oMath xmlns:m="http://schemas.openxmlformats.org/officeDocument/2006/math">
                    <m:r>
                      <a:rPr lang="en-US" sz="1800" i="1" dirty="0">
                        <a:latin typeface="Cambria Math" panose="02040503050406030204" pitchFamily="18" charset="0"/>
                      </a:rPr>
                      <m:t>𝑣</m:t>
                    </m:r>
                  </m:oMath>
                </a14:m>
                <a:r>
                  <a:rPr lang="en-US" sz="1800" dirty="0"/>
                  <a:t>. </a:t>
                </a:r>
                <a:endParaRPr lang="en-US" sz="1800" dirty="0" smtClean="0"/>
              </a:p>
              <a:p>
                <a:r>
                  <a:rPr lang="en-US" sz="1800" dirty="0" smtClean="0"/>
                  <a:t>The above definition does </a:t>
                </a:r>
                <a:r>
                  <a:rPr lang="en-US" sz="1800" dirty="0"/>
                  <a:t>not include </a:t>
                </a:r>
                <a14:m>
                  <m:oMath xmlns:m="http://schemas.openxmlformats.org/officeDocument/2006/math">
                    <m:r>
                      <a:rPr lang="en-US" sz="1800" i="1" dirty="0">
                        <a:latin typeface="Cambria Math" panose="02040503050406030204" pitchFamily="18" charset="0"/>
                      </a:rPr>
                      <m:t>𝑣</m:t>
                    </m:r>
                  </m:oMath>
                </a14:m>
                <a:r>
                  <a:rPr lang="en-US" sz="1800" dirty="0"/>
                  <a:t> itself, and is more specifically the </a:t>
                </a:r>
                <a:r>
                  <a:rPr lang="en-US" sz="1800" b="1" dirty="0"/>
                  <a:t>open </a:t>
                </a:r>
                <a:r>
                  <a:rPr lang="en-US" sz="1800" b="1" dirty="0" err="1"/>
                  <a:t>neighbourhood</a:t>
                </a:r>
                <a:r>
                  <a:rPr lang="en-US" sz="1800" b="1" dirty="0"/>
                  <a:t> </a:t>
                </a:r>
                <a:r>
                  <a:rPr lang="en-US" sz="1800" dirty="0"/>
                  <a:t>of </a:t>
                </a:r>
                <a14:m>
                  <m:oMath xmlns:m="http://schemas.openxmlformats.org/officeDocument/2006/math">
                    <m:r>
                      <a:rPr lang="en-US" sz="1800" i="1" dirty="0">
                        <a:latin typeface="Cambria Math" panose="02040503050406030204" pitchFamily="18" charset="0"/>
                      </a:rPr>
                      <m:t>𝑣</m:t>
                    </m:r>
                    <m:r>
                      <a:rPr lang="en-US" sz="1800" b="0" i="0" dirty="0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en-US" sz="1800" b="0" dirty="0" smtClean="0"/>
              </a:p>
              <a:p>
                <a:r>
                  <a:rPr lang="en-US" sz="1800" dirty="0" smtClean="0"/>
                  <a:t>We can define a </a:t>
                </a:r>
                <a:r>
                  <a:rPr lang="en-US" sz="1800" dirty="0" err="1"/>
                  <a:t>neighbourhood</a:t>
                </a:r>
                <a:r>
                  <a:rPr lang="en-US" sz="1800" dirty="0"/>
                  <a:t> in which </a:t>
                </a:r>
                <a14:m>
                  <m:oMath xmlns:m="http://schemas.openxmlformats.org/officeDocument/2006/math">
                    <m:r>
                      <a:rPr lang="en-US" sz="1800" i="1" dirty="0">
                        <a:latin typeface="Cambria Math" panose="02040503050406030204" pitchFamily="18" charset="0"/>
                      </a:rPr>
                      <m:t>𝑣</m:t>
                    </m:r>
                  </m:oMath>
                </a14:m>
                <a:r>
                  <a:rPr lang="en-US" sz="1800" dirty="0"/>
                  <a:t> itself is </a:t>
                </a:r>
                <a:r>
                  <a:rPr lang="en-US" sz="1800" dirty="0" smtClean="0"/>
                  <a:t>included. In this case, we the </a:t>
                </a:r>
                <a:r>
                  <a:rPr lang="en-US" sz="1800" b="1" dirty="0"/>
                  <a:t>closed </a:t>
                </a:r>
                <a:r>
                  <a:rPr lang="en-US" sz="1800" b="1" dirty="0" err="1" smtClean="0"/>
                  <a:t>neighbourhood</a:t>
                </a:r>
                <a:r>
                  <a:rPr lang="en-US" sz="1800" dirty="0" smtClean="0"/>
                  <a:t>. </a:t>
                </a:r>
              </a:p>
              <a:p>
                <a:r>
                  <a:rPr lang="en-US" sz="1800" dirty="0" smtClean="0"/>
                  <a:t>If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1800" dirty="0"/>
                  <a:t> is a subset of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𝑉</m:t>
                    </m:r>
                  </m:oMath>
                </a14:m>
                <a:r>
                  <a:rPr lang="en-US" sz="1800" dirty="0"/>
                  <a:t>, we </a:t>
                </a:r>
                <a:r>
                  <a:rPr lang="en-US" sz="1800" dirty="0" smtClean="0"/>
                  <a:t>denote by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 panose="02040503050406030204" pitchFamily="18" charset="0"/>
                      </a:rPr>
                      <m:t>𝑁</m:t>
                    </m:r>
                    <m:d>
                      <m:dPr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</m:oMath>
                </a14:m>
                <a:r>
                  <a:rPr lang="en-US" sz="1800" dirty="0"/>
                  <a:t> the set of all vertices in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r>
                  <a:rPr lang="en-US" sz="1800" dirty="0"/>
                  <a:t> that are adjacent to at least one vertex in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1800" dirty="0" smtClean="0"/>
                  <a:t>.</a:t>
                </a:r>
                <a:endParaRPr lang="en-US" sz="1800" b="0" dirty="0" smtClean="0"/>
              </a:p>
              <a:p>
                <a:pPr marL="0" indent="0">
                  <a:buNone/>
                </a:pPr>
                <a:r>
                  <a:rPr lang="en-US" sz="2000" b="1" dirty="0"/>
                  <a:t>O</a:t>
                </a:r>
                <a:r>
                  <a:rPr lang="en-US" sz="2000" b="1" dirty="0" smtClean="0"/>
                  <a:t>pen </a:t>
                </a:r>
                <a:r>
                  <a:rPr lang="en-US" sz="2000" b="1" dirty="0" err="1"/>
                  <a:t>neighbourhood</a:t>
                </a:r>
                <a:r>
                  <a:rPr lang="en-US" sz="2000" b="1" dirty="0"/>
                  <a:t> </a:t>
                </a:r>
                <a:r>
                  <a:rPr lang="en-US" sz="2000" dirty="0"/>
                  <a:t>of </a:t>
                </a:r>
                <a14:m>
                  <m:oMath xmlns:m="http://schemas.openxmlformats.org/officeDocument/2006/math"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sz="2000" b="0" i="0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000" dirty="0" smtClean="0"/>
                  <a:t> are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{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endParaRPr lang="en-US" sz="2000" dirty="0" smtClean="0"/>
              </a:p>
              <a:p>
                <a:pPr marL="0" indent="0">
                  <a:buNone/>
                </a:pPr>
                <a:r>
                  <a:rPr lang="en-US" sz="2000" b="1" dirty="0" smtClean="0"/>
                  <a:t>Closed </a:t>
                </a:r>
                <a:r>
                  <a:rPr lang="en-US" sz="2000" b="1" dirty="0" err="1" smtClean="0"/>
                  <a:t>neighbourhood</a:t>
                </a:r>
                <a:r>
                  <a:rPr lang="en-US" sz="2000" b="1" dirty="0" smtClean="0"/>
                  <a:t> </a:t>
                </a:r>
                <a:r>
                  <a:rPr lang="en-US" sz="2000" dirty="0"/>
                  <a:t>of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sz="2000" dirty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000" dirty="0"/>
                  <a:t> are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{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endParaRPr lang="en-US" sz="2000" dirty="0"/>
              </a:p>
              <a:p>
                <a:pPr marL="0" indent="0">
                  <a:buNone/>
                </a:pPr>
                <a:r>
                  <a:rPr lang="en-US" sz="2000" dirty="0" smtClean="0"/>
                  <a:t>Let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</m:d>
                  </m:oMath>
                </a14:m>
                <a:endParaRPr lang="en-US" sz="2000" b="0" dirty="0" smtClean="0"/>
              </a:p>
              <a:p>
                <a:pPr marL="0" indent="0">
                  <a:buNone/>
                </a:pPr>
                <a:r>
                  <a:rPr lang="en-US" sz="2000" b="1" dirty="0"/>
                  <a:t>Open </a:t>
                </a:r>
                <a:r>
                  <a:rPr lang="en-US" sz="2000" b="1" dirty="0" err="1"/>
                  <a:t>neighbourhood</a:t>
                </a:r>
                <a:r>
                  <a:rPr lang="en-US" sz="2000" b="1" dirty="0"/>
                  <a:t> </a:t>
                </a:r>
                <a:r>
                  <a:rPr lang="en-US" sz="2000" dirty="0"/>
                  <a:t>of </a:t>
                </a:r>
                <a14:m>
                  <m:oMath xmlns:m="http://schemas.openxmlformats.org/officeDocument/2006/math"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000" dirty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000" dirty="0"/>
                  <a:t> are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{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endParaRPr lang="en-US" sz="2000" dirty="0"/>
              </a:p>
              <a:p>
                <a:pPr marL="0" indent="0">
                  <a:buNone/>
                </a:pPr>
                <a:r>
                  <a:rPr lang="en-US" sz="2000" b="1" dirty="0"/>
                  <a:t>Closed </a:t>
                </a:r>
                <a:r>
                  <a:rPr lang="en-US" sz="2000" b="1" dirty="0" err="1"/>
                  <a:t>neighbourhood</a:t>
                </a:r>
                <a:r>
                  <a:rPr lang="en-US" sz="2000" b="1" dirty="0"/>
                  <a:t> </a:t>
                </a:r>
                <a:r>
                  <a:rPr lang="en-US" sz="2000" dirty="0"/>
                  <a:t>of </a:t>
                </a:r>
                <a14:m>
                  <m:oMath xmlns:m="http://schemas.openxmlformats.org/officeDocument/2006/math">
                    <m:r>
                      <a:rPr lang="en-US" sz="2000" dirty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000" dirty="0"/>
                  <a:t> are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{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endParaRPr lang="en-US" sz="2000" dirty="0"/>
              </a:p>
              <a:p>
                <a:pPr marL="0" indent="0">
                  <a:buNone/>
                </a:pPr>
                <a:endParaRPr lang="en-US" sz="2000" dirty="0" smtClean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endParaRPr lang="en-US" dirty="0" smtClean="0"/>
              </a:p>
              <a:p>
                <a:pPr marL="0" indent="0">
                  <a:buNone/>
                </a:pPr>
                <a:endParaRPr lang="en-US" dirty="0" smtClean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endParaRPr lang="en-US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60374" y="1272965"/>
                <a:ext cx="8538813" cy="5510220"/>
              </a:xfrm>
              <a:blipFill>
                <a:blip r:embed="rId2"/>
                <a:stretch>
                  <a:fillRect l="-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Footer Placeholder 4"/>
          <p:cNvSpPr txBox="1">
            <a:spLocks/>
          </p:cNvSpPr>
          <p:nvPr/>
        </p:nvSpPr>
        <p:spPr>
          <a:xfrm>
            <a:off x="8329808" y="6298648"/>
            <a:ext cx="6693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smtClean="0"/>
              <a:t>P</a:t>
            </a:r>
            <a:fld id="{0E285045-4ED3-4AFD-8508-4941EB353DA9}" type="slidenum">
              <a:rPr lang="en-US" sz="2000" smtClean="0"/>
              <a:pPr/>
              <a:t>34</a:t>
            </a:fld>
            <a:endParaRPr lang="en-US" sz="2000" dirty="0"/>
          </a:p>
        </p:txBody>
      </p:sp>
      <p:sp>
        <p:nvSpPr>
          <p:cNvPr id="13" name="AutoShape 2" descr="Unstructured, semi-structured, and structured data | Download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5258" y="668127"/>
            <a:ext cx="2114550" cy="1209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1949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0374" y="421480"/>
            <a:ext cx="7592606" cy="542679"/>
          </a:xfrm>
        </p:spPr>
        <p:txBody>
          <a:bodyPr>
            <a:normAutofit/>
          </a:bodyPr>
          <a:lstStyle/>
          <a:p>
            <a:r>
              <a:rPr lang="en-US" sz="2400" b="1" dirty="0" smtClean="0"/>
              <a:t>Brief Introduction of Graph (</a:t>
            </a:r>
            <a:r>
              <a:rPr lang="en-US" sz="2200" b="1" dirty="0" smtClean="0"/>
              <a:t>identical and </a:t>
            </a:r>
            <a:r>
              <a:rPr lang="en-US" sz="2200" b="1" dirty="0"/>
              <a:t>isomorphic</a:t>
            </a:r>
            <a:r>
              <a:rPr lang="en-US" sz="2400" b="1" dirty="0" smtClean="0"/>
              <a:t>)</a:t>
            </a:r>
            <a:endParaRPr lang="en-US" sz="2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0375" y="1272965"/>
            <a:ext cx="5834918" cy="551022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Remove the </a:t>
            </a:r>
            <a:r>
              <a:rPr lang="en-US" sz="2400" dirty="0"/>
              <a:t>'crossing' of the lines PS and QT by drawing the line PS outside the </a:t>
            </a:r>
            <a:r>
              <a:rPr lang="en-US" sz="2400" dirty="0" smtClean="0"/>
              <a:t>rectangle PQST</a:t>
            </a:r>
            <a:r>
              <a:rPr lang="en-US" sz="2400" dirty="0"/>
              <a:t>. </a:t>
            </a:r>
            <a:endParaRPr lang="en-US" sz="2400" dirty="0" smtClean="0"/>
          </a:p>
          <a:p>
            <a:r>
              <a:rPr lang="en-US" sz="2400" dirty="0" smtClean="0"/>
              <a:t>The </a:t>
            </a:r>
            <a:r>
              <a:rPr lang="en-US" sz="2400" dirty="0"/>
              <a:t>resulting graph still tells us whether there is a direct road from </a:t>
            </a:r>
            <a:r>
              <a:rPr lang="en-US" sz="2400" dirty="0" smtClean="0"/>
              <a:t>one intersection </a:t>
            </a:r>
            <a:r>
              <a:rPr lang="en-US" sz="2400" dirty="0"/>
              <a:t>to </a:t>
            </a:r>
            <a:r>
              <a:rPr lang="en-US" sz="2400" dirty="0" smtClean="0"/>
              <a:t>another.</a:t>
            </a:r>
            <a:endParaRPr lang="en-US" sz="2400" b="0" dirty="0" smtClean="0"/>
          </a:p>
          <a:p>
            <a:r>
              <a:rPr lang="en-US" sz="2400" dirty="0"/>
              <a:t>A</a:t>
            </a:r>
            <a:r>
              <a:rPr lang="en-US" sz="2400" dirty="0" smtClean="0"/>
              <a:t> </a:t>
            </a:r>
            <a:r>
              <a:rPr lang="en-US" sz="2400" dirty="0"/>
              <a:t>graph is a representation of a set of points and of how they are joined </a:t>
            </a:r>
            <a:r>
              <a:rPr lang="en-US" sz="2400" dirty="0" smtClean="0"/>
              <a:t>up.</a:t>
            </a:r>
          </a:p>
          <a:p>
            <a:r>
              <a:rPr lang="en-US" sz="2400" dirty="0" smtClean="0"/>
              <a:t>The way that we draw is irrelevant.</a:t>
            </a:r>
          </a:p>
          <a:p>
            <a:r>
              <a:rPr lang="en-US" sz="2400" dirty="0" smtClean="0"/>
              <a:t>The graphs in the right hand side are the same.</a:t>
            </a:r>
          </a:p>
          <a:p>
            <a:endParaRPr lang="en-US" sz="2000" dirty="0"/>
          </a:p>
          <a:p>
            <a:endParaRPr lang="en-US" sz="2000" dirty="0" smtClean="0"/>
          </a:p>
          <a:p>
            <a:endParaRPr lang="en-US" sz="2000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</p:txBody>
      </p:sp>
      <p:sp>
        <p:nvSpPr>
          <p:cNvPr id="5" name="Footer Placeholder 4"/>
          <p:cNvSpPr txBox="1">
            <a:spLocks/>
          </p:cNvSpPr>
          <p:nvPr/>
        </p:nvSpPr>
        <p:spPr>
          <a:xfrm>
            <a:off x="8329808" y="6298648"/>
            <a:ext cx="6693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smtClean="0"/>
              <a:t>P</a:t>
            </a:r>
            <a:fld id="{0E285045-4ED3-4AFD-8508-4941EB353DA9}" type="slidenum">
              <a:rPr lang="en-US" sz="2000" smtClean="0"/>
              <a:pPr/>
              <a:t>35</a:t>
            </a:fld>
            <a:endParaRPr lang="en-US" sz="2000" dirty="0"/>
          </a:p>
        </p:txBody>
      </p:sp>
      <p:sp>
        <p:nvSpPr>
          <p:cNvPr id="13" name="AutoShape 2" descr="Unstructured, semi-structured, and structured data | Download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01236" y="1042115"/>
            <a:ext cx="2114550" cy="120967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1236" y="2552993"/>
            <a:ext cx="2083746" cy="132441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01236" y="4319433"/>
            <a:ext cx="2083746" cy="1466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3645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0374" y="412688"/>
            <a:ext cx="7592606" cy="542679"/>
          </a:xfrm>
        </p:spPr>
        <p:txBody>
          <a:bodyPr>
            <a:normAutofit/>
          </a:bodyPr>
          <a:lstStyle/>
          <a:p>
            <a:r>
              <a:rPr lang="en-US" sz="2400" b="1" dirty="0" smtClean="0"/>
              <a:t>Brief Introduction of Graph </a:t>
            </a:r>
            <a:r>
              <a:rPr lang="en-US" sz="2800" b="1" dirty="0" smtClean="0"/>
              <a:t>(</a:t>
            </a:r>
            <a:r>
              <a:rPr lang="en-US" sz="2400" b="1" dirty="0" smtClean="0"/>
              <a:t>multiple edges and loop</a:t>
            </a:r>
            <a:r>
              <a:rPr lang="en-US" sz="2800" b="1" dirty="0" smtClean="0"/>
              <a:t>)</a:t>
            </a:r>
            <a:endParaRPr lang="en-US" sz="2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0373" y="955367"/>
            <a:ext cx="8305557" cy="5510220"/>
          </a:xfrm>
        </p:spPr>
        <p:txBody>
          <a:bodyPr>
            <a:normAutofit fontScale="85000" lnSpcReduction="20000"/>
          </a:bodyPr>
          <a:lstStyle/>
          <a:p>
            <a:r>
              <a:rPr lang="en-US" sz="2400" dirty="0" smtClean="0"/>
              <a:t>Suppose that the </a:t>
            </a:r>
            <a:r>
              <a:rPr lang="en-US" sz="2400" dirty="0"/>
              <a:t>roads joining </a:t>
            </a:r>
            <a:r>
              <a:rPr lang="en-US" sz="2400" i="1" dirty="0"/>
              <a:t>Q </a:t>
            </a:r>
            <a:r>
              <a:rPr lang="en-US" sz="2400" dirty="0"/>
              <a:t>and S, and </a:t>
            </a:r>
            <a:r>
              <a:rPr lang="en-US" sz="2400" i="1" dirty="0"/>
              <a:t>S </a:t>
            </a:r>
            <a:r>
              <a:rPr lang="en-US" sz="2400" dirty="0"/>
              <a:t>and </a:t>
            </a:r>
            <a:r>
              <a:rPr lang="en-US" sz="2400" i="1" dirty="0"/>
              <a:t>T, </a:t>
            </a:r>
            <a:r>
              <a:rPr lang="en-US" sz="2400" dirty="0"/>
              <a:t>have too much traffic </a:t>
            </a:r>
            <a:r>
              <a:rPr lang="en-US" sz="2400" dirty="0" smtClean="0"/>
              <a:t>to carry</a:t>
            </a:r>
            <a:r>
              <a:rPr lang="en-US" sz="2400" dirty="0"/>
              <a:t>. </a:t>
            </a:r>
            <a:endParaRPr lang="en-US" sz="2400" dirty="0" smtClean="0"/>
          </a:p>
          <a:p>
            <a:r>
              <a:rPr lang="en-US" sz="2400" dirty="0" smtClean="0"/>
              <a:t>Build </a:t>
            </a:r>
            <a:r>
              <a:rPr lang="en-US" sz="2400" dirty="0"/>
              <a:t>extra roads joining these </a:t>
            </a:r>
            <a:r>
              <a:rPr lang="en-US" sz="2400" dirty="0" smtClean="0"/>
              <a:t>points. </a:t>
            </a:r>
          </a:p>
          <a:p>
            <a:r>
              <a:rPr lang="en-US" sz="2400" dirty="0" smtClean="0"/>
              <a:t>The </a:t>
            </a:r>
            <a:r>
              <a:rPr lang="en-US" sz="2400" dirty="0"/>
              <a:t>edges joining </a:t>
            </a:r>
            <a:r>
              <a:rPr lang="en-US" sz="2400" i="1" dirty="0"/>
              <a:t>Q </a:t>
            </a:r>
            <a:r>
              <a:rPr lang="en-US" sz="2400" dirty="0"/>
              <a:t>and </a:t>
            </a:r>
            <a:r>
              <a:rPr lang="en-US" sz="2400" i="1" dirty="0"/>
              <a:t>S, </a:t>
            </a:r>
            <a:r>
              <a:rPr lang="en-US" sz="2400" dirty="0"/>
              <a:t>or </a:t>
            </a:r>
            <a:r>
              <a:rPr lang="en-US" sz="2400" i="1" dirty="0"/>
              <a:t>S </a:t>
            </a:r>
            <a:r>
              <a:rPr lang="en-US" sz="2400" dirty="0"/>
              <a:t>and </a:t>
            </a:r>
            <a:r>
              <a:rPr lang="en-US" sz="2400" i="1" dirty="0"/>
              <a:t>T, </a:t>
            </a:r>
            <a:r>
              <a:rPr lang="en-US" sz="2400" dirty="0"/>
              <a:t>are </a:t>
            </a:r>
            <a:r>
              <a:rPr lang="en-US" sz="2400" dirty="0" smtClean="0"/>
              <a:t>called </a:t>
            </a:r>
            <a:r>
              <a:rPr lang="en-US" sz="2400" b="1" dirty="0" smtClean="0"/>
              <a:t>multiple </a:t>
            </a:r>
            <a:r>
              <a:rPr lang="en-US" sz="2400" b="1" dirty="0"/>
              <a:t>edges</a:t>
            </a:r>
            <a:r>
              <a:rPr lang="en-US" sz="2400" b="1" dirty="0" smtClean="0"/>
              <a:t>.</a:t>
            </a:r>
          </a:p>
          <a:p>
            <a:endParaRPr lang="en-US" dirty="0" smtClean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sz="2200" dirty="0" smtClean="0"/>
          </a:p>
          <a:p>
            <a:r>
              <a:rPr lang="en-US" sz="2200" dirty="0" smtClean="0"/>
              <a:t>Now we </a:t>
            </a:r>
            <a:r>
              <a:rPr lang="en-US" sz="2200" dirty="0"/>
              <a:t>need a car park at P, then we indicate this by </a:t>
            </a:r>
            <a:r>
              <a:rPr lang="en-US" sz="2200" dirty="0" smtClean="0"/>
              <a:t>drawing an </a:t>
            </a:r>
            <a:r>
              <a:rPr lang="en-US" sz="2200" dirty="0"/>
              <a:t>edge from </a:t>
            </a:r>
            <a:r>
              <a:rPr lang="en-US" sz="2200" i="1" dirty="0"/>
              <a:t>P </a:t>
            </a:r>
            <a:r>
              <a:rPr lang="en-US" sz="2200" dirty="0"/>
              <a:t>to itself, called a </a:t>
            </a:r>
            <a:r>
              <a:rPr lang="en-US" sz="2200" b="1" dirty="0" smtClean="0"/>
              <a:t>loop.</a:t>
            </a:r>
          </a:p>
          <a:p>
            <a:endParaRPr lang="en-US" sz="2200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r>
              <a:rPr lang="en-US" sz="2400" dirty="0" smtClean="0"/>
              <a:t>In general, a graph may contain </a:t>
            </a:r>
            <a:r>
              <a:rPr lang="en-US" sz="2400" dirty="0"/>
              <a:t>loops and multiple edges. </a:t>
            </a:r>
            <a:endParaRPr lang="en-US" sz="2400" dirty="0" smtClean="0"/>
          </a:p>
          <a:p>
            <a:r>
              <a:rPr lang="en-US" sz="2400" dirty="0" smtClean="0"/>
              <a:t>Graphs </a:t>
            </a:r>
            <a:r>
              <a:rPr lang="en-US" sz="2400" dirty="0"/>
              <a:t>with no loops or multiple </a:t>
            </a:r>
            <a:r>
              <a:rPr lang="en-US" sz="2400" dirty="0" smtClean="0"/>
              <a:t>edges are </a:t>
            </a:r>
            <a:r>
              <a:rPr lang="en-US" sz="2400" dirty="0"/>
              <a:t>called </a:t>
            </a:r>
            <a:r>
              <a:rPr lang="en-US" sz="2400" b="1" dirty="0"/>
              <a:t>simple graphs.</a:t>
            </a:r>
            <a:endParaRPr lang="en-US" sz="2400" dirty="0"/>
          </a:p>
          <a:p>
            <a:endParaRPr lang="en-US" sz="2000" dirty="0" smtClean="0"/>
          </a:p>
          <a:p>
            <a:endParaRPr lang="en-US" sz="2000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</p:txBody>
      </p:sp>
      <p:sp>
        <p:nvSpPr>
          <p:cNvPr id="5" name="Footer Placeholder 4"/>
          <p:cNvSpPr txBox="1">
            <a:spLocks/>
          </p:cNvSpPr>
          <p:nvPr/>
        </p:nvSpPr>
        <p:spPr>
          <a:xfrm>
            <a:off x="8329808" y="6298648"/>
            <a:ext cx="6693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smtClean="0"/>
              <a:t>P</a:t>
            </a:r>
            <a:fld id="{0E285045-4ED3-4AFD-8508-4941EB353DA9}" type="slidenum">
              <a:rPr lang="en-US" sz="2000" smtClean="0"/>
              <a:pPr/>
              <a:t>36</a:t>
            </a:fld>
            <a:endParaRPr lang="en-US" sz="2000" dirty="0"/>
          </a:p>
        </p:txBody>
      </p:sp>
      <p:sp>
        <p:nvSpPr>
          <p:cNvPr id="13" name="AutoShape 2" descr="Unstructured, semi-structured, and structured data | Download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4329" y="2260479"/>
            <a:ext cx="1981200" cy="125928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9871" y="2260479"/>
            <a:ext cx="1981200" cy="124777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06739" y="2271990"/>
            <a:ext cx="1981200" cy="124777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33541" y="4062444"/>
            <a:ext cx="1959220" cy="1122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1981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0374" y="412688"/>
            <a:ext cx="7592606" cy="542679"/>
          </a:xfrm>
        </p:spPr>
        <p:txBody>
          <a:bodyPr>
            <a:normAutofit/>
          </a:bodyPr>
          <a:lstStyle/>
          <a:p>
            <a:r>
              <a:rPr lang="en-US" sz="2400" b="1" dirty="0" smtClean="0"/>
              <a:t>Brief Introduction of Graph (directed graphs)</a:t>
            </a:r>
            <a:endParaRPr lang="en-US" sz="2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7975" y="1153553"/>
            <a:ext cx="8538813" cy="5510220"/>
          </a:xfrm>
        </p:spPr>
        <p:txBody>
          <a:bodyPr>
            <a:normAutofit/>
          </a:bodyPr>
          <a:lstStyle/>
          <a:p>
            <a:r>
              <a:rPr lang="en-US" sz="2000" dirty="0"/>
              <a:t>The study of </a:t>
            </a:r>
            <a:r>
              <a:rPr lang="en-US" sz="2000" b="1" dirty="0"/>
              <a:t>directed graphs </a:t>
            </a:r>
            <a:r>
              <a:rPr lang="en-US" sz="2000" dirty="0"/>
              <a:t>(or </a:t>
            </a:r>
            <a:r>
              <a:rPr lang="en-US" sz="2000" b="1" dirty="0"/>
              <a:t>digraphs, </a:t>
            </a:r>
            <a:r>
              <a:rPr lang="en-US" sz="2000" dirty="0"/>
              <a:t>as we abbreviate them) arises </a:t>
            </a:r>
            <a:r>
              <a:rPr lang="en-US" sz="2000" dirty="0" smtClean="0"/>
              <a:t>from making </a:t>
            </a:r>
            <a:r>
              <a:rPr lang="en-US" sz="2000" dirty="0"/>
              <a:t>the roads into one-way </a:t>
            </a:r>
            <a:r>
              <a:rPr lang="en-US" sz="2000" dirty="0" smtClean="0"/>
              <a:t>streets.</a:t>
            </a:r>
          </a:p>
          <a:p>
            <a:endParaRPr lang="en-US" i="1" dirty="0" smtClean="0"/>
          </a:p>
          <a:p>
            <a:endParaRPr lang="en-US" i="1" dirty="0"/>
          </a:p>
          <a:p>
            <a:endParaRPr lang="en-US" i="1" dirty="0" smtClean="0"/>
          </a:p>
          <a:p>
            <a:r>
              <a:rPr lang="en-US" sz="2000" i="1" dirty="0" smtClean="0"/>
              <a:t>V</a:t>
            </a:r>
            <a:r>
              <a:rPr lang="en-US" sz="2000" dirty="0"/>
              <a:t> is a </a:t>
            </a:r>
            <a:r>
              <a:rPr lang="en-US" sz="2000" dirty="0" smtClean="0"/>
              <a:t>set</a:t>
            </a:r>
            <a:r>
              <a:rPr lang="en-US" sz="2000" dirty="0"/>
              <a:t> </a:t>
            </a:r>
            <a:r>
              <a:rPr lang="en-US" sz="2000" dirty="0" smtClean="0"/>
              <a:t>whose elements</a:t>
            </a:r>
            <a:r>
              <a:rPr lang="en-US" sz="2000" dirty="0"/>
              <a:t> </a:t>
            </a:r>
            <a:r>
              <a:rPr lang="en-US" sz="2000" dirty="0" smtClean="0"/>
              <a:t>are </a:t>
            </a:r>
            <a:r>
              <a:rPr lang="en-US" sz="2000" dirty="0"/>
              <a:t>called </a:t>
            </a:r>
            <a:r>
              <a:rPr lang="en-US" sz="2000" i="1" dirty="0"/>
              <a:t>vertices</a:t>
            </a:r>
            <a:r>
              <a:rPr lang="en-US" sz="2000" dirty="0"/>
              <a:t>, </a:t>
            </a:r>
            <a:r>
              <a:rPr lang="en-US" sz="2000" i="1" dirty="0"/>
              <a:t>nodes</a:t>
            </a:r>
            <a:r>
              <a:rPr lang="en-US" sz="2000" dirty="0"/>
              <a:t>, or </a:t>
            </a:r>
            <a:r>
              <a:rPr lang="en-US" sz="2000" i="1" dirty="0"/>
              <a:t>points</a:t>
            </a:r>
            <a:r>
              <a:rPr lang="en-US" sz="2000" dirty="0"/>
              <a:t>;</a:t>
            </a:r>
          </a:p>
          <a:p>
            <a:r>
              <a:rPr lang="en-US" sz="2000" i="1" dirty="0"/>
              <a:t>A</a:t>
            </a:r>
            <a:r>
              <a:rPr lang="en-US" sz="2000" dirty="0"/>
              <a:t> is a set of </a:t>
            </a:r>
            <a:r>
              <a:rPr lang="en-US" sz="2000" dirty="0" smtClean="0"/>
              <a:t>ordered pairs</a:t>
            </a:r>
            <a:r>
              <a:rPr lang="en-US" sz="2000" dirty="0"/>
              <a:t> of vertices, called </a:t>
            </a:r>
            <a:r>
              <a:rPr lang="en-US" sz="2000" i="1" dirty="0"/>
              <a:t>arrows</a:t>
            </a:r>
            <a:r>
              <a:rPr lang="en-US" sz="2000" dirty="0"/>
              <a:t>, </a:t>
            </a:r>
            <a:r>
              <a:rPr lang="en-US" sz="2000" i="1" dirty="0"/>
              <a:t>directed edges</a:t>
            </a:r>
            <a:r>
              <a:rPr lang="en-US" sz="2000" dirty="0"/>
              <a:t> (sometimes simply </a:t>
            </a:r>
            <a:r>
              <a:rPr lang="en-US" sz="2000" i="1" dirty="0"/>
              <a:t>edges</a:t>
            </a:r>
            <a:r>
              <a:rPr lang="en-US" sz="2000" dirty="0"/>
              <a:t> with the corresponding set named </a:t>
            </a:r>
            <a:r>
              <a:rPr lang="en-US" sz="2000" i="1" dirty="0"/>
              <a:t>E</a:t>
            </a:r>
            <a:r>
              <a:rPr lang="en-US" sz="2000" dirty="0"/>
              <a:t> instead of </a:t>
            </a:r>
            <a:r>
              <a:rPr lang="en-US" sz="2000" i="1" dirty="0"/>
              <a:t>A</a:t>
            </a:r>
            <a:r>
              <a:rPr lang="en-US" sz="2000" dirty="0"/>
              <a:t>), </a:t>
            </a:r>
            <a:r>
              <a:rPr lang="en-US" sz="2000" i="1" dirty="0"/>
              <a:t>directed arcs</a:t>
            </a:r>
            <a:r>
              <a:rPr lang="en-US" sz="2000" dirty="0"/>
              <a:t>, or </a:t>
            </a:r>
            <a:r>
              <a:rPr lang="en-US" sz="2000" i="1" dirty="0"/>
              <a:t>directed lines</a:t>
            </a:r>
            <a:r>
              <a:rPr lang="en-US" sz="2000" dirty="0" smtClean="0"/>
              <a:t>.</a:t>
            </a:r>
          </a:p>
          <a:p>
            <a:r>
              <a:rPr lang="en-US" sz="2000" dirty="0"/>
              <a:t>For example, an arc (</a:t>
            </a:r>
            <a:r>
              <a:rPr lang="en-US" sz="2000" i="1" dirty="0"/>
              <a:t>x</a:t>
            </a:r>
            <a:r>
              <a:rPr lang="en-US" sz="2000" dirty="0"/>
              <a:t>, </a:t>
            </a:r>
            <a:r>
              <a:rPr lang="en-US" sz="2000" i="1" dirty="0"/>
              <a:t>y</a:t>
            </a:r>
            <a:r>
              <a:rPr lang="en-US" sz="2000" dirty="0"/>
              <a:t>) is considered to be directed from </a:t>
            </a:r>
            <a:r>
              <a:rPr lang="en-US" sz="2000" i="1" dirty="0"/>
              <a:t>x</a:t>
            </a:r>
            <a:r>
              <a:rPr lang="en-US" sz="2000" dirty="0"/>
              <a:t> to </a:t>
            </a:r>
            <a:r>
              <a:rPr lang="en-US" sz="2000" i="1" dirty="0" smtClean="0"/>
              <a:t>y</a:t>
            </a:r>
            <a:r>
              <a:rPr lang="en-US" sz="2000" dirty="0"/>
              <a:t>.</a:t>
            </a:r>
          </a:p>
          <a:p>
            <a:endParaRPr lang="en-US" sz="2000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</p:txBody>
      </p:sp>
      <p:sp>
        <p:nvSpPr>
          <p:cNvPr id="5" name="Footer Placeholder 4"/>
          <p:cNvSpPr txBox="1">
            <a:spLocks/>
          </p:cNvSpPr>
          <p:nvPr/>
        </p:nvSpPr>
        <p:spPr>
          <a:xfrm>
            <a:off x="8329808" y="6298648"/>
            <a:ext cx="6693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smtClean="0"/>
              <a:t>P</a:t>
            </a:r>
            <a:fld id="{0E285045-4ED3-4AFD-8508-4941EB353DA9}" type="slidenum">
              <a:rPr lang="en-US" sz="2000" smtClean="0"/>
              <a:pPr/>
              <a:t>37</a:t>
            </a:fld>
            <a:endParaRPr lang="en-US" sz="2000" dirty="0"/>
          </a:p>
        </p:txBody>
      </p:sp>
      <p:sp>
        <p:nvSpPr>
          <p:cNvPr id="13" name="AutoShape 2" descr="Unstructured, semi-structured, and structured data | Download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08288" y="1668081"/>
            <a:ext cx="2209800" cy="153352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54103" y="5195084"/>
            <a:ext cx="2123305" cy="1468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6744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0374" y="412688"/>
            <a:ext cx="7592606" cy="542679"/>
          </a:xfrm>
        </p:spPr>
        <p:txBody>
          <a:bodyPr>
            <a:normAutofit/>
          </a:bodyPr>
          <a:lstStyle/>
          <a:p>
            <a:r>
              <a:rPr lang="en-US" sz="2400" b="1" dirty="0" smtClean="0"/>
              <a:t>Brief Introduction of Graph (weighted graphs)</a:t>
            </a:r>
            <a:endParaRPr lang="en-US" sz="2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7975" y="1153553"/>
            <a:ext cx="8538813" cy="5510220"/>
          </a:xfrm>
        </p:spPr>
        <p:txBody>
          <a:bodyPr>
            <a:normAutofit/>
          </a:bodyPr>
          <a:lstStyle/>
          <a:p>
            <a:r>
              <a:rPr lang="en-US" sz="2000" dirty="0"/>
              <a:t>A </a:t>
            </a:r>
            <a:r>
              <a:rPr lang="en-US" sz="2000" b="1" dirty="0"/>
              <a:t>weighted graph</a:t>
            </a:r>
            <a:r>
              <a:rPr lang="en-US" sz="2000" dirty="0"/>
              <a:t> is a </a:t>
            </a:r>
            <a:r>
              <a:rPr lang="en-US" sz="2000" b="1" dirty="0"/>
              <a:t>graph</a:t>
            </a:r>
            <a:r>
              <a:rPr lang="en-US" sz="2000" dirty="0"/>
              <a:t> in which each branch is given a numerical </a:t>
            </a:r>
            <a:r>
              <a:rPr lang="en-US" sz="2000" b="1" dirty="0"/>
              <a:t>weight</a:t>
            </a:r>
            <a:r>
              <a:rPr lang="en-US" sz="2000" dirty="0" smtClean="0"/>
              <a:t>.</a:t>
            </a:r>
          </a:p>
          <a:p>
            <a:r>
              <a:rPr lang="en-US" sz="2000" dirty="0" smtClean="0"/>
              <a:t> </a:t>
            </a:r>
            <a:r>
              <a:rPr lang="en-US" sz="2000" dirty="0"/>
              <a:t>A </a:t>
            </a:r>
            <a:r>
              <a:rPr lang="en-US" sz="2000" b="1" dirty="0"/>
              <a:t>weighted graph</a:t>
            </a:r>
            <a:r>
              <a:rPr lang="en-US" sz="2000" dirty="0"/>
              <a:t> is therefore a special type of labeled </a:t>
            </a:r>
            <a:r>
              <a:rPr lang="en-US" sz="2000" b="1" dirty="0"/>
              <a:t>graph</a:t>
            </a:r>
            <a:r>
              <a:rPr lang="en-US" sz="2000" dirty="0"/>
              <a:t> in which the labels are numbers (which are usually taken to be positive</a:t>
            </a:r>
            <a:r>
              <a:rPr lang="en-US" sz="2000" dirty="0" smtClean="0"/>
              <a:t>).</a:t>
            </a:r>
          </a:p>
          <a:p>
            <a:endParaRPr lang="en-US" sz="2000" i="1" dirty="0" smtClean="0"/>
          </a:p>
          <a:p>
            <a:endParaRPr lang="en-US" i="1" dirty="0"/>
          </a:p>
          <a:p>
            <a:endParaRPr lang="en-US" i="1" dirty="0" smtClean="0"/>
          </a:p>
          <a:p>
            <a:endParaRPr lang="en-US" i="1" dirty="0" smtClean="0"/>
          </a:p>
          <a:p>
            <a:pPr marL="0" indent="0">
              <a:buNone/>
            </a:pPr>
            <a:endParaRPr lang="en-US" i="1" dirty="0"/>
          </a:p>
          <a:p>
            <a:r>
              <a:rPr lang="en-US" sz="2000" dirty="0"/>
              <a:t>Weighted graphs are often used to model real objects and processes. For example, the graph above can be considered as a map, where the nodes are cities and the edges are roads. The weight of each edge is the distance between two cities.</a:t>
            </a:r>
            <a:endParaRPr lang="en-US" sz="2000" i="1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</p:txBody>
      </p:sp>
      <p:sp>
        <p:nvSpPr>
          <p:cNvPr id="5" name="Footer Placeholder 4"/>
          <p:cNvSpPr txBox="1">
            <a:spLocks/>
          </p:cNvSpPr>
          <p:nvPr/>
        </p:nvSpPr>
        <p:spPr>
          <a:xfrm>
            <a:off x="8329808" y="6298648"/>
            <a:ext cx="6693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smtClean="0"/>
              <a:t>P</a:t>
            </a:r>
            <a:fld id="{0E285045-4ED3-4AFD-8508-4941EB353DA9}" type="slidenum">
              <a:rPr lang="en-US" sz="2000" smtClean="0"/>
              <a:pPr/>
              <a:t>38</a:t>
            </a:fld>
            <a:endParaRPr lang="en-US" sz="2000" dirty="0"/>
          </a:p>
        </p:txBody>
      </p:sp>
      <p:sp>
        <p:nvSpPr>
          <p:cNvPr id="13" name="AutoShape 2" descr="Unstructured, semi-structured, and structured data | Download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2172" y="2419201"/>
            <a:ext cx="2720139" cy="1803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4058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0374" y="412688"/>
            <a:ext cx="7592606" cy="542679"/>
          </a:xfrm>
        </p:spPr>
        <p:txBody>
          <a:bodyPr>
            <a:normAutofit/>
          </a:bodyPr>
          <a:lstStyle/>
          <a:p>
            <a:r>
              <a:rPr lang="en-US" sz="2400" b="1" dirty="0" smtClean="0"/>
              <a:t>Brief Introduction of Graph (weighted graphs)</a:t>
            </a:r>
            <a:endParaRPr lang="en-US" sz="2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7975" y="1153553"/>
            <a:ext cx="8538813" cy="5510220"/>
          </a:xfrm>
        </p:spPr>
        <p:txBody>
          <a:bodyPr>
            <a:normAutofit fontScale="92500"/>
          </a:bodyPr>
          <a:lstStyle/>
          <a:p>
            <a:r>
              <a:rPr lang="en-US" sz="2000" dirty="0"/>
              <a:t>A </a:t>
            </a:r>
            <a:r>
              <a:rPr lang="en-US" sz="2000" b="1" dirty="0" smtClean="0"/>
              <a:t>directed</a:t>
            </a:r>
            <a:r>
              <a:rPr lang="en-US" sz="2000" dirty="0" smtClean="0"/>
              <a:t> </a:t>
            </a:r>
            <a:r>
              <a:rPr lang="en-US" sz="2000" b="1" dirty="0" smtClean="0"/>
              <a:t>weighted graph</a:t>
            </a:r>
            <a:r>
              <a:rPr lang="en-US" sz="2000" dirty="0"/>
              <a:t> is a </a:t>
            </a:r>
            <a:r>
              <a:rPr lang="en-US" sz="2000" b="1" dirty="0" smtClean="0"/>
              <a:t>directed</a:t>
            </a:r>
            <a:r>
              <a:rPr lang="en-US" sz="2000" dirty="0" smtClean="0"/>
              <a:t> </a:t>
            </a:r>
            <a:r>
              <a:rPr lang="en-US" sz="2000" b="1" dirty="0" smtClean="0"/>
              <a:t>graph</a:t>
            </a:r>
            <a:r>
              <a:rPr lang="en-US" sz="2000" dirty="0"/>
              <a:t> in which each branch is given a numerical </a:t>
            </a:r>
            <a:r>
              <a:rPr lang="en-US" sz="2000" b="1" dirty="0"/>
              <a:t>weight</a:t>
            </a:r>
            <a:r>
              <a:rPr lang="en-US" sz="2000" dirty="0" smtClean="0"/>
              <a:t>.</a:t>
            </a:r>
          </a:p>
          <a:p>
            <a:endParaRPr lang="en-US" sz="2000" i="1" dirty="0" smtClean="0"/>
          </a:p>
          <a:p>
            <a:endParaRPr lang="en-US" i="1" dirty="0"/>
          </a:p>
          <a:p>
            <a:endParaRPr lang="en-US" i="1" dirty="0" smtClean="0"/>
          </a:p>
          <a:p>
            <a:endParaRPr lang="en-US" i="1" dirty="0" smtClean="0"/>
          </a:p>
          <a:p>
            <a:pPr marL="0" indent="0">
              <a:buNone/>
            </a:pPr>
            <a:endParaRPr lang="en-US" i="1" dirty="0"/>
          </a:p>
          <a:p>
            <a:r>
              <a:rPr lang="en-US" sz="2200" dirty="0"/>
              <a:t>Weighted directed graphs also can be used to model some real processes. </a:t>
            </a:r>
            <a:endParaRPr lang="en-US" sz="2200" dirty="0" smtClean="0"/>
          </a:p>
          <a:p>
            <a:r>
              <a:rPr lang="en-US" sz="2200" dirty="0" smtClean="0"/>
              <a:t>In our example, Node</a:t>
            </a:r>
            <a:r>
              <a:rPr lang="en-US" sz="2200" dirty="0"/>
              <a:t> </a:t>
            </a:r>
            <a:r>
              <a:rPr lang="en-US" sz="2200" dirty="0" smtClean="0"/>
              <a:t>0</a:t>
            </a:r>
            <a:r>
              <a:rPr lang="en-US" sz="2200" dirty="0"/>
              <a:t> </a:t>
            </a:r>
            <a:r>
              <a:rPr lang="en-US" sz="2200" dirty="0" smtClean="0"/>
              <a:t>can </a:t>
            </a:r>
            <a:r>
              <a:rPr lang="en-US" sz="2200" dirty="0"/>
              <a:t>be considered as a storage place, from where we need to transfer some resources to the destination point, say to N</a:t>
            </a:r>
            <a:r>
              <a:rPr lang="en-US" sz="2200" dirty="0" smtClean="0"/>
              <a:t>ode</a:t>
            </a:r>
            <a:r>
              <a:rPr lang="en-US" sz="2200" dirty="0"/>
              <a:t> </a:t>
            </a:r>
            <a:r>
              <a:rPr lang="en-US" sz="2200" dirty="0" smtClean="0"/>
              <a:t>2. </a:t>
            </a:r>
          </a:p>
          <a:p>
            <a:r>
              <a:rPr lang="en-US" sz="2200" dirty="0" smtClean="0"/>
              <a:t>The </a:t>
            </a:r>
            <a:r>
              <a:rPr lang="en-US" sz="2200" dirty="0"/>
              <a:t>remaining nodes can be considered as intermediate places. </a:t>
            </a:r>
            <a:endParaRPr lang="en-US" sz="2200" dirty="0" smtClean="0"/>
          </a:p>
          <a:p>
            <a:r>
              <a:rPr lang="en-US" sz="2200" dirty="0" smtClean="0"/>
              <a:t>Each </a:t>
            </a:r>
            <a:r>
              <a:rPr lang="en-US" sz="2200" dirty="0"/>
              <a:t>edge shows a direction in which the resources can be transferred. </a:t>
            </a:r>
            <a:endParaRPr lang="en-US" sz="2200" dirty="0" smtClean="0"/>
          </a:p>
          <a:p>
            <a:r>
              <a:rPr lang="en-US" sz="2200" dirty="0" smtClean="0"/>
              <a:t>The </a:t>
            </a:r>
            <a:r>
              <a:rPr lang="en-US" sz="2200" dirty="0"/>
              <a:t>weight of an edge shows the maximum amount of resources that can be sent through the edge.</a:t>
            </a:r>
            <a:endParaRPr lang="en-US" sz="2200" dirty="0" smtClean="0"/>
          </a:p>
          <a:p>
            <a:pPr marL="0" indent="0">
              <a:buNone/>
            </a:pPr>
            <a:endParaRPr lang="en-US" sz="2200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</p:txBody>
      </p:sp>
      <p:sp>
        <p:nvSpPr>
          <p:cNvPr id="5" name="Footer Placeholder 4"/>
          <p:cNvSpPr txBox="1">
            <a:spLocks/>
          </p:cNvSpPr>
          <p:nvPr/>
        </p:nvSpPr>
        <p:spPr>
          <a:xfrm>
            <a:off x="8329808" y="6298648"/>
            <a:ext cx="6693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smtClean="0"/>
              <a:t>P</a:t>
            </a:r>
            <a:fld id="{0E285045-4ED3-4AFD-8508-4941EB353DA9}" type="slidenum">
              <a:rPr lang="en-US" sz="2000" smtClean="0"/>
              <a:pPr/>
              <a:t>39</a:t>
            </a:fld>
            <a:endParaRPr lang="en-US" sz="2000" dirty="0"/>
          </a:p>
        </p:txBody>
      </p:sp>
      <p:sp>
        <p:nvSpPr>
          <p:cNvPr id="13" name="AutoShape 2" descr="Unstructured, semi-structured, and structured data | Download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2491" y="1841383"/>
            <a:ext cx="3058107" cy="1941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6005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0373" y="412688"/>
            <a:ext cx="8038733" cy="542679"/>
          </a:xfrm>
        </p:spPr>
        <p:txBody>
          <a:bodyPr>
            <a:normAutofit fontScale="90000"/>
          </a:bodyPr>
          <a:lstStyle/>
          <a:p>
            <a:r>
              <a:rPr lang="en-US" sz="2400" b="1" i="1" dirty="0" smtClean="0"/>
              <a:t>Brief Introduction of Graph </a:t>
            </a:r>
            <a:br>
              <a:rPr lang="en-US" sz="2400" b="1" i="1" dirty="0" smtClean="0"/>
            </a:br>
            <a:r>
              <a:rPr lang="en-US" sz="2400" b="1" i="1" dirty="0" smtClean="0"/>
              <a:t>(adjacency array (matrix) and incidence array (matrix))</a:t>
            </a:r>
            <a:endParaRPr lang="en-US" sz="2400" b="1" i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07975" y="1153553"/>
                <a:ext cx="8538813" cy="5510220"/>
              </a:xfrm>
            </p:spPr>
            <p:txBody>
              <a:bodyPr>
                <a:normAutofit/>
              </a:bodyPr>
              <a:lstStyle/>
              <a:p>
                <a:r>
                  <a:rPr lang="en-US" dirty="0" smtClean="0"/>
                  <a:t>If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r>
                  <a:rPr lang="en-US" i="1" dirty="0"/>
                  <a:t> </a:t>
                </a:r>
                <a:r>
                  <a:rPr lang="en-US" dirty="0"/>
                  <a:t>is a graph with vertices </a:t>
                </a:r>
                <a:r>
                  <a:rPr lang="en-US" dirty="0" smtClean="0"/>
                  <a:t>labelled </a:t>
                </a:r>
                <a14:m>
                  <m:oMath xmlns:m="http://schemas.openxmlformats.org/officeDocument/2006/math">
                    <m:r>
                      <a:rPr lang="en-US" b="0" i="0" dirty="0" smtClean="0">
                        <a:latin typeface="Cambria Math" panose="02040503050406030204" pitchFamily="18" charset="0"/>
                      </a:rPr>
                      <m:t>{1,2,……, 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0" dirty="0" smtClean="0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r>
                  <a:rPr lang="en-US" dirty="0" smtClean="0"/>
                  <a:t>, </a:t>
                </a:r>
                <a:r>
                  <a:rPr lang="en-US" dirty="0"/>
                  <a:t>its </a:t>
                </a:r>
                <a:r>
                  <a:rPr lang="en-US" b="1" dirty="0"/>
                  <a:t>adjacency </a:t>
                </a:r>
                <a:r>
                  <a:rPr lang="en-US" b="1" dirty="0" smtClean="0"/>
                  <a:t>array </a:t>
                </a:r>
                <a14:m>
                  <m:oMath xmlns:m="http://schemas.openxmlformats.org/officeDocument/2006/math">
                    <m:r>
                      <a:rPr lang="en-US" b="1" i="1" dirty="0" smtClean="0">
                        <a:latin typeface="Cambria Math" panose="02040503050406030204" pitchFamily="18" charset="0"/>
                      </a:rPr>
                      <m:t>𝑨</m:t>
                    </m:r>
                  </m:oMath>
                </a14:m>
                <a:r>
                  <a:rPr lang="en-US" dirty="0"/>
                  <a:t> is the </a:t>
                </a:r>
                <a:r>
                  <a:rPr lang="en-US" i="1" dirty="0"/>
                  <a:t>n </a:t>
                </a:r>
                <a:r>
                  <a:rPr lang="en-US" dirty="0"/>
                  <a:t>x </a:t>
                </a:r>
                <a:r>
                  <a:rPr lang="en-US" i="1" dirty="0"/>
                  <a:t>n </a:t>
                </a:r>
                <a:r>
                  <a:rPr lang="en-US" i="1" dirty="0" smtClean="0"/>
                  <a:t>array</a:t>
                </a:r>
                <a:r>
                  <a:rPr lang="en-US" dirty="0" smtClean="0"/>
                  <a:t> </a:t>
                </a:r>
                <a:r>
                  <a:rPr lang="en-US" dirty="0"/>
                  <a:t>whose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𝑖𝑗</m:t>
                    </m:r>
                  </m:oMath>
                </a14:m>
                <a:r>
                  <a:rPr lang="en-US" dirty="0" smtClean="0"/>
                  <a:t>-</a:t>
                </a:r>
                <a:r>
                  <a:rPr lang="en-US" dirty="0" err="1" smtClean="0"/>
                  <a:t>th</a:t>
                </a:r>
                <a:r>
                  <a:rPr lang="en-US" dirty="0" smtClean="0"/>
                  <a:t> </a:t>
                </a:r>
                <a:r>
                  <a:rPr lang="en-US" dirty="0"/>
                  <a:t>entry is </a:t>
                </a:r>
                <a:r>
                  <a:rPr lang="en-US" dirty="0" smtClean="0"/>
                  <a:t>the number of </a:t>
                </a:r>
                <a:r>
                  <a:rPr lang="en-US" dirty="0"/>
                  <a:t>edges </a:t>
                </a:r>
                <a:r>
                  <a:rPr lang="en-US" dirty="0" smtClean="0"/>
                  <a:t>(or the weight of the edge) joining </a:t>
                </a:r>
                <a:r>
                  <a:rPr lang="en-US" dirty="0"/>
                  <a:t>vertex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b="1" i="1" dirty="0"/>
                  <a:t> </a:t>
                </a:r>
                <a:r>
                  <a:rPr lang="en-US" dirty="0"/>
                  <a:t>and vertex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𝑗</m:t>
                    </m:r>
                  </m:oMath>
                </a14:m>
                <a:r>
                  <a:rPr lang="en-US" i="1" dirty="0" smtClean="0"/>
                  <a:t>. </a:t>
                </a:r>
              </a:p>
              <a:p>
                <a:pPr marL="0" indent="0">
                  <a:buNone/>
                </a:pPr>
                <a:endParaRPr lang="en-US" i="1" dirty="0"/>
              </a:p>
              <a:p>
                <a:endParaRPr lang="en-US" i="1" dirty="0" smtClean="0"/>
              </a:p>
              <a:p>
                <a:pPr marL="0" indent="0">
                  <a:buNone/>
                </a:pPr>
                <a:endParaRPr lang="en-US" sz="2200" dirty="0" smtClean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endParaRPr lang="en-US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07975" y="1153553"/>
                <a:ext cx="8538813" cy="5510220"/>
              </a:xfrm>
              <a:blipFill>
                <a:blip r:embed="rId2"/>
                <a:stretch>
                  <a:fillRect l="-1286" t="-1770" r="-12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Footer Placeholder 4"/>
          <p:cNvSpPr txBox="1">
            <a:spLocks/>
          </p:cNvSpPr>
          <p:nvPr/>
        </p:nvSpPr>
        <p:spPr>
          <a:xfrm>
            <a:off x="8329808" y="6298648"/>
            <a:ext cx="6693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smtClean="0"/>
              <a:t>P</a:t>
            </a:r>
            <a:fld id="{0E285045-4ED3-4AFD-8508-4941EB353DA9}" type="slidenum">
              <a:rPr lang="en-US" sz="2000" smtClean="0"/>
              <a:pPr/>
              <a:t>40</a:t>
            </a:fld>
            <a:endParaRPr lang="en-US" sz="2000" dirty="0"/>
          </a:p>
        </p:txBody>
      </p:sp>
      <p:sp>
        <p:nvSpPr>
          <p:cNvPr id="13" name="AutoShape 2" descr="Unstructured, semi-structured, and structured data | Download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44303" y="3016417"/>
            <a:ext cx="5200650" cy="3011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6185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0373" y="412688"/>
            <a:ext cx="8038733" cy="542679"/>
          </a:xfrm>
        </p:spPr>
        <p:txBody>
          <a:bodyPr>
            <a:normAutofit fontScale="90000"/>
          </a:bodyPr>
          <a:lstStyle/>
          <a:p>
            <a:r>
              <a:rPr lang="en-US" sz="2400" b="1" i="1" dirty="0" smtClean="0"/>
              <a:t>Brief Introduction of Graph </a:t>
            </a:r>
            <a:br>
              <a:rPr lang="en-US" sz="2400" b="1" i="1" dirty="0" smtClean="0"/>
            </a:br>
            <a:r>
              <a:rPr lang="en-US" sz="2400" b="1" i="1" dirty="0" smtClean="0"/>
              <a:t>(adjacency array (matrix) and incidence array (matrix))</a:t>
            </a:r>
            <a:endParaRPr lang="en-US" sz="2400" b="1" i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07975" y="1153553"/>
                <a:ext cx="8538813" cy="5510220"/>
              </a:xfrm>
            </p:spPr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dirty="0" smtClean="0"/>
                  <a:t> nodes and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US" dirty="0" smtClean="0"/>
                  <a:t> edges </a:t>
                </a:r>
              </a:p>
              <a:p>
                <a:r>
                  <a:rPr lang="en-US" dirty="0"/>
                  <a:t>I</a:t>
                </a:r>
                <a:r>
                  <a:rPr lang="en-US" dirty="0" smtClean="0"/>
                  <a:t>ts </a:t>
                </a:r>
                <a:r>
                  <a:rPr lang="en-US" b="1" dirty="0"/>
                  <a:t>incidence </a:t>
                </a:r>
                <a:r>
                  <a:rPr lang="en-US" b="1" dirty="0" smtClean="0"/>
                  <a:t>array </a:t>
                </a:r>
                <a14:m>
                  <m:oMath xmlns:m="http://schemas.openxmlformats.org/officeDocument/2006/math">
                    <m:r>
                      <a:rPr lang="en-US" b="1" i="1" dirty="0" smtClean="0">
                        <a:latin typeface="Cambria Math" panose="02040503050406030204" pitchFamily="18" charset="0"/>
                      </a:rPr>
                      <m:t>𝑴</m:t>
                    </m:r>
                  </m:oMath>
                </a14:m>
                <a:r>
                  <a:rPr lang="en-US" b="1" dirty="0"/>
                  <a:t> </a:t>
                </a:r>
                <a:r>
                  <a:rPr lang="en-US" dirty="0"/>
                  <a:t>is the </a:t>
                </a:r>
                <a:r>
                  <a:rPr lang="en-US" i="1" dirty="0"/>
                  <a:t>n </a:t>
                </a:r>
                <a:r>
                  <a:rPr lang="en-US" dirty="0"/>
                  <a:t>x </a:t>
                </a:r>
                <a:r>
                  <a:rPr lang="en-US" i="1" dirty="0"/>
                  <a:t>m array</a:t>
                </a:r>
                <a:r>
                  <a:rPr lang="en-US" dirty="0" smtClean="0"/>
                  <a:t> </a:t>
                </a:r>
                <a:r>
                  <a:rPr lang="en-US" dirty="0"/>
                  <a:t>whose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𝑖𝑗</m:t>
                    </m:r>
                  </m:oMath>
                </a14:m>
                <a:r>
                  <a:rPr lang="en-US" i="1" dirty="0"/>
                  <a:t>-</a:t>
                </a:r>
                <a:r>
                  <a:rPr lang="en-US" i="1" dirty="0" err="1"/>
                  <a:t>th</a:t>
                </a:r>
                <a:r>
                  <a:rPr lang="en-US" i="1" dirty="0"/>
                  <a:t> </a:t>
                </a:r>
                <a:r>
                  <a:rPr lang="en-US" dirty="0"/>
                  <a:t>entry is 1 if </a:t>
                </a:r>
                <a:r>
                  <a:rPr lang="en-US" dirty="0" smtClean="0"/>
                  <a:t>vertex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dirty="0" smtClean="0"/>
                  <a:t> </a:t>
                </a:r>
                <a:r>
                  <a:rPr lang="en-US" dirty="0"/>
                  <a:t>is incident to edge</a:t>
                </a:r>
                <a:r>
                  <a:rPr lang="en-US" dirty="0" smtClean="0"/>
                  <a:t>; </a:t>
                </a:r>
                <a:r>
                  <a:rPr lang="en-US" dirty="0"/>
                  <a:t>and 0 otherwise.</a:t>
                </a:r>
                <a:endParaRPr lang="en-US" sz="2000" i="1" dirty="0" smtClean="0"/>
              </a:p>
              <a:p>
                <a:endParaRPr lang="en-US" i="1" dirty="0"/>
              </a:p>
              <a:p>
                <a:endParaRPr lang="en-US" i="1" dirty="0" smtClean="0"/>
              </a:p>
              <a:p>
                <a:pPr marL="0" indent="0">
                  <a:buNone/>
                </a:pPr>
                <a:endParaRPr lang="en-US" sz="2200" dirty="0" smtClean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endParaRPr lang="en-US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07975" y="1153553"/>
                <a:ext cx="8538813" cy="5510220"/>
              </a:xfrm>
              <a:blipFill>
                <a:blip r:embed="rId2"/>
                <a:stretch>
                  <a:fillRect l="-1286" t="-1770" r="-1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Footer Placeholder 4"/>
          <p:cNvSpPr txBox="1">
            <a:spLocks/>
          </p:cNvSpPr>
          <p:nvPr/>
        </p:nvSpPr>
        <p:spPr>
          <a:xfrm>
            <a:off x="8329808" y="6298648"/>
            <a:ext cx="6693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smtClean="0"/>
              <a:t>P</a:t>
            </a:r>
            <a:fld id="{0E285045-4ED3-4AFD-8508-4941EB353DA9}" type="slidenum">
              <a:rPr lang="en-US" sz="2000" smtClean="0"/>
              <a:pPr/>
              <a:t>41</a:t>
            </a:fld>
            <a:endParaRPr lang="en-US" sz="2000" dirty="0"/>
          </a:p>
        </p:txBody>
      </p:sp>
      <p:sp>
        <p:nvSpPr>
          <p:cNvPr id="13" name="AutoShape 2" descr="Unstructured, semi-structured, and structured data | Download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2895" y="2784559"/>
            <a:ext cx="6553200" cy="2828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9137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0373" y="412688"/>
            <a:ext cx="8038733" cy="542679"/>
          </a:xfrm>
        </p:spPr>
        <p:txBody>
          <a:bodyPr>
            <a:normAutofit fontScale="90000"/>
          </a:bodyPr>
          <a:lstStyle/>
          <a:p>
            <a:r>
              <a:rPr lang="en-US" sz="2400" b="1" i="1" dirty="0" smtClean="0"/>
              <a:t>Brief Introduction of Graph </a:t>
            </a:r>
            <a:br>
              <a:rPr lang="en-US" sz="2400" b="1" i="1" dirty="0" smtClean="0"/>
            </a:br>
            <a:r>
              <a:rPr lang="en-US" sz="2400" b="1" i="1" dirty="0" smtClean="0"/>
              <a:t>(adjacency array (matrix) and incidence array (matrix))</a:t>
            </a:r>
            <a:endParaRPr lang="en-US" sz="2400" b="1" i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07975" y="1153553"/>
                <a:ext cx="8538813" cy="5510220"/>
              </a:xfrm>
            </p:spPr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2400" dirty="0"/>
                  <a:t> nodes and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US" sz="2400" dirty="0"/>
                  <a:t> edges </a:t>
                </a:r>
              </a:p>
              <a:p>
                <a:r>
                  <a:rPr lang="en-US" sz="2400" dirty="0"/>
                  <a:t>Its </a:t>
                </a:r>
                <a:r>
                  <a:rPr lang="en-US" sz="2400" b="1" dirty="0"/>
                  <a:t>incidence array </a:t>
                </a:r>
                <a14:m>
                  <m:oMath xmlns:m="http://schemas.openxmlformats.org/officeDocument/2006/math">
                    <m:r>
                      <a:rPr lang="en-US" sz="2400" b="1" i="1" dirty="0">
                        <a:latin typeface="Cambria Math" panose="02040503050406030204" pitchFamily="18" charset="0"/>
                      </a:rPr>
                      <m:t>𝑴</m:t>
                    </m:r>
                  </m:oMath>
                </a14:m>
                <a:r>
                  <a:rPr lang="en-US" sz="2400" dirty="0" smtClean="0"/>
                  <a:t> is a </a:t>
                </a:r>
                <a:r>
                  <a:rPr lang="en-US" sz="2400" dirty="0"/>
                  <a:t>n × m </a:t>
                </a:r>
                <a:r>
                  <a:rPr lang="en-US" sz="2400" dirty="0" smtClean="0"/>
                  <a:t>2D array </a:t>
                </a:r>
              </a:p>
              <a:p>
                <a:r>
                  <a:rPr lang="en-US" sz="2400" dirty="0" smtClean="0"/>
                  <a:t>The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</a:rPr>
                      <m:t>𝑖𝑗</m:t>
                    </m:r>
                  </m:oMath>
                </a14:m>
                <a:r>
                  <a:rPr lang="en-US" sz="2400" i="1" dirty="0"/>
                  <a:t>-</a:t>
                </a:r>
                <a:r>
                  <a:rPr lang="en-US" sz="2400" i="1" dirty="0" err="1"/>
                  <a:t>th</a:t>
                </a:r>
                <a:r>
                  <a:rPr lang="en-US" sz="2400" i="1" dirty="0"/>
                  <a:t> </a:t>
                </a:r>
                <a:r>
                  <a:rPr lang="en-US" sz="2400" dirty="0"/>
                  <a:t>entry </a:t>
                </a:r>
                <a:r>
                  <a:rPr lang="en-US" sz="2400" dirty="0" smtClean="0"/>
                  <a:t>of </a:t>
                </a:r>
                <a14:m>
                  <m:oMath xmlns:m="http://schemas.openxmlformats.org/officeDocument/2006/math">
                    <m:r>
                      <a:rPr lang="en-US" sz="2400" b="1" i="1" dirty="0">
                        <a:latin typeface="Cambria Math" panose="02040503050406030204" pitchFamily="18" charset="0"/>
                      </a:rPr>
                      <m:t>𝑴</m:t>
                    </m:r>
                    <m:r>
                      <a:rPr lang="en-US" sz="2400" b="1" i="1" dirty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 smtClean="0"/>
                  <a:t> is 1, the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</a:rPr>
                      <m:t>𝑗</m:t>
                    </m:r>
                  </m:oMath>
                </a14:m>
                <a:r>
                  <a:rPr lang="en-US" sz="2400" dirty="0" smtClean="0"/>
                  <a:t>-</a:t>
                </a:r>
                <a:r>
                  <a:rPr lang="en-US" sz="2400" dirty="0" err="1" smtClean="0"/>
                  <a:t>th</a:t>
                </a:r>
                <a:r>
                  <a:rPr lang="en-US" sz="2400" dirty="0" smtClean="0"/>
                  <a:t> edge leaves the 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sz="2400" dirty="0" smtClean="0"/>
                  <a:t>-</a:t>
                </a:r>
                <a:r>
                  <a:rPr lang="en-US" sz="2400" dirty="0" err="1"/>
                  <a:t>th</a:t>
                </a:r>
                <a:r>
                  <a:rPr lang="en-US" sz="2400" dirty="0" smtClean="0"/>
                  <a:t> node.</a:t>
                </a:r>
              </a:p>
              <a:p>
                <a:r>
                  <a:rPr lang="en-US" sz="2400" dirty="0" smtClean="0"/>
                  <a:t> The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</a:rPr>
                      <m:t>𝑖𝑗</m:t>
                    </m:r>
                  </m:oMath>
                </a14:m>
                <a:r>
                  <a:rPr lang="en-US" sz="2400" i="1" dirty="0"/>
                  <a:t>-</a:t>
                </a:r>
                <a:r>
                  <a:rPr lang="en-US" sz="2400" i="1" dirty="0" err="1"/>
                  <a:t>th</a:t>
                </a:r>
                <a:r>
                  <a:rPr lang="en-US" sz="2400" i="1" dirty="0"/>
                  <a:t> </a:t>
                </a:r>
                <a:r>
                  <a:rPr lang="en-US" sz="2400" dirty="0"/>
                  <a:t>entry </a:t>
                </a:r>
                <a:r>
                  <a:rPr lang="en-US" sz="2400" dirty="0" smtClean="0"/>
                  <a:t>of </a:t>
                </a:r>
                <a14:m>
                  <m:oMath xmlns:m="http://schemas.openxmlformats.org/officeDocument/2006/math">
                    <m:r>
                      <a:rPr lang="en-US" sz="2400" b="1" i="1" dirty="0">
                        <a:latin typeface="Cambria Math" panose="02040503050406030204" pitchFamily="18" charset="0"/>
                      </a:rPr>
                      <m:t>𝑴</m:t>
                    </m:r>
                  </m:oMath>
                </a14:m>
                <a:r>
                  <a:rPr lang="en-US" sz="2400" dirty="0" smtClean="0"/>
                  <a:t> is </a:t>
                </a:r>
                <a:r>
                  <a:rPr lang="en-US" sz="2400" dirty="0"/>
                  <a:t>-1, the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</a:rPr>
                      <m:t>𝑗</m:t>
                    </m:r>
                  </m:oMath>
                </a14:m>
                <a:r>
                  <a:rPr lang="en-US" sz="2400" dirty="0"/>
                  <a:t>-</a:t>
                </a:r>
                <a:r>
                  <a:rPr lang="en-US" sz="2400" dirty="0" err="1"/>
                  <a:t>th</a:t>
                </a:r>
                <a:r>
                  <a:rPr lang="en-US" sz="2400" dirty="0"/>
                  <a:t> edge </a:t>
                </a:r>
                <a:r>
                  <a:rPr lang="en-US" sz="2400" dirty="0" smtClean="0"/>
                  <a:t>entries the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sz="2400" dirty="0" smtClean="0"/>
                  <a:t>-</a:t>
                </a:r>
                <a:r>
                  <a:rPr lang="en-US" sz="2400" dirty="0" err="1"/>
                  <a:t>th</a:t>
                </a:r>
                <a:r>
                  <a:rPr lang="en-US" sz="2400" dirty="0"/>
                  <a:t> node</a:t>
                </a:r>
                <a:r>
                  <a:rPr lang="en-US" sz="2400" dirty="0" smtClean="0"/>
                  <a:t>.</a:t>
                </a:r>
              </a:p>
              <a:p>
                <a:pPr marL="0" indent="0">
                  <a:buNone/>
                </a:pPr>
                <a:r>
                  <a:rPr lang="en-US" sz="2400" dirty="0" smtClean="0"/>
                  <a:t>(Note that some authors use opposite </a:t>
                </a:r>
                <a:r>
                  <a:rPr lang="en-US" sz="2400" smtClean="0"/>
                  <a:t>sign notation) </a:t>
                </a:r>
                <a:endParaRPr lang="en-US" sz="2400" dirty="0"/>
              </a:p>
              <a:p>
                <a:pPr marL="0" indent="0">
                  <a:buNone/>
                </a:pPr>
                <a:endParaRPr lang="en-US" sz="2200" dirty="0" smtClean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endParaRPr lang="en-US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07975" y="1153553"/>
                <a:ext cx="8538813" cy="5510220"/>
              </a:xfrm>
              <a:blipFill>
                <a:blip r:embed="rId2"/>
                <a:stretch>
                  <a:fillRect l="-1143" t="-15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Footer Placeholder 4"/>
          <p:cNvSpPr txBox="1">
            <a:spLocks/>
          </p:cNvSpPr>
          <p:nvPr/>
        </p:nvSpPr>
        <p:spPr>
          <a:xfrm>
            <a:off x="8329808" y="6298648"/>
            <a:ext cx="6693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smtClean="0"/>
              <a:t>P</a:t>
            </a:r>
            <a:fld id="{0E285045-4ED3-4AFD-8508-4941EB353DA9}" type="slidenum">
              <a:rPr lang="en-US" sz="2000" smtClean="0"/>
              <a:pPr/>
              <a:t>42</a:t>
            </a:fld>
            <a:endParaRPr lang="en-US" sz="2000" dirty="0"/>
          </a:p>
        </p:txBody>
      </p:sp>
      <p:sp>
        <p:nvSpPr>
          <p:cNvPr id="13" name="AutoShape 2" descr="Unstructured, semi-structured, and structured data | Download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7975" y="3669782"/>
            <a:ext cx="4668213" cy="198024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63288" y="3366284"/>
            <a:ext cx="3838575" cy="3495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1125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0373" y="412688"/>
            <a:ext cx="8038733" cy="542679"/>
          </a:xfrm>
        </p:spPr>
        <p:txBody>
          <a:bodyPr>
            <a:normAutofit/>
          </a:bodyPr>
          <a:lstStyle/>
          <a:p>
            <a:r>
              <a:rPr lang="en-US" sz="2400" b="1" i="1" dirty="0" smtClean="0"/>
              <a:t>Brief Introduction of Graph (Some problems and Solutions) </a:t>
            </a:r>
            <a:endParaRPr lang="en-US" sz="2400" b="1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7976" y="1153553"/>
            <a:ext cx="4925876" cy="5510220"/>
          </a:xfrm>
        </p:spPr>
        <p:txBody>
          <a:bodyPr>
            <a:normAutofit/>
          </a:bodyPr>
          <a:lstStyle/>
          <a:p>
            <a:r>
              <a:rPr lang="en-US" dirty="0"/>
              <a:t>A maze </a:t>
            </a:r>
            <a:r>
              <a:rPr lang="en-US" dirty="0" smtClean="0"/>
              <a:t>as </a:t>
            </a:r>
            <a:r>
              <a:rPr lang="en-US" dirty="0"/>
              <a:t>a </a:t>
            </a:r>
            <a:r>
              <a:rPr lang="en-US" dirty="0" smtClean="0"/>
              <a:t>graph.</a:t>
            </a:r>
          </a:p>
          <a:p>
            <a:r>
              <a:rPr lang="en-US" dirty="0"/>
              <a:t>E</a:t>
            </a:r>
            <a:r>
              <a:rPr lang="en-US" dirty="0" smtClean="0"/>
              <a:t>ach room in </a:t>
            </a:r>
            <a:r>
              <a:rPr lang="en-US" dirty="0"/>
              <a:t>the maze </a:t>
            </a:r>
            <a:r>
              <a:rPr lang="en-US" dirty="0" smtClean="0"/>
              <a:t>is viewed as a vertex.</a:t>
            </a:r>
          </a:p>
          <a:p>
            <a:r>
              <a:rPr lang="en-US" dirty="0" smtClean="0"/>
              <a:t>We add edges </a:t>
            </a:r>
            <a:r>
              <a:rPr lang="en-US" dirty="0"/>
              <a:t>to the graph between </a:t>
            </a:r>
            <a:r>
              <a:rPr lang="en-US" dirty="0" smtClean="0"/>
              <a:t>adjacent rooms that </a:t>
            </a:r>
            <a:r>
              <a:rPr lang="en-US" dirty="0"/>
              <a:t>are not blocked by a wall</a:t>
            </a:r>
            <a:r>
              <a:rPr lang="en-US" dirty="0" smtClean="0"/>
              <a:t>.</a:t>
            </a:r>
          </a:p>
          <a:p>
            <a:r>
              <a:rPr lang="en-US" dirty="0" smtClean="0"/>
              <a:t>Find a shortest path from s to  w.  ???</a:t>
            </a:r>
          </a:p>
          <a:p>
            <a:r>
              <a:rPr lang="en-US" dirty="0" smtClean="0"/>
              <a:t>It is the shortest path problem.</a:t>
            </a:r>
          </a:p>
        </p:txBody>
      </p:sp>
      <p:sp>
        <p:nvSpPr>
          <p:cNvPr id="5" name="Footer Placeholder 4"/>
          <p:cNvSpPr txBox="1">
            <a:spLocks/>
          </p:cNvSpPr>
          <p:nvPr/>
        </p:nvSpPr>
        <p:spPr>
          <a:xfrm>
            <a:off x="8329808" y="6298648"/>
            <a:ext cx="6693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smtClean="0"/>
              <a:t>P</a:t>
            </a:r>
            <a:fld id="{0E285045-4ED3-4AFD-8508-4941EB353DA9}" type="slidenum">
              <a:rPr lang="en-US" sz="2000" smtClean="0"/>
              <a:pPr/>
              <a:t>43</a:t>
            </a:fld>
            <a:endParaRPr lang="en-US" sz="2000" dirty="0"/>
          </a:p>
        </p:txBody>
      </p:sp>
      <p:sp>
        <p:nvSpPr>
          <p:cNvPr id="13" name="AutoShape 2" descr="Unstructured, semi-structured, and structured data | Download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5770" y="1464674"/>
            <a:ext cx="3643417" cy="2106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3822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0373" y="412688"/>
            <a:ext cx="8038733" cy="542679"/>
          </a:xfrm>
        </p:spPr>
        <p:txBody>
          <a:bodyPr>
            <a:normAutofit/>
          </a:bodyPr>
          <a:lstStyle/>
          <a:p>
            <a:r>
              <a:rPr lang="en-US" sz="2400" b="1" i="1" dirty="0" smtClean="0"/>
              <a:t>Brief Introduction of Graph (shortest path) </a:t>
            </a:r>
            <a:endParaRPr lang="en-US" sz="2400" b="1" i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07976" y="1153553"/>
                <a:ext cx="8021832" cy="5510220"/>
              </a:xfrm>
            </p:spPr>
            <p:txBody>
              <a:bodyPr>
                <a:normAutofit fontScale="85000" lnSpcReduction="20000"/>
              </a:bodyPr>
              <a:lstStyle/>
              <a:p>
                <a:r>
                  <a:rPr lang="en-US" dirty="0" smtClean="0"/>
                  <a:t>Given a source vertex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dirty="0" smtClean="0"/>
                  <a:t> , find all the shortest paths to all other nodes. </a:t>
                </a:r>
              </a:p>
              <a:p>
                <a:r>
                  <a:rPr lang="en-US" dirty="0" smtClean="0"/>
                  <a:t>One algorithm is </a:t>
                </a:r>
                <a:r>
                  <a:rPr lang="en-US" dirty="0" err="1" smtClean="0"/>
                  <a:t>Dijkstra’s</a:t>
                </a:r>
                <a:r>
                  <a:rPr lang="en-US" dirty="0" smtClean="0"/>
                  <a:t> </a:t>
                </a:r>
                <a:r>
                  <a:rPr lang="en-US" dirty="0"/>
                  <a:t>Algorithm </a:t>
                </a:r>
                <a:endParaRPr lang="en-US" dirty="0" smtClean="0"/>
              </a:p>
              <a:p>
                <a:pPr marL="0" indent="0">
                  <a:buNone/>
                </a:pPr>
                <a:endParaRPr lang="en-US" dirty="0" smtClean="0"/>
              </a:p>
              <a:p>
                <a:pPr marL="0" indent="0">
                  <a:buNone/>
                </a:pPr>
                <a:r>
                  <a:rPr lang="en-US" dirty="0" smtClean="0"/>
                  <a:t>Let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𝕊</m:t>
                    </m:r>
                  </m:oMath>
                </a14:m>
                <a:r>
                  <a:rPr lang="en-US" dirty="0" smtClean="0"/>
                  <a:t> be </a:t>
                </a:r>
                <a:r>
                  <a:rPr lang="en-US" dirty="0"/>
                  <a:t>the set of </a:t>
                </a:r>
                <a:r>
                  <a:rPr lang="en-US" dirty="0" smtClean="0"/>
                  <a:t>vertices </a:t>
                </a:r>
                <a:r>
                  <a:rPr lang="en-US" dirty="0"/>
                  <a:t>to which we have a shortest </a:t>
                </a:r>
                <a:r>
                  <a:rPr lang="en-US" dirty="0" smtClean="0"/>
                  <a:t>path.</a:t>
                </a:r>
              </a:p>
              <a:p>
                <a:pPr marL="514350" indent="-514350">
                  <a:buAutoNum type="arabicPeriod"/>
                </a:pPr>
                <a:r>
                  <a:rPr lang="en-US" dirty="0" smtClean="0"/>
                  <a:t>Initialize </a:t>
                </a:r>
                <a:r>
                  <a:rPr lang="en-US" dirty="0"/>
                  <a:t>the cost of </a:t>
                </a:r>
                <a:r>
                  <a:rPr lang="en-US" dirty="0" smtClean="0"/>
                  <a:t>the source vertex to </a:t>
                </a:r>
                <a:r>
                  <a:rPr lang="en-US" dirty="0"/>
                  <a:t>0, and all the rest of the nodes to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∞</m:t>
                    </m:r>
                  </m:oMath>
                </a14:m>
                <a:endParaRPr lang="en-US" dirty="0" smtClean="0">
                  <a:ea typeface="Cambria Math" panose="02040503050406030204" pitchFamily="18" charset="0"/>
                </a:endParaRPr>
              </a:p>
              <a:p>
                <a:pPr marL="514350" indent="-514350">
                  <a:buAutoNum type="arabicPeriod"/>
                </a:pPr>
                <a:r>
                  <a:rPr lang="en-US" dirty="0" smtClean="0"/>
                  <a:t>Initialize </a:t>
                </a:r>
                <a:r>
                  <a:rPr lang="en-US" dirty="0"/>
                  <a:t>set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𝕊</m:t>
                    </m:r>
                  </m:oMath>
                </a14:m>
                <a:r>
                  <a:rPr lang="en-US" dirty="0"/>
                  <a:t> to </a:t>
                </a:r>
                <a:r>
                  <a:rPr lang="en-US" dirty="0" smtClean="0"/>
                  <a:t>be empty (no element).</a:t>
                </a:r>
              </a:p>
              <a:p>
                <a:pPr marL="514350" indent="-514350">
                  <a:buAutoNum type="arabicPeriod"/>
                </a:pPr>
                <a:r>
                  <a:rPr lang="en-US" dirty="0" smtClean="0"/>
                  <a:t>While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𝕊</m:t>
                    </m:r>
                  </m:oMath>
                </a14:m>
                <a:r>
                  <a:rPr lang="en-US" dirty="0"/>
                  <a:t> </a:t>
                </a:r>
                <a:r>
                  <a:rPr lang="en-US" dirty="0" smtClean="0"/>
                  <a:t>does not contain all </a:t>
                </a:r>
                <a:r>
                  <a:rPr lang="en-US" dirty="0"/>
                  <a:t>vertices </a:t>
                </a:r>
                <a:endParaRPr lang="en-US" dirty="0" smtClean="0"/>
              </a:p>
              <a:p>
                <a:pPr marL="0" indent="0">
                  <a:buNone/>
                </a:pPr>
                <a:r>
                  <a:rPr lang="en-US" dirty="0" smtClean="0"/>
                  <a:t>         a. Select </a:t>
                </a:r>
                <a:r>
                  <a:rPr lang="en-US" dirty="0"/>
                  <a:t>the node A with the lowest cost that is not in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𝕊</m:t>
                    </m:r>
                  </m:oMath>
                </a14:m>
                <a:endParaRPr lang="en-US" dirty="0" smtClean="0"/>
              </a:p>
              <a:p>
                <a:pPr marL="0" indent="0">
                  <a:buNone/>
                </a:pPr>
                <a:r>
                  <a:rPr lang="en-US" dirty="0"/>
                  <a:t> </a:t>
                </a:r>
                <a:r>
                  <a:rPr lang="en-US" dirty="0" smtClean="0"/>
                  <a:t>        b. Put it in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𝕊</m:t>
                    </m:r>
                  </m:oMath>
                </a14:m>
                <a:endParaRPr lang="en-US" dirty="0" smtClean="0"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en-US" dirty="0" smtClean="0"/>
                  <a:t>         c. </a:t>
                </a:r>
                <a:r>
                  <a:rPr lang="en-US" dirty="0"/>
                  <a:t>F</a:t>
                </a:r>
                <a:r>
                  <a:rPr lang="en-US" dirty="0" smtClean="0"/>
                  <a:t>or </a:t>
                </a:r>
                <a:r>
                  <a:rPr lang="en-US" dirty="0"/>
                  <a:t>each node B adjacent to </a:t>
                </a:r>
                <a:r>
                  <a:rPr lang="en-US" dirty="0" smtClean="0"/>
                  <a:t>A</a:t>
                </a:r>
              </a:p>
              <a:p>
                <a:pPr marL="0" indent="0">
                  <a:buNone/>
                </a:pPr>
                <a:r>
                  <a:rPr lang="en-US" dirty="0"/>
                  <a:t> </a:t>
                </a:r>
                <a:r>
                  <a:rPr lang="en-US" dirty="0" smtClean="0"/>
                  <a:t>             if </a:t>
                </a:r>
                <a:r>
                  <a:rPr lang="en-US" dirty="0"/>
                  <a:t>cost(A)+cost(A,B) &lt; </a:t>
                </a:r>
                <a:r>
                  <a:rPr lang="en-US" dirty="0" smtClean="0"/>
                  <a:t>the current cost of B’, </a:t>
                </a:r>
              </a:p>
              <a:p>
                <a:pPr marL="0" indent="0">
                  <a:buNone/>
                </a:pPr>
                <a:r>
                  <a:rPr lang="en-US" dirty="0"/>
                  <a:t> </a:t>
                </a:r>
                <a:r>
                  <a:rPr lang="en-US" dirty="0" smtClean="0"/>
                  <a:t>            set </a:t>
                </a:r>
                <a:r>
                  <a:rPr lang="en-US" dirty="0"/>
                  <a:t>cost(B) = cost(A)+cost(A,B) </a:t>
                </a:r>
                <a:r>
                  <a:rPr lang="en-US" dirty="0" smtClean="0"/>
                  <a:t> and record </a:t>
                </a:r>
              </a:p>
              <a:p>
                <a:pPr marL="0" indent="0">
                  <a:buNone/>
                </a:pPr>
                <a:r>
                  <a:rPr lang="en-US" dirty="0"/>
                  <a:t> </a:t>
                </a:r>
                <a:r>
                  <a:rPr lang="en-US" dirty="0" smtClean="0"/>
                  <a:t>            previous(B</a:t>
                </a:r>
                <a:r>
                  <a:rPr lang="en-US" dirty="0"/>
                  <a:t>) = A </a:t>
                </a:r>
                <a:r>
                  <a:rPr lang="en-US" dirty="0" smtClean="0"/>
                  <a:t>(so </a:t>
                </a:r>
                <a:r>
                  <a:rPr lang="en-US" dirty="0"/>
                  <a:t>that we can remember the </a:t>
                </a:r>
                <a:r>
                  <a:rPr lang="en-US" dirty="0" smtClean="0"/>
                  <a:t>path)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07976" y="1153553"/>
                <a:ext cx="8021832" cy="5510220"/>
              </a:xfrm>
              <a:blipFill>
                <a:blip r:embed="rId2"/>
                <a:stretch>
                  <a:fillRect l="-1217" t="-2544" b="-18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Footer Placeholder 4"/>
          <p:cNvSpPr txBox="1">
            <a:spLocks/>
          </p:cNvSpPr>
          <p:nvPr/>
        </p:nvSpPr>
        <p:spPr>
          <a:xfrm>
            <a:off x="8329808" y="6298648"/>
            <a:ext cx="6693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smtClean="0"/>
              <a:t>P</a:t>
            </a:r>
            <a:fld id="{0E285045-4ED3-4AFD-8508-4941EB353DA9}" type="slidenum">
              <a:rPr lang="en-US" sz="2000" smtClean="0"/>
              <a:pPr/>
              <a:t>44</a:t>
            </a:fld>
            <a:endParaRPr lang="en-US" sz="2000" dirty="0"/>
          </a:p>
        </p:txBody>
      </p:sp>
      <p:sp>
        <p:nvSpPr>
          <p:cNvPr id="13" name="AutoShape 2" descr="Unstructured, semi-structured, and structured data | Download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2834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0373" y="412688"/>
            <a:ext cx="8038733" cy="542679"/>
          </a:xfrm>
        </p:spPr>
        <p:txBody>
          <a:bodyPr>
            <a:normAutofit/>
          </a:bodyPr>
          <a:lstStyle/>
          <a:p>
            <a:r>
              <a:rPr lang="en-US" sz="2400" b="1" i="1" dirty="0" smtClean="0"/>
              <a:t>Brief Introduction of Graph (shortest path) </a:t>
            </a:r>
            <a:endParaRPr lang="en-US" sz="2400" b="1" i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07976" y="1153553"/>
                <a:ext cx="8021832" cy="5510220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dirty="0" smtClean="0"/>
                  <a:t>Example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endParaRPr lang="en-US" dirty="0" smtClean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endParaRPr lang="en-US" dirty="0" smtClean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endParaRPr lang="en-US" dirty="0" smtClean="0"/>
              </a:p>
              <a:p>
                <a:pPr marL="0" indent="0">
                  <a:buNone/>
                </a:pPr>
                <a:r>
                  <a:rPr lang="en-US" dirty="0" smtClean="0"/>
                  <a:t>Since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𝐶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)=0,</m:t>
                    </m:r>
                  </m:oMath>
                </a14:m>
                <a:r>
                  <a:rPr lang="en-US" dirty="0" smtClean="0"/>
                  <a:t> put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dirty="0" smtClean="0"/>
                  <a:t> to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𝕊</m:t>
                    </m:r>
                  </m:oMath>
                </a14:m>
                <a:endParaRPr lang="en-US" i="1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en-US" dirty="0" smtClean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𝕊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dirty="0" smtClean="0">
                    <a:ea typeface="Cambria Math" panose="02040503050406030204" pitchFamily="18" charset="0"/>
                  </a:rPr>
                  <a:t>, </a:t>
                </a:r>
                <a:r>
                  <a:rPr lang="en-US" dirty="0"/>
                  <a:t>previous(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dirty="0"/>
                  <a:t>) = </a:t>
                </a:r>
                <a:r>
                  <a:rPr lang="en-US" dirty="0" smtClean="0"/>
                  <a:t>Nil </a:t>
                </a:r>
                <a:r>
                  <a:rPr lang="en-US" dirty="0" smtClean="0">
                    <a:ea typeface="Cambria Math" panose="02040503050406030204" pitchFamily="18" charset="0"/>
                  </a:rPr>
                  <a:t>  </a:t>
                </a:r>
                <a:endParaRPr lang="en-US" dirty="0"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en-US" dirty="0" smtClean="0"/>
                  <a:t> </a:t>
                </a:r>
              </a:p>
              <a:p>
                <a:pPr marL="0" indent="0">
                  <a:buNone/>
                </a:pPr>
                <a:endParaRPr lang="en-US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07976" y="1153553"/>
                <a:ext cx="8021832" cy="5510220"/>
              </a:xfrm>
              <a:blipFill>
                <a:blip r:embed="rId2"/>
                <a:stretch>
                  <a:fillRect l="-1597" t="-17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Footer Placeholder 4"/>
          <p:cNvSpPr txBox="1">
            <a:spLocks/>
          </p:cNvSpPr>
          <p:nvPr/>
        </p:nvSpPr>
        <p:spPr>
          <a:xfrm>
            <a:off x="8329808" y="6298648"/>
            <a:ext cx="6693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smtClean="0"/>
              <a:t>P</a:t>
            </a:r>
            <a:fld id="{0E285045-4ED3-4AFD-8508-4941EB353DA9}" type="slidenum">
              <a:rPr lang="en-US" sz="2000" smtClean="0"/>
              <a:pPr/>
              <a:t>45</a:t>
            </a:fld>
            <a:endParaRPr lang="en-US" sz="2000" dirty="0"/>
          </a:p>
        </p:txBody>
      </p:sp>
      <p:sp>
        <p:nvSpPr>
          <p:cNvPr id="13" name="AutoShape 2" descr="Unstructured, semi-structured, and structured data | Download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8634" y="1633946"/>
            <a:ext cx="5802210" cy="2755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503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0373" y="412688"/>
            <a:ext cx="8038733" cy="542679"/>
          </a:xfrm>
        </p:spPr>
        <p:txBody>
          <a:bodyPr>
            <a:normAutofit/>
          </a:bodyPr>
          <a:lstStyle/>
          <a:p>
            <a:r>
              <a:rPr lang="en-US" sz="2400" b="1" i="1" dirty="0" smtClean="0"/>
              <a:t>Brief Introduction of Graph (shortest path) </a:t>
            </a:r>
            <a:endParaRPr lang="en-US" sz="2400" b="1" i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07976" y="1153553"/>
                <a:ext cx="8021832" cy="5510220"/>
              </a:xfrm>
            </p:spPr>
            <p:txBody>
              <a:bodyPr>
                <a:normAutofit fontScale="62500" lnSpcReduction="20000"/>
              </a:bodyPr>
              <a:lstStyle/>
              <a:p>
                <a:pPr marL="0" indent="0">
                  <a:buNone/>
                </a:pPr>
                <a:r>
                  <a:rPr lang="en-US" dirty="0" smtClean="0"/>
                  <a:t>Example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endParaRPr lang="en-US" dirty="0" smtClean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endParaRPr lang="en-US" dirty="0" smtClean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endParaRPr lang="en-US" dirty="0" smtClean="0"/>
              </a:p>
              <a:p>
                <a:pPr marL="0" indent="0">
                  <a:buNone/>
                </a:pPr>
                <a:endParaRPr lang="en-US" dirty="0" smtClean="0"/>
              </a:p>
              <a:p>
                <a:pPr marL="0" indent="0">
                  <a:buNone/>
                </a:pPr>
                <a:endParaRPr lang="en-US" i="1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endParaRPr lang="en-US" i="1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endParaRPr lang="en-US" i="1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𝕊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 smtClean="0">
                    <a:ea typeface="Cambria Math" panose="02040503050406030204" pitchFamily="18" charset="0"/>
                  </a:rPr>
                  <a:t> 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𝐶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)=0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+2=2</m:t>
                    </m:r>
                  </m:oMath>
                </a14:m>
                <a:r>
                  <a:rPr lang="en-US" dirty="0" smtClean="0">
                    <a:ea typeface="Cambria Math" panose="02040503050406030204" pitchFamily="18" charset="0"/>
                  </a:rPr>
                  <a:t>, </a:t>
                </a:r>
                <a:r>
                  <a:rPr lang="en-US" dirty="0"/>
                  <a:t>previous(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dirty="0"/>
                  <a:t>) =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dirty="0"/>
                  <a:t> </a:t>
                </a:r>
                <a:r>
                  <a:rPr lang="en-US" dirty="0">
                    <a:ea typeface="Cambria Math" panose="02040503050406030204" pitchFamily="18" charset="0"/>
                  </a:rPr>
                  <a:t>  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𝐶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)=0+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US" dirty="0">
                    <a:ea typeface="Cambria Math" panose="02040503050406030204" pitchFamily="18" charset="0"/>
                  </a:rPr>
                  <a:t>, </a:t>
                </a:r>
                <a:r>
                  <a:rPr lang="en-US" dirty="0"/>
                  <a:t>previous(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</m:sub>
                    </m:sSub>
                  </m:oMath>
                </a14:m>
                <a:r>
                  <a:rPr lang="en-US" dirty="0"/>
                  <a:t>) =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dirty="0"/>
                  <a:t> </a:t>
                </a:r>
                <a:r>
                  <a:rPr lang="en-US" dirty="0">
                    <a:ea typeface="Cambria Math" panose="02040503050406030204" pitchFamily="18" charset="0"/>
                  </a:rPr>
                  <a:t> </a:t>
                </a:r>
                <a:endParaRPr lang="en-US" dirty="0" smtClean="0"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C</m:t>
                    </m:r>
                    <m:r>
                      <a:rPr lang="en-US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m:rPr>
                        <m:sty m:val="p"/>
                      </m:rPr>
                      <a:rPr lang="en-US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others</m:t>
                    </m:r>
                    <m:r>
                      <a:rPr lang="en-US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∞</m:t>
                    </m:r>
                  </m:oMath>
                </a14:m>
                <a:r>
                  <a:rPr lang="en-US" dirty="0" smtClean="0">
                    <a:ea typeface="Cambria Math" panose="02040503050406030204" pitchFamily="18" charset="0"/>
                  </a:rPr>
                  <a:t> </a:t>
                </a:r>
                <a:endParaRPr lang="en-US" dirty="0"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en-US" dirty="0" smtClean="0">
                    <a:ea typeface="Cambria Math" panose="02040503050406030204" pitchFamily="18" charset="0"/>
                  </a:rPr>
                  <a:t> </a:t>
                </a:r>
                <a:endParaRPr lang="en-US" dirty="0"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en-US" dirty="0" smtClean="0"/>
                  <a:t> </a:t>
                </a:r>
              </a:p>
              <a:p>
                <a:pPr marL="0" indent="0">
                  <a:buNone/>
                </a:pPr>
                <a:endParaRPr lang="en-US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07976" y="1153553"/>
                <a:ext cx="8021832" cy="5510220"/>
              </a:xfrm>
              <a:blipFill>
                <a:blip r:embed="rId2"/>
                <a:stretch>
                  <a:fillRect l="-684" t="-17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Footer Placeholder 4"/>
          <p:cNvSpPr txBox="1">
            <a:spLocks/>
          </p:cNvSpPr>
          <p:nvPr/>
        </p:nvSpPr>
        <p:spPr>
          <a:xfrm>
            <a:off x="8329808" y="6298648"/>
            <a:ext cx="6693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smtClean="0"/>
              <a:t>P</a:t>
            </a:r>
            <a:fld id="{0E285045-4ED3-4AFD-8508-4941EB353DA9}" type="slidenum">
              <a:rPr lang="en-US" sz="2000" smtClean="0"/>
              <a:pPr/>
              <a:t>46</a:t>
            </a:fld>
            <a:endParaRPr lang="en-US" sz="2000" dirty="0"/>
          </a:p>
        </p:txBody>
      </p:sp>
      <p:sp>
        <p:nvSpPr>
          <p:cNvPr id="13" name="AutoShape 2" descr="Unstructured, semi-structured, and structured data | Download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51249" y="1507127"/>
            <a:ext cx="4735286" cy="3183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8453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0373" y="412688"/>
            <a:ext cx="8038733" cy="542679"/>
          </a:xfrm>
        </p:spPr>
        <p:txBody>
          <a:bodyPr>
            <a:normAutofit/>
          </a:bodyPr>
          <a:lstStyle/>
          <a:p>
            <a:r>
              <a:rPr lang="en-US" sz="2400" b="1" i="1" dirty="0" smtClean="0"/>
              <a:t>Brief Introduction of Graph (shortest path) </a:t>
            </a:r>
            <a:endParaRPr lang="en-US" sz="2400" b="1" i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07976" y="1153553"/>
                <a:ext cx="8021832" cy="5510220"/>
              </a:xfrm>
            </p:spPr>
            <p:txBody>
              <a:bodyPr>
                <a:normAutofit fontScale="92500" lnSpcReduction="20000"/>
              </a:bodyPr>
              <a:lstStyle/>
              <a:p>
                <a:pPr marL="0" indent="0">
                  <a:buNone/>
                </a:pPr>
                <a:r>
                  <a:rPr lang="en-US" dirty="0" smtClean="0"/>
                  <a:t>Example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endParaRPr lang="en-US" dirty="0" smtClean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endParaRPr lang="en-US" dirty="0" smtClean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endParaRPr lang="en-US" dirty="0" smtClean="0"/>
              </a:p>
              <a:p>
                <a:pPr marL="0" indent="0">
                  <a:buNone/>
                </a:pPr>
                <a:endParaRPr lang="en-US" dirty="0" smtClean="0"/>
              </a:p>
              <a:p>
                <a:pPr marL="0" indent="0">
                  <a:buNone/>
                </a:pPr>
                <a:endParaRPr lang="en-US" i="1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endParaRPr lang="en-US" i="1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</m:sub>
                    </m:sSub>
                  </m:oMath>
                </a14:m>
                <a:r>
                  <a:rPr lang="en-US" dirty="0" smtClean="0"/>
                  <a:t>  is with min cost</a:t>
                </a:r>
              </a:p>
              <a:p>
                <a:pPr marL="0" indent="0">
                  <a:buNone/>
                </a:pPr>
                <a:r>
                  <a:rPr lang="en-US" dirty="0" smtClean="0"/>
                  <a:t>put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</m:sub>
                    </m:sSub>
                  </m:oMath>
                </a14:m>
                <a:r>
                  <a:rPr lang="en-US" dirty="0"/>
                  <a:t> to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𝕊</m:t>
                    </m:r>
                  </m:oMath>
                </a14:m>
                <a:endParaRPr lang="en-US" i="1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𝕊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4</m:t>
                            </m:r>
                          </m:sub>
                        </m:sSub>
                      </m:e>
                    </m:d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>
                    <a:ea typeface="Cambria Math" panose="02040503050406030204" pitchFamily="18" charset="0"/>
                  </a:rPr>
                  <a:t> </a:t>
                </a:r>
                <a:r>
                  <a:rPr lang="en-US" dirty="0" smtClean="0"/>
                  <a:t> </a:t>
                </a:r>
              </a:p>
              <a:p>
                <a:pPr marL="0" indent="0">
                  <a:buNone/>
                </a:pPr>
                <a:endParaRPr lang="en-US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07976" y="1153553"/>
                <a:ext cx="8021832" cy="5510220"/>
              </a:xfrm>
              <a:blipFill>
                <a:blip r:embed="rId2"/>
                <a:stretch>
                  <a:fillRect l="-1369" t="-27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Footer Placeholder 4"/>
          <p:cNvSpPr txBox="1">
            <a:spLocks/>
          </p:cNvSpPr>
          <p:nvPr/>
        </p:nvSpPr>
        <p:spPr>
          <a:xfrm>
            <a:off x="8329808" y="6298648"/>
            <a:ext cx="6693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smtClean="0"/>
              <a:t>P</a:t>
            </a:r>
            <a:fld id="{0E285045-4ED3-4AFD-8508-4941EB353DA9}" type="slidenum">
              <a:rPr lang="en-US" sz="2000" smtClean="0"/>
              <a:pPr/>
              <a:t>47</a:t>
            </a:fld>
            <a:endParaRPr lang="en-US" sz="2000" dirty="0"/>
          </a:p>
        </p:txBody>
      </p:sp>
      <p:sp>
        <p:nvSpPr>
          <p:cNvPr id="13" name="AutoShape 2" descr="Unstructured, semi-structured, and structured data | Download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76097" y="1371600"/>
            <a:ext cx="5029527" cy="3467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370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0373" y="412688"/>
            <a:ext cx="8038733" cy="542679"/>
          </a:xfrm>
        </p:spPr>
        <p:txBody>
          <a:bodyPr>
            <a:normAutofit/>
          </a:bodyPr>
          <a:lstStyle/>
          <a:p>
            <a:r>
              <a:rPr lang="en-US" sz="2400" b="1" i="1" dirty="0" smtClean="0"/>
              <a:t>Brief Introduction of Graph (shortest path) </a:t>
            </a:r>
            <a:endParaRPr lang="en-US" sz="2400" b="1" i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07976" y="1153553"/>
                <a:ext cx="8021832" cy="5510220"/>
              </a:xfrm>
            </p:spPr>
            <p:txBody>
              <a:bodyPr>
                <a:normAutofit fontScale="25000" lnSpcReduction="20000"/>
              </a:bodyPr>
              <a:lstStyle/>
              <a:p>
                <a:pPr marL="0" indent="0">
                  <a:buNone/>
                </a:pPr>
                <a:r>
                  <a:rPr lang="en-US" dirty="0" smtClean="0"/>
                  <a:t>Example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endParaRPr lang="en-US" dirty="0" smtClean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endParaRPr lang="en-US" dirty="0" smtClean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endParaRPr lang="en-US" dirty="0" smtClean="0"/>
              </a:p>
              <a:p>
                <a:pPr marL="0" indent="0">
                  <a:buNone/>
                </a:pPr>
                <a:endParaRPr lang="en-US" dirty="0" smtClean="0"/>
              </a:p>
              <a:p>
                <a:pPr marL="0" indent="0">
                  <a:buNone/>
                </a:pPr>
                <a:endParaRPr lang="en-US" i="1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endParaRPr lang="en-US" sz="360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sz="8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𝕊</m:t>
                    </m:r>
                    <m:r>
                      <a:rPr lang="en-US" sz="8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sz="8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8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8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US" sz="8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8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8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8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US" sz="8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4</m:t>
                            </m:r>
                          </m:sub>
                        </m:sSub>
                      </m:e>
                    </m:d>
                    <m:r>
                      <a:rPr lang="en-US" sz="8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8000" dirty="0" smtClean="0">
                    <a:ea typeface="Cambria Math" panose="02040503050406030204" pitchFamily="18" charset="0"/>
                  </a:rPr>
                  <a:t> 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8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8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8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en-US" sz="8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sz="8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8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8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5</m:t>
                        </m:r>
                      </m:sub>
                    </m:sSub>
                    <m:r>
                      <a:rPr lang="en-US" sz="8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sz="8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8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8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6</m:t>
                        </m:r>
                      </m:sub>
                    </m:sSub>
                    <m:r>
                      <a:rPr lang="en-US" sz="8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sz="8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8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8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7</m:t>
                        </m:r>
                      </m:sub>
                    </m:sSub>
                  </m:oMath>
                </a14:m>
                <a:r>
                  <a:rPr lang="en-US" sz="8000" i="1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:r>
                  <a:rPr lang="en-US" sz="8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are neighbors 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8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8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8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</m:sub>
                    </m:sSub>
                  </m:oMath>
                </a14:m>
                <a:endParaRPr lang="en-US" sz="8000" i="1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en-US" sz="8000" i="1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update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8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8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𝐶</m:t>
                        </m:r>
                        <m:r>
                          <a:rPr lang="en-US" sz="8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r>
                          <a:rPr lang="en-US" sz="8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8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en-US" sz="8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)=</m:t>
                    </m:r>
                    <m:r>
                      <a:rPr lang="en-US" sz="8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1+2=3</m:t>
                    </m:r>
                  </m:oMath>
                </a14:m>
                <a:r>
                  <a:rPr lang="en-US" sz="8000" dirty="0" smtClean="0">
                    <a:ea typeface="Cambria Math" panose="02040503050406030204" pitchFamily="18" charset="0"/>
                  </a:rPr>
                  <a:t>, </a:t>
                </a:r>
                <a:r>
                  <a:rPr lang="en-US" sz="8000" dirty="0"/>
                  <a:t>previous(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8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8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8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sub>
                    </m:sSub>
                  </m:oMath>
                </a14:m>
                <a:r>
                  <a:rPr lang="en-US" sz="8000" dirty="0"/>
                  <a:t>) =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8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8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8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</m:sub>
                    </m:sSub>
                  </m:oMath>
                </a14:m>
                <a:r>
                  <a:rPr lang="en-US" sz="8000" dirty="0"/>
                  <a:t> </a:t>
                </a:r>
                <a:r>
                  <a:rPr lang="en-US" sz="8000" dirty="0">
                    <a:ea typeface="Cambria Math" panose="02040503050406030204" pitchFamily="18" charset="0"/>
                  </a:rPr>
                  <a:t>  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8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8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𝐶</m:t>
                        </m:r>
                        <m:r>
                          <a:rPr lang="en-US" sz="8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r>
                          <a:rPr lang="en-US" sz="8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8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5</m:t>
                        </m:r>
                      </m:sub>
                    </m:sSub>
                    <m:r>
                      <a:rPr lang="en-US" sz="8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)=1+2=3</m:t>
                    </m:r>
                  </m:oMath>
                </a14:m>
                <a:r>
                  <a:rPr lang="en-US" sz="8000" dirty="0">
                    <a:ea typeface="Cambria Math" panose="02040503050406030204" pitchFamily="18" charset="0"/>
                  </a:rPr>
                  <a:t>, </a:t>
                </a:r>
                <a:r>
                  <a:rPr lang="en-US" sz="8000" dirty="0"/>
                  <a:t>previous(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8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8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8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5</m:t>
                        </m:r>
                      </m:sub>
                    </m:sSub>
                  </m:oMath>
                </a14:m>
                <a:r>
                  <a:rPr lang="en-US" sz="8000" dirty="0"/>
                  <a:t>) =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8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8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8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</m:sub>
                    </m:sSub>
                  </m:oMath>
                </a14:m>
                <a:r>
                  <a:rPr lang="en-US" sz="8000" dirty="0"/>
                  <a:t> </a:t>
                </a:r>
                <a:endParaRPr lang="en-US" sz="8000" i="1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8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8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𝐶</m:t>
                        </m:r>
                        <m:r>
                          <a:rPr lang="en-US" sz="8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r>
                          <a:rPr lang="en-US" sz="8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8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6</m:t>
                        </m:r>
                      </m:sub>
                    </m:sSub>
                    <m:r>
                      <a:rPr lang="en-US" sz="8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)=1+</m:t>
                    </m:r>
                    <m:r>
                      <a:rPr lang="en-US" sz="8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8</m:t>
                    </m:r>
                    <m:r>
                      <a:rPr lang="en-US" sz="8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sz="8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9</m:t>
                    </m:r>
                  </m:oMath>
                </a14:m>
                <a:r>
                  <a:rPr lang="en-US" sz="8000" dirty="0">
                    <a:ea typeface="Cambria Math" panose="02040503050406030204" pitchFamily="18" charset="0"/>
                  </a:rPr>
                  <a:t>, </a:t>
                </a:r>
                <a:r>
                  <a:rPr lang="en-US" sz="8000" dirty="0"/>
                  <a:t>previous(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8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8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8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6</m:t>
                        </m:r>
                      </m:sub>
                    </m:sSub>
                  </m:oMath>
                </a14:m>
                <a:r>
                  <a:rPr lang="en-US" sz="8000" dirty="0"/>
                  <a:t>) =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8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8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8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</m:sub>
                    </m:sSub>
                  </m:oMath>
                </a14:m>
                <a:r>
                  <a:rPr lang="en-US" sz="8000" dirty="0"/>
                  <a:t> </a:t>
                </a:r>
                <a:endParaRPr lang="en-US" sz="8000" i="1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8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8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𝐶</m:t>
                        </m:r>
                        <m:r>
                          <a:rPr lang="en-US" sz="8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r>
                          <a:rPr lang="en-US" sz="8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8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7</m:t>
                        </m:r>
                      </m:sub>
                    </m:sSub>
                    <m:r>
                      <a:rPr lang="en-US" sz="8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)=1+</m:t>
                    </m:r>
                    <m:r>
                      <a:rPr lang="en-US" sz="8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4</m:t>
                    </m:r>
                    <m:r>
                      <a:rPr lang="en-US" sz="8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sz="8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5</m:t>
                    </m:r>
                  </m:oMath>
                </a14:m>
                <a:r>
                  <a:rPr lang="en-US" sz="8000" dirty="0">
                    <a:ea typeface="Cambria Math" panose="02040503050406030204" pitchFamily="18" charset="0"/>
                  </a:rPr>
                  <a:t>, </a:t>
                </a:r>
                <a:r>
                  <a:rPr lang="en-US" sz="8000" dirty="0"/>
                  <a:t>previous(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8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8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8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7</m:t>
                        </m:r>
                      </m:sub>
                    </m:sSub>
                  </m:oMath>
                </a14:m>
                <a:r>
                  <a:rPr lang="en-US" sz="8000" dirty="0"/>
                  <a:t>) =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8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8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8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</m:sub>
                    </m:sSub>
                  </m:oMath>
                </a14:m>
                <a:r>
                  <a:rPr lang="en-US" sz="8000" dirty="0"/>
                  <a:t> </a:t>
                </a:r>
                <a:endParaRPr lang="en-US" sz="800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en-US" sz="8000" i="1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No update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8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8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𝐶</m:t>
                        </m:r>
                        <m:r>
                          <a:rPr lang="en-US" sz="8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r>
                          <a:rPr lang="en-US" sz="8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8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</m:sub>
                    </m:sSub>
                    <m:r>
                      <a:rPr lang="en-US" sz="8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)=</m:t>
                    </m:r>
                    <m:r>
                      <a:rPr lang="en-US" sz="8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US" sz="8000" dirty="0">
                    <a:ea typeface="Cambria Math" panose="02040503050406030204" pitchFamily="18" charset="0"/>
                  </a:rPr>
                  <a:t>, </a:t>
                </a:r>
                <a:r>
                  <a:rPr lang="en-US" sz="8000" dirty="0"/>
                  <a:t>previous(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8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8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8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</m:sub>
                    </m:sSub>
                  </m:oMath>
                </a14:m>
                <a:r>
                  <a:rPr lang="en-US" sz="8000" dirty="0"/>
                  <a:t>) =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8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8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8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8000" dirty="0"/>
                  <a:t> </a:t>
                </a:r>
                <a:r>
                  <a:rPr lang="en-US" sz="8000" dirty="0">
                    <a:ea typeface="Cambria Math" panose="02040503050406030204" pitchFamily="18" charset="0"/>
                  </a:rPr>
                  <a:t> </a:t>
                </a:r>
                <a:endParaRPr lang="en-US" sz="8000" dirty="0" smtClean="0"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8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8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𝐶</m:t>
                        </m:r>
                        <m:r>
                          <a:rPr lang="en-US" sz="8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r>
                          <a:rPr lang="en-US" sz="8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8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8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)=2</m:t>
                    </m:r>
                  </m:oMath>
                </a14:m>
                <a:r>
                  <a:rPr lang="en-US" sz="8000" dirty="0">
                    <a:ea typeface="Cambria Math" panose="02040503050406030204" pitchFamily="18" charset="0"/>
                  </a:rPr>
                  <a:t>, </a:t>
                </a:r>
                <a:r>
                  <a:rPr lang="en-US" sz="8000" dirty="0"/>
                  <a:t>previous(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8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8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8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8000" dirty="0"/>
                  <a:t>) =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8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8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8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8000" dirty="0"/>
                  <a:t> </a:t>
                </a:r>
                <a:r>
                  <a:rPr lang="en-US" sz="8000" dirty="0">
                    <a:ea typeface="Cambria Math" panose="02040503050406030204" pitchFamily="18" charset="0"/>
                  </a:rPr>
                  <a:t>  </a:t>
                </a:r>
                <a:r>
                  <a:rPr lang="en-US" sz="8000" dirty="0" smtClean="0">
                    <a:ea typeface="Cambria Math" panose="02040503050406030204" pitchFamily="18" charset="0"/>
                  </a:rPr>
                  <a:t>      (Note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8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8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8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8000" dirty="0" smtClean="0">
                    <a:ea typeface="Cambria Math" panose="02040503050406030204" pitchFamily="18" charset="0"/>
                  </a:rPr>
                  <a:t> is with the min cost)</a:t>
                </a:r>
                <a:endParaRPr lang="en-US" sz="8000" dirty="0"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en-US" sz="8000" dirty="0" smtClean="0">
                    <a:ea typeface="Cambria Math" panose="02040503050406030204" pitchFamily="18" charset="0"/>
                  </a:rPr>
                  <a:t> </a:t>
                </a:r>
                <a:endParaRPr lang="en-US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07976" y="1153553"/>
                <a:ext cx="8021832" cy="5510220"/>
              </a:xfrm>
              <a:blipFill>
                <a:blip r:embed="rId2"/>
                <a:stretch>
                  <a:fillRect l="-837" t="-221" b="-3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Footer Placeholder 4"/>
          <p:cNvSpPr txBox="1">
            <a:spLocks/>
          </p:cNvSpPr>
          <p:nvPr/>
        </p:nvSpPr>
        <p:spPr>
          <a:xfrm>
            <a:off x="8329808" y="6298648"/>
            <a:ext cx="6693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smtClean="0"/>
              <a:t>P</a:t>
            </a:r>
            <a:fld id="{0E285045-4ED3-4AFD-8508-4941EB353DA9}" type="slidenum">
              <a:rPr lang="en-US" sz="2000" smtClean="0"/>
              <a:pPr/>
              <a:t>48</a:t>
            </a:fld>
            <a:endParaRPr lang="en-US" sz="2000" dirty="0"/>
          </a:p>
        </p:txBody>
      </p:sp>
      <p:sp>
        <p:nvSpPr>
          <p:cNvPr id="13" name="AutoShape 2" descr="Unstructured, semi-structured, and structured data | Download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7923" y="1207717"/>
            <a:ext cx="4371265" cy="2954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2501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0373" y="412688"/>
            <a:ext cx="8038733" cy="542679"/>
          </a:xfrm>
        </p:spPr>
        <p:txBody>
          <a:bodyPr>
            <a:normAutofit/>
          </a:bodyPr>
          <a:lstStyle/>
          <a:p>
            <a:r>
              <a:rPr lang="en-US" sz="2400" b="1" i="1" dirty="0" smtClean="0"/>
              <a:t>Brief Introduction of Graph (shortest path) </a:t>
            </a:r>
            <a:endParaRPr lang="en-US" sz="2400" b="1" i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07976" y="1153553"/>
                <a:ext cx="8021832" cy="5510220"/>
              </a:xfrm>
            </p:spPr>
            <p:txBody>
              <a:bodyPr>
                <a:normAutofit fontScale="25000" lnSpcReduction="20000"/>
              </a:bodyPr>
              <a:lstStyle/>
              <a:p>
                <a:pPr marL="0" indent="0">
                  <a:buNone/>
                </a:pPr>
                <a:r>
                  <a:rPr lang="en-US" dirty="0" smtClean="0"/>
                  <a:t>Example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endParaRPr lang="en-US" dirty="0" smtClean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endParaRPr lang="en-US" dirty="0" smtClean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endParaRPr lang="en-US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endParaRPr lang="en-US" i="1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en-US" sz="8000" dirty="0" smtClean="0"/>
                  <a:t>put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80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8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8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8000" dirty="0"/>
                  <a:t> to </a:t>
                </a:r>
                <a14:m>
                  <m:oMath xmlns:m="http://schemas.openxmlformats.org/officeDocument/2006/math">
                    <m:r>
                      <a:rPr lang="en-US" sz="8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𝕊</m:t>
                    </m:r>
                  </m:oMath>
                </a14:m>
                <a:endParaRPr lang="en-US" sz="800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en-US" sz="8000" dirty="0" smtClean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8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𝕊</m:t>
                    </m:r>
                    <m:r>
                      <a:rPr lang="en-US" sz="8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sz="8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8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8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US" sz="8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8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8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8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US" sz="8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sz="8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8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8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US" sz="8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4</m:t>
                            </m:r>
                          </m:sub>
                        </m:sSub>
                      </m:e>
                    </m:d>
                  </m:oMath>
                </a14:m>
                <a:endParaRPr lang="en-US" sz="8000" i="1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8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8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8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5</m:t>
                        </m:r>
                      </m:sub>
                    </m:sSub>
                  </m:oMath>
                </a14:m>
                <a:r>
                  <a:rPr lang="en-US" sz="8000" i="1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:r>
                  <a:rPr lang="en-US" sz="8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is  neighbor 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8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8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8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en-US" sz="8000" i="1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en-US" sz="8000" i="1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No update why?</a:t>
                </a:r>
              </a:p>
              <a:p>
                <a:pPr marL="0" indent="0">
                  <a:buNone/>
                </a:pPr>
                <a:r>
                  <a:rPr lang="en-US" sz="8000" i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8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8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𝐶𝑢𝑟𝑟𝑒𝑛𝑡</m:t>
                        </m:r>
                        <m:r>
                          <a:rPr lang="en-US" sz="8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US" sz="8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𝐶</m:t>
                        </m:r>
                        <m:r>
                          <a:rPr lang="en-US" sz="8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r>
                          <a:rPr lang="en-US" sz="8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8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5</m:t>
                        </m:r>
                      </m:sub>
                    </m:sSub>
                    <m:r>
                      <a:rPr lang="en-US" sz="8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  <m:r>
                      <a:rPr lang="en-US" sz="8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&lt;10+</m:t>
                    </m:r>
                    <m:r>
                      <a:rPr lang="en-US" sz="8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</m:t>
                    </m:r>
                  </m:oMath>
                </a14:m>
                <a:endParaRPr lang="en-US" sz="8000" i="1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8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8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𝐶</m:t>
                        </m:r>
                        <m:r>
                          <a:rPr lang="en-US" sz="8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r>
                          <a:rPr lang="en-US" sz="8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8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8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)=2</m:t>
                    </m:r>
                  </m:oMath>
                </a14:m>
                <a:r>
                  <a:rPr lang="en-US" sz="8000" dirty="0">
                    <a:ea typeface="Cambria Math" panose="02040503050406030204" pitchFamily="18" charset="0"/>
                  </a:rPr>
                  <a:t>, </a:t>
                </a:r>
                <a:r>
                  <a:rPr lang="en-US" sz="8000" dirty="0"/>
                  <a:t>previous(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8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8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8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8000" dirty="0"/>
                  <a:t>) =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8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8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8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endParaRPr lang="en-US" sz="8000" i="1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8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8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𝐶</m:t>
                        </m:r>
                        <m:r>
                          <a:rPr lang="en-US" sz="8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r>
                          <a:rPr lang="en-US" sz="8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8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en-US" sz="8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)=</m:t>
                    </m:r>
                    <m:r>
                      <a:rPr lang="en-US" sz="8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3</m:t>
                    </m:r>
                  </m:oMath>
                </a14:m>
                <a:r>
                  <a:rPr lang="en-US" sz="8000" dirty="0" smtClean="0">
                    <a:ea typeface="Cambria Math" panose="02040503050406030204" pitchFamily="18" charset="0"/>
                  </a:rPr>
                  <a:t>, </a:t>
                </a:r>
                <a:r>
                  <a:rPr lang="en-US" sz="8000" dirty="0"/>
                  <a:t>previous(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8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8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8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sub>
                    </m:sSub>
                  </m:oMath>
                </a14:m>
                <a:r>
                  <a:rPr lang="en-US" sz="8000" dirty="0"/>
                  <a:t>) =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8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8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8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</m:sub>
                    </m:sSub>
                  </m:oMath>
                </a14:m>
                <a:r>
                  <a:rPr lang="en-US" sz="8000" dirty="0"/>
                  <a:t> </a:t>
                </a:r>
                <a:r>
                  <a:rPr lang="en-US" sz="8000" dirty="0">
                    <a:ea typeface="Cambria Math" panose="02040503050406030204" pitchFamily="18" charset="0"/>
                  </a:rPr>
                  <a:t>  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8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8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𝐶</m:t>
                        </m:r>
                        <m:r>
                          <a:rPr lang="en-US" sz="8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r>
                          <a:rPr lang="en-US" sz="8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8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</m:sub>
                    </m:sSub>
                    <m:r>
                      <a:rPr lang="en-US" sz="8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)=1</m:t>
                    </m:r>
                  </m:oMath>
                </a14:m>
                <a:r>
                  <a:rPr lang="en-US" sz="8000" dirty="0">
                    <a:ea typeface="Cambria Math" panose="02040503050406030204" pitchFamily="18" charset="0"/>
                  </a:rPr>
                  <a:t>, </a:t>
                </a:r>
                <a:r>
                  <a:rPr lang="en-US" sz="8000" dirty="0"/>
                  <a:t>previous(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8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8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8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</m:sub>
                    </m:sSub>
                  </m:oMath>
                </a14:m>
                <a:r>
                  <a:rPr lang="en-US" sz="8000" dirty="0"/>
                  <a:t>) =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8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8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8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endParaRPr lang="en-US" sz="8000" dirty="0"/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8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8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𝐶</m:t>
                        </m:r>
                        <m:r>
                          <a:rPr lang="en-US" sz="8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r>
                          <a:rPr lang="en-US" sz="8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8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5</m:t>
                        </m:r>
                      </m:sub>
                    </m:sSub>
                    <m:r>
                      <a:rPr lang="en-US" sz="8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)=3</m:t>
                    </m:r>
                  </m:oMath>
                </a14:m>
                <a:r>
                  <a:rPr lang="en-US" sz="8000" dirty="0">
                    <a:ea typeface="Cambria Math" panose="02040503050406030204" pitchFamily="18" charset="0"/>
                  </a:rPr>
                  <a:t>, </a:t>
                </a:r>
                <a:r>
                  <a:rPr lang="en-US" sz="8000" dirty="0"/>
                  <a:t>previous(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8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8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8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5</m:t>
                        </m:r>
                      </m:sub>
                    </m:sSub>
                  </m:oMath>
                </a14:m>
                <a:r>
                  <a:rPr lang="en-US" sz="8000" dirty="0"/>
                  <a:t>) =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8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8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8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</m:sub>
                    </m:sSub>
                  </m:oMath>
                </a14:m>
                <a:r>
                  <a:rPr lang="en-US" sz="8000" dirty="0"/>
                  <a:t> </a:t>
                </a:r>
                <a:endParaRPr lang="en-US" sz="8000" i="1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8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8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𝐶</m:t>
                        </m:r>
                        <m:r>
                          <a:rPr lang="en-US" sz="8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r>
                          <a:rPr lang="en-US" sz="8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8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6</m:t>
                        </m:r>
                      </m:sub>
                    </m:sSub>
                    <m:r>
                      <a:rPr lang="en-US" sz="8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)=</m:t>
                    </m:r>
                    <m:r>
                      <a:rPr lang="en-US" sz="8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9</m:t>
                    </m:r>
                  </m:oMath>
                </a14:m>
                <a:r>
                  <a:rPr lang="en-US" sz="8000" dirty="0">
                    <a:ea typeface="Cambria Math" panose="02040503050406030204" pitchFamily="18" charset="0"/>
                  </a:rPr>
                  <a:t>, </a:t>
                </a:r>
                <a:r>
                  <a:rPr lang="en-US" sz="8000" dirty="0"/>
                  <a:t>previous(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8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8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8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6</m:t>
                        </m:r>
                      </m:sub>
                    </m:sSub>
                  </m:oMath>
                </a14:m>
                <a:r>
                  <a:rPr lang="en-US" sz="8000" dirty="0"/>
                  <a:t>) =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8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8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8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</m:sub>
                    </m:sSub>
                  </m:oMath>
                </a14:m>
                <a:r>
                  <a:rPr lang="en-US" sz="8000" dirty="0"/>
                  <a:t> </a:t>
                </a:r>
                <a:endParaRPr lang="en-US" sz="8000" i="1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8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8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𝐶</m:t>
                        </m:r>
                        <m:r>
                          <a:rPr lang="en-US" sz="8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r>
                          <a:rPr lang="en-US" sz="8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8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7</m:t>
                        </m:r>
                      </m:sub>
                    </m:sSub>
                    <m:r>
                      <a:rPr lang="en-US" sz="8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)=</m:t>
                    </m:r>
                    <m:r>
                      <a:rPr lang="en-US" sz="8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5</m:t>
                    </m:r>
                  </m:oMath>
                </a14:m>
                <a:r>
                  <a:rPr lang="en-US" sz="8000" dirty="0">
                    <a:ea typeface="Cambria Math" panose="02040503050406030204" pitchFamily="18" charset="0"/>
                  </a:rPr>
                  <a:t>, </a:t>
                </a:r>
                <a:r>
                  <a:rPr lang="en-US" sz="8000" dirty="0"/>
                  <a:t>previous(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8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8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8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7</m:t>
                        </m:r>
                      </m:sub>
                    </m:sSub>
                  </m:oMath>
                </a14:m>
                <a:r>
                  <a:rPr lang="en-US" sz="8000" dirty="0"/>
                  <a:t>) =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8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8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8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</m:sub>
                    </m:sSub>
                  </m:oMath>
                </a14:m>
                <a:r>
                  <a:rPr lang="en-US" sz="8000" dirty="0"/>
                  <a:t> </a:t>
                </a:r>
                <a:endParaRPr lang="en-US" sz="800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en-US" sz="8000" dirty="0" smtClean="0"/>
                  <a:t> </a:t>
                </a:r>
              </a:p>
              <a:p>
                <a:pPr marL="0" indent="0">
                  <a:buNone/>
                </a:pPr>
                <a:endParaRPr lang="en-US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07976" y="1153553"/>
                <a:ext cx="8021832" cy="5510220"/>
              </a:xfrm>
              <a:blipFill>
                <a:blip r:embed="rId2"/>
                <a:stretch>
                  <a:fillRect l="-837" t="-221" b="-2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Footer Placeholder 4"/>
          <p:cNvSpPr txBox="1">
            <a:spLocks/>
          </p:cNvSpPr>
          <p:nvPr/>
        </p:nvSpPr>
        <p:spPr>
          <a:xfrm>
            <a:off x="8329808" y="6298648"/>
            <a:ext cx="6693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smtClean="0"/>
              <a:t>P</a:t>
            </a:r>
            <a:fld id="{0E285045-4ED3-4AFD-8508-4941EB353DA9}" type="slidenum">
              <a:rPr lang="en-US" sz="2000" smtClean="0"/>
              <a:pPr/>
              <a:t>49</a:t>
            </a:fld>
            <a:endParaRPr lang="en-US" sz="2000" dirty="0"/>
          </a:p>
        </p:txBody>
      </p:sp>
      <p:sp>
        <p:nvSpPr>
          <p:cNvPr id="13" name="AutoShape 2" descr="Unstructured, semi-structured, and structured data | Download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3260" y="883807"/>
            <a:ext cx="4571238" cy="3011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337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0373" y="412688"/>
            <a:ext cx="8038733" cy="542679"/>
          </a:xfrm>
        </p:spPr>
        <p:txBody>
          <a:bodyPr>
            <a:normAutofit/>
          </a:bodyPr>
          <a:lstStyle/>
          <a:p>
            <a:r>
              <a:rPr lang="en-US" sz="2400" b="1" i="1" dirty="0" smtClean="0"/>
              <a:t>Brief Introduction of Graph (shortest path) </a:t>
            </a:r>
            <a:endParaRPr lang="en-US" sz="2400" b="1" i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07976" y="1180448"/>
                <a:ext cx="8021832" cy="5510220"/>
              </a:xfrm>
            </p:spPr>
            <p:txBody>
              <a:bodyPr>
                <a:normAutofit fontScale="25000" lnSpcReduction="20000"/>
              </a:bodyPr>
              <a:lstStyle/>
              <a:p>
                <a:pPr marL="0" indent="0">
                  <a:buNone/>
                </a:pPr>
                <a:r>
                  <a:rPr lang="en-US" dirty="0" smtClean="0"/>
                  <a:t>Example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endParaRPr lang="en-US" dirty="0" smtClean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endParaRPr lang="en-US" dirty="0" smtClean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sz="9600" dirty="0">
                    <a:ea typeface="Cambria Math" panose="02040503050406030204" pitchFamily="18" charset="0"/>
                  </a:rPr>
                  <a:t>Note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9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9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9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5</m:t>
                        </m:r>
                      </m:sub>
                    </m:sSub>
                  </m:oMath>
                </a14:m>
                <a:r>
                  <a:rPr lang="en-US" sz="9600" dirty="0">
                    <a:ea typeface="Cambria Math" panose="02040503050406030204" pitchFamily="18" charset="0"/>
                  </a:rPr>
                  <a:t> is with the min cost)</a:t>
                </a:r>
              </a:p>
              <a:p>
                <a:pPr marL="0" indent="0">
                  <a:buNone/>
                </a:pPr>
                <a:r>
                  <a:rPr lang="en-US" dirty="0">
                    <a:ea typeface="Cambria Math" panose="02040503050406030204" pitchFamily="18" charset="0"/>
                  </a:rPr>
                  <a:t> </a:t>
                </a:r>
                <a:endParaRPr lang="en-US" dirty="0"/>
              </a:p>
              <a:p>
                <a:pPr marL="0" indent="0">
                  <a:buNone/>
                </a:pPr>
                <a:r>
                  <a:rPr lang="en-US" sz="8000" dirty="0" smtClean="0"/>
                  <a:t>put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80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8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8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5</m:t>
                        </m:r>
                      </m:sub>
                    </m:sSub>
                  </m:oMath>
                </a14:m>
                <a:r>
                  <a:rPr lang="en-US" sz="8000" dirty="0"/>
                  <a:t> to </a:t>
                </a:r>
                <a14:m>
                  <m:oMath xmlns:m="http://schemas.openxmlformats.org/officeDocument/2006/math">
                    <m:r>
                      <a:rPr lang="en-US" sz="8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𝕊</m:t>
                    </m:r>
                  </m:oMath>
                </a14:m>
                <a:endParaRPr lang="en-US" sz="800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en-US" sz="8000" dirty="0" smtClean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8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𝕊</m:t>
                    </m:r>
                    <m:r>
                      <a:rPr lang="en-US" sz="8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sz="8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8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8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US" sz="8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8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8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8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US" sz="8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sz="8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8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8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US" sz="8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4</m:t>
                            </m:r>
                          </m:sub>
                        </m:sSub>
                        <m:r>
                          <a:rPr lang="en-US" sz="8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8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8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US" sz="8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5</m:t>
                            </m:r>
                          </m:sub>
                        </m:sSub>
                      </m:e>
                    </m:d>
                  </m:oMath>
                </a14:m>
                <a:endParaRPr lang="en-US" sz="8000" i="1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8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8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8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7</m:t>
                        </m:r>
                      </m:sub>
                    </m:sSub>
                  </m:oMath>
                </a14:m>
                <a:r>
                  <a:rPr lang="en-US" sz="8000" i="1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:r>
                  <a:rPr lang="en-US" sz="8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is  neighbor 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8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8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8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5</m:t>
                        </m:r>
                      </m:sub>
                    </m:sSub>
                  </m:oMath>
                </a14:m>
                <a:endParaRPr lang="en-US" sz="8000" i="1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en-US" sz="8000" i="1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No update why?</a:t>
                </a:r>
              </a:p>
              <a:p>
                <a:pPr marL="0" indent="0">
                  <a:buNone/>
                </a:pPr>
                <a:r>
                  <a:rPr lang="en-US" sz="8000" i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8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8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𝐶𝑢𝑟𝑟𝑒𝑛𝑡</m:t>
                        </m:r>
                        <m:r>
                          <a:rPr lang="en-US" sz="8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US" sz="8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𝐶</m:t>
                        </m:r>
                        <m:r>
                          <a:rPr lang="en-US" sz="8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r>
                          <a:rPr lang="en-US" sz="8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8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7</m:t>
                        </m:r>
                      </m:sub>
                    </m:sSub>
                    <m:r>
                      <a:rPr lang="en-US" sz="8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  <m:r>
                      <a:rPr lang="en-US" sz="8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&lt;3+6</m:t>
                    </m:r>
                  </m:oMath>
                </a14:m>
                <a:endParaRPr lang="en-US" sz="8000" i="1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8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8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𝐶</m:t>
                        </m:r>
                        <m:r>
                          <a:rPr lang="en-US" sz="8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r>
                          <a:rPr lang="en-US" sz="8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8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8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)=2</m:t>
                    </m:r>
                  </m:oMath>
                </a14:m>
                <a:r>
                  <a:rPr lang="en-US" sz="8000" dirty="0">
                    <a:ea typeface="Cambria Math" panose="02040503050406030204" pitchFamily="18" charset="0"/>
                  </a:rPr>
                  <a:t>, </a:t>
                </a:r>
                <a:r>
                  <a:rPr lang="en-US" sz="8000" dirty="0"/>
                  <a:t>previous(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8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8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8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8000" dirty="0"/>
                  <a:t>) =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8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8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8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endParaRPr lang="en-US" sz="8000" i="1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8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8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𝐶</m:t>
                        </m:r>
                        <m:r>
                          <a:rPr lang="en-US" sz="8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r>
                          <a:rPr lang="en-US" sz="8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8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en-US" sz="8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)=</m:t>
                    </m:r>
                    <m:r>
                      <a:rPr lang="en-US" sz="8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3</m:t>
                    </m:r>
                  </m:oMath>
                </a14:m>
                <a:r>
                  <a:rPr lang="en-US" sz="8000" dirty="0" smtClean="0">
                    <a:ea typeface="Cambria Math" panose="02040503050406030204" pitchFamily="18" charset="0"/>
                  </a:rPr>
                  <a:t>, </a:t>
                </a:r>
                <a:r>
                  <a:rPr lang="en-US" sz="8000" dirty="0"/>
                  <a:t>previous(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8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8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8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sub>
                    </m:sSub>
                  </m:oMath>
                </a14:m>
                <a:r>
                  <a:rPr lang="en-US" sz="8000" dirty="0"/>
                  <a:t>) =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8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8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8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</m:sub>
                    </m:sSub>
                  </m:oMath>
                </a14:m>
                <a:r>
                  <a:rPr lang="en-US" sz="8000" dirty="0"/>
                  <a:t> </a:t>
                </a:r>
                <a:r>
                  <a:rPr lang="en-US" sz="8000" dirty="0">
                    <a:ea typeface="Cambria Math" panose="02040503050406030204" pitchFamily="18" charset="0"/>
                  </a:rPr>
                  <a:t>  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8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8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𝐶</m:t>
                        </m:r>
                        <m:r>
                          <a:rPr lang="en-US" sz="8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r>
                          <a:rPr lang="en-US" sz="8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8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</m:sub>
                    </m:sSub>
                    <m:r>
                      <a:rPr lang="en-US" sz="8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)=1</m:t>
                    </m:r>
                  </m:oMath>
                </a14:m>
                <a:r>
                  <a:rPr lang="en-US" sz="8000" dirty="0">
                    <a:ea typeface="Cambria Math" panose="02040503050406030204" pitchFamily="18" charset="0"/>
                  </a:rPr>
                  <a:t>, </a:t>
                </a:r>
                <a:r>
                  <a:rPr lang="en-US" sz="8000" dirty="0"/>
                  <a:t>previous(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8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8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8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</m:sub>
                    </m:sSub>
                  </m:oMath>
                </a14:m>
                <a:r>
                  <a:rPr lang="en-US" sz="8000" dirty="0"/>
                  <a:t>) =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8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8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8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endParaRPr lang="en-US" sz="8000" dirty="0"/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8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8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𝐶</m:t>
                        </m:r>
                        <m:r>
                          <a:rPr lang="en-US" sz="8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r>
                          <a:rPr lang="en-US" sz="8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8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5</m:t>
                        </m:r>
                      </m:sub>
                    </m:sSub>
                    <m:r>
                      <a:rPr lang="en-US" sz="8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)=3</m:t>
                    </m:r>
                  </m:oMath>
                </a14:m>
                <a:r>
                  <a:rPr lang="en-US" sz="8000" dirty="0">
                    <a:ea typeface="Cambria Math" panose="02040503050406030204" pitchFamily="18" charset="0"/>
                  </a:rPr>
                  <a:t>, </a:t>
                </a:r>
                <a:r>
                  <a:rPr lang="en-US" sz="8000" dirty="0"/>
                  <a:t>previous(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8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8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8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5</m:t>
                        </m:r>
                      </m:sub>
                    </m:sSub>
                  </m:oMath>
                </a14:m>
                <a:r>
                  <a:rPr lang="en-US" sz="8000" dirty="0"/>
                  <a:t>) =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8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8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8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</m:sub>
                    </m:sSub>
                  </m:oMath>
                </a14:m>
                <a:r>
                  <a:rPr lang="en-US" sz="8000" dirty="0"/>
                  <a:t> </a:t>
                </a:r>
                <a:endParaRPr lang="en-US" sz="8000" i="1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8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8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𝐶</m:t>
                        </m:r>
                        <m:r>
                          <a:rPr lang="en-US" sz="8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r>
                          <a:rPr lang="en-US" sz="8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8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6</m:t>
                        </m:r>
                      </m:sub>
                    </m:sSub>
                    <m:r>
                      <a:rPr lang="en-US" sz="8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)=</m:t>
                    </m:r>
                    <m:r>
                      <a:rPr lang="en-US" sz="8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9</m:t>
                    </m:r>
                  </m:oMath>
                </a14:m>
                <a:r>
                  <a:rPr lang="en-US" sz="8000" dirty="0">
                    <a:ea typeface="Cambria Math" panose="02040503050406030204" pitchFamily="18" charset="0"/>
                  </a:rPr>
                  <a:t>, </a:t>
                </a:r>
                <a:r>
                  <a:rPr lang="en-US" sz="8000" dirty="0"/>
                  <a:t>previous(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8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8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8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6</m:t>
                        </m:r>
                      </m:sub>
                    </m:sSub>
                  </m:oMath>
                </a14:m>
                <a:r>
                  <a:rPr lang="en-US" sz="8000" dirty="0"/>
                  <a:t>) =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8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8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8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</m:sub>
                    </m:sSub>
                  </m:oMath>
                </a14:m>
                <a:r>
                  <a:rPr lang="en-US" sz="8000" dirty="0"/>
                  <a:t> </a:t>
                </a:r>
                <a:endParaRPr lang="en-US" sz="8000" i="1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8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8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𝐶</m:t>
                        </m:r>
                        <m:r>
                          <a:rPr lang="en-US" sz="8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r>
                          <a:rPr lang="en-US" sz="8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8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7</m:t>
                        </m:r>
                      </m:sub>
                    </m:sSub>
                    <m:r>
                      <a:rPr lang="en-US" sz="8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)=</m:t>
                    </m:r>
                    <m:r>
                      <a:rPr lang="en-US" sz="8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5</m:t>
                    </m:r>
                  </m:oMath>
                </a14:m>
                <a:r>
                  <a:rPr lang="en-US" sz="8000" dirty="0">
                    <a:ea typeface="Cambria Math" panose="02040503050406030204" pitchFamily="18" charset="0"/>
                  </a:rPr>
                  <a:t>, </a:t>
                </a:r>
                <a:r>
                  <a:rPr lang="en-US" sz="8000" dirty="0"/>
                  <a:t>previous(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8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8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8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7</m:t>
                        </m:r>
                      </m:sub>
                    </m:sSub>
                  </m:oMath>
                </a14:m>
                <a:r>
                  <a:rPr lang="en-US" sz="8000" dirty="0"/>
                  <a:t>) =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8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8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8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</m:sub>
                    </m:sSub>
                  </m:oMath>
                </a14:m>
                <a:r>
                  <a:rPr lang="en-US" sz="8000" dirty="0"/>
                  <a:t> </a:t>
                </a:r>
                <a:endParaRPr lang="en-US" sz="800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en-US" sz="8000" dirty="0" smtClean="0"/>
                  <a:t> </a:t>
                </a:r>
              </a:p>
              <a:p>
                <a:pPr marL="0" indent="0">
                  <a:buNone/>
                </a:pPr>
                <a:endParaRPr lang="en-US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07976" y="1180448"/>
                <a:ext cx="8021832" cy="5510220"/>
              </a:xfrm>
              <a:blipFill>
                <a:blip r:embed="rId2"/>
                <a:stretch>
                  <a:fillRect l="-1217" t="-332" b="-210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Footer Placeholder 4"/>
          <p:cNvSpPr txBox="1">
            <a:spLocks/>
          </p:cNvSpPr>
          <p:nvPr/>
        </p:nvSpPr>
        <p:spPr>
          <a:xfrm>
            <a:off x="8329808" y="6298648"/>
            <a:ext cx="6693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smtClean="0"/>
              <a:t>P</a:t>
            </a:r>
            <a:fld id="{0E285045-4ED3-4AFD-8508-4941EB353DA9}" type="slidenum">
              <a:rPr lang="en-US" sz="2000" smtClean="0"/>
              <a:pPr/>
              <a:t>50</a:t>
            </a:fld>
            <a:endParaRPr lang="en-US" sz="2000" dirty="0"/>
          </a:p>
        </p:txBody>
      </p:sp>
      <p:sp>
        <p:nvSpPr>
          <p:cNvPr id="13" name="AutoShape 2" descr="Unstructured, semi-structured, and structured data | Download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3260" y="883807"/>
            <a:ext cx="4571238" cy="301191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93260" y="4093911"/>
            <a:ext cx="4571238" cy="2576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9366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0373" y="412688"/>
            <a:ext cx="8038733" cy="542679"/>
          </a:xfrm>
        </p:spPr>
        <p:txBody>
          <a:bodyPr>
            <a:normAutofit/>
          </a:bodyPr>
          <a:lstStyle/>
          <a:p>
            <a:r>
              <a:rPr lang="en-US" sz="2400" b="1" i="1" dirty="0" smtClean="0"/>
              <a:t>Brief Introduction of Graph (shortest path) </a:t>
            </a:r>
            <a:endParaRPr lang="en-US" sz="2400" b="1" i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07976" y="1144844"/>
                <a:ext cx="8021832" cy="5510220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000" dirty="0" smtClean="0">
                    <a:ea typeface="Cambria Math" panose="02040503050406030204" pitchFamily="18" charset="0"/>
                  </a:rPr>
                  <a:t>Note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sub>
                    </m:sSub>
                  </m:oMath>
                </a14:m>
                <a:r>
                  <a:rPr lang="en-US" sz="2000" dirty="0">
                    <a:ea typeface="Cambria Math" panose="02040503050406030204" pitchFamily="18" charset="0"/>
                  </a:rPr>
                  <a:t> is with the min cost</a:t>
                </a:r>
                <a:endParaRPr lang="en-US" sz="2000" dirty="0" smtClean="0"/>
              </a:p>
              <a:p>
                <a:pPr marL="0" indent="0">
                  <a:buNone/>
                </a:pPr>
                <a:r>
                  <a:rPr lang="en-US" sz="2000" dirty="0" smtClean="0"/>
                  <a:t>Put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sub>
                    </m:sSub>
                  </m:oMath>
                </a14:m>
                <a:r>
                  <a:rPr lang="en-US" sz="2000" dirty="0"/>
                  <a:t> to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𝕊</m:t>
                    </m:r>
                  </m:oMath>
                </a14:m>
                <a:endParaRPr lang="en-US" sz="200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en-US" sz="2000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𝕊</m:t>
                    </m:r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4</m:t>
                            </m:r>
                          </m:sub>
                        </m:sSub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5</m:t>
                            </m:r>
                          </m:sub>
                        </m:sSub>
                      </m:e>
                    </m:d>
                  </m:oMath>
                </a14:m>
                <a:endParaRPr lang="en-US" sz="200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6</m:t>
                        </m:r>
                      </m:sub>
                    </m:sSub>
                  </m:oMath>
                </a14:m>
                <a:r>
                  <a:rPr lang="en-US" sz="2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is  neighbor 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sub>
                    </m:sSub>
                  </m:oMath>
                </a14:m>
                <a:endParaRPr lang="en-US" sz="200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en-US" sz="2000" dirty="0">
                    <a:ea typeface="Cambria Math" panose="02040503050406030204" pitchFamily="18" charset="0"/>
                  </a:rPr>
                  <a:t> </a:t>
                </a:r>
                <a:endParaRPr lang="en-US" sz="200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𝐶</m:t>
                        </m:r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)=2</m:t>
                    </m:r>
                  </m:oMath>
                </a14:m>
                <a:r>
                  <a:rPr lang="en-US" sz="2000" dirty="0">
                    <a:ea typeface="Cambria Math" panose="02040503050406030204" pitchFamily="18" charset="0"/>
                  </a:rPr>
                  <a:t>, </a:t>
                </a:r>
                <a:r>
                  <a:rPr lang="en-US" sz="2000" dirty="0"/>
                  <a:t>previous(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000" dirty="0"/>
                  <a:t>) =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endParaRPr lang="en-US" sz="200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𝐶</m:t>
                        </m:r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)=3</m:t>
                    </m:r>
                  </m:oMath>
                </a14:m>
                <a:r>
                  <a:rPr lang="en-US" sz="2000" dirty="0">
                    <a:ea typeface="Cambria Math" panose="02040503050406030204" pitchFamily="18" charset="0"/>
                  </a:rPr>
                  <a:t>, </a:t>
                </a:r>
                <a:r>
                  <a:rPr lang="en-US" sz="2000" dirty="0"/>
                  <a:t>previous(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sub>
                    </m:sSub>
                  </m:oMath>
                </a14:m>
                <a:r>
                  <a:rPr lang="en-US" sz="2000" dirty="0"/>
                  <a:t>) =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</m:sub>
                    </m:sSub>
                  </m:oMath>
                </a14:m>
                <a:r>
                  <a:rPr lang="en-US" sz="2000" dirty="0"/>
                  <a:t> </a:t>
                </a:r>
                <a:r>
                  <a:rPr lang="en-US" sz="2000" dirty="0">
                    <a:ea typeface="Cambria Math" panose="02040503050406030204" pitchFamily="18" charset="0"/>
                  </a:rPr>
                  <a:t>  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𝐶</m:t>
                        </m:r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)=1</m:t>
                    </m:r>
                  </m:oMath>
                </a14:m>
                <a:r>
                  <a:rPr lang="en-US" sz="2000" dirty="0">
                    <a:ea typeface="Cambria Math" panose="02040503050406030204" pitchFamily="18" charset="0"/>
                  </a:rPr>
                  <a:t>, </a:t>
                </a:r>
                <a:r>
                  <a:rPr lang="en-US" sz="2000" dirty="0"/>
                  <a:t>previous(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</m:sub>
                    </m:sSub>
                  </m:oMath>
                </a14:m>
                <a:r>
                  <a:rPr lang="en-US" sz="2000" dirty="0"/>
                  <a:t>) =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endParaRPr lang="en-US" sz="2000" dirty="0"/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𝐶</m:t>
                        </m:r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5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)=3</m:t>
                    </m:r>
                  </m:oMath>
                </a14:m>
                <a:r>
                  <a:rPr lang="en-US" sz="2000" dirty="0">
                    <a:ea typeface="Cambria Math" panose="02040503050406030204" pitchFamily="18" charset="0"/>
                  </a:rPr>
                  <a:t>, </a:t>
                </a:r>
                <a:r>
                  <a:rPr lang="en-US" sz="2000" dirty="0"/>
                  <a:t>previous(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5</m:t>
                        </m:r>
                      </m:sub>
                    </m:sSub>
                  </m:oMath>
                </a14:m>
                <a:r>
                  <a:rPr lang="en-US" sz="2000" dirty="0"/>
                  <a:t>) =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</m:sub>
                    </m:sSub>
                  </m:oMath>
                </a14:m>
                <a:r>
                  <a:rPr lang="en-US" sz="2000" dirty="0"/>
                  <a:t> </a:t>
                </a:r>
                <a:endParaRPr lang="en-US" sz="200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𝐶</m:t>
                        </m:r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6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)=3+5=8&lt;9 (</m:t>
                    </m:r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𝑐𝑢𝑟𝑟𝑒𝑛𝑡</m:t>
                    </m:r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𝑐𝑜𝑠𝑡</m:t>
                    </m:r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000" dirty="0">
                    <a:ea typeface="Cambria Math" panose="02040503050406030204" pitchFamily="18" charset="0"/>
                  </a:rPr>
                  <a:t>,</a:t>
                </a:r>
              </a:p>
              <a:p>
                <a:pPr marL="0" indent="0">
                  <a:buNone/>
                </a:pPr>
                <a:r>
                  <a:rPr lang="en-US" sz="2000" dirty="0"/>
                  <a:t>previous(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6</m:t>
                        </m:r>
                      </m:sub>
                    </m:sSub>
                  </m:oMath>
                </a14:m>
                <a:r>
                  <a:rPr lang="en-US" sz="2000" dirty="0"/>
                  <a:t>) =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sub>
                    </m:sSub>
                  </m:oMath>
                </a14:m>
                <a:r>
                  <a:rPr lang="en-US" sz="2000" dirty="0"/>
                  <a:t> </a:t>
                </a:r>
                <a:endParaRPr lang="en-US" sz="200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𝐶</m:t>
                        </m:r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7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)=5</m:t>
                    </m:r>
                  </m:oMath>
                </a14:m>
                <a:r>
                  <a:rPr lang="en-US" sz="2000" dirty="0">
                    <a:ea typeface="Cambria Math" panose="02040503050406030204" pitchFamily="18" charset="0"/>
                  </a:rPr>
                  <a:t>, </a:t>
                </a:r>
                <a:r>
                  <a:rPr lang="en-US" sz="2000" dirty="0"/>
                  <a:t>previous(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7</m:t>
                        </m:r>
                      </m:sub>
                    </m:sSub>
                  </m:oMath>
                </a14:m>
                <a:r>
                  <a:rPr lang="en-US" sz="2000" dirty="0"/>
                  <a:t>) =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</m:sub>
                    </m:sSub>
                  </m:oMath>
                </a14:m>
                <a:endParaRPr lang="en-US" sz="2000" dirty="0" smtClean="0"/>
              </a:p>
              <a:p>
                <a:pPr marL="0" indent="0">
                  <a:buNone/>
                </a:pPr>
                <a:r>
                  <a:rPr lang="en-US" sz="4200" dirty="0" smtClean="0"/>
                  <a:t> </a:t>
                </a:r>
                <a:endParaRPr lang="en-US" sz="420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endParaRPr lang="en-US" sz="4200" dirty="0" smtClean="0"/>
              </a:p>
              <a:p>
                <a:pPr marL="0" indent="0">
                  <a:buNone/>
                </a:pPr>
                <a:endParaRPr lang="en-US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07976" y="1144844"/>
                <a:ext cx="8021832" cy="5510220"/>
              </a:xfrm>
              <a:blipFill>
                <a:blip r:embed="rId2"/>
                <a:stretch>
                  <a:fillRect l="-837" t="-12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Footer Placeholder 4"/>
          <p:cNvSpPr txBox="1">
            <a:spLocks/>
          </p:cNvSpPr>
          <p:nvPr/>
        </p:nvSpPr>
        <p:spPr>
          <a:xfrm>
            <a:off x="8329808" y="6298648"/>
            <a:ext cx="6693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smtClean="0"/>
              <a:t>P</a:t>
            </a:r>
            <a:fld id="{0E285045-4ED3-4AFD-8508-4941EB353DA9}" type="slidenum">
              <a:rPr lang="en-US" sz="2000" smtClean="0"/>
              <a:pPr/>
              <a:t>51</a:t>
            </a:fld>
            <a:endParaRPr lang="en-US" sz="2000" dirty="0"/>
          </a:p>
        </p:txBody>
      </p:sp>
      <p:sp>
        <p:nvSpPr>
          <p:cNvPr id="13" name="AutoShape 2" descr="Unstructured, semi-structured, and structured data | Download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79739" y="1050494"/>
            <a:ext cx="4571238" cy="257651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57814" y="3667233"/>
            <a:ext cx="4493163" cy="3177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3318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0373" y="412688"/>
            <a:ext cx="8038733" cy="542679"/>
          </a:xfrm>
        </p:spPr>
        <p:txBody>
          <a:bodyPr>
            <a:normAutofit/>
          </a:bodyPr>
          <a:lstStyle/>
          <a:p>
            <a:r>
              <a:rPr lang="en-US" sz="2400" b="1" i="1" dirty="0" smtClean="0"/>
              <a:t>Brief Introduction of Graph (shortest path) </a:t>
            </a:r>
            <a:endParaRPr lang="en-US" sz="2400" b="1" i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55575" y="1148649"/>
                <a:ext cx="8021832" cy="5510220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000" dirty="0" smtClean="0">
                    <a:ea typeface="Cambria Math" panose="02040503050406030204" pitchFamily="18" charset="0"/>
                  </a:rPr>
                  <a:t>Note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7</m:t>
                        </m:r>
                      </m:sub>
                    </m:sSub>
                  </m:oMath>
                </a14:m>
                <a:r>
                  <a:rPr lang="en-US" sz="2000" dirty="0">
                    <a:ea typeface="Cambria Math" panose="02040503050406030204" pitchFamily="18" charset="0"/>
                  </a:rPr>
                  <a:t> is with the min cost</a:t>
                </a:r>
                <a:endParaRPr lang="en-US" sz="2000" dirty="0" smtClean="0"/>
              </a:p>
              <a:p>
                <a:pPr marL="0" indent="0">
                  <a:buNone/>
                </a:pPr>
                <a:r>
                  <a:rPr lang="en-US" sz="2000" dirty="0" smtClean="0"/>
                  <a:t>Put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7</m:t>
                        </m:r>
                      </m:sub>
                    </m:sSub>
                  </m:oMath>
                </a14:m>
                <a:r>
                  <a:rPr lang="en-US" sz="2000" dirty="0"/>
                  <a:t> to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𝕊</m:t>
                    </m:r>
                  </m:oMath>
                </a14:m>
                <a:endParaRPr lang="en-US" sz="200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en-US" sz="2000" dirty="0" smtClean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𝕊</m:t>
                    </m:r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4</m:t>
                            </m:r>
                          </m:sub>
                        </m:sSub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5</m:t>
                            </m:r>
                          </m:sub>
                        </m:sSub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7</m:t>
                            </m:r>
                          </m:sub>
                        </m:sSub>
                      </m:e>
                    </m:d>
                  </m:oMath>
                </a14:m>
                <a:endParaRPr lang="en-US" sz="2000" i="1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6</m:t>
                        </m:r>
                      </m:sub>
                    </m:sSub>
                  </m:oMath>
                </a14:m>
                <a:r>
                  <a:rPr lang="en-US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is  neighbor 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7      </m:t>
                        </m:r>
                      </m:sub>
                    </m:sSub>
                  </m:oMath>
                </a14:m>
                <a:endParaRPr lang="en-US" sz="2000" i="1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en-US" sz="2000" b="0" dirty="0" smtClean="0">
                    <a:ea typeface="Cambria Math" panose="02040503050406030204" pitchFamily="18" charset="0"/>
                  </a:rPr>
                  <a:t> </a:t>
                </a:r>
                <a:endParaRPr lang="en-US" sz="2000" i="1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𝐶</m:t>
                        </m:r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)=2</m:t>
                    </m:r>
                  </m:oMath>
                </a14:m>
                <a:r>
                  <a:rPr lang="en-US" sz="2000" dirty="0">
                    <a:ea typeface="Cambria Math" panose="02040503050406030204" pitchFamily="18" charset="0"/>
                  </a:rPr>
                  <a:t>, </a:t>
                </a:r>
                <a:r>
                  <a:rPr lang="en-US" sz="2000" dirty="0"/>
                  <a:t>previous(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000" dirty="0"/>
                  <a:t>) =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endParaRPr lang="en-US" sz="2000" i="1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𝐶</m:t>
                        </m:r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)=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3</m:t>
                    </m:r>
                  </m:oMath>
                </a14:m>
                <a:r>
                  <a:rPr lang="en-US" sz="2000" dirty="0" smtClean="0">
                    <a:ea typeface="Cambria Math" panose="02040503050406030204" pitchFamily="18" charset="0"/>
                  </a:rPr>
                  <a:t>, </a:t>
                </a:r>
                <a:r>
                  <a:rPr lang="en-US" sz="2000" dirty="0"/>
                  <a:t>previous(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sub>
                    </m:sSub>
                  </m:oMath>
                </a14:m>
                <a:r>
                  <a:rPr lang="en-US" sz="2000" dirty="0"/>
                  <a:t>) =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</m:sub>
                    </m:sSub>
                  </m:oMath>
                </a14:m>
                <a:r>
                  <a:rPr lang="en-US" sz="2000" dirty="0"/>
                  <a:t> </a:t>
                </a:r>
                <a:r>
                  <a:rPr lang="en-US" sz="2000" dirty="0">
                    <a:ea typeface="Cambria Math" panose="02040503050406030204" pitchFamily="18" charset="0"/>
                  </a:rPr>
                  <a:t>  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𝐶</m:t>
                        </m:r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)=1</m:t>
                    </m:r>
                  </m:oMath>
                </a14:m>
                <a:r>
                  <a:rPr lang="en-US" sz="2000" dirty="0">
                    <a:ea typeface="Cambria Math" panose="02040503050406030204" pitchFamily="18" charset="0"/>
                  </a:rPr>
                  <a:t>, </a:t>
                </a:r>
                <a:r>
                  <a:rPr lang="en-US" sz="2000" dirty="0"/>
                  <a:t>previous(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</m:sub>
                    </m:sSub>
                  </m:oMath>
                </a14:m>
                <a:r>
                  <a:rPr lang="en-US" sz="2000" dirty="0"/>
                  <a:t>) =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endParaRPr lang="en-US" sz="2000" dirty="0"/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𝐶</m:t>
                        </m:r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5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)=3</m:t>
                    </m:r>
                  </m:oMath>
                </a14:m>
                <a:r>
                  <a:rPr lang="en-US" sz="2000" dirty="0">
                    <a:ea typeface="Cambria Math" panose="02040503050406030204" pitchFamily="18" charset="0"/>
                  </a:rPr>
                  <a:t>, </a:t>
                </a:r>
                <a:r>
                  <a:rPr lang="en-US" sz="2000" dirty="0"/>
                  <a:t>previous(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5</m:t>
                        </m:r>
                      </m:sub>
                    </m:sSub>
                  </m:oMath>
                </a14:m>
                <a:r>
                  <a:rPr lang="en-US" sz="2000" dirty="0"/>
                  <a:t>) =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</m:sub>
                    </m:sSub>
                  </m:oMath>
                </a14:m>
                <a:r>
                  <a:rPr lang="en-US" sz="2000" dirty="0"/>
                  <a:t> </a:t>
                </a:r>
                <a:endParaRPr lang="en-US" sz="2000" i="1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𝐶</m:t>
                        </m:r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6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)=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1+5=6&lt;8 (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𝑐𝑢𝑟𝑟𝑒𝑛𝑡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𝑐𝑜𝑠𝑡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000" dirty="0">
                    <a:ea typeface="Cambria Math" panose="02040503050406030204" pitchFamily="18" charset="0"/>
                  </a:rPr>
                  <a:t>,</a:t>
                </a:r>
                <a:endParaRPr lang="en-US" sz="2000" dirty="0" smtClean="0"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en-US" sz="2000" dirty="0" smtClean="0"/>
                  <a:t>previous</a:t>
                </a:r>
                <a:r>
                  <a:rPr lang="en-US" sz="2000" dirty="0"/>
                  <a:t>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6</m:t>
                        </m:r>
                      </m:sub>
                    </m:sSub>
                  </m:oMath>
                </a14:m>
                <a:r>
                  <a:rPr lang="en-US" sz="2000" dirty="0"/>
                  <a:t>) =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7</m:t>
                        </m:r>
                      </m:sub>
                    </m:sSub>
                  </m:oMath>
                </a14:m>
                <a:r>
                  <a:rPr lang="en-US" sz="2000" dirty="0"/>
                  <a:t> </a:t>
                </a:r>
                <a:endParaRPr lang="en-US" sz="2000" i="1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𝐶</m:t>
                        </m:r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7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)=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5</m:t>
                    </m:r>
                  </m:oMath>
                </a14:m>
                <a:r>
                  <a:rPr lang="en-US" sz="2000" dirty="0">
                    <a:ea typeface="Cambria Math" panose="02040503050406030204" pitchFamily="18" charset="0"/>
                  </a:rPr>
                  <a:t>, </a:t>
                </a:r>
                <a:r>
                  <a:rPr lang="en-US" sz="2000" dirty="0"/>
                  <a:t>previous(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7</m:t>
                        </m:r>
                      </m:sub>
                    </m:sSub>
                  </m:oMath>
                </a14:m>
                <a:r>
                  <a:rPr lang="en-US" sz="2000" dirty="0"/>
                  <a:t>) =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</m:sub>
                    </m:sSub>
                  </m:oMath>
                </a14:m>
                <a:r>
                  <a:rPr lang="en-US" sz="2000" dirty="0"/>
                  <a:t> </a:t>
                </a:r>
                <a:endParaRPr lang="en-US" sz="200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en-US" sz="3200" dirty="0" smtClean="0"/>
                  <a:t> </a:t>
                </a:r>
              </a:p>
              <a:p>
                <a:pPr marL="0" indent="0">
                  <a:buNone/>
                </a:pPr>
                <a:endParaRPr lang="en-US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5575" y="1148649"/>
                <a:ext cx="8021832" cy="5510220"/>
              </a:xfrm>
              <a:blipFill>
                <a:blip r:embed="rId2"/>
                <a:stretch>
                  <a:fillRect l="-837" t="-11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Footer Placeholder 4"/>
          <p:cNvSpPr txBox="1">
            <a:spLocks/>
          </p:cNvSpPr>
          <p:nvPr/>
        </p:nvSpPr>
        <p:spPr>
          <a:xfrm>
            <a:off x="8329808" y="6298648"/>
            <a:ext cx="6693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smtClean="0"/>
              <a:t>P</a:t>
            </a:r>
            <a:fld id="{0E285045-4ED3-4AFD-8508-4941EB353DA9}" type="slidenum">
              <a:rPr lang="en-US" sz="2000" smtClean="0"/>
              <a:pPr/>
              <a:t>52</a:t>
            </a:fld>
            <a:endParaRPr lang="en-US" sz="2000" dirty="0"/>
          </a:p>
        </p:txBody>
      </p:sp>
      <p:sp>
        <p:nvSpPr>
          <p:cNvPr id="13" name="AutoShape 2" descr="Unstructured, semi-structured, and structured data | Download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0124" y="955367"/>
            <a:ext cx="3954374" cy="279630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1846" y="3855786"/>
            <a:ext cx="3782154" cy="260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713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0373" y="412688"/>
            <a:ext cx="8038733" cy="542679"/>
          </a:xfrm>
        </p:spPr>
        <p:txBody>
          <a:bodyPr>
            <a:normAutofit/>
          </a:bodyPr>
          <a:lstStyle/>
          <a:p>
            <a:r>
              <a:rPr lang="en-US" sz="2400" b="1" i="1" dirty="0" smtClean="0"/>
              <a:t>Brief Introduction of Graph (shortest path) </a:t>
            </a:r>
            <a:endParaRPr lang="en-US" sz="2400" b="1" i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55575" y="1148649"/>
                <a:ext cx="8021832" cy="5510220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000" dirty="0" smtClean="0"/>
                  <a:t>Put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6</m:t>
                        </m:r>
                      </m:sub>
                    </m:sSub>
                  </m:oMath>
                </a14:m>
                <a:r>
                  <a:rPr lang="en-US" sz="2000" dirty="0"/>
                  <a:t> to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𝕊</m:t>
                    </m:r>
                  </m:oMath>
                </a14:m>
                <a:endParaRPr lang="en-US" sz="200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en-US" sz="2000" dirty="0" smtClean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𝕊</m:t>
                    </m:r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4</m:t>
                            </m:r>
                          </m:sub>
                        </m:sSub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5</m:t>
                            </m:r>
                          </m:sub>
                        </m:sSub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6</m:t>
                            </m:r>
                          </m:sub>
                        </m:sSub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7</m:t>
                            </m:r>
                          </m:sub>
                        </m:sSub>
                      </m:e>
                    </m:d>
                  </m:oMath>
                </a14:m>
                <a:endParaRPr lang="en-US" sz="2000" i="1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en-US" sz="2000" b="0" dirty="0" smtClean="0">
                    <a:ea typeface="Cambria Math" panose="02040503050406030204" pitchFamily="18" charset="0"/>
                  </a:rPr>
                  <a:t> </a:t>
                </a:r>
                <a:endParaRPr lang="en-US" sz="2000" i="1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𝐶</m:t>
                        </m:r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)=2</m:t>
                    </m:r>
                  </m:oMath>
                </a14:m>
                <a:r>
                  <a:rPr lang="en-US" sz="2000" dirty="0">
                    <a:ea typeface="Cambria Math" panose="02040503050406030204" pitchFamily="18" charset="0"/>
                  </a:rPr>
                  <a:t>, </a:t>
                </a:r>
                <a:r>
                  <a:rPr lang="en-US" sz="2000" dirty="0"/>
                  <a:t>previous(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000" dirty="0"/>
                  <a:t>) =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endParaRPr lang="en-US" sz="2000" i="1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𝐶</m:t>
                        </m:r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)=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3</m:t>
                    </m:r>
                  </m:oMath>
                </a14:m>
                <a:r>
                  <a:rPr lang="en-US" sz="2000" dirty="0" smtClean="0">
                    <a:ea typeface="Cambria Math" panose="02040503050406030204" pitchFamily="18" charset="0"/>
                  </a:rPr>
                  <a:t>, </a:t>
                </a:r>
                <a:r>
                  <a:rPr lang="en-US" sz="2000" dirty="0"/>
                  <a:t>previous(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sub>
                    </m:sSub>
                  </m:oMath>
                </a14:m>
                <a:r>
                  <a:rPr lang="en-US" sz="2000" dirty="0"/>
                  <a:t>) =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</m:sub>
                    </m:sSub>
                  </m:oMath>
                </a14:m>
                <a:r>
                  <a:rPr lang="en-US" sz="2000" dirty="0"/>
                  <a:t> </a:t>
                </a:r>
                <a:r>
                  <a:rPr lang="en-US" sz="2000" dirty="0">
                    <a:ea typeface="Cambria Math" panose="02040503050406030204" pitchFamily="18" charset="0"/>
                  </a:rPr>
                  <a:t>  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𝐶</m:t>
                        </m:r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)=1</m:t>
                    </m:r>
                  </m:oMath>
                </a14:m>
                <a:r>
                  <a:rPr lang="en-US" sz="2000" dirty="0">
                    <a:ea typeface="Cambria Math" panose="02040503050406030204" pitchFamily="18" charset="0"/>
                  </a:rPr>
                  <a:t>, </a:t>
                </a:r>
                <a:r>
                  <a:rPr lang="en-US" sz="2000" dirty="0"/>
                  <a:t>previous(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</m:sub>
                    </m:sSub>
                  </m:oMath>
                </a14:m>
                <a:r>
                  <a:rPr lang="en-US" sz="2000" dirty="0"/>
                  <a:t>) =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endParaRPr lang="en-US" sz="2000" dirty="0"/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𝐶</m:t>
                        </m:r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5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)=3</m:t>
                    </m:r>
                  </m:oMath>
                </a14:m>
                <a:r>
                  <a:rPr lang="en-US" sz="2000" dirty="0">
                    <a:ea typeface="Cambria Math" panose="02040503050406030204" pitchFamily="18" charset="0"/>
                  </a:rPr>
                  <a:t>, </a:t>
                </a:r>
                <a:r>
                  <a:rPr lang="en-US" sz="2000" dirty="0"/>
                  <a:t>previous(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5</m:t>
                        </m:r>
                      </m:sub>
                    </m:sSub>
                  </m:oMath>
                </a14:m>
                <a:r>
                  <a:rPr lang="en-US" sz="2000" dirty="0"/>
                  <a:t>) =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</m:sub>
                    </m:sSub>
                  </m:oMath>
                </a14:m>
                <a:r>
                  <a:rPr lang="en-US" sz="2000" dirty="0"/>
                  <a:t> </a:t>
                </a:r>
                <a:endParaRPr lang="en-US" sz="2000" i="1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en-US" sz="2000" dirty="0" smtClean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𝐶</m:t>
                        </m:r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6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)=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6</m:t>
                    </m:r>
                  </m:oMath>
                </a14:m>
                <a:r>
                  <a:rPr lang="en-US" sz="2000" dirty="0" smtClean="0"/>
                  <a:t>, previous</a:t>
                </a:r>
                <a:r>
                  <a:rPr lang="en-US" sz="2000" dirty="0"/>
                  <a:t>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6</m:t>
                        </m:r>
                      </m:sub>
                    </m:sSub>
                  </m:oMath>
                </a14:m>
                <a:r>
                  <a:rPr lang="en-US" sz="2000" dirty="0"/>
                  <a:t>) =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7</m:t>
                        </m:r>
                      </m:sub>
                    </m:sSub>
                  </m:oMath>
                </a14:m>
                <a:r>
                  <a:rPr lang="en-US" sz="2000" dirty="0"/>
                  <a:t> </a:t>
                </a:r>
                <a:endParaRPr lang="en-US" sz="2000" i="1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𝐶</m:t>
                        </m:r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7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)=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5</m:t>
                    </m:r>
                  </m:oMath>
                </a14:m>
                <a:r>
                  <a:rPr lang="en-US" sz="2000" dirty="0">
                    <a:ea typeface="Cambria Math" panose="02040503050406030204" pitchFamily="18" charset="0"/>
                  </a:rPr>
                  <a:t>, </a:t>
                </a:r>
                <a:r>
                  <a:rPr lang="en-US" sz="2000" dirty="0"/>
                  <a:t>previous(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7</m:t>
                        </m:r>
                      </m:sub>
                    </m:sSub>
                  </m:oMath>
                </a14:m>
                <a:r>
                  <a:rPr lang="en-US" sz="2000" dirty="0"/>
                  <a:t>) =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</m:sub>
                    </m:sSub>
                  </m:oMath>
                </a14:m>
                <a:r>
                  <a:rPr lang="en-US" sz="2000" dirty="0"/>
                  <a:t> </a:t>
                </a:r>
                <a:endParaRPr lang="en-US" sz="200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en-US" sz="3200" dirty="0" smtClean="0"/>
                  <a:t> </a:t>
                </a:r>
              </a:p>
              <a:p>
                <a:pPr marL="0" indent="0">
                  <a:buNone/>
                </a:pPr>
                <a:endParaRPr lang="en-US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5575" y="1148649"/>
                <a:ext cx="8021832" cy="5510220"/>
              </a:xfrm>
              <a:blipFill>
                <a:blip r:embed="rId2"/>
                <a:stretch>
                  <a:fillRect l="-837" t="-11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Footer Placeholder 4"/>
          <p:cNvSpPr txBox="1">
            <a:spLocks/>
          </p:cNvSpPr>
          <p:nvPr/>
        </p:nvSpPr>
        <p:spPr>
          <a:xfrm>
            <a:off x="8329808" y="6298648"/>
            <a:ext cx="6693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smtClean="0"/>
              <a:t>P</a:t>
            </a:r>
            <a:fld id="{0E285045-4ED3-4AFD-8508-4941EB353DA9}" type="slidenum">
              <a:rPr lang="en-US" sz="2000" smtClean="0"/>
              <a:pPr/>
              <a:t>53</a:t>
            </a:fld>
            <a:endParaRPr lang="en-US" sz="2000" dirty="0"/>
          </a:p>
        </p:txBody>
      </p:sp>
      <p:sp>
        <p:nvSpPr>
          <p:cNvPr id="13" name="AutoShape 2" descr="Unstructured, semi-structured, and structured data | Download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4463" y="1148649"/>
            <a:ext cx="3782154" cy="260572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74463" y="3821599"/>
            <a:ext cx="3804789" cy="2477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0531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0373" y="412688"/>
            <a:ext cx="8038733" cy="542679"/>
          </a:xfrm>
        </p:spPr>
        <p:txBody>
          <a:bodyPr>
            <a:normAutofit/>
          </a:bodyPr>
          <a:lstStyle/>
          <a:p>
            <a:r>
              <a:rPr lang="en-US" sz="2400" b="1" i="1" dirty="0" smtClean="0"/>
              <a:t>Brief Introduction of Graph (shortest path) </a:t>
            </a:r>
            <a:endParaRPr lang="en-US" sz="2400" b="1" i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55575" y="1148649"/>
                <a:ext cx="8021832" cy="5510220"/>
              </a:xfrm>
            </p:spPr>
            <p:txBody>
              <a:bodyPr>
                <a:normAutofit fontScale="92500" lnSpcReduction="10000"/>
              </a:bodyPr>
              <a:lstStyle/>
              <a:p>
                <a:pPr marL="0" indent="0">
                  <a:buNone/>
                </a:pPr>
                <a:r>
                  <a:rPr lang="en-US" sz="2000" dirty="0" smtClean="0"/>
                  <a:t>Put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6</m:t>
                        </m:r>
                      </m:sub>
                    </m:sSub>
                  </m:oMath>
                </a14:m>
                <a:r>
                  <a:rPr lang="en-US" sz="2000" dirty="0"/>
                  <a:t> to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𝕊</m:t>
                    </m:r>
                  </m:oMath>
                </a14:m>
                <a:endParaRPr lang="en-US" sz="200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en-US" sz="2000" dirty="0" smtClean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𝕊</m:t>
                    </m:r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4</m:t>
                            </m:r>
                          </m:sub>
                        </m:sSub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5</m:t>
                            </m:r>
                          </m:sub>
                        </m:sSub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6</m:t>
                            </m:r>
                          </m:sub>
                        </m:sSub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7</m:t>
                            </m:r>
                          </m:sub>
                        </m:sSub>
                      </m:e>
                    </m:d>
                  </m:oMath>
                </a14:m>
                <a:endParaRPr lang="en-US" sz="2000" i="1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en-US" sz="2000" b="0" dirty="0" smtClean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𝐶</m:t>
                        </m:r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)=2</m:t>
                    </m:r>
                  </m:oMath>
                </a14:m>
                <a:r>
                  <a:rPr lang="en-US" sz="2000" dirty="0">
                    <a:ea typeface="Cambria Math" panose="02040503050406030204" pitchFamily="18" charset="0"/>
                  </a:rPr>
                  <a:t>, </a:t>
                </a:r>
                <a:r>
                  <a:rPr lang="en-US" sz="2000" dirty="0"/>
                  <a:t>previous(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000" dirty="0"/>
                  <a:t>) =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endParaRPr lang="en-US" sz="2000" i="1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𝐶</m:t>
                        </m:r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)=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3</m:t>
                    </m:r>
                  </m:oMath>
                </a14:m>
                <a:r>
                  <a:rPr lang="en-US" sz="2000" dirty="0" smtClean="0">
                    <a:ea typeface="Cambria Math" panose="02040503050406030204" pitchFamily="18" charset="0"/>
                  </a:rPr>
                  <a:t>, </a:t>
                </a:r>
                <a:r>
                  <a:rPr lang="en-US" sz="2000" dirty="0"/>
                  <a:t>previous(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sub>
                    </m:sSub>
                  </m:oMath>
                </a14:m>
                <a:r>
                  <a:rPr lang="en-US" sz="2000" dirty="0"/>
                  <a:t>) =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</m:sub>
                    </m:sSub>
                  </m:oMath>
                </a14:m>
                <a:r>
                  <a:rPr lang="en-US" sz="2000" dirty="0"/>
                  <a:t> </a:t>
                </a:r>
                <a:r>
                  <a:rPr lang="en-US" sz="2000" dirty="0">
                    <a:ea typeface="Cambria Math" panose="02040503050406030204" pitchFamily="18" charset="0"/>
                  </a:rPr>
                  <a:t>  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𝐶</m:t>
                        </m:r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)=1</m:t>
                    </m:r>
                  </m:oMath>
                </a14:m>
                <a:r>
                  <a:rPr lang="en-US" sz="2000" dirty="0">
                    <a:ea typeface="Cambria Math" panose="02040503050406030204" pitchFamily="18" charset="0"/>
                  </a:rPr>
                  <a:t>, </a:t>
                </a:r>
                <a:r>
                  <a:rPr lang="en-US" sz="2000" dirty="0"/>
                  <a:t>previous(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</m:sub>
                    </m:sSub>
                  </m:oMath>
                </a14:m>
                <a:r>
                  <a:rPr lang="en-US" sz="2000" dirty="0"/>
                  <a:t>) =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endParaRPr lang="en-US" sz="2000" dirty="0"/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𝐶</m:t>
                        </m:r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5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)=3</m:t>
                    </m:r>
                  </m:oMath>
                </a14:m>
                <a:r>
                  <a:rPr lang="en-US" sz="2000" dirty="0">
                    <a:ea typeface="Cambria Math" panose="02040503050406030204" pitchFamily="18" charset="0"/>
                  </a:rPr>
                  <a:t>, </a:t>
                </a:r>
                <a:r>
                  <a:rPr lang="en-US" sz="2000" dirty="0"/>
                  <a:t>previous(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5</m:t>
                        </m:r>
                      </m:sub>
                    </m:sSub>
                  </m:oMath>
                </a14:m>
                <a:r>
                  <a:rPr lang="en-US" sz="2000" dirty="0"/>
                  <a:t>) =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</m:sub>
                    </m:sSub>
                  </m:oMath>
                </a14:m>
                <a:r>
                  <a:rPr lang="en-US" sz="2000" dirty="0"/>
                  <a:t> </a:t>
                </a:r>
                <a:endParaRPr lang="en-US" sz="2000" i="1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en-US" sz="2000" dirty="0" smtClean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𝐶</m:t>
                        </m:r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6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)=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6</m:t>
                    </m:r>
                  </m:oMath>
                </a14:m>
                <a:r>
                  <a:rPr lang="en-US" sz="2000" dirty="0" smtClean="0"/>
                  <a:t>, previous</a:t>
                </a:r>
                <a:r>
                  <a:rPr lang="en-US" sz="2000" dirty="0"/>
                  <a:t>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6</m:t>
                        </m:r>
                      </m:sub>
                    </m:sSub>
                  </m:oMath>
                </a14:m>
                <a:r>
                  <a:rPr lang="en-US" sz="2000" dirty="0"/>
                  <a:t>) =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7</m:t>
                        </m:r>
                      </m:sub>
                    </m:sSub>
                  </m:oMath>
                </a14:m>
                <a:r>
                  <a:rPr lang="en-US" sz="2000" dirty="0"/>
                  <a:t> </a:t>
                </a:r>
                <a:endParaRPr lang="en-US" sz="2000" i="1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𝐶</m:t>
                        </m:r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7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)=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5</m:t>
                    </m:r>
                  </m:oMath>
                </a14:m>
                <a:r>
                  <a:rPr lang="en-US" sz="2000" dirty="0">
                    <a:ea typeface="Cambria Math" panose="02040503050406030204" pitchFamily="18" charset="0"/>
                  </a:rPr>
                  <a:t>, </a:t>
                </a:r>
                <a:r>
                  <a:rPr lang="en-US" sz="2000" dirty="0"/>
                  <a:t>previous(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7</m:t>
                        </m:r>
                      </m:sub>
                    </m:sSub>
                  </m:oMath>
                </a14:m>
                <a:r>
                  <a:rPr lang="en-US" sz="2000" dirty="0"/>
                  <a:t>) =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</m:sub>
                    </m:sSub>
                  </m:oMath>
                </a14:m>
                <a:r>
                  <a:rPr lang="en-US" sz="2000" dirty="0"/>
                  <a:t> </a:t>
                </a:r>
                <a:endParaRPr lang="en-US" sz="200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en-US" sz="2000" dirty="0" smtClean="0"/>
                  <a:t>Using back track, we can find out the shortest path. </a:t>
                </a:r>
              </a:p>
              <a:p>
                <a:pPr marL="0" indent="0">
                  <a:buNone/>
                </a:pPr>
                <a:r>
                  <a:rPr lang="en-US" sz="2000" dirty="0" smtClean="0"/>
                  <a:t>For example, what the shortest path from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000" dirty="0" smtClean="0"/>
                  <a:t> 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7</m:t>
                        </m:r>
                      </m:sub>
                    </m:sSub>
                  </m:oMath>
                </a14:m>
                <a:r>
                  <a:rPr lang="en-US" sz="2000" dirty="0" smtClean="0"/>
                  <a:t> ? cost of the path is 5, </a:t>
                </a:r>
                <a:r>
                  <a:rPr lang="en-US" sz="2000" dirty="0"/>
                  <a:t>previous(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7</m:t>
                        </m:r>
                      </m:sub>
                    </m:sSub>
                  </m:oMath>
                </a14:m>
                <a:r>
                  <a:rPr lang="en-US" sz="2000" dirty="0"/>
                  <a:t>) =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</m:sub>
                    </m:sSub>
                  </m:oMath>
                </a14:m>
                <a:r>
                  <a:rPr lang="en-US" sz="2000" dirty="0"/>
                  <a:t> </a:t>
                </a:r>
                <a:r>
                  <a:rPr lang="en-US" sz="2000" dirty="0" smtClean="0"/>
                  <a:t>, and </a:t>
                </a:r>
              </a:p>
              <a:p>
                <a:pPr marL="0" indent="0">
                  <a:buNone/>
                </a:pPr>
                <a:r>
                  <a:rPr lang="en-US" sz="2000" dirty="0"/>
                  <a:t>previous(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</m:sub>
                    </m:sSub>
                  </m:oMath>
                </a14:m>
                <a:r>
                  <a:rPr lang="en-US" sz="2000" dirty="0"/>
                  <a:t>) =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000" dirty="0" smtClean="0"/>
                  <a:t>, so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000" dirty="0" smtClean="0"/>
                  <a:t>-&gt;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7</m:t>
                        </m:r>
                      </m:sub>
                    </m:sSub>
                  </m:oMath>
                </a14:m>
                <a:endParaRPr lang="en-US" sz="2000" dirty="0" smtClean="0"/>
              </a:p>
              <a:p>
                <a:pPr marL="0" indent="0">
                  <a:buNone/>
                </a:pPr>
                <a:endParaRPr lang="en-US" sz="2000" dirty="0"/>
              </a:p>
              <a:p>
                <a:pPr marL="0" indent="0">
                  <a:buNone/>
                </a:pPr>
                <a:r>
                  <a:rPr lang="en-US" sz="2000" dirty="0" smtClean="0"/>
                  <a:t>What </a:t>
                </a:r>
                <a:r>
                  <a:rPr lang="en-US" sz="2000" dirty="0"/>
                  <a:t>the shortest path from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000" dirty="0"/>
                  <a:t> 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6</m:t>
                        </m:r>
                      </m:sub>
                    </m:sSub>
                  </m:oMath>
                </a14:m>
                <a:r>
                  <a:rPr lang="en-US" sz="2000" dirty="0"/>
                  <a:t> ? cost of the path is </a:t>
                </a:r>
                <a:r>
                  <a:rPr lang="en-US" sz="2000" dirty="0" smtClean="0"/>
                  <a:t>6, </a:t>
                </a:r>
                <a:r>
                  <a:rPr lang="en-US" sz="2000" dirty="0"/>
                  <a:t>previous(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6</m:t>
                        </m:r>
                      </m:sub>
                    </m:sSub>
                  </m:oMath>
                </a14:m>
                <a:r>
                  <a:rPr lang="en-US" sz="2000" dirty="0"/>
                  <a:t>) =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7</m:t>
                        </m:r>
                      </m:sub>
                    </m:sSub>
                  </m:oMath>
                </a14:m>
                <a:r>
                  <a:rPr lang="en-US" sz="2000" dirty="0" smtClean="0"/>
                  <a:t>, </a:t>
                </a:r>
                <a:r>
                  <a:rPr lang="en-US" sz="2000" dirty="0"/>
                  <a:t>previous(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20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7</m:t>
                        </m:r>
                      </m:sub>
                    </m:sSub>
                  </m:oMath>
                </a14:m>
                <a:r>
                  <a:rPr lang="en-US" sz="2000" dirty="0"/>
                  <a:t>) =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</m:sub>
                    </m:sSub>
                  </m:oMath>
                </a14:m>
                <a:r>
                  <a:rPr lang="en-US" sz="2000" dirty="0"/>
                  <a:t> , and </a:t>
                </a:r>
                <a:r>
                  <a:rPr lang="en-US" sz="2000" dirty="0" smtClean="0"/>
                  <a:t> previous</a:t>
                </a:r>
                <a:r>
                  <a:rPr lang="en-US" sz="2000" dirty="0"/>
                  <a:t>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</m:sub>
                    </m:sSub>
                  </m:oMath>
                </a14:m>
                <a:r>
                  <a:rPr lang="en-US" sz="2000" dirty="0"/>
                  <a:t>) =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000" dirty="0"/>
                  <a:t>, so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000" dirty="0"/>
                  <a:t>-&gt;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7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6</m:t>
                        </m:r>
                      </m:sub>
                    </m:sSub>
                  </m:oMath>
                </a14:m>
                <a:endParaRPr lang="en-US" sz="2000" dirty="0"/>
              </a:p>
              <a:p>
                <a:pPr marL="0" indent="0">
                  <a:buNone/>
                </a:pPr>
                <a:endParaRPr lang="en-US" sz="2000" dirty="0"/>
              </a:p>
              <a:p>
                <a:pPr marL="0" indent="0">
                  <a:buNone/>
                </a:pPr>
                <a:endParaRPr lang="en-US" sz="2000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5575" y="1148649"/>
                <a:ext cx="8021832" cy="5510220"/>
              </a:xfrm>
              <a:blipFill>
                <a:blip r:embed="rId2"/>
                <a:stretch>
                  <a:fillRect l="-760" t="-14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Footer Placeholder 4"/>
          <p:cNvSpPr txBox="1">
            <a:spLocks/>
          </p:cNvSpPr>
          <p:nvPr/>
        </p:nvSpPr>
        <p:spPr>
          <a:xfrm>
            <a:off x="8329808" y="6298648"/>
            <a:ext cx="6693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smtClean="0"/>
              <a:t>P</a:t>
            </a:r>
            <a:fld id="{0E285045-4ED3-4AFD-8508-4941EB353DA9}" type="slidenum">
              <a:rPr lang="en-US" sz="2000" smtClean="0"/>
              <a:pPr/>
              <a:t>54</a:t>
            </a:fld>
            <a:endParaRPr lang="en-US" sz="2000" dirty="0"/>
          </a:p>
        </p:txBody>
      </p:sp>
      <p:sp>
        <p:nvSpPr>
          <p:cNvPr id="13" name="AutoShape 2" descr="Unstructured, semi-structured, and structured data | Download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9709" y="1069690"/>
            <a:ext cx="3804789" cy="2477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9358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0373" y="412688"/>
            <a:ext cx="8038733" cy="542679"/>
          </a:xfrm>
        </p:spPr>
        <p:txBody>
          <a:bodyPr>
            <a:normAutofit/>
          </a:bodyPr>
          <a:lstStyle/>
          <a:p>
            <a:r>
              <a:rPr lang="en-US" sz="2400" b="1" i="1" dirty="0" smtClean="0"/>
              <a:t>Brief Introduction of Graph (</a:t>
            </a:r>
            <a:r>
              <a:rPr lang="en-US" sz="2400" b="1" dirty="0"/>
              <a:t>The minimum connector </a:t>
            </a:r>
            <a:r>
              <a:rPr lang="en-US" sz="2400" b="1" dirty="0" smtClean="0"/>
              <a:t>problem</a:t>
            </a:r>
            <a:r>
              <a:rPr lang="en-US" sz="2400" b="1" i="1" dirty="0" smtClean="0"/>
              <a:t>) </a:t>
            </a:r>
            <a:endParaRPr lang="en-US" sz="2400" b="1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5575" y="1148649"/>
            <a:ext cx="5330825" cy="55102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The minimum connector </a:t>
            </a:r>
            <a:r>
              <a:rPr lang="en-US" b="1" dirty="0" smtClean="0"/>
              <a:t>problem</a:t>
            </a:r>
          </a:p>
          <a:p>
            <a:r>
              <a:rPr lang="en-US" dirty="0"/>
              <a:t>F</a:t>
            </a:r>
            <a:r>
              <a:rPr lang="en-US" dirty="0" smtClean="0"/>
              <a:t>ind a sub-graph with the </a:t>
            </a:r>
            <a:r>
              <a:rPr lang="en-US" dirty="0"/>
              <a:t>minimum total length </a:t>
            </a:r>
            <a:r>
              <a:rPr lang="en-US" dirty="0" smtClean="0"/>
              <a:t>from a connected </a:t>
            </a:r>
            <a:r>
              <a:rPr lang="en-US" dirty="0"/>
              <a:t>graph. 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Application:</a:t>
            </a:r>
          </a:p>
          <a:p>
            <a:r>
              <a:rPr lang="en-US" dirty="0" smtClean="0"/>
              <a:t>Laying cables or pipes among a number of sites. </a:t>
            </a:r>
          </a:p>
          <a:p>
            <a:r>
              <a:rPr lang="en-US" dirty="0" smtClean="0"/>
              <a:t>The weights of the edges are the cost to lay cable (pipe) between two sites.</a:t>
            </a:r>
          </a:p>
          <a:p>
            <a:pPr marL="0" indent="0">
              <a:buNone/>
            </a:pPr>
            <a:endParaRPr lang="en-US" sz="2000" dirty="0" smtClean="0"/>
          </a:p>
        </p:txBody>
      </p:sp>
      <p:sp>
        <p:nvSpPr>
          <p:cNvPr id="5" name="Footer Placeholder 4"/>
          <p:cNvSpPr txBox="1">
            <a:spLocks/>
          </p:cNvSpPr>
          <p:nvPr/>
        </p:nvSpPr>
        <p:spPr>
          <a:xfrm>
            <a:off x="8329808" y="6298648"/>
            <a:ext cx="6693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smtClean="0"/>
              <a:t>P</a:t>
            </a:r>
            <a:fld id="{0E285045-4ED3-4AFD-8508-4941EB353DA9}" type="slidenum">
              <a:rPr lang="en-US" sz="2000" smtClean="0"/>
              <a:pPr/>
              <a:t>55</a:t>
            </a:fld>
            <a:endParaRPr lang="en-US" sz="2000" dirty="0"/>
          </a:p>
        </p:txBody>
      </p:sp>
      <p:sp>
        <p:nvSpPr>
          <p:cNvPr id="13" name="AutoShape 2" descr="Unstructured, semi-structured, and structured data | Download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57912" y="1820507"/>
            <a:ext cx="2752725" cy="430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346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0373" y="412688"/>
            <a:ext cx="8038733" cy="542679"/>
          </a:xfrm>
        </p:spPr>
        <p:txBody>
          <a:bodyPr>
            <a:normAutofit/>
          </a:bodyPr>
          <a:lstStyle/>
          <a:p>
            <a:r>
              <a:rPr lang="en-US" sz="2400" b="1" i="1" dirty="0" smtClean="0"/>
              <a:t>Brief Introduction of Graph (</a:t>
            </a:r>
            <a:r>
              <a:rPr lang="en-US" sz="2400" dirty="0"/>
              <a:t>Maximum </a:t>
            </a:r>
            <a:r>
              <a:rPr lang="en-US" sz="2400" dirty="0" smtClean="0"/>
              <a:t>Flow)</a:t>
            </a:r>
            <a:r>
              <a:rPr lang="en-US" sz="2400" b="1" i="1" dirty="0" smtClean="0"/>
              <a:t> </a:t>
            </a:r>
            <a:endParaRPr lang="en-US" sz="2400" b="1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5575" y="1148649"/>
            <a:ext cx="5330825" cy="55102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200" dirty="0" smtClean="0"/>
              <a:t>Maximum Flow</a:t>
            </a:r>
          </a:p>
          <a:p>
            <a:r>
              <a:rPr lang="en-US" sz="2200" dirty="0"/>
              <a:t>A</a:t>
            </a:r>
            <a:r>
              <a:rPr lang="en-US" sz="2200" dirty="0" smtClean="0"/>
              <a:t> </a:t>
            </a:r>
            <a:r>
              <a:rPr lang="en-US" sz="2200" dirty="0"/>
              <a:t>flow network is defined as a directed graph involving a </a:t>
            </a:r>
            <a:r>
              <a:rPr lang="en-US" sz="2200" dirty="0" smtClean="0"/>
              <a:t>source(S), a </a:t>
            </a:r>
            <a:r>
              <a:rPr lang="en-US" sz="2200" dirty="0"/>
              <a:t>sink(T</a:t>
            </a:r>
            <a:r>
              <a:rPr lang="en-US" sz="2200" dirty="0" smtClean="0"/>
              <a:t>) and several </a:t>
            </a:r>
            <a:r>
              <a:rPr lang="en-US" sz="2200" dirty="0"/>
              <a:t>other nodes connected with edges</a:t>
            </a:r>
            <a:r>
              <a:rPr lang="en-US" sz="2200" dirty="0" smtClean="0"/>
              <a:t>.</a:t>
            </a:r>
          </a:p>
          <a:p>
            <a:r>
              <a:rPr lang="en-US" sz="2200" dirty="0" smtClean="0"/>
              <a:t>Each </a:t>
            </a:r>
            <a:r>
              <a:rPr lang="en-US" sz="2200" dirty="0"/>
              <a:t>edge has an individual capacity which is the maximum limit of flow that edge could allow.</a:t>
            </a:r>
          </a:p>
          <a:p>
            <a:r>
              <a:rPr lang="en-US" sz="2200" dirty="0" smtClean="0"/>
              <a:t>For </a:t>
            </a:r>
            <a:r>
              <a:rPr lang="en-US" sz="2200" dirty="0"/>
              <a:t>any non-source and non-sink node, the input flow is equal to output flow.</a:t>
            </a:r>
          </a:p>
          <a:p>
            <a:r>
              <a:rPr lang="en-US" sz="2200" b="1" dirty="0"/>
              <a:t>Maximum </a:t>
            </a:r>
            <a:r>
              <a:rPr lang="en-US" sz="2200" b="1" dirty="0" smtClean="0"/>
              <a:t>Flow :</a:t>
            </a:r>
            <a:r>
              <a:rPr lang="en-US" sz="2200" dirty="0"/>
              <a:t> </a:t>
            </a:r>
            <a:r>
              <a:rPr lang="en-US" sz="2200" dirty="0" smtClean="0"/>
              <a:t>the </a:t>
            </a:r>
            <a:r>
              <a:rPr lang="en-US" sz="2200" dirty="0"/>
              <a:t>maximum amount of flow that the network would allow to flow from source to sink</a:t>
            </a:r>
            <a:r>
              <a:rPr lang="en-US" sz="2200" dirty="0" smtClean="0"/>
              <a:t>.</a:t>
            </a:r>
          </a:p>
          <a:p>
            <a:r>
              <a:rPr lang="en-US" sz="2200" dirty="0" smtClean="0"/>
              <a:t>What is the corresponding flow paths?</a:t>
            </a:r>
          </a:p>
          <a:p>
            <a:endParaRPr lang="en-US" dirty="0" smtClean="0"/>
          </a:p>
          <a:p>
            <a:pPr marL="0" indent="0">
              <a:buNone/>
            </a:pPr>
            <a:endParaRPr lang="en-US" sz="2000" dirty="0" smtClean="0"/>
          </a:p>
        </p:txBody>
      </p:sp>
      <p:sp>
        <p:nvSpPr>
          <p:cNvPr id="5" name="Footer Placeholder 4"/>
          <p:cNvSpPr txBox="1">
            <a:spLocks/>
          </p:cNvSpPr>
          <p:nvPr/>
        </p:nvSpPr>
        <p:spPr>
          <a:xfrm>
            <a:off x="8329808" y="6298648"/>
            <a:ext cx="6693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smtClean="0"/>
              <a:t>P</a:t>
            </a:r>
            <a:fld id="{0E285045-4ED3-4AFD-8508-4941EB353DA9}" type="slidenum">
              <a:rPr lang="en-US" sz="2000" smtClean="0"/>
              <a:pPr/>
              <a:t>56</a:t>
            </a:fld>
            <a:endParaRPr lang="en-US" sz="2000" dirty="0"/>
          </a:p>
        </p:txBody>
      </p:sp>
      <p:sp>
        <p:nvSpPr>
          <p:cNvPr id="13" name="AutoShape 2" descr="Unstructured, semi-structured, and structured data | Download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1207717"/>
            <a:ext cx="3714750" cy="183832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7454" y="3903759"/>
            <a:ext cx="3638550" cy="1819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2080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F6EB835DB28344E872B5364F3160066" ma:contentTypeVersion="12" ma:contentTypeDescription="Create a new document." ma:contentTypeScope="" ma:versionID="026d3551298fbdfdc9bef0e52e826318">
  <xsd:schema xmlns:xsd="http://www.w3.org/2001/XMLSchema" xmlns:xs="http://www.w3.org/2001/XMLSchema" xmlns:p="http://schemas.microsoft.com/office/2006/metadata/properties" xmlns:ns3="ce9300e3-7e68-4b07-a308-8eafa4ac9c62" xmlns:ns4="db3d8467-d352-49a3-97d9-791e532c2ad9" targetNamespace="http://schemas.microsoft.com/office/2006/metadata/properties" ma:root="true" ma:fieldsID="a9524f9d35cf8b32da2e07098bf382a3" ns3:_="" ns4:_="">
    <xsd:import namespace="ce9300e3-7e68-4b07-a308-8eafa4ac9c62"/>
    <xsd:import namespace="db3d8467-d352-49a3-97d9-791e532c2ad9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OCR" minOccurs="0"/>
                <xsd:element ref="ns4:MediaServiceGenerationTime" minOccurs="0"/>
                <xsd:element ref="ns4:MediaServiceEventHashCode" minOccurs="0"/>
                <xsd:element ref="ns4:MediaServiceDateTaken" minOccurs="0"/>
                <xsd:element ref="ns4:MediaServiceLocation" minOccurs="0"/>
                <xsd:element ref="ns4:MediaServiceAutoKeyPoints" minOccurs="0"/>
                <xsd:element ref="ns4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e9300e3-7e68-4b07-a308-8eafa4ac9c62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ingHintHash" ma:index="9" nillable="true" ma:displayName="Sharing Hint Hash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b3d8467-d352-49a3-97d9-791e532c2ad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0052F49D-ADB3-4113-AF60-ADEBF5A8946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74D0E10-60B2-49B9-8E69-017947B3A2F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e9300e3-7e68-4b07-a308-8eafa4ac9c62"/>
    <ds:schemaRef ds:uri="db3d8467-d352-49a3-97d9-791e532c2ad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48DDC763-E18B-4E41-AB3A-A431E2B5166D}">
  <ds:schemaRefs>
    <ds:schemaRef ds:uri="http://purl.org/dc/dcmitype/"/>
    <ds:schemaRef ds:uri="http://purl.org/dc/elements/1.1/"/>
    <ds:schemaRef ds:uri="http://www.w3.org/XML/1998/namespace"/>
    <ds:schemaRef ds:uri="ce9300e3-7e68-4b07-a308-8eafa4ac9c62"/>
    <ds:schemaRef ds:uri="http://schemas.microsoft.com/office/infopath/2007/PartnerControls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db3d8467-d352-49a3-97d9-791e532c2ad9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4201</TotalTime>
  <Words>5944</Words>
  <Application>Microsoft Office PowerPoint</Application>
  <PresentationFormat>On-screen Show (4:3)</PresentationFormat>
  <Paragraphs>678</Paragraphs>
  <Slides>56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56</vt:i4>
      </vt:variant>
    </vt:vector>
  </HeadingPairs>
  <TitlesOfParts>
    <vt:vector size="61" baseType="lpstr">
      <vt:lpstr>Arial</vt:lpstr>
      <vt:lpstr>Calibri</vt:lpstr>
      <vt:lpstr>Calibri Light</vt:lpstr>
      <vt:lpstr>Cambria Math</vt:lpstr>
      <vt:lpstr>Office Theme</vt:lpstr>
      <vt:lpstr>EE1004</vt:lpstr>
      <vt:lpstr>Assessments:</vt:lpstr>
      <vt:lpstr>Chapter One </vt:lpstr>
      <vt:lpstr>What are data?</vt:lpstr>
      <vt:lpstr>What is data?</vt:lpstr>
      <vt:lpstr>Context</vt:lpstr>
      <vt:lpstr>Context</vt:lpstr>
      <vt:lpstr>Qualitative and Quantitative </vt:lpstr>
      <vt:lpstr>Qualitative and Quantitative </vt:lpstr>
      <vt:lpstr>Qualitative and Quantitative </vt:lpstr>
      <vt:lpstr>Data examples:</vt:lpstr>
      <vt:lpstr>Structured Data and Unstructured Data</vt:lpstr>
      <vt:lpstr>Structured Data and Unstructured Data</vt:lpstr>
      <vt:lpstr>Structured Data and Unstructured Data</vt:lpstr>
      <vt:lpstr>Big Data</vt:lpstr>
      <vt:lpstr>Big Data</vt:lpstr>
      <vt:lpstr>Big Data</vt:lpstr>
      <vt:lpstr>Big Data (Quality of Data)</vt:lpstr>
      <vt:lpstr>Representation of Data in EE</vt:lpstr>
      <vt:lpstr>Representation of Data in EE</vt:lpstr>
      <vt:lpstr>Representation of Data in EE</vt:lpstr>
      <vt:lpstr>Representation of Data in EE</vt:lpstr>
      <vt:lpstr>Representation of Data in EE</vt:lpstr>
      <vt:lpstr>Representation of Data in EE</vt:lpstr>
      <vt:lpstr>Representation of Data in EE</vt:lpstr>
      <vt:lpstr>Representation of Data in EE</vt:lpstr>
      <vt:lpstr>Representation of Data in EE</vt:lpstr>
      <vt:lpstr>Representation of Data in EE</vt:lpstr>
      <vt:lpstr>Representation of Data in EE</vt:lpstr>
      <vt:lpstr>Representation of Data in EE</vt:lpstr>
      <vt:lpstr>Brief Introduction of Graph</vt:lpstr>
      <vt:lpstr>Brief Introduction of Graph (order and size)</vt:lpstr>
      <vt:lpstr>Brief Introduction of Graph (degree)</vt:lpstr>
      <vt:lpstr>Brief Introduction of Graph (neighbourhood)</vt:lpstr>
      <vt:lpstr>Brief Introduction of Graph (identical and isomorphic)</vt:lpstr>
      <vt:lpstr>Brief Introduction of Graph (multiple edges and loop)</vt:lpstr>
      <vt:lpstr>Brief Introduction of Graph (directed graphs)</vt:lpstr>
      <vt:lpstr>Brief Introduction of Graph (weighted graphs)</vt:lpstr>
      <vt:lpstr>Brief Introduction of Graph (weighted graphs)</vt:lpstr>
      <vt:lpstr>Brief Introduction of Graph  (adjacency array (matrix) and incidence array (matrix))</vt:lpstr>
      <vt:lpstr>Brief Introduction of Graph  (adjacency array (matrix) and incidence array (matrix))</vt:lpstr>
      <vt:lpstr>Brief Introduction of Graph  (adjacency array (matrix) and incidence array (matrix))</vt:lpstr>
      <vt:lpstr>Brief Introduction of Graph (Some problems and Solutions) </vt:lpstr>
      <vt:lpstr>Brief Introduction of Graph (shortest path) </vt:lpstr>
      <vt:lpstr>Brief Introduction of Graph (shortest path) </vt:lpstr>
      <vt:lpstr>Brief Introduction of Graph (shortest path) </vt:lpstr>
      <vt:lpstr>Brief Introduction of Graph (shortest path) </vt:lpstr>
      <vt:lpstr>Brief Introduction of Graph (shortest path) </vt:lpstr>
      <vt:lpstr>Brief Introduction of Graph (shortest path) </vt:lpstr>
      <vt:lpstr>Brief Introduction of Graph (shortest path) </vt:lpstr>
      <vt:lpstr>Brief Introduction of Graph (shortest path) </vt:lpstr>
      <vt:lpstr>Brief Introduction of Graph (shortest path) </vt:lpstr>
      <vt:lpstr>Brief Introduction of Graph (shortest path) </vt:lpstr>
      <vt:lpstr>Brief Introduction of Graph (shortest path) </vt:lpstr>
      <vt:lpstr>Brief Introduction of Graph (The minimum connector problem) </vt:lpstr>
      <vt:lpstr>Brief Introduction of Graph (Maximum Flow) </vt:lpstr>
    </vt:vector>
  </TitlesOfParts>
  <Company>City University of Hong Kong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EE1004</dc:title>
  <dc:creator>Andrew LEUNG</dc:creator>
  <cp:lastModifiedBy>Andrew LEUNG</cp:lastModifiedBy>
  <cp:revision>114</cp:revision>
  <cp:lastPrinted>2020-09-01T07:07:26Z</cp:lastPrinted>
  <dcterms:created xsi:type="dcterms:W3CDTF">2020-07-22T10:00:53Z</dcterms:created>
  <dcterms:modified xsi:type="dcterms:W3CDTF">2020-09-01T09:57:14Z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0x0101008F6EB835DB28344E872B5364F3160066</vt:lpwstr>
  </property>
</Properties>
</file>