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23" r:id="rId3"/>
    <p:sldId id="324" r:id="rId4"/>
    <p:sldId id="325" r:id="rId5"/>
    <p:sldId id="326" r:id="rId6"/>
    <p:sldId id="320" r:id="rId7"/>
    <p:sldId id="321" r:id="rId8"/>
    <p:sldId id="267" r:id="rId9"/>
    <p:sldId id="268" r:id="rId10"/>
    <p:sldId id="269" r:id="rId11"/>
    <p:sldId id="270" r:id="rId12"/>
    <p:sldId id="333" r:id="rId13"/>
    <p:sldId id="334" r:id="rId14"/>
    <p:sldId id="335" r:id="rId15"/>
    <p:sldId id="336" r:id="rId16"/>
    <p:sldId id="337" r:id="rId17"/>
    <p:sldId id="338" r:id="rId18"/>
    <p:sldId id="272" r:id="rId19"/>
    <p:sldId id="273" r:id="rId20"/>
    <p:sldId id="274" r:id="rId21"/>
    <p:sldId id="275" r:id="rId22"/>
    <p:sldId id="276" r:id="rId23"/>
    <p:sldId id="328" r:id="rId24"/>
    <p:sldId id="277" r:id="rId25"/>
    <p:sldId id="329" r:id="rId26"/>
    <p:sldId id="278" r:id="rId27"/>
    <p:sldId id="280" r:id="rId28"/>
    <p:sldId id="279" r:id="rId29"/>
    <p:sldId id="281" r:id="rId30"/>
    <p:sldId id="282" r:id="rId31"/>
    <p:sldId id="283" r:id="rId32"/>
    <p:sldId id="284" r:id="rId33"/>
    <p:sldId id="327" r:id="rId34"/>
    <p:sldId id="285" r:id="rId35"/>
    <p:sldId id="330" r:id="rId36"/>
    <p:sldId id="286" r:id="rId37"/>
    <p:sldId id="332" r:id="rId38"/>
    <p:sldId id="287" r:id="rId39"/>
    <p:sldId id="288" r:id="rId40"/>
    <p:sldId id="290" r:id="rId41"/>
    <p:sldId id="291" r:id="rId42"/>
    <p:sldId id="292" r:id="rId43"/>
    <p:sldId id="293" r:id="rId44"/>
    <p:sldId id="339" r:id="rId45"/>
    <p:sldId id="340" r:id="rId46"/>
    <p:sldId id="294" r:id="rId47"/>
    <p:sldId id="295" r:id="rId48"/>
    <p:sldId id="296" r:id="rId49"/>
    <p:sldId id="297" r:id="rId50"/>
    <p:sldId id="298" r:id="rId51"/>
    <p:sldId id="300" r:id="rId52"/>
    <p:sldId id="301" r:id="rId53"/>
    <p:sldId id="302" r:id="rId54"/>
    <p:sldId id="299" r:id="rId55"/>
    <p:sldId id="304" r:id="rId56"/>
    <p:sldId id="331" r:id="rId57"/>
    <p:sldId id="317" r:id="rId58"/>
    <p:sldId id="318" r:id="rId5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55" d="100"/>
          <a:sy n="155" d="100"/>
        </p:scale>
        <p:origin x="39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indam BASU" userId="e44240ce-abb5-476a-bff8-f15d6aa47beb" providerId="ADAL" clId="{F249E215-D370-4D90-8665-B9C9BAC56189}"/>
    <pc:docChg chg="custSel modSld">
      <pc:chgData name="Arindam BASU" userId="e44240ce-abb5-476a-bff8-f15d6aa47beb" providerId="ADAL" clId="{F249E215-D370-4D90-8665-B9C9BAC56189}" dt="2025-01-16T06:06:14.727" v="26" actId="20577"/>
      <pc:docMkLst>
        <pc:docMk/>
      </pc:docMkLst>
      <pc:sldChg chg="modSp">
        <pc:chgData name="Arindam BASU" userId="e44240ce-abb5-476a-bff8-f15d6aa47beb" providerId="ADAL" clId="{F249E215-D370-4D90-8665-B9C9BAC56189}" dt="2025-01-16T06:06:14.727" v="26" actId="20577"/>
        <pc:sldMkLst>
          <pc:docMk/>
          <pc:sldMk cId="2320273673" sldId="270"/>
        </pc:sldMkLst>
        <pc:spChg chg="mod">
          <ac:chgData name="Arindam BASU" userId="e44240ce-abb5-476a-bff8-f15d6aa47beb" providerId="ADAL" clId="{F249E215-D370-4D90-8665-B9C9BAC56189}" dt="2025-01-16T06:06:14.727" v="26" actId="20577"/>
          <ac:spMkLst>
            <pc:docMk/>
            <pc:sldMk cId="2320273673" sldId="270"/>
            <ac:spMk id="11" creationId="{0E482AF6-491E-4645-B105-DEFE196ED012}"/>
          </ac:spMkLst>
        </pc:spChg>
      </pc:sldChg>
      <pc:sldChg chg="addSp delSp modSp">
        <pc:chgData name="Arindam BASU" userId="e44240ce-abb5-476a-bff8-f15d6aa47beb" providerId="ADAL" clId="{F249E215-D370-4D90-8665-B9C9BAC56189}" dt="2025-01-16T05:41:36.738" v="7" actId="14100"/>
        <pc:sldMkLst>
          <pc:docMk/>
          <pc:sldMk cId="326532133" sldId="323"/>
        </pc:sldMkLst>
        <pc:picChg chg="del">
          <ac:chgData name="Arindam BASU" userId="e44240ce-abb5-476a-bff8-f15d6aa47beb" providerId="ADAL" clId="{F249E215-D370-4D90-8665-B9C9BAC56189}" dt="2025-01-16T05:40:48.829" v="0" actId="478"/>
          <ac:picMkLst>
            <pc:docMk/>
            <pc:sldMk cId="326532133" sldId="323"/>
            <ac:picMk id="4" creationId="{ACAE73A2-BBEF-4120-BB88-076013623B63}"/>
          </ac:picMkLst>
        </pc:picChg>
        <pc:picChg chg="del">
          <ac:chgData name="Arindam BASU" userId="e44240ce-abb5-476a-bff8-f15d6aa47beb" providerId="ADAL" clId="{F249E215-D370-4D90-8665-B9C9BAC56189}" dt="2025-01-16T05:40:57.786" v="4" actId="478"/>
          <ac:picMkLst>
            <pc:docMk/>
            <pc:sldMk cId="326532133" sldId="323"/>
            <ac:picMk id="5" creationId="{2FE257C6-7711-4DC4-A827-0D9159A319D7}"/>
          </ac:picMkLst>
        </pc:picChg>
        <pc:picChg chg="add mod">
          <ac:chgData name="Arindam BASU" userId="e44240ce-abb5-476a-bff8-f15d6aa47beb" providerId="ADAL" clId="{F249E215-D370-4D90-8665-B9C9BAC56189}" dt="2025-01-16T05:40:54.931" v="3" actId="1076"/>
          <ac:picMkLst>
            <pc:docMk/>
            <pc:sldMk cId="326532133" sldId="323"/>
            <ac:picMk id="6" creationId="{47901EF1-7B01-4C9A-99C3-576D8141AF2A}"/>
          </ac:picMkLst>
        </pc:picChg>
        <pc:picChg chg="add mod">
          <ac:chgData name="Arindam BASU" userId="e44240ce-abb5-476a-bff8-f15d6aa47beb" providerId="ADAL" clId="{F249E215-D370-4D90-8665-B9C9BAC56189}" dt="2025-01-16T05:41:36.738" v="7" actId="14100"/>
          <ac:picMkLst>
            <pc:docMk/>
            <pc:sldMk cId="326532133" sldId="323"/>
            <ac:picMk id="7" creationId="{F8A78640-7AAA-4282-83D7-5D3B63D503B9}"/>
          </ac:picMkLst>
        </pc:picChg>
      </pc:sldChg>
    </pc:docChg>
  </pc:docChgLst>
  <pc:docChgLst>
    <pc:chgData name="Prof. Arindam BASU" userId="e44240ce-abb5-476a-bff8-f15d6aa47beb" providerId="ADAL" clId="{823EFBC0-BEF0-4B6B-8367-BB57A542822B}"/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DAEDF-935B-4885-8B2B-5BE87261A5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E9ED62-50DE-4303-B863-93DA69B64F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F7F9C8-863A-48D4-8D68-FC417DAA2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16-Jan-25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6F271A-A251-49AC-8994-49EFB5CB9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A202BF-1E53-4974-8219-CA73DF7A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895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E8C61-4E3D-4729-B063-FB2F47EE6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16E131-C28D-4DB3-842B-323D13ED0E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FEDC75-6BBB-4237-8BDC-C0817A2E9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16-Jan-25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3CC7C-4D4D-47D7-94C4-26F6FBA07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FFAEC4-FD59-4AE0-A1EC-2AB44FF85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1377B78-019F-7678-0228-F8919C59504E}"/>
              </a:ext>
            </a:extLst>
          </p:cNvPr>
          <p:cNvCxnSpPr/>
          <p:nvPr userDrawn="1"/>
        </p:nvCxnSpPr>
        <p:spPr>
          <a:xfrm>
            <a:off x="159026" y="1524000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EBB8D71C-4DCE-4FBD-AE42-06E3BCBA2D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56080"/>
            <a:ext cx="992777" cy="60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565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BB5C3-5088-48E4-BC2F-04761501C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B32E0C-B40F-4950-AE97-5C9C879EE9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5F705C-D17A-440F-9A41-95AF9ACC7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16-Jan-25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E2B69-E165-4811-B5D6-8791326F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A31D41-2FD9-4728-B9BC-5C420695E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088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6C758-3B35-4D4F-823C-A073A2314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2B558-2C4E-40A2-9811-19983A7F95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7C8FC5-D125-4879-9617-47C76FB489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80B507-6898-474A-9133-1BD88139F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16-Jan-25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B0CAD4-9825-470E-81CA-27ECE7A95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3B2CED-894B-42FF-9477-F19C26CBB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528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844FB-718A-4610-82E8-A264A6490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E164C2-ACD1-45AA-A0A1-901D1C5B17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9F8E5A-1E37-421C-A584-AD17B2B794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7A5452-7BBF-446F-9FD7-DFD079757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327770-8194-4220-879B-98995152A7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4F6649-F8D3-41CF-8FBC-9D52F1D06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16-Jan-25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2A64C5-F64F-4686-8159-F3BC7E724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7822A0-73C6-4796-88CC-E6FF805BA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703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072A0-CAD3-4B04-BC5A-7FE9F05B8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F40B69-E3F8-4EF7-9A05-E25588642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16-Jan-25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123153-DE49-4B0F-A959-453E62ED6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77E4E0-03FD-4BCC-8E4C-88B78C34A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222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308C56-E4C4-467B-BC64-F97379C62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16-Jan-25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7DCBEE-920E-44C6-A93C-EB70C8D46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036707-6C91-4F67-A37B-B0EFBB3A5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859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2B56C-271E-42E6-A6B9-259E0FCCF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43464-53CF-4AED-B24A-CEC5D17548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DFEF61-1760-4C7C-8FD0-CB710E087B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92E010-DCF5-483C-B7D7-E46742974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16-Jan-25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C391F5-2DB5-4EE0-A52E-5FD145507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A26A4C-9B4E-4725-BB0A-2F898488F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763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B0723-0DA9-46EF-A7B0-B2C8F77A5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7E27F9-D4F1-4E55-AC4F-D4ABDBC9B6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9A4421-FC5D-4EA3-A155-5D15B60D04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27D509-1429-4373-BAA8-8CB4B1D4F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16-Jan-25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9FBCE4-67CF-4FF5-811E-5F2535647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E3CA18-B028-442B-B2DF-9253A615B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461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0AA02-2F46-45AA-9BC4-EA6CE2D2C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1A86DA-7E93-4593-A3F9-6DB3C38EC8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46D5BB-55D9-4794-A33D-6AE152B93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16-Jan-25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16117B-2EE4-4075-ABA0-198425C5C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7C5E9-7E9A-493A-B0F0-955CF9A54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882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950BDE-6138-46F1-9C30-7EA526A5C2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1DF142-00E4-4DF9-9C70-F22043D92C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A54AE-D24C-41FC-9C06-E288D9166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16-Jan-25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279926-BD1F-4998-8CCB-ADB4B6AE2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827DE7-12A6-4C5B-85D8-03011AED9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656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3CC7B9-864F-4C8B-A0AA-67FD8CF98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2C487D-8A5C-461E-8A89-81E0E5B4E8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987C42-B342-4374-9B71-316A2B1B15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09F8A-87C5-4491-8C55-C40BBAF22785}" type="datetimeFigureOut">
              <a:rPr lang="en-US" smtClean="0"/>
              <a:t>16-Jan-25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BC19CE-2DCC-40F9-816F-2E12F30C3D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9BEE8B-3B8A-49AF-B14E-73BE540580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248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0.png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0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>
            <a:extLst>
              <a:ext uri="{FF2B5EF4-FFF2-40B4-BE49-F238E27FC236}">
                <a16:creationId xmlns:a16="http://schemas.microsoft.com/office/drawing/2014/main" id="{94E3FAA0-25D2-481C-8712-7356599C14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/>
              <a:t>Department of Electrical Engineering</a:t>
            </a:r>
          </a:p>
          <a:p>
            <a:r>
              <a:rPr lang="en-US" altLang="zh-CN" dirty="0"/>
              <a:t>City University of Hong Kong</a:t>
            </a:r>
          </a:p>
          <a:p>
            <a:r>
              <a:rPr lang="en-US" altLang="zh-CN" dirty="0"/>
              <a:t>Prof. Arindam BASU</a:t>
            </a:r>
            <a:endParaRPr lang="zh-CN" altLang="en-US" dirty="0"/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FE941A56-3021-6F30-42EC-7A38ADBA35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1633" y="1122363"/>
            <a:ext cx="10018643" cy="1329289"/>
          </a:xfrm>
        </p:spPr>
        <p:txBody>
          <a:bodyPr>
            <a:normAutofit fontScale="90000"/>
          </a:bodyPr>
          <a:lstStyle/>
          <a:p>
            <a:r>
              <a:rPr lang="en-US" altLang="zh-CN" sz="5400" b="1">
                <a:latin typeface="Arial" panose="020B0604020202020204" pitchFamily="34" charset="0"/>
                <a:cs typeface="Arial" panose="020B0604020202020204" pitchFamily="34" charset="0"/>
              </a:rPr>
              <a:t>EE3122: Analogue </a:t>
            </a:r>
            <a:r>
              <a:rPr lang="en-US" altLang="zh-CN" sz="5400" b="1" dirty="0">
                <a:latin typeface="Arial" panose="020B0604020202020204" pitchFamily="34" charset="0"/>
                <a:cs typeface="Arial" panose="020B0604020202020204" pitchFamily="34" charset="0"/>
              </a:rPr>
              <a:t>Circuit Fundamentals</a:t>
            </a:r>
            <a:endParaRPr lang="zh-CN" altLang="en-US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90A0BEE0-2FD6-F9BF-405B-FD666C65EBFF}"/>
              </a:ext>
            </a:extLst>
          </p:cNvPr>
          <p:cNvSpPr txBox="1">
            <a:spLocks/>
          </p:cNvSpPr>
          <p:nvPr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/>
              <a:t>Transistor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88960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Wire (Revision)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187660-9193-4DA8-9754-F04B716E0C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Voltage same at both ends</a:t>
            </a:r>
          </a:p>
          <a:p>
            <a:r>
              <a:rPr lang="en-US" dirty="0"/>
              <a:t>All the current that comes in one end goes out the other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901EF1-7B01-4C9A-99C3-576D8141A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0139" y="3217117"/>
            <a:ext cx="3326867" cy="28811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A78640-7AAA-4282-83D7-5D3B63D503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0071" y="2780270"/>
            <a:ext cx="5931929" cy="4077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32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96352-5A15-4620-83BE-E9D31D90A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Resistors (Revision)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1BDE2B-B1A7-4B75-B7E2-B5A5EDDFDA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Voltage linearly proportional to current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132860-E99C-4340-8115-71A4C43E9F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9075" y="4148138"/>
            <a:ext cx="2362200" cy="22955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C97BE7-0AE8-4451-9330-52AD6C80E2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1887" y="2558225"/>
            <a:ext cx="2781300" cy="40576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64B7A2F-194B-4E27-9E87-9277E83C5D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3238" y="2809113"/>
            <a:ext cx="4333875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296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87991-7853-4F80-A3AE-6E61B82CA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Capacitors (Revision)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BC931-6FC6-4C83-BDCE-26738F592F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Voltage proportional to charge</a:t>
            </a:r>
          </a:p>
          <a:p>
            <a:r>
              <a:rPr lang="en-US" dirty="0"/>
              <a:t>Current is rate of change of charge </a:t>
            </a:r>
            <a:r>
              <a:rPr lang="en-US" dirty="0" err="1"/>
              <a:t>dq</a:t>
            </a:r>
            <a:r>
              <a:rPr lang="en-US" dirty="0"/>
              <a:t>/dt, so </a:t>
            </a:r>
            <a:r>
              <a:rPr lang="en-US" dirty="0">
                <a:solidFill>
                  <a:srgbClr val="FF0000"/>
                </a:solidFill>
              </a:rPr>
              <a:t>current is proportional to the rate of change in the voltage.</a:t>
            </a:r>
            <a:endParaRPr lang="en-US" dirty="0"/>
          </a:p>
          <a:p>
            <a:r>
              <a:rPr lang="en-US" dirty="0"/>
              <a:t>Or, </a:t>
            </a:r>
            <a:r>
              <a:rPr lang="en-US" dirty="0">
                <a:solidFill>
                  <a:srgbClr val="FF0000"/>
                </a:solidFill>
              </a:rPr>
              <a:t>voltage is integral of current</a:t>
            </a:r>
            <a:r>
              <a:rPr lang="en-US" dirty="0"/>
              <a:t>.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0F21CF-6DF9-41A9-90AA-D32EDF2979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3957" y="4493705"/>
            <a:ext cx="2143125" cy="13906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6B376DA-DFCC-4C36-B61C-0E2C8AAFB1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9469" y="4250817"/>
            <a:ext cx="4562475" cy="18764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54D6D20-03FE-44C7-B319-C718DCF6DD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8911" y="4128167"/>
            <a:ext cx="3697705" cy="2465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357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DF281-3731-4783-AA3B-F3EA30372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Inductors (Revision)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635098-A189-4233-B5E8-854ADC517F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Voltage proportional to rate of change of current with time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6473C3-F392-4F14-BD19-C41A473486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4295" y="3115437"/>
            <a:ext cx="4876800" cy="2324100"/>
          </a:xfrm>
          <a:prstGeom prst="rect">
            <a:avLst/>
          </a:prstGeom>
        </p:spPr>
      </p:pic>
      <p:pic>
        <p:nvPicPr>
          <p:cNvPr id="1026" name="Picture 2" descr="电感元件- 维基百科，自由的百科全书">
            <a:extLst>
              <a:ext uri="{FF2B5EF4-FFF2-40B4-BE49-F238E27FC236}">
                <a16:creationId xmlns:a16="http://schemas.microsoft.com/office/drawing/2014/main" id="{00BF4472-5D48-403F-B72C-4507A59130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0813" y="3011793"/>
            <a:ext cx="3141662" cy="2787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28273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2B433-8FDD-4441-B88E-61E96A21E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</a:t>
            </a:r>
            <a:r>
              <a:rPr lang="en-US" altLang="zh-CN" dirty="0"/>
              <a:t>iode (Revision)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BCCAA4-B462-4051-B3D4-613F27122A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two-terminal device.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A982E3-AA2A-4502-A5D5-52132D239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342" y="2376567"/>
            <a:ext cx="8470232" cy="3935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729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6926A-9D08-4AAC-B762-9C98A6BB4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</a:t>
            </a:r>
            <a:r>
              <a:rPr lang="en-US" altLang="zh-CN" dirty="0"/>
              <a:t>iode (Revision)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0D6226-8EB4-4C7D-B5F3-B0BDDD464A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Non-ideal case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36D162-0231-4EB8-AC7B-F75D3DC4F8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262" y="2378075"/>
            <a:ext cx="7839075" cy="3933825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0DFAF7F-E994-4BA7-A0BA-66363372FE7C}"/>
              </a:ext>
            </a:extLst>
          </p:cNvPr>
          <p:cNvSpPr/>
          <p:nvPr/>
        </p:nvSpPr>
        <p:spPr>
          <a:xfrm>
            <a:off x="7333247" y="2378075"/>
            <a:ext cx="2987090" cy="105092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8C963E4-B3EF-4F91-B464-4AB5EAED9F47}"/>
                  </a:ext>
                </a:extLst>
              </p:cNvPr>
              <p:cNvSpPr txBox="1"/>
              <p:nvPr/>
            </p:nvSpPr>
            <p:spPr>
              <a:xfrm>
                <a:off x="7433223" y="2682546"/>
                <a:ext cx="2787137" cy="41235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𝑫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𝑺𝑺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f>
                            <m:fPr>
                              <m:ctrlPr>
                                <a:rPr lang="en-US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𝒗</m:t>
                                  </m:r>
                                </m:e>
                                <m:sub>
                                  <m:r>
                                    <a:rPr lang="en-US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𝑫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𝒗</m:t>
                                  </m:r>
                                </m:e>
                                <m:sub>
                                  <m:r>
                                    <a:rPr lang="en-US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𝑻</m:t>
                                  </m:r>
                                </m:sub>
                              </m:sSub>
                            </m:den>
                          </m:f>
                        </m:sup>
                      </m:sSup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)≈</m:t>
                      </m:r>
                      <m:sSub>
                        <m:sSubPr>
                          <m:ctrlPr>
                            <a:rPr lang="en-U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lang="en-U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𝑺𝑺</m:t>
                          </m:r>
                        </m:sub>
                      </m:sSub>
                      <m:sSup>
                        <m:sSupPr>
                          <m:ctrlPr>
                            <a:rPr lang="en-U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f>
                            <m:fPr>
                              <m:ctrlPr>
                                <a:rPr lang="en-US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𝒗</m:t>
                                  </m:r>
                                </m:e>
                                <m:sub>
                                  <m:r>
                                    <a:rPr lang="en-US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𝑫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𝒗</m:t>
                                  </m:r>
                                </m:e>
                                <m:sub>
                                  <m:r>
                                    <a:rPr lang="en-US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𝑻</m:t>
                                  </m:r>
                                </m:sub>
                              </m:sSub>
                            </m:den>
                          </m:f>
                        </m:sup>
                      </m:sSup>
                    </m:oMath>
                  </m:oMathPara>
                </a14:m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8C963E4-B3EF-4F91-B464-4AB5EAED9F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3223" y="2682546"/>
                <a:ext cx="2787137" cy="41235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73871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57D37-7037-4B59-BE97-858CF43A7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transistor?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9137324-F2CD-40AC-ABF4-6131C23DEE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6987" y="1609056"/>
            <a:ext cx="9037394" cy="435133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15CFF6F-EBAB-420E-5792-965FC694F69A}"/>
              </a:ext>
            </a:extLst>
          </p:cNvPr>
          <p:cNvSpPr/>
          <p:nvPr/>
        </p:nvSpPr>
        <p:spPr>
          <a:xfrm>
            <a:off x="1697619" y="4159640"/>
            <a:ext cx="4664765" cy="16432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HK" sz="2400" dirty="0">
                <a:latin typeface="Arial" panose="020B0604020202020204" pitchFamily="34" charset="0"/>
                <a:cs typeface="Arial" panose="020B0604020202020204" pitchFamily="34" charset="0"/>
              </a:rPr>
              <a:t>Transistor is a voltage/current controlled current source</a:t>
            </a:r>
          </a:p>
        </p:txBody>
      </p:sp>
    </p:spTree>
    <p:extLst>
      <p:ext uri="{BB962C8B-B14F-4D97-AF65-F5344CB8AC3E}">
        <p14:creationId xmlns:p14="http://schemas.microsoft.com/office/powerpoint/2010/main" val="2780947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131CB-5071-466A-985A-0353088DF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transistors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652253-C3A0-4FA2-BD3D-A9A8E19C82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69449"/>
          </a:xfrm>
        </p:spPr>
        <p:txBody>
          <a:bodyPr/>
          <a:lstStyle/>
          <a:p>
            <a:r>
              <a:rPr lang="en-US" dirty="0"/>
              <a:t>According to the physics of the device, we can classify transistors into two main classes: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F6CDC2-51B9-41AD-8C59-E3F7D133BD0D}"/>
              </a:ext>
            </a:extLst>
          </p:cNvPr>
          <p:cNvSpPr txBox="1"/>
          <p:nvPr/>
        </p:nvSpPr>
        <p:spPr>
          <a:xfrm>
            <a:off x="1078831" y="2971800"/>
            <a:ext cx="3661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Bipolar junction transistors (BJT)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C09BC3-6578-48B0-9E38-140C37913DA4}"/>
              </a:ext>
            </a:extLst>
          </p:cNvPr>
          <p:cNvSpPr txBox="1"/>
          <p:nvPr/>
        </p:nvSpPr>
        <p:spPr>
          <a:xfrm>
            <a:off x="7034463" y="2971800"/>
            <a:ext cx="36616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Field effect transistors (FET)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F611A61-38AB-4E07-9B13-5719FF358D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8831" y="3516869"/>
            <a:ext cx="3911249" cy="28011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EA3C96C-8BE0-4E0E-AD76-702CF8297C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3357" y="3516869"/>
            <a:ext cx="3911248" cy="2801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1802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8AC56-3B59-4DEC-9CD0-882BA86F6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Bipolar junction transistor (BJT)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EB4863E-A09D-4723-BA56-AB0A4789C3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47041" y="2061954"/>
            <a:ext cx="5706759" cy="3153736"/>
          </a:xfrm>
          <a:prstGeom prst="rect">
            <a:avLst/>
          </a:prstGeom>
        </p:spPr>
      </p:pic>
      <p:pic>
        <p:nvPicPr>
          <p:cNvPr id="4" name="Picture 22" descr="三极管">
            <a:extLst>
              <a:ext uri="{FF2B5EF4-FFF2-40B4-BE49-F238E27FC236}">
                <a16:creationId xmlns:a16="http://schemas.microsoft.com/office/drawing/2014/main" id="{850AA4D3-7CFA-47DD-9ACD-406A45409B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02" t="26096" r="21336" b="26166"/>
          <a:stretch>
            <a:fillRect/>
          </a:stretch>
        </p:blipFill>
        <p:spPr>
          <a:xfrm>
            <a:off x="303713" y="2260020"/>
            <a:ext cx="4410651" cy="2544679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D98C84-45D6-44A1-86C3-3B57405FE77C}"/>
              </a:ext>
            </a:extLst>
          </p:cNvPr>
          <p:cNvSpPr txBox="1"/>
          <p:nvPr/>
        </p:nvSpPr>
        <p:spPr>
          <a:xfrm>
            <a:off x="6232358" y="5506271"/>
            <a:ext cx="2544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NPN Transistor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490DC4-1528-40B2-91AE-4A386D6B456D}"/>
              </a:ext>
            </a:extLst>
          </p:cNvPr>
          <p:cNvSpPr txBox="1"/>
          <p:nvPr/>
        </p:nvSpPr>
        <p:spPr>
          <a:xfrm>
            <a:off x="9775658" y="5506271"/>
            <a:ext cx="2544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PNP Transistor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011120-C1F0-4DE6-BB9D-57D8692A98EF}"/>
              </a:ext>
            </a:extLst>
          </p:cNvPr>
          <p:cNvSpPr txBox="1"/>
          <p:nvPr/>
        </p:nvSpPr>
        <p:spPr>
          <a:xfrm>
            <a:off x="5153745" y="3532360"/>
            <a:ext cx="7858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base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558916-139B-4F9A-85A8-2B733E8AB4D9}"/>
              </a:ext>
            </a:extLst>
          </p:cNvPr>
          <p:cNvSpPr txBox="1"/>
          <p:nvPr/>
        </p:nvSpPr>
        <p:spPr>
          <a:xfrm>
            <a:off x="7808495" y="5981518"/>
            <a:ext cx="30439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Schematic Symbol</a:t>
            </a:r>
          </a:p>
        </p:txBody>
      </p:sp>
    </p:spTree>
    <p:extLst>
      <p:ext uri="{BB962C8B-B14F-4D97-AF65-F5344CB8AC3E}">
        <p14:creationId xmlns:p14="http://schemas.microsoft.com/office/powerpoint/2010/main" val="23769010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8AC56-3B59-4DEC-9CD0-882BA86F6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Bipolar junction transistor (BJT)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5B94DF2-FA1A-4562-BD38-48DD6919DA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7880" y="3621505"/>
            <a:ext cx="1295855" cy="163353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9F6E5CB-E08C-41F8-A362-08D4CB43CF1D}"/>
              </a:ext>
            </a:extLst>
          </p:cNvPr>
          <p:cNvSpPr txBox="1"/>
          <p:nvPr/>
        </p:nvSpPr>
        <p:spPr>
          <a:xfrm>
            <a:off x="1201153" y="1738214"/>
            <a:ext cx="2809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Considering NPN transistor: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482AF6-491E-4645-B105-DEFE196ED012}"/>
              </a:ext>
            </a:extLst>
          </p:cNvPr>
          <p:cNvSpPr txBox="1"/>
          <p:nvPr/>
        </p:nvSpPr>
        <p:spPr>
          <a:xfrm>
            <a:off x="5859378" y="1738214"/>
            <a:ext cx="558265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collector-base junction is reverse-biased. So, “ideally” no current can flow down.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If the </a:t>
            </a:r>
            <a:r>
              <a:rPr lang="en-US" b="1" dirty="0"/>
              <a:t>base-emitter junction (BEJ) </a:t>
            </a:r>
            <a:r>
              <a:rPr lang="en-US" dirty="0"/>
              <a:t>is forward biased (≈0.6/0.7V), then the diode “contact potential barrier” can be overcome. Electrons can go to base — called base injection.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These electrons are minority carriers, which are strongly attracted/captured by the collector. Hence, current flows down from collector to emitter.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</a:rPr>
              <a:t>THUS, we use a small base current to induce a large collector current.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00BE428-EDC7-45AF-82B9-851A9BF12CAA}"/>
              </a:ext>
            </a:extLst>
          </p:cNvPr>
          <p:cNvSpPr txBox="1"/>
          <p:nvPr/>
        </p:nvSpPr>
        <p:spPr>
          <a:xfrm>
            <a:off x="894349" y="5255043"/>
            <a:ext cx="1848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Simplified model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7296FC7-67F0-4128-9D68-4919EED58B1C}"/>
              </a:ext>
            </a:extLst>
          </p:cNvPr>
          <p:cNvSpPr txBox="1"/>
          <p:nvPr/>
        </p:nvSpPr>
        <p:spPr>
          <a:xfrm>
            <a:off x="3549316" y="5255043"/>
            <a:ext cx="19130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Idealized structure</a:t>
            </a:r>
          </a:p>
        </p:txBody>
      </p:sp>
      <p:pic>
        <p:nvPicPr>
          <p:cNvPr id="20" name="Content Placeholder 3" descr="Dz010304">
            <a:extLst>
              <a:ext uri="{FF2B5EF4-FFF2-40B4-BE49-F238E27FC236}">
                <a16:creationId xmlns:a16="http://schemas.microsoft.com/office/drawing/2014/main" id="{AE3F202A-F9F1-495F-836A-6EDB5738CC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750" r="-2272" b="-1718"/>
          <a:stretch>
            <a:fillRect/>
          </a:stretch>
        </p:blipFill>
        <p:spPr bwMode="auto">
          <a:xfrm>
            <a:off x="3010178" y="2786772"/>
            <a:ext cx="2552276" cy="215547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A81FDA2-6834-48EE-A6A0-C6AB81E1FCA8}"/>
              </a:ext>
            </a:extLst>
          </p:cNvPr>
          <p:cNvSpPr/>
          <p:nvPr/>
        </p:nvSpPr>
        <p:spPr>
          <a:xfrm>
            <a:off x="649705" y="2393525"/>
            <a:ext cx="848227" cy="49461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</a:t>
            </a:r>
            <a:r>
              <a:rPr lang="en-US" altLang="zh-CN" dirty="0"/>
              <a:t>+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9EE5E1D-D55F-484B-8EC8-63D6BF2F8455}"/>
              </a:ext>
            </a:extLst>
          </p:cNvPr>
          <p:cNvSpPr/>
          <p:nvPr/>
        </p:nvSpPr>
        <p:spPr>
          <a:xfrm>
            <a:off x="1497932" y="2393525"/>
            <a:ext cx="848227" cy="4946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5E29FB3-7865-4C37-9294-E25515CF901F}"/>
              </a:ext>
            </a:extLst>
          </p:cNvPr>
          <p:cNvSpPr/>
          <p:nvPr/>
        </p:nvSpPr>
        <p:spPr>
          <a:xfrm>
            <a:off x="2358191" y="2393525"/>
            <a:ext cx="848227" cy="49461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403416D-4398-407A-AEE5-52169E033BE5}"/>
              </a:ext>
            </a:extLst>
          </p:cNvPr>
          <p:cNvCxnSpPr>
            <a:stCxn id="3" idx="1"/>
          </p:cNvCxnSpPr>
          <p:nvPr/>
        </p:nvCxnSpPr>
        <p:spPr>
          <a:xfrm flipH="1">
            <a:off x="405342" y="2640831"/>
            <a:ext cx="244363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011A186-91B2-4E8F-921C-C5B8F3C43D0F}"/>
              </a:ext>
            </a:extLst>
          </p:cNvPr>
          <p:cNvSpPr txBox="1"/>
          <p:nvPr/>
        </p:nvSpPr>
        <p:spPr>
          <a:xfrm>
            <a:off x="216568" y="2703471"/>
            <a:ext cx="276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E04B20A-2E3F-4F9A-9BCC-D5114537A5F6}"/>
              </a:ext>
            </a:extLst>
          </p:cNvPr>
          <p:cNvCxnSpPr>
            <a:stCxn id="10" idx="2"/>
          </p:cNvCxnSpPr>
          <p:nvPr/>
        </p:nvCxnSpPr>
        <p:spPr>
          <a:xfrm flipH="1">
            <a:off x="1922045" y="2888137"/>
            <a:ext cx="1" cy="23405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C05D1A7F-E505-483B-AE21-4A0033B3E820}"/>
              </a:ext>
            </a:extLst>
          </p:cNvPr>
          <p:cNvSpPr txBox="1"/>
          <p:nvPr/>
        </p:nvSpPr>
        <p:spPr>
          <a:xfrm>
            <a:off x="1907941" y="2909986"/>
            <a:ext cx="452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CA1A163-9DFA-43CE-A990-46828B6EB06A}"/>
              </a:ext>
            </a:extLst>
          </p:cNvPr>
          <p:cNvCxnSpPr>
            <a:stCxn id="12" idx="3"/>
          </p:cNvCxnSpPr>
          <p:nvPr/>
        </p:nvCxnSpPr>
        <p:spPr>
          <a:xfrm>
            <a:off x="3206418" y="2640831"/>
            <a:ext cx="34289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8003ADA6-86F9-41C1-9899-CA984B08C55C}"/>
              </a:ext>
            </a:extLst>
          </p:cNvPr>
          <p:cNvSpPr txBox="1"/>
          <p:nvPr/>
        </p:nvSpPr>
        <p:spPr>
          <a:xfrm>
            <a:off x="3525094" y="2369606"/>
            <a:ext cx="463369" cy="369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78C9397-AEF9-496F-BB47-9D9EFD51DA9B}"/>
              </a:ext>
            </a:extLst>
          </p:cNvPr>
          <p:cNvSpPr txBox="1"/>
          <p:nvPr/>
        </p:nvSpPr>
        <p:spPr>
          <a:xfrm>
            <a:off x="749969" y="3200935"/>
            <a:ext cx="29100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/>
              <a:t>* </a:t>
            </a:r>
            <a:r>
              <a:rPr lang="en-US" altLang="zh-CN" sz="1400" dirty="0"/>
              <a:t>The</a:t>
            </a:r>
            <a:r>
              <a:rPr lang="zh-CN" altLang="en-US" sz="1400" dirty="0"/>
              <a:t> </a:t>
            </a:r>
            <a:r>
              <a:rPr lang="en-US" altLang="zh-CN" sz="1400" dirty="0"/>
              <a:t>base</a:t>
            </a:r>
            <a:r>
              <a:rPr lang="zh-CN" altLang="en-US" sz="1400" dirty="0"/>
              <a:t> </a:t>
            </a:r>
            <a:r>
              <a:rPr lang="en-US" altLang="zh-CN" sz="1400" dirty="0"/>
              <a:t>region</a:t>
            </a:r>
            <a:r>
              <a:rPr lang="zh-CN" altLang="en-US" sz="1400" dirty="0"/>
              <a:t> </a:t>
            </a:r>
            <a:r>
              <a:rPr lang="en-US" altLang="zh-CN" sz="1400" dirty="0"/>
              <a:t>is very</a:t>
            </a:r>
            <a:r>
              <a:rPr lang="zh-CN" altLang="en-US" sz="1400" dirty="0"/>
              <a:t> </a:t>
            </a:r>
            <a:r>
              <a:rPr lang="en-US" altLang="zh-CN" sz="1400" dirty="0"/>
              <a:t>thin.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320273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8AC56-3B59-4DEC-9CD0-882BA86F6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NPN and PNP BJT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439F045-E4BD-38BE-E866-00DD7FD683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707" y="1690688"/>
            <a:ext cx="10084864" cy="51726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B87B11B-5984-237C-3C30-A7EFB776AB03}"/>
              </a:ext>
            </a:extLst>
          </p:cNvPr>
          <p:cNvSpPr txBox="1"/>
          <p:nvPr/>
        </p:nvSpPr>
        <p:spPr>
          <a:xfrm>
            <a:off x="596348" y="1808922"/>
            <a:ext cx="2504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NPN: E is lowest voltage</a:t>
            </a:r>
            <a:endParaRPr lang="en-SG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AC2887-C407-B52A-ABD1-170641DF4E40}"/>
              </a:ext>
            </a:extLst>
          </p:cNvPr>
          <p:cNvSpPr txBox="1"/>
          <p:nvPr/>
        </p:nvSpPr>
        <p:spPr>
          <a:xfrm>
            <a:off x="480391" y="4595192"/>
            <a:ext cx="2504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PNP: E is highest voltage</a:t>
            </a:r>
            <a:endParaRPr lang="en-S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13553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8AC56-3B59-4DEC-9CD0-882BA86F6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Summary: Region of Operation of BJT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36D2CD-A67C-5697-013C-BD6C36E0BD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8580" y="2153893"/>
            <a:ext cx="9030295" cy="27759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14D2539-96DD-860C-921E-D0F945110225}"/>
              </a:ext>
            </a:extLst>
          </p:cNvPr>
          <p:cNvSpPr txBox="1"/>
          <p:nvPr/>
        </p:nvSpPr>
        <p:spPr>
          <a:xfrm>
            <a:off x="2650435" y="5764696"/>
            <a:ext cx="58560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K" sz="2400" dirty="0">
                <a:latin typeface="Arial" panose="020B0604020202020204" pitchFamily="34" charset="0"/>
                <a:cs typeface="Arial" panose="020B0604020202020204" pitchFamily="34" charset="0"/>
              </a:rPr>
              <a:t>Current conservation equation: </a:t>
            </a:r>
            <a:r>
              <a:rPr lang="en-HK" sz="2400" i="1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HK" sz="2400" i="1" baseline="-250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HK" sz="24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HK" sz="2400" i="1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HK" sz="2400" i="1" baseline="-250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HK" sz="2400" dirty="0"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en-HK" sz="2400" i="1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HK" sz="2400" i="1" baseline="-25000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835964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8AC56-3B59-4DEC-9CD0-882BA86F6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Operation Regions of BJT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4F1D91-2806-2E13-B0CE-79EFF02BCC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029" y="1797119"/>
            <a:ext cx="10986938" cy="4695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2956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8AC56-3B59-4DEC-9CD0-882BA86F6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Operation Regions of BJT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C5BCD2-3D15-5FBB-0BDE-08C9494CA1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001" y="1862137"/>
            <a:ext cx="11334968" cy="4649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0459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8AC56-3B59-4DEC-9CD0-882BA86F6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Operation Regions of BJT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DEFAED-3C99-E003-57EB-78B1685011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337" y="1690688"/>
            <a:ext cx="11178103" cy="480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1507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8AC56-3B59-4DEC-9CD0-882BA86F6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Operation Regions of BJT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834042-A23E-DFAA-5CBC-2C4EE15D98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460" y="1690688"/>
            <a:ext cx="11138503" cy="4434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4633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27770C-B181-4D0F-B8B1-9DAD2E7E4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properties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D69E658-AD77-435E-8776-54171800A9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4668" y="1488469"/>
            <a:ext cx="8801746" cy="480979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05F2630-4DD9-497F-A1B5-60CB8206A3D3}"/>
                  </a:ext>
                </a:extLst>
              </p:cNvPr>
              <p:cNvSpPr txBox="1"/>
              <p:nvPr/>
            </p:nvSpPr>
            <p:spPr>
              <a:xfrm>
                <a:off x="5492416" y="1809662"/>
                <a:ext cx="1603919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b="0" i="1" baseline="-25000" smtClean="0">
                          <a:latin typeface="Cambria Math" panose="02040503050406030204" pitchFamily="18" charset="0"/>
                        </a:rPr>
                        <m:t>𝐵𝐸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≈0.6/0.7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05F2630-4DD9-497F-A1B5-60CB8206A3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2416" y="1809662"/>
                <a:ext cx="1603919" cy="276999"/>
              </a:xfrm>
              <a:prstGeom prst="rect">
                <a:avLst/>
              </a:prstGeom>
              <a:blipFill>
                <a:blip r:embed="rId3"/>
                <a:stretch>
                  <a:fillRect l="-2281" t="-2222" r="-1901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0796D41C-40E3-4AA7-983F-4A7695F43F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102" y="1418082"/>
            <a:ext cx="4870055" cy="282906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70B62EC3-4B64-489F-B5B4-B94406097061}"/>
              </a:ext>
            </a:extLst>
          </p:cNvPr>
          <p:cNvSpPr/>
          <p:nvPr/>
        </p:nvSpPr>
        <p:spPr>
          <a:xfrm>
            <a:off x="1347537" y="1365584"/>
            <a:ext cx="234616" cy="18047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7522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6EC5A-A392-4AB2-8C3A-A1A3DE4CC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Typical operations in circuit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36BDE70-344C-4129-8A77-DD15F0F029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8384" y="1605367"/>
            <a:ext cx="8475232" cy="5003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2861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C5D62-FD98-44BF-BD89-F074BE816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Cut-off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771D40F-D5D4-40C5-8F32-D352D21D06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40821" y="1557658"/>
            <a:ext cx="8638186" cy="4935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9174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C91AD-8DAB-436C-AA12-80FDD6F65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Active operation (for ideal transistor)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0AFA7F7-8847-4087-AF21-F35F66C991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24063" y="1592018"/>
            <a:ext cx="7881175" cy="4954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6398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9A5BC-66C2-4DEA-B305-D7BD3BEDD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Active operation (for ideal transistor)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B6534C8-4166-40D7-9F82-76CF08139E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1880" y="1690688"/>
            <a:ext cx="3206949" cy="435133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5B5524E-3EBC-4908-B6A4-6EC3F646A4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2603" y="2262638"/>
            <a:ext cx="3254846" cy="37793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D018BFD-DE1D-4D8F-8A46-58D0909DBC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8763" y="2262638"/>
            <a:ext cx="3295083" cy="3658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6941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DA6F2-9E22-4E3F-827A-FAE3D9BB2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Saturation (for ideal transistor)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D7A3F5A-3751-4F0B-BB97-962EDAD537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6447" y="1690688"/>
            <a:ext cx="8661769" cy="462334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197C84E-C83D-4A31-BDB1-168AD7723A75}"/>
              </a:ext>
            </a:extLst>
          </p:cNvPr>
          <p:cNvSpPr/>
          <p:nvPr/>
        </p:nvSpPr>
        <p:spPr>
          <a:xfrm>
            <a:off x="7134726" y="2448426"/>
            <a:ext cx="3483142" cy="397643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5BA586D-7081-4E25-A9A9-420919BF6B30}"/>
              </a:ext>
            </a:extLst>
          </p:cNvPr>
          <p:cNvSpPr/>
          <p:nvPr/>
        </p:nvSpPr>
        <p:spPr>
          <a:xfrm>
            <a:off x="5378116" y="3056021"/>
            <a:ext cx="1706958" cy="62564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7570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DA6F2-9E22-4E3F-827A-FAE3D9BB2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Saturation (for ideal transistor)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D7A3F5A-3751-4F0B-BB97-962EDAD5378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6447" y="1690688"/>
            <a:ext cx="8661769" cy="4623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2072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3B03E-F18C-4357-8A7E-1C21B9C4D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makes it saturate?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46C94E4-8BC9-4C4E-9D29-83877AE3B8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8211" y="1831639"/>
            <a:ext cx="9024213" cy="4533065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92A3377-5721-4EBE-88D6-CF6818AA687E}"/>
              </a:ext>
            </a:extLst>
          </p:cNvPr>
          <p:cNvSpPr/>
          <p:nvPr/>
        </p:nvSpPr>
        <p:spPr>
          <a:xfrm>
            <a:off x="6316579" y="2093495"/>
            <a:ext cx="4024563" cy="4144879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06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3B03E-F18C-4357-8A7E-1C21B9C4D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makes it saturate?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46C94E4-8BC9-4C4E-9D29-83877AE3B8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8211" y="1831639"/>
            <a:ext cx="9024213" cy="4533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4948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B6071-7A8E-492C-B4F0-83D73ED45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BJT as switch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11F9258-7D21-4FAA-85F7-A1D1EE9A77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6235" y="1758880"/>
            <a:ext cx="8379529" cy="435133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4F0B7E2-DD1A-44E3-A847-ED9F4BC4E62B}"/>
              </a:ext>
            </a:extLst>
          </p:cNvPr>
          <p:cNvSpPr/>
          <p:nvPr/>
        </p:nvSpPr>
        <p:spPr>
          <a:xfrm>
            <a:off x="2349408" y="4717390"/>
            <a:ext cx="4011346" cy="13928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38C416-79DE-4205-91CA-C0658EDB380C}"/>
              </a:ext>
            </a:extLst>
          </p:cNvPr>
          <p:cNvSpPr/>
          <p:nvPr/>
        </p:nvSpPr>
        <p:spPr>
          <a:xfrm>
            <a:off x="6200566" y="4717390"/>
            <a:ext cx="1154681" cy="3551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1623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B6071-7A8E-492C-B4F0-83D73ED45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BJT as switch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11F9258-7D21-4FAA-85F7-A1D1EE9A77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6235" y="1758880"/>
            <a:ext cx="8379529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0551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DD577-3AF0-44F0-99BB-BAE636C44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BJT characteristics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8F871AC-FF4A-4CD4-A7D5-F0666EE07B8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95625" y="1598693"/>
            <a:ext cx="9069008" cy="473536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4C6577E-BE76-49ED-B502-760B01AC360D}"/>
              </a:ext>
            </a:extLst>
          </p:cNvPr>
          <p:cNvSpPr txBox="1"/>
          <p:nvPr/>
        </p:nvSpPr>
        <p:spPr>
          <a:xfrm>
            <a:off x="2816619" y="5953612"/>
            <a:ext cx="54730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0.7</a:t>
            </a:r>
          </a:p>
        </p:txBody>
      </p:sp>
    </p:spTree>
    <p:extLst>
      <p:ext uri="{BB962C8B-B14F-4D97-AF65-F5344CB8AC3E}">
        <p14:creationId xmlns:p14="http://schemas.microsoft.com/office/powerpoint/2010/main" val="1856364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1B3FF-1946-4605-AE08-8ADFCB0BD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BJT characteristics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5B29EE4-C799-4A0E-A251-231C33C9A5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4933" y="1836123"/>
            <a:ext cx="8877680" cy="46567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4C10535-24C2-4BF9-AD57-DF4716990EA2}"/>
              </a:ext>
            </a:extLst>
          </p:cNvPr>
          <p:cNvSpPr txBox="1"/>
          <p:nvPr/>
        </p:nvSpPr>
        <p:spPr>
          <a:xfrm>
            <a:off x="3003504" y="6123543"/>
            <a:ext cx="54730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0.7</a:t>
            </a:r>
          </a:p>
        </p:txBody>
      </p:sp>
    </p:spTree>
    <p:extLst>
      <p:ext uri="{BB962C8B-B14F-4D97-AF65-F5344CB8AC3E}">
        <p14:creationId xmlns:p14="http://schemas.microsoft.com/office/powerpoint/2010/main" val="40196286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8FA2A-FF9D-4FCD-9F9F-5646553ED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BJT characteristics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A9133C3-1CDA-4531-9663-EEEED7B286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7359" y="1690688"/>
            <a:ext cx="5967795" cy="9405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8EAFDB8-8165-4D46-B245-65324A8FBB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4139" y="2798634"/>
            <a:ext cx="4502681" cy="36942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9D76533-DC7B-474F-9A72-E86046DCD1D4}"/>
              </a:ext>
            </a:extLst>
          </p:cNvPr>
          <p:cNvSpPr txBox="1"/>
          <p:nvPr/>
        </p:nvSpPr>
        <p:spPr>
          <a:xfrm>
            <a:off x="360420" y="3361706"/>
            <a:ext cx="1354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Saturation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E0D05EA-6DAD-4AC9-822B-5375BF1E0C8D}"/>
              </a:ext>
            </a:extLst>
          </p:cNvPr>
          <p:cNvCxnSpPr>
            <a:cxnSpLocks/>
          </p:cNvCxnSpPr>
          <p:nvPr/>
        </p:nvCxnSpPr>
        <p:spPr>
          <a:xfrm>
            <a:off x="1274821" y="3684298"/>
            <a:ext cx="560654" cy="272529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AB56A60-6F08-400B-9EBC-FE285B3493FF}"/>
              </a:ext>
            </a:extLst>
          </p:cNvPr>
          <p:cNvSpPr txBox="1"/>
          <p:nvPr/>
        </p:nvSpPr>
        <p:spPr>
          <a:xfrm>
            <a:off x="6133822" y="5664410"/>
            <a:ext cx="1354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Cut-off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4FFF737-8F8A-4C56-86DA-3C12788189D4}"/>
              </a:ext>
            </a:extLst>
          </p:cNvPr>
          <p:cNvCxnSpPr>
            <a:cxnSpLocks/>
          </p:cNvCxnSpPr>
          <p:nvPr/>
        </p:nvCxnSpPr>
        <p:spPr>
          <a:xfrm flipH="1">
            <a:off x="4988042" y="5902453"/>
            <a:ext cx="1025640" cy="238043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ADD427B-BFBA-4D4B-9F13-DF8C6EB459B8}"/>
              </a:ext>
            </a:extLst>
          </p:cNvPr>
          <p:cNvSpPr txBox="1"/>
          <p:nvPr/>
        </p:nvSpPr>
        <p:spPr>
          <a:xfrm>
            <a:off x="2569664" y="4178207"/>
            <a:ext cx="18154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Active Operation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25BF911-2294-4D63-B0ED-12BF6C2DED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8736" y="2798634"/>
            <a:ext cx="3182382" cy="30522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678C741-7B54-40F6-B42C-B4DB83890660}"/>
                  </a:ext>
                </a:extLst>
              </p:cNvPr>
              <p:cNvSpPr txBox="1"/>
              <p:nvPr/>
            </p:nvSpPr>
            <p:spPr>
              <a:xfrm>
                <a:off x="5553819" y="4302885"/>
                <a:ext cx="1310423" cy="4209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𝑰</m:t>
                    </m:r>
                    <m:r>
                      <a:rPr lang="en-US" sz="2800" b="1" i="1" baseline="-25000" smtClean="0">
                        <a:latin typeface="Cambria Math" panose="02040503050406030204" pitchFamily="18" charset="0"/>
                      </a:rPr>
                      <m:t>𝑪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𝜷</m:t>
                    </m:r>
                    <m:r>
                      <a:rPr lang="en-US" sz="2800" b="1" i="1" smtClean="0">
                        <a:latin typeface="Cambria Math" panose="02040503050406030204" pitchFamily="18" charset="0"/>
                      </a:rPr>
                      <m:t>𝑰</m:t>
                    </m:r>
                  </m:oMath>
                </a14:m>
                <a:r>
                  <a:rPr lang="en-US" sz="2800" b="1" i="1" baseline="-25000" dirty="0"/>
                  <a:t>B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678C741-7B54-40F6-B42C-B4DB838906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3819" y="4302885"/>
                <a:ext cx="1310423" cy="420949"/>
              </a:xfrm>
              <a:prstGeom prst="rect">
                <a:avLst/>
              </a:prstGeom>
              <a:blipFill>
                <a:blip r:embed="rId5"/>
                <a:stretch>
                  <a:fillRect r="-10233" b="-492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517964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1249F-EB55-486B-88F1-5A2209FCF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BJT characteristics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268BBC0-4D83-40FA-90DB-59EAE6C013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185608"/>
            <a:ext cx="10515600" cy="308639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3385D8A-1A25-4232-97B3-73206CBBAB16}"/>
              </a:ext>
            </a:extLst>
          </p:cNvPr>
          <p:cNvSpPr/>
          <p:nvPr/>
        </p:nvSpPr>
        <p:spPr>
          <a:xfrm>
            <a:off x="6787918" y="3544132"/>
            <a:ext cx="994494" cy="4204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2E9C545-2938-48AC-91F9-15B95708A9B9}"/>
                  </a:ext>
                </a:extLst>
              </p:cNvPr>
              <p:cNvSpPr txBox="1"/>
              <p:nvPr/>
            </p:nvSpPr>
            <p:spPr>
              <a:xfrm>
                <a:off x="1475053" y="1816579"/>
                <a:ext cx="937760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/>
                  <a:t>Ideally: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𝑽</m:t>
                    </m:r>
                    <m:r>
                      <a:rPr lang="en-US" sz="2400" b="1" i="1" baseline="-25000" smtClean="0">
                        <a:latin typeface="Cambria Math" panose="02040503050406030204" pitchFamily="18" charset="0"/>
                      </a:rPr>
                      <m:t>𝑩𝑬</m:t>
                    </m:r>
                    <m:r>
                      <a:rPr lang="en-US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sz="2400" b="1" dirty="0"/>
                  <a:t>0.6/0.7            </a:t>
                </a:r>
              </a:p>
              <a:p>
                <a:r>
                  <a:rPr lang="en-US" sz="2400" b="1" dirty="0"/>
                  <a:t>In practice: </a:t>
                </a:r>
                <a:r>
                  <a:rPr lang="en-US" dirty="0"/>
                  <a:t>V</a:t>
                </a:r>
                <a:r>
                  <a:rPr lang="en-US" baseline="-25000" dirty="0"/>
                  <a:t>BE </a:t>
                </a:r>
                <a:r>
                  <a:rPr lang="en-US" dirty="0"/>
                  <a:t>can be variant, a range of V</a:t>
                </a:r>
                <a:r>
                  <a:rPr lang="en-US" baseline="-25000" dirty="0"/>
                  <a:t>BE</a:t>
                </a:r>
                <a:r>
                  <a:rPr lang="en-US" dirty="0"/>
                  <a:t> corresponds to a range of I</a:t>
                </a:r>
                <a:r>
                  <a:rPr lang="en-US" baseline="-25000" dirty="0"/>
                  <a:t>C</a:t>
                </a:r>
                <a:r>
                  <a:rPr lang="en-US" dirty="0"/>
                  <a:t>. (Small signal model)</a:t>
                </a:r>
                <a:endParaRPr lang="en-US" sz="2400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2E9C545-2938-48AC-91F9-15B95708A9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5053" y="1816579"/>
                <a:ext cx="9377607" cy="830997"/>
              </a:xfrm>
              <a:prstGeom prst="rect">
                <a:avLst/>
              </a:prstGeom>
              <a:blipFill>
                <a:blip r:embed="rId3"/>
                <a:stretch>
                  <a:fillRect l="-1040" t="-5882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01693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9F981-8D7F-4208-B737-C52BB9CA3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BJT characteristics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24E92C4-2AB9-4E49-829C-B766045A36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1807" y="1744084"/>
            <a:ext cx="9068386" cy="43513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591E18C-9EE6-4668-A444-3D53A7328962}"/>
              </a:ext>
            </a:extLst>
          </p:cNvPr>
          <p:cNvSpPr txBox="1"/>
          <p:nvPr/>
        </p:nvSpPr>
        <p:spPr>
          <a:xfrm>
            <a:off x="1808777" y="1608543"/>
            <a:ext cx="2356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Transconductance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0731333-F0FE-4EE3-8022-491BADF2C224}"/>
              </a:ext>
            </a:extLst>
          </p:cNvPr>
          <p:cNvSpPr/>
          <p:nvPr/>
        </p:nvSpPr>
        <p:spPr>
          <a:xfrm>
            <a:off x="6491037" y="4277226"/>
            <a:ext cx="4042610" cy="165434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8424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9F981-8D7F-4208-B737-C52BB9CA3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BJT characteristics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24E92C4-2AB9-4E49-829C-B766045A36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1807" y="1744084"/>
            <a:ext cx="9068386" cy="43513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591E18C-9EE6-4668-A444-3D53A7328962}"/>
              </a:ext>
            </a:extLst>
          </p:cNvPr>
          <p:cNvSpPr txBox="1"/>
          <p:nvPr/>
        </p:nvSpPr>
        <p:spPr>
          <a:xfrm>
            <a:off x="1808777" y="1608543"/>
            <a:ext cx="2356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Transconductance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879B83-0359-4CFA-83F2-CF8CF5A5FA6D}"/>
              </a:ext>
            </a:extLst>
          </p:cNvPr>
          <p:cNvSpPr/>
          <p:nvPr/>
        </p:nvSpPr>
        <p:spPr>
          <a:xfrm>
            <a:off x="8728911" y="5249457"/>
            <a:ext cx="1834815" cy="3933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A8AAE6-BF2B-4D58-BCF0-ED0BAFF298A5}"/>
              </a:ext>
            </a:extLst>
          </p:cNvPr>
          <p:cNvSpPr txBox="1"/>
          <p:nvPr/>
        </p:nvSpPr>
        <p:spPr>
          <a:xfrm>
            <a:off x="8777037" y="5323974"/>
            <a:ext cx="1720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At room temp</a:t>
            </a:r>
          </a:p>
        </p:txBody>
      </p:sp>
    </p:spTree>
    <p:extLst>
      <p:ext uri="{BB962C8B-B14F-4D97-AF65-F5344CB8AC3E}">
        <p14:creationId xmlns:p14="http://schemas.microsoft.com/office/powerpoint/2010/main" val="127993297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E165A-14FF-4CE6-AEBA-AB04C18CB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BJT characteristics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C59421E-6F26-4080-8352-9B4306F220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07453" y="1690688"/>
            <a:ext cx="8391461" cy="4671168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02ADDF5A-BB18-4493-B02C-3EE5FF758D24}"/>
              </a:ext>
            </a:extLst>
          </p:cNvPr>
          <p:cNvSpPr/>
          <p:nvPr/>
        </p:nvSpPr>
        <p:spPr>
          <a:xfrm>
            <a:off x="7158789" y="2689058"/>
            <a:ext cx="3230479" cy="3537284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9796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E165A-14FF-4CE6-AEBA-AB04C18CB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BJT characteristics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C59421E-6F26-4080-8352-9B4306F220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07453" y="1690688"/>
            <a:ext cx="8391461" cy="467116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21CC0C4-9915-4FA2-832C-158B4198CF3B}"/>
                  </a:ext>
                </a:extLst>
              </p:cNvPr>
              <p:cNvSpPr txBox="1"/>
              <p:nvPr/>
            </p:nvSpPr>
            <p:spPr>
              <a:xfrm>
                <a:off x="838200" y="6169709"/>
                <a:ext cx="1062388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In our course, we treat the BJT to be ideal unless mentioned otherwise in the question. </a:t>
                </a:r>
              </a:p>
              <a:p>
                <a:r>
                  <a:rPr lang="en-US" b="1" dirty="0">
                    <a:solidFill>
                      <a:srgbClr val="FF0000"/>
                    </a:solidFill>
                  </a:rPr>
                  <a:t>However, in practice, we should 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𝑩𝑬</m:t>
                        </m:r>
                      </m:sub>
                    </m:sSub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sSub>
                      <m:sSub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𝑪𝑬</m:t>
                        </m:r>
                      </m:sub>
                    </m:sSub>
                  </m:oMath>
                </a14:m>
                <a:r>
                  <a:rPr lang="en-US" b="1" dirty="0">
                    <a:solidFill>
                      <a:srgbClr val="FF0000"/>
                    </a:solidFill>
                  </a:rPr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  <m:sub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𝑪𝑬</m:t>
                        </m:r>
                      </m:sub>
                    </m:sSub>
                  </m:oMath>
                </a14:m>
                <a:r>
                  <a:rPr lang="en-US" b="1" dirty="0">
                    <a:solidFill>
                      <a:srgbClr val="FF0000"/>
                    </a:solidFill>
                  </a:rPr>
                  <a:t> &gt; 0.7V) to keep collector-base junction reverse-biased!!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21CC0C4-9915-4FA2-832C-158B4198CF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6169709"/>
                <a:ext cx="10623885" cy="646331"/>
              </a:xfrm>
              <a:prstGeom prst="rect">
                <a:avLst/>
              </a:prstGeom>
              <a:blipFill>
                <a:blip r:embed="rId3"/>
                <a:stretch>
                  <a:fillRect l="-517" t="-4717" b="-14151"/>
                </a:stretch>
              </a:blipFill>
            </p:spPr>
            <p:txBody>
              <a:bodyPr/>
              <a:lstStyle/>
              <a:p>
                <a:r>
                  <a:rPr lang="en-HK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9163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E165A-14FF-4CE6-AEBA-AB04C18CB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BJT characteristics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C59421E-6F26-4080-8352-9B4306F220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07453" y="1690688"/>
            <a:ext cx="8391461" cy="467116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21CC0C4-9915-4FA2-832C-158B4198CF3B}"/>
                  </a:ext>
                </a:extLst>
              </p:cNvPr>
              <p:cNvSpPr txBox="1"/>
              <p:nvPr/>
            </p:nvSpPr>
            <p:spPr>
              <a:xfrm>
                <a:off x="838200" y="6169709"/>
                <a:ext cx="1062388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rgbClr val="FF0000"/>
                    </a:solidFill>
                  </a:rPr>
                  <a:t>For Exam/Quiz/Homework, we have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𝑪𝑬</m:t>
                        </m:r>
                      </m:sub>
                    </m:sSub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𝟕</m:t>
                    </m:r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𝑽</m:t>
                    </m:r>
                  </m:oMath>
                </a14:m>
                <a:r>
                  <a:rPr lang="zh-CN" altLang="en-US" b="1" dirty="0">
                    <a:solidFill>
                      <a:srgbClr val="FF0000"/>
                    </a:solidFill>
                  </a:rPr>
                  <a:t>，</a:t>
                </a:r>
                <a:r>
                  <a:rPr lang="en-US" altLang="zh-CN" b="1" dirty="0">
                    <a:solidFill>
                      <a:srgbClr val="FF0000"/>
                    </a:solidFill>
                  </a:rPr>
                  <a:t>unless the transistor is assumed to be ideal. </a:t>
                </a:r>
                <a:endParaRPr lang="en-US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21CC0C4-9915-4FA2-832C-158B4198CF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6169709"/>
                <a:ext cx="10623885" cy="369332"/>
              </a:xfrm>
              <a:prstGeom prst="rect">
                <a:avLst/>
              </a:prstGeom>
              <a:blipFill>
                <a:blip r:embed="rId3"/>
                <a:stretch>
                  <a:fillRect l="-517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503542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6C5F4-1AE8-461E-8077-612DB827A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BJT characteristics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9621A7E-E90A-4D13-9646-3536D37523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39093" y="1818950"/>
            <a:ext cx="8626681" cy="4841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8127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4C560-B84C-46B7-A160-115A32A37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BJT characteristics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B5566D0-71C6-4766-B0D8-CBF6E3D190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0895" y="2513060"/>
            <a:ext cx="9580856" cy="35273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912D210-15BF-4512-B451-5F1294F7741D}"/>
              </a:ext>
            </a:extLst>
          </p:cNvPr>
          <p:cNvSpPr txBox="1"/>
          <p:nvPr/>
        </p:nvSpPr>
        <p:spPr>
          <a:xfrm>
            <a:off x="1354913" y="1601868"/>
            <a:ext cx="31369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Temperature</a:t>
            </a:r>
          </a:p>
        </p:txBody>
      </p:sp>
    </p:spTree>
    <p:extLst>
      <p:ext uri="{BB962C8B-B14F-4D97-AF65-F5344CB8AC3E}">
        <p14:creationId xmlns:p14="http://schemas.microsoft.com/office/powerpoint/2010/main" val="10126231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3E38D-8748-4D8C-A3BF-6D6864640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Field Effect Transistors (FET)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518FE38-44BB-433F-BEA5-862D1D35ED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1188" y="1671433"/>
            <a:ext cx="9209623" cy="460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1989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5BE6C-2A0D-4408-9331-D23682E1B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Terminology confusion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A1358DA-2006-40D3-9A87-A220CC14EF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27405" y="2246116"/>
            <a:ext cx="9430165" cy="43513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064FBD-FA6A-403E-8D64-793B8DCA3323}"/>
              </a:ext>
            </a:extLst>
          </p:cNvPr>
          <p:cNvSpPr txBox="1"/>
          <p:nvPr/>
        </p:nvSpPr>
        <p:spPr>
          <a:xfrm>
            <a:off x="1281495" y="1555147"/>
            <a:ext cx="6427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FET also has three types of operations.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9B3D8F-1BF0-A9FF-18D8-CED4B62AEE6D}"/>
              </a:ext>
            </a:extLst>
          </p:cNvPr>
          <p:cNvSpPr txBox="1"/>
          <p:nvPr/>
        </p:nvSpPr>
        <p:spPr>
          <a:xfrm>
            <a:off x="2146852" y="4850296"/>
            <a:ext cx="566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K" dirty="0"/>
              <a:t>I</a:t>
            </a:r>
            <a:r>
              <a:rPr lang="en-HK" baseline="-25000" dirty="0"/>
              <a:t>C</a:t>
            </a:r>
            <a:r>
              <a:rPr lang="en-HK" dirty="0"/>
              <a:t>/I</a:t>
            </a:r>
            <a:r>
              <a:rPr lang="en-HK" baseline="-25000" dirty="0"/>
              <a:t>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0E9EF5-767F-FA74-A9BD-CE5C0A30BF0D}"/>
              </a:ext>
            </a:extLst>
          </p:cNvPr>
          <p:cNvSpPr txBox="1"/>
          <p:nvPr/>
        </p:nvSpPr>
        <p:spPr>
          <a:xfrm>
            <a:off x="5925572" y="6457426"/>
            <a:ext cx="857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K" dirty="0"/>
              <a:t>V</a:t>
            </a:r>
            <a:r>
              <a:rPr lang="en-HK" baseline="-25000" dirty="0"/>
              <a:t>CE</a:t>
            </a:r>
            <a:r>
              <a:rPr lang="en-HK" dirty="0"/>
              <a:t>/V</a:t>
            </a:r>
            <a:r>
              <a:rPr lang="en-HK" baseline="-25000" dirty="0"/>
              <a:t>DS</a:t>
            </a:r>
          </a:p>
        </p:txBody>
      </p:sp>
    </p:spTree>
    <p:extLst>
      <p:ext uri="{BB962C8B-B14F-4D97-AF65-F5344CB8AC3E}">
        <p14:creationId xmlns:p14="http://schemas.microsoft.com/office/powerpoint/2010/main" val="26777305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5CCFB-EA8E-444A-9615-3268ED382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n-channel MOSFET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66630DC-5709-4FFA-B44E-BC5C60C4B7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5945" y="1605368"/>
            <a:ext cx="8582782" cy="4645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3441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B634A-E0D0-4B45-B457-836C6AC7D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n-channel MOSFET characteristic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F2C07A0-77FA-4C23-B5FD-14E22A71B7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3514" y="1608656"/>
            <a:ext cx="9355110" cy="5257417"/>
          </a:xfrm>
          <a:prstGeom prst="rect">
            <a:avLst/>
          </a:prstGeom>
        </p:spPr>
      </p:pic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6FA5C3ED-C6F0-6CF3-D2E3-40036737E43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1533376" y="4951548"/>
            <a:ext cx="1376363" cy="191452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61B7A9C-564D-DACC-4E9A-2B17205669F1}"/>
              </a:ext>
            </a:extLst>
          </p:cNvPr>
          <p:cNvSpPr txBox="1"/>
          <p:nvPr/>
        </p:nvSpPr>
        <p:spPr>
          <a:xfrm>
            <a:off x="246741" y="5225143"/>
            <a:ext cx="1545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K" b="1" dirty="0"/>
              <a:t>Other symbol:</a:t>
            </a:r>
          </a:p>
        </p:txBody>
      </p:sp>
    </p:spTree>
    <p:extLst>
      <p:ext uri="{BB962C8B-B14F-4D97-AF65-F5344CB8AC3E}">
        <p14:creationId xmlns:p14="http://schemas.microsoft.com/office/powerpoint/2010/main" val="33962685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B634A-E0D0-4B45-B457-836C6AC7D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Summary: Region of operation of NMOS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3B0A2C5-AD97-14FC-AB10-28A9298EF8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9948" y="1595437"/>
            <a:ext cx="5028151" cy="5262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16387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B634A-E0D0-4B45-B457-836C6AC7D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101"/>
            <a:ext cx="10515600" cy="1325563"/>
          </a:xfrm>
        </p:spPr>
        <p:txBody>
          <a:bodyPr/>
          <a:lstStyle/>
          <a:p>
            <a:r>
              <a:rPr lang="en-US" dirty="0"/>
              <a:t>MOSFET Biasing for Different Region of Operation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D46CE85-114E-8775-7C98-A609307634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0232" y="1669152"/>
            <a:ext cx="10515600" cy="519472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6DC16B3-66DC-D35C-28E6-566CA6342B8B}"/>
              </a:ext>
            </a:extLst>
          </p:cNvPr>
          <p:cNvSpPr txBox="1"/>
          <p:nvPr/>
        </p:nvSpPr>
        <p:spPr>
          <a:xfrm>
            <a:off x="695739" y="2196548"/>
            <a:ext cx="25046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NMOS: S is lowest voltage</a:t>
            </a:r>
            <a:endParaRPr lang="en-SG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D2308F-0BDC-4C3B-0F88-A1CB2EBE3567}"/>
              </a:ext>
            </a:extLst>
          </p:cNvPr>
          <p:cNvSpPr txBox="1"/>
          <p:nvPr/>
        </p:nvSpPr>
        <p:spPr>
          <a:xfrm>
            <a:off x="10101469" y="1550217"/>
            <a:ext cx="25046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PMOS: S is highest voltage</a:t>
            </a:r>
            <a:endParaRPr lang="en-S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2103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B1718-A380-4981-80EF-2E0743AAB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Saturation region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B4B552D-786A-4C11-BCD4-2DB5BD6D91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0968" y="1752205"/>
            <a:ext cx="9258155" cy="493571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FFE919C-2BAC-4B8A-882E-7B9619972118}"/>
              </a:ext>
            </a:extLst>
          </p:cNvPr>
          <p:cNvSpPr/>
          <p:nvPr/>
        </p:nvSpPr>
        <p:spPr>
          <a:xfrm>
            <a:off x="4732187" y="1982312"/>
            <a:ext cx="5059235" cy="10478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9472A1-4C00-4DD8-8004-FF85596AA41F}"/>
              </a:ext>
            </a:extLst>
          </p:cNvPr>
          <p:cNvSpPr txBox="1"/>
          <p:nvPr/>
        </p:nvSpPr>
        <p:spPr>
          <a:xfrm>
            <a:off x="4885700" y="2215918"/>
            <a:ext cx="66210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The saturation current is proportional to (V</a:t>
            </a:r>
            <a:r>
              <a:rPr lang="en-US" sz="2400" baseline="-25000" dirty="0"/>
              <a:t>GS</a:t>
            </a:r>
            <a:r>
              <a:rPr lang="en-US" sz="2400" dirty="0"/>
              <a:t>–V</a:t>
            </a:r>
            <a:r>
              <a:rPr lang="en-US" sz="2400" baseline="-25000" dirty="0"/>
              <a:t>th</a:t>
            </a:r>
            <a:r>
              <a:rPr lang="en-US" sz="2400" dirty="0"/>
              <a:t>)</a:t>
            </a:r>
            <a:r>
              <a:rPr lang="en-US" sz="2400" baseline="30000" dirty="0"/>
              <a:t>2</a:t>
            </a:r>
            <a:r>
              <a:rPr lang="en-US" sz="2400" dirty="0"/>
              <a:t>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1AE07E1-7819-E624-260C-40CCCE060C33}"/>
              </a:ext>
            </a:extLst>
          </p:cNvPr>
          <p:cNvGrpSpPr/>
          <p:nvPr/>
        </p:nvGrpSpPr>
        <p:grpSpPr>
          <a:xfrm>
            <a:off x="6509395" y="3273287"/>
            <a:ext cx="511679" cy="450574"/>
            <a:chOff x="6509395" y="3273287"/>
            <a:chExt cx="511679" cy="45057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D191133-4FA3-0497-6C55-1683241292FB}"/>
                </a:ext>
              </a:extLst>
            </p:cNvPr>
            <p:cNvSpPr/>
            <p:nvPr/>
          </p:nvSpPr>
          <p:spPr>
            <a:xfrm>
              <a:off x="6692348" y="3273287"/>
              <a:ext cx="225287" cy="45057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HK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C4028FD-9784-A39B-A6E4-C3ABB52B88F7}"/>
                </a:ext>
              </a:extLst>
            </p:cNvPr>
            <p:cNvSpPr txBox="1"/>
            <p:nvPr/>
          </p:nvSpPr>
          <p:spPr>
            <a:xfrm>
              <a:off x="6509395" y="3286539"/>
              <a:ext cx="5116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i="1" dirty="0"/>
                <a:t>K/2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71152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24FAC-3354-4503-9475-17165E87F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Saturation region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FE29071-C352-4996-9ADA-242F2CC137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0925" y="1598694"/>
            <a:ext cx="9149212" cy="482213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37D8942D-9C1F-AF93-9C40-3622DB3F873B}"/>
              </a:ext>
            </a:extLst>
          </p:cNvPr>
          <p:cNvGrpSpPr/>
          <p:nvPr/>
        </p:nvGrpSpPr>
        <p:grpSpPr>
          <a:xfrm>
            <a:off x="5919691" y="1783453"/>
            <a:ext cx="511679" cy="450574"/>
            <a:chOff x="6509395" y="3273287"/>
            <a:chExt cx="511679" cy="45057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C5BD670-B31D-7837-F3CE-D5C460DF8996}"/>
                </a:ext>
              </a:extLst>
            </p:cNvPr>
            <p:cNvSpPr/>
            <p:nvPr/>
          </p:nvSpPr>
          <p:spPr>
            <a:xfrm>
              <a:off x="6692348" y="3273287"/>
              <a:ext cx="225287" cy="45057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HK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B81AF46-7B86-1070-0210-24BB7E76DAC6}"/>
                </a:ext>
              </a:extLst>
            </p:cNvPr>
            <p:cNvSpPr txBox="1"/>
            <p:nvPr/>
          </p:nvSpPr>
          <p:spPr>
            <a:xfrm>
              <a:off x="6509395" y="3286539"/>
              <a:ext cx="5116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i="1" dirty="0"/>
                <a:t>K/2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9159805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58B59-2A0C-43CC-81AD-DD251E987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Triode region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B0451F6-2EA4-4D24-AA7E-50DCBBA9CF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8293" y="1690688"/>
            <a:ext cx="10241391" cy="4958854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3FB70FE-2F9D-0C33-64ED-F9D2789486B5}"/>
              </a:ext>
            </a:extLst>
          </p:cNvPr>
          <p:cNvGrpSpPr/>
          <p:nvPr/>
        </p:nvGrpSpPr>
        <p:grpSpPr>
          <a:xfrm>
            <a:off x="810955" y="3074507"/>
            <a:ext cx="511679" cy="450574"/>
            <a:chOff x="6509395" y="3273287"/>
            <a:chExt cx="511679" cy="45057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C08862E-C430-DB81-26A5-DF0EC32D96E4}"/>
                </a:ext>
              </a:extLst>
            </p:cNvPr>
            <p:cNvSpPr/>
            <p:nvPr/>
          </p:nvSpPr>
          <p:spPr>
            <a:xfrm>
              <a:off x="6692348" y="3273287"/>
              <a:ext cx="225287" cy="45057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HK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2E27F5E-262E-2DB2-D3AE-EF6DA8B4E829}"/>
                </a:ext>
              </a:extLst>
            </p:cNvPr>
            <p:cNvSpPr txBox="1"/>
            <p:nvPr/>
          </p:nvSpPr>
          <p:spPr>
            <a:xfrm>
              <a:off x="6509395" y="3286539"/>
              <a:ext cx="5116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i="1" dirty="0"/>
                <a:t>K/2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25A92E25-F992-F5D5-EE3F-642DD4B7F00A}"/>
              </a:ext>
            </a:extLst>
          </p:cNvPr>
          <p:cNvGrpSpPr/>
          <p:nvPr/>
        </p:nvGrpSpPr>
        <p:grpSpPr>
          <a:xfrm>
            <a:off x="10021227" y="4572000"/>
            <a:ext cx="511679" cy="450574"/>
            <a:chOff x="6509395" y="3273287"/>
            <a:chExt cx="511679" cy="45057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F61C45D-10AF-5EA6-C785-22D964DC8C7D}"/>
                </a:ext>
              </a:extLst>
            </p:cNvPr>
            <p:cNvSpPr/>
            <p:nvPr/>
          </p:nvSpPr>
          <p:spPr>
            <a:xfrm>
              <a:off x="6692348" y="3273287"/>
              <a:ext cx="225287" cy="45057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HK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4FE704E-FD7A-BF15-99C4-AA3CD3F0D528}"/>
                </a:ext>
              </a:extLst>
            </p:cNvPr>
            <p:cNvSpPr txBox="1"/>
            <p:nvPr/>
          </p:nvSpPr>
          <p:spPr>
            <a:xfrm>
              <a:off x="6509395" y="3286539"/>
              <a:ext cx="5116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i="1" dirty="0"/>
                <a:t>K/2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B920705-FE78-A36A-FBB5-671B278AD0DC}"/>
              </a:ext>
            </a:extLst>
          </p:cNvPr>
          <p:cNvGrpSpPr/>
          <p:nvPr/>
        </p:nvGrpSpPr>
        <p:grpSpPr>
          <a:xfrm>
            <a:off x="7490057" y="5327377"/>
            <a:ext cx="511679" cy="450574"/>
            <a:chOff x="6509395" y="3273287"/>
            <a:chExt cx="511679" cy="45057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19B9A25-E566-50B0-EDF5-54CF1A431931}"/>
                </a:ext>
              </a:extLst>
            </p:cNvPr>
            <p:cNvSpPr/>
            <p:nvPr/>
          </p:nvSpPr>
          <p:spPr>
            <a:xfrm>
              <a:off x="6692348" y="3273287"/>
              <a:ext cx="225287" cy="45057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HK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51C9BFA-FDD0-2762-DC99-51C937F1A9CC}"/>
                </a:ext>
              </a:extLst>
            </p:cNvPr>
            <p:cNvSpPr txBox="1"/>
            <p:nvPr/>
          </p:nvSpPr>
          <p:spPr>
            <a:xfrm>
              <a:off x="6509395" y="3286539"/>
              <a:ext cx="5116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i="1" dirty="0"/>
                <a:t>K/2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5996650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3A138-0E69-4F55-AD74-E43E53CF9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n-channel MOSFET characteristic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1B662EC-9538-4126-ACBE-76982B2338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3603" y="1690688"/>
            <a:ext cx="9028705" cy="505633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3FF9A5FB-54E7-77A6-1C62-E73ADAAFC7B9}"/>
              </a:ext>
            </a:extLst>
          </p:cNvPr>
          <p:cNvGrpSpPr/>
          <p:nvPr/>
        </p:nvGrpSpPr>
        <p:grpSpPr>
          <a:xfrm>
            <a:off x="4269775" y="2756455"/>
            <a:ext cx="511679" cy="450574"/>
            <a:chOff x="6509395" y="3273287"/>
            <a:chExt cx="511679" cy="45057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AC41BAD-5370-8430-B57E-E0FB6332BE54}"/>
                </a:ext>
              </a:extLst>
            </p:cNvPr>
            <p:cNvSpPr/>
            <p:nvPr/>
          </p:nvSpPr>
          <p:spPr>
            <a:xfrm>
              <a:off x="6692348" y="3273287"/>
              <a:ext cx="225287" cy="45057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HK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DB25F5C-8E77-A97A-9AE2-FB1E02BA4CB0}"/>
                </a:ext>
              </a:extLst>
            </p:cNvPr>
            <p:cNvSpPr txBox="1"/>
            <p:nvPr/>
          </p:nvSpPr>
          <p:spPr>
            <a:xfrm>
              <a:off x="6509395" y="3286539"/>
              <a:ext cx="5116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i="1" dirty="0"/>
                <a:t>K/2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6D9FFA8-0A62-B67A-891A-211A4812D665}"/>
              </a:ext>
            </a:extLst>
          </p:cNvPr>
          <p:cNvGrpSpPr/>
          <p:nvPr/>
        </p:nvGrpSpPr>
        <p:grpSpPr>
          <a:xfrm>
            <a:off x="1592834" y="3776866"/>
            <a:ext cx="511679" cy="450574"/>
            <a:chOff x="6509395" y="3273287"/>
            <a:chExt cx="511679" cy="45057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A9244D7-C126-0BA3-EC50-E02943E6FFB6}"/>
                </a:ext>
              </a:extLst>
            </p:cNvPr>
            <p:cNvSpPr/>
            <p:nvPr/>
          </p:nvSpPr>
          <p:spPr>
            <a:xfrm>
              <a:off x="6692348" y="3273287"/>
              <a:ext cx="225287" cy="45057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HK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9D28B32-DC39-DEC4-E5CF-C6B50A35548C}"/>
                </a:ext>
              </a:extLst>
            </p:cNvPr>
            <p:cNvSpPr txBox="1"/>
            <p:nvPr/>
          </p:nvSpPr>
          <p:spPr>
            <a:xfrm>
              <a:off x="6509395" y="3286539"/>
              <a:ext cx="5116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i="1" dirty="0"/>
                <a:t>K/2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58242FB-4026-6E26-324C-610155134237}"/>
              </a:ext>
            </a:extLst>
          </p:cNvPr>
          <p:cNvGrpSpPr/>
          <p:nvPr/>
        </p:nvGrpSpPr>
        <p:grpSpPr>
          <a:xfrm>
            <a:off x="8006891" y="3988901"/>
            <a:ext cx="511679" cy="450574"/>
            <a:chOff x="6509395" y="3273287"/>
            <a:chExt cx="511679" cy="45057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50CB0AC-CE43-6846-0383-0527748D633E}"/>
                </a:ext>
              </a:extLst>
            </p:cNvPr>
            <p:cNvSpPr/>
            <p:nvPr/>
          </p:nvSpPr>
          <p:spPr>
            <a:xfrm>
              <a:off x="6692348" y="3273287"/>
              <a:ext cx="225287" cy="45057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HK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A4544E0-6042-557C-C7B9-96C113F423B1}"/>
                </a:ext>
              </a:extLst>
            </p:cNvPr>
            <p:cNvSpPr txBox="1"/>
            <p:nvPr/>
          </p:nvSpPr>
          <p:spPr>
            <a:xfrm>
              <a:off x="6509395" y="3286539"/>
              <a:ext cx="5116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i="1" dirty="0"/>
                <a:t>K/2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30645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9B580-1439-4685-B81F-47E1B6991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(biasing in saturation)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E45FBD9-269F-428A-9E2B-D7612A053D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13242" y="1472109"/>
            <a:ext cx="9112604" cy="5020766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265FCE9A-C7F8-B9EA-AD8E-9F99C10E3303}"/>
              </a:ext>
            </a:extLst>
          </p:cNvPr>
          <p:cNvGrpSpPr/>
          <p:nvPr/>
        </p:nvGrpSpPr>
        <p:grpSpPr>
          <a:xfrm>
            <a:off x="4439478" y="2266122"/>
            <a:ext cx="436037" cy="461665"/>
            <a:chOff x="4439478" y="2266122"/>
            <a:chExt cx="436037" cy="461665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2641E629-33D3-D9AF-490F-1B0E0F9861B6}"/>
                </a:ext>
              </a:extLst>
            </p:cNvPr>
            <p:cNvSpPr/>
            <p:nvPr/>
          </p:nvSpPr>
          <p:spPr>
            <a:xfrm>
              <a:off x="4439478" y="2305878"/>
              <a:ext cx="397565" cy="35780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HK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820A321-C188-FF29-72F1-01044C7B5258}"/>
                </a:ext>
              </a:extLst>
            </p:cNvPr>
            <p:cNvSpPr txBox="1"/>
            <p:nvPr/>
          </p:nvSpPr>
          <p:spPr>
            <a:xfrm>
              <a:off x="4535357" y="2266122"/>
              <a:ext cx="3401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sz="2400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70078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9B580-1439-4685-B81F-47E1B6991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(biasing in saturation)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A6A30C2-A25D-4540-ABA7-3165BD20C8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9395" y="1690688"/>
            <a:ext cx="8573210" cy="469828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78275C28-1EC8-7C17-69EB-823F8BBB0310}"/>
              </a:ext>
            </a:extLst>
          </p:cNvPr>
          <p:cNvGrpSpPr/>
          <p:nvPr/>
        </p:nvGrpSpPr>
        <p:grpSpPr>
          <a:xfrm>
            <a:off x="4558746" y="2358886"/>
            <a:ext cx="436037" cy="461665"/>
            <a:chOff x="4439478" y="2266122"/>
            <a:chExt cx="436037" cy="461665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664C99A-1FF0-8E67-27CD-C6817EDE8ACB}"/>
                </a:ext>
              </a:extLst>
            </p:cNvPr>
            <p:cNvSpPr/>
            <p:nvPr/>
          </p:nvSpPr>
          <p:spPr>
            <a:xfrm>
              <a:off x="4439478" y="2305878"/>
              <a:ext cx="397565" cy="35780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HK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6855ED1-EF69-731D-02E9-BA882E64DDE0}"/>
                </a:ext>
              </a:extLst>
            </p:cNvPr>
            <p:cNvSpPr txBox="1"/>
            <p:nvPr/>
          </p:nvSpPr>
          <p:spPr>
            <a:xfrm>
              <a:off x="4535357" y="2266122"/>
              <a:ext cx="3401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sz="2400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6751764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0BCB8-D37A-48CC-8829-FE487208C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(biasing in saturation)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7F1739D-F214-4721-A2BF-A18F36C9A4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8879" y="1865670"/>
            <a:ext cx="8821536" cy="478208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9D08B51-7B5B-4B73-9B01-F3E8B94D3961}"/>
              </a:ext>
            </a:extLst>
          </p:cNvPr>
          <p:cNvSpPr/>
          <p:nvPr/>
        </p:nvSpPr>
        <p:spPr>
          <a:xfrm>
            <a:off x="2316035" y="4505255"/>
            <a:ext cx="3857834" cy="2142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EEA3E1-100E-4058-9566-488E201938F4}"/>
              </a:ext>
            </a:extLst>
          </p:cNvPr>
          <p:cNvSpPr/>
          <p:nvPr/>
        </p:nvSpPr>
        <p:spPr>
          <a:xfrm>
            <a:off x="6007007" y="6067077"/>
            <a:ext cx="4692140" cy="6674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CFFE5FA-DFDE-873E-5E32-9AE1BF3771F0}"/>
              </a:ext>
            </a:extLst>
          </p:cNvPr>
          <p:cNvGrpSpPr/>
          <p:nvPr/>
        </p:nvGrpSpPr>
        <p:grpSpPr>
          <a:xfrm>
            <a:off x="4439478" y="2199862"/>
            <a:ext cx="436037" cy="461665"/>
            <a:chOff x="4439478" y="2266122"/>
            <a:chExt cx="436037" cy="46166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19C71E0-1765-FE2B-12D2-996B52F8760A}"/>
                </a:ext>
              </a:extLst>
            </p:cNvPr>
            <p:cNvSpPr/>
            <p:nvPr/>
          </p:nvSpPr>
          <p:spPr>
            <a:xfrm>
              <a:off x="4439478" y="2305878"/>
              <a:ext cx="397565" cy="35780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HK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3F2CCFD-E795-F219-9DE2-B16BD62722E5}"/>
                </a:ext>
              </a:extLst>
            </p:cNvPr>
            <p:cNvSpPr txBox="1"/>
            <p:nvPr/>
          </p:nvSpPr>
          <p:spPr>
            <a:xfrm>
              <a:off x="4535357" y="2266122"/>
              <a:ext cx="3401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sz="2400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701300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0BCB8-D37A-48CC-8829-FE487208C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(biasing in saturation)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7F1739D-F214-4721-A2BF-A18F36C9A4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8879" y="1865670"/>
            <a:ext cx="8821536" cy="478208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AD76531-A040-40E4-8542-BA2AD71BAA8C}"/>
              </a:ext>
            </a:extLst>
          </p:cNvPr>
          <p:cNvSpPr/>
          <p:nvPr/>
        </p:nvSpPr>
        <p:spPr>
          <a:xfrm>
            <a:off x="2356082" y="6080426"/>
            <a:ext cx="3390622" cy="4738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97A6E8D-39E7-4B90-8A10-06EDAE53FA98}"/>
                  </a:ext>
                </a:extLst>
              </p:cNvPr>
              <p:cNvSpPr txBox="1"/>
              <p:nvPr/>
            </p:nvSpPr>
            <p:spPr>
              <a:xfrm>
                <a:off x="2496465" y="6131655"/>
                <a:ext cx="322344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I</m:t>
                      </m:r>
                      <m:r>
                        <m:rPr>
                          <m:sty m:val="p"/>
                        </m:rPr>
                        <a:rPr lang="en-US" sz="2000" b="0" i="0" baseline="-25000" smtClean="0">
                          <a:latin typeface="Cambria Math" panose="02040503050406030204" pitchFamily="18" charset="0"/>
                        </a:rPr>
                        <m:t>D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=1.8845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mA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or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 1.5742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mA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97A6E8D-39E7-4B90-8A10-06EDAE53FA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6465" y="6131655"/>
                <a:ext cx="3223447" cy="307777"/>
              </a:xfrm>
              <a:prstGeom prst="rect">
                <a:avLst/>
              </a:prstGeom>
              <a:blipFill>
                <a:blip r:embed="rId3"/>
                <a:stretch>
                  <a:fillRect l="-1515" r="-1515" b="-1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14930827-B47C-6616-2B89-B82115E06531}"/>
              </a:ext>
            </a:extLst>
          </p:cNvPr>
          <p:cNvGrpSpPr/>
          <p:nvPr/>
        </p:nvGrpSpPr>
        <p:grpSpPr>
          <a:xfrm>
            <a:off x="4439478" y="2186610"/>
            <a:ext cx="436037" cy="461665"/>
            <a:chOff x="4439478" y="2266122"/>
            <a:chExt cx="436037" cy="46166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D6B11EE-C8B7-5EC7-37B0-D1E439864EB3}"/>
                </a:ext>
              </a:extLst>
            </p:cNvPr>
            <p:cNvSpPr/>
            <p:nvPr/>
          </p:nvSpPr>
          <p:spPr>
            <a:xfrm>
              <a:off x="4439478" y="2305878"/>
              <a:ext cx="397565" cy="35780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HK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9D37C0B-1740-0BA2-7BD8-A6D149BE1942}"/>
                </a:ext>
              </a:extLst>
            </p:cNvPr>
            <p:cNvSpPr txBox="1"/>
            <p:nvPr/>
          </p:nvSpPr>
          <p:spPr>
            <a:xfrm>
              <a:off x="4535357" y="2266122"/>
              <a:ext cx="3401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sz="2400" dirty="0"/>
                <a:t>1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60AB9D5-EA87-2466-BA12-4D6E6EDD2B96}"/>
              </a:ext>
            </a:extLst>
          </p:cNvPr>
          <p:cNvGrpSpPr/>
          <p:nvPr/>
        </p:nvGrpSpPr>
        <p:grpSpPr>
          <a:xfrm>
            <a:off x="2759023" y="4876801"/>
            <a:ext cx="511679" cy="450574"/>
            <a:chOff x="6509395" y="3273287"/>
            <a:chExt cx="511679" cy="45057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24B7966-D972-D456-B245-8202A779B0F8}"/>
                </a:ext>
              </a:extLst>
            </p:cNvPr>
            <p:cNvSpPr/>
            <p:nvPr/>
          </p:nvSpPr>
          <p:spPr>
            <a:xfrm>
              <a:off x="6692348" y="3273287"/>
              <a:ext cx="225287" cy="45057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HK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A7BA236-BD30-C706-EEE9-9AE71FB48A4D}"/>
                </a:ext>
              </a:extLst>
            </p:cNvPr>
            <p:cNvSpPr txBox="1"/>
            <p:nvPr/>
          </p:nvSpPr>
          <p:spPr>
            <a:xfrm>
              <a:off x="6509395" y="3286539"/>
              <a:ext cx="5116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i="1" dirty="0"/>
                <a:t>K/2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8911970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0BCB8-D37A-48CC-8829-FE487208C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(biasing in saturation)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7F1739D-F214-4721-A2BF-A18F36C9A4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08879" y="1865670"/>
            <a:ext cx="8821536" cy="4782083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697176B9-7C9C-66DF-E8C6-A3326B3FF2F5}"/>
              </a:ext>
            </a:extLst>
          </p:cNvPr>
          <p:cNvGrpSpPr/>
          <p:nvPr/>
        </p:nvGrpSpPr>
        <p:grpSpPr>
          <a:xfrm>
            <a:off x="2785533" y="4890057"/>
            <a:ext cx="511679" cy="450574"/>
            <a:chOff x="6509395" y="3273287"/>
            <a:chExt cx="511679" cy="45057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3AB63A5-927A-94EB-E79C-F35916F592C5}"/>
                </a:ext>
              </a:extLst>
            </p:cNvPr>
            <p:cNvSpPr/>
            <p:nvPr/>
          </p:nvSpPr>
          <p:spPr>
            <a:xfrm>
              <a:off x="6692348" y="3273287"/>
              <a:ext cx="225287" cy="45057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HK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35B06BD-E5B5-4574-CDFA-E209F80AB864}"/>
                </a:ext>
              </a:extLst>
            </p:cNvPr>
            <p:cNvSpPr txBox="1"/>
            <p:nvPr/>
          </p:nvSpPr>
          <p:spPr>
            <a:xfrm>
              <a:off x="6509395" y="3286539"/>
              <a:ext cx="5116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HK" i="1" dirty="0"/>
                <a:t>K/2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841540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1062D-11E5-44B8-976E-FF5CECEB9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Enhancement and depletion MOSFET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D0AAF9C-58D7-41F3-A05D-EDA3F24E84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45273" y="1558646"/>
            <a:ext cx="9501453" cy="5020654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934B6D0-F3D5-47C9-9687-9BACDB4FF202}"/>
              </a:ext>
            </a:extLst>
          </p:cNvPr>
          <p:cNvSpPr/>
          <p:nvPr/>
        </p:nvSpPr>
        <p:spPr>
          <a:xfrm>
            <a:off x="7249026" y="1624263"/>
            <a:ext cx="3657600" cy="3735805"/>
          </a:xfrm>
          <a:prstGeom prst="round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86354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1062D-11E5-44B8-976E-FF5CECEB9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Enhancement and depletion MOSFET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D0AAF9C-58D7-41F3-A05D-EDA3F24E84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45273" y="1558646"/>
            <a:ext cx="9501453" cy="5020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26437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DBEF14-4892-4F84-A200-622C012E1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FETs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69B62C6-C06E-465D-8672-E34770B1FB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1256"/>
          <a:stretch/>
        </p:blipFill>
        <p:spPr>
          <a:xfrm>
            <a:off x="1584077" y="2464903"/>
            <a:ext cx="9297590" cy="3338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41225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10668-2E4F-4A2A-BDC3-6125014A5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p-channel FETs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EBADC9F-D01B-4151-A041-1B83043DB5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5482" y="1615059"/>
            <a:ext cx="8445132" cy="4596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7358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18230</TotalTime>
  <Words>701</Words>
  <Application>Microsoft Office PowerPoint</Application>
  <PresentationFormat>Widescreen</PresentationFormat>
  <Paragraphs>139</Paragraphs>
  <Slides>58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5" baseType="lpstr">
      <vt:lpstr>等线</vt:lpstr>
      <vt:lpstr>等线 Light</vt:lpstr>
      <vt:lpstr>Arial</vt:lpstr>
      <vt:lpstr>Calibri</vt:lpstr>
      <vt:lpstr>Calibri Light</vt:lpstr>
      <vt:lpstr>Cambria Math</vt:lpstr>
      <vt:lpstr>Office Theme</vt:lpstr>
      <vt:lpstr>EE3122: Analogue Circuit Fundamentals</vt:lpstr>
      <vt:lpstr>Wire (Revision)</vt:lpstr>
      <vt:lpstr>Resistors (Revision)</vt:lpstr>
      <vt:lpstr>Capacitors (Revision)</vt:lpstr>
      <vt:lpstr>Inductors (Revision)</vt:lpstr>
      <vt:lpstr>Diode (Revision)</vt:lpstr>
      <vt:lpstr>Diode (Revision)</vt:lpstr>
      <vt:lpstr>What is a transistor?</vt:lpstr>
      <vt:lpstr>Types of transistors</vt:lpstr>
      <vt:lpstr>Bipolar junction transistor (BJT)</vt:lpstr>
      <vt:lpstr>Bipolar junction transistor (BJT)</vt:lpstr>
      <vt:lpstr>NPN and PNP BJT</vt:lpstr>
      <vt:lpstr>Summary: Region of Operation of BJT</vt:lpstr>
      <vt:lpstr>Operation Regions of BJT</vt:lpstr>
      <vt:lpstr>Operation Regions of BJT</vt:lpstr>
      <vt:lpstr>Operation Regions of BJT</vt:lpstr>
      <vt:lpstr>Operation Regions of BJT</vt:lpstr>
      <vt:lpstr>Some properties</vt:lpstr>
      <vt:lpstr>Typical operations in circuit</vt:lpstr>
      <vt:lpstr>Cut-off</vt:lpstr>
      <vt:lpstr>Active operation (for ideal transistor)</vt:lpstr>
      <vt:lpstr>Active operation (for ideal transistor)</vt:lpstr>
      <vt:lpstr>Saturation (for ideal transistor)</vt:lpstr>
      <vt:lpstr>Saturation (for ideal transistor)</vt:lpstr>
      <vt:lpstr>What makes it saturate?</vt:lpstr>
      <vt:lpstr>What makes it saturate?</vt:lpstr>
      <vt:lpstr>BJT as switch</vt:lpstr>
      <vt:lpstr>BJT as switch</vt:lpstr>
      <vt:lpstr>BJT characteristics</vt:lpstr>
      <vt:lpstr>BJT characteristics</vt:lpstr>
      <vt:lpstr>BJT characteristics</vt:lpstr>
      <vt:lpstr>BJT characteristics</vt:lpstr>
      <vt:lpstr>BJT characteristics</vt:lpstr>
      <vt:lpstr>BJT characteristics</vt:lpstr>
      <vt:lpstr>BJT characteristics</vt:lpstr>
      <vt:lpstr>BJT characteristics</vt:lpstr>
      <vt:lpstr>BJT characteristics</vt:lpstr>
      <vt:lpstr>BJT characteristics</vt:lpstr>
      <vt:lpstr>BJT characteristics</vt:lpstr>
      <vt:lpstr>Field Effect Transistors (FET)</vt:lpstr>
      <vt:lpstr>Terminology confusion</vt:lpstr>
      <vt:lpstr>n-channel MOSFET</vt:lpstr>
      <vt:lpstr>n-channel MOSFET characteristic</vt:lpstr>
      <vt:lpstr>Summary: Region of operation of NMOS</vt:lpstr>
      <vt:lpstr>MOSFET Biasing for Different Region of Operation</vt:lpstr>
      <vt:lpstr>Saturation region</vt:lpstr>
      <vt:lpstr>Saturation region</vt:lpstr>
      <vt:lpstr>Triode region</vt:lpstr>
      <vt:lpstr>n-channel MOSFET characteristic</vt:lpstr>
      <vt:lpstr>Example (biasing in saturation)</vt:lpstr>
      <vt:lpstr>Example (biasing in saturation)</vt:lpstr>
      <vt:lpstr>Example (biasing in saturation)</vt:lpstr>
      <vt:lpstr>Example (biasing in saturation)</vt:lpstr>
      <vt:lpstr>Example (biasing in saturation)</vt:lpstr>
      <vt:lpstr>Enhancement and depletion MOSFET</vt:lpstr>
      <vt:lpstr>Enhancement and depletion MOSFET</vt:lpstr>
      <vt:lpstr>Other FETs</vt:lpstr>
      <vt:lpstr>p-channel FETs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Analogue Circuit Fundamentals</dc:title>
  <dc:creator>Dr. LI Haoliang</dc:creator>
  <cp:lastModifiedBy>Prof. Arindam BASU</cp:lastModifiedBy>
  <cp:revision>163</cp:revision>
  <dcterms:created xsi:type="dcterms:W3CDTF">2021-12-02T05:28:30Z</dcterms:created>
  <dcterms:modified xsi:type="dcterms:W3CDTF">2025-01-16T06:06:17Z</dcterms:modified>
</cp:coreProperties>
</file>