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47"/>
  </p:notesMasterIdLst>
  <p:sldIdLst>
    <p:sldId id="362" r:id="rId3"/>
    <p:sldId id="363" r:id="rId4"/>
    <p:sldId id="336" r:id="rId5"/>
    <p:sldId id="280" r:id="rId6"/>
    <p:sldId id="281" r:id="rId7"/>
    <p:sldId id="342" r:id="rId8"/>
    <p:sldId id="325" r:id="rId9"/>
    <p:sldId id="337" r:id="rId10"/>
    <p:sldId id="338" r:id="rId11"/>
    <p:sldId id="339" r:id="rId12"/>
    <p:sldId id="340" r:id="rId13"/>
    <p:sldId id="341" r:id="rId14"/>
    <p:sldId id="343" r:id="rId15"/>
    <p:sldId id="344" r:id="rId16"/>
    <p:sldId id="355" r:id="rId17"/>
    <p:sldId id="345" r:id="rId18"/>
    <p:sldId id="346" r:id="rId19"/>
    <p:sldId id="365" r:id="rId20"/>
    <p:sldId id="347" r:id="rId21"/>
    <p:sldId id="349" r:id="rId22"/>
    <p:sldId id="356" r:id="rId23"/>
    <p:sldId id="366" r:id="rId24"/>
    <p:sldId id="350" r:id="rId25"/>
    <p:sldId id="352" r:id="rId26"/>
    <p:sldId id="354" r:id="rId27"/>
    <p:sldId id="330" r:id="rId28"/>
    <p:sldId id="331" r:id="rId29"/>
    <p:sldId id="332" r:id="rId30"/>
    <p:sldId id="359" r:id="rId31"/>
    <p:sldId id="360" r:id="rId32"/>
    <p:sldId id="361" r:id="rId33"/>
    <p:sldId id="333" r:id="rId34"/>
    <p:sldId id="367" r:id="rId35"/>
    <p:sldId id="368" r:id="rId36"/>
    <p:sldId id="369" r:id="rId37"/>
    <p:sldId id="370" r:id="rId38"/>
    <p:sldId id="371" r:id="rId39"/>
    <p:sldId id="372" r:id="rId40"/>
    <p:sldId id="373" r:id="rId41"/>
    <p:sldId id="374" r:id="rId42"/>
    <p:sldId id="375" r:id="rId43"/>
    <p:sldId id="376" r:id="rId44"/>
    <p:sldId id="377" r:id="rId45"/>
    <p:sldId id="364" r:id="rId4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inimized">
    <p:restoredLeft sz="6621" autoAdjust="0"/>
    <p:restoredTop sz="72731" autoAdjust="0"/>
  </p:normalViewPr>
  <p:slideViewPr>
    <p:cSldViewPr>
      <p:cViewPr varScale="1">
        <p:scale>
          <a:sx n="108" d="100"/>
          <a:sy n="108" d="100"/>
        </p:scale>
        <p:origin x="3429" y="4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279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tableStyles" Target="tableStyle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8.wmf"/><Relationship Id="rId2" Type="http://schemas.openxmlformats.org/officeDocument/2006/relationships/image" Target="../media/image37.wmf"/><Relationship Id="rId1" Type="http://schemas.openxmlformats.org/officeDocument/2006/relationships/image" Target="../media/image36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40.wmf"/><Relationship Id="rId1" Type="http://schemas.openxmlformats.org/officeDocument/2006/relationships/image" Target="../media/image39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42.wmf"/><Relationship Id="rId1" Type="http://schemas.openxmlformats.org/officeDocument/2006/relationships/image" Target="../media/image41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44.wmf"/><Relationship Id="rId1" Type="http://schemas.openxmlformats.org/officeDocument/2006/relationships/image" Target="../media/image43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47.wmf"/><Relationship Id="rId1" Type="http://schemas.openxmlformats.org/officeDocument/2006/relationships/image" Target="../media/image4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6D4E26-577C-4AB2-B136-E768C5441A5E}" type="datetimeFigureOut">
              <a:rPr lang="en-US" smtClean="0"/>
              <a:pPr/>
              <a:t>9/10/2019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F1B695-99A5-438C-9D91-951BA86B552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7582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F1B695-99A5-438C-9D91-951BA86B5524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5883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0774D7DD-F62E-4554-987B-3113D260B684}" type="slidenum">
              <a:rPr lang="zh-TW" altLang="en-US" sz="1200">
                <a:solidFill>
                  <a:srgbClr val="000000"/>
                </a:solidFill>
              </a:rPr>
              <a:pPr/>
              <a:t>33</a:t>
            </a:fld>
            <a:endParaRPr lang="en-US" altLang="zh-TW" sz="1200">
              <a:solidFill>
                <a:srgbClr val="000000"/>
              </a:solidFill>
            </a:endParaRPr>
          </a:p>
        </p:txBody>
      </p:sp>
      <p:sp>
        <p:nvSpPr>
          <p:cNvPr id="65539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915988" y="744538"/>
            <a:ext cx="4962525" cy="3722687"/>
          </a:xfrm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TW" altLang="en-US" smtClean="0"/>
          </a:p>
        </p:txBody>
      </p:sp>
    </p:spTree>
    <p:extLst>
      <p:ext uri="{BB962C8B-B14F-4D97-AF65-F5344CB8AC3E}">
        <p14:creationId xmlns:p14="http://schemas.microsoft.com/office/powerpoint/2010/main" val="33539759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D0D6A82F-3ABA-4018-9766-767E977D8436}" type="slidenum">
              <a:rPr lang="zh-TW" altLang="en-US" sz="1200">
                <a:solidFill>
                  <a:srgbClr val="000000"/>
                </a:solidFill>
              </a:rPr>
              <a:pPr/>
              <a:t>34</a:t>
            </a:fld>
            <a:endParaRPr lang="en-US" altLang="zh-TW" sz="1200">
              <a:solidFill>
                <a:srgbClr val="000000"/>
              </a:solidFill>
            </a:endParaRPr>
          </a:p>
        </p:txBody>
      </p:sp>
      <p:sp>
        <p:nvSpPr>
          <p:cNvPr id="66563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TW" altLang="en-US" smtClean="0"/>
          </a:p>
        </p:txBody>
      </p:sp>
    </p:spTree>
    <p:extLst>
      <p:ext uri="{BB962C8B-B14F-4D97-AF65-F5344CB8AC3E}">
        <p14:creationId xmlns:p14="http://schemas.microsoft.com/office/powerpoint/2010/main" val="42423371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69CDA824-78A0-4503-849D-B75862EA4A48}" type="slidenum">
              <a:rPr lang="zh-TW" altLang="en-US" sz="1200">
                <a:solidFill>
                  <a:srgbClr val="000000"/>
                </a:solidFill>
              </a:rPr>
              <a:pPr/>
              <a:t>35</a:t>
            </a:fld>
            <a:endParaRPr lang="en-US" altLang="zh-TW" sz="1200">
              <a:solidFill>
                <a:srgbClr val="000000"/>
              </a:solidFill>
            </a:endParaRPr>
          </a:p>
        </p:txBody>
      </p:sp>
      <p:sp>
        <p:nvSpPr>
          <p:cNvPr id="67587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TW" altLang="en-US" smtClean="0"/>
          </a:p>
        </p:txBody>
      </p:sp>
    </p:spTree>
    <p:extLst>
      <p:ext uri="{BB962C8B-B14F-4D97-AF65-F5344CB8AC3E}">
        <p14:creationId xmlns:p14="http://schemas.microsoft.com/office/powerpoint/2010/main" val="20526713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851A4D30-7401-4504-A8F1-704A20F544CF}" type="slidenum">
              <a:rPr lang="zh-TW" altLang="en-US" sz="1200">
                <a:solidFill>
                  <a:srgbClr val="000000"/>
                </a:solidFill>
              </a:rPr>
              <a:pPr/>
              <a:t>36</a:t>
            </a:fld>
            <a:endParaRPr lang="en-US" altLang="zh-TW" sz="1200">
              <a:solidFill>
                <a:srgbClr val="000000"/>
              </a:solidFill>
            </a:endParaRPr>
          </a:p>
        </p:txBody>
      </p:sp>
      <p:sp>
        <p:nvSpPr>
          <p:cNvPr id="68611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TW" altLang="en-US" smtClean="0"/>
          </a:p>
        </p:txBody>
      </p:sp>
    </p:spTree>
    <p:extLst>
      <p:ext uri="{BB962C8B-B14F-4D97-AF65-F5344CB8AC3E}">
        <p14:creationId xmlns:p14="http://schemas.microsoft.com/office/powerpoint/2010/main" val="23319005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1C775399-404E-45FC-BBF1-660D0CB57202}" type="slidenum">
              <a:rPr lang="zh-TW" altLang="en-US" sz="1200">
                <a:solidFill>
                  <a:srgbClr val="000000"/>
                </a:solidFill>
              </a:rPr>
              <a:pPr/>
              <a:t>37</a:t>
            </a:fld>
            <a:endParaRPr lang="en-US" altLang="zh-TW" sz="1200">
              <a:solidFill>
                <a:srgbClr val="000000"/>
              </a:solidFill>
            </a:endParaRPr>
          </a:p>
        </p:txBody>
      </p:sp>
      <p:sp>
        <p:nvSpPr>
          <p:cNvPr id="69635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TW" altLang="en-US" smtClean="0"/>
          </a:p>
        </p:txBody>
      </p:sp>
    </p:spTree>
    <p:extLst>
      <p:ext uri="{BB962C8B-B14F-4D97-AF65-F5344CB8AC3E}">
        <p14:creationId xmlns:p14="http://schemas.microsoft.com/office/powerpoint/2010/main" val="17602849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B7F10726-5A03-438A-8073-1DA0250863DB}" type="slidenum">
              <a:rPr lang="zh-TW" altLang="en-US" sz="1200">
                <a:solidFill>
                  <a:srgbClr val="000000"/>
                </a:solidFill>
              </a:rPr>
              <a:pPr/>
              <a:t>38</a:t>
            </a:fld>
            <a:endParaRPr lang="en-US" altLang="zh-TW" sz="1200">
              <a:solidFill>
                <a:srgbClr val="000000"/>
              </a:solidFill>
            </a:endParaRPr>
          </a:p>
        </p:txBody>
      </p:sp>
      <p:sp>
        <p:nvSpPr>
          <p:cNvPr id="70659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TW" altLang="en-US" smtClean="0"/>
          </a:p>
        </p:txBody>
      </p:sp>
    </p:spTree>
    <p:extLst>
      <p:ext uri="{BB962C8B-B14F-4D97-AF65-F5344CB8AC3E}">
        <p14:creationId xmlns:p14="http://schemas.microsoft.com/office/powerpoint/2010/main" val="28672859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1FCDBEA-3E1A-43C0-918A-EE52A9D47D91}" type="slidenum">
              <a:rPr lang="zh-TW" altLang="en-US" sz="1200">
                <a:solidFill>
                  <a:srgbClr val="000000"/>
                </a:solidFill>
              </a:rPr>
              <a:pPr/>
              <a:t>39</a:t>
            </a:fld>
            <a:endParaRPr lang="en-US" altLang="zh-TW" sz="1200">
              <a:solidFill>
                <a:srgbClr val="000000"/>
              </a:solidFill>
            </a:endParaRPr>
          </a:p>
        </p:txBody>
      </p:sp>
      <p:sp>
        <p:nvSpPr>
          <p:cNvPr id="71683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TW" altLang="en-US" smtClean="0"/>
          </a:p>
        </p:txBody>
      </p:sp>
    </p:spTree>
    <p:extLst>
      <p:ext uri="{BB962C8B-B14F-4D97-AF65-F5344CB8AC3E}">
        <p14:creationId xmlns:p14="http://schemas.microsoft.com/office/powerpoint/2010/main" val="27142240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6C274C96-BDDC-41D5-85DC-2040796DC2FB}" type="slidenum">
              <a:rPr lang="zh-TW" altLang="en-US" sz="1200">
                <a:solidFill>
                  <a:srgbClr val="000000"/>
                </a:solidFill>
              </a:rPr>
              <a:pPr/>
              <a:t>40</a:t>
            </a:fld>
            <a:endParaRPr lang="en-US" altLang="zh-TW" sz="1200">
              <a:solidFill>
                <a:srgbClr val="000000"/>
              </a:solidFill>
            </a:endParaRPr>
          </a:p>
        </p:txBody>
      </p:sp>
      <p:sp>
        <p:nvSpPr>
          <p:cNvPr id="72707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TW" altLang="en-US" smtClean="0"/>
          </a:p>
        </p:txBody>
      </p:sp>
    </p:spTree>
    <p:extLst>
      <p:ext uri="{BB962C8B-B14F-4D97-AF65-F5344CB8AC3E}">
        <p14:creationId xmlns:p14="http://schemas.microsoft.com/office/powerpoint/2010/main" val="1530448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2CA50C6C-A0E8-4B60-B380-EC2ED8107D1A}" type="slidenum">
              <a:rPr lang="zh-TW" altLang="en-US" sz="1200">
                <a:solidFill>
                  <a:srgbClr val="000000"/>
                </a:solidFill>
              </a:rPr>
              <a:pPr/>
              <a:t>41</a:t>
            </a:fld>
            <a:endParaRPr lang="en-US" altLang="zh-TW" sz="1200">
              <a:solidFill>
                <a:srgbClr val="000000"/>
              </a:solidFill>
            </a:endParaRPr>
          </a:p>
        </p:txBody>
      </p:sp>
      <p:sp>
        <p:nvSpPr>
          <p:cNvPr id="73731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TW" altLang="en-US" smtClean="0"/>
          </a:p>
        </p:txBody>
      </p:sp>
    </p:spTree>
    <p:extLst>
      <p:ext uri="{BB962C8B-B14F-4D97-AF65-F5344CB8AC3E}">
        <p14:creationId xmlns:p14="http://schemas.microsoft.com/office/powerpoint/2010/main" val="24148477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EFD3BA57-EAC2-4D2A-AB0F-71B5E7A9DBAB}" type="slidenum">
              <a:rPr lang="zh-TW" altLang="en-US" sz="1200">
                <a:solidFill>
                  <a:srgbClr val="000000"/>
                </a:solidFill>
              </a:rPr>
              <a:pPr/>
              <a:t>42</a:t>
            </a:fld>
            <a:endParaRPr lang="en-US" altLang="zh-TW" sz="1200">
              <a:solidFill>
                <a:srgbClr val="000000"/>
              </a:solidFill>
            </a:endParaRPr>
          </a:p>
        </p:txBody>
      </p:sp>
      <p:sp>
        <p:nvSpPr>
          <p:cNvPr id="74755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TW" altLang="en-US" smtClean="0"/>
          </a:p>
        </p:txBody>
      </p:sp>
    </p:spTree>
    <p:extLst>
      <p:ext uri="{BB962C8B-B14F-4D97-AF65-F5344CB8AC3E}">
        <p14:creationId xmlns:p14="http://schemas.microsoft.com/office/powerpoint/2010/main" val="41746450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9E44BB53-78AC-4E38-9F7E-92AC8FDCE4A2}" type="slidenum">
              <a:rPr lang="zh-TW" altLang="en-US" sz="1200">
                <a:solidFill>
                  <a:srgbClr val="000000"/>
                </a:solidFill>
              </a:rPr>
              <a:pPr/>
              <a:t>43</a:t>
            </a:fld>
            <a:endParaRPr lang="en-US" altLang="zh-TW" sz="1200">
              <a:solidFill>
                <a:srgbClr val="000000"/>
              </a:solidFill>
            </a:endParaRPr>
          </a:p>
        </p:txBody>
      </p:sp>
      <p:sp>
        <p:nvSpPr>
          <p:cNvPr id="75779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TW" altLang="en-US" smtClean="0"/>
          </a:p>
        </p:txBody>
      </p:sp>
    </p:spTree>
    <p:extLst>
      <p:ext uri="{BB962C8B-B14F-4D97-AF65-F5344CB8AC3E}">
        <p14:creationId xmlns:p14="http://schemas.microsoft.com/office/powerpoint/2010/main" val="3650636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2928F-B35B-42CF-B548-F2C31806A9A6}" type="datetime1">
              <a:rPr lang="en-US" smtClean="0"/>
              <a:pPr/>
              <a:t>9/10/2019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DR. Ibrahim Al-Abbas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7E08E-E250-4CE5-8163-3D9EF2E4FE24}" type="datetime1">
              <a:rPr lang="en-US" smtClean="0"/>
              <a:pPr/>
              <a:t>9/10/2019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DR. Ibrahim Al-Abbas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9877C-379A-48A8-80B8-178F29E06A49}" type="datetime1">
              <a:rPr lang="en-US" smtClean="0"/>
              <a:pPr/>
              <a:t>9/10/2019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DR. Ibrahim Al-Abbas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69036-9359-42CA-8573-444C135163F5}" type="datetime1">
              <a:rPr lang="en-US" smtClean="0"/>
              <a:pPr/>
              <a:t>9/10/2019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DR. Ibrahim Al-Abbas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7C3C7-D410-4EBE-938B-5004A3CD8C55}" type="datetime1">
              <a:rPr lang="en-US" smtClean="0"/>
              <a:pPr/>
              <a:t>9/10/2019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DR. Ibrahim Al-Abbas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CA233-B14C-4659-9DA0-F40D849687D6}" type="datetime1">
              <a:rPr lang="en-US" smtClean="0"/>
              <a:pPr/>
              <a:t>9/10/2019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DR. Ibrahim Al-Abbas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5CAC8-7A24-4765-B031-B79B5EE3213F}" type="datetime1">
              <a:rPr lang="en-US" smtClean="0"/>
              <a:pPr/>
              <a:t>9/10/2019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DR. Ibrahim Al-Abbas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3AC2C-30F3-46E0-957D-EE1305939DEF}" type="datetime1">
              <a:rPr lang="en-US" smtClean="0"/>
              <a:pPr/>
              <a:t>9/10/2019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DR. Ibrahim Al-Abbas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4A048-2E1F-4396-A561-AD70A998B731}" type="datetime1">
              <a:rPr lang="en-US" smtClean="0"/>
              <a:pPr/>
              <a:t>9/10/2019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DR. Ibrahim Al-Abbas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45095-47D2-4E05-BE4C-45A338041B40}" type="datetime1">
              <a:rPr lang="en-US" smtClean="0"/>
              <a:pPr/>
              <a:t>9/10/2019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DR. Ibrahim Al-Abbas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5899D-9AC4-4F92-88A2-25D1D40891AF}" type="datetime1">
              <a:rPr lang="en-US" smtClean="0"/>
              <a:pPr/>
              <a:t>9/10/2019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DR. Ibrahim Al-Abbas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>
                <a:solidFill>
                  <a:srgbClr val="000000"/>
                </a:solidFill>
              </a:rPr>
              <a:t> Fourier Analysis</a:t>
            </a:r>
            <a:endParaRPr lang="en-US" altLang="zh-TW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zh-TW">
                <a:solidFill>
                  <a:srgbClr val="000000"/>
                </a:solidFill>
              </a:rPr>
              <a:t>4-</a:t>
            </a:r>
            <a:fld id="{43B1036E-85C5-4B7A-A6A3-D4B1EDE0C2E4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57267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>
                <a:solidFill>
                  <a:srgbClr val="000000"/>
                </a:solidFill>
              </a:rPr>
              <a:t> Fourier Analysis</a:t>
            </a:r>
            <a:endParaRPr lang="en-US" altLang="zh-TW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zh-TW">
                <a:solidFill>
                  <a:srgbClr val="000000"/>
                </a:solidFill>
              </a:rPr>
              <a:t>4-</a:t>
            </a:r>
            <a:fld id="{8B51C6E7-403F-48DE-9838-0076E1BAF55B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96775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>
                <a:solidFill>
                  <a:srgbClr val="000000"/>
                </a:solidFill>
              </a:rPr>
              <a:t> Fourier Analysis</a:t>
            </a:r>
            <a:endParaRPr lang="en-US" altLang="zh-TW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zh-TW">
                <a:solidFill>
                  <a:srgbClr val="000000"/>
                </a:solidFill>
              </a:rPr>
              <a:t>4-</a:t>
            </a:r>
            <a:fld id="{AA8D9F13-84D2-4882-B079-0483C73D7B84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28871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6002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5800" y="16002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>
                <a:solidFill>
                  <a:srgbClr val="000000"/>
                </a:solidFill>
              </a:rPr>
              <a:t> Fourier Analysis</a:t>
            </a:r>
            <a:endParaRPr lang="en-US" altLang="zh-TW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zh-TW">
                <a:solidFill>
                  <a:srgbClr val="000000"/>
                </a:solidFill>
              </a:rPr>
              <a:t>4-</a:t>
            </a:r>
            <a:fld id="{2C0C9295-A915-4E3B-85EB-444731B6A38D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78262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>
                <a:solidFill>
                  <a:srgbClr val="000000"/>
                </a:solidFill>
              </a:rPr>
              <a:t> Fourier Analysis</a:t>
            </a:r>
            <a:endParaRPr lang="en-US" altLang="zh-TW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zh-TW">
                <a:solidFill>
                  <a:srgbClr val="000000"/>
                </a:solidFill>
              </a:rPr>
              <a:t>4-</a:t>
            </a:r>
            <a:fld id="{028BB2D9-10A1-4ECF-89C4-F46F4DBFD12C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54169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>
                <a:solidFill>
                  <a:srgbClr val="000000"/>
                </a:solidFill>
              </a:rPr>
              <a:t> Fourier Analysis</a:t>
            </a:r>
            <a:endParaRPr lang="en-US" altLang="zh-TW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zh-TW">
                <a:solidFill>
                  <a:srgbClr val="000000"/>
                </a:solidFill>
              </a:rPr>
              <a:t>4-</a:t>
            </a:r>
            <a:fld id="{CC5F5427-2EB5-4909-B072-6DA393176557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6376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>
                <a:solidFill>
                  <a:srgbClr val="000000"/>
                </a:solidFill>
              </a:rPr>
              <a:t> Fourier Analysis</a:t>
            </a:r>
            <a:endParaRPr lang="en-US" altLang="zh-TW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zh-TW">
                <a:solidFill>
                  <a:srgbClr val="000000"/>
                </a:solidFill>
              </a:rPr>
              <a:t>4-</a:t>
            </a:r>
            <a:fld id="{E72A8FD2-8350-4635-A31D-D64973DC7B05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87731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>
                <a:solidFill>
                  <a:srgbClr val="000000"/>
                </a:solidFill>
              </a:rPr>
              <a:t> Fourier Analysis</a:t>
            </a:r>
            <a:endParaRPr lang="en-US" altLang="zh-TW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zh-TW">
                <a:solidFill>
                  <a:srgbClr val="000000"/>
                </a:solidFill>
              </a:rPr>
              <a:t>4-</a:t>
            </a:r>
            <a:fld id="{2EE302BD-4396-4A30-8A52-B787BE4813AF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77300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>
                <a:solidFill>
                  <a:srgbClr val="000000"/>
                </a:solidFill>
              </a:rPr>
              <a:t> Fourier Analysis</a:t>
            </a:r>
            <a:endParaRPr lang="en-US" altLang="zh-TW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zh-TW">
                <a:solidFill>
                  <a:srgbClr val="000000"/>
                </a:solidFill>
              </a:rPr>
              <a:t>4-</a:t>
            </a:r>
            <a:fld id="{68A8F308-CCA7-4EB8-BEC9-1C3CE0D5DB91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300716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>
                <a:solidFill>
                  <a:srgbClr val="000000"/>
                </a:solidFill>
              </a:rPr>
              <a:t> Fourier Analysis</a:t>
            </a:r>
            <a:endParaRPr lang="en-US" altLang="zh-TW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zh-TW">
                <a:solidFill>
                  <a:srgbClr val="000000"/>
                </a:solidFill>
              </a:rPr>
              <a:t>4-</a:t>
            </a:r>
            <a:fld id="{35D4A548-C450-44A8-8762-12D32E8DC8BD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254392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62700" y="228600"/>
            <a:ext cx="1943100" cy="6019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228600"/>
            <a:ext cx="5676900" cy="6019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>
                <a:solidFill>
                  <a:srgbClr val="000000"/>
                </a:solidFill>
              </a:rPr>
              <a:t> Fourier Analysis</a:t>
            </a:r>
            <a:endParaRPr lang="en-US" altLang="zh-TW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zh-TW">
                <a:solidFill>
                  <a:srgbClr val="000000"/>
                </a:solidFill>
              </a:rPr>
              <a:t>4-</a:t>
            </a:r>
            <a:fld id="{DB4EB632-F46A-41BD-8F94-BD18088F03C1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539610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33400" y="1600200"/>
            <a:ext cx="3810000" cy="464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495800" y="1600200"/>
            <a:ext cx="3810000" cy="46482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>
                <a:solidFill>
                  <a:srgbClr val="000000"/>
                </a:solidFill>
              </a:rPr>
              <a:t> Fourier Analysis</a:t>
            </a:r>
            <a:endParaRPr lang="en-US" altLang="zh-TW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zh-TW">
                <a:solidFill>
                  <a:srgbClr val="000000"/>
                </a:solidFill>
              </a:rPr>
              <a:t>4-</a:t>
            </a:r>
            <a:fld id="{DEE828D1-A304-4A68-85FD-A489A6A7B9AB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975767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33400" y="1600200"/>
            <a:ext cx="3810000" cy="464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495800" y="1600200"/>
            <a:ext cx="3810000" cy="2247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495800" y="4000500"/>
            <a:ext cx="3810000" cy="2247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>
                <a:solidFill>
                  <a:srgbClr val="000000"/>
                </a:solidFill>
              </a:rPr>
              <a:t> Fourier Analysis</a:t>
            </a:r>
            <a:endParaRPr lang="en-US" altLang="zh-TW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zh-TW">
                <a:solidFill>
                  <a:srgbClr val="000000"/>
                </a:solidFill>
              </a:rPr>
              <a:t>4-</a:t>
            </a:r>
            <a:fld id="{7CE3EBC3-7366-4B2B-9036-42A33C01CC29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6789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02E3D5-6A86-45C8-8339-5DCBAB4AEC38}" type="datetime1">
              <a:rPr lang="en-US" smtClean="0"/>
              <a:pPr/>
              <a:t>9/10/2019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DR. Ibrahim Al-Abbas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228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600200"/>
            <a:ext cx="7772400" cy="464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a typeface="新細明體" pitchFamily="18" charset="-12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zh-TW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98863" y="6400800"/>
            <a:ext cx="47069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  <a:ea typeface="新細明體" pitchFamily="18" charset="-12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>
                <a:solidFill>
                  <a:srgbClr val="000000"/>
                </a:solidFill>
              </a:rPr>
              <a:t> Fourier Analysis</a:t>
            </a:r>
            <a:endParaRPr lang="en-US" altLang="zh-TW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305800" y="6400800"/>
            <a:ext cx="6254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新細明體" pitchFamily="18" charset="-12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smtClean="0">
                <a:solidFill>
                  <a:srgbClr val="000000"/>
                </a:solidFill>
                <a:latin typeface="Times New Roman" panose="02020603050405020304" pitchFamily="18" charset="0"/>
              </a:rPr>
              <a:t>4-</a:t>
            </a:r>
            <a:fld id="{238394A8-9D0E-4610-8C21-6C5EE7AF4947}" type="slidenum">
              <a:rPr lang="en-US" altLang="zh-TW" smtClean="0">
                <a:solidFill>
                  <a:srgbClr val="000000"/>
                </a:solidFill>
                <a:latin typeface="Times New Roman" panose="02020603050405020304" pitchFamily="18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zh-TW" smtClean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5853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itchFamily="66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itchFamily="66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itchFamily="66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itchFamily="66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itchFamily="66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itchFamily="66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itchFamily="66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Wingdings" panose="05000000000000000000" pitchFamily="2" charset="2"/>
        <a:buChar char="q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ZapfDingbats" pitchFamily="82" charset="2"/>
        <a:buChar char="m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Times New Roman" pitchFamily="18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JPG"/><Relationship Id="rId4" Type="http://schemas.openxmlformats.org/officeDocument/2006/relationships/image" Target="../media/image33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10.JPG"/><Relationship Id="rId7" Type="http://schemas.openxmlformats.org/officeDocument/2006/relationships/image" Target="../media/image33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G"/><Relationship Id="rId5" Type="http://schemas.openxmlformats.org/officeDocument/2006/relationships/image" Target="../media/image31.JPG"/><Relationship Id="rId4" Type="http://schemas.openxmlformats.org/officeDocument/2006/relationships/image" Target="../media/image30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37.wmf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36.w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38.w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image" Target="../media/image40.wmf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39.wmf"/><Relationship Id="rId4" Type="http://schemas.openxmlformats.org/officeDocument/2006/relationships/oleObject" Target="../embeddings/oleObject4.bin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7" Type="http://schemas.openxmlformats.org/officeDocument/2006/relationships/image" Target="../media/image42.wmf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7.bin"/><Relationship Id="rId5" Type="http://schemas.openxmlformats.org/officeDocument/2006/relationships/image" Target="../media/image41.wmf"/><Relationship Id="rId4" Type="http://schemas.openxmlformats.org/officeDocument/2006/relationships/oleObject" Target="../embeddings/oleObject6.bin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7" Type="http://schemas.openxmlformats.org/officeDocument/2006/relationships/image" Target="../media/image44.wmf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9.bin"/><Relationship Id="rId5" Type="http://schemas.openxmlformats.org/officeDocument/2006/relationships/image" Target="../media/image43.wmf"/><Relationship Id="rId4" Type="http://schemas.openxmlformats.org/officeDocument/2006/relationships/oleObject" Target="../embeddings/oleObject8.bin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45.wmf"/><Relationship Id="rId4" Type="http://schemas.openxmlformats.org/officeDocument/2006/relationships/oleObject" Target="../embeddings/oleObject10.bin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47.wmf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2.bin"/><Relationship Id="rId5" Type="http://schemas.openxmlformats.org/officeDocument/2006/relationships/image" Target="../media/image46.wmf"/><Relationship Id="rId4" Type="http://schemas.openxmlformats.org/officeDocument/2006/relationships/oleObject" Target="../embeddings/oleObject11.bin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w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1.wmf"/><Relationship Id="rId5" Type="http://schemas.openxmlformats.org/officeDocument/2006/relationships/image" Target="../media/image50.wmf"/><Relationship Id="rId4" Type="http://schemas.openxmlformats.org/officeDocument/2006/relationships/image" Target="../media/image49.wm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w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3.wmf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30262"/>
            <a:ext cx="7900988" cy="24130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EE3114 Systems and Control</a:t>
            </a:r>
            <a:br>
              <a:rPr lang="en-US" dirty="0">
                <a:solidFill>
                  <a:srgbClr val="0070C0"/>
                </a:solidFill>
              </a:rPr>
            </a:br>
            <a:r>
              <a:rPr lang="en-US" dirty="0"/>
              <a:t>  </a:t>
            </a:r>
            <a:br>
              <a:rPr lang="en-US" dirty="0"/>
            </a:br>
            <a:r>
              <a:rPr lang="en-US" b="1" dirty="0">
                <a:solidFill>
                  <a:srgbClr val="FF0000"/>
                </a:solidFill>
              </a:rPr>
              <a:t>Tutorial </a:t>
            </a:r>
            <a:r>
              <a:rPr lang="en-US" b="1" dirty="0">
                <a:solidFill>
                  <a:srgbClr val="C00000"/>
                </a:solidFill>
              </a:rPr>
              <a:t>- 2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586538" cy="742950"/>
          </a:xfrm>
        </p:spPr>
        <p:txBody>
          <a:bodyPr/>
          <a:lstStyle/>
          <a:p>
            <a:r>
              <a:rPr lang="en-US" dirty="0"/>
              <a:t>Semester A, 2019-20</a:t>
            </a:r>
          </a:p>
        </p:txBody>
      </p:sp>
    </p:spTree>
    <p:extLst>
      <p:ext uri="{BB962C8B-B14F-4D97-AF65-F5344CB8AC3E}">
        <p14:creationId xmlns:p14="http://schemas.microsoft.com/office/powerpoint/2010/main" val="34362823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2514600"/>
            <a:ext cx="6172200" cy="7620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4800" b="1" dirty="0">
                <a:solidFill>
                  <a:srgbClr val="FF0000"/>
                </a:solidFill>
              </a:rPr>
              <a:t>Laplace Transform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0"/>
            <a:ext cx="7772400" cy="1470025"/>
          </a:xfrm>
        </p:spPr>
        <p:txBody>
          <a:bodyPr/>
          <a:lstStyle/>
          <a:p>
            <a:r>
              <a:rPr lang="en-US" b="1" dirty="0">
                <a:solidFill>
                  <a:srgbClr val="C00000"/>
                </a:solidFill>
              </a:rPr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31113020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-22860"/>
            <a:ext cx="8552943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791200" y="4495800"/>
            <a:ext cx="8382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72081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Content Placeholder 2"/>
          <p:cNvSpPr>
            <a:spLocks noGrp="1"/>
          </p:cNvSpPr>
          <p:nvPr>
            <p:ph idx="1"/>
          </p:nvPr>
        </p:nvSpPr>
        <p:spPr>
          <a:xfrm>
            <a:off x="990600" y="1600200"/>
            <a:ext cx="7543800" cy="4648200"/>
          </a:xfrm>
        </p:spPr>
        <p:txBody>
          <a:bodyPr/>
          <a:lstStyle/>
          <a:p>
            <a:pPr eaLnBrk="1" hangingPunct="1"/>
            <a:r>
              <a:rPr lang="en-US" dirty="0"/>
              <a:t>Why Laplace Transform</a:t>
            </a:r>
          </a:p>
          <a:p>
            <a:pPr eaLnBrk="1" hangingPunct="1"/>
            <a:r>
              <a:rPr lang="en-US" dirty="0"/>
              <a:t>Definition of Laplace Transform</a:t>
            </a:r>
          </a:p>
          <a:p>
            <a:pPr eaLnBrk="1" hangingPunct="1"/>
            <a:r>
              <a:rPr lang="en-US" dirty="0"/>
              <a:t>Existence of Laplace Transform </a:t>
            </a:r>
          </a:p>
          <a:p>
            <a:pPr eaLnBrk="1" hangingPunct="1"/>
            <a:r>
              <a:rPr lang="en-US" dirty="0"/>
              <a:t>Laplace Transform Properties</a:t>
            </a:r>
          </a:p>
          <a:p>
            <a:r>
              <a:rPr lang="en-US" dirty="0"/>
              <a:t>Laplace Transform Table</a:t>
            </a:r>
          </a:p>
          <a:p>
            <a:pPr eaLnBrk="1" hangingPunct="1"/>
            <a:r>
              <a:rPr lang="en-US" dirty="0"/>
              <a:t>Inverse Laplace Transform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819400" y="533400"/>
            <a:ext cx="289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Review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05800" cy="715962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rgbClr val="0070C0"/>
                </a:solidFill>
              </a:rPr>
              <a:t>Why </a:t>
            </a:r>
            <a:r>
              <a:rPr lang="en-US" b="1" dirty="0">
                <a:solidFill>
                  <a:srgbClr val="0070C0"/>
                </a:solidFill>
              </a:rPr>
              <a:t>Laplace Transform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371600"/>
            <a:ext cx="8229600" cy="4525963"/>
          </a:xfrm>
        </p:spPr>
        <p:txBody>
          <a:bodyPr rtlCol="0">
            <a:normAutofit fontScale="77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300" b="1" dirty="0"/>
              <a:t>Solving linear ordinary differential equations (ODEs)</a:t>
            </a: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en-US" sz="3300" b="1" dirty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300" b="1" dirty="0"/>
              <a:t>Converting functions of time  </a:t>
            </a:r>
            <a:r>
              <a:rPr lang="en-US" sz="33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3300" b="1" dirty="0"/>
              <a:t>  (real variable) to functions of frequency  </a:t>
            </a:r>
            <a:r>
              <a:rPr lang="en-US" sz="3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 </a:t>
            </a:r>
            <a:r>
              <a:rPr lang="en-US" sz="3300" b="1" dirty="0"/>
              <a:t> (complex variable)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3300" b="1" dirty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300" b="1" dirty="0"/>
              <a:t>Converting ODEs to algebraic equations in  </a:t>
            </a:r>
            <a:r>
              <a:rPr lang="en-US" sz="33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en-US" sz="3300" b="1" dirty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300" b="1" dirty="0"/>
              <a:t>Obtaining transfer functions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sz="3300" b="1" dirty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300" b="1" dirty="0"/>
              <a:t>Using graphical techniques for predicting the performances of a system with out solving ODEs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/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533400"/>
            <a:ext cx="684138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43010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90600" y="914400"/>
            <a:ext cx="7315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0000"/>
                </a:solidFill>
              </a:rPr>
              <a:t>Definition of </a:t>
            </a:r>
            <a:r>
              <a:rPr lang="en-US" sz="4000" b="1" dirty="0">
                <a:solidFill>
                  <a:srgbClr val="FF0000"/>
                </a:solidFill>
              </a:rPr>
              <a:t>Laplace Transform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257800" y="4038600"/>
            <a:ext cx="304800" cy="1524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286000" y="4309417"/>
            <a:ext cx="426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One-sided Laplace Transform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2438400"/>
            <a:ext cx="5364812" cy="1250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5528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599" y="4800600"/>
            <a:ext cx="1828801" cy="160020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19200" y="4800600"/>
            <a:ext cx="3124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rgbClr val="0070C0"/>
                </a:solidFill>
                <a:sym typeface="Wingdings" panose="05000000000000000000" pitchFamily="2" charset="2"/>
              </a:rPr>
              <a:t></a:t>
            </a:r>
            <a:endParaRPr lang="en-US" dirty="0">
              <a:solidFill>
                <a:srgbClr val="0070C0"/>
              </a:solidFill>
            </a:endParaRPr>
          </a:p>
          <a:p>
            <a:pPr algn="r"/>
            <a:r>
              <a:rPr lang="en-US" dirty="0">
                <a:solidFill>
                  <a:srgbClr val="0070C0"/>
                </a:solidFill>
              </a:rPr>
              <a:t>Existing</a:t>
            </a:r>
            <a:r>
              <a:rPr lang="en-US" dirty="0"/>
              <a:t> only for  Re(</a:t>
            </a:r>
            <a:r>
              <a:rPr lang="en-US" i="1" dirty="0"/>
              <a:t>s</a:t>
            </a:r>
            <a:r>
              <a:rPr lang="en-US" dirty="0"/>
              <a:t>) &gt; 0 for the convergence of the “limit”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228600"/>
            <a:ext cx="7467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</a:rPr>
              <a:t>Existence of </a:t>
            </a:r>
            <a:r>
              <a:rPr lang="en-US" sz="3200" b="1" dirty="0">
                <a:solidFill>
                  <a:srgbClr val="FF0000"/>
                </a:solidFill>
              </a:rPr>
              <a:t>Laplace Transform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157" y="903080"/>
            <a:ext cx="8051800" cy="393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9815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936" y="1828800"/>
            <a:ext cx="8273792" cy="35052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82745" y="533400"/>
            <a:ext cx="304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70C0"/>
                </a:solidFill>
              </a:rPr>
              <a:t>More precisely 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2362200" y="2895600"/>
            <a:ext cx="16764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600200" y="1459468"/>
            <a:ext cx="266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rgbClr val="0070C0"/>
                </a:solidFill>
              </a:rPr>
              <a:t>Existing</a:t>
            </a:r>
            <a:r>
              <a:rPr lang="en-US" dirty="0"/>
              <a:t> only for  Re(</a:t>
            </a:r>
            <a:r>
              <a:rPr lang="en-US" i="1" dirty="0"/>
              <a:t>s</a:t>
            </a:r>
            <a:r>
              <a:rPr lang="en-US" dirty="0"/>
              <a:t>) &gt; 0</a:t>
            </a:r>
          </a:p>
        </p:txBody>
      </p:sp>
    </p:spTree>
    <p:extLst>
      <p:ext uri="{BB962C8B-B14F-4D97-AF65-F5344CB8AC3E}">
        <p14:creationId xmlns:p14="http://schemas.microsoft.com/office/powerpoint/2010/main" val="1625081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81" y="337605"/>
            <a:ext cx="9002419" cy="652039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19200" y="5486400"/>
            <a:ext cx="3276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rgbClr val="0070C0"/>
                </a:solidFill>
              </a:rPr>
              <a:t>Existing</a:t>
            </a:r>
            <a:r>
              <a:rPr lang="en-US" dirty="0"/>
              <a:t> only for  Re(</a:t>
            </a:r>
            <a:r>
              <a:rPr lang="en-US" i="1" dirty="0"/>
              <a:t>s</a:t>
            </a:r>
            <a:r>
              <a:rPr lang="en-US" dirty="0"/>
              <a:t>) &gt; Re(-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dirty="0"/>
              <a:t>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62400" y="1371600"/>
            <a:ext cx="388620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is the unit step function.</a:t>
            </a:r>
          </a:p>
        </p:txBody>
      </p:sp>
    </p:spTree>
    <p:extLst>
      <p:ext uri="{BB962C8B-B14F-4D97-AF65-F5344CB8AC3E}">
        <p14:creationId xmlns:p14="http://schemas.microsoft.com/office/powerpoint/2010/main" val="27419795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304800"/>
            <a:ext cx="7239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</a:rPr>
              <a:t>Properties of </a:t>
            </a:r>
            <a:r>
              <a:rPr lang="en-US" sz="3200" b="1" dirty="0">
                <a:solidFill>
                  <a:srgbClr val="FF0000"/>
                </a:solidFill>
              </a:rPr>
              <a:t>Laplace Transform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4481" y="1176700"/>
            <a:ext cx="6441057" cy="12192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313372" y="2517296"/>
                <a:ext cx="6934200" cy="13716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/>
                  <a:t>These two properties together </a:t>
                </a:r>
                <a:r>
                  <a:rPr lang="en-US" sz="2800" b="1" dirty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</a:t>
                </a:r>
              </a:p>
              <a:p>
                <a:endParaRPr lang="en-US" sz="2400" dirty="0">
                  <a:sym typeface="Wingdings" panose="05000000000000000000" pitchFamily="2" charset="2"/>
                </a:endParaRPr>
              </a:p>
              <a:p>
                <a:r>
                  <a:rPr lang="en-US" sz="2800" b="0" dirty="0"/>
                  <a:t>    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begChr m:val="{"/>
                        <m:endChr m:val="}"/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𝑎𝑓</m:t>
                        </m:r>
                        <m:d>
                          <m:d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𝑏𝑔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𝑎𝐿</m:t>
                    </m:r>
                    <m:d>
                      <m:dPr>
                        <m:begChr m:val="{"/>
                        <m:endChr m:val="}"/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𝑏𝐿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{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13372" y="2517296"/>
                <a:ext cx="6934200" cy="1371600"/>
              </a:xfrm>
              <a:prstGeom prst="rect">
                <a:avLst/>
              </a:prstGeom>
              <a:blipFill>
                <a:blip r:embed="rId3"/>
                <a:stretch>
                  <a:fillRect l="-1757" t="-5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772" y="4362184"/>
            <a:ext cx="4507817" cy="99365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1972" y="5195886"/>
            <a:ext cx="5978477" cy="97593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541972" y="6171817"/>
            <a:ext cx="32016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(This will be solved later below)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89603" y="3838964"/>
            <a:ext cx="213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C00000"/>
                </a:solidFill>
              </a:rPr>
              <a:t>Example:</a:t>
            </a:r>
          </a:p>
        </p:txBody>
      </p:sp>
      <p:sp>
        <p:nvSpPr>
          <p:cNvPr id="9" name="Right Arrow 8"/>
          <p:cNvSpPr/>
          <p:nvPr/>
        </p:nvSpPr>
        <p:spPr>
          <a:xfrm>
            <a:off x="832403" y="5683852"/>
            <a:ext cx="480969" cy="152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7656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5125" y="238125"/>
            <a:ext cx="2428875" cy="90487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77757" y="443517"/>
            <a:ext cx="2438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>
                <a:solidFill>
                  <a:srgbClr val="C00000"/>
                </a:solidFill>
              </a:rPr>
              <a:t>Euler Formulas: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534400" y="5751443"/>
            <a:ext cx="15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086600" y="5751443"/>
            <a:ext cx="1524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1391" y="5751443"/>
            <a:ext cx="1524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207" y="0"/>
            <a:ext cx="9080007" cy="6791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78399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2000" y="762000"/>
            <a:ext cx="7239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</a:rPr>
              <a:t>Properties of </a:t>
            </a:r>
            <a:r>
              <a:rPr lang="en-US" sz="3200" b="1" dirty="0">
                <a:solidFill>
                  <a:srgbClr val="FF0000"/>
                </a:solidFill>
              </a:rPr>
              <a:t>Laplace Transform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1600200"/>
            <a:ext cx="7071468" cy="1893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47262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685800"/>
            <a:ext cx="8701216" cy="5715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763000" y="838200"/>
            <a:ext cx="381000" cy="4572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12703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14400" y="457200"/>
            <a:ext cx="7239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</a:rPr>
              <a:t>Properties of </a:t>
            </a:r>
            <a:r>
              <a:rPr lang="en-US" sz="3200" b="1" dirty="0">
                <a:solidFill>
                  <a:srgbClr val="FF0000"/>
                </a:solidFill>
              </a:rPr>
              <a:t>Laplace Transform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1371600"/>
            <a:ext cx="6521450" cy="1771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8449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1600200" y="3733800"/>
                <a:ext cx="6477000" cy="28301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𝐿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𝑡𝑢</m:t>
                          </m:r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𝐿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p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  <m:d>
                                <m:d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</m:d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e>
                          </m:nary>
                        </m:e>
                      </m:d>
                    </m:oMath>
                  </m:oMathPara>
                </a14:m>
                <a:endParaRPr lang="en-US" sz="2000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𝐿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sz="2000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den>
                      </m:f>
                    </m:oMath>
                  </m:oMathPara>
                </a14:m>
                <a:endParaRPr lang="en-US" sz="2000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2000" b="0" dirty="0">
                  <a:ea typeface="Cambria Math" panose="02040503050406030204" pitchFamily="18" charset="0"/>
                </a:endParaRPr>
              </a:p>
              <a:p>
                <a:endParaRPr lang="en-US" sz="20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0200" y="3733800"/>
                <a:ext cx="6477000" cy="283019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81000" y="381000"/>
                <a:ext cx="8305800" cy="32428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/>
                  <a:t>Example 5. (Using Integration property)</a:t>
                </a:r>
              </a:p>
              <a:p>
                <a:endParaRPr lang="en-US" sz="2000" dirty="0"/>
              </a:p>
              <a:p>
                <a:r>
                  <a:rPr lang="en-US" sz="2000" dirty="0"/>
                  <a:t>Find the Laplace Transform of the function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𝑡𝑢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endParaRPr lang="en-US" sz="2000" b="0" dirty="0"/>
              </a:p>
              <a:p>
                <a:endParaRPr lang="en-US" sz="2000" dirty="0"/>
              </a:p>
              <a:p>
                <a:r>
                  <a:rPr lang="en-US" sz="2000" b="1" dirty="0"/>
                  <a:t>Solution: </a:t>
                </a:r>
                <a:r>
                  <a:rPr lang="en-US" sz="2000" dirty="0"/>
                  <a:t>First, note that a ramp function is the integral of the step function:</a:t>
                </a:r>
              </a:p>
              <a:p>
                <a:endParaRPr lang="en-US" sz="20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p>
                            <m:sSup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brk m:alnAt="23"/>
                                </m:r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sup>
                              <m:r>
                                <m:rPr>
                                  <m:brk m:alnAt="23"/>
                                </m:r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sup>
                          </m:sSup>
                        </m:sub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e>
                          </m:d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𝜏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𝑡𝑢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sz="2000" dirty="0"/>
              </a:p>
              <a:p>
                <a:endParaRPr lang="en-US" sz="2000" dirty="0"/>
              </a:p>
              <a:p>
                <a:r>
                  <a:rPr lang="en-US" sz="2000" dirty="0"/>
                  <a:t>Therefore, using the Integration property of the Laplace Transform, we obtain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381000"/>
                <a:ext cx="8305800" cy="3242875"/>
              </a:xfrm>
              <a:prstGeom prst="rect">
                <a:avLst/>
              </a:prstGeom>
              <a:blipFill>
                <a:blip r:embed="rId3"/>
                <a:stretch>
                  <a:fillRect l="-808" t="-1130" b="-24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Connector 4"/>
          <p:cNvCxnSpPr/>
          <p:nvPr/>
        </p:nvCxnSpPr>
        <p:spPr>
          <a:xfrm>
            <a:off x="3276600" y="1905000"/>
            <a:ext cx="14478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838200" y="4724400"/>
            <a:ext cx="0" cy="121920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09600" y="5791200"/>
            <a:ext cx="24384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838200" y="4724400"/>
            <a:ext cx="1447800" cy="10668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838200" y="5916732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Ramp function 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 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5072881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609600"/>
            <a:ext cx="8620783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9180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609600"/>
            <a:ext cx="472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C00000"/>
                </a:solidFill>
              </a:rPr>
              <a:t>Exercise:  </a:t>
            </a:r>
            <a:r>
              <a:rPr lang="en-US" sz="2400" dirty="0">
                <a:solidFill>
                  <a:srgbClr val="FF0000"/>
                </a:solidFill>
              </a:rPr>
              <a:t>(5 minutes)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980" y="1219200"/>
            <a:ext cx="5774748" cy="6858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2027823"/>
            <a:ext cx="5230714" cy="399884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751232" y="5721866"/>
                <a:ext cx="1447800" cy="609600"/>
              </a:xfrm>
              <a:prstGeom prst="rect">
                <a:avLst/>
              </a:prstGeom>
              <a:noFill/>
              <a:ln w="19050"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𝐿</m:t>
                      </m:r>
                      <m:d>
                        <m:dPr>
                          <m:begChr m:val="{"/>
                          <m:endChr m:val="}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1232" y="5721866"/>
                <a:ext cx="1447800" cy="6096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1905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456023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914400"/>
            <a:ext cx="8503920" cy="4114800"/>
          </a:xfrm>
          <a:prstGeom prst="rect">
            <a:avLst/>
          </a:prstGeom>
        </p:spPr>
      </p:pic>
      <p:cxnSp>
        <p:nvCxnSpPr>
          <p:cNvPr id="4" name="Straight Connector 3"/>
          <p:cNvCxnSpPr/>
          <p:nvPr/>
        </p:nvCxnSpPr>
        <p:spPr>
          <a:xfrm>
            <a:off x="533400" y="1219200"/>
            <a:ext cx="9906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4953000"/>
            <a:ext cx="3241855" cy="175259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685800" y="5562600"/>
                <a:ext cx="2324100" cy="612796"/>
              </a:xfrm>
              <a:prstGeom prst="rect">
                <a:avLst/>
              </a:prstGeom>
              <a:noFill/>
              <a:ln w="19050"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𝐿</m:t>
                      </m:r>
                      <m:d>
                        <m:dPr>
                          <m:begChr m:val="{"/>
                          <m:endChr m:val="}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d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den>
                      </m:f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𝑎𝑠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0" y="5562600"/>
                <a:ext cx="2324100" cy="61279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1905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826247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457200"/>
            <a:ext cx="8229600" cy="618341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57200" y="1295400"/>
            <a:ext cx="137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</a:rPr>
              <a:t>Proof:</a:t>
            </a:r>
          </a:p>
        </p:txBody>
      </p:sp>
    </p:spTree>
    <p:extLst>
      <p:ext uri="{BB962C8B-B14F-4D97-AF65-F5344CB8AC3E}">
        <p14:creationId xmlns:p14="http://schemas.microsoft.com/office/powerpoint/2010/main" val="839007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57200"/>
            <a:ext cx="7086600" cy="5279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4045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2743200"/>
            <a:ext cx="3352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</a:rPr>
              <a:t>Exercise</a:t>
            </a:r>
            <a:r>
              <a:rPr lang="en-US" sz="2400" b="1">
                <a:solidFill>
                  <a:srgbClr val="C00000"/>
                </a:solidFill>
              </a:rPr>
              <a:t>:  </a:t>
            </a:r>
            <a:r>
              <a:rPr lang="en-US" sz="2400">
                <a:solidFill>
                  <a:srgbClr val="FF0000"/>
                </a:solidFill>
              </a:rPr>
              <a:t>(</a:t>
            </a:r>
            <a:r>
              <a:rPr lang="en-US" sz="2400" dirty="0">
                <a:solidFill>
                  <a:srgbClr val="FF0000"/>
                </a:solidFill>
              </a:rPr>
              <a:t>5 minutes)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609600"/>
            <a:ext cx="5603756" cy="18288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143000" y="3352800"/>
                <a:ext cx="7467600" cy="13415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0" dirty="0"/>
                  <a:t>Given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𝑠</m:t>
                        </m:r>
                      </m:e>
                    </m:d>
                    <m:r>
                      <a:rPr lang="en-US" sz="24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num>
                      <m:den>
                        <m:r>
                          <a:rPr lang="en-US" sz="2400" i="1">
                            <a:latin typeface="Cambria Math"/>
                          </a:rPr>
                          <m:t>𝑠</m:t>
                        </m:r>
                        <m:r>
                          <a:rPr lang="en-US" sz="2400" i="1">
                            <a:latin typeface="Cambria Math"/>
                          </a:rPr>
                          <m:t>(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2400" i="1">
                            <a:latin typeface="Cambria Math"/>
                          </a:rPr>
                          <m:t>𝑠</m:t>
                        </m:r>
                        <m:r>
                          <a:rPr lang="en-US" sz="2400" i="1">
                            <a:latin typeface="Cambria Math"/>
                          </a:rPr>
                          <m:t>+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sz="2400" i="1">
                            <a:latin typeface="Cambria Math"/>
                          </a:rPr>
                          <m:t>)(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lang="en-US" sz="2400" i="1">
                            <a:latin typeface="Cambria Math"/>
                          </a:rPr>
                          <m:t>𝑠</m:t>
                        </m:r>
                        <m:r>
                          <a:rPr lang="en-US" sz="2400" i="1">
                            <a:latin typeface="Cambria Math"/>
                          </a:rPr>
                          <m:t>+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sz="2400" i="1">
                            <a:latin typeface="Cambria Math"/>
                          </a:rPr>
                          <m:t>)</m:t>
                        </m:r>
                      </m:den>
                    </m:f>
                  </m:oMath>
                </a14:m>
                <a:r>
                  <a:rPr lang="en-US" dirty="0"/>
                  <a:t>   </a:t>
                </a:r>
                <a:r>
                  <a:rPr lang="en-US" sz="2000" dirty="0"/>
                  <a:t>where  </a:t>
                </a:r>
                <a:r>
                  <a:rPr lang="en-US" sz="20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K, </a:t>
                </a:r>
                <a:r>
                  <a:rPr lang="en-US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a, b, c, d  </a:t>
                </a:r>
                <a:r>
                  <a:rPr lang="en-US" sz="2000" dirty="0"/>
                  <a:t>are constants</a:t>
                </a:r>
              </a:p>
              <a:p>
                <a:endParaRPr lang="en-US" sz="2000" dirty="0"/>
              </a:p>
              <a:p>
                <a:r>
                  <a:rPr lang="en-US" sz="2400" dirty="0"/>
                  <a:t>Find</a:t>
                </a:r>
                <a:r>
                  <a:rPr lang="en-US" sz="2000" dirty="0"/>
                  <a:t> 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400" i="0" smtClean="0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= ?</m:t>
                        </m:r>
                      </m:e>
                    </m:func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3000" y="3352800"/>
                <a:ext cx="7467600" cy="1341586"/>
              </a:xfrm>
              <a:prstGeom prst="rect">
                <a:avLst/>
              </a:prstGeom>
              <a:blipFill>
                <a:blip r:embed="rId3"/>
                <a:stretch>
                  <a:fillRect l="-1306" b="-95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685800" y="4952933"/>
                <a:ext cx="7467600" cy="11715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>
                    <a:solidFill>
                      <a:srgbClr val="0070C0"/>
                    </a:solidFill>
                  </a:rPr>
                  <a:t>Answer:</a:t>
                </a:r>
              </a:p>
              <a:p>
                <a:endParaRPr lang="en-US" sz="1000" b="1" dirty="0">
                  <a:solidFill>
                    <a:srgbClr val="0070C0"/>
                  </a:solidFill>
                </a:endParaRPr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         </m:t>
                        </m:r>
                        <m:limLow>
                          <m:limLow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num>
                          <m:den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𝑏𝑑</m:t>
                            </m:r>
                          </m:den>
                        </m:f>
                      </m:e>
                    </m:func>
                  </m:oMath>
                </a14:m>
                <a:r>
                  <a:rPr lang="en-US" sz="2400" b="1" dirty="0">
                    <a:solidFill>
                      <a:srgbClr val="0070C0"/>
                    </a:solidFill>
                  </a:rPr>
                  <a:t>   </a:t>
                </a: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0" y="4952933"/>
                <a:ext cx="7467600" cy="1171539"/>
              </a:xfrm>
              <a:prstGeom prst="rect">
                <a:avLst/>
              </a:prstGeom>
              <a:blipFill>
                <a:blip r:embed="rId4"/>
                <a:stretch>
                  <a:fillRect l="-1306" t="-41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74334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8521" y="830580"/>
            <a:ext cx="5212757" cy="51054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43000" y="228600"/>
            <a:ext cx="7086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FF0000"/>
                </a:solidFill>
              </a:rPr>
              <a:t>Table of </a:t>
            </a:r>
            <a:r>
              <a:rPr lang="en-US" sz="3600" b="1" dirty="0">
                <a:solidFill>
                  <a:srgbClr val="FF0000"/>
                </a:solidFill>
              </a:rPr>
              <a:t>Laplace Transforms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25859" y="5919415"/>
            <a:ext cx="47780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0070C0"/>
                </a:solidFill>
              </a:rPr>
              <a:t>More … …   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(see Handout)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8980" y="3042920"/>
            <a:ext cx="693420" cy="462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1412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76400" y="533400"/>
            <a:ext cx="5791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Inverse Laplace Transform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524000"/>
            <a:ext cx="8077200" cy="4572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70C0"/>
                </a:solidFill>
              </a:rPr>
              <a:t>Procedure for finding Inverse Laplace Transforms:</a:t>
            </a:r>
          </a:p>
          <a:p>
            <a:endParaRPr lang="en-US" sz="2800" dirty="0"/>
          </a:p>
          <a:p>
            <a:r>
              <a:rPr lang="en-US" sz="2800" dirty="0"/>
              <a:t>Break down </a:t>
            </a: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2800" i="1" dirty="0"/>
              <a:t> </a:t>
            </a:r>
            <a:r>
              <a:rPr lang="en-US" sz="2800" dirty="0"/>
              <a:t>into components for each of which you know its Inverse Laplace Transform</a:t>
            </a:r>
          </a:p>
          <a:p>
            <a:endParaRPr lang="en-US" sz="2800" dirty="0"/>
          </a:p>
          <a:p>
            <a:r>
              <a:rPr lang="en-US" sz="2800" dirty="0"/>
              <a:t>Find the Inverse Laplace Transform of each component</a:t>
            </a:r>
          </a:p>
          <a:p>
            <a:endParaRPr lang="en-US" sz="2800" dirty="0"/>
          </a:p>
          <a:p>
            <a:r>
              <a:rPr lang="en-US" sz="2800" dirty="0"/>
              <a:t>Add Inverse Laplace Transforms of these components together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4441391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1752600" y="762000"/>
                <a:ext cx="5715000" cy="453713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800" dirty="0">
                    <a:solidFill>
                      <a:srgbClr val="7030A0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Three Typical Cases:</a:t>
                </a:r>
              </a:p>
              <a:p>
                <a:endParaRPr lang="en-US" sz="3200" dirty="0">
                  <a:solidFill>
                    <a:srgbClr val="7030A0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r>
                  <a:rPr lang="en-US" sz="24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Laplace Transform (rational function)</a:t>
                </a:r>
              </a:p>
              <a:p>
                <a:r>
                  <a:rPr lang="en-US" sz="10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𝐹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⋯</m:t>
                          </m:r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⋯(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US" sz="2400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endParaRPr lang="en-US" sz="1000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r>
                  <a:rPr lang="en-US" sz="28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has </a:t>
                </a:r>
              </a:p>
              <a:p>
                <a:endParaRPr lang="en-US" sz="1000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514350" indent="-514350">
                  <a:buFont typeface="+mj-lt"/>
                  <a:buAutoNum type="alphaLcParenR"/>
                </a:pPr>
                <a:r>
                  <a:rPr lang="en-US" sz="24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Distinct real poles</a:t>
                </a:r>
              </a:p>
              <a:p>
                <a:pPr marL="457200" indent="-457200">
                  <a:buFont typeface="+mj-lt"/>
                  <a:buAutoNum type="alphaLcParenR"/>
                </a:pPr>
                <a:endParaRPr lang="en-US" sz="1000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514350" indent="-514350">
                  <a:buFont typeface="+mj-lt"/>
                  <a:buAutoNum type="alphaLcParenR"/>
                </a:pPr>
                <a:r>
                  <a:rPr lang="en-US" sz="24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Multiple poles</a:t>
                </a:r>
              </a:p>
              <a:p>
                <a:pPr marL="457200" indent="-457200">
                  <a:buFont typeface="+mj-lt"/>
                  <a:buAutoNum type="alphaLcParenR"/>
                </a:pPr>
                <a:endParaRPr lang="en-US" sz="1000" dirty="0">
                  <a:solidFill>
                    <a:srgbClr val="0070C0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514350" indent="-514350">
                  <a:buFont typeface="+mj-lt"/>
                  <a:buAutoNum type="alphaLcParenR"/>
                </a:pPr>
                <a:r>
                  <a:rPr lang="en-US" sz="24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Complex poles</a:t>
                </a: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2600" y="762000"/>
                <a:ext cx="5715000" cy="4537139"/>
              </a:xfrm>
              <a:prstGeom prst="rect">
                <a:avLst/>
              </a:prstGeom>
              <a:blipFill>
                <a:blip r:embed="rId2"/>
                <a:stretch>
                  <a:fillRect l="-2241" t="-1344" b="-8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06543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8877" y="767064"/>
            <a:ext cx="6248400" cy="220027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791200" y="1066800"/>
            <a:ext cx="2133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</a:rPr>
              <a:t>Single poles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447800" y="3728740"/>
                <a:ext cx="7086600" cy="25138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b="1" dirty="0">
                    <a:solidFill>
                      <a:srgbClr val="C00000"/>
                    </a:solidFill>
                  </a:rPr>
                  <a:t>Example:</a:t>
                </a:r>
              </a:p>
              <a:p>
                <a:endParaRPr lang="en-US" sz="1000" dirty="0"/>
              </a:p>
              <a:p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num>
                      <m:den>
                        <m:sSup>
                          <m:sSup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+7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+12</m:t>
                        </m:r>
                      </m:den>
                    </m:f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+4)(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+3)</m:t>
                        </m:r>
                      </m:den>
                    </m:f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+4</m:t>
                        </m:r>
                      </m:den>
                    </m:f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+3</m:t>
                        </m:r>
                      </m:den>
                    </m:f>
                  </m:oMath>
                </a14:m>
                <a:r>
                  <a:rPr lang="en-US" sz="2800" dirty="0"/>
                  <a:t> </a:t>
                </a:r>
              </a:p>
              <a:p>
                <a:endParaRPr lang="en-US" sz="1000" b="0" dirty="0">
                  <a:solidFill>
                    <a:srgbClr val="0070C0"/>
                  </a:solidFill>
                  <a:latin typeface="Cambria Math" panose="02040503050406030204" pitchFamily="18" charset="0"/>
                  <a:sym typeface="Wingdings" panose="05000000000000000000" pitchFamily="2" charset="2"/>
                </a:endParaRPr>
              </a:p>
              <a:p>
                <a:r>
                  <a:rPr lang="en-US" sz="2800" b="0" dirty="0">
                    <a:solidFill>
                      <a:srgbClr val="0070C0"/>
                    </a:solidFill>
                    <a:latin typeface="Cambria Math" panose="02040503050406030204" pitchFamily="18" charset="0"/>
                    <a:sym typeface="Wingdings" panose="05000000000000000000" pitchFamily="2" charset="2"/>
                  </a:rPr>
                  <a:t></a:t>
                </a:r>
                <a:endParaRPr lang="en-US" sz="2800" b="0" dirty="0">
                  <a:solidFill>
                    <a:srgbClr val="0070C0"/>
                  </a:solidFill>
                  <a:latin typeface="Cambria Math" panose="02040503050406030204" pitchFamily="18" charset="0"/>
                </a:endParaRPr>
              </a:p>
              <a:p>
                <a:endParaRPr lang="en-US" sz="1000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=3</m:t>
                      </m:r>
                      <m:sSup>
                        <m:sSup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−4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</m:sSup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−2</m:t>
                      </m:r>
                      <m:sSup>
                        <m:sSup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−3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</m:sSup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7800" y="3728740"/>
                <a:ext cx="7086600" cy="2513830"/>
              </a:xfrm>
              <a:prstGeom prst="rect">
                <a:avLst/>
              </a:prstGeom>
              <a:blipFill>
                <a:blip r:embed="rId3"/>
                <a:stretch>
                  <a:fillRect l="-1807" t="-24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1371600" y="914400"/>
            <a:ext cx="6096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/>
              <a:t>a)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3124200" y="2974797"/>
                <a:ext cx="2057400" cy="786369"/>
              </a:xfrm>
              <a:prstGeom prst="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𝑎𝑡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↔ 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4200" y="2974797"/>
                <a:ext cx="2057400" cy="78636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12700">
                <a:solidFill>
                  <a:srgbClr val="C0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1051230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685800"/>
            <a:ext cx="6781800" cy="269813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19200" y="685800"/>
            <a:ext cx="6096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/>
              <a:t>b)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371600" y="4267200"/>
                <a:ext cx="6629400" cy="838435"/>
              </a:xfrm>
              <a:prstGeom prst="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𝑎𝑡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↔ 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              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𝑎𝑡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↔ 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!</m:t>
                          </m:r>
                        </m:num>
                        <m:den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+1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1600" y="4267200"/>
                <a:ext cx="6629400" cy="83843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12700">
                <a:solidFill>
                  <a:srgbClr val="C0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77678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295400" y="3581400"/>
                <a:ext cx="5867400" cy="26473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>
                    <a:solidFill>
                      <a:srgbClr val="C00000"/>
                    </a:solidFill>
                  </a:rPr>
                  <a:t>Example: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num>
                        <m:den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+4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+13</m:t>
                          </m:r>
                        </m:den>
                      </m:f>
                    </m:oMath>
                  </m:oMathPara>
                </a14:m>
                <a:endParaRPr lang="en-US" sz="2400" b="0" i="1" dirty="0">
                  <a:latin typeface="Cambria Math" panose="02040503050406030204" pitchFamily="18" charset="0"/>
                </a:endParaRPr>
              </a:p>
              <a:p>
                <a:r>
                  <a:rPr lang="en-US" sz="2400" b="0" dirty="0"/>
                  <a:t>        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num>
                      <m:den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+2</m:t>
                                </m:r>
                              </m:e>
                            </m:d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+2</m:t>
                        </m:r>
                      </m:num>
                      <m:den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+2</m:t>
                                </m:r>
                              </m:e>
                            </m:d>
                          </m:e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+2</m:t>
                                </m:r>
                              </m:e>
                            </m:d>
                          </m:e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US" sz="2400" b="0" dirty="0">
                  <a:solidFill>
                    <a:srgbClr val="0070C0"/>
                  </a:solidFill>
                  <a:latin typeface="Cambria Math" panose="02040503050406030204" pitchFamily="18" charset="0"/>
                  <a:sym typeface="Wingdings" panose="05000000000000000000" pitchFamily="2" charset="2"/>
                </a:endParaRPr>
              </a:p>
              <a:p>
                <a:endParaRPr lang="en-US" sz="800" b="1" dirty="0">
                  <a:solidFill>
                    <a:srgbClr val="0070C0"/>
                  </a:solidFill>
                  <a:latin typeface="Cambria Math" panose="02040503050406030204" pitchFamily="18" charset="0"/>
                  <a:sym typeface="Wingdings" panose="05000000000000000000" pitchFamily="2" charset="2"/>
                </a:endParaRPr>
              </a:p>
              <a:p>
                <a:r>
                  <a:rPr lang="en-US" sz="2000" b="1" dirty="0">
                    <a:solidFill>
                      <a:srgbClr val="0070C0"/>
                    </a:solidFill>
                    <a:latin typeface="Cambria Math" panose="02040503050406030204" pitchFamily="18" charset="0"/>
                    <a:sym typeface="Wingdings" panose="05000000000000000000" pitchFamily="2" charset="2"/>
                  </a:rPr>
                  <a:t></a:t>
                </a:r>
                <a:endParaRPr lang="en-US" sz="2000" b="1" i="1" dirty="0">
                  <a:latin typeface="Cambria Math" panose="02040503050406030204" pitchFamily="18" charset="0"/>
                </a:endParaRPr>
              </a:p>
              <a:p>
                <a:endParaRPr lang="en-US" sz="800" b="0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−2</m:t>
                        </m:r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sup>
                    </m:sSup>
                    <m:func>
                      <m:funcPr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400" b="0" i="0" dirty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d>
                          <m:dPr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−</m:t>
                        </m:r>
                        <m:sSup>
                          <m:sSupPr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−2</m:t>
                            </m:r>
                          </m:sup>
                        </m:sSup>
                        <m:func>
                          <m:funcPr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2400" b="0" i="0" dirty="0" smtClean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sz="2400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</m:d>
                          </m:e>
                        </m:func>
                      </m:e>
                    </m:func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5400" y="3581400"/>
                <a:ext cx="5867400" cy="2647328"/>
              </a:xfrm>
              <a:prstGeom prst="rect">
                <a:avLst/>
              </a:prstGeom>
              <a:blipFill>
                <a:blip r:embed="rId2"/>
                <a:stretch>
                  <a:fillRect l="-1663" t="-1843" b="-20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1066800" y="609600"/>
            <a:ext cx="2895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c)</a:t>
            </a:r>
            <a:r>
              <a:rPr lang="en-US" sz="2800" dirty="0"/>
              <a:t> Complex poles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841393"/>
            <a:ext cx="4648200" cy="2999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440594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24711" y="581678"/>
            <a:ext cx="723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C00000"/>
                </a:solidFill>
              </a:rPr>
              <a:t>Recall </a:t>
            </a:r>
            <a:r>
              <a:rPr lang="en-US" sz="2800" dirty="0">
                <a:solidFill>
                  <a:srgbClr val="0070C0"/>
                </a:solidFill>
              </a:rPr>
              <a:t> Properties of </a:t>
            </a:r>
            <a:r>
              <a:rPr lang="en-US" sz="2800" b="1" dirty="0">
                <a:solidFill>
                  <a:srgbClr val="0070C0"/>
                </a:solidFill>
              </a:rPr>
              <a:t>Laplace Transform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705600" y="1981200"/>
            <a:ext cx="1395369" cy="6858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783920"/>
            <a:ext cx="4658415" cy="102685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289" y="4916726"/>
            <a:ext cx="6061711" cy="98951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44103" y="3120485"/>
            <a:ext cx="22324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C00000"/>
                </a:solidFill>
              </a:rPr>
              <a:t>Example:</a:t>
            </a:r>
          </a:p>
        </p:txBody>
      </p:sp>
      <p:sp>
        <p:nvSpPr>
          <p:cNvPr id="8" name="Right Arrow 7"/>
          <p:cNvSpPr/>
          <p:nvPr/>
        </p:nvSpPr>
        <p:spPr>
          <a:xfrm>
            <a:off x="533400" y="5337671"/>
            <a:ext cx="457200" cy="152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5257800" y="3810000"/>
                <a:ext cx="3505200" cy="9376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solidFill>
                      <a:srgbClr val="0070C0"/>
                    </a:solidFill>
                  </a:rPr>
                  <a:t>Initial conditions: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sup>
                          </m:sSup>
                        </m:e>
                      </m:d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=−2,  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  <m:d>
                            <m:dPr>
                              <m:ctrlPr>
                                <a:rPr lang="en-US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</m:sup>
                              </m:sSup>
                            </m:e>
                          </m:d>
                        </m:num>
                        <m:den>
                          <m:r>
                            <a:rPr lang="en-US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6  </m:t>
                      </m:r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7800" y="3810000"/>
                <a:ext cx="3505200" cy="937629"/>
              </a:xfrm>
              <a:prstGeom prst="rect">
                <a:avLst/>
              </a:prstGeom>
              <a:blipFill>
                <a:blip r:embed="rId4"/>
                <a:stretch>
                  <a:fillRect l="-1913" t="-32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869" y="1104130"/>
            <a:ext cx="6686550" cy="1809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14140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705600" y="1981200"/>
            <a:ext cx="1395369" cy="6858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710" y="597669"/>
            <a:ext cx="4658415" cy="102685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739" y="1624524"/>
            <a:ext cx="6061711" cy="98951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628900"/>
            <a:ext cx="8359140" cy="99822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505" y="3656137"/>
            <a:ext cx="6461760" cy="8001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4456237"/>
            <a:ext cx="7985760" cy="82296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0" y="5290627"/>
            <a:ext cx="3634740" cy="86106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600200" y="5351825"/>
            <a:ext cx="3810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36632" y="5351825"/>
            <a:ext cx="55327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81400" y="5371703"/>
            <a:ext cx="4572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6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5234940" y="719721"/>
                <a:ext cx="3505200" cy="9376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solidFill>
                      <a:srgbClr val="0070C0"/>
                    </a:solidFill>
                  </a:rPr>
                  <a:t>Initial conditions: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sup>
                          </m:sSup>
                        </m:e>
                      </m:d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=−2,   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  <m:d>
                            <m:dPr>
                              <m:ctrlPr>
                                <a:rPr lang="en-US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</m:sup>
                              </m:sSup>
                            </m:e>
                          </m:d>
                        </m:num>
                        <m:den>
                          <m:r>
                            <a:rPr lang="en-US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6  </m:t>
                      </m:r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34940" y="719721"/>
                <a:ext cx="3505200" cy="937629"/>
              </a:xfrm>
              <a:prstGeom prst="rect">
                <a:avLst/>
              </a:prstGeom>
              <a:blipFill>
                <a:blip r:embed="rId8"/>
                <a:stretch>
                  <a:fillRect l="-1913" t="-32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6216903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1371600"/>
            <a:ext cx="6322359" cy="23622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95400" y="685800"/>
            <a:ext cx="655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70C0"/>
                </a:solidFill>
              </a:rPr>
              <a:t>Applying Inverse Laplace Transform </a:t>
            </a:r>
            <a:r>
              <a:rPr lang="en-US" sz="2800" dirty="0">
                <a:solidFill>
                  <a:srgbClr val="C00000"/>
                </a:solidFill>
                <a:sym typeface="Wingdings" panose="05000000000000000000" pitchFamily="2" charset="2"/>
              </a:rPr>
              <a:t>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48000" y="1447800"/>
            <a:ext cx="3810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-1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48000" y="2236304"/>
            <a:ext cx="3810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-1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2792" y="4388313"/>
            <a:ext cx="4658415" cy="102685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525621" y="3846155"/>
            <a:ext cx="2971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This is the solution of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267200" y="2216426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-1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71591" y="2239617"/>
            <a:ext cx="3810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-1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172200" y="3352800"/>
            <a:ext cx="2286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2438400" y="5474584"/>
                <a:ext cx="3505200" cy="9376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solidFill>
                      <a:srgbClr val="0070C0"/>
                    </a:solidFill>
                  </a:rPr>
                  <a:t>Initial conditions: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sup>
                          </m:sSup>
                        </m:e>
                      </m:d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=−2,  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  <m:d>
                            <m:dPr>
                              <m:ctrlPr>
                                <a:rPr lang="en-US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</m:sup>
                              </m:sSup>
                            </m:e>
                          </m:d>
                        </m:num>
                        <m:den>
                          <m:r>
                            <a:rPr lang="en-US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6  </m:t>
                      </m:r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8400" y="5474584"/>
                <a:ext cx="3505200" cy="937629"/>
              </a:xfrm>
              <a:prstGeom prst="rect">
                <a:avLst/>
              </a:prstGeom>
              <a:blipFill>
                <a:blip r:embed="rId4"/>
                <a:stretch>
                  <a:fillRect l="-1739" t="-32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35296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0"/>
            <a:ext cx="5329919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33400" y="304800"/>
            <a:ext cx="1526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Keep it handy</a:t>
            </a:r>
          </a:p>
        </p:txBody>
      </p:sp>
    </p:spTree>
    <p:extLst>
      <p:ext uri="{BB962C8B-B14F-4D97-AF65-F5344CB8AC3E}">
        <p14:creationId xmlns:p14="http://schemas.microsoft.com/office/powerpoint/2010/main" val="376625618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>
                <a:solidFill>
                  <a:srgbClr val="000000"/>
                </a:solidFill>
              </a:rPr>
              <a:t> Fourier Analysis</a:t>
            </a:r>
            <a:endParaRPr lang="en-US" altLang="zh-TW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945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1400">
                <a:solidFill>
                  <a:srgbClr val="000000"/>
                </a:solidFill>
                <a:latin typeface="Times New Roman" panose="02020603050405020304" pitchFamily="18" charset="0"/>
              </a:rPr>
              <a:t>4-</a:t>
            </a:r>
            <a:fld id="{7E9D26AD-EEFD-4801-85DD-2F0F52631FAD}" type="slidenum">
              <a:rPr lang="en-US" altLang="zh-TW" sz="1400">
                <a:solidFill>
                  <a:srgbClr val="000000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33</a:t>
            </a:fld>
            <a:endParaRPr lang="en-US" altLang="zh-TW" sz="1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9460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60400" y="3073400"/>
            <a:ext cx="8064500" cy="1771650"/>
          </a:xfrm>
        </p:spPr>
        <p:txBody>
          <a:bodyPr/>
          <a:lstStyle/>
          <a:p>
            <a:r>
              <a:rPr lang="en-US" altLang="zh-TW" smtClean="0">
                <a:ea typeface="新細明體" pitchFamily="18" charset="-120"/>
              </a:rPr>
              <a:t>Solving Differential Equations</a:t>
            </a:r>
          </a:p>
        </p:txBody>
      </p:sp>
    </p:spTree>
    <p:extLst>
      <p:ext uri="{BB962C8B-B14F-4D97-AF65-F5344CB8AC3E}">
        <p14:creationId xmlns:p14="http://schemas.microsoft.com/office/powerpoint/2010/main" val="215266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>
                <a:solidFill>
                  <a:srgbClr val="000000"/>
                </a:solidFill>
              </a:rPr>
              <a:t> Fourier Analysis</a:t>
            </a:r>
            <a:endParaRPr lang="en-US" altLang="zh-TW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048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1400">
                <a:solidFill>
                  <a:srgbClr val="000000"/>
                </a:solidFill>
                <a:latin typeface="Times New Roman" panose="02020603050405020304" pitchFamily="18" charset="0"/>
              </a:rPr>
              <a:t>4-</a:t>
            </a:r>
            <a:fld id="{C58FE4A5-8C6C-4898-8922-C503AF687FED}" type="slidenum">
              <a:rPr lang="en-US" altLang="zh-TW" sz="1400">
                <a:solidFill>
                  <a:srgbClr val="000000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34</a:t>
            </a:fld>
            <a:endParaRPr lang="en-US" altLang="zh-TW" sz="1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048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600" smtClean="0">
                <a:ea typeface="新細明體" pitchFamily="18" charset="-120"/>
              </a:rPr>
              <a:t>Solution of Differential Equations</a:t>
            </a:r>
          </a:p>
        </p:txBody>
      </p:sp>
      <p:sp>
        <p:nvSpPr>
          <p:cNvPr id="2048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smtClean="0">
                <a:ea typeface="新細明體" pitchFamily="18" charset="-120"/>
              </a:rPr>
              <a:t>Unilateral Laplace transform can be used to solve linear constant-coefficient (LCC) differential equations with non-zero initial conditions.</a:t>
            </a:r>
          </a:p>
          <a:p>
            <a:r>
              <a:rPr lang="en-US" altLang="zh-TW" smtClean="0">
                <a:ea typeface="新細明體" pitchFamily="18" charset="-120"/>
              </a:rPr>
              <a:t>Procedure:</a:t>
            </a:r>
          </a:p>
          <a:p>
            <a:pPr lvl="1"/>
            <a:r>
              <a:rPr lang="en-US" altLang="zh-TW" smtClean="0">
                <a:ea typeface="新細明體" pitchFamily="18" charset="-120"/>
              </a:rPr>
              <a:t>Apply the </a:t>
            </a:r>
            <a:r>
              <a:rPr lang="en-US" altLang="zh-TW" smtClean="0">
                <a:solidFill>
                  <a:srgbClr val="FF0000"/>
                </a:solidFill>
                <a:ea typeface="新細明體" pitchFamily="18" charset="-120"/>
              </a:rPr>
              <a:t>time-differentiation</a:t>
            </a:r>
            <a:r>
              <a:rPr lang="en-US" altLang="zh-TW" smtClean="0">
                <a:ea typeface="新細明體" pitchFamily="18" charset="-120"/>
              </a:rPr>
              <a:t> property.</a:t>
            </a:r>
          </a:p>
          <a:p>
            <a:pPr lvl="1"/>
            <a:r>
              <a:rPr lang="en-US" altLang="zh-TW" smtClean="0">
                <a:ea typeface="新細明體" pitchFamily="18" charset="-120"/>
              </a:rPr>
              <a:t>Solve for Y(s).</a:t>
            </a:r>
          </a:p>
          <a:p>
            <a:pPr lvl="1"/>
            <a:r>
              <a:rPr lang="en-US" altLang="zh-TW" smtClean="0">
                <a:ea typeface="新細明體" pitchFamily="18" charset="-120"/>
              </a:rPr>
              <a:t>Take the inverse transform of Y(s) to find y(t).</a:t>
            </a:r>
          </a:p>
        </p:txBody>
      </p:sp>
    </p:spTree>
    <p:extLst>
      <p:ext uri="{BB962C8B-B14F-4D97-AF65-F5344CB8AC3E}">
        <p14:creationId xmlns:p14="http://schemas.microsoft.com/office/powerpoint/2010/main" val="2009653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>
                <a:solidFill>
                  <a:srgbClr val="000000"/>
                </a:solidFill>
              </a:rPr>
              <a:t> Fourier Analysis</a:t>
            </a:r>
            <a:endParaRPr lang="en-US" altLang="zh-TW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150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1400">
                <a:solidFill>
                  <a:srgbClr val="000000"/>
                </a:solidFill>
                <a:latin typeface="Times New Roman" panose="02020603050405020304" pitchFamily="18" charset="0"/>
              </a:rPr>
              <a:t>4-</a:t>
            </a:r>
            <a:fld id="{275F6F5D-74DA-4EC1-82E6-F191CB900AC4}" type="slidenum">
              <a:rPr lang="en-US" altLang="zh-TW" sz="1400">
                <a:solidFill>
                  <a:srgbClr val="000000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35</a:t>
            </a:fld>
            <a:endParaRPr lang="en-US" altLang="zh-TW" sz="1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150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>
                <a:ea typeface="新細明體" pitchFamily="18" charset="-120"/>
              </a:rPr>
              <a:t>Example </a:t>
            </a:r>
          </a:p>
        </p:txBody>
      </p:sp>
      <p:sp>
        <p:nvSpPr>
          <p:cNvPr id="2150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smtClean="0">
                <a:ea typeface="新細明體" pitchFamily="18" charset="-120"/>
              </a:rPr>
              <a:t>Consider a causal system described by</a:t>
            </a:r>
          </a:p>
          <a:p>
            <a:endParaRPr lang="en-US" altLang="zh-TW" smtClean="0">
              <a:ea typeface="新細明體" pitchFamily="18" charset="-120"/>
            </a:endParaRPr>
          </a:p>
          <a:p>
            <a:endParaRPr lang="en-US" altLang="zh-TW" smtClean="0">
              <a:ea typeface="新細明體" pitchFamily="18" charset="-120"/>
            </a:endParaRPr>
          </a:p>
          <a:p>
            <a:r>
              <a:rPr lang="en-US" altLang="zh-TW" smtClean="0">
                <a:ea typeface="新細明體" pitchFamily="18" charset="-120"/>
              </a:rPr>
              <a:t>Initial conditions: </a:t>
            </a:r>
          </a:p>
          <a:p>
            <a:endParaRPr lang="en-US" altLang="zh-TW" smtClean="0">
              <a:ea typeface="新細明體" pitchFamily="18" charset="-120"/>
            </a:endParaRPr>
          </a:p>
          <a:p>
            <a:r>
              <a:rPr lang="en-US" altLang="zh-TW" smtClean="0">
                <a:ea typeface="新細明體" pitchFamily="18" charset="-120"/>
              </a:rPr>
              <a:t>Input:</a:t>
            </a:r>
          </a:p>
          <a:p>
            <a:endParaRPr lang="en-US" altLang="zh-TW" smtClean="0">
              <a:ea typeface="新細明體" pitchFamily="18" charset="-120"/>
            </a:endParaRPr>
          </a:p>
          <a:p>
            <a:r>
              <a:rPr lang="en-US" altLang="zh-TW" smtClean="0">
                <a:ea typeface="新細明體" pitchFamily="18" charset="-120"/>
              </a:rPr>
              <a:t>Find y(t).	</a:t>
            </a:r>
          </a:p>
        </p:txBody>
      </p:sp>
      <p:graphicFrame>
        <p:nvGraphicFramePr>
          <p:cNvPr id="21510" name="Object 4"/>
          <p:cNvGraphicFramePr>
            <a:graphicFrameLocks noChangeAspect="1"/>
          </p:cNvGraphicFramePr>
          <p:nvPr/>
        </p:nvGraphicFramePr>
        <p:xfrm>
          <a:off x="2057400" y="2127250"/>
          <a:ext cx="5410200" cy="976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Equation" r:id="rId4" imgW="2324100" imgH="419100" progId="Equation.3">
                  <p:embed/>
                </p:oleObj>
              </mc:Choice>
              <mc:Fallback>
                <p:oleObj name="Equation" r:id="rId4" imgW="2324100" imgH="419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2127250"/>
                        <a:ext cx="5410200" cy="976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11" name="Object 5"/>
          <p:cNvGraphicFramePr>
            <a:graphicFrameLocks noChangeAspect="1"/>
          </p:cNvGraphicFramePr>
          <p:nvPr/>
        </p:nvGraphicFramePr>
        <p:xfrm>
          <a:off x="2590800" y="3657600"/>
          <a:ext cx="3886200" cy="587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Equation" r:id="rId6" imgW="1511300" imgH="228600" progId="Equation.3">
                  <p:embed/>
                </p:oleObj>
              </mc:Choice>
              <mc:Fallback>
                <p:oleObj name="Equation" r:id="rId6" imgW="15113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0" y="3657600"/>
                        <a:ext cx="3886200" cy="587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12" name="Object 6"/>
          <p:cNvGraphicFramePr>
            <a:graphicFrameLocks noChangeAspect="1"/>
          </p:cNvGraphicFramePr>
          <p:nvPr/>
        </p:nvGraphicFramePr>
        <p:xfrm>
          <a:off x="2819400" y="4572000"/>
          <a:ext cx="2362200" cy="615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Equation" r:id="rId8" imgW="876300" imgH="228600" progId="Equation.3">
                  <p:embed/>
                </p:oleObj>
              </mc:Choice>
              <mc:Fallback>
                <p:oleObj name="Equation" r:id="rId8" imgW="8763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9400" y="4572000"/>
                        <a:ext cx="2362200" cy="615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59761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>
                <a:solidFill>
                  <a:srgbClr val="000000"/>
                </a:solidFill>
              </a:rPr>
              <a:t> Fourier Analysis</a:t>
            </a:r>
            <a:endParaRPr lang="en-US" altLang="zh-TW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53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1400">
                <a:solidFill>
                  <a:srgbClr val="000000"/>
                </a:solidFill>
                <a:latin typeface="Times New Roman" panose="02020603050405020304" pitchFamily="18" charset="0"/>
              </a:rPr>
              <a:t>4-</a:t>
            </a:r>
            <a:fld id="{CD789545-87F0-4EB2-9B7E-B1E1D0DA4C67}" type="slidenum">
              <a:rPr lang="en-US" altLang="zh-TW" sz="1400">
                <a:solidFill>
                  <a:srgbClr val="000000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36</a:t>
            </a:fld>
            <a:endParaRPr lang="en-US" altLang="zh-TW" sz="1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253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>
                <a:ea typeface="新細明體" pitchFamily="18" charset="-120"/>
              </a:rPr>
              <a:t>Example (cont’d)</a:t>
            </a:r>
          </a:p>
        </p:txBody>
      </p:sp>
      <p:sp>
        <p:nvSpPr>
          <p:cNvPr id="2253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447800"/>
            <a:ext cx="7772400" cy="4800600"/>
          </a:xfrm>
        </p:spPr>
        <p:txBody>
          <a:bodyPr/>
          <a:lstStyle/>
          <a:p>
            <a:r>
              <a:rPr lang="en-US" altLang="zh-TW" smtClean="0">
                <a:ea typeface="新細明體" pitchFamily="18" charset="-120"/>
              </a:rPr>
              <a:t>Solution:</a:t>
            </a:r>
          </a:p>
          <a:p>
            <a:endParaRPr lang="en-US" altLang="zh-TW" smtClean="0">
              <a:ea typeface="新細明體" pitchFamily="18" charset="-120"/>
            </a:endParaRPr>
          </a:p>
          <a:p>
            <a:endParaRPr lang="en-US" altLang="zh-TW" smtClean="0">
              <a:ea typeface="新細明體" pitchFamily="18" charset="-120"/>
            </a:endParaRPr>
          </a:p>
          <a:p>
            <a:endParaRPr lang="en-US" altLang="zh-TW" smtClean="0">
              <a:ea typeface="新細明體" pitchFamily="18" charset="-120"/>
            </a:endParaRPr>
          </a:p>
          <a:p>
            <a:endParaRPr lang="en-US" altLang="zh-TW" smtClean="0">
              <a:ea typeface="新細明體" pitchFamily="18" charset="-120"/>
            </a:endParaRPr>
          </a:p>
          <a:p>
            <a:r>
              <a:rPr lang="en-US" altLang="zh-TW" smtClean="0">
                <a:ea typeface="新細明體" pitchFamily="18" charset="-120"/>
              </a:rPr>
              <a:t>For the input signal, we have</a:t>
            </a:r>
          </a:p>
        </p:txBody>
      </p:sp>
      <p:graphicFrame>
        <p:nvGraphicFramePr>
          <p:cNvPr id="22534" name="Object 4"/>
          <p:cNvGraphicFramePr>
            <a:graphicFrameLocks noChangeAspect="1"/>
          </p:cNvGraphicFramePr>
          <p:nvPr/>
        </p:nvGraphicFramePr>
        <p:xfrm>
          <a:off x="1676400" y="2057400"/>
          <a:ext cx="6056313" cy="1720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" name="Equation" r:id="rId4" imgW="2946400" imgH="838200" progId="Equation.3">
                  <p:embed/>
                </p:oleObj>
              </mc:Choice>
              <mc:Fallback>
                <p:oleObj name="Equation" r:id="rId4" imgW="2946400" imgH="838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2057400"/>
                        <a:ext cx="6056313" cy="1720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5" name="Object 5"/>
          <p:cNvGraphicFramePr>
            <a:graphicFrameLocks noChangeAspect="1"/>
          </p:cNvGraphicFramePr>
          <p:nvPr/>
        </p:nvGraphicFramePr>
        <p:xfrm>
          <a:off x="1828800" y="4495800"/>
          <a:ext cx="4800600" cy="1590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" name="Equation" r:id="rId6" imgW="2451100" imgH="812800" progId="Equation.3">
                  <p:embed/>
                </p:oleObj>
              </mc:Choice>
              <mc:Fallback>
                <p:oleObj name="Equation" r:id="rId6" imgW="2451100" imgH="812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4495800"/>
                        <a:ext cx="4800600" cy="1590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77573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>
                <a:solidFill>
                  <a:srgbClr val="000000"/>
                </a:solidFill>
              </a:rPr>
              <a:t> Fourier Analysis</a:t>
            </a:r>
            <a:endParaRPr lang="en-US" altLang="zh-TW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355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1400">
                <a:solidFill>
                  <a:srgbClr val="000000"/>
                </a:solidFill>
                <a:latin typeface="Times New Roman" panose="02020603050405020304" pitchFamily="18" charset="0"/>
              </a:rPr>
              <a:t>4-</a:t>
            </a:r>
            <a:fld id="{68EA4402-0E4A-4F65-9CD3-F64DB5D61739}" type="slidenum">
              <a:rPr lang="en-US" altLang="zh-TW" sz="1400">
                <a:solidFill>
                  <a:srgbClr val="000000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37</a:t>
            </a:fld>
            <a:endParaRPr lang="en-US" altLang="zh-TW" sz="1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355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>
                <a:ea typeface="新細明體" pitchFamily="18" charset="-120"/>
              </a:rPr>
              <a:t>Example (cont’d)</a:t>
            </a:r>
            <a:endParaRPr lang="zh-TW" altLang="en-US" smtClean="0">
              <a:ea typeface="新細明體" pitchFamily="18" charset="-120"/>
            </a:endParaRPr>
          </a:p>
        </p:txBody>
      </p:sp>
      <p:sp>
        <p:nvSpPr>
          <p:cNvPr id="2355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smtClean="0">
                <a:ea typeface="新細明體" pitchFamily="18" charset="-120"/>
              </a:rPr>
              <a:t>Taking transform for all terms in the D.E.,</a:t>
            </a:r>
          </a:p>
          <a:p>
            <a:endParaRPr lang="en-US" altLang="zh-TW" smtClean="0">
              <a:ea typeface="新細明體" pitchFamily="18" charset="-120"/>
            </a:endParaRPr>
          </a:p>
          <a:p>
            <a:endParaRPr lang="en-US" altLang="zh-TW" smtClean="0">
              <a:ea typeface="新細明體" pitchFamily="18" charset="-120"/>
            </a:endParaRPr>
          </a:p>
          <a:p>
            <a:endParaRPr lang="en-US" altLang="zh-TW" smtClean="0">
              <a:ea typeface="新細明體" pitchFamily="18" charset="-120"/>
            </a:endParaRPr>
          </a:p>
          <a:p>
            <a:endParaRPr lang="en-US" altLang="zh-TW" smtClean="0">
              <a:ea typeface="新細明體" pitchFamily="18" charset="-120"/>
            </a:endParaRPr>
          </a:p>
          <a:p>
            <a:r>
              <a:rPr lang="en-US" altLang="zh-TW" smtClean="0">
                <a:ea typeface="新細明體" pitchFamily="18" charset="-120"/>
              </a:rPr>
              <a:t>Solving for Y(s), </a:t>
            </a:r>
          </a:p>
          <a:p>
            <a:pPr>
              <a:buFont typeface="Wingdings" panose="05000000000000000000" pitchFamily="2" charset="2"/>
              <a:buNone/>
            </a:pPr>
            <a:endParaRPr lang="en-US" altLang="zh-TW" smtClean="0">
              <a:ea typeface="新細明體" pitchFamily="18" charset="-120"/>
            </a:endParaRPr>
          </a:p>
        </p:txBody>
      </p:sp>
      <p:graphicFrame>
        <p:nvGraphicFramePr>
          <p:cNvPr id="23558" name="Object 4"/>
          <p:cNvGraphicFramePr>
            <a:graphicFrameLocks noChangeAspect="1"/>
          </p:cNvGraphicFramePr>
          <p:nvPr/>
        </p:nvGraphicFramePr>
        <p:xfrm>
          <a:off x="1066800" y="2209800"/>
          <a:ext cx="7391400" cy="1952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Equation" r:id="rId4" imgW="3175000" imgH="838200" progId="Equation.3">
                  <p:embed/>
                </p:oleObj>
              </mc:Choice>
              <mc:Fallback>
                <p:oleObj name="Equation" r:id="rId4" imgW="3175000" imgH="838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2209800"/>
                        <a:ext cx="7391400" cy="1952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9" name="Object 5"/>
          <p:cNvGraphicFramePr>
            <a:graphicFrameLocks noChangeAspect="1"/>
          </p:cNvGraphicFramePr>
          <p:nvPr/>
        </p:nvGraphicFramePr>
        <p:xfrm>
          <a:off x="2514600" y="4800600"/>
          <a:ext cx="3733800" cy="1012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name="Equation" r:id="rId6" imgW="1637589" imgH="444307" progId="Equation.3">
                  <p:embed/>
                </p:oleObj>
              </mc:Choice>
              <mc:Fallback>
                <p:oleObj name="Equation" r:id="rId6" imgW="1637589" imgH="44430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4800600"/>
                        <a:ext cx="3733800" cy="1012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6500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>
                <a:solidFill>
                  <a:srgbClr val="000000"/>
                </a:solidFill>
              </a:rPr>
              <a:t> Fourier Analysis</a:t>
            </a:r>
            <a:endParaRPr lang="en-US" altLang="zh-TW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457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1400">
                <a:solidFill>
                  <a:srgbClr val="000000"/>
                </a:solidFill>
                <a:latin typeface="Times New Roman" panose="02020603050405020304" pitchFamily="18" charset="0"/>
              </a:rPr>
              <a:t>4-</a:t>
            </a:r>
            <a:fld id="{DB856836-FB02-4E05-A6D6-15E14987A962}" type="slidenum">
              <a:rPr lang="en-US" altLang="zh-TW" sz="1400">
                <a:solidFill>
                  <a:srgbClr val="000000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38</a:t>
            </a:fld>
            <a:endParaRPr lang="en-US" altLang="zh-TW" sz="1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458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>
                <a:ea typeface="新細明體" pitchFamily="18" charset="-120"/>
              </a:rPr>
              <a:t>Example (cont’d)</a:t>
            </a:r>
            <a:endParaRPr lang="zh-TW" altLang="en-US" smtClean="0">
              <a:ea typeface="新細明體" pitchFamily="18" charset="-120"/>
            </a:endParaRPr>
          </a:p>
        </p:txBody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smtClean="0">
                <a:ea typeface="新細明體" pitchFamily="18" charset="-120"/>
              </a:rPr>
              <a:t>Applying partial-fraction expansion,</a:t>
            </a:r>
          </a:p>
          <a:p>
            <a:endParaRPr lang="en-US" altLang="zh-TW" smtClean="0">
              <a:ea typeface="新細明體" pitchFamily="18" charset="-120"/>
            </a:endParaRPr>
          </a:p>
          <a:p>
            <a:endParaRPr lang="en-US" altLang="zh-TW" smtClean="0">
              <a:ea typeface="新細明體" pitchFamily="18" charset="-120"/>
            </a:endParaRPr>
          </a:p>
          <a:p>
            <a:endParaRPr lang="en-US" altLang="zh-TW" smtClean="0">
              <a:ea typeface="新細明體" pitchFamily="18" charset="-120"/>
            </a:endParaRPr>
          </a:p>
          <a:p>
            <a:r>
              <a:rPr lang="en-US" altLang="zh-TW" smtClean="0">
                <a:ea typeface="新細明體" pitchFamily="18" charset="-120"/>
              </a:rPr>
              <a:t>Taking inverse Laplace transform,</a:t>
            </a:r>
          </a:p>
        </p:txBody>
      </p:sp>
      <p:graphicFrame>
        <p:nvGraphicFramePr>
          <p:cNvPr id="24582" name="Object 4"/>
          <p:cNvGraphicFramePr>
            <a:graphicFrameLocks noChangeAspect="1"/>
          </p:cNvGraphicFramePr>
          <p:nvPr/>
        </p:nvGraphicFramePr>
        <p:xfrm>
          <a:off x="2362200" y="2286000"/>
          <a:ext cx="3763963" cy="896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0" name="Equation" r:id="rId4" imgW="1651000" imgH="393700" progId="Equation.3">
                  <p:embed/>
                </p:oleObj>
              </mc:Choice>
              <mc:Fallback>
                <p:oleObj name="Equation" r:id="rId4" imgW="16510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2286000"/>
                        <a:ext cx="3763963" cy="896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83" name="Object 5"/>
          <p:cNvGraphicFramePr>
            <a:graphicFrameLocks noChangeAspect="1"/>
          </p:cNvGraphicFramePr>
          <p:nvPr/>
        </p:nvGraphicFramePr>
        <p:xfrm>
          <a:off x="2438400" y="4419600"/>
          <a:ext cx="4191000" cy="858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1" name="Equation" r:id="rId6" imgW="2108200" imgH="431800" progId="Equation.3">
                  <p:embed/>
                </p:oleObj>
              </mc:Choice>
              <mc:Fallback>
                <p:oleObj name="Equation" r:id="rId6" imgW="21082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4419600"/>
                        <a:ext cx="4191000" cy="858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50929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>
                <a:solidFill>
                  <a:srgbClr val="000000"/>
                </a:solidFill>
              </a:rPr>
              <a:t> Fourier Analysis</a:t>
            </a:r>
            <a:endParaRPr lang="en-US" altLang="zh-TW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560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1400">
                <a:solidFill>
                  <a:srgbClr val="000000"/>
                </a:solidFill>
                <a:latin typeface="Times New Roman" panose="02020603050405020304" pitchFamily="18" charset="0"/>
              </a:rPr>
              <a:t>4-</a:t>
            </a:r>
            <a:fld id="{082A9160-B952-4349-866D-BBDA7610034C}" type="slidenum">
              <a:rPr lang="en-US" altLang="zh-TW" sz="1400">
                <a:solidFill>
                  <a:srgbClr val="000000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39</a:t>
            </a:fld>
            <a:endParaRPr lang="en-US" altLang="zh-TW" sz="1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560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839200" cy="1143000"/>
          </a:xfrm>
        </p:spPr>
        <p:txBody>
          <a:bodyPr/>
          <a:lstStyle/>
          <a:p>
            <a:r>
              <a:rPr lang="en-US" altLang="zh-TW" sz="3600" smtClean="0">
                <a:ea typeface="新細明體" pitchFamily="18" charset="-120"/>
              </a:rPr>
              <a:t>Zero-Input and Zero-State Components</a:t>
            </a:r>
          </a:p>
        </p:txBody>
      </p:sp>
      <p:sp>
        <p:nvSpPr>
          <p:cNvPr id="2560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smtClean="0">
                <a:ea typeface="新細明體" pitchFamily="18" charset="-120"/>
              </a:rPr>
              <a:t>In the previous example, the total response is obtained.</a:t>
            </a:r>
          </a:p>
          <a:p>
            <a:pPr lvl="1"/>
            <a:r>
              <a:rPr lang="en-US" altLang="zh-TW" smtClean="0">
                <a:ea typeface="新細明體" pitchFamily="18" charset="-120"/>
              </a:rPr>
              <a:t>it includes both the zero-input and zero-state components.</a:t>
            </a:r>
          </a:p>
          <a:p>
            <a:r>
              <a:rPr lang="en-US" altLang="zh-TW" smtClean="0">
                <a:ea typeface="新細明體" pitchFamily="18" charset="-120"/>
              </a:rPr>
              <a:t>It is possible to </a:t>
            </a:r>
            <a:r>
              <a:rPr lang="en-US" altLang="zh-TW" smtClean="0">
                <a:solidFill>
                  <a:srgbClr val="FF0000"/>
                </a:solidFill>
                <a:ea typeface="新細明體" pitchFamily="18" charset="-120"/>
              </a:rPr>
              <a:t>separate the two components</a:t>
            </a:r>
            <a:r>
              <a:rPr lang="en-US" altLang="zh-TW" smtClean="0">
                <a:ea typeface="新細明體" pitchFamily="18" charset="-120"/>
              </a:rPr>
              <a:t>.</a:t>
            </a:r>
          </a:p>
          <a:p>
            <a:r>
              <a:rPr lang="en-US" altLang="zh-TW" smtClean="0">
                <a:ea typeface="新細明體" pitchFamily="18" charset="-120"/>
              </a:rPr>
              <a:t>The initial condition terms give rise to the zero-input response. </a:t>
            </a:r>
          </a:p>
        </p:txBody>
      </p:sp>
    </p:spTree>
    <p:extLst>
      <p:ext uri="{BB962C8B-B14F-4D97-AF65-F5344CB8AC3E}">
        <p14:creationId xmlns:p14="http://schemas.microsoft.com/office/powerpoint/2010/main" val="704413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>
                <a:solidFill>
                  <a:srgbClr val="000000"/>
                </a:solidFill>
              </a:rPr>
              <a:t> Fourier Analysis</a:t>
            </a:r>
            <a:endParaRPr lang="en-US" altLang="zh-TW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662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1400">
                <a:solidFill>
                  <a:srgbClr val="000000"/>
                </a:solidFill>
                <a:latin typeface="Times New Roman" panose="02020603050405020304" pitchFamily="18" charset="0"/>
              </a:rPr>
              <a:t>4-</a:t>
            </a:r>
            <a:fld id="{C8BBCD43-A268-43CB-B552-0CC33FE3C9F1}" type="slidenum">
              <a:rPr lang="en-US" altLang="zh-TW" sz="1400">
                <a:solidFill>
                  <a:srgbClr val="000000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40</a:t>
            </a:fld>
            <a:endParaRPr lang="en-US" altLang="zh-TW" sz="1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662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>
                <a:ea typeface="新細明體" pitchFamily="18" charset="-120"/>
              </a:rPr>
              <a:t>Example (cont’d)</a:t>
            </a:r>
          </a:p>
        </p:txBody>
      </p:sp>
      <p:sp>
        <p:nvSpPr>
          <p:cNvPr id="2662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smtClean="0">
                <a:ea typeface="新細明體" pitchFamily="18" charset="-120"/>
              </a:rPr>
              <a:t>We can separate out the initial condition terms as follows:</a:t>
            </a:r>
          </a:p>
        </p:txBody>
      </p:sp>
      <p:graphicFrame>
        <p:nvGraphicFramePr>
          <p:cNvPr id="26630" name="Object 4"/>
          <p:cNvGraphicFramePr>
            <a:graphicFrameLocks noChangeAspect="1"/>
          </p:cNvGraphicFramePr>
          <p:nvPr/>
        </p:nvGraphicFramePr>
        <p:xfrm>
          <a:off x="601663" y="2590800"/>
          <a:ext cx="8005762" cy="3697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3" name="Equation" r:id="rId4" imgW="3962400" imgH="1828800" progId="Equation.3">
                  <p:embed/>
                </p:oleObj>
              </mc:Choice>
              <mc:Fallback>
                <p:oleObj name="Equation" r:id="rId4" imgW="3962400" imgH="1828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663" y="2590800"/>
                        <a:ext cx="8005762" cy="3697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73725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>
                <a:solidFill>
                  <a:srgbClr val="000000"/>
                </a:solidFill>
              </a:rPr>
              <a:t> Fourier Analysis</a:t>
            </a:r>
            <a:endParaRPr lang="en-US" altLang="zh-TW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765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1400">
                <a:solidFill>
                  <a:srgbClr val="000000"/>
                </a:solidFill>
                <a:latin typeface="Times New Roman" panose="02020603050405020304" pitchFamily="18" charset="0"/>
              </a:rPr>
              <a:t>4-</a:t>
            </a:r>
            <a:fld id="{ECA4DAF9-ACBE-4DC0-A498-B3FA661EE15E}" type="slidenum">
              <a:rPr lang="en-US" altLang="zh-TW" sz="1400">
                <a:solidFill>
                  <a:srgbClr val="000000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41</a:t>
            </a:fld>
            <a:endParaRPr lang="en-US" altLang="zh-TW" sz="1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765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>
                <a:ea typeface="新細明體" pitchFamily="18" charset="-120"/>
              </a:rPr>
              <a:t>Example (cont’d)</a:t>
            </a:r>
            <a:endParaRPr lang="zh-TW" altLang="en-US" smtClean="0">
              <a:ea typeface="新細明體" pitchFamily="18" charset="-120"/>
            </a:endParaRPr>
          </a:p>
        </p:txBody>
      </p:sp>
      <p:sp>
        <p:nvSpPr>
          <p:cNvPr id="2765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3810000"/>
            <a:ext cx="7772400" cy="2438400"/>
          </a:xfrm>
        </p:spPr>
        <p:txBody>
          <a:bodyPr/>
          <a:lstStyle/>
          <a:p>
            <a:r>
              <a:rPr lang="en-US" altLang="zh-TW" smtClean="0">
                <a:ea typeface="新細明體" pitchFamily="18" charset="-120"/>
              </a:rPr>
              <a:t>Taking the inverse transform:</a:t>
            </a:r>
          </a:p>
        </p:txBody>
      </p:sp>
      <p:graphicFrame>
        <p:nvGraphicFramePr>
          <p:cNvPr id="27654" name="Object 4"/>
          <p:cNvGraphicFramePr>
            <a:graphicFrameLocks noChangeAspect="1"/>
          </p:cNvGraphicFramePr>
          <p:nvPr/>
        </p:nvGraphicFramePr>
        <p:xfrm>
          <a:off x="1371600" y="1524000"/>
          <a:ext cx="5697538" cy="2157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8" name="Equation" r:id="rId4" imgW="2819400" imgH="1066800" progId="Equation.3">
                  <p:embed/>
                </p:oleObj>
              </mc:Choice>
              <mc:Fallback>
                <p:oleObj name="Equation" r:id="rId4" imgW="2819400" imgH="1066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1524000"/>
                        <a:ext cx="5697538" cy="2157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5" name="Object 5"/>
          <p:cNvGraphicFramePr>
            <a:graphicFrameLocks noChangeAspect="1"/>
          </p:cNvGraphicFramePr>
          <p:nvPr/>
        </p:nvGraphicFramePr>
        <p:xfrm>
          <a:off x="990600" y="4495800"/>
          <a:ext cx="7407275" cy="1314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9" name="Equation" r:id="rId6" imgW="3505200" imgH="622300" progId="Equation.3">
                  <p:embed/>
                </p:oleObj>
              </mc:Choice>
              <mc:Fallback>
                <p:oleObj name="Equation" r:id="rId6" imgW="3505200" imgH="622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4495800"/>
                        <a:ext cx="7407275" cy="1314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928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>
                <a:solidFill>
                  <a:srgbClr val="000000"/>
                </a:solidFill>
              </a:rPr>
              <a:t> Fourier Analysis</a:t>
            </a:r>
            <a:endParaRPr lang="en-US" altLang="zh-TW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867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1400">
                <a:solidFill>
                  <a:srgbClr val="000000"/>
                </a:solidFill>
                <a:latin typeface="Times New Roman" panose="02020603050405020304" pitchFamily="18" charset="0"/>
              </a:rPr>
              <a:t>4-</a:t>
            </a:r>
            <a:fld id="{48251525-F62A-4E27-B521-E5E23EEEAA29}" type="slidenum">
              <a:rPr lang="en-US" altLang="zh-TW" sz="1400">
                <a:solidFill>
                  <a:srgbClr val="000000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42</a:t>
            </a:fld>
            <a:endParaRPr lang="en-US" altLang="zh-TW" sz="1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8676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839200" cy="1143000"/>
          </a:xfrm>
        </p:spPr>
        <p:txBody>
          <a:bodyPr/>
          <a:lstStyle/>
          <a:p>
            <a:r>
              <a:rPr lang="en-US" altLang="zh-TW" sz="3600" smtClean="0">
                <a:ea typeface="新細明體" pitchFamily="18" charset="-120"/>
              </a:rPr>
              <a:t>Zero-Input and Zero-State </a:t>
            </a:r>
            <a:r>
              <a:rPr lang="en-US" altLang="zh-CN" sz="3600" smtClean="0">
                <a:ea typeface="新細明體" pitchFamily="18" charset="-120"/>
              </a:rPr>
              <a:t>Response</a:t>
            </a:r>
            <a:endParaRPr lang="en-US" altLang="zh-TW" sz="3600" smtClean="0">
              <a:ea typeface="新細明體" pitchFamily="18" charset="-120"/>
            </a:endParaRPr>
          </a:p>
        </p:txBody>
      </p:sp>
      <p:pic>
        <p:nvPicPr>
          <p:cNvPr id="28677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4025107" y="-1467644"/>
            <a:ext cx="1163638" cy="7210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678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3914775" y="352425"/>
            <a:ext cx="1384300" cy="690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679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4287044" y="1459707"/>
            <a:ext cx="674687" cy="7067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680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4241801" y="3159125"/>
            <a:ext cx="792162" cy="544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22250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>
                <a:solidFill>
                  <a:srgbClr val="000000"/>
                </a:solidFill>
              </a:rPr>
              <a:t> Fourier Analysis</a:t>
            </a:r>
            <a:endParaRPr lang="en-US" altLang="zh-TW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969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1400">
                <a:solidFill>
                  <a:srgbClr val="000000"/>
                </a:solidFill>
                <a:latin typeface="Times New Roman" panose="02020603050405020304" pitchFamily="18" charset="0"/>
              </a:rPr>
              <a:t>4-</a:t>
            </a:r>
            <a:fld id="{02227CD4-ED58-4128-9937-70FC2FD4D96D}" type="slidenum">
              <a:rPr lang="en-US" altLang="zh-TW" sz="1400">
                <a:solidFill>
                  <a:srgbClr val="000000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43</a:t>
            </a:fld>
            <a:endParaRPr lang="en-US" altLang="zh-TW" sz="1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970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839200" cy="1143000"/>
          </a:xfrm>
        </p:spPr>
        <p:txBody>
          <a:bodyPr/>
          <a:lstStyle/>
          <a:p>
            <a:r>
              <a:rPr lang="en-US" altLang="zh-TW" sz="3600" smtClean="0">
                <a:ea typeface="新細明體" pitchFamily="18" charset="-120"/>
              </a:rPr>
              <a:t>Zero-Input and Zero-State </a:t>
            </a:r>
            <a:r>
              <a:rPr lang="en-US" altLang="zh-CN" sz="3600" smtClean="0">
                <a:ea typeface="新細明體" pitchFamily="18" charset="-120"/>
              </a:rPr>
              <a:t>Response</a:t>
            </a:r>
            <a:endParaRPr lang="en-US" altLang="zh-TW" sz="3600" smtClean="0">
              <a:ea typeface="新細明體" pitchFamily="18" charset="-120"/>
            </a:endParaRPr>
          </a:p>
        </p:txBody>
      </p:sp>
      <p:pic>
        <p:nvPicPr>
          <p:cNvPr id="29701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4111625" y="-1635124"/>
            <a:ext cx="1258887" cy="8247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702" name="Picture 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3536157" y="558006"/>
            <a:ext cx="2081212" cy="847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57873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09800" y="838200"/>
            <a:ext cx="4724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C00000"/>
                </a:solidFill>
              </a:rPr>
              <a:t>END</a:t>
            </a:r>
          </a:p>
        </p:txBody>
      </p:sp>
    </p:spTree>
    <p:extLst>
      <p:ext uri="{BB962C8B-B14F-4D97-AF65-F5344CB8AC3E}">
        <p14:creationId xmlns:p14="http://schemas.microsoft.com/office/powerpoint/2010/main" val="19813965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518</TotalTime>
  <Words>579</Words>
  <Application>Microsoft Office PowerPoint</Application>
  <PresentationFormat>On-screen Show (4:3)</PresentationFormat>
  <Paragraphs>208</Paragraphs>
  <Slides>44</Slides>
  <Notes>12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55" baseType="lpstr">
      <vt:lpstr>新細明體</vt:lpstr>
      <vt:lpstr>Arial</vt:lpstr>
      <vt:lpstr>Calibri</vt:lpstr>
      <vt:lpstr>Cambria Math</vt:lpstr>
      <vt:lpstr>Comic Sans MS</vt:lpstr>
      <vt:lpstr>Times New Roman</vt:lpstr>
      <vt:lpstr>Wingdings</vt:lpstr>
      <vt:lpstr>ZapfDingbats</vt:lpstr>
      <vt:lpstr>Office Theme</vt:lpstr>
      <vt:lpstr>Default Design</vt:lpstr>
      <vt:lpstr>Microsoft Equation 3.0</vt:lpstr>
      <vt:lpstr>EE3114 Systems and Control    Tutorial - 2</vt:lpstr>
      <vt:lpstr>Review</vt:lpstr>
      <vt:lpstr>PowerPoint Presentation</vt:lpstr>
      <vt:lpstr>PowerPoint Presentation</vt:lpstr>
      <vt:lpstr>Why Laplace Transform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Solution of Differential Equations</vt:lpstr>
      <vt:lpstr>Example </vt:lpstr>
      <vt:lpstr>Example (cont’d)</vt:lpstr>
      <vt:lpstr>Example (cont’d)</vt:lpstr>
      <vt:lpstr>Example (cont’d)</vt:lpstr>
      <vt:lpstr>Zero-Input and Zero-State Components</vt:lpstr>
      <vt:lpstr>Example (cont’d)</vt:lpstr>
      <vt:lpstr>Example (cont’d)</vt:lpstr>
      <vt:lpstr>Zero-Input and Zero-State Response</vt:lpstr>
      <vt:lpstr>Zero-Input and Zero-State Response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Control Systems  Text book: K. Ogata  Modern control Engineering. 5th edition</dc:title>
  <dc:creator>Ron</dc:creator>
  <cp:lastModifiedBy>Prof. CHEN Jie</cp:lastModifiedBy>
  <cp:revision>244</cp:revision>
  <dcterms:created xsi:type="dcterms:W3CDTF">2006-08-16T00:00:00Z</dcterms:created>
  <dcterms:modified xsi:type="dcterms:W3CDTF">2019-09-10T14:13:00Z</dcterms:modified>
</cp:coreProperties>
</file>