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notesMasterIdLst>
    <p:notesMasterId r:id="rId30"/>
  </p:notesMasterIdLst>
  <p:handoutMasterIdLst>
    <p:handoutMasterId r:id="rId31"/>
  </p:handoutMasterIdLst>
  <p:sldIdLst>
    <p:sldId id="257" r:id="rId2"/>
    <p:sldId id="258" r:id="rId3"/>
    <p:sldId id="259" r:id="rId4"/>
    <p:sldId id="260" r:id="rId5"/>
    <p:sldId id="261" r:id="rId6"/>
    <p:sldId id="262" r:id="rId7"/>
    <p:sldId id="266" r:id="rId8"/>
    <p:sldId id="267" r:id="rId9"/>
    <p:sldId id="268" r:id="rId10"/>
    <p:sldId id="391" r:id="rId11"/>
    <p:sldId id="392" r:id="rId12"/>
    <p:sldId id="393" r:id="rId13"/>
    <p:sldId id="317" r:id="rId14"/>
    <p:sldId id="299" r:id="rId15"/>
    <p:sldId id="300" r:id="rId16"/>
    <p:sldId id="301" r:id="rId17"/>
    <p:sldId id="302" r:id="rId18"/>
    <p:sldId id="303" r:id="rId19"/>
    <p:sldId id="334" r:id="rId20"/>
    <p:sldId id="394" r:id="rId21"/>
    <p:sldId id="338" r:id="rId22"/>
    <p:sldId id="340" r:id="rId23"/>
    <p:sldId id="350" r:id="rId24"/>
    <p:sldId id="332" r:id="rId25"/>
    <p:sldId id="359" r:id="rId26"/>
    <p:sldId id="360" r:id="rId27"/>
    <p:sldId id="384" r:id="rId28"/>
    <p:sldId id="361" r:id="rId29"/>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1"/>
    <p:restoredTop sz="85844" autoAdjust="0"/>
  </p:normalViewPr>
  <p:slideViewPr>
    <p:cSldViewPr snapToGrid="0" snapToObjects="1">
      <p:cViewPr varScale="1">
        <p:scale>
          <a:sx n="99" d="100"/>
          <a:sy n="99" d="100"/>
        </p:scale>
        <p:origin x="12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7046" cy="34154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9992" y="1"/>
            <a:ext cx="4307046" cy="341542"/>
          </a:xfrm>
          <a:prstGeom prst="rect">
            <a:avLst/>
          </a:prstGeom>
        </p:spPr>
        <p:txBody>
          <a:bodyPr vert="horz" lIns="91440" tIns="45720" rIns="91440" bIns="45720" rtlCol="0"/>
          <a:lstStyle>
            <a:lvl1pPr algn="r">
              <a:defRPr sz="1200"/>
            </a:lvl1pPr>
          </a:lstStyle>
          <a:p>
            <a:fld id="{D88B5BF6-B560-462F-A23B-FADB87802758}" type="datetimeFigureOut">
              <a:rPr lang="en-US" smtClean="0"/>
              <a:t>9/24/2021</a:t>
            </a:fld>
            <a:endParaRPr lang="en-US"/>
          </a:p>
        </p:txBody>
      </p:sp>
      <p:sp>
        <p:nvSpPr>
          <p:cNvPr id="4" name="Footer Placeholder 3"/>
          <p:cNvSpPr>
            <a:spLocks noGrp="1"/>
          </p:cNvSpPr>
          <p:nvPr>
            <p:ph type="ftr" sz="quarter" idx="2"/>
          </p:nvPr>
        </p:nvSpPr>
        <p:spPr>
          <a:xfrm>
            <a:off x="0" y="6465659"/>
            <a:ext cx="4307046" cy="3415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9992" y="6465659"/>
            <a:ext cx="4307046" cy="341541"/>
          </a:xfrm>
          <a:prstGeom prst="rect">
            <a:avLst/>
          </a:prstGeom>
        </p:spPr>
        <p:txBody>
          <a:bodyPr vert="horz" lIns="91440" tIns="45720" rIns="91440" bIns="45720" rtlCol="0" anchor="b"/>
          <a:lstStyle>
            <a:lvl1pPr algn="r">
              <a:defRPr sz="1200"/>
            </a:lvl1pPr>
          </a:lstStyle>
          <a:p>
            <a:fld id="{D460550D-4528-40E4-8E02-E895989EA1C3}" type="slidenum">
              <a:rPr lang="en-US" smtClean="0"/>
              <a:t>‹#›</a:t>
            </a:fld>
            <a:endParaRPr lang="en-US"/>
          </a:p>
        </p:txBody>
      </p:sp>
    </p:spTree>
    <p:extLst>
      <p:ext uri="{BB962C8B-B14F-4D97-AF65-F5344CB8AC3E}">
        <p14:creationId xmlns:p14="http://schemas.microsoft.com/office/powerpoint/2010/main" val="83623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58A023AC-E5CA-437B-BB7E-8D96DD935E90}" type="datetimeFigureOut">
              <a:rPr lang="en-GB" smtClean="0"/>
              <a:t>24/09/2021</a:t>
            </a:fld>
            <a:endParaRPr lang="en-GB"/>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19325DB3-80C7-4A33-8837-0794E8A8CC4C}" type="slidenum">
              <a:rPr lang="en-GB" smtClean="0"/>
              <a:t>‹#›</a:t>
            </a:fld>
            <a:endParaRPr lang="en-GB"/>
          </a:p>
        </p:txBody>
      </p:sp>
    </p:spTree>
    <p:extLst>
      <p:ext uri="{BB962C8B-B14F-4D97-AF65-F5344CB8AC3E}">
        <p14:creationId xmlns:p14="http://schemas.microsoft.com/office/powerpoint/2010/main" val="32173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Teachers: create your own QR code.</a:t>
            </a:r>
            <a:endParaRPr lang="en-GB" dirty="0"/>
          </a:p>
        </p:txBody>
      </p:sp>
      <p:sp>
        <p:nvSpPr>
          <p:cNvPr id="4" name="Slide Number Placeholder 3"/>
          <p:cNvSpPr>
            <a:spLocks noGrp="1"/>
          </p:cNvSpPr>
          <p:nvPr>
            <p:ph type="sldNum" sz="quarter" idx="10"/>
          </p:nvPr>
        </p:nvSpPr>
        <p:spPr/>
        <p:txBody>
          <a:bodyPr/>
          <a:lstStyle/>
          <a:p>
            <a:fld id="{19325DB3-80C7-4A33-8837-0794E8A8CC4C}" type="slidenum">
              <a:rPr lang="en-GB" smtClean="0"/>
              <a:t>4</a:t>
            </a:fld>
            <a:endParaRPr lang="en-GB"/>
          </a:p>
        </p:txBody>
      </p:sp>
    </p:spTree>
    <p:extLst>
      <p:ext uri="{BB962C8B-B14F-4D97-AF65-F5344CB8AC3E}">
        <p14:creationId xmlns:p14="http://schemas.microsoft.com/office/powerpoint/2010/main" val="1944838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517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18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9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83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3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53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38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43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59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21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41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95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65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9/24/2021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4220855"/>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www.youtube.com/watch?v=eW3gMGqcZQ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tiff"/><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2.elc.polyu.edu.hk/cill/eap/hedging.htm" TargetMode="External"/><Relationship Id="rId2" Type="http://schemas.openxmlformats.org/officeDocument/2006/relationships/hyperlink" Target="http://online-resources.lc.cityu.edu.hk/WebPages/OnlineResources/"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uefap.com/writing/feature/hedge.ht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unilearning.uow.edu.au/academic/2bi.html" TargetMode="External"/><Relationship Id="rId2" Type="http://schemas.openxmlformats.org/officeDocument/2006/relationships/hyperlink" Target="http://www.uefap.com/writing/writfram.htm"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666" y="1439010"/>
            <a:ext cx="10666347" cy="2488182"/>
          </a:xfrm>
        </p:spPr>
        <p:txBody>
          <a:bodyPr>
            <a:normAutofit/>
          </a:bodyPr>
          <a:lstStyle/>
          <a:p>
            <a:r>
              <a:rPr lang="en-US" sz="5400" b="1" dirty="0" smtClean="0">
                <a:effectLst>
                  <a:outerShdw blurRad="38100" dist="38100" dir="2700000" algn="tl">
                    <a:srgbClr val="000000">
                      <a:alpha val="43137"/>
                    </a:srgbClr>
                  </a:outerShdw>
                </a:effectLst>
              </a:rPr>
              <a:t>LC0200A</a:t>
            </a:r>
            <a:r>
              <a:rPr lang="en-US" sz="5400" b="1" dirty="0">
                <a:effectLst>
                  <a:outerShdw blurRad="38100" dist="38100" dir="2700000" algn="tl">
                    <a:srgbClr val="000000">
                      <a:alpha val="43137"/>
                    </a:srgbClr>
                  </a:outerShdw>
                </a:effectLst>
              </a:rPr>
              <a:t>: EAP </a:t>
            </a:r>
            <a:r>
              <a:rPr lang="en-US" sz="5400" b="1" dirty="0" smtClean="0">
                <a:effectLst>
                  <a:outerShdw blurRad="38100" dist="38100" dir="2700000" algn="tl">
                    <a:srgbClr val="000000">
                      <a:alpha val="43137"/>
                    </a:srgbClr>
                  </a:outerShdw>
                </a:effectLst>
              </a:rPr>
              <a:t>1 – Unit 2</a:t>
            </a:r>
            <a:r>
              <a:rPr lang="en-US" sz="5400" b="1" dirty="0">
                <a:effectLst>
                  <a:outerShdw blurRad="38100" dist="38100" dir="2700000" algn="tl">
                    <a:srgbClr val="000000">
                      <a:alpha val="43137"/>
                    </a:srgbClr>
                  </a:outerShdw>
                </a:effectLst>
              </a:rPr>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English for Academic Purposes</a:t>
            </a:r>
            <a:endParaRPr lang="en-US" sz="5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7180617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Today’s Class Objectives </a:t>
            </a:r>
          </a:p>
        </p:txBody>
      </p:sp>
      <p:sp>
        <p:nvSpPr>
          <p:cNvPr id="3" name="Content Placeholder 2"/>
          <p:cNvSpPr>
            <a:spLocks noGrp="1"/>
          </p:cNvSpPr>
          <p:nvPr>
            <p:ph idx="1"/>
          </p:nvPr>
        </p:nvSpPr>
        <p:spPr>
          <a:xfrm>
            <a:off x="5265682" y="1261241"/>
            <a:ext cx="6926317" cy="5304451"/>
          </a:xfrm>
        </p:spPr>
        <p:txBody>
          <a:bodyPr>
            <a:noAutofit/>
          </a:bodyPr>
          <a:lstStyle/>
          <a:p>
            <a:pPr marL="0" indent="0">
              <a:buNone/>
            </a:pPr>
            <a:r>
              <a:rPr lang="en-US" sz="2400" b="1" dirty="0"/>
              <a:t>In this lesson you will:</a:t>
            </a:r>
          </a:p>
          <a:p>
            <a:r>
              <a:rPr lang="en-US" sz="2400" dirty="0"/>
              <a:t>Analyze and identify the genre, audience, and purpose of texts.</a:t>
            </a:r>
          </a:p>
          <a:p>
            <a:r>
              <a:rPr lang="en-US" sz="2400" dirty="0"/>
              <a:t>Evaluate and identify different types of evidence</a:t>
            </a:r>
          </a:p>
          <a:p>
            <a:r>
              <a:rPr lang="en-US" sz="2400" dirty="0"/>
              <a:t>Understand the purpose of hedging in academic writing</a:t>
            </a:r>
          </a:p>
          <a:p>
            <a:r>
              <a:rPr lang="en-US" sz="2400" dirty="0"/>
              <a:t>Identify hedging in reading</a:t>
            </a:r>
          </a:p>
          <a:p>
            <a:r>
              <a:rPr lang="en-US" sz="2400" dirty="0"/>
              <a:t>Apply the principles of hedging in academic writing</a:t>
            </a:r>
          </a:p>
          <a:p>
            <a:endParaRPr lang="en-US" sz="2400" dirty="0"/>
          </a:p>
          <a:p>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2" descr="Image result for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16" y="1535611"/>
            <a:ext cx="4566480" cy="4109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800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What is a MOOC: Task 1</a:t>
            </a:r>
          </a:p>
        </p:txBody>
      </p:sp>
      <p:pic>
        <p:nvPicPr>
          <p:cNvPr id="6" name="Content Placeholder 5" descr="A close up of text on a whiteboard&#10;&#10;Description automatically generated">
            <a:extLst>
              <a:ext uri="{FF2B5EF4-FFF2-40B4-BE49-F238E27FC236}">
                <a16:creationId xmlns:a16="http://schemas.microsoft.com/office/drawing/2014/main" id="{C1DE7F55-3CFB-B044-89F2-CA7B415F629D}"/>
              </a:ext>
            </a:extLst>
          </p:cNvPr>
          <p:cNvPicPr>
            <a:picLocks noGrp="1" noChangeAspect="1"/>
          </p:cNvPicPr>
          <p:nvPr>
            <p:ph idx="1"/>
          </p:nvPr>
        </p:nvPicPr>
        <p:blipFill>
          <a:blip r:embed="rId2"/>
          <a:stretch>
            <a:fillRect/>
          </a:stretch>
        </p:blipFill>
        <p:spPr>
          <a:xfrm>
            <a:off x="5265738" y="1954045"/>
            <a:ext cx="6926262" cy="391828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TextBox 6">
            <a:extLst>
              <a:ext uri="{FF2B5EF4-FFF2-40B4-BE49-F238E27FC236}">
                <a16:creationId xmlns:a16="http://schemas.microsoft.com/office/drawing/2014/main" id="{715424DA-858C-F84E-8AAA-37FE422DED67}"/>
              </a:ext>
            </a:extLst>
          </p:cNvPr>
          <p:cNvSpPr txBox="1"/>
          <p:nvPr/>
        </p:nvSpPr>
        <p:spPr>
          <a:xfrm>
            <a:off x="636104" y="2080591"/>
            <a:ext cx="4629634"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Watch the following </a:t>
            </a:r>
            <a:r>
              <a:rPr lang="en-US" sz="2400" dirty="0">
                <a:solidFill>
                  <a:schemeClr val="accent2"/>
                </a:solidFill>
                <a:hlinkClick r:id="rId4">
                  <a:extLst>
                    <a:ext uri="{A12FA001-AC4F-418D-AE19-62706E023703}">
                      <ahyp:hlinkClr xmlns="" xmlns:ahyp="http://schemas.microsoft.com/office/drawing/2018/hyperlinkcolor" val="tx"/>
                    </a:ext>
                  </a:extLst>
                </a:hlinkClick>
              </a:rPr>
              <a:t>YouTube clip </a:t>
            </a:r>
            <a:r>
              <a:rPr lang="en-US" sz="2400" dirty="0"/>
              <a:t>about Massive Open Online Course (MOOCS)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Take notes on the points you find interesting.</a:t>
            </a:r>
          </a:p>
        </p:txBody>
      </p:sp>
    </p:spTree>
    <p:extLst>
      <p:ext uri="{BB962C8B-B14F-4D97-AF65-F5344CB8AC3E}">
        <p14:creationId xmlns:p14="http://schemas.microsoft.com/office/powerpoint/2010/main" val="3882615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Discussion: Task 2</a:t>
            </a:r>
          </a:p>
        </p:txBody>
      </p:sp>
      <p:sp>
        <p:nvSpPr>
          <p:cNvPr id="3" name="Content Placeholder 2"/>
          <p:cNvSpPr>
            <a:spLocks noGrp="1"/>
          </p:cNvSpPr>
          <p:nvPr>
            <p:ph idx="1"/>
          </p:nvPr>
        </p:nvSpPr>
        <p:spPr>
          <a:xfrm>
            <a:off x="4955412" y="1179443"/>
            <a:ext cx="7236588" cy="5386249"/>
          </a:xfrm>
        </p:spPr>
        <p:txBody>
          <a:bodyPr>
            <a:noAutofit/>
          </a:bodyPr>
          <a:lstStyle/>
          <a:p>
            <a:r>
              <a:rPr lang="en-US" sz="2000" dirty="0"/>
              <a:t>Discuss the following question with one or two more classmates.</a:t>
            </a:r>
          </a:p>
          <a:p>
            <a:pPr marL="914400" lvl="1" indent="-457200">
              <a:buFont typeface="+mj-lt"/>
              <a:buAutoNum type="arabicPeriod"/>
            </a:pPr>
            <a:r>
              <a:rPr lang="en-US" sz="2400" dirty="0">
                <a:solidFill>
                  <a:schemeClr val="accent2"/>
                </a:solidFill>
              </a:rPr>
              <a:t>“What experience do you have with on-line learning? (What subjects have you studied on-line? What kinds of on-line resources or activities have you used?)”</a:t>
            </a:r>
          </a:p>
          <a:p>
            <a:r>
              <a:rPr lang="en-US" sz="2000" dirty="0"/>
              <a:t>Then, </a:t>
            </a:r>
            <a:r>
              <a:rPr lang="en-US" sz="2000" dirty="0" smtClean="0"/>
              <a:t>log in </a:t>
            </a:r>
            <a:r>
              <a:rPr lang="en-US" sz="2000" dirty="0"/>
              <a:t>to Padlet using the QR code and answer the following question about Advantages and Disadvantages</a:t>
            </a:r>
          </a:p>
          <a:p>
            <a:pPr marL="914400" lvl="1" indent="-457200">
              <a:buFont typeface="+mj-lt"/>
              <a:buAutoNum type="arabicPeriod" startAt="2"/>
            </a:pPr>
            <a:r>
              <a:rPr lang="en-US" sz="2400" dirty="0">
                <a:solidFill>
                  <a:schemeClr val="accent2"/>
                </a:solidFill>
              </a:rPr>
              <a:t>“Based on your experience and/or your best “educated guesses”, what are the advantages and disadvantages of:</a:t>
            </a:r>
            <a:r>
              <a:rPr lang="en-IE" sz="2400" dirty="0">
                <a:solidFill>
                  <a:schemeClr val="accent2"/>
                </a:solidFill>
              </a:rPr>
              <a:t>   </a:t>
            </a:r>
          </a:p>
          <a:p>
            <a:pPr marL="1314450" lvl="2" indent="-457200"/>
            <a:r>
              <a:rPr lang="en-US" sz="2400" dirty="0">
                <a:solidFill>
                  <a:schemeClr val="accent2"/>
                </a:solidFill>
              </a:rPr>
              <a:t>on-line learning?</a:t>
            </a:r>
            <a:r>
              <a:rPr lang="en-IE" sz="2400" dirty="0">
                <a:solidFill>
                  <a:schemeClr val="accent2"/>
                </a:solidFill>
              </a:rPr>
              <a:t> </a:t>
            </a:r>
          </a:p>
          <a:p>
            <a:pPr marL="1314450" lvl="2" indent="-457200"/>
            <a:r>
              <a:rPr lang="en-US" sz="2400" dirty="0">
                <a:solidFill>
                  <a:schemeClr val="accent2"/>
                </a:solidFill>
              </a:rPr>
              <a:t>classroom-based learning?”</a:t>
            </a:r>
          </a:p>
          <a:p>
            <a:pPr lvl="0"/>
            <a:endParaRPr lang="en-IE" dirty="0"/>
          </a:p>
          <a:p>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29AA24FF-3BB0-8945-BCA8-9523AE797490}"/>
              </a:ext>
            </a:extLst>
          </p:cNvPr>
          <p:cNvPicPr>
            <a:picLocks noChangeAspect="1"/>
          </p:cNvPicPr>
          <p:nvPr/>
        </p:nvPicPr>
        <p:blipFill>
          <a:blip r:embed="rId4"/>
          <a:stretch>
            <a:fillRect/>
          </a:stretch>
        </p:blipFill>
        <p:spPr>
          <a:xfrm>
            <a:off x="241927" y="1732470"/>
            <a:ext cx="4713484" cy="4641826"/>
          </a:xfrm>
          <a:prstGeom prst="rect">
            <a:avLst/>
          </a:prstGeom>
        </p:spPr>
      </p:pic>
    </p:spTree>
    <p:extLst>
      <p:ext uri="{BB962C8B-B14F-4D97-AF65-F5344CB8AC3E}">
        <p14:creationId xmlns:p14="http://schemas.microsoft.com/office/powerpoint/2010/main" val="313058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Reading: Task 3</a:t>
            </a:r>
          </a:p>
        </p:txBody>
      </p:sp>
      <p:sp>
        <p:nvSpPr>
          <p:cNvPr id="3" name="Content Placeholder 2"/>
          <p:cNvSpPr>
            <a:spLocks noGrp="1"/>
          </p:cNvSpPr>
          <p:nvPr>
            <p:ph idx="1"/>
          </p:nvPr>
        </p:nvSpPr>
        <p:spPr>
          <a:xfrm>
            <a:off x="5265682" y="2067339"/>
            <a:ext cx="6926317" cy="4498353"/>
          </a:xfrm>
        </p:spPr>
        <p:txBody>
          <a:bodyPr>
            <a:noAutofit/>
          </a:bodyPr>
          <a:lstStyle/>
          <a:p>
            <a:r>
              <a:rPr lang="en-US" sz="2400" dirty="0"/>
              <a:t>Read the following four short texts and then discuss the following questions. </a:t>
            </a:r>
            <a:endParaRPr lang="en-IE" sz="2400" dirty="0"/>
          </a:p>
          <a:p>
            <a:pPr marL="0" indent="0">
              <a:buNone/>
            </a:pPr>
            <a:r>
              <a:rPr lang="en-US" sz="2400" dirty="0"/>
              <a:t> </a:t>
            </a:r>
            <a:endParaRPr lang="en-IE" sz="2400" dirty="0"/>
          </a:p>
          <a:p>
            <a:pPr marL="457200" indent="-457200">
              <a:buFont typeface="+mj-lt"/>
              <a:buAutoNum type="arabicPeriod"/>
            </a:pPr>
            <a:r>
              <a:rPr lang="en-US" sz="2400" dirty="0"/>
              <a:t>How many ideas from your previous discussion are mentioned?</a:t>
            </a:r>
          </a:p>
          <a:p>
            <a:pPr marL="457200" indent="-457200">
              <a:buFont typeface="+mj-lt"/>
              <a:buAutoNum type="arabicPeriod"/>
            </a:pPr>
            <a:endParaRPr lang="en-IE" sz="2400" dirty="0"/>
          </a:p>
          <a:p>
            <a:pPr marL="457200" indent="-457200">
              <a:buFont typeface="+mj-lt"/>
              <a:buAutoNum type="arabicPeriod"/>
            </a:pPr>
            <a:r>
              <a:rPr lang="en-US" sz="2400" dirty="0"/>
              <a:t>What new ideas have you learned from these texts?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4" name="Picture 3">
            <a:extLst>
              <a:ext uri="{FF2B5EF4-FFF2-40B4-BE49-F238E27FC236}">
                <a16:creationId xmlns:a16="http://schemas.microsoft.com/office/drawing/2014/main" id="{CE995B09-772A-874B-84F9-1B12E7F3F079}"/>
              </a:ext>
            </a:extLst>
          </p:cNvPr>
          <p:cNvPicPr>
            <a:picLocks noChangeAspect="1"/>
          </p:cNvPicPr>
          <p:nvPr/>
        </p:nvPicPr>
        <p:blipFill rotWithShape="1">
          <a:blip r:embed="rId3"/>
          <a:srcRect t="-1" b="8563"/>
          <a:stretch/>
        </p:blipFill>
        <p:spPr>
          <a:xfrm>
            <a:off x="636003" y="2067339"/>
            <a:ext cx="3780626" cy="3780000"/>
          </a:xfrm>
          <a:prstGeom prst="rect">
            <a:avLst/>
          </a:prstGeom>
        </p:spPr>
      </p:pic>
    </p:spTree>
    <p:extLst>
      <p:ext uri="{BB962C8B-B14F-4D97-AF65-F5344CB8AC3E}">
        <p14:creationId xmlns:p14="http://schemas.microsoft.com/office/powerpoint/2010/main" val="215581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195" y="465140"/>
            <a:ext cx="9598305" cy="1075765"/>
          </a:xfrm>
        </p:spPr>
        <p:txBody>
          <a:bodyPr/>
          <a:lstStyle/>
          <a:p>
            <a:r>
              <a:rPr lang="en-US" b="1" dirty="0"/>
              <a:t>Reading: Task 3</a:t>
            </a:r>
          </a:p>
        </p:txBody>
      </p:sp>
      <p:graphicFrame>
        <p:nvGraphicFramePr>
          <p:cNvPr id="4" name="Content Placeholder 3">
            <a:extLst>
              <a:ext uri="{FF2B5EF4-FFF2-40B4-BE49-F238E27FC236}">
                <a16:creationId xmlns:a16="http://schemas.microsoft.com/office/drawing/2014/main" id="{47F6C27B-B633-FB4B-A9BE-57C6C184DAE1}"/>
              </a:ext>
            </a:extLst>
          </p:cNvPr>
          <p:cNvGraphicFramePr>
            <a:graphicFrameLocks noGrp="1"/>
          </p:cNvGraphicFramePr>
          <p:nvPr>
            <p:ph idx="1"/>
            <p:extLst>
              <p:ext uri="{D42A27DB-BD31-4B8C-83A1-F6EECF244321}">
                <p14:modId xmlns:p14="http://schemas.microsoft.com/office/powerpoint/2010/main" val="3180442510"/>
              </p:ext>
            </p:extLst>
          </p:nvPr>
        </p:nvGraphicFramePr>
        <p:xfrm>
          <a:off x="0" y="1003024"/>
          <a:ext cx="12191999" cy="5987606"/>
        </p:xfrm>
        <a:graphic>
          <a:graphicData uri="http://schemas.openxmlformats.org/drawingml/2006/table">
            <a:tbl>
              <a:tblPr firstRow="1" firstCol="1" bandRow="1">
                <a:tableStyleId>{5C22544A-7EE6-4342-B048-85BDC9FD1C3A}</a:tableStyleId>
              </a:tblPr>
              <a:tblGrid>
                <a:gridCol w="12191999">
                  <a:extLst>
                    <a:ext uri="{9D8B030D-6E8A-4147-A177-3AD203B41FA5}">
                      <a16:colId xmlns:a16="http://schemas.microsoft.com/office/drawing/2014/main" val="4029360172"/>
                    </a:ext>
                  </a:extLst>
                </a:gridCol>
              </a:tblGrid>
              <a:tr h="5755388">
                <a:tc>
                  <a:txBody>
                    <a:bodyPr/>
                    <a:lstStyle/>
                    <a:p>
                      <a:pPr>
                        <a:lnSpc>
                          <a:spcPct val="107000"/>
                        </a:lnSpc>
                        <a:spcAft>
                          <a:spcPts val="0"/>
                        </a:spcAft>
                      </a:pPr>
                      <a:r>
                        <a:rPr lang="en-US" sz="1600" dirty="0">
                          <a:effectLst/>
                        </a:rPr>
                        <a:t>Text 1</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The OU’s range of learning techniques provides flexible learning like no other university so you can combine your work and study commitments in a way that suits you.</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Flexibility comes in a number of ways:</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Location: the OU's innovative teaching methods enable you to study across a variety of locations. Study online from your PC, or through the award winning app 'OU Anywhere.' You can take your studies to your tablet or your smartphone, and study on the move without the need for constant internet connection.</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Time to complete: with undergraduate degrees you can take as long as 16 years to complete.</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Your choice of subjects: each degree offers you a range of modules to choose a route through your degree that suits you.</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Online support: our range of online forums, webinars, tuition podcasts and student network support groups gives you the support whenever you need it.</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So now you can study for a degree without having to put your career and personal life on hold.</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More than 70% of OU students work and study at the same time, which demonstrates just how flexible our study methods really are. </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"Since I travel a lot between China and Switzerland, distance learning is the only choice for </a:t>
                      </a:r>
                      <a:r>
                        <a:rPr lang="en-US" sz="1600" dirty="0" smtClean="0">
                          <a:effectLst/>
                        </a:rPr>
                        <a:t>me; </a:t>
                      </a:r>
                      <a:r>
                        <a:rPr lang="en-US" sz="1600" dirty="0">
                          <a:effectLst/>
                        </a:rPr>
                        <a:t>OU is the best and biggest university for distance learning in Europe and has very good reputation." Jun Ma, OU student.</a:t>
                      </a:r>
                      <a:endParaRPr lang="en-IE" sz="1600" dirty="0">
                        <a:effectLst/>
                      </a:endParaRPr>
                    </a:p>
                    <a:p>
                      <a:pPr>
                        <a:lnSpc>
                          <a:spcPct val="107000"/>
                        </a:lnSpc>
                        <a:spcAft>
                          <a:spcPts val="0"/>
                        </a:spcAft>
                      </a:pPr>
                      <a:r>
                        <a:rPr lang="en-US" sz="1600" dirty="0">
                          <a:effectLst/>
                        </a:rPr>
                        <a:t>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43536A"/>
                    </a:solidFill>
                  </a:tcPr>
                </a:tc>
                <a:extLst>
                  <a:ext uri="{0D108BD9-81ED-4DB2-BD59-A6C34878D82A}">
                    <a16:rowId xmlns:a16="http://schemas.microsoft.com/office/drawing/2014/main" val="2303870172"/>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2282988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195" y="465140"/>
            <a:ext cx="9598305" cy="1075765"/>
          </a:xfrm>
        </p:spPr>
        <p:txBody>
          <a:bodyPr/>
          <a:lstStyle/>
          <a:p>
            <a:r>
              <a:rPr lang="en-US" b="1" dirty="0"/>
              <a:t>Reading: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3" name="Table 2">
            <a:extLst>
              <a:ext uri="{FF2B5EF4-FFF2-40B4-BE49-F238E27FC236}">
                <a16:creationId xmlns:a16="http://schemas.microsoft.com/office/drawing/2014/main" id="{6723D028-E977-2A41-BF71-AF1B601DEC42}"/>
              </a:ext>
            </a:extLst>
          </p:cNvPr>
          <p:cNvGraphicFramePr>
            <a:graphicFrameLocks noGrp="1"/>
          </p:cNvGraphicFramePr>
          <p:nvPr>
            <p:extLst>
              <p:ext uri="{D42A27DB-BD31-4B8C-83A1-F6EECF244321}">
                <p14:modId xmlns:p14="http://schemas.microsoft.com/office/powerpoint/2010/main" val="1223940003"/>
              </p:ext>
            </p:extLst>
          </p:nvPr>
        </p:nvGraphicFramePr>
        <p:xfrm>
          <a:off x="0" y="1003023"/>
          <a:ext cx="12192000" cy="5854977"/>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982925680"/>
                    </a:ext>
                  </a:extLst>
                </a:gridCol>
              </a:tblGrid>
              <a:tr h="5854977">
                <a:tc>
                  <a:txBody>
                    <a:bodyPr/>
                    <a:lstStyle/>
                    <a:p>
                      <a:pPr>
                        <a:spcAft>
                          <a:spcPts val="0"/>
                        </a:spcAft>
                      </a:pPr>
                      <a:r>
                        <a:rPr lang="en-US" sz="2000" dirty="0">
                          <a:effectLst/>
                        </a:rPr>
                        <a:t>Text 2</a:t>
                      </a:r>
                      <a:br>
                        <a:rPr lang="en-US" sz="2000" dirty="0">
                          <a:effectLst/>
                        </a:rPr>
                      </a:br>
                      <a:r>
                        <a:rPr lang="en-US" sz="2000" dirty="0">
                          <a:effectLst/>
                        </a:rPr>
                        <a:t/>
                      </a:r>
                      <a:br>
                        <a:rPr lang="en-US" sz="2000" dirty="0">
                          <a:effectLst/>
                        </a:rPr>
                      </a:br>
                      <a:r>
                        <a:rPr lang="en-US" sz="2000" dirty="0">
                          <a:effectLst/>
                        </a:rPr>
                        <a:t>With two small children, a long commute to work and an upcoming cross-country move, Amanda </a:t>
                      </a:r>
                      <a:r>
                        <a:rPr lang="en-US" sz="2000" dirty="0" err="1">
                          <a:effectLst/>
                        </a:rPr>
                        <a:t>Tutlewski</a:t>
                      </a:r>
                      <a:r>
                        <a:rPr lang="en-US" sz="2000" dirty="0">
                          <a:effectLst/>
                        </a:rPr>
                        <a:t> knew that taking on-campus classes to complete a master's degree in nursing wasn't an option. </a:t>
                      </a:r>
                      <a:br>
                        <a:rPr lang="en-US" sz="2000" dirty="0">
                          <a:effectLst/>
                        </a:rPr>
                      </a:br>
                      <a:endParaRPr lang="en-IE" sz="2000" dirty="0">
                        <a:effectLst/>
                      </a:endParaRPr>
                    </a:p>
                    <a:p>
                      <a:pPr>
                        <a:spcAft>
                          <a:spcPts val="0"/>
                        </a:spcAft>
                      </a:pPr>
                      <a:r>
                        <a:rPr lang="en-US" sz="2000" dirty="0">
                          <a:effectLst/>
                        </a:rPr>
                        <a:t>Instead, she looked for virtual programs, eventually choosing an online master's program at Simmons College. When the family moved from Indiana to Key West, Florida, for her husband's job several months later, the academic transition was seamless. Now, more than halfway through the program, </a:t>
                      </a:r>
                      <a:r>
                        <a:rPr lang="en-US" sz="2000" dirty="0" err="1">
                          <a:effectLst/>
                        </a:rPr>
                        <a:t>Tutlewski</a:t>
                      </a:r>
                      <a:r>
                        <a:rPr lang="en-US" sz="2000" dirty="0">
                          <a:effectLst/>
                        </a:rPr>
                        <a:t> says she'd pick an online program again in a heartbeat. </a:t>
                      </a:r>
                      <a:br>
                        <a:rPr lang="en-US" sz="2000" dirty="0">
                          <a:effectLst/>
                        </a:rPr>
                      </a:br>
                      <a:endParaRPr lang="en-IE" sz="2000" dirty="0">
                        <a:effectLst/>
                      </a:endParaRPr>
                    </a:p>
                    <a:p>
                      <a:pPr>
                        <a:spcAft>
                          <a:spcPts val="0"/>
                        </a:spcAft>
                      </a:pPr>
                      <a:r>
                        <a:rPr lang="en-US" sz="2000" dirty="0">
                          <a:effectLst/>
                        </a:rPr>
                        <a:t>"It's convenient and it's flexible," she says. </a:t>
                      </a:r>
                      <a:br>
                        <a:rPr lang="en-US" sz="2000" dirty="0">
                          <a:effectLst/>
                        </a:rPr>
                      </a:br>
                      <a:endParaRPr lang="en-IE" sz="2000" dirty="0">
                        <a:effectLst/>
                      </a:endParaRPr>
                    </a:p>
                    <a:p>
                      <a:pPr>
                        <a:spcAft>
                          <a:spcPts val="0"/>
                        </a:spcAft>
                      </a:pPr>
                      <a:r>
                        <a:rPr lang="en-US" sz="2000" dirty="0">
                          <a:effectLst/>
                        </a:rPr>
                        <a:t>In the world of online learning, female students like </a:t>
                      </a:r>
                      <a:r>
                        <a:rPr lang="en-US" sz="2000" dirty="0" err="1">
                          <a:effectLst/>
                        </a:rPr>
                        <a:t>Tutlewski</a:t>
                      </a:r>
                      <a:r>
                        <a:rPr lang="en-US" sz="2000" dirty="0">
                          <a:effectLst/>
                        </a:rPr>
                        <a:t> predominate. At the undergraduate level, 70 percent of online students were women in spring 2015, according to a recent survey. Among graduate students, 72 percent of students were female. </a:t>
                      </a:r>
                      <a:br>
                        <a:rPr lang="en-US" sz="2000" dirty="0">
                          <a:effectLst/>
                        </a:rPr>
                      </a:br>
                      <a:endParaRPr lang="en-I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2">
                        <a:lumMod val="60000"/>
                        <a:lumOff val="40000"/>
                      </a:schemeClr>
                    </a:solidFill>
                  </a:tcPr>
                </a:tc>
                <a:extLst>
                  <a:ext uri="{0D108BD9-81ED-4DB2-BD59-A6C34878D82A}">
                    <a16:rowId xmlns:a16="http://schemas.microsoft.com/office/drawing/2014/main" val="3237016596"/>
                  </a:ext>
                </a:extLst>
              </a:tr>
            </a:tbl>
          </a:graphicData>
        </a:graphic>
      </p:graphicFrame>
    </p:spTree>
    <p:extLst>
      <p:ext uri="{BB962C8B-B14F-4D97-AF65-F5344CB8AC3E}">
        <p14:creationId xmlns:p14="http://schemas.microsoft.com/office/powerpoint/2010/main" val="107611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195" y="465140"/>
            <a:ext cx="9598305" cy="1075765"/>
          </a:xfrm>
        </p:spPr>
        <p:txBody>
          <a:bodyPr/>
          <a:lstStyle/>
          <a:p>
            <a:r>
              <a:rPr lang="en-US" b="1" dirty="0"/>
              <a:t>Reading: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3" name="Table 2">
            <a:extLst>
              <a:ext uri="{FF2B5EF4-FFF2-40B4-BE49-F238E27FC236}">
                <a16:creationId xmlns:a16="http://schemas.microsoft.com/office/drawing/2014/main" id="{6723D028-E977-2A41-BF71-AF1B601DEC42}"/>
              </a:ext>
            </a:extLst>
          </p:cNvPr>
          <p:cNvGraphicFramePr>
            <a:graphicFrameLocks noGrp="1"/>
          </p:cNvGraphicFramePr>
          <p:nvPr>
            <p:extLst>
              <p:ext uri="{D42A27DB-BD31-4B8C-83A1-F6EECF244321}">
                <p14:modId xmlns:p14="http://schemas.microsoft.com/office/powerpoint/2010/main" val="3510071699"/>
              </p:ext>
            </p:extLst>
          </p:nvPr>
        </p:nvGraphicFramePr>
        <p:xfrm>
          <a:off x="0" y="1139687"/>
          <a:ext cx="12192000" cy="5718313"/>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982925680"/>
                    </a:ext>
                  </a:extLst>
                </a:gridCol>
              </a:tblGrid>
              <a:tr h="5718313">
                <a:tc>
                  <a:txBody>
                    <a:bodyPr/>
                    <a:lstStyle/>
                    <a:p>
                      <a:pPr>
                        <a:spcAft>
                          <a:spcPts val="0"/>
                        </a:spcAft>
                      </a:pPr>
                      <a:r>
                        <a:rPr lang="en-US" sz="2400" b="1" kern="1200" dirty="0">
                          <a:solidFill>
                            <a:schemeClr val="lt1"/>
                          </a:solidFill>
                          <a:effectLst/>
                          <a:latin typeface="+mn-lt"/>
                          <a:ea typeface="+mn-ea"/>
                          <a:cs typeface="+mn-cs"/>
                        </a:rPr>
                        <a:t>Text 3</a:t>
                      </a:r>
                      <a:br>
                        <a:rPr lang="en-US" sz="2400" b="1" kern="1200" dirty="0">
                          <a:solidFill>
                            <a:schemeClr val="lt1"/>
                          </a:solidFill>
                          <a:effectLst/>
                          <a:latin typeface="+mn-lt"/>
                          <a:ea typeface="+mn-ea"/>
                          <a:cs typeface="+mn-cs"/>
                        </a:rPr>
                      </a:br>
                      <a:r>
                        <a:rPr lang="en-US" sz="2400" b="1" kern="1200" dirty="0">
                          <a:solidFill>
                            <a:schemeClr val="lt1"/>
                          </a:solidFill>
                          <a:effectLst/>
                          <a:latin typeface="+mn-lt"/>
                          <a:ea typeface="+mn-ea"/>
                          <a:cs typeface="+mn-cs"/>
                        </a:rPr>
                        <a:t/>
                      </a:r>
                      <a:br>
                        <a:rPr lang="en-US" sz="2400" b="1" kern="1200" dirty="0">
                          <a:solidFill>
                            <a:schemeClr val="lt1"/>
                          </a:solidFill>
                          <a:effectLst/>
                          <a:latin typeface="+mn-lt"/>
                          <a:ea typeface="+mn-ea"/>
                          <a:cs typeface="+mn-cs"/>
                        </a:rPr>
                      </a:br>
                      <a:r>
                        <a:rPr lang="en-US" sz="2400" b="1" kern="1200" dirty="0">
                          <a:solidFill>
                            <a:schemeClr val="lt1"/>
                          </a:solidFill>
                          <a:effectLst/>
                          <a:latin typeface="+mn-lt"/>
                          <a:ea typeface="+mn-ea"/>
                          <a:cs typeface="+mn-cs"/>
                        </a:rPr>
                        <a:t>By their very design, online courses facilitate engagement through messages, discussions, group projects and assignments. Interactions between students and </a:t>
                      </a:r>
                      <a:r>
                        <a:rPr lang="en-US" sz="2400" b="1" kern="1200" dirty="0" smtClean="0">
                          <a:solidFill>
                            <a:schemeClr val="lt1"/>
                          </a:solidFill>
                          <a:effectLst/>
                          <a:latin typeface="+mn-lt"/>
                          <a:ea typeface="+mn-ea"/>
                          <a:cs typeface="+mn-cs"/>
                        </a:rPr>
                        <a:t>faculty, </a:t>
                      </a:r>
                      <a:r>
                        <a:rPr lang="en-US" sz="2400" b="1" kern="1200" dirty="0">
                          <a:solidFill>
                            <a:schemeClr val="lt1"/>
                          </a:solidFill>
                          <a:effectLst/>
                          <a:latin typeface="+mn-lt"/>
                          <a:ea typeface="+mn-ea"/>
                          <a:cs typeface="+mn-cs"/>
                        </a:rPr>
                        <a:t>and among </a:t>
                      </a:r>
                      <a:r>
                        <a:rPr lang="en-US" sz="2400" b="1" kern="1200" dirty="0" smtClean="0">
                          <a:solidFill>
                            <a:schemeClr val="lt1"/>
                          </a:solidFill>
                          <a:effectLst/>
                          <a:latin typeface="+mn-lt"/>
                          <a:ea typeface="+mn-ea"/>
                          <a:cs typeface="+mn-cs"/>
                        </a:rPr>
                        <a:t>students, </a:t>
                      </a:r>
                      <a:r>
                        <a:rPr lang="en-US" sz="2400" b="1" kern="1200" dirty="0">
                          <a:solidFill>
                            <a:schemeClr val="lt1"/>
                          </a:solidFill>
                          <a:effectLst/>
                          <a:latin typeface="+mn-lt"/>
                          <a:ea typeface="+mn-ea"/>
                          <a:cs typeface="+mn-cs"/>
                        </a:rPr>
                        <a:t>are part of each course module, and students are graded on the extent to which they engage with their fellow classmates and the faculty member. These engagement activities help establish a sense of community, promote learning and facilitate the development of higher-order </a:t>
                      </a:r>
                      <a:r>
                        <a:rPr lang="en-US" sz="2400" b="1" kern="1200" dirty="0" smtClean="0">
                          <a:solidFill>
                            <a:schemeClr val="lt1"/>
                          </a:solidFill>
                          <a:effectLst/>
                          <a:latin typeface="+mn-lt"/>
                          <a:ea typeface="+mn-ea"/>
                          <a:cs typeface="+mn-cs"/>
                        </a:rPr>
                        <a:t>skills, </a:t>
                      </a:r>
                      <a:r>
                        <a:rPr lang="en-US" sz="2400" b="1" kern="1200" dirty="0">
                          <a:solidFill>
                            <a:schemeClr val="lt1"/>
                          </a:solidFill>
                          <a:effectLst/>
                          <a:latin typeface="+mn-lt"/>
                          <a:ea typeface="+mn-ea"/>
                          <a:cs typeface="+mn-cs"/>
                        </a:rPr>
                        <a:t>such as critical thinking, analysis, and synthesis.</a:t>
                      </a:r>
                      <a:br>
                        <a:rPr lang="en-US" sz="2400" b="1" kern="1200" dirty="0">
                          <a:solidFill>
                            <a:schemeClr val="lt1"/>
                          </a:solidFill>
                          <a:effectLst/>
                          <a:latin typeface="+mn-lt"/>
                          <a:ea typeface="+mn-ea"/>
                          <a:cs typeface="+mn-cs"/>
                        </a:rPr>
                      </a:br>
                      <a:endParaRPr lang="en-IE"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6">
                        <a:lumMod val="75000"/>
                      </a:schemeClr>
                    </a:solidFill>
                  </a:tcPr>
                </a:tc>
                <a:extLst>
                  <a:ext uri="{0D108BD9-81ED-4DB2-BD59-A6C34878D82A}">
                    <a16:rowId xmlns:a16="http://schemas.microsoft.com/office/drawing/2014/main" val="3237016596"/>
                  </a:ext>
                </a:extLst>
              </a:tr>
            </a:tbl>
          </a:graphicData>
        </a:graphic>
      </p:graphicFrame>
    </p:spTree>
    <p:extLst>
      <p:ext uri="{BB962C8B-B14F-4D97-AF65-F5344CB8AC3E}">
        <p14:creationId xmlns:p14="http://schemas.microsoft.com/office/powerpoint/2010/main" val="1625302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195" y="465140"/>
            <a:ext cx="9598305" cy="1075765"/>
          </a:xfrm>
        </p:spPr>
        <p:txBody>
          <a:bodyPr/>
          <a:lstStyle/>
          <a:p>
            <a:r>
              <a:rPr lang="en-US" b="1" dirty="0"/>
              <a:t>Reading: Task 3</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3" name="Table 2">
            <a:extLst>
              <a:ext uri="{FF2B5EF4-FFF2-40B4-BE49-F238E27FC236}">
                <a16:creationId xmlns:a16="http://schemas.microsoft.com/office/drawing/2014/main" id="{6723D028-E977-2A41-BF71-AF1B601DEC42}"/>
              </a:ext>
            </a:extLst>
          </p:cNvPr>
          <p:cNvGraphicFramePr>
            <a:graphicFrameLocks noGrp="1"/>
          </p:cNvGraphicFramePr>
          <p:nvPr>
            <p:extLst>
              <p:ext uri="{D42A27DB-BD31-4B8C-83A1-F6EECF244321}">
                <p14:modId xmlns:p14="http://schemas.microsoft.com/office/powerpoint/2010/main" val="3894749378"/>
              </p:ext>
            </p:extLst>
          </p:nvPr>
        </p:nvGraphicFramePr>
        <p:xfrm>
          <a:off x="0" y="1139687"/>
          <a:ext cx="12192000" cy="5718313"/>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982925680"/>
                    </a:ext>
                  </a:extLst>
                </a:gridCol>
              </a:tblGrid>
              <a:tr h="5718313">
                <a:tc>
                  <a:txBody>
                    <a:bodyPr/>
                    <a:lstStyle/>
                    <a:p>
                      <a:pPr>
                        <a:spcAft>
                          <a:spcPts val="0"/>
                        </a:spcAft>
                      </a:pPr>
                      <a:r>
                        <a:rPr lang="en-US" sz="2400" b="1" kern="1200" dirty="0">
                          <a:solidFill>
                            <a:schemeClr val="lt1"/>
                          </a:solidFill>
                          <a:effectLst/>
                          <a:latin typeface="+mn-lt"/>
                          <a:ea typeface="+mn-ea"/>
                          <a:cs typeface="+mn-cs"/>
                        </a:rPr>
                        <a:t>Text 4</a:t>
                      </a:r>
                      <a:br>
                        <a:rPr lang="en-US" sz="2400" b="1" kern="1200" dirty="0">
                          <a:solidFill>
                            <a:schemeClr val="lt1"/>
                          </a:solidFill>
                          <a:effectLst/>
                          <a:latin typeface="+mn-lt"/>
                          <a:ea typeface="+mn-ea"/>
                          <a:cs typeface="+mn-cs"/>
                        </a:rPr>
                      </a:br>
                      <a:r>
                        <a:rPr lang="en-US" sz="2400" b="1" kern="1200" dirty="0">
                          <a:solidFill>
                            <a:schemeClr val="lt1"/>
                          </a:solidFill>
                          <a:effectLst/>
                          <a:latin typeface="+mn-lt"/>
                          <a:ea typeface="+mn-ea"/>
                          <a:cs typeface="+mn-cs"/>
                        </a:rPr>
                        <a:t/>
                      </a:r>
                      <a:br>
                        <a:rPr lang="en-US" sz="2400" b="1" kern="1200" dirty="0">
                          <a:solidFill>
                            <a:schemeClr val="lt1"/>
                          </a:solidFill>
                          <a:effectLst/>
                          <a:latin typeface="+mn-lt"/>
                          <a:ea typeface="+mn-ea"/>
                          <a:cs typeface="+mn-cs"/>
                        </a:rPr>
                      </a:br>
                      <a:r>
                        <a:rPr lang="en-US" sz="2400" b="1" kern="1200" dirty="0">
                          <a:solidFill>
                            <a:schemeClr val="lt1"/>
                          </a:solidFill>
                          <a:effectLst/>
                          <a:latin typeface="+mn-lt"/>
                          <a:ea typeface="+mn-ea"/>
                          <a:cs typeface="+mn-cs"/>
                        </a:rPr>
                        <a:t>When interviewed, some participants indicated that they tended to think more deeply about the subject areas when responding in writing as compared to giving verbal responses. They explained that they were able to continually reflect upon each other’s reflections because of the public and permanent display of the discussion postings on the Web. As stated by one participant: ‘‘There is something that forces you to think more deeply about subject areas when you have to respond in writing’’ (</a:t>
                      </a:r>
                      <a:r>
                        <a:rPr lang="en-US" sz="2400" b="1" kern="1200" dirty="0" err="1">
                          <a:solidFill>
                            <a:schemeClr val="lt1"/>
                          </a:solidFill>
                          <a:effectLst/>
                          <a:latin typeface="+mn-lt"/>
                          <a:ea typeface="+mn-ea"/>
                          <a:cs typeface="+mn-cs"/>
                        </a:rPr>
                        <a:t>Petrides</a:t>
                      </a:r>
                      <a:r>
                        <a:rPr lang="en-US" sz="2400" b="1" kern="1200" dirty="0">
                          <a:solidFill>
                            <a:schemeClr val="lt1"/>
                          </a:solidFill>
                          <a:effectLst/>
                          <a:latin typeface="+mn-lt"/>
                          <a:ea typeface="+mn-ea"/>
                          <a:cs typeface="+mn-cs"/>
                        </a:rPr>
                        <a:t>, 2002, p. 72). Another participant reiterated this sentiment, indicating that the online technology allowed more reflection than what might occur for some individuals in face-to-face classroom discussions.</a:t>
                      </a:r>
                      <a:r>
                        <a:rPr lang="en-IE" sz="2400" dirty="0">
                          <a:effectLst/>
                        </a:rPr>
                        <a:t> </a:t>
                      </a:r>
                      <a:r>
                        <a:rPr lang="en-US" sz="2400" b="1" kern="1200" dirty="0">
                          <a:solidFill>
                            <a:schemeClr val="lt1"/>
                          </a:solidFill>
                          <a:effectLst/>
                          <a:latin typeface="+mn-lt"/>
                          <a:ea typeface="+mn-ea"/>
                          <a:cs typeface="+mn-cs"/>
                        </a:rPr>
                        <a:t/>
                      </a:r>
                      <a:br>
                        <a:rPr lang="en-US" sz="2400" b="1" kern="1200" dirty="0">
                          <a:solidFill>
                            <a:schemeClr val="lt1"/>
                          </a:solidFill>
                          <a:effectLst/>
                          <a:latin typeface="+mn-lt"/>
                          <a:ea typeface="+mn-ea"/>
                          <a:cs typeface="+mn-cs"/>
                        </a:rPr>
                      </a:br>
                      <a:endParaRPr lang="en-IE"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2">
                        <a:lumMod val="75000"/>
                      </a:schemeClr>
                    </a:solidFill>
                  </a:tcPr>
                </a:tc>
                <a:extLst>
                  <a:ext uri="{0D108BD9-81ED-4DB2-BD59-A6C34878D82A}">
                    <a16:rowId xmlns:a16="http://schemas.microsoft.com/office/drawing/2014/main" val="3237016596"/>
                  </a:ext>
                </a:extLst>
              </a:tr>
            </a:tbl>
          </a:graphicData>
        </a:graphic>
      </p:graphicFrame>
    </p:spTree>
    <p:extLst>
      <p:ext uri="{BB962C8B-B14F-4D97-AF65-F5344CB8AC3E}">
        <p14:creationId xmlns:p14="http://schemas.microsoft.com/office/powerpoint/2010/main" val="370468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03" y="-36371"/>
            <a:ext cx="9598305" cy="672476"/>
          </a:xfrm>
        </p:spPr>
        <p:txBody>
          <a:bodyPr/>
          <a:lstStyle/>
          <a:p>
            <a:r>
              <a:rPr lang="en-US" b="1" dirty="0"/>
              <a:t>Identifying the Genre: Task 4</a:t>
            </a:r>
          </a:p>
        </p:txBody>
      </p:sp>
      <p:graphicFrame>
        <p:nvGraphicFramePr>
          <p:cNvPr id="4" name="Content Placeholder 3">
            <a:extLst>
              <a:ext uri="{FF2B5EF4-FFF2-40B4-BE49-F238E27FC236}">
                <a16:creationId xmlns:a16="http://schemas.microsoft.com/office/drawing/2014/main" id="{6C7D4C9A-E2DD-F045-A6A5-FD8841E2B44A}"/>
              </a:ext>
            </a:extLst>
          </p:cNvPr>
          <p:cNvGraphicFramePr>
            <a:graphicFrameLocks noGrp="1"/>
          </p:cNvGraphicFramePr>
          <p:nvPr>
            <p:ph idx="1"/>
            <p:extLst/>
          </p:nvPr>
        </p:nvGraphicFramePr>
        <p:xfrm>
          <a:off x="0" y="1439380"/>
          <a:ext cx="12192001" cy="5418620"/>
        </p:xfrm>
        <a:graphic>
          <a:graphicData uri="http://schemas.openxmlformats.org/drawingml/2006/table">
            <a:tbl>
              <a:tblPr firstRow="1" bandRow="1">
                <a:tableStyleId>{5C22544A-7EE6-4342-B048-85BDC9FD1C3A}</a:tableStyleId>
              </a:tblPr>
              <a:tblGrid>
                <a:gridCol w="1189463">
                  <a:extLst>
                    <a:ext uri="{9D8B030D-6E8A-4147-A177-3AD203B41FA5}">
                      <a16:colId xmlns:a16="http://schemas.microsoft.com/office/drawing/2014/main" val="3801861716"/>
                    </a:ext>
                  </a:extLst>
                </a:gridCol>
                <a:gridCol w="3635973">
                  <a:extLst>
                    <a:ext uri="{9D8B030D-6E8A-4147-A177-3AD203B41FA5}">
                      <a16:colId xmlns:a16="http://schemas.microsoft.com/office/drawing/2014/main" val="3799162423"/>
                    </a:ext>
                  </a:extLst>
                </a:gridCol>
                <a:gridCol w="3811689">
                  <a:extLst>
                    <a:ext uri="{9D8B030D-6E8A-4147-A177-3AD203B41FA5}">
                      <a16:colId xmlns:a16="http://schemas.microsoft.com/office/drawing/2014/main" val="4248265996"/>
                    </a:ext>
                  </a:extLst>
                </a:gridCol>
                <a:gridCol w="3554876">
                  <a:extLst>
                    <a:ext uri="{9D8B030D-6E8A-4147-A177-3AD203B41FA5}">
                      <a16:colId xmlns:a16="http://schemas.microsoft.com/office/drawing/2014/main" val="3596640400"/>
                    </a:ext>
                  </a:extLst>
                </a:gridCol>
              </a:tblGrid>
              <a:tr h="1063124">
                <a:tc>
                  <a:txBody>
                    <a:bodyPr/>
                    <a:lstStyle/>
                    <a:p>
                      <a:pPr lvl="0" algn="ctr"/>
                      <a:r>
                        <a:rPr lang="en-US" sz="2400" dirty="0"/>
                        <a:t>Text</a:t>
                      </a:r>
                    </a:p>
                  </a:txBody>
                  <a:tcPr>
                    <a:solidFill>
                      <a:schemeClr val="accent1"/>
                    </a:solidFill>
                  </a:tcPr>
                </a:tc>
                <a:tc>
                  <a:txBody>
                    <a:bodyPr/>
                    <a:lstStyle/>
                    <a:p>
                      <a:r>
                        <a:rPr lang="en-US" sz="2400" dirty="0"/>
                        <a:t>Genre</a:t>
                      </a:r>
                    </a:p>
                    <a:p>
                      <a:r>
                        <a:rPr lang="en-US" sz="1600" dirty="0"/>
                        <a:t>(e.g. blog posting, textbook….)</a:t>
                      </a:r>
                    </a:p>
                  </a:txBody>
                  <a:tcPr/>
                </a:tc>
                <a:tc>
                  <a:txBody>
                    <a:bodyPr/>
                    <a:lstStyle/>
                    <a:p>
                      <a:r>
                        <a:rPr lang="en-US" sz="2400" dirty="0"/>
                        <a:t>Intended Reader</a:t>
                      </a:r>
                    </a:p>
                    <a:p>
                      <a:r>
                        <a:rPr lang="en-US" sz="1600" dirty="0"/>
                        <a:t>(e.g. primary school student, tourist….)</a:t>
                      </a:r>
                    </a:p>
                  </a:txBody>
                  <a:tcPr/>
                </a:tc>
                <a:tc>
                  <a:txBody>
                    <a:bodyPr/>
                    <a:lstStyle/>
                    <a:p>
                      <a:r>
                        <a:rPr lang="en-US" sz="2400" dirty="0"/>
                        <a:t>Writer’s Purpose</a:t>
                      </a:r>
                    </a:p>
                    <a:p>
                      <a:r>
                        <a:rPr lang="en-US" sz="1600" dirty="0"/>
                        <a:t>(e.g. to provide information, to entertain…)</a:t>
                      </a:r>
                    </a:p>
                  </a:txBody>
                  <a:tcPr/>
                </a:tc>
                <a:extLst>
                  <a:ext uri="{0D108BD9-81ED-4DB2-BD59-A6C34878D82A}">
                    <a16:rowId xmlns:a16="http://schemas.microsoft.com/office/drawing/2014/main" val="72200198"/>
                  </a:ext>
                </a:extLst>
              </a:tr>
              <a:tr h="1063124">
                <a:tc>
                  <a:txBody>
                    <a:bodyPr/>
                    <a:lstStyle/>
                    <a:p>
                      <a:pPr lvl="1"/>
                      <a:r>
                        <a:rPr lang="en-US" sz="3200" b="1" dirty="0">
                          <a:solidFill>
                            <a:schemeClr val="tx1"/>
                          </a:solidFill>
                        </a:rPr>
                        <a:t>1</a:t>
                      </a:r>
                    </a:p>
                  </a:txBody>
                  <a:tcPr>
                    <a:solidFill>
                      <a:schemeClr val="accent1"/>
                    </a:solidFill>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extLst>
                  <a:ext uri="{0D108BD9-81ED-4DB2-BD59-A6C34878D82A}">
                    <a16:rowId xmlns:a16="http://schemas.microsoft.com/office/drawing/2014/main" val="186454521"/>
                  </a:ext>
                </a:extLst>
              </a:tr>
              <a:tr h="1063124">
                <a:tc>
                  <a:txBody>
                    <a:bodyPr/>
                    <a:lstStyle/>
                    <a:p>
                      <a:pPr lvl="1"/>
                      <a:r>
                        <a:rPr lang="en-US" sz="3200" b="1" dirty="0">
                          <a:solidFill>
                            <a:schemeClr val="tx1"/>
                          </a:solidFill>
                        </a:rPr>
                        <a:t>2</a:t>
                      </a:r>
                    </a:p>
                  </a:txBody>
                  <a:tcPr>
                    <a:solidFill>
                      <a:schemeClr val="accent1"/>
                    </a:solidFill>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extLst>
                  <a:ext uri="{0D108BD9-81ED-4DB2-BD59-A6C34878D82A}">
                    <a16:rowId xmlns:a16="http://schemas.microsoft.com/office/drawing/2014/main" val="3595084929"/>
                  </a:ext>
                </a:extLst>
              </a:tr>
              <a:tr h="1166124">
                <a:tc>
                  <a:txBody>
                    <a:bodyPr/>
                    <a:lstStyle/>
                    <a:p>
                      <a:pPr lvl="1"/>
                      <a:r>
                        <a:rPr lang="en-US" sz="3200" b="1" dirty="0">
                          <a:solidFill>
                            <a:schemeClr val="tx1"/>
                          </a:solidFill>
                        </a:rPr>
                        <a:t>3</a:t>
                      </a:r>
                    </a:p>
                  </a:txBody>
                  <a:tcPr>
                    <a:solidFill>
                      <a:schemeClr val="accent1"/>
                    </a:solidFill>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extLst>
                  <a:ext uri="{0D108BD9-81ED-4DB2-BD59-A6C34878D82A}">
                    <a16:rowId xmlns:a16="http://schemas.microsoft.com/office/drawing/2014/main" val="3802591748"/>
                  </a:ext>
                </a:extLst>
              </a:tr>
              <a:tr h="1063124">
                <a:tc>
                  <a:txBody>
                    <a:bodyPr/>
                    <a:lstStyle/>
                    <a:p>
                      <a:pPr lvl="1"/>
                      <a:r>
                        <a:rPr lang="en-US" sz="3200" b="1" dirty="0">
                          <a:solidFill>
                            <a:schemeClr val="tx1"/>
                          </a:solidFill>
                        </a:rPr>
                        <a:t>4</a:t>
                      </a:r>
                    </a:p>
                  </a:txBody>
                  <a:tcPr>
                    <a:solidFill>
                      <a:schemeClr val="accent1"/>
                    </a:solidFill>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tc>
                  <a:txBody>
                    <a:bodyPr/>
                    <a:lstStyle/>
                    <a:p>
                      <a:pPr algn="l"/>
                      <a:endParaRPr lang="en-US" sz="2400" b="1" dirty="0">
                        <a:solidFill>
                          <a:schemeClr val="bg1"/>
                        </a:solidFill>
                      </a:endParaRPr>
                    </a:p>
                  </a:txBody>
                  <a:tcPr/>
                </a:tc>
                <a:extLst>
                  <a:ext uri="{0D108BD9-81ED-4DB2-BD59-A6C34878D82A}">
                    <a16:rowId xmlns:a16="http://schemas.microsoft.com/office/drawing/2014/main" val="2984834177"/>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TextBox 5">
            <a:extLst>
              <a:ext uri="{FF2B5EF4-FFF2-40B4-BE49-F238E27FC236}">
                <a16:creationId xmlns:a16="http://schemas.microsoft.com/office/drawing/2014/main" id="{370378A3-DC6B-AE4D-94B0-632B34074862}"/>
              </a:ext>
            </a:extLst>
          </p:cNvPr>
          <p:cNvSpPr txBox="1"/>
          <p:nvPr/>
        </p:nvSpPr>
        <p:spPr>
          <a:xfrm>
            <a:off x="1643269" y="636105"/>
            <a:ext cx="9296199" cy="830997"/>
          </a:xfrm>
          <a:prstGeom prst="rect">
            <a:avLst/>
          </a:prstGeom>
          <a:noFill/>
        </p:spPr>
        <p:txBody>
          <a:bodyPr wrap="square" rtlCol="0">
            <a:spAutoFit/>
          </a:bodyPr>
          <a:lstStyle/>
          <a:p>
            <a:pPr marL="457200" indent="-457200">
              <a:buFont typeface="+mj-lt"/>
              <a:buAutoNum type="arabicPeriod"/>
            </a:pPr>
            <a:r>
              <a:rPr lang="en-US" sz="2400" b="1" dirty="0"/>
              <a:t>Look at the four texts again and complete the chart below in as much detail as possible.</a:t>
            </a:r>
          </a:p>
        </p:txBody>
      </p:sp>
    </p:spTree>
    <p:extLst>
      <p:ext uri="{BB962C8B-B14F-4D97-AF65-F5344CB8AC3E}">
        <p14:creationId xmlns:p14="http://schemas.microsoft.com/office/powerpoint/2010/main" val="1846440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Identifying Types of Evidence: Task 5</a:t>
            </a:r>
          </a:p>
        </p:txBody>
      </p:sp>
      <p:graphicFrame>
        <p:nvGraphicFramePr>
          <p:cNvPr id="4" name="Content Placeholder 3">
            <a:extLst>
              <a:ext uri="{FF2B5EF4-FFF2-40B4-BE49-F238E27FC236}">
                <a16:creationId xmlns:a16="http://schemas.microsoft.com/office/drawing/2014/main" id="{336D4CFE-144B-2349-80AE-3184CE03B3C1}"/>
              </a:ext>
            </a:extLst>
          </p:cNvPr>
          <p:cNvGraphicFramePr>
            <a:graphicFrameLocks noGrp="1"/>
          </p:cNvGraphicFramePr>
          <p:nvPr>
            <p:ph idx="1"/>
            <p:extLst>
              <p:ext uri="{D42A27DB-BD31-4B8C-83A1-F6EECF244321}">
                <p14:modId xmlns:p14="http://schemas.microsoft.com/office/powerpoint/2010/main" val="3729614713"/>
              </p:ext>
            </p:extLst>
          </p:nvPr>
        </p:nvGraphicFramePr>
        <p:xfrm>
          <a:off x="0" y="1732470"/>
          <a:ext cx="12192000" cy="5125531"/>
        </p:xfrm>
        <a:graphic>
          <a:graphicData uri="http://schemas.openxmlformats.org/drawingml/2006/table">
            <a:tbl>
              <a:tblPr firstRow="1" bandRow="1">
                <a:tableStyleId>{5C22544A-7EE6-4342-B048-85BDC9FD1C3A}</a:tableStyleId>
              </a:tblPr>
              <a:tblGrid>
                <a:gridCol w="649357">
                  <a:extLst>
                    <a:ext uri="{9D8B030D-6E8A-4147-A177-3AD203B41FA5}">
                      <a16:colId xmlns:a16="http://schemas.microsoft.com/office/drawing/2014/main" val="169628298"/>
                    </a:ext>
                  </a:extLst>
                </a:gridCol>
                <a:gridCol w="1683026">
                  <a:extLst>
                    <a:ext uri="{9D8B030D-6E8A-4147-A177-3AD203B41FA5}">
                      <a16:colId xmlns:a16="http://schemas.microsoft.com/office/drawing/2014/main" val="670284021"/>
                    </a:ext>
                  </a:extLst>
                </a:gridCol>
                <a:gridCol w="1895060">
                  <a:extLst>
                    <a:ext uri="{9D8B030D-6E8A-4147-A177-3AD203B41FA5}">
                      <a16:colId xmlns:a16="http://schemas.microsoft.com/office/drawing/2014/main" val="1468742258"/>
                    </a:ext>
                  </a:extLst>
                </a:gridCol>
                <a:gridCol w="5526157">
                  <a:extLst>
                    <a:ext uri="{9D8B030D-6E8A-4147-A177-3AD203B41FA5}">
                      <a16:colId xmlns:a16="http://schemas.microsoft.com/office/drawing/2014/main" val="1157601199"/>
                    </a:ext>
                  </a:extLst>
                </a:gridCol>
                <a:gridCol w="2438400">
                  <a:extLst>
                    <a:ext uri="{9D8B030D-6E8A-4147-A177-3AD203B41FA5}">
                      <a16:colId xmlns:a16="http://schemas.microsoft.com/office/drawing/2014/main" val="3171790133"/>
                    </a:ext>
                  </a:extLst>
                </a:gridCol>
              </a:tblGrid>
              <a:tr h="903074">
                <a:tc rowSpan="2">
                  <a:txBody>
                    <a:bodyPr/>
                    <a:lstStyle/>
                    <a:p>
                      <a:r>
                        <a:rPr lang="en-US" dirty="0">
                          <a:solidFill>
                            <a:schemeClr val="bg1"/>
                          </a:solidFill>
                        </a:rPr>
                        <a:t>Text</a:t>
                      </a:r>
                    </a:p>
                  </a:txBody>
                  <a:tcPr/>
                </a:tc>
                <a:tc gridSpan="4">
                  <a:txBody>
                    <a:bodyPr/>
                    <a:lstStyle/>
                    <a:p>
                      <a:pPr algn="ctr"/>
                      <a:r>
                        <a:rPr lang="en-US" dirty="0">
                          <a:solidFill>
                            <a:schemeClr val="bg1"/>
                          </a:solidFill>
                        </a:rPr>
                        <a:t>Evidence</a:t>
                      </a:r>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583202620"/>
                  </a:ext>
                </a:extLst>
              </a:tr>
              <a:tr h="610161">
                <a:tc vMerge="1">
                  <a:txBody>
                    <a:bodyPr/>
                    <a:lstStyle/>
                    <a:p>
                      <a:endParaRPr lang="en-US" dirty="0"/>
                    </a:p>
                  </a:txBody>
                  <a:tcPr/>
                </a:tc>
                <a:tc>
                  <a:txBody>
                    <a:bodyPr/>
                    <a:lstStyle/>
                    <a:p>
                      <a:r>
                        <a:rPr lang="en-US" dirty="0">
                          <a:solidFill>
                            <a:schemeClr val="bg1"/>
                          </a:solidFill>
                        </a:rPr>
                        <a:t>Statistics</a:t>
                      </a:r>
                    </a:p>
                  </a:txBody>
                  <a:tcPr>
                    <a:solidFill>
                      <a:schemeClr val="accent1">
                        <a:lumMod val="60000"/>
                        <a:lumOff val="40000"/>
                      </a:schemeClr>
                    </a:solidFill>
                  </a:tcPr>
                </a:tc>
                <a:tc>
                  <a:txBody>
                    <a:bodyPr/>
                    <a:lstStyle/>
                    <a:p>
                      <a:r>
                        <a:rPr lang="en-US" dirty="0">
                          <a:solidFill>
                            <a:schemeClr val="bg1"/>
                          </a:solidFill>
                        </a:rPr>
                        <a:t>Interview Data</a:t>
                      </a:r>
                    </a:p>
                  </a:txBody>
                  <a:tcPr>
                    <a:solidFill>
                      <a:schemeClr val="accent1">
                        <a:lumMod val="60000"/>
                        <a:lumOff val="40000"/>
                      </a:schemeClr>
                    </a:solidFill>
                  </a:tcPr>
                </a:tc>
                <a:tc>
                  <a:txBody>
                    <a:bodyPr/>
                    <a:lstStyle/>
                    <a:p>
                      <a:r>
                        <a:rPr lang="en-US" dirty="0">
                          <a:solidFill>
                            <a:schemeClr val="bg1"/>
                          </a:solidFill>
                        </a:rPr>
                        <a:t>Personal experience (Anecdotal </a:t>
                      </a:r>
                      <a:r>
                        <a:rPr lang="en-US" dirty="0" smtClean="0">
                          <a:solidFill>
                            <a:schemeClr val="bg1"/>
                          </a:solidFill>
                        </a:rPr>
                        <a:t>evidence)</a:t>
                      </a:r>
                      <a:endParaRPr lang="en-US" dirty="0">
                        <a:solidFill>
                          <a:schemeClr val="bg1"/>
                        </a:solidFill>
                      </a:endParaRPr>
                    </a:p>
                  </a:txBody>
                  <a:tcPr>
                    <a:solidFill>
                      <a:schemeClr val="accent1">
                        <a:lumMod val="60000"/>
                        <a:lumOff val="40000"/>
                      </a:schemeClr>
                    </a:solidFill>
                  </a:tcPr>
                </a:tc>
                <a:tc>
                  <a:txBody>
                    <a:bodyPr/>
                    <a:lstStyle/>
                    <a:p>
                      <a:r>
                        <a:rPr lang="en-US" dirty="0">
                          <a:solidFill>
                            <a:schemeClr val="bg1"/>
                          </a:solidFill>
                        </a:rPr>
                        <a:t>Factual support </a:t>
                      </a:r>
                    </a:p>
                  </a:txBody>
                  <a:tcPr>
                    <a:solidFill>
                      <a:schemeClr val="accent1">
                        <a:lumMod val="60000"/>
                        <a:lumOff val="40000"/>
                      </a:schemeClr>
                    </a:solidFill>
                  </a:tcPr>
                </a:tc>
                <a:extLst>
                  <a:ext uri="{0D108BD9-81ED-4DB2-BD59-A6C34878D82A}">
                    <a16:rowId xmlns:a16="http://schemas.microsoft.com/office/drawing/2014/main" val="1231815792"/>
                  </a:ext>
                </a:extLst>
              </a:tr>
              <a:tr h="903074">
                <a:tc>
                  <a:txBody>
                    <a:bodyPr/>
                    <a:lstStyle/>
                    <a:p>
                      <a:pPr algn="ctr"/>
                      <a:r>
                        <a:rPr lang="en-US" dirty="0">
                          <a:solidFill>
                            <a:schemeClr val="bg1"/>
                          </a:solidFill>
                        </a:rPr>
                        <a:t>1</a:t>
                      </a:r>
                    </a:p>
                  </a:txBody>
                  <a:tcPr/>
                </a:tc>
                <a:tc>
                  <a:txBody>
                    <a:bodyPr/>
                    <a:lstStyle/>
                    <a:p>
                      <a:endParaRPr lang="en-US" b="1" dirty="0">
                        <a:solidFill>
                          <a:schemeClr val="bg1"/>
                        </a:solidFill>
                      </a:endParaRPr>
                    </a:p>
                  </a:txBody>
                  <a:tcPr/>
                </a:tc>
                <a:tc>
                  <a:txBody>
                    <a:bodyPr/>
                    <a:lstStyle/>
                    <a:p>
                      <a:endParaRPr lang="en-US" dirty="0">
                        <a:solidFill>
                          <a:schemeClr val="bg1"/>
                        </a:solidFill>
                      </a:endParaRPr>
                    </a:p>
                  </a:txBody>
                  <a:tcPr/>
                </a:tc>
                <a:tc>
                  <a:txBody>
                    <a:bodyPr/>
                    <a:lstStyle/>
                    <a:p>
                      <a:endParaRPr lang="en-US" dirty="0">
                        <a:solidFill>
                          <a:schemeClr val="bg1"/>
                        </a:solidFill>
                      </a:endParaRPr>
                    </a:p>
                  </a:txBody>
                  <a:tcPr/>
                </a:tc>
                <a:tc>
                  <a:txBody>
                    <a:bodyPr/>
                    <a:lstStyle/>
                    <a:p>
                      <a:endParaRPr lang="en-US" dirty="0">
                        <a:solidFill>
                          <a:schemeClr val="bg1"/>
                        </a:solidFill>
                      </a:endParaRPr>
                    </a:p>
                  </a:txBody>
                  <a:tcPr/>
                </a:tc>
                <a:extLst>
                  <a:ext uri="{0D108BD9-81ED-4DB2-BD59-A6C34878D82A}">
                    <a16:rowId xmlns:a16="http://schemas.microsoft.com/office/drawing/2014/main" val="762420306"/>
                  </a:ext>
                </a:extLst>
              </a:tr>
              <a:tr h="903074">
                <a:tc>
                  <a:txBody>
                    <a:bodyPr/>
                    <a:lstStyle/>
                    <a:p>
                      <a:pPr algn="ctr"/>
                      <a:r>
                        <a:rPr lang="en-US" dirty="0">
                          <a:solidFill>
                            <a:schemeClr val="bg1"/>
                          </a:solidFill>
                        </a:rPr>
                        <a:t>2</a:t>
                      </a:r>
                    </a:p>
                  </a:txBody>
                  <a:tcPr/>
                </a:tc>
                <a:tc>
                  <a:txBody>
                    <a:bodyPr/>
                    <a:lstStyle/>
                    <a:p>
                      <a:endParaRPr lang="en-US">
                        <a:solidFill>
                          <a:schemeClr val="bg1"/>
                        </a:solidFill>
                      </a:endParaRPr>
                    </a:p>
                  </a:txBody>
                  <a:tcPr/>
                </a:tc>
                <a:tc>
                  <a:txBody>
                    <a:bodyPr/>
                    <a:lstStyle/>
                    <a:p>
                      <a:endParaRPr lang="en-US">
                        <a:solidFill>
                          <a:schemeClr val="bg1"/>
                        </a:solidFill>
                      </a:endParaRPr>
                    </a:p>
                  </a:txBody>
                  <a:tcPr/>
                </a:tc>
                <a:tc>
                  <a:txBody>
                    <a:bodyPr/>
                    <a:lstStyle/>
                    <a:p>
                      <a:endParaRPr lang="en-US">
                        <a:solidFill>
                          <a:schemeClr val="bg1"/>
                        </a:solidFill>
                      </a:endParaRPr>
                    </a:p>
                  </a:txBody>
                  <a:tcPr/>
                </a:tc>
                <a:tc>
                  <a:txBody>
                    <a:bodyPr/>
                    <a:lstStyle/>
                    <a:p>
                      <a:endParaRPr lang="en-US" dirty="0">
                        <a:solidFill>
                          <a:schemeClr val="bg1"/>
                        </a:solidFill>
                      </a:endParaRPr>
                    </a:p>
                  </a:txBody>
                  <a:tcPr/>
                </a:tc>
                <a:extLst>
                  <a:ext uri="{0D108BD9-81ED-4DB2-BD59-A6C34878D82A}">
                    <a16:rowId xmlns:a16="http://schemas.microsoft.com/office/drawing/2014/main" val="802032486"/>
                  </a:ext>
                </a:extLst>
              </a:tr>
              <a:tr h="903074">
                <a:tc>
                  <a:txBody>
                    <a:bodyPr/>
                    <a:lstStyle/>
                    <a:p>
                      <a:pPr algn="ctr"/>
                      <a:r>
                        <a:rPr lang="en-US" dirty="0">
                          <a:solidFill>
                            <a:schemeClr val="bg1"/>
                          </a:solidFill>
                        </a:rPr>
                        <a:t>3</a:t>
                      </a:r>
                    </a:p>
                  </a:txBody>
                  <a:tcPr/>
                </a:tc>
                <a:tc>
                  <a:txBody>
                    <a:bodyPr/>
                    <a:lstStyle/>
                    <a:p>
                      <a:endParaRPr lang="en-US" b="1" dirty="0">
                        <a:solidFill>
                          <a:schemeClr val="bg1"/>
                        </a:solidFill>
                      </a:endParaRPr>
                    </a:p>
                  </a:txBody>
                  <a:tcPr/>
                </a:tc>
                <a:tc>
                  <a:txBody>
                    <a:bodyPr/>
                    <a:lstStyle/>
                    <a:p>
                      <a:endParaRPr lang="en-US">
                        <a:solidFill>
                          <a:schemeClr val="bg1"/>
                        </a:solidFill>
                      </a:endParaRPr>
                    </a:p>
                  </a:txBody>
                  <a:tcPr/>
                </a:tc>
                <a:tc>
                  <a:txBody>
                    <a:bodyPr/>
                    <a:lstStyle/>
                    <a:p>
                      <a:endParaRPr lang="en-US">
                        <a:solidFill>
                          <a:schemeClr val="bg1"/>
                        </a:solidFill>
                      </a:endParaRPr>
                    </a:p>
                  </a:txBody>
                  <a:tcPr/>
                </a:tc>
                <a:tc>
                  <a:txBody>
                    <a:bodyPr/>
                    <a:lstStyle/>
                    <a:p>
                      <a:endParaRPr lang="en-US" sz="1600" b="1" dirty="0">
                        <a:solidFill>
                          <a:schemeClr val="bg1"/>
                        </a:solidFill>
                      </a:endParaRPr>
                    </a:p>
                  </a:txBody>
                  <a:tcPr/>
                </a:tc>
                <a:extLst>
                  <a:ext uri="{0D108BD9-81ED-4DB2-BD59-A6C34878D82A}">
                    <a16:rowId xmlns:a16="http://schemas.microsoft.com/office/drawing/2014/main" val="3581329301"/>
                  </a:ext>
                </a:extLst>
              </a:tr>
              <a:tr h="903074">
                <a:tc>
                  <a:txBody>
                    <a:bodyPr/>
                    <a:lstStyle/>
                    <a:p>
                      <a:pPr algn="ctr"/>
                      <a:r>
                        <a:rPr lang="en-US" dirty="0">
                          <a:solidFill>
                            <a:schemeClr val="bg1"/>
                          </a:solidFill>
                        </a:rPr>
                        <a:t>4</a:t>
                      </a:r>
                    </a:p>
                  </a:txBody>
                  <a:tcPr/>
                </a:tc>
                <a:tc>
                  <a:txBody>
                    <a:bodyPr/>
                    <a:lstStyle/>
                    <a:p>
                      <a:endParaRPr lang="en-US" dirty="0">
                        <a:solidFill>
                          <a:schemeClr val="bg1"/>
                        </a:solidFill>
                      </a:endParaRPr>
                    </a:p>
                  </a:txBody>
                  <a:tcPr/>
                </a:tc>
                <a:tc>
                  <a:txBody>
                    <a:bodyPr/>
                    <a:lstStyle/>
                    <a:p>
                      <a:endParaRPr lang="en-US" b="1" dirty="0">
                        <a:solidFill>
                          <a:schemeClr val="bg1"/>
                        </a:solidFill>
                      </a:endParaRPr>
                    </a:p>
                  </a:txBody>
                  <a:tcPr/>
                </a:tc>
                <a:tc>
                  <a:txBody>
                    <a:bodyPr/>
                    <a:lstStyle/>
                    <a:p>
                      <a:endParaRPr lang="en-US" dirty="0">
                        <a:solidFill>
                          <a:schemeClr val="bg1"/>
                        </a:solidFill>
                      </a:endParaRPr>
                    </a:p>
                  </a:txBody>
                  <a:tcPr/>
                </a:tc>
                <a:tc>
                  <a:txBody>
                    <a:bodyPr/>
                    <a:lstStyle/>
                    <a:p>
                      <a:endParaRPr lang="en-US" dirty="0">
                        <a:solidFill>
                          <a:schemeClr val="bg1"/>
                        </a:solidFill>
                      </a:endParaRPr>
                    </a:p>
                  </a:txBody>
                  <a:tcPr/>
                </a:tc>
                <a:extLst>
                  <a:ext uri="{0D108BD9-81ED-4DB2-BD59-A6C34878D82A}">
                    <a16:rowId xmlns:a16="http://schemas.microsoft.com/office/drawing/2014/main" val="1148506271"/>
                  </a:ext>
                </a:extLst>
              </a:tr>
            </a:tbl>
          </a:graphicData>
        </a:graphic>
      </p:graphicFrame>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TextBox 5">
            <a:extLst>
              <a:ext uri="{FF2B5EF4-FFF2-40B4-BE49-F238E27FC236}">
                <a16:creationId xmlns:a16="http://schemas.microsoft.com/office/drawing/2014/main" id="{C449693C-A079-AE46-B050-1C00651D1B13}"/>
              </a:ext>
            </a:extLst>
          </p:cNvPr>
          <p:cNvSpPr txBox="1"/>
          <p:nvPr/>
        </p:nvSpPr>
        <p:spPr>
          <a:xfrm>
            <a:off x="202131" y="1290396"/>
            <a:ext cx="11989869" cy="430887"/>
          </a:xfrm>
          <a:prstGeom prst="rect">
            <a:avLst/>
          </a:prstGeom>
          <a:noFill/>
        </p:spPr>
        <p:txBody>
          <a:bodyPr wrap="square" rtlCol="0">
            <a:spAutoFit/>
          </a:bodyPr>
          <a:lstStyle/>
          <a:p>
            <a:pPr marL="342900" indent="-342900">
              <a:buFont typeface="+mj-lt"/>
              <a:buAutoNum type="arabicPeriod"/>
            </a:pPr>
            <a:r>
              <a:rPr lang="en-US" sz="2200" dirty="0"/>
              <a:t>What kinds of evidence for the benefits of online learning can </a:t>
            </a:r>
            <a:r>
              <a:rPr lang="en-US" sz="2200" dirty="0"/>
              <a:t>you find </a:t>
            </a:r>
            <a:r>
              <a:rPr lang="en-US" sz="2200" dirty="0"/>
              <a:t>in texts 1-4?</a:t>
            </a:r>
          </a:p>
        </p:txBody>
      </p:sp>
    </p:spTree>
    <p:extLst>
      <p:ext uri="{BB962C8B-B14F-4D97-AF65-F5344CB8AC3E}">
        <p14:creationId xmlns:p14="http://schemas.microsoft.com/office/powerpoint/2010/main" val="2364275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Identifying Types of Evidence: Task 5</a:t>
            </a:r>
          </a:p>
        </p:txBody>
      </p:sp>
      <p:sp>
        <p:nvSpPr>
          <p:cNvPr id="6" name="TextBox 5">
            <a:extLst>
              <a:ext uri="{FF2B5EF4-FFF2-40B4-BE49-F238E27FC236}">
                <a16:creationId xmlns:a16="http://schemas.microsoft.com/office/drawing/2014/main" id="{76FA6EBA-B108-1440-A502-811D8BFFEFED}"/>
              </a:ext>
            </a:extLst>
          </p:cNvPr>
          <p:cNvSpPr txBox="1"/>
          <p:nvPr/>
        </p:nvSpPr>
        <p:spPr>
          <a:xfrm>
            <a:off x="159025" y="1290396"/>
            <a:ext cx="12032975" cy="646331"/>
          </a:xfrm>
          <a:prstGeom prst="rect">
            <a:avLst/>
          </a:prstGeom>
          <a:noFill/>
        </p:spPr>
        <p:txBody>
          <a:bodyPr wrap="square" rtlCol="0">
            <a:spAutoFit/>
          </a:bodyPr>
          <a:lstStyle/>
          <a:p>
            <a:pPr marL="457200" indent="-457200">
              <a:buFont typeface="+mj-lt"/>
              <a:buAutoNum type="arabicPeriod" startAt="2"/>
            </a:pPr>
            <a:r>
              <a:rPr lang="en-US" dirty="0"/>
              <a:t>What other kinds of evidence can you think of? What kinds of evidence do you need to provide in your university course?</a:t>
            </a:r>
          </a:p>
        </p:txBody>
      </p:sp>
      <p:graphicFrame>
        <p:nvGraphicFramePr>
          <p:cNvPr id="7" name="Content Placeholder 6">
            <a:extLst>
              <a:ext uri="{FF2B5EF4-FFF2-40B4-BE49-F238E27FC236}">
                <a16:creationId xmlns:a16="http://schemas.microsoft.com/office/drawing/2014/main" id="{D5244D1B-BA11-BC4D-87E3-0336D60ECF67}"/>
              </a:ext>
            </a:extLst>
          </p:cNvPr>
          <p:cNvGraphicFramePr>
            <a:graphicFrameLocks noGrp="1"/>
          </p:cNvGraphicFramePr>
          <p:nvPr>
            <p:ph idx="1"/>
            <p:extLst>
              <p:ext uri="{D42A27DB-BD31-4B8C-83A1-F6EECF244321}">
                <p14:modId xmlns:p14="http://schemas.microsoft.com/office/powerpoint/2010/main" val="3679685008"/>
              </p:ext>
            </p:extLst>
          </p:nvPr>
        </p:nvGraphicFramePr>
        <p:xfrm>
          <a:off x="0" y="1936727"/>
          <a:ext cx="12192000" cy="4921272"/>
        </p:xfrm>
        <a:graphic>
          <a:graphicData uri="http://schemas.openxmlformats.org/drawingml/2006/table">
            <a:tbl>
              <a:tblPr firstRow="1" bandRow="1">
                <a:tableStyleId>{5C22544A-7EE6-4342-B048-85BDC9FD1C3A}</a:tableStyleId>
              </a:tblPr>
              <a:tblGrid>
                <a:gridCol w="4139151">
                  <a:extLst>
                    <a:ext uri="{9D8B030D-6E8A-4147-A177-3AD203B41FA5}">
                      <a16:colId xmlns:a16="http://schemas.microsoft.com/office/drawing/2014/main" val="3664932963"/>
                    </a:ext>
                  </a:extLst>
                </a:gridCol>
                <a:gridCol w="8052849">
                  <a:extLst>
                    <a:ext uri="{9D8B030D-6E8A-4147-A177-3AD203B41FA5}">
                      <a16:colId xmlns:a16="http://schemas.microsoft.com/office/drawing/2014/main" val="1708951710"/>
                    </a:ext>
                  </a:extLst>
                </a:gridCol>
              </a:tblGrid>
              <a:tr h="436703">
                <a:tc gridSpan="2">
                  <a:txBody>
                    <a:bodyPr/>
                    <a:lstStyle/>
                    <a:p>
                      <a:r>
                        <a:rPr lang="en-US" dirty="0"/>
                        <a:t>Academic Evidence MUST</a:t>
                      </a:r>
                    </a:p>
                  </a:txBody>
                  <a:tcPr/>
                </a:tc>
                <a:tc hMerge="1">
                  <a:txBody>
                    <a:bodyPr/>
                    <a:lstStyle/>
                    <a:p>
                      <a:endParaRPr lang="en-US" dirty="0"/>
                    </a:p>
                  </a:txBody>
                  <a:tcPr/>
                </a:tc>
                <a:extLst>
                  <a:ext uri="{0D108BD9-81ED-4DB2-BD59-A6C34878D82A}">
                    <a16:rowId xmlns:a16="http://schemas.microsoft.com/office/drawing/2014/main" val="3240689609"/>
                  </a:ext>
                </a:extLst>
              </a:tr>
              <a:tr h="655938">
                <a:tc>
                  <a:txBody>
                    <a:bodyPr/>
                    <a:lstStyle/>
                    <a:p>
                      <a:r>
                        <a:rPr lang="en-US" b="0" dirty="0">
                          <a:solidFill>
                            <a:schemeClr val="bg1"/>
                          </a:solidFill>
                        </a:rPr>
                        <a:t>Come from </a:t>
                      </a:r>
                      <a:r>
                        <a:rPr lang="en-US" b="1" dirty="0">
                          <a:solidFill>
                            <a:schemeClr val="bg1"/>
                          </a:solidFill>
                        </a:rPr>
                        <a:t>Reputable Sources</a:t>
                      </a:r>
                    </a:p>
                  </a:txBody>
                  <a:tcPr/>
                </a:tc>
                <a:tc>
                  <a:txBody>
                    <a:bodyPr/>
                    <a:lstStyle/>
                    <a:p>
                      <a:pPr marL="285750" indent="-285750">
                        <a:buFont typeface="Arial" panose="020B0604020202020204" pitchFamily="34" charset="0"/>
                        <a:buChar char="•"/>
                      </a:pPr>
                      <a:endParaRPr lang="en-US" b="1" dirty="0">
                        <a:solidFill>
                          <a:schemeClr val="bg1"/>
                        </a:solidFill>
                      </a:endParaRPr>
                    </a:p>
                  </a:txBody>
                  <a:tcPr/>
                </a:tc>
                <a:extLst>
                  <a:ext uri="{0D108BD9-81ED-4DB2-BD59-A6C34878D82A}">
                    <a16:rowId xmlns:a16="http://schemas.microsoft.com/office/drawing/2014/main" val="717529879"/>
                  </a:ext>
                </a:extLst>
              </a:tr>
              <a:tr h="1458526">
                <a:tc>
                  <a:txBody>
                    <a:bodyPr/>
                    <a:lstStyle/>
                    <a:p>
                      <a:r>
                        <a:rPr lang="en-US" b="0" dirty="0">
                          <a:solidFill>
                            <a:schemeClr val="bg1"/>
                          </a:solidFill>
                        </a:rPr>
                        <a:t>Come from </a:t>
                      </a:r>
                      <a:r>
                        <a:rPr lang="en-US" b="1" dirty="0">
                          <a:solidFill>
                            <a:schemeClr val="bg1"/>
                          </a:solidFill>
                        </a:rPr>
                        <a:t>Acceptable Research Methods</a:t>
                      </a:r>
                    </a:p>
                  </a:txBody>
                  <a:tcPr/>
                </a:tc>
                <a:tc>
                  <a:txBody>
                    <a:bodyPr/>
                    <a:lstStyle/>
                    <a:p>
                      <a:pPr marL="285750" indent="-285750">
                        <a:buFont typeface="Arial" panose="020B0604020202020204" pitchFamily="34" charset="0"/>
                        <a:buChar char="•"/>
                      </a:pPr>
                      <a:endParaRPr lang="en-US" b="1" dirty="0">
                        <a:solidFill>
                          <a:schemeClr val="bg1"/>
                        </a:solidFill>
                      </a:endParaRPr>
                    </a:p>
                  </a:txBody>
                  <a:tcPr/>
                </a:tc>
                <a:extLst>
                  <a:ext uri="{0D108BD9-81ED-4DB2-BD59-A6C34878D82A}">
                    <a16:rowId xmlns:a16="http://schemas.microsoft.com/office/drawing/2014/main" val="2419347271"/>
                  </a:ext>
                </a:extLst>
              </a:tr>
              <a:tr h="911579">
                <a:tc>
                  <a:txBody>
                    <a:bodyPr/>
                    <a:lstStyle/>
                    <a:p>
                      <a:r>
                        <a:rPr lang="en-US" b="0" dirty="0">
                          <a:solidFill>
                            <a:schemeClr val="bg1"/>
                          </a:solidFill>
                        </a:rPr>
                        <a:t>Be</a:t>
                      </a:r>
                      <a:r>
                        <a:rPr lang="en-US" b="1" dirty="0">
                          <a:solidFill>
                            <a:schemeClr val="bg1"/>
                          </a:solidFill>
                        </a:rPr>
                        <a:t> Replicable</a:t>
                      </a:r>
                    </a:p>
                  </a:txBody>
                  <a:tcPr/>
                </a:tc>
                <a:tc>
                  <a:txBody>
                    <a:bodyPr/>
                    <a:lstStyle/>
                    <a:p>
                      <a:pPr marL="285750" indent="-285750">
                        <a:buFont typeface="Arial" panose="020B0604020202020204" pitchFamily="34" charset="0"/>
                        <a:buChar char="•"/>
                      </a:pPr>
                      <a:endParaRPr lang="en-US" b="1" dirty="0">
                        <a:solidFill>
                          <a:schemeClr val="bg1"/>
                        </a:solidFill>
                      </a:endParaRPr>
                    </a:p>
                  </a:txBody>
                  <a:tcPr/>
                </a:tc>
                <a:extLst>
                  <a:ext uri="{0D108BD9-81ED-4DB2-BD59-A6C34878D82A}">
                    <a16:rowId xmlns:a16="http://schemas.microsoft.com/office/drawing/2014/main" val="819363891"/>
                  </a:ext>
                </a:extLst>
              </a:tr>
              <a:tr h="1458526">
                <a:tc>
                  <a:txBody>
                    <a:bodyPr/>
                    <a:lstStyle/>
                    <a:p>
                      <a:r>
                        <a:rPr lang="en-IE" sz="1800" b="0" i="0" u="none" strike="noStrike" kern="1200" dirty="0">
                          <a:solidFill>
                            <a:schemeClr val="bg1"/>
                          </a:solidFill>
                          <a:effectLst/>
                          <a:latin typeface="+mn-lt"/>
                          <a:ea typeface="+mn-ea"/>
                          <a:cs typeface="+mn-cs"/>
                        </a:rPr>
                        <a:t>Be</a:t>
                      </a:r>
                      <a:r>
                        <a:rPr lang="en-IE" sz="1800" b="1" i="0" u="none" strike="noStrike" kern="1200" dirty="0">
                          <a:solidFill>
                            <a:schemeClr val="bg1"/>
                          </a:solidFill>
                          <a:effectLst/>
                          <a:latin typeface="+mn-lt"/>
                          <a:ea typeface="+mn-ea"/>
                          <a:cs typeface="+mn-cs"/>
                        </a:rPr>
                        <a:t> Authoritative &amp; Factual</a:t>
                      </a:r>
                      <a:endParaRPr lang="en-US" dirty="0">
                        <a:solidFill>
                          <a:schemeClr val="bg1"/>
                        </a:solidFill>
                      </a:endParaRPr>
                    </a:p>
                  </a:txBody>
                  <a:tcPr/>
                </a:tc>
                <a:tc>
                  <a:txBody>
                    <a:bodyPr/>
                    <a:lstStyle/>
                    <a:p>
                      <a:pPr marL="285750" indent="-285750">
                        <a:buFont typeface="Arial" panose="020B0604020202020204" pitchFamily="34" charset="0"/>
                        <a:buChar char="•"/>
                      </a:pPr>
                      <a:endParaRPr lang="en-US" dirty="0">
                        <a:solidFill>
                          <a:schemeClr val="bg1"/>
                        </a:solidFill>
                      </a:endParaRPr>
                    </a:p>
                  </a:txBody>
                  <a:tcPr/>
                </a:tc>
                <a:extLst>
                  <a:ext uri="{0D108BD9-81ED-4DB2-BD59-A6C34878D82A}">
                    <a16:rowId xmlns:a16="http://schemas.microsoft.com/office/drawing/2014/main" val="2973633267"/>
                  </a:ext>
                </a:extLst>
              </a:tr>
            </a:tbl>
          </a:graphicData>
        </a:graphic>
      </p:graphicFrame>
    </p:spTree>
    <p:extLst>
      <p:ext uri="{BB962C8B-B14F-4D97-AF65-F5344CB8AC3E}">
        <p14:creationId xmlns:p14="http://schemas.microsoft.com/office/powerpoint/2010/main" val="304958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Academic Writing Feature: Hedging</a:t>
            </a:r>
          </a:p>
        </p:txBody>
      </p:sp>
      <p:sp>
        <p:nvSpPr>
          <p:cNvPr id="7" name="TextBox 6">
            <a:extLst>
              <a:ext uri="{FF2B5EF4-FFF2-40B4-BE49-F238E27FC236}">
                <a16:creationId xmlns:a16="http://schemas.microsoft.com/office/drawing/2014/main" id="{DCB78C68-B379-A642-AF8F-A7B8E1B76636}"/>
              </a:ext>
            </a:extLst>
          </p:cNvPr>
          <p:cNvSpPr txBox="1"/>
          <p:nvPr/>
        </p:nvSpPr>
        <p:spPr>
          <a:xfrm>
            <a:off x="1364974" y="1290396"/>
            <a:ext cx="10827026" cy="1107996"/>
          </a:xfrm>
          <a:prstGeom prst="rect">
            <a:avLst/>
          </a:prstGeom>
          <a:noFill/>
        </p:spPr>
        <p:txBody>
          <a:bodyPr wrap="square" rtlCol="0">
            <a:spAutoFit/>
          </a:bodyPr>
          <a:lstStyle/>
          <a:p>
            <a:pPr marL="342900" indent="-342900">
              <a:buFont typeface="Arial" panose="020B0604020202020204" pitchFamily="34" charset="0"/>
              <a:buChar char="•"/>
            </a:pPr>
            <a:r>
              <a:rPr lang="en-US" sz="2200" dirty="0"/>
              <a:t>A very common feature of academic writing is known as </a:t>
            </a:r>
            <a:r>
              <a:rPr lang="en-US" sz="2200" b="1" dirty="0">
                <a:solidFill>
                  <a:schemeClr val="accent1"/>
                </a:solidFill>
              </a:rPr>
              <a:t>hedging</a:t>
            </a:r>
            <a:r>
              <a:rPr lang="en-US" sz="2200" dirty="0"/>
              <a:t> (and also known as cautious language). </a:t>
            </a:r>
          </a:p>
          <a:p>
            <a:pPr marL="342900" indent="-342900">
              <a:buClr>
                <a:schemeClr val="tx1"/>
              </a:buClr>
              <a:buFont typeface="Arial" panose="020B0604020202020204" pitchFamily="34" charset="0"/>
              <a:buChar char="•"/>
            </a:pPr>
            <a:r>
              <a:rPr lang="en-US" sz="2200" b="1" dirty="0">
                <a:solidFill>
                  <a:schemeClr val="accent1"/>
                </a:solidFill>
              </a:rPr>
              <a:t>Hedging</a:t>
            </a:r>
            <a:r>
              <a:rPr lang="en-US" sz="2200" dirty="0"/>
              <a:t> can be used in a number of ways.</a:t>
            </a:r>
          </a:p>
        </p:txBody>
      </p:sp>
      <p:graphicFrame>
        <p:nvGraphicFramePr>
          <p:cNvPr id="8" name="Table 7">
            <a:extLst>
              <a:ext uri="{FF2B5EF4-FFF2-40B4-BE49-F238E27FC236}">
                <a16:creationId xmlns:a16="http://schemas.microsoft.com/office/drawing/2014/main" id="{3305CD73-13B4-B849-A4D9-73A108DBCD34}"/>
              </a:ext>
            </a:extLst>
          </p:cNvPr>
          <p:cNvGraphicFramePr>
            <a:graphicFrameLocks noGrp="1"/>
          </p:cNvGraphicFramePr>
          <p:nvPr>
            <p:extLst>
              <p:ext uri="{D42A27DB-BD31-4B8C-83A1-F6EECF244321}">
                <p14:modId xmlns:p14="http://schemas.microsoft.com/office/powerpoint/2010/main" val="2034917098"/>
              </p:ext>
            </p:extLst>
          </p:nvPr>
        </p:nvGraphicFramePr>
        <p:xfrm>
          <a:off x="0" y="2366161"/>
          <a:ext cx="12192000" cy="4501843"/>
        </p:xfrm>
        <a:graphic>
          <a:graphicData uri="http://schemas.openxmlformats.org/drawingml/2006/table">
            <a:tbl>
              <a:tblPr firstRow="1" firstCol="1" bandRow="1">
                <a:tableStyleId>{5C22544A-7EE6-4342-B048-85BDC9FD1C3A}</a:tableStyleId>
              </a:tblPr>
              <a:tblGrid>
                <a:gridCol w="5378358">
                  <a:extLst>
                    <a:ext uri="{9D8B030D-6E8A-4147-A177-3AD203B41FA5}">
                      <a16:colId xmlns:a16="http://schemas.microsoft.com/office/drawing/2014/main" val="836919207"/>
                    </a:ext>
                  </a:extLst>
                </a:gridCol>
                <a:gridCol w="6813642">
                  <a:extLst>
                    <a:ext uri="{9D8B030D-6E8A-4147-A177-3AD203B41FA5}">
                      <a16:colId xmlns:a16="http://schemas.microsoft.com/office/drawing/2014/main" val="4260316522"/>
                    </a:ext>
                  </a:extLst>
                </a:gridCol>
              </a:tblGrid>
              <a:tr h="316132">
                <a:tc>
                  <a:txBody>
                    <a:bodyPr/>
                    <a:lstStyle/>
                    <a:p>
                      <a:pPr algn="ctr">
                        <a:lnSpc>
                          <a:spcPct val="107000"/>
                        </a:lnSpc>
                        <a:spcAft>
                          <a:spcPts val="0"/>
                        </a:spcAft>
                      </a:pPr>
                      <a:r>
                        <a:rPr lang="en-US" sz="2000">
                          <a:effectLst/>
                        </a:rPr>
                        <a:t>Purpose of hedging</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2000">
                          <a:effectLst/>
                        </a:rPr>
                        <a:t>Examples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21513940"/>
                  </a:ext>
                </a:extLst>
              </a:tr>
              <a:tr h="877282">
                <a:tc>
                  <a:txBody>
                    <a:bodyPr/>
                    <a:lstStyle/>
                    <a:p>
                      <a:pPr>
                        <a:lnSpc>
                          <a:spcPct val="107000"/>
                        </a:lnSpc>
                        <a:spcAft>
                          <a:spcPts val="0"/>
                        </a:spcAft>
                      </a:pPr>
                      <a:r>
                        <a:rPr lang="en-US" sz="2000" dirty="0">
                          <a:effectLst/>
                        </a:rPr>
                        <a:t>To show uncertainty and/or openness to other viewpoints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bg1"/>
                          </a:solidFill>
                          <a:effectLst/>
                        </a:rPr>
                        <a:t>“The results of this survey </a:t>
                      </a:r>
                      <a:r>
                        <a:rPr lang="en-US" sz="2000" b="1" dirty="0">
                          <a:solidFill>
                            <a:schemeClr val="bg1"/>
                          </a:solidFill>
                          <a:effectLst/>
                        </a:rPr>
                        <a:t>appear</a:t>
                      </a:r>
                      <a:r>
                        <a:rPr lang="en-US" sz="2000" dirty="0">
                          <a:solidFill>
                            <a:schemeClr val="bg1"/>
                          </a:solidFill>
                          <a:effectLst/>
                        </a:rPr>
                        <a:t> to indicate that…”</a:t>
                      </a:r>
                      <a:endParaRPr lang="en-IE" sz="2000" dirty="0">
                        <a:solidFill>
                          <a:schemeClr val="bg1"/>
                        </a:solidFill>
                        <a:effectLst/>
                      </a:endParaRPr>
                    </a:p>
                    <a:p>
                      <a:pPr>
                        <a:lnSpc>
                          <a:spcPct val="107000"/>
                        </a:lnSpc>
                        <a:spcAft>
                          <a:spcPts val="0"/>
                        </a:spcAft>
                      </a:pPr>
                      <a:r>
                        <a:rPr lang="en-US" sz="2000" dirty="0">
                          <a:solidFill>
                            <a:schemeClr val="bg1"/>
                          </a:solidFill>
                          <a:effectLst/>
                        </a:rPr>
                        <a:t>“This </a:t>
                      </a:r>
                      <a:r>
                        <a:rPr lang="en-US" sz="2000" b="1" dirty="0">
                          <a:solidFill>
                            <a:schemeClr val="bg1"/>
                          </a:solidFill>
                          <a:effectLst/>
                        </a:rPr>
                        <a:t>may</a:t>
                      </a:r>
                      <a:r>
                        <a:rPr lang="en-US" sz="2000" dirty="0">
                          <a:solidFill>
                            <a:schemeClr val="bg1"/>
                          </a:solidFill>
                          <a:effectLst/>
                        </a:rPr>
                        <a:t> have been caused by…”  </a:t>
                      </a:r>
                      <a:endParaRPr lang="en-IE"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6557037"/>
                  </a:ext>
                </a:extLst>
              </a:tr>
              <a:tr h="1099476">
                <a:tc>
                  <a:txBody>
                    <a:bodyPr/>
                    <a:lstStyle/>
                    <a:p>
                      <a:pPr>
                        <a:lnSpc>
                          <a:spcPct val="107000"/>
                        </a:lnSpc>
                        <a:spcAft>
                          <a:spcPts val="0"/>
                        </a:spcAft>
                      </a:pPr>
                      <a:r>
                        <a:rPr lang="en-US" sz="2000" dirty="0">
                          <a:effectLst/>
                        </a:rPr>
                        <a:t>To avoid over-generalizing</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bg1"/>
                          </a:solidFill>
                          <a:effectLst/>
                        </a:rPr>
                        <a:t>“</a:t>
                      </a:r>
                      <a:r>
                        <a:rPr lang="en-US" sz="2000" b="1" dirty="0">
                          <a:solidFill>
                            <a:schemeClr val="bg1"/>
                          </a:solidFill>
                          <a:effectLst/>
                        </a:rPr>
                        <a:t>In many cases</a:t>
                      </a:r>
                      <a:r>
                        <a:rPr lang="en-US" sz="2000" dirty="0">
                          <a:solidFill>
                            <a:schemeClr val="bg1"/>
                          </a:solidFill>
                          <a:effectLst/>
                        </a:rPr>
                        <a:t>, Hong Kong students are required to take on part-time jobs while studying.”</a:t>
                      </a:r>
                      <a:endParaRPr lang="en-IE" sz="2000" dirty="0">
                        <a:solidFill>
                          <a:schemeClr val="bg1"/>
                        </a:solidFill>
                        <a:effectLst/>
                      </a:endParaRPr>
                    </a:p>
                    <a:p>
                      <a:pPr>
                        <a:lnSpc>
                          <a:spcPct val="107000"/>
                        </a:lnSpc>
                        <a:spcAft>
                          <a:spcPts val="0"/>
                        </a:spcAft>
                      </a:pPr>
                      <a:r>
                        <a:rPr lang="en-US" sz="2000" dirty="0">
                          <a:solidFill>
                            <a:schemeClr val="bg1"/>
                          </a:solidFill>
                          <a:effectLst/>
                        </a:rPr>
                        <a:t>“Insomnia is </a:t>
                      </a:r>
                      <a:r>
                        <a:rPr lang="en-US" sz="2000" b="1" dirty="0">
                          <a:solidFill>
                            <a:schemeClr val="bg1"/>
                          </a:solidFill>
                          <a:effectLst/>
                        </a:rPr>
                        <a:t>often</a:t>
                      </a:r>
                      <a:r>
                        <a:rPr lang="en-US" sz="2000" dirty="0">
                          <a:solidFill>
                            <a:schemeClr val="bg1"/>
                          </a:solidFill>
                          <a:effectLst/>
                        </a:rPr>
                        <a:t> caused by stress.”</a:t>
                      </a:r>
                      <a:endParaRPr lang="en-IE"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6241140"/>
                  </a:ext>
                </a:extLst>
              </a:tr>
              <a:tr h="877282">
                <a:tc>
                  <a:txBody>
                    <a:bodyPr/>
                    <a:lstStyle/>
                    <a:p>
                      <a:pPr>
                        <a:lnSpc>
                          <a:spcPct val="107000"/>
                        </a:lnSpc>
                        <a:spcAft>
                          <a:spcPts val="0"/>
                        </a:spcAft>
                      </a:pPr>
                      <a:r>
                        <a:rPr lang="en-US" sz="2000">
                          <a:effectLst/>
                        </a:rPr>
                        <a:t>To show modesty</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bg1"/>
                          </a:solidFill>
                          <a:effectLst/>
                        </a:rPr>
                        <a:t>“</a:t>
                      </a:r>
                      <a:r>
                        <a:rPr lang="en-US" sz="2000" b="1" dirty="0">
                          <a:solidFill>
                            <a:schemeClr val="bg1"/>
                          </a:solidFill>
                          <a:effectLst/>
                        </a:rPr>
                        <a:t>One could argue that </a:t>
                      </a:r>
                      <a:r>
                        <a:rPr lang="en-US" sz="2000" dirty="0">
                          <a:solidFill>
                            <a:schemeClr val="bg1"/>
                          </a:solidFill>
                          <a:effectLst/>
                        </a:rPr>
                        <a:t>this was a major factor.”</a:t>
                      </a:r>
                      <a:endParaRPr lang="en-IE" sz="2000" dirty="0">
                        <a:solidFill>
                          <a:schemeClr val="bg1"/>
                        </a:solidFill>
                        <a:effectLst/>
                      </a:endParaRPr>
                    </a:p>
                    <a:p>
                      <a:pPr>
                        <a:lnSpc>
                          <a:spcPct val="107000"/>
                        </a:lnSpc>
                        <a:spcAft>
                          <a:spcPts val="0"/>
                        </a:spcAft>
                      </a:pPr>
                      <a:r>
                        <a:rPr lang="en-US" sz="2000" dirty="0">
                          <a:solidFill>
                            <a:schemeClr val="bg1"/>
                          </a:solidFill>
                          <a:effectLst/>
                        </a:rPr>
                        <a:t>“This solution </a:t>
                      </a:r>
                      <a:r>
                        <a:rPr lang="en-US" sz="2000" b="1" dirty="0">
                          <a:solidFill>
                            <a:schemeClr val="bg1"/>
                          </a:solidFill>
                          <a:effectLst/>
                        </a:rPr>
                        <a:t>might be worth considering</a:t>
                      </a:r>
                      <a:r>
                        <a:rPr lang="en-US" sz="2000" dirty="0">
                          <a:solidFill>
                            <a:schemeClr val="bg1"/>
                          </a:solidFill>
                          <a:effectLst/>
                        </a:rPr>
                        <a:t>.” </a:t>
                      </a:r>
                      <a:endParaRPr lang="en-IE"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4176692"/>
                  </a:ext>
                </a:extLst>
              </a:tr>
              <a:tr h="1321667">
                <a:tc>
                  <a:txBody>
                    <a:bodyPr/>
                    <a:lstStyle/>
                    <a:p>
                      <a:pPr>
                        <a:lnSpc>
                          <a:spcPct val="107000"/>
                        </a:lnSpc>
                        <a:spcAft>
                          <a:spcPts val="0"/>
                        </a:spcAft>
                      </a:pPr>
                      <a:r>
                        <a:rPr lang="en-US" sz="2000">
                          <a:effectLst/>
                        </a:rPr>
                        <a:t>To show politeness to other writers</a:t>
                      </a:r>
                      <a:endParaRPr lang="en-I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2000" dirty="0">
                          <a:solidFill>
                            <a:schemeClr val="bg1"/>
                          </a:solidFill>
                          <a:effectLst/>
                        </a:rPr>
                        <a:t>“Chang (2013) has </a:t>
                      </a:r>
                      <a:r>
                        <a:rPr lang="en-US" sz="2000" b="1" dirty="0">
                          <a:solidFill>
                            <a:schemeClr val="bg1"/>
                          </a:solidFill>
                          <a:effectLst/>
                        </a:rPr>
                        <a:t>possibly</a:t>
                      </a:r>
                      <a:r>
                        <a:rPr lang="en-US" sz="2000" dirty="0">
                          <a:solidFill>
                            <a:schemeClr val="bg1"/>
                          </a:solidFill>
                          <a:effectLst/>
                        </a:rPr>
                        <a:t> overstated the importance of…”</a:t>
                      </a:r>
                      <a:endParaRPr lang="en-IE" sz="2000" dirty="0">
                        <a:solidFill>
                          <a:schemeClr val="bg1"/>
                        </a:solidFill>
                        <a:effectLst/>
                      </a:endParaRPr>
                    </a:p>
                    <a:p>
                      <a:pPr>
                        <a:lnSpc>
                          <a:spcPct val="107000"/>
                        </a:lnSpc>
                        <a:spcAft>
                          <a:spcPts val="0"/>
                        </a:spcAft>
                      </a:pPr>
                      <a:r>
                        <a:rPr lang="en-US" sz="2000" dirty="0">
                          <a:solidFill>
                            <a:schemeClr val="bg1"/>
                          </a:solidFill>
                          <a:effectLst/>
                        </a:rPr>
                        <a:t>“The arguments put forward by Jones (2011) do not </a:t>
                      </a:r>
                      <a:r>
                        <a:rPr lang="en-US" sz="2000" b="1" dirty="0">
                          <a:solidFill>
                            <a:schemeClr val="bg1"/>
                          </a:solidFill>
                          <a:effectLst/>
                        </a:rPr>
                        <a:t>necessarily</a:t>
                      </a:r>
                      <a:r>
                        <a:rPr lang="en-US" sz="2000" dirty="0">
                          <a:solidFill>
                            <a:schemeClr val="bg1"/>
                          </a:solidFill>
                          <a:effectLst/>
                        </a:rPr>
                        <a:t> apply in an Asian cultural context.”</a:t>
                      </a:r>
                      <a:endParaRPr lang="en-IE"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8706932"/>
                  </a:ext>
                </a:extLst>
              </a:tr>
            </a:tbl>
          </a:graphicData>
        </a:graphic>
      </p:graphicFrame>
    </p:spTree>
    <p:extLst>
      <p:ext uri="{BB962C8B-B14F-4D97-AF65-F5344CB8AC3E}">
        <p14:creationId xmlns:p14="http://schemas.microsoft.com/office/powerpoint/2010/main" val="382310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B475C7AF-9B7A-6945-A029-3D4321C3ADCF}"/>
              </a:ext>
            </a:extLst>
          </p:cNvPr>
          <p:cNvGraphicFramePr>
            <a:graphicFrameLocks noGrp="1"/>
          </p:cNvGraphicFramePr>
          <p:nvPr>
            <p:ph idx="1"/>
            <p:extLst>
              <p:ext uri="{D42A27DB-BD31-4B8C-83A1-F6EECF244321}">
                <p14:modId xmlns:p14="http://schemas.microsoft.com/office/powerpoint/2010/main" val="4125828963"/>
              </p:ext>
            </p:extLst>
          </p:nvPr>
        </p:nvGraphicFramePr>
        <p:xfrm>
          <a:off x="0" y="1926252"/>
          <a:ext cx="12192000" cy="4931748"/>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761681174"/>
                    </a:ext>
                  </a:extLst>
                </a:gridCol>
              </a:tblGrid>
              <a:tr h="4931748">
                <a:tc>
                  <a:txBody>
                    <a:bodyPr/>
                    <a:lstStyle/>
                    <a:p>
                      <a:pPr>
                        <a:lnSpc>
                          <a:spcPct val="107000"/>
                        </a:lnSpc>
                        <a:spcAft>
                          <a:spcPts val="0"/>
                        </a:spcAft>
                      </a:pPr>
                      <a:r>
                        <a:rPr lang="en-US" sz="2400" dirty="0">
                          <a:effectLst/>
                        </a:rPr>
                        <a:t>Text 4</a:t>
                      </a:r>
                      <a:br>
                        <a:rPr lang="en-US" sz="2400" dirty="0">
                          <a:effectLst/>
                        </a:rPr>
                      </a:br>
                      <a:r>
                        <a:rPr lang="en-US" sz="2400" dirty="0">
                          <a:effectLst/>
                        </a:rPr>
                        <a:t/>
                      </a:r>
                      <a:br>
                        <a:rPr lang="en-US" sz="2400" dirty="0">
                          <a:effectLst/>
                        </a:rPr>
                      </a:br>
                      <a:r>
                        <a:rPr lang="en-US" sz="2400" dirty="0">
                          <a:effectLst/>
                        </a:rPr>
                        <a:t>When interviewed, some participants indicated that they tended to think more deeply about the subject areas when responding in writing as compared to giving verbal responses. They explained that they were able to continually reflect upon each other’s reflections because of the public and permanent display of the discussion postings on the Web. As stated by one participant: ‘‘There is something that forces you to think more deeply about subject areas when you have to respond in writing’’ (</a:t>
                      </a:r>
                      <a:r>
                        <a:rPr lang="en-US" sz="2400" dirty="0" err="1">
                          <a:effectLst/>
                        </a:rPr>
                        <a:t>Petrides</a:t>
                      </a:r>
                      <a:r>
                        <a:rPr lang="en-US" sz="2400" dirty="0">
                          <a:effectLst/>
                        </a:rPr>
                        <a:t>, 2002, p. 72). Another participant reiterated this sentiment, indicating that the online technology allowed more reflection than what might occur for some individuals in face-to-face classroom discussions.</a:t>
                      </a:r>
                      <a:br>
                        <a:rPr lang="en-US" sz="2400" dirty="0">
                          <a:effectLst/>
                        </a:rPr>
                      </a:b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8757577"/>
                  </a:ext>
                </a:extLst>
              </a:tr>
            </a:tbl>
          </a:graphicData>
        </a:graphic>
      </p:graphicFrame>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Identifying Hedging: Task 6</a:t>
            </a:r>
          </a:p>
        </p:txBody>
      </p:sp>
      <p:sp>
        <p:nvSpPr>
          <p:cNvPr id="2" name="Rectangle 1">
            <a:extLst>
              <a:ext uri="{FF2B5EF4-FFF2-40B4-BE49-F238E27FC236}">
                <a16:creationId xmlns:a16="http://schemas.microsoft.com/office/drawing/2014/main" id="{513AD638-F80F-E04C-9AD8-7645AC8861C6}"/>
              </a:ext>
            </a:extLst>
          </p:cNvPr>
          <p:cNvSpPr/>
          <p:nvPr/>
        </p:nvSpPr>
        <p:spPr>
          <a:xfrm>
            <a:off x="1775791" y="1261120"/>
            <a:ext cx="9437752" cy="407035"/>
          </a:xfrm>
          <a:prstGeom prst="rect">
            <a:avLst/>
          </a:prstGeom>
        </p:spPr>
        <p:txBody>
          <a:bodyPr wrap="square">
            <a:spAutoFit/>
          </a:bodyPr>
          <a:lstStyle/>
          <a:p>
            <a:pPr marL="228600" indent="-228600">
              <a:lnSpc>
                <a:spcPct val="107000"/>
              </a:lnSpc>
              <a:spcAft>
                <a:spcPts val="0"/>
              </a:spcAft>
            </a:pPr>
            <a:r>
              <a:rPr lang="en-IE" sz="2000" dirty="0">
                <a:latin typeface="Calibri" panose="020F0502020204030204" pitchFamily="34" charset="0"/>
                <a:ea typeface="Times New Roman" panose="02020603050405020304" pitchFamily="18" charset="0"/>
                <a:cs typeface="Times New Roman" panose="02020603050405020304" pitchFamily="18" charset="0"/>
              </a:rPr>
              <a:t> </a:t>
            </a:r>
            <a:r>
              <a:rPr lang="en-US" sz="2000" dirty="0">
                <a:latin typeface="Calibri" panose="020F0502020204030204" pitchFamily="34" charset="0"/>
                <a:ea typeface="Times New Roman" panose="02020603050405020304" pitchFamily="18" charset="0"/>
                <a:cs typeface="Times New Roman" panose="02020603050405020304" pitchFamily="18" charset="0"/>
              </a:rPr>
              <a:t>1. 	Look at Text 4 again. What examples of hedging can you find?</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19385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6096000" y="2133600"/>
            <a:ext cx="6096000" cy="4724400"/>
          </a:xfrm>
        </p:spPr>
        <p:txBody>
          <a:bodyPr/>
          <a:lstStyle/>
          <a:p>
            <a:r>
              <a:rPr lang="en-GB" sz="2400" dirty="0"/>
              <a:t>There is almost no hedging in texts 1-3. </a:t>
            </a:r>
          </a:p>
          <a:p>
            <a:r>
              <a:rPr lang="en-GB" sz="2400" dirty="0"/>
              <a:t>If hedging were added, it would reduce the “selling” strength of the three texts, all of which are designed to promote on-line learning </a:t>
            </a:r>
            <a:endParaRPr lang="en-IE" sz="2400" dirty="0"/>
          </a:p>
          <a:p>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6" name="Title 1">
            <a:extLst>
              <a:ext uri="{FF2B5EF4-FFF2-40B4-BE49-F238E27FC236}">
                <a16:creationId xmlns:a16="http://schemas.microsoft.com/office/drawing/2014/main" id="{F2736228-FD0A-9447-B677-A10A0F82FC68}"/>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Identifying Hedging: Task 6</a:t>
            </a:r>
          </a:p>
        </p:txBody>
      </p:sp>
      <p:sp>
        <p:nvSpPr>
          <p:cNvPr id="7" name="Rectangle 6">
            <a:extLst>
              <a:ext uri="{FF2B5EF4-FFF2-40B4-BE49-F238E27FC236}">
                <a16:creationId xmlns:a16="http://schemas.microsoft.com/office/drawing/2014/main" id="{072A07E5-7494-4E44-991E-D1806F692DC8}"/>
              </a:ext>
            </a:extLst>
          </p:cNvPr>
          <p:cNvSpPr/>
          <p:nvPr/>
        </p:nvSpPr>
        <p:spPr>
          <a:xfrm>
            <a:off x="1775791" y="1261120"/>
            <a:ext cx="9437752" cy="701089"/>
          </a:xfrm>
          <a:prstGeom prst="rect">
            <a:avLst/>
          </a:prstGeom>
        </p:spPr>
        <p:txBody>
          <a:bodyPr wrap="square">
            <a:spAutoFit/>
          </a:bodyPr>
          <a:lstStyle/>
          <a:p>
            <a:pPr marL="342900" indent="-342900">
              <a:lnSpc>
                <a:spcPct val="107000"/>
              </a:lnSpc>
              <a:spcAft>
                <a:spcPts val="0"/>
              </a:spcAft>
              <a:buFont typeface="+mj-lt"/>
              <a:buAutoNum type="arabicPeriod" startAt="2"/>
            </a:pPr>
            <a:r>
              <a:rPr lang="en-US" dirty="0"/>
              <a:t>What examples of hedging can you find in Texts 1, 2 and 3? What impact would it have if more hedging were added?</a:t>
            </a:r>
            <a:r>
              <a:rPr lang="en-IE" sz="2000" dirty="0"/>
              <a:t> </a:t>
            </a:r>
            <a:endParaRPr lang="en-IE"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3719463B-24CA-F541-994E-FB60DC7FFD5E}"/>
              </a:ext>
            </a:extLst>
          </p:cNvPr>
          <p:cNvPicPr>
            <a:picLocks noChangeAspect="1"/>
          </p:cNvPicPr>
          <p:nvPr/>
        </p:nvPicPr>
        <p:blipFill>
          <a:blip r:embed="rId3"/>
          <a:stretch>
            <a:fillRect/>
          </a:stretch>
        </p:blipFill>
        <p:spPr>
          <a:xfrm>
            <a:off x="0" y="1962209"/>
            <a:ext cx="6096000" cy="4895791"/>
          </a:xfrm>
          <a:prstGeom prst="rect">
            <a:avLst/>
          </a:prstGeom>
        </p:spPr>
      </p:pic>
    </p:spTree>
    <p:extLst>
      <p:ext uri="{BB962C8B-B14F-4D97-AF65-F5344CB8AC3E}">
        <p14:creationId xmlns:p14="http://schemas.microsoft.com/office/powerpoint/2010/main" val="13910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0" y="1551663"/>
            <a:ext cx="5562600" cy="5306337"/>
          </a:xfrm>
          <a:solidFill>
            <a:schemeClr val="bg2">
              <a:lumMod val="50000"/>
            </a:schemeClr>
          </a:solidFill>
        </p:spPr>
        <p:txBody>
          <a:bodyPr>
            <a:noAutofit/>
          </a:bodyPr>
          <a:lstStyle/>
          <a:p>
            <a:pPr marL="0" indent="0">
              <a:buNone/>
            </a:pPr>
            <a:r>
              <a:rPr lang="en-GB" sz="2000" b="1" dirty="0">
                <a:solidFill>
                  <a:schemeClr val="accent1"/>
                </a:solidFill>
              </a:rPr>
              <a:t>Jim: Hi, Sue - how are you?</a:t>
            </a:r>
            <a:endParaRPr lang="en-IE" sz="2000" b="1" dirty="0">
              <a:solidFill>
                <a:schemeClr val="accent1"/>
              </a:solidFill>
            </a:endParaRPr>
          </a:p>
          <a:p>
            <a:pPr marL="0" indent="0">
              <a:buNone/>
            </a:pPr>
            <a:r>
              <a:rPr lang="en-GB" sz="2000" b="1" dirty="0"/>
              <a:t>Sue: Not bad, thanks. You?</a:t>
            </a:r>
            <a:endParaRPr lang="en-IE" sz="2000" b="1" dirty="0"/>
          </a:p>
          <a:p>
            <a:pPr marL="0" indent="0">
              <a:buNone/>
            </a:pPr>
            <a:r>
              <a:rPr lang="en-GB" sz="2000" b="1" dirty="0">
                <a:solidFill>
                  <a:schemeClr val="accent1"/>
                </a:solidFill>
              </a:rPr>
              <a:t>Jim: Great. So, what have you been up to?</a:t>
            </a:r>
            <a:endParaRPr lang="en-IE" sz="2000" b="1" dirty="0">
              <a:solidFill>
                <a:schemeClr val="accent1"/>
              </a:solidFill>
            </a:endParaRPr>
          </a:p>
          <a:p>
            <a:pPr marL="0" indent="0">
              <a:buNone/>
            </a:pPr>
            <a:r>
              <a:rPr lang="en-GB" sz="2000" b="1" dirty="0"/>
              <a:t>Sue: Well, I went to see the new Tom Cruise movie last night.</a:t>
            </a:r>
            <a:endParaRPr lang="en-IE" sz="2000" b="1" dirty="0"/>
          </a:p>
          <a:p>
            <a:pPr marL="0" indent="0">
              <a:buNone/>
            </a:pPr>
            <a:r>
              <a:rPr lang="en-GB" sz="2000" b="1" dirty="0">
                <a:solidFill>
                  <a:schemeClr val="accent1"/>
                </a:solidFill>
              </a:rPr>
              <a:t>Jim: How was it?</a:t>
            </a:r>
            <a:endParaRPr lang="en-IE" sz="2000" b="1" dirty="0">
              <a:solidFill>
                <a:schemeClr val="accent1"/>
              </a:solidFill>
            </a:endParaRPr>
          </a:p>
          <a:p>
            <a:pPr marL="0" indent="0">
              <a:buNone/>
            </a:pPr>
            <a:r>
              <a:rPr lang="en-GB" sz="2000" b="1" dirty="0"/>
              <a:t>Sue: Fantastic. But there were millions of people there, and it was boiling in the theatre.</a:t>
            </a:r>
            <a:endParaRPr lang="en-IE" sz="2000" b="1" dirty="0"/>
          </a:p>
          <a:p>
            <a:pPr marL="0" indent="0">
              <a:buNone/>
            </a:pPr>
            <a:r>
              <a:rPr lang="en-GB" sz="2000" b="1" dirty="0">
                <a:solidFill>
                  <a:schemeClr val="accent1"/>
                </a:solidFill>
              </a:rPr>
              <a:t>Jim: How was Tom’s performance? </a:t>
            </a:r>
            <a:endParaRPr lang="en-IE" sz="2000" b="1" dirty="0">
              <a:solidFill>
                <a:schemeClr val="accent1"/>
              </a:solidFill>
            </a:endParaRPr>
          </a:p>
          <a:p>
            <a:pPr marL="0" indent="0">
              <a:buNone/>
            </a:pPr>
            <a:r>
              <a:rPr lang="en-GB" sz="2000" b="1" dirty="0"/>
              <a:t>Sue: Excellent. But then I always go to his movies – he’s great.</a:t>
            </a:r>
            <a:endParaRPr lang="en-IE" sz="2000" b="1" dirty="0"/>
          </a:p>
          <a:p>
            <a:pPr marL="0" indent="0">
              <a:buNone/>
            </a:pPr>
            <a:r>
              <a:rPr lang="en-GB" sz="2000" b="1" dirty="0">
                <a:solidFill>
                  <a:schemeClr val="accent1"/>
                </a:solidFill>
              </a:rPr>
              <a:t>Jim: Well, everyone knows that! He’ll win the Oscar</a:t>
            </a:r>
            <a:r>
              <a:rPr lang="en-GB" sz="2000" b="1" baseline="30000" dirty="0">
                <a:solidFill>
                  <a:schemeClr val="accent1"/>
                </a:solidFill>
              </a:rPr>
              <a:t>®</a:t>
            </a:r>
            <a:r>
              <a:rPr lang="en-GB" sz="2000" b="1" dirty="0">
                <a:solidFill>
                  <a:schemeClr val="accent1"/>
                </a:solidFill>
              </a:rPr>
              <a:t> for sure this year!</a:t>
            </a:r>
            <a:r>
              <a:rPr lang="en-IE" sz="2000" b="1" dirty="0">
                <a:solidFill>
                  <a:schemeClr val="accent1"/>
                </a:solidFill>
              </a:rPr>
              <a:t> </a:t>
            </a:r>
            <a:endParaRPr lang="en-US" sz="2000" b="1" dirty="0">
              <a:solidFill>
                <a:schemeClr val="accent1"/>
              </a:solidFill>
            </a:endParaRPr>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Reading: Task 7</a:t>
            </a:r>
          </a:p>
        </p:txBody>
      </p:sp>
      <p:sp>
        <p:nvSpPr>
          <p:cNvPr id="2" name="Rectangle 1">
            <a:extLst>
              <a:ext uri="{FF2B5EF4-FFF2-40B4-BE49-F238E27FC236}">
                <a16:creationId xmlns:a16="http://schemas.microsoft.com/office/drawing/2014/main" id="{D22814DE-DC1A-654F-AA5C-86282615FF8E}"/>
              </a:ext>
            </a:extLst>
          </p:cNvPr>
          <p:cNvSpPr/>
          <p:nvPr/>
        </p:nvSpPr>
        <p:spPr>
          <a:xfrm>
            <a:off x="243840" y="1176111"/>
            <a:ext cx="8717482" cy="375552"/>
          </a:xfrm>
          <a:prstGeom prst="rect">
            <a:avLst/>
          </a:prstGeom>
        </p:spPr>
        <p:txBody>
          <a:bodyPr wrap="square">
            <a:spAutoFit/>
          </a:bodyPr>
          <a:lstStyle/>
          <a:p>
            <a:pPr algn="just">
              <a:lnSpc>
                <a:spcPct val="107000"/>
              </a:lnSpc>
              <a:spcAft>
                <a:spcPts val="600"/>
              </a:spcAft>
            </a:pPr>
            <a:r>
              <a:rPr lang="en-GB" dirty="0">
                <a:latin typeface="Calibri" panose="020F0502020204030204" pitchFamily="34" charset="0"/>
                <a:ea typeface="PMingLiU" panose="02020500000000000000" pitchFamily="18" charset="-120"/>
                <a:cs typeface="Tahoma" panose="020B0604030504040204" pitchFamily="34" charset="0"/>
              </a:rPr>
              <a:t>Read the conversation and then answer the questions that follow.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26F3269-7F20-3946-B34F-63E3E6EE9611}"/>
              </a:ext>
            </a:extLst>
          </p:cNvPr>
          <p:cNvSpPr txBox="1"/>
          <p:nvPr/>
        </p:nvSpPr>
        <p:spPr>
          <a:xfrm>
            <a:off x="6096000" y="1732470"/>
            <a:ext cx="6096000" cy="4678204"/>
          </a:xfrm>
          <a:prstGeom prst="rect">
            <a:avLst/>
          </a:prstGeom>
          <a:noFill/>
        </p:spPr>
        <p:txBody>
          <a:bodyPr wrap="square" rtlCol="0">
            <a:spAutoFit/>
          </a:bodyPr>
          <a:lstStyle/>
          <a:p>
            <a:pPr marL="457200" indent="-457200">
              <a:buFont typeface="+mj-lt"/>
              <a:buAutoNum type="arabicPeriod"/>
            </a:pPr>
            <a:r>
              <a:rPr lang="en-GB" b="1" dirty="0"/>
              <a:t>Exactly how many people were at the cinema?</a:t>
            </a:r>
            <a:r>
              <a:rPr lang="en-IE" sz="2000" b="1" dirty="0"/>
              <a:t> </a:t>
            </a:r>
          </a:p>
          <a:p>
            <a:pPr marL="457200" indent="-457200">
              <a:buFont typeface="+mj-lt"/>
              <a:buAutoNum type="arabicPeriod"/>
            </a:pPr>
            <a:endParaRPr lang="en-IE" sz="2000" b="1" dirty="0"/>
          </a:p>
          <a:p>
            <a:pPr marL="457200" indent="-457200">
              <a:buFont typeface="+mj-lt"/>
              <a:buAutoNum type="arabicPeriod"/>
            </a:pPr>
            <a:r>
              <a:rPr lang="en-GB" b="1" dirty="0"/>
              <a:t>What was the exact temperature in the cinema?</a:t>
            </a:r>
            <a:r>
              <a:rPr lang="en-IE" sz="2000" b="1" dirty="0"/>
              <a:t> </a:t>
            </a:r>
          </a:p>
          <a:p>
            <a:pPr marL="457200" indent="-457200">
              <a:buFont typeface="+mj-lt"/>
              <a:buAutoNum type="arabicPeriod"/>
            </a:pPr>
            <a:endParaRPr lang="en-IE" sz="2000" b="1" dirty="0"/>
          </a:p>
          <a:p>
            <a:pPr marL="457200" indent="-457200">
              <a:buFont typeface="+mj-lt"/>
              <a:buAutoNum type="arabicPeriod"/>
            </a:pPr>
            <a:r>
              <a:rPr lang="en-GB" b="1" dirty="0"/>
              <a:t>How frequently does Sue go to Tom Cruise films?</a:t>
            </a:r>
            <a:r>
              <a:rPr lang="en-IE" sz="2000" b="1" dirty="0"/>
              <a:t> </a:t>
            </a:r>
          </a:p>
          <a:p>
            <a:pPr marL="457200" indent="-457200">
              <a:buFont typeface="+mj-lt"/>
              <a:buAutoNum type="arabicPeriod"/>
            </a:pPr>
            <a:endParaRPr lang="en-IE" sz="2000" b="1" dirty="0"/>
          </a:p>
          <a:p>
            <a:pPr marL="457200" indent="-457200">
              <a:buFont typeface="+mj-lt"/>
              <a:buAutoNum type="arabicPeriod"/>
            </a:pPr>
            <a:r>
              <a:rPr lang="en-GB" b="1" dirty="0"/>
              <a:t>What specific things does she like about his acting?</a:t>
            </a:r>
            <a:r>
              <a:rPr lang="en-IE" sz="2000" b="1" dirty="0"/>
              <a:t> </a:t>
            </a:r>
          </a:p>
          <a:p>
            <a:pPr marL="457200" indent="-457200">
              <a:buFont typeface="+mj-lt"/>
              <a:buAutoNum type="arabicPeriod"/>
            </a:pPr>
            <a:endParaRPr lang="en-IE" sz="2000" b="1" dirty="0"/>
          </a:p>
          <a:p>
            <a:pPr marL="457200" indent="-457200">
              <a:buFont typeface="+mj-lt"/>
              <a:buAutoNum type="arabicPeriod"/>
            </a:pPr>
            <a:r>
              <a:rPr lang="en-GB" b="1" dirty="0"/>
              <a:t>Who knows that Tom Cruise is a great actor?</a:t>
            </a:r>
            <a:r>
              <a:rPr lang="en-IE" sz="2000" b="1" dirty="0"/>
              <a:t> </a:t>
            </a:r>
          </a:p>
          <a:p>
            <a:pPr marL="457200" indent="-457200">
              <a:buFont typeface="+mj-lt"/>
              <a:buAutoNum type="arabicPeriod"/>
            </a:pPr>
            <a:endParaRPr lang="en-IE" sz="2000" b="1" dirty="0"/>
          </a:p>
          <a:p>
            <a:pPr marL="457200" indent="-457200">
              <a:buFont typeface="+mj-lt"/>
              <a:buAutoNum type="arabicPeriod"/>
            </a:pPr>
            <a:r>
              <a:rPr lang="en-IE" sz="2000" b="1" dirty="0"/>
              <a:t>What proof does Jim have that Cruise will win the Oscar?</a:t>
            </a:r>
          </a:p>
          <a:p>
            <a:endParaRPr lang="en-IE" sz="2000" dirty="0"/>
          </a:p>
          <a:p>
            <a:pPr marL="457200" indent="-457200">
              <a:buFont typeface="+mj-lt"/>
              <a:buAutoNum type="arabicPeriod"/>
            </a:pPr>
            <a:endParaRPr lang="en-US" sz="2000" dirty="0"/>
          </a:p>
        </p:txBody>
      </p:sp>
    </p:spTree>
    <p:extLst>
      <p:ext uri="{BB962C8B-B14F-4D97-AF65-F5344CB8AC3E}">
        <p14:creationId xmlns:p14="http://schemas.microsoft.com/office/powerpoint/2010/main" val="387419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 calcmode="lin" valueType="num">
                                      <p:cBhvr additive="base">
                                        <p:cTn id="31"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 calcmode="lin" valueType="num">
                                      <p:cBhvr additive="base">
                                        <p:cTn id="37"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876800" y="1508760"/>
            <a:ext cx="7129780" cy="5227320"/>
          </a:xfrm>
        </p:spPr>
        <p:txBody>
          <a:bodyPr/>
          <a:lstStyle/>
          <a:p>
            <a:r>
              <a:rPr lang="en-GB" sz="2400" dirty="0"/>
              <a:t>Were you able to answer all the questions? </a:t>
            </a:r>
          </a:p>
          <a:p>
            <a:r>
              <a:rPr lang="en-GB" sz="2400" dirty="0"/>
              <a:t>If not, why not? </a:t>
            </a:r>
          </a:p>
          <a:p>
            <a:r>
              <a:rPr lang="en-GB" sz="2400" dirty="0"/>
              <a:t>What does this tell you about informal conversation? </a:t>
            </a:r>
          </a:p>
          <a:p>
            <a:endParaRPr lang="en-IE" sz="2400" dirty="0"/>
          </a:p>
          <a:p>
            <a:endParaRPr lang="en-IE" sz="2400" dirty="0"/>
          </a:p>
          <a:p>
            <a:endParaRPr lang="en-IE" sz="2400" dirty="0"/>
          </a:p>
          <a:p>
            <a:endParaRPr lang="en-IE" sz="2400" dirty="0"/>
          </a:p>
          <a:p>
            <a:endParaRPr lang="en-IE" sz="2400" dirty="0"/>
          </a:p>
          <a:p>
            <a:pPr marL="0" indent="0">
              <a:buNone/>
            </a:pPr>
            <a:r>
              <a:rPr lang="en-GB" sz="2400" dirty="0"/>
              <a:t>Listen to the following audio and read along in your text book p.18.</a:t>
            </a:r>
          </a:p>
          <a:p>
            <a:pPr marL="0" indent="0">
              <a:buNone/>
            </a:pPr>
            <a:endParaRPr lang="en-IE" dirty="0"/>
          </a:p>
          <a:p>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Title 1">
            <a:extLst>
              <a:ext uri="{FF2B5EF4-FFF2-40B4-BE49-F238E27FC236}">
                <a16:creationId xmlns:a16="http://schemas.microsoft.com/office/drawing/2014/main" id="{49BB2681-9B4D-FA42-BA92-2D3669D4600F}"/>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Reading: Task 7</a:t>
            </a:r>
          </a:p>
        </p:txBody>
      </p:sp>
      <p:pic>
        <p:nvPicPr>
          <p:cNvPr id="2" name="Picture 1">
            <a:extLst>
              <a:ext uri="{FF2B5EF4-FFF2-40B4-BE49-F238E27FC236}">
                <a16:creationId xmlns:a16="http://schemas.microsoft.com/office/drawing/2014/main" id="{A044F6DB-0A37-4143-A458-75802ECE2A50}"/>
              </a:ext>
            </a:extLst>
          </p:cNvPr>
          <p:cNvPicPr>
            <a:picLocks noChangeAspect="1"/>
          </p:cNvPicPr>
          <p:nvPr/>
        </p:nvPicPr>
        <p:blipFill>
          <a:blip r:embed="rId5"/>
          <a:stretch>
            <a:fillRect/>
          </a:stretch>
        </p:blipFill>
        <p:spPr>
          <a:xfrm>
            <a:off x="185420" y="1508760"/>
            <a:ext cx="4292600" cy="5349240"/>
          </a:xfrm>
          <a:prstGeom prst="rect">
            <a:avLst/>
          </a:prstGeom>
        </p:spPr>
      </p:pic>
      <p:pic>
        <p:nvPicPr>
          <p:cNvPr id="8" name="Online Media 7" descr="Hedging Audio p18">
            <a:hlinkClick r:id="" action="ppaction://media"/>
            <a:extLst>
              <a:ext uri="{FF2B5EF4-FFF2-40B4-BE49-F238E27FC236}">
                <a16:creationId xmlns:a16="http://schemas.microsoft.com/office/drawing/2014/main" id="{33A677C2-B3D9-F049-95E6-9FAC6C5CB9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46681" y="5923280"/>
            <a:ext cx="812800" cy="812800"/>
          </a:xfrm>
          <a:prstGeom prst="rect">
            <a:avLst/>
          </a:prstGeom>
        </p:spPr>
      </p:pic>
      <p:sp>
        <p:nvSpPr>
          <p:cNvPr id="9" name="Right Arrow 8">
            <a:extLst>
              <a:ext uri="{FF2B5EF4-FFF2-40B4-BE49-F238E27FC236}">
                <a16:creationId xmlns:a16="http://schemas.microsoft.com/office/drawing/2014/main" id="{42BC9F05-C7A0-9044-9149-A4A68523DFFD}"/>
              </a:ext>
            </a:extLst>
          </p:cNvPr>
          <p:cNvSpPr/>
          <p:nvPr/>
        </p:nvSpPr>
        <p:spPr>
          <a:xfrm rot="10800000">
            <a:off x="4418330" y="6134100"/>
            <a:ext cx="518160" cy="4419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85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7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108174" y="1659728"/>
            <a:ext cx="8083826" cy="3777622"/>
          </a:xfrm>
        </p:spPr>
        <p:txBody>
          <a:bodyPr>
            <a:normAutofit fontScale="92500" lnSpcReduction="10000"/>
          </a:bodyPr>
          <a:lstStyle/>
          <a:p>
            <a:pPr marL="0" indent="0">
              <a:buNone/>
            </a:pPr>
            <a:r>
              <a:rPr lang="en-US" sz="2400" dirty="0">
                <a:solidFill>
                  <a:schemeClr val="accent1"/>
                </a:solidFill>
              </a:rPr>
              <a:t>Degree of Certainty</a:t>
            </a:r>
          </a:p>
          <a:p>
            <a:pPr marL="457200" lvl="1" indent="0">
              <a:buNone/>
            </a:pPr>
            <a:r>
              <a:rPr lang="en-US" sz="2400" dirty="0"/>
              <a:t>Suppose you write:</a:t>
            </a:r>
          </a:p>
          <a:p>
            <a:pPr marL="800100" lvl="1" indent="-342900">
              <a:buFont typeface="+mj-lt"/>
              <a:buAutoNum type="alphaLcPeriod"/>
            </a:pPr>
            <a:r>
              <a:rPr lang="en-GB" sz="2400" dirty="0"/>
              <a:t>“Young people who cannot pay their credit card debts will commit suicide.”</a:t>
            </a:r>
            <a:r>
              <a:rPr lang="en-IE" sz="2400" dirty="0"/>
              <a:t> </a:t>
            </a:r>
          </a:p>
          <a:p>
            <a:pPr marL="457200" lvl="1" indent="0" algn="ctr">
              <a:buNone/>
            </a:pPr>
            <a:r>
              <a:rPr lang="en-IE" sz="2400" dirty="0"/>
              <a:t>Or</a:t>
            </a:r>
          </a:p>
          <a:p>
            <a:pPr marL="800100" lvl="1" indent="-342900">
              <a:buFont typeface="+mj-lt"/>
              <a:buAutoNum type="alphaLcPeriod" startAt="2"/>
            </a:pPr>
            <a:r>
              <a:rPr lang="en-GB" sz="2400" dirty="0"/>
              <a:t>“The Hong Kong economy will improve in the next five years.”</a:t>
            </a:r>
            <a:r>
              <a:rPr lang="en-IE" sz="2400" dirty="0"/>
              <a:t> </a:t>
            </a:r>
          </a:p>
          <a:p>
            <a:pPr lvl="1"/>
            <a:endParaRPr lang="en-IE" sz="2400" dirty="0"/>
          </a:p>
          <a:p>
            <a:pPr lvl="1"/>
            <a:r>
              <a:rPr lang="en-GB" sz="2400" dirty="0"/>
              <a:t>Re-write the sentences so that they are less certain.</a:t>
            </a:r>
            <a:endParaRPr lang="en-IE" sz="2400" dirty="0"/>
          </a:p>
          <a:p>
            <a:pPr lvl="1"/>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Hedging Practice: Task 8</a:t>
            </a:r>
          </a:p>
        </p:txBody>
      </p:sp>
      <p:pic>
        <p:nvPicPr>
          <p:cNvPr id="2" name="Picture 1">
            <a:extLst>
              <a:ext uri="{FF2B5EF4-FFF2-40B4-BE49-F238E27FC236}">
                <a16:creationId xmlns:a16="http://schemas.microsoft.com/office/drawing/2014/main" id="{4571459F-1BE2-9343-8E50-D13A9AEC17A2}"/>
              </a:ext>
            </a:extLst>
          </p:cNvPr>
          <p:cNvPicPr>
            <a:picLocks noChangeAspect="1"/>
          </p:cNvPicPr>
          <p:nvPr/>
        </p:nvPicPr>
        <p:blipFill>
          <a:blip r:embed="rId3"/>
          <a:stretch>
            <a:fillRect/>
          </a:stretch>
        </p:blipFill>
        <p:spPr>
          <a:xfrm>
            <a:off x="626896" y="1972864"/>
            <a:ext cx="3481278" cy="37380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Rectangle 5">
            <a:extLst>
              <a:ext uri="{FF2B5EF4-FFF2-40B4-BE49-F238E27FC236}">
                <a16:creationId xmlns:a16="http://schemas.microsoft.com/office/drawing/2014/main" id="{03430B0C-1F8E-634C-9978-81A4703A159E}"/>
              </a:ext>
            </a:extLst>
          </p:cNvPr>
          <p:cNvSpPr/>
          <p:nvPr/>
        </p:nvSpPr>
        <p:spPr>
          <a:xfrm>
            <a:off x="9146933" y="1194587"/>
            <a:ext cx="2223551" cy="1015663"/>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may think “How can you be so sure?”</a:t>
            </a:r>
            <a:r>
              <a:rPr lang="en-IE" sz="2000" dirty="0"/>
              <a:t> </a:t>
            </a:r>
            <a:endParaRPr lang="en-US" sz="2000" dirty="0"/>
          </a:p>
        </p:txBody>
      </p:sp>
    </p:spTree>
    <p:extLst>
      <p:ext uri="{BB962C8B-B14F-4D97-AF65-F5344CB8AC3E}">
        <p14:creationId xmlns:p14="http://schemas.microsoft.com/office/powerpoint/2010/main" val="4839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108174" y="1659728"/>
            <a:ext cx="8083826" cy="5198272"/>
          </a:xfrm>
        </p:spPr>
        <p:txBody>
          <a:bodyPr>
            <a:normAutofit/>
          </a:bodyPr>
          <a:lstStyle/>
          <a:p>
            <a:pPr marL="0" indent="0">
              <a:buNone/>
            </a:pPr>
            <a:r>
              <a:rPr lang="en-US" sz="2400" dirty="0">
                <a:solidFill>
                  <a:schemeClr val="accent1"/>
                </a:solidFill>
              </a:rPr>
              <a:t>Level of Generalization</a:t>
            </a:r>
          </a:p>
          <a:p>
            <a:pPr marL="0" indent="0">
              <a:buNone/>
            </a:pPr>
            <a:r>
              <a:rPr lang="en-US" sz="2400" dirty="0"/>
              <a:t>Suppose you write:</a:t>
            </a:r>
          </a:p>
          <a:p>
            <a:pPr marL="800100" lvl="1" indent="-342900">
              <a:buFont typeface="+mj-lt"/>
              <a:buAutoNum type="alphaLcPeriod"/>
            </a:pPr>
            <a:r>
              <a:rPr lang="en-GB" sz="2400" dirty="0"/>
              <a:t>“Chinese people are influenced by tradition”</a:t>
            </a:r>
            <a:r>
              <a:rPr lang="en-IE" sz="2400" dirty="0"/>
              <a:t> </a:t>
            </a:r>
          </a:p>
          <a:p>
            <a:pPr marL="457200" lvl="1" indent="0" algn="ctr">
              <a:buNone/>
            </a:pPr>
            <a:r>
              <a:rPr lang="en-IE" sz="2400" dirty="0"/>
              <a:t>Or</a:t>
            </a:r>
          </a:p>
          <a:p>
            <a:pPr marL="800100" lvl="1" indent="-342900">
              <a:buFont typeface="+mj-lt"/>
              <a:buAutoNum type="alphaLcPeriod" startAt="2"/>
            </a:pPr>
            <a:r>
              <a:rPr lang="en-GB" sz="2400" dirty="0"/>
              <a:t>“Men are physically stronger than women.”</a:t>
            </a:r>
            <a:r>
              <a:rPr lang="en-IE" sz="2400" dirty="0"/>
              <a:t> </a:t>
            </a:r>
          </a:p>
          <a:p>
            <a:pPr lvl="1"/>
            <a:endParaRPr lang="en-IE" sz="2400" dirty="0"/>
          </a:p>
          <a:p>
            <a:pPr lvl="1"/>
            <a:endParaRPr lang="en-IE" sz="2400" dirty="0"/>
          </a:p>
          <a:p>
            <a:pPr lvl="1"/>
            <a:endParaRPr lang="en-IE" sz="2400" dirty="0"/>
          </a:p>
          <a:p>
            <a:pPr lvl="1"/>
            <a:r>
              <a:rPr lang="en-GB" sz="2400" dirty="0"/>
              <a:t>Re-write the sentences so that they are less generalized.</a:t>
            </a:r>
            <a:endParaRPr lang="en-IE" sz="2400" dirty="0"/>
          </a:p>
          <a:p>
            <a:pPr lvl="1"/>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Hedging Practice: Task 8</a:t>
            </a:r>
          </a:p>
        </p:txBody>
      </p:sp>
      <p:sp>
        <p:nvSpPr>
          <p:cNvPr id="6" name="Rectangle 5">
            <a:extLst>
              <a:ext uri="{FF2B5EF4-FFF2-40B4-BE49-F238E27FC236}">
                <a16:creationId xmlns:a16="http://schemas.microsoft.com/office/drawing/2014/main" id="{E0A77728-ABCA-7340-9668-AD8FDADC3AD3}"/>
              </a:ext>
            </a:extLst>
          </p:cNvPr>
          <p:cNvSpPr/>
          <p:nvPr/>
        </p:nvSpPr>
        <p:spPr>
          <a:xfrm>
            <a:off x="9146933" y="1194587"/>
            <a:ext cx="2223551" cy="132343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may </a:t>
            </a:r>
            <a:r>
              <a:rPr lang="en-US" sz="2000" dirty="0">
                <a:latin typeface="Calibri" panose="020F0502020204030204" pitchFamily="34" charset="0"/>
                <a:ea typeface="PMingLiU" panose="02020500000000000000" pitchFamily="18" charset="-120"/>
                <a:cs typeface="Times New Roman" panose="02020603050405020304" pitchFamily="18" charset="0"/>
              </a:rPr>
              <a:t>ask “All Chinese people? All the time?”</a:t>
            </a:r>
            <a:endParaRPr lang="en-US" sz="2000" dirty="0"/>
          </a:p>
        </p:txBody>
      </p:sp>
      <p:sp>
        <p:nvSpPr>
          <p:cNvPr id="7" name="Rectangle 6">
            <a:extLst>
              <a:ext uri="{FF2B5EF4-FFF2-40B4-BE49-F238E27FC236}">
                <a16:creationId xmlns:a16="http://schemas.microsoft.com/office/drawing/2014/main" id="{992C7EE2-771D-7A4B-9873-7C3F4DA28CBF}"/>
              </a:ext>
            </a:extLst>
          </p:cNvPr>
          <p:cNvSpPr/>
          <p:nvPr/>
        </p:nvSpPr>
        <p:spPr>
          <a:xfrm>
            <a:off x="9146933" y="4258864"/>
            <a:ext cx="2223551" cy="70788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might ask “All men?”</a:t>
            </a:r>
            <a:endParaRPr lang="en-US" sz="2000" dirty="0"/>
          </a:p>
        </p:txBody>
      </p:sp>
      <p:pic>
        <p:nvPicPr>
          <p:cNvPr id="8" name="Picture 7">
            <a:extLst>
              <a:ext uri="{FF2B5EF4-FFF2-40B4-BE49-F238E27FC236}">
                <a16:creationId xmlns:a16="http://schemas.microsoft.com/office/drawing/2014/main" id="{CA2B9E9B-8325-4548-826E-AFAB941A3905}"/>
              </a:ext>
            </a:extLst>
          </p:cNvPr>
          <p:cNvPicPr>
            <a:picLocks noChangeAspect="1"/>
          </p:cNvPicPr>
          <p:nvPr/>
        </p:nvPicPr>
        <p:blipFill rotWithShape="1">
          <a:blip r:embed="rId3"/>
          <a:srcRect b="7707"/>
          <a:stretch/>
        </p:blipFill>
        <p:spPr>
          <a:xfrm>
            <a:off x="253357" y="1881769"/>
            <a:ext cx="3776357" cy="37596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4595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108174" y="1659728"/>
            <a:ext cx="8083826" cy="5198272"/>
          </a:xfrm>
        </p:spPr>
        <p:txBody>
          <a:bodyPr>
            <a:normAutofit/>
          </a:bodyPr>
          <a:lstStyle/>
          <a:p>
            <a:pPr marL="0" indent="0">
              <a:buNone/>
            </a:pPr>
            <a:r>
              <a:rPr lang="en-US" sz="2400" dirty="0">
                <a:solidFill>
                  <a:schemeClr val="accent1"/>
                </a:solidFill>
              </a:rPr>
              <a:t>Source(s) of information </a:t>
            </a:r>
          </a:p>
          <a:p>
            <a:pPr marL="0" indent="0">
              <a:buNone/>
            </a:pPr>
            <a:r>
              <a:rPr lang="en-US" sz="2400" dirty="0"/>
              <a:t>Suppose you write:</a:t>
            </a:r>
          </a:p>
          <a:p>
            <a:pPr marL="800100" lvl="1" indent="-342900">
              <a:buFont typeface="+mj-lt"/>
              <a:buAutoNum type="alphaLcPeriod"/>
            </a:pPr>
            <a:r>
              <a:rPr lang="en-GB" sz="2400" dirty="0" smtClean="0"/>
              <a:t>“</a:t>
            </a:r>
            <a:r>
              <a:rPr lang="en-GB" sz="2400" dirty="0" smtClean="0">
                <a:solidFill>
                  <a:schemeClr val="tx1"/>
                </a:solidFill>
              </a:rPr>
              <a:t>Covid-19 </a:t>
            </a:r>
            <a:r>
              <a:rPr lang="en-GB" sz="2400" dirty="0">
                <a:solidFill>
                  <a:schemeClr val="tx1"/>
                </a:solidFill>
              </a:rPr>
              <a:t>is the worst problem Hong Kong has faced in the last twenty years.</a:t>
            </a:r>
            <a:r>
              <a:rPr lang="en-GB" sz="2400" dirty="0"/>
              <a:t>”</a:t>
            </a:r>
            <a:r>
              <a:rPr lang="en-IE" sz="2400" dirty="0"/>
              <a:t> </a:t>
            </a:r>
          </a:p>
          <a:p>
            <a:pPr marL="457200" lvl="1" indent="0" algn="ctr">
              <a:buNone/>
            </a:pPr>
            <a:r>
              <a:rPr lang="en-IE" sz="2400" dirty="0"/>
              <a:t>Or</a:t>
            </a:r>
          </a:p>
          <a:p>
            <a:pPr marL="800100" lvl="1" indent="-342900">
              <a:buFont typeface="+mj-lt"/>
              <a:buAutoNum type="alphaLcPeriod" startAt="2"/>
            </a:pPr>
            <a:r>
              <a:rPr lang="en-GB" sz="2400" dirty="0"/>
              <a:t>“English is essential for career success.”</a:t>
            </a:r>
            <a:r>
              <a:rPr lang="en-IE" sz="2400" dirty="0"/>
              <a:t> </a:t>
            </a:r>
          </a:p>
          <a:p>
            <a:pPr marL="457200" lvl="1" indent="0">
              <a:buNone/>
            </a:pPr>
            <a:endParaRPr lang="en-IE" sz="2400" dirty="0"/>
          </a:p>
          <a:p>
            <a:pPr lvl="1"/>
            <a:r>
              <a:rPr lang="en-GB" sz="2400" dirty="0"/>
              <a:t>Re-write the sentences providing a possible source for each claim. </a:t>
            </a:r>
            <a:endParaRPr lang="en-IE" sz="2400" dirty="0"/>
          </a:p>
          <a:p>
            <a:pPr lvl="1"/>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Hedging Practice: Task 8</a:t>
            </a:r>
          </a:p>
        </p:txBody>
      </p:sp>
      <p:sp>
        <p:nvSpPr>
          <p:cNvPr id="6" name="Rectangle 5">
            <a:extLst>
              <a:ext uri="{FF2B5EF4-FFF2-40B4-BE49-F238E27FC236}">
                <a16:creationId xmlns:a16="http://schemas.microsoft.com/office/drawing/2014/main" id="{D666E06E-4F11-0045-AC8B-B50B67C056A4}"/>
              </a:ext>
            </a:extLst>
          </p:cNvPr>
          <p:cNvSpPr/>
          <p:nvPr/>
        </p:nvSpPr>
        <p:spPr>
          <a:xfrm>
            <a:off x="9146933" y="1194587"/>
            <a:ext cx="2791710" cy="1015663"/>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may </a:t>
            </a:r>
            <a:r>
              <a:rPr lang="en-US" sz="2000" dirty="0">
                <a:latin typeface="Calibri" panose="020F0502020204030204" pitchFamily="34" charset="0"/>
                <a:ea typeface="PMingLiU" panose="02020500000000000000" pitchFamily="18" charset="-120"/>
                <a:cs typeface="Times New Roman" panose="02020603050405020304" pitchFamily="18" charset="0"/>
              </a:rPr>
              <a:t>want to know “Who says so?” or “According to whom?”</a:t>
            </a:r>
            <a:endParaRPr lang="en-US" sz="2000" dirty="0"/>
          </a:p>
        </p:txBody>
      </p:sp>
      <p:pic>
        <p:nvPicPr>
          <p:cNvPr id="1026" name="Picture 2" descr="COVID-19 (Coronavirus) Outbreak | Homeless 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36770"/>
            <a:ext cx="4498470" cy="2424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74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108174" y="1659728"/>
            <a:ext cx="8083826" cy="5198272"/>
          </a:xfrm>
        </p:spPr>
        <p:txBody>
          <a:bodyPr>
            <a:normAutofit/>
          </a:bodyPr>
          <a:lstStyle/>
          <a:p>
            <a:pPr marL="0" indent="0">
              <a:buNone/>
            </a:pPr>
            <a:r>
              <a:rPr lang="en-US" sz="2400" dirty="0">
                <a:solidFill>
                  <a:schemeClr val="accent1"/>
                </a:solidFill>
              </a:rPr>
              <a:t>Relative versus Absolute Claims</a:t>
            </a:r>
          </a:p>
          <a:p>
            <a:pPr marL="0" indent="0">
              <a:buNone/>
            </a:pPr>
            <a:r>
              <a:rPr lang="en-US" sz="2400" dirty="0"/>
              <a:t>Suppose you write:</a:t>
            </a:r>
          </a:p>
          <a:p>
            <a:pPr marL="800100" lvl="1" indent="-342900">
              <a:buFont typeface="+mj-lt"/>
              <a:buAutoNum type="alphaLcPeriod"/>
            </a:pPr>
            <a:r>
              <a:rPr lang="en-GB" sz="2400" dirty="0"/>
              <a:t>“</a:t>
            </a:r>
            <a:r>
              <a:rPr lang="en-GB" sz="2400" dirty="0">
                <a:solidFill>
                  <a:schemeClr val="tx1"/>
                </a:solidFill>
              </a:rPr>
              <a:t>Hong Kong is an expensive city.</a:t>
            </a:r>
            <a:r>
              <a:rPr lang="en-GB" sz="2400" dirty="0"/>
              <a:t>”</a:t>
            </a:r>
            <a:r>
              <a:rPr lang="en-IE" sz="2400" dirty="0"/>
              <a:t> </a:t>
            </a:r>
          </a:p>
          <a:p>
            <a:pPr marL="457200" lvl="1" indent="0" algn="ctr">
              <a:buNone/>
            </a:pPr>
            <a:r>
              <a:rPr lang="en-IE" sz="2400" dirty="0"/>
              <a:t>Or</a:t>
            </a:r>
          </a:p>
          <a:p>
            <a:pPr marL="800100" lvl="1" indent="-342900">
              <a:buFont typeface="+mj-lt"/>
              <a:buAutoNum type="alphaLcPeriod" startAt="2"/>
            </a:pPr>
            <a:r>
              <a:rPr lang="en-GB" sz="2400" dirty="0"/>
              <a:t>“Kowloon is densely populated.”</a:t>
            </a:r>
            <a:r>
              <a:rPr lang="en-IE" sz="2400" dirty="0"/>
              <a:t> </a:t>
            </a:r>
          </a:p>
          <a:p>
            <a:pPr marL="457200" lvl="1" indent="0">
              <a:buNone/>
            </a:pPr>
            <a:endParaRPr lang="en-IE" sz="2400" dirty="0"/>
          </a:p>
          <a:p>
            <a:pPr lvl="1"/>
            <a:r>
              <a:rPr lang="en-GB" sz="2400" dirty="0"/>
              <a:t>Re-write the sentences </a:t>
            </a:r>
            <a:r>
              <a:rPr lang="en-US" sz="2400" dirty="0"/>
              <a:t>using comparison </a:t>
            </a:r>
            <a:endParaRPr lang="en-IE" sz="2400" dirty="0"/>
          </a:p>
          <a:p>
            <a:pPr lvl="1"/>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Hedging Practice: Task 8</a:t>
            </a:r>
          </a:p>
        </p:txBody>
      </p:sp>
      <p:sp>
        <p:nvSpPr>
          <p:cNvPr id="6" name="Rectangle 5">
            <a:extLst>
              <a:ext uri="{FF2B5EF4-FFF2-40B4-BE49-F238E27FC236}">
                <a16:creationId xmlns:a16="http://schemas.microsoft.com/office/drawing/2014/main" id="{D666E06E-4F11-0045-AC8B-B50B67C056A4}"/>
              </a:ext>
            </a:extLst>
          </p:cNvPr>
          <p:cNvSpPr/>
          <p:nvPr/>
        </p:nvSpPr>
        <p:spPr>
          <a:xfrm>
            <a:off x="8834034" y="1194587"/>
            <a:ext cx="3357966" cy="1015663"/>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may </a:t>
            </a:r>
            <a:r>
              <a:rPr lang="en-US" sz="2000" dirty="0">
                <a:latin typeface="Calibri" panose="020F0502020204030204" pitchFamily="34" charset="0"/>
                <a:ea typeface="PMingLiU" panose="02020500000000000000" pitchFamily="18" charset="-120"/>
                <a:cs typeface="Times New Roman" panose="02020603050405020304" pitchFamily="18" charset="0"/>
              </a:rPr>
              <a:t>wonder “Compared to where/what/whom/when?”</a:t>
            </a:r>
            <a:endParaRPr lang="en-US" sz="2000" dirty="0"/>
          </a:p>
        </p:txBody>
      </p:sp>
      <p:pic>
        <p:nvPicPr>
          <p:cNvPr id="7" name="Picture 6">
            <a:extLst>
              <a:ext uri="{FF2B5EF4-FFF2-40B4-BE49-F238E27FC236}">
                <a16:creationId xmlns:a16="http://schemas.microsoft.com/office/drawing/2014/main" id="{46128611-FE22-3945-B0E6-92E798276834}"/>
              </a:ext>
            </a:extLst>
          </p:cNvPr>
          <p:cNvPicPr>
            <a:picLocks noChangeAspect="1"/>
          </p:cNvPicPr>
          <p:nvPr/>
        </p:nvPicPr>
        <p:blipFill rotWithShape="1">
          <a:blip r:embed="rId3"/>
          <a:srcRect b="11325"/>
          <a:stretch/>
        </p:blipFill>
        <p:spPr>
          <a:xfrm>
            <a:off x="153528" y="2389175"/>
            <a:ext cx="4356478" cy="30113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2058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4108174" y="1659728"/>
            <a:ext cx="8083826" cy="5198272"/>
          </a:xfrm>
        </p:spPr>
        <p:txBody>
          <a:bodyPr>
            <a:normAutofit/>
          </a:bodyPr>
          <a:lstStyle/>
          <a:p>
            <a:pPr marL="0" indent="0">
              <a:buNone/>
            </a:pPr>
            <a:r>
              <a:rPr lang="en-US" sz="2400" dirty="0">
                <a:solidFill>
                  <a:schemeClr val="accent1"/>
                </a:solidFill>
              </a:rPr>
              <a:t>Conditions on a Claim</a:t>
            </a:r>
          </a:p>
          <a:p>
            <a:pPr marL="0" indent="0">
              <a:buNone/>
            </a:pPr>
            <a:r>
              <a:rPr lang="en-US" sz="2400" dirty="0"/>
              <a:t>Suppose you write:</a:t>
            </a:r>
          </a:p>
          <a:p>
            <a:pPr marL="800100" lvl="1" indent="-342900">
              <a:buFont typeface="+mj-lt"/>
              <a:buAutoNum type="alphaLcPeriod"/>
            </a:pPr>
            <a:r>
              <a:rPr lang="en-GB" sz="2400" dirty="0"/>
              <a:t>“</a:t>
            </a:r>
            <a:r>
              <a:rPr lang="en-GB" sz="2400" dirty="0">
                <a:solidFill>
                  <a:schemeClr val="tx1"/>
                </a:solidFill>
              </a:rPr>
              <a:t>Hong Kong</a:t>
            </a:r>
            <a:r>
              <a:rPr lang="en-GB" sz="2400" dirty="0"/>
              <a:t> will fall behind Singapore in education.</a:t>
            </a:r>
            <a:r>
              <a:rPr lang="en-IE" sz="2400" dirty="0"/>
              <a:t> </a:t>
            </a:r>
            <a:r>
              <a:rPr lang="en-GB" sz="2400" dirty="0"/>
              <a:t>”</a:t>
            </a:r>
            <a:r>
              <a:rPr lang="en-IE" sz="2400" dirty="0"/>
              <a:t> </a:t>
            </a:r>
          </a:p>
          <a:p>
            <a:pPr marL="457200" lvl="1" indent="0" algn="ctr">
              <a:buNone/>
            </a:pPr>
            <a:r>
              <a:rPr lang="en-IE" sz="2400" dirty="0"/>
              <a:t>Or</a:t>
            </a:r>
          </a:p>
          <a:p>
            <a:pPr marL="800100" lvl="1" indent="-342900">
              <a:buFont typeface="+mj-lt"/>
              <a:buAutoNum type="alphaLcPeriod" startAt="2"/>
            </a:pPr>
            <a:r>
              <a:rPr lang="en-GB" sz="2400" dirty="0"/>
              <a:t>“The ozone layer will be destroyed.”</a:t>
            </a:r>
            <a:r>
              <a:rPr lang="en-IE" sz="2400" dirty="0"/>
              <a:t> </a:t>
            </a:r>
          </a:p>
          <a:p>
            <a:pPr marL="457200" lvl="1" indent="0">
              <a:buNone/>
            </a:pPr>
            <a:endParaRPr lang="en-IE" sz="2400" dirty="0"/>
          </a:p>
          <a:p>
            <a:pPr lvl="1"/>
            <a:r>
              <a:rPr lang="en-GB" sz="2400" dirty="0"/>
              <a:t>Re-write the sentences </a:t>
            </a:r>
            <a:r>
              <a:rPr lang="en-US" sz="2400" dirty="0"/>
              <a:t>using comparison </a:t>
            </a:r>
            <a:endParaRPr lang="en-IE" sz="2400" dirty="0"/>
          </a:p>
          <a:p>
            <a:pPr lvl="1"/>
            <a:endParaRPr lang="en-US" dirty="0"/>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Hedging Practice: Task 8</a:t>
            </a:r>
          </a:p>
        </p:txBody>
      </p:sp>
      <p:sp>
        <p:nvSpPr>
          <p:cNvPr id="6" name="Rectangle 5">
            <a:extLst>
              <a:ext uri="{FF2B5EF4-FFF2-40B4-BE49-F238E27FC236}">
                <a16:creationId xmlns:a16="http://schemas.microsoft.com/office/drawing/2014/main" id="{D666E06E-4F11-0045-AC8B-B50B67C056A4}"/>
              </a:ext>
            </a:extLst>
          </p:cNvPr>
          <p:cNvSpPr/>
          <p:nvPr/>
        </p:nvSpPr>
        <p:spPr>
          <a:xfrm>
            <a:off x="8477573" y="1194587"/>
            <a:ext cx="3714427" cy="707886"/>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sz="2000" dirty="0">
                <a:latin typeface="Calibri" panose="020F0502020204030204" pitchFamily="34" charset="0"/>
                <a:ea typeface="PMingLiU" panose="02020500000000000000" pitchFamily="18" charset="-120"/>
                <a:cs typeface="Times New Roman" panose="02020603050405020304" pitchFamily="18" charset="0"/>
              </a:rPr>
              <a:t>Your reader </a:t>
            </a:r>
            <a:r>
              <a:rPr lang="en-US" sz="2000" dirty="0">
                <a:latin typeface="Calibri" panose="020F0502020204030204" pitchFamily="34" charset="0"/>
                <a:ea typeface="PMingLiU" panose="02020500000000000000" pitchFamily="18" charset="-120"/>
                <a:cs typeface="Times New Roman" panose="02020603050405020304" pitchFamily="18" charset="0"/>
              </a:rPr>
              <a:t>may ask “Is this inevitable in all circumstances?</a:t>
            </a:r>
            <a:endParaRPr lang="en-US" sz="2000" dirty="0"/>
          </a:p>
        </p:txBody>
      </p:sp>
      <p:pic>
        <p:nvPicPr>
          <p:cNvPr id="2" name="Picture 1">
            <a:extLst>
              <a:ext uri="{FF2B5EF4-FFF2-40B4-BE49-F238E27FC236}">
                <a16:creationId xmlns:a16="http://schemas.microsoft.com/office/drawing/2014/main" id="{321E71BF-FBDC-914D-BFFD-0F98AEF60089}"/>
              </a:ext>
            </a:extLst>
          </p:cNvPr>
          <p:cNvPicPr>
            <a:picLocks noChangeAspect="1"/>
          </p:cNvPicPr>
          <p:nvPr/>
        </p:nvPicPr>
        <p:blipFill rotWithShape="1">
          <a:blip r:embed="rId3"/>
          <a:srcRect l="9699" t="8387" r="13465" b="40703"/>
          <a:stretch/>
        </p:blipFill>
        <p:spPr>
          <a:xfrm>
            <a:off x="538023" y="2389175"/>
            <a:ext cx="3764093" cy="33222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1237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20AF05BA-5AE5-954D-846B-5D1DB0E53390}"/>
              </a:ext>
            </a:extLst>
          </p:cNvPr>
          <p:cNvGraphicFramePr>
            <a:graphicFrameLocks noGrp="1"/>
          </p:cNvGraphicFramePr>
          <p:nvPr>
            <p:ph idx="1"/>
            <p:extLst>
              <p:ext uri="{D42A27DB-BD31-4B8C-83A1-F6EECF244321}">
                <p14:modId xmlns:p14="http://schemas.microsoft.com/office/powerpoint/2010/main" val="45451658"/>
              </p:ext>
            </p:extLst>
          </p:nvPr>
        </p:nvGraphicFramePr>
        <p:xfrm>
          <a:off x="-18288" y="1220003"/>
          <a:ext cx="12192000" cy="5740400"/>
        </p:xfrm>
        <a:graphic>
          <a:graphicData uri="http://schemas.openxmlformats.org/drawingml/2006/table">
            <a:tbl>
              <a:tblPr>
                <a:tableStyleId>{5C22544A-7EE6-4342-B048-85BDC9FD1C3A}</a:tableStyleId>
              </a:tblPr>
              <a:tblGrid>
                <a:gridCol w="735220">
                  <a:extLst>
                    <a:ext uri="{9D8B030D-6E8A-4147-A177-3AD203B41FA5}">
                      <a16:colId xmlns:a16="http://schemas.microsoft.com/office/drawing/2014/main" val="1907741330"/>
                    </a:ext>
                  </a:extLst>
                </a:gridCol>
                <a:gridCol w="11456780">
                  <a:extLst>
                    <a:ext uri="{9D8B030D-6E8A-4147-A177-3AD203B41FA5}">
                      <a16:colId xmlns:a16="http://schemas.microsoft.com/office/drawing/2014/main" val="3581550468"/>
                    </a:ext>
                  </a:extLst>
                </a:gridCol>
              </a:tblGrid>
              <a:tr h="354327">
                <a:tc>
                  <a:txBody>
                    <a:bodyPr/>
                    <a:lstStyle/>
                    <a:p>
                      <a:pPr>
                        <a:lnSpc>
                          <a:spcPct val="107000"/>
                        </a:lnSpc>
                        <a:spcAft>
                          <a:spcPts val="0"/>
                        </a:spcAft>
                      </a:pPr>
                      <a:r>
                        <a:rPr lang="en-GB" sz="2200" b="1">
                          <a:solidFill>
                            <a:schemeClr val="tx1"/>
                          </a:solidFill>
                          <a:effectLst/>
                        </a:rPr>
                        <a:t>1.</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Aft>
                          <a:spcPts val="0"/>
                        </a:spcAft>
                      </a:pPr>
                      <a:r>
                        <a:rPr lang="en-GB" sz="2200" b="1" dirty="0">
                          <a:solidFill>
                            <a:schemeClr val="tx1"/>
                          </a:solidFill>
                          <a:effectLst/>
                        </a:rPr>
                        <a:t>Hong Kong students do not like the exam-based system of education.</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2455935434"/>
                  </a:ext>
                </a:extLst>
              </a:tr>
              <a:tr h="354327">
                <a:tc>
                  <a:txBody>
                    <a:bodyPr/>
                    <a:lstStyle/>
                    <a:p>
                      <a:pPr>
                        <a:lnSpc>
                          <a:spcPct val="107000"/>
                        </a:lnSpc>
                        <a:spcBef>
                          <a:spcPts val="300"/>
                        </a:spcBef>
                        <a:spcAft>
                          <a:spcPts val="300"/>
                        </a:spcAft>
                      </a:pPr>
                      <a:r>
                        <a:rPr lang="en-GB" sz="2200" b="1" dirty="0">
                          <a:solidFill>
                            <a:schemeClr val="accent1"/>
                          </a:solidFill>
                          <a:effectLst/>
                        </a:rPr>
                        <a:t> </a:t>
                      </a: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2935280598"/>
                  </a:ext>
                </a:extLst>
              </a:tr>
              <a:tr h="351455">
                <a:tc>
                  <a:txBody>
                    <a:bodyPr/>
                    <a:lstStyle/>
                    <a:p>
                      <a:pPr>
                        <a:lnSpc>
                          <a:spcPct val="107000"/>
                        </a:lnSpc>
                        <a:spcBef>
                          <a:spcPts val="300"/>
                        </a:spcBef>
                        <a:spcAft>
                          <a:spcPts val="300"/>
                        </a:spcAft>
                      </a:pPr>
                      <a:r>
                        <a:rPr lang="en-GB" sz="2200" b="1">
                          <a:solidFill>
                            <a:schemeClr val="tx1"/>
                          </a:solidFill>
                          <a:effectLst/>
                        </a:rPr>
                        <a:t>2.</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Part-time jobs are very important for university students.</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331589063"/>
                  </a:ext>
                </a:extLst>
              </a:tr>
              <a:tr h="354327">
                <a:tc>
                  <a:txBody>
                    <a:bodyPr/>
                    <a:lstStyle/>
                    <a:p>
                      <a:pPr>
                        <a:lnSpc>
                          <a:spcPct val="107000"/>
                        </a:lnSpc>
                        <a:spcBef>
                          <a:spcPts val="300"/>
                        </a:spcBef>
                        <a:spcAft>
                          <a:spcPts val="300"/>
                        </a:spcAft>
                      </a:pPr>
                      <a:r>
                        <a:rPr lang="en-GB" sz="2200" b="1" dirty="0">
                          <a:solidFill>
                            <a:schemeClr val="accent1"/>
                          </a:solidFill>
                          <a:effectLst/>
                        </a:rPr>
                        <a:t> </a:t>
                      </a: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083961785"/>
                  </a:ext>
                </a:extLst>
              </a:tr>
              <a:tr h="351455">
                <a:tc>
                  <a:txBody>
                    <a:bodyPr/>
                    <a:lstStyle/>
                    <a:p>
                      <a:pPr>
                        <a:lnSpc>
                          <a:spcPct val="107000"/>
                        </a:lnSpc>
                        <a:spcBef>
                          <a:spcPts val="300"/>
                        </a:spcBef>
                        <a:spcAft>
                          <a:spcPts val="300"/>
                        </a:spcAft>
                      </a:pPr>
                      <a:r>
                        <a:rPr lang="en-GB" sz="2200" b="1">
                          <a:solidFill>
                            <a:schemeClr val="tx1"/>
                          </a:solidFill>
                          <a:effectLst/>
                        </a:rPr>
                        <a:t>3.</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It is impossible for students to improve their level of English.</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447271875"/>
                  </a:ext>
                </a:extLst>
              </a:tr>
              <a:tr h="354327">
                <a:tc>
                  <a:txBody>
                    <a:bodyPr/>
                    <a:lstStyle/>
                    <a:p>
                      <a:pPr>
                        <a:lnSpc>
                          <a:spcPct val="107000"/>
                        </a:lnSpc>
                        <a:spcBef>
                          <a:spcPts val="300"/>
                        </a:spcBef>
                        <a:spcAft>
                          <a:spcPts val="300"/>
                        </a:spcAft>
                      </a:pPr>
                      <a:r>
                        <a:rPr lang="en-GB" sz="2200" b="1" dirty="0">
                          <a:solidFill>
                            <a:schemeClr val="accent1"/>
                          </a:solidFill>
                          <a:effectLst/>
                        </a:rPr>
                        <a:t> </a:t>
                      </a: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2234899131"/>
                  </a:ext>
                </a:extLst>
              </a:tr>
              <a:tr h="351455">
                <a:tc>
                  <a:txBody>
                    <a:bodyPr/>
                    <a:lstStyle/>
                    <a:p>
                      <a:pPr>
                        <a:lnSpc>
                          <a:spcPct val="107000"/>
                        </a:lnSpc>
                        <a:spcBef>
                          <a:spcPts val="300"/>
                        </a:spcBef>
                        <a:spcAft>
                          <a:spcPts val="300"/>
                        </a:spcAft>
                      </a:pPr>
                      <a:r>
                        <a:rPr lang="en-GB" sz="2200" b="1">
                          <a:solidFill>
                            <a:schemeClr val="tx1"/>
                          </a:solidFill>
                          <a:effectLst/>
                        </a:rPr>
                        <a:t>4.</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Hong Kong students rely on a “spoon-feeding” approach to education.</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108919361"/>
                  </a:ext>
                </a:extLst>
              </a:tr>
              <a:tr h="354327">
                <a:tc>
                  <a:txBody>
                    <a:bodyPr/>
                    <a:lstStyle/>
                    <a:p>
                      <a:pPr>
                        <a:lnSpc>
                          <a:spcPct val="107000"/>
                        </a:lnSpc>
                        <a:spcBef>
                          <a:spcPts val="300"/>
                        </a:spcBef>
                        <a:spcAft>
                          <a:spcPts val="300"/>
                        </a:spcAft>
                      </a:pPr>
                      <a:r>
                        <a:rPr lang="en-GB" sz="2200" b="1">
                          <a:solidFill>
                            <a:schemeClr val="accent1"/>
                          </a:solidFill>
                          <a:effectLst/>
                        </a:rPr>
                        <a:t> </a:t>
                      </a:r>
                      <a:endParaRPr lang="en-IE" sz="2200" b="1">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3195082320"/>
                  </a:ext>
                </a:extLst>
              </a:tr>
              <a:tr h="351455">
                <a:tc>
                  <a:txBody>
                    <a:bodyPr/>
                    <a:lstStyle/>
                    <a:p>
                      <a:pPr>
                        <a:lnSpc>
                          <a:spcPct val="107000"/>
                        </a:lnSpc>
                        <a:spcBef>
                          <a:spcPts val="300"/>
                        </a:spcBef>
                        <a:spcAft>
                          <a:spcPts val="300"/>
                        </a:spcAft>
                      </a:pPr>
                      <a:r>
                        <a:rPr lang="en-GB" sz="2200" b="1">
                          <a:solidFill>
                            <a:schemeClr val="tx1"/>
                          </a:solidFill>
                          <a:effectLst/>
                        </a:rPr>
                        <a:t>5.</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Western people do not value their families.</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3538202989"/>
                  </a:ext>
                </a:extLst>
              </a:tr>
              <a:tr h="354327">
                <a:tc>
                  <a:txBody>
                    <a:bodyPr/>
                    <a:lstStyle/>
                    <a:p>
                      <a:pPr>
                        <a:lnSpc>
                          <a:spcPct val="107000"/>
                        </a:lnSpc>
                        <a:spcBef>
                          <a:spcPts val="300"/>
                        </a:spcBef>
                        <a:spcAft>
                          <a:spcPts val="300"/>
                        </a:spcAft>
                      </a:pPr>
                      <a:r>
                        <a:rPr lang="en-GB" sz="2200" b="1">
                          <a:solidFill>
                            <a:schemeClr val="accent1"/>
                          </a:solidFill>
                          <a:effectLst/>
                        </a:rPr>
                        <a:t> </a:t>
                      </a:r>
                      <a:endParaRPr lang="en-IE" sz="2200" b="1">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2063116114"/>
                  </a:ext>
                </a:extLst>
              </a:tr>
              <a:tr h="351455">
                <a:tc>
                  <a:txBody>
                    <a:bodyPr/>
                    <a:lstStyle/>
                    <a:p>
                      <a:pPr>
                        <a:lnSpc>
                          <a:spcPct val="107000"/>
                        </a:lnSpc>
                        <a:spcBef>
                          <a:spcPts val="300"/>
                        </a:spcBef>
                        <a:spcAft>
                          <a:spcPts val="300"/>
                        </a:spcAft>
                      </a:pPr>
                      <a:r>
                        <a:rPr lang="en-GB" sz="2200" b="1">
                          <a:solidFill>
                            <a:schemeClr val="tx1"/>
                          </a:solidFill>
                          <a:effectLst/>
                        </a:rPr>
                        <a:t>6.</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Chinese students are good at sciences.</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748384075"/>
                  </a:ext>
                </a:extLst>
              </a:tr>
              <a:tr h="354327">
                <a:tc>
                  <a:txBody>
                    <a:bodyPr/>
                    <a:lstStyle/>
                    <a:p>
                      <a:pPr>
                        <a:lnSpc>
                          <a:spcPct val="107000"/>
                        </a:lnSpc>
                        <a:spcBef>
                          <a:spcPts val="300"/>
                        </a:spcBef>
                        <a:spcAft>
                          <a:spcPts val="300"/>
                        </a:spcAft>
                      </a:pPr>
                      <a:r>
                        <a:rPr lang="en-GB" sz="2200" b="1">
                          <a:solidFill>
                            <a:schemeClr val="accent1"/>
                          </a:solidFill>
                          <a:effectLst/>
                        </a:rPr>
                        <a:t> </a:t>
                      </a:r>
                      <a:endParaRPr lang="en-IE" sz="2200" b="1">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19734131"/>
                  </a:ext>
                </a:extLst>
              </a:tr>
              <a:tr h="351455">
                <a:tc>
                  <a:txBody>
                    <a:bodyPr/>
                    <a:lstStyle/>
                    <a:p>
                      <a:pPr>
                        <a:lnSpc>
                          <a:spcPct val="107000"/>
                        </a:lnSpc>
                        <a:spcBef>
                          <a:spcPts val="300"/>
                        </a:spcBef>
                        <a:spcAft>
                          <a:spcPts val="300"/>
                        </a:spcAft>
                      </a:pPr>
                      <a:r>
                        <a:rPr lang="en-GB" sz="2200" b="1">
                          <a:solidFill>
                            <a:schemeClr val="tx1"/>
                          </a:solidFill>
                          <a:effectLst/>
                        </a:rPr>
                        <a:t>7.</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Young people do not have good moral values.</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1996285618"/>
                  </a:ext>
                </a:extLst>
              </a:tr>
              <a:tr h="354327">
                <a:tc>
                  <a:txBody>
                    <a:bodyPr/>
                    <a:lstStyle/>
                    <a:p>
                      <a:pPr>
                        <a:lnSpc>
                          <a:spcPct val="107000"/>
                        </a:lnSpc>
                        <a:spcBef>
                          <a:spcPts val="300"/>
                        </a:spcBef>
                        <a:spcAft>
                          <a:spcPts val="300"/>
                        </a:spcAft>
                      </a:pPr>
                      <a:r>
                        <a:rPr lang="en-GB" sz="2200" b="1">
                          <a:solidFill>
                            <a:schemeClr val="accent1"/>
                          </a:solidFill>
                          <a:effectLst/>
                        </a:rPr>
                        <a:t> </a:t>
                      </a:r>
                      <a:endParaRPr lang="en-IE" sz="2200" b="1">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2216378235"/>
                  </a:ext>
                </a:extLst>
              </a:tr>
              <a:tr h="351455">
                <a:tc>
                  <a:txBody>
                    <a:bodyPr/>
                    <a:lstStyle/>
                    <a:p>
                      <a:pPr>
                        <a:lnSpc>
                          <a:spcPct val="107000"/>
                        </a:lnSpc>
                        <a:spcBef>
                          <a:spcPts val="300"/>
                        </a:spcBef>
                        <a:spcAft>
                          <a:spcPts val="300"/>
                        </a:spcAft>
                      </a:pPr>
                      <a:r>
                        <a:rPr lang="en-GB" sz="2200" b="1">
                          <a:solidFill>
                            <a:schemeClr val="tx1"/>
                          </a:solidFill>
                          <a:effectLst/>
                        </a:rPr>
                        <a:t>8.</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r>
                        <a:rPr lang="en-GB" sz="2200" b="1" dirty="0">
                          <a:solidFill>
                            <a:schemeClr val="tx1"/>
                          </a:solidFill>
                          <a:effectLst/>
                        </a:rPr>
                        <a:t>Football gambling is wrong.</a:t>
                      </a:r>
                      <a:endParaRPr lang="en-IE"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3472816906"/>
                  </a:ext>
                </a:extLst>
              </a:tr>
              <a:tr h="354327">
                <a:tc>
                  <a:txBody>
                    <a:bodyPr/>
                    <a:lstStyle/>
                    <a:p>
                      <a:pPr>
                        <a:lnSpc>
                          <a:spcPct val="107000"/>
                        </a:lnSpc>
                        <a:spcBef>
                          <a:spcPts val="300"/>
                        </a:spcBef>
                        <a:spcAft>
                          <a:spcPts val="300"/>
                        </a:spcAft>
                      </a:pPr>
                      <a:r>
                        <a:rPr lang="en-GB" sz="2200" b="1">
                          <a:solidFill>
                            <a:schemeClr val="tx1"/>
                          </a:solidFill>
                          <a:effectLst/>
                        </a:rPr>
                        <a:t> </a:t>
                      </a:r>
                      <a:endParaRPr lang="en-IE" sz="22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a:lnSpc>
                          <a:spcPct val="107000"/>
                        </a:lnSpc>
                        <a:spcBef>
                          <a:spcPts val="300"/>
                        </a:spcBef>
                        <a:spcAft>
                          <a:spcPts val="300"/>
                        </a:spcAft>
                      </a:pPr>
                      <a:endParaRPr lang="en-IE" sz="22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extLst>
                  <a:ext uri="{0D108BD9-81ED-4DB2-BD59-A6C34878D82A}">
                    <a16:rowId xmlns:a16="http://schemas.microsoft.com/office/drawing/2014/main" val="869113700"/>
                  </a:ext>
                </a:extLst>
              </a:tr>
            </a:tbl>
          </a:graphicData>
        </a:graphic>
      </p:graphicFrame>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Further Hedging Practice: Task 9</a:t>
            </a:r>
          </a:p>
        </p:txBody>
      </p:sp>
    </p:spTree>
    <p:extLst>
      <p:ext uri="{BB962C8B-B14F-4D97-AF65-F5344CB8AC3E}">
        <p14:creationId xmlns:p14="http://schemas.microsoft.com/office/powerpoint/2010/main" val="3874119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5BFEE2E-281D-DF44-B89C-9680D50D9A92}"/>
              </a:ext>
            </a:extLst>
          </p:cNvPr>
          <p:cNvGraphicFramePr>
            <a:graphicFrameLocks noGrp="1"/>
          </p:cNvGraphicFramePr>
          <p:nvPr>
            <p:ph idx="1"/>
            <p:extLst>
              <p:ext uri="{D42A27DB-BD31-4B8C-83A1-F6EECF244321}">
                <p14:modId xmlns:p14="http://schemas.microsoft.com/office/powerpoint/2010/main" val="326180111"/>
              </p:ext>
            </p:extLst>
          </p:nvPr>
        </p:nvGraphicFramePr>
        <p:xfrm>
          <a:off x="0" y="1732470"/>
          <a:ext cx="12192000" cy="4287520"/>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1552783791"/>
                    </a:ext>
                  </a:extLst>
                </a:gridCol>
              </a:tblGrid>
              <a:tr h="4172712">
                <a:tc>
                  <a:txBody>
                    <a:bodyPr/>
                    <a:lstStyle/>
                    <a:p>
                      <a:pPr>
                        <a:lnSpc>
                          <a:spcPct val="107000"/>
                        </a:lnSpc>
                        <a:spcAft>
                          <a:spcPts val="0"/>
                        </a:spcAft>
                      </a:pPr>
                      <a:r>
                        <a:rPr lang="en-US" sz="2400" dirty="0">
                          <a:effectLst/>
                        </a:rPr>
                        <a:t>Useful Resources</a:t>
                      </a:r>
                      <a:br>
                        <a:rPr lang="en-US" sz="2400" dirty="0">
                          <a:effectLst/>
                        </a:rPr>
                      </a:br>
                      <a:r>
                        <a:rPr lang="en-US" sz="2400" dirty="0">
                          <a:effectLst/>
                        </a:rPr>
                        <a:t/>
                      </a:r>
                      <a:br>
                        <a:rPr lang="en-US" sz="2400" dirty="0">
                          <a:effectLst/>
                        </a:rPr>
                      </a:br>
                      <a:r>
                        <a:rPr lang="en-US" sz="2400" dirty="0">
                          <a:effectLst/>
                        </a:rPr>
                        <a:t>For more on hedging, look at the following websites:</a:t>
                      </a:r>
                      <a:endParaRPr lang="en-IE" sz="2400" dirty="0">
                        <a:effectLst/>
                      </a:endParaRPr>
                    </a:p>
                    <a:p>
                      <a:pPr>
                        <a:lnSpc>
                          <a:spcPct val="107000"/>
                        </a:lnSpc>
                        <a:spcAft>
                          <a:spcPts val="0"/>
                        </a:spcAft>
                      </a:pPr>
                      <a:r>
                        <a:rPr lang="en-GB" sz="2400" dirty="0" smtClean="0">
                          <a:hlinkClick r:id="rId2"/>
                        </a:rPr>
                        <a:t>http://online-resources.lc.cityu.edu.hk/WebPages/OnlineResources/</a:t>
                      </a:r>
                      <a:r>
                        <a:rPr lang="en-US" sz="2400" dirty="0" smtClean="0">
                          <a:effectLst/>
                        </a:rPr>
                        <a:t>- </a:t>
                      </a:r>
                      <a:r>
                        <a:rPr lang="en-US" sz="2400" dirty="0">
                          <a:effectLst/>
                        </a:rPr>
                        <a:t>Scroll down to </a:t>
                      </a:r>
                      <a:r>
                        <a:rPr lang="en-US" sz="2400" dirty="0" smtClean="0">
                          <a:effectLst/>
                        </a:rPr>
                        <a:t>‘Writing’ &gt;&gt;“Academic </a:t>
                      </a:r>
                      <a:r>
                        <a:rPr lang="en-US" sz="2400" dirty="0">
                          <a:effectLst/>
                        </a:rPr>
                        <a:t>Discourse&gt;&gt; Hedging, Style &amp; Tone”</a:t>
                      </a:r>
                      <a:endParaRPr lang="en-IE" sz="2400" dirty="0">
                        <a:effectLst/>
                      </a:endParaRPr>
                    </a:p>
                    <a:p>
                      <a:pPr>
                        <a:lnSpc>
                          <a:spcPct val="107000"/>
                        </a:lnSpc>
                        <a:spcAft>
                          <a:spcPts val="0"/>
                        </a:spcAft>
                      </a:pPr>
                      <a:r>
                        <a:rPr lang="en-US" sz="2400" dirty="0">
                          <a:effectLst/>
                        </a:rPr>
                        <a:t> </a:t>
                      </a:r>
                      <a:endParaRPr lang="en-IE" sz="2400" dirty="0">
                        <a:effectLst/>
                      </a:endParaRPr>
                    </a:p>
                    <a:p>
                      <a:pPr>
                        <a:lnSpc>
                          <a:spcPct val="107000"/>
                        </a:lnSpc>
                        <a:spcAft>
                          <a:spcPts val="0"/>
                        </a:spcAft>
                      </a:pPr>
                      <a:r>
                        <a:rPr lang="en-US" sz="2400" u="sng" dirty="0" smtClean="0">
                          <a:effectLst/>
                          <a:hlinkClick r:id="rId3"/>
                        </a:rPr>
                        <a:t>http</a:t>
                      </a:r>
                      <a:r>
                        <a:rPr lang="en-US" sz="2400" u="sng" dirty="0">
                          <a:effectLst/>
                          <a:hlinkClick r:id="rId3"/>
                        </a:rPr>
                        <a:t>://www2.elc.polyu.edu.hk/cill/eap/hedging.htm</a:t>
                      </a:r>
                      <a:endParaRPr lang="en-IE" sz="2400" dirty="0">
                        <a:effectLst/>
                      </a:endParaRPr>
                    </a:p>
                    <a:p>
                      <a:pPr>
                        <a:lnSpc>
                          <a:spcPct val="107000"/>
                        </a:lnSpc>
                        <a:spcAft>
                          <a:spcPts val="0"/>
                        </a:spcAft>
                      </a:pPr>
                      <a:r>
                        <a:rPr lang="en-US" sz="2400" dirty="0">
                          <a:effectLst/>
                        </a:rPr>
                        <a:t> </a:t>
                      </a:r>
                      <a:endParaRPr lang="en-IE" sz="2400" dirty="0">
                        <a:effectLst/>
                      </a:endParaRPr>
                    </a:p>
                    <a:p>
                      <a:pPr>
                        <a:lnSpc>
                          <a:spcPct val="107000"/>
                        </a:lnSpc>
                        <a:spcAft>
                          <a:spcPts val="0"/>
                        </a:spcAft>
                      </a:pPr>
                      <a:r>
                        <a:rPr lang="en-US" sz="2400" u="sng" dirty="0">
                          <a:effectLst/>
                          <a:hlinkClick r:id="rId4"/>
                        </a:rPr>
                        <a:t>http://www.uefap.com/writing/feature/hedge.htm</a:t>
                      </a:r>
                      <a:endParaRPr lang="en-IE" sz="2400" dirty="0">
                        <a:effectLst/>
                      </a:endParaRPr>
                    </a:p>
                    <a:p>
                      <a:pPr>
                        <a:lnSpc>
                          <a:spcPct val="107000"/>
                        </a:lnSpc>
                        <a:spcAft>
                          <a:spcPts val="0"/>
                        </a:spcAft>
                      </a:pPr>
                      <a:r>
                        <a:rPr lang="en-US" sz="2400" dirty="0">
                          <a:effectLst/>
                        </a:rPr>
                        <a:t/>
                      </a:r>
                      <a:br>
                        <a:rPr lang="en-US" sz="2400" dirty="0">
                          <a:effectLst/>
                        </a:rPr>
                      </a:b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4125825879"/>
                  </a:ext>
                </a:extLst>
              </a:tr>
            </a:tbl>
          </a:graphicData>
        </a:graphic>
      </p:graphicFrame>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Useful Resources: Hedging</a:t>
            </a:r>
          </a:p>
        </p:txBody>
      </p:sp>
    </p:spTree>
    <p:extLst>
      <p:ext uri="{BB962C8B-B14F-4D97-AF65-F5344CB8AC3E}">
        <p14:creationId xmlns:p14="http://schemas.microsoft.com/office/powerpoint/2010/main" val="22598952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540F5-A8B1-3846-8177-4F0F1E6C38E6}"/>
              </a:ext>
            </a:extLst>
          </p:cNvPr>
          <p:cNvSpPr>
            <a:spLocks noGrp="1"/>
          </p:cNvSpPr>
          <p:nvPr>
            <p:ph idx="1"/>
          </p:nvPr>
        </p:nvSpPr>
        <p:spPr>
          <a:xfrm>
            <a:off x="1615238" y="1316736"/>
            <a:ext cx="9889374" cy="731520"/>
          </a:xfrm>
        </p:spPr>
        <p:txBody>
          <a:bodyPr>
            <a:normAutofit fontScale="92500" lnSpcReduction="10000"/>
          </a:bodyPr>
          <a:lstStyle/>
          <a:p>
            <a:r>
              <a:rPr lang="en-US" sz="2400" dirty="0"/>
              <a:t>Academic writing is usually very formal in structure, grammar and vocabulary.</a:t>
            </a:r>
          </a:p>
        </p:txBody>
      </p:sp>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Academic Writing Feature: Formality</a:t>
            </a:r>
          </a:p>
        </p:txBody>
      </p:sp>
      <p:graphicFrame>
        <p:nvGraphicFramePr>
          <p:cNvPr id="2" name="Table 1">
            <a:extLst>
              <a:ext uri="{FF2B5EF4-FFF2-40B4-BE49-F238E27FC236}">
                <a16:creationId xmlns:a16="http://schemas.microsoft.com/office/drawing/2014/main" id="{859F5767-2FD0-784A-9020-65FC9183A924}"/>
              </a:ext>
            </a:extLst>
          </p:cNvPr>
          <p:cNvGraphicFramePr>
            <a:graphicFrameLocks noGrp="1"/>
          </p:cNvGraphicFramePr>
          <p:nvPr>
            <p:extLst>
              <p:ext uri="{D42A27DB-BD31-4B8C-83A1-F6EECF244321}">
                <p14:modId xmlns:p14="http://schemas.microsoft.com/office/powerpoint/2010/main" val="3479211900"/>
              </p:ext>
            </p:extLst>
          </p:nvPr>
        </p:nvGraphicFramePr>
        <p:xfrm>
          <a:off x="4023360" y="1732471"/>
          <a:ext cx="8168640" cy="5125529"/>
        </p:xfrm>
        <a:graphic>
          <a:graphicData uri="http://schemas.openxmlformats.org/drawingml/2006/table">
            <a:tbl>
              <a:tblPr firstRow="1" firstCol="1" bandRow="1">
                <a:tableStyleId>{5C22544A-7EE6-4342-B048-85BDC9FD1C3A}</a:tableStyleId>
              </a:tblPr>
              <a:tblGrid>
                <a:gridCol w="8168640">
                  <a:extLst>
                    <a:ext uri="{9D8B030D-6E8A-4147-A177-3AD203B41FA5}">
                      <a16:colId xmlns:a16="http://schemas.microsoft.com/office/drawing/2014/main" val="3575497788"/>
                    </a:ext>
                  </a:extLst>
                </a:gridCol>
              </a:tblGrid>
              <a:tr h="5125529">
                <a:tc>
                  <a:txBody>
                    <a:bodyPr/>
                    <a:lstStyle/>
                    <a:p>
                      <a:pPr algn="l">
                        <a:lnSpc>
                          <a:spcPct val="107000"/>
                        </a:lnSpc>
                        <a:spcAft>
                          <a:spcPts val="0"/>
                        </a:spcAft>
                      </a:pPr>
                      <a:r>
                        <a:rPr lang="en-US" sz="2400" dirty="0">
                          <a:effectLst/>
                        </a:rPr>
                        <a:t>In academic writing, the following should generally be avoided:</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Clichés (“Every coin has two sides.” </a:t>
                      </a:r>
                      <a:r>
                        <a:rPr lang="en-US" sz="2400" dirty="0">
                          <a:effectLst/>
                          <a:sym typeface="Wingdings" pitchFamily="2" charset="2"/>
                        </a:rPr>
                        <a:t></a:t>
                      </a:r>
                      <a:r>
                        <a:rPr lang="en-US" sz="2400" dirty="0">
                          <a:effectLst/>
                        </a:rPr>
                        <a:t>)</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Contractions (“is not” </a:t>
                      </a:r>
                      <a:r>
                        <a:rPr lang="en-US" sz="2400" dirty="0">
                          <a:effectLst/>
                          <a:sym typeface="Wingdings" pitchFamily="2" charset="2"/>
                        </a:rPr>
                        <a:t></a:t>
                      </a:r>
                      <a:r>
                        <a:rPr lang="en-US" sz="2400" dirty="0">
                          <a:effectLst/>
                        </a:rPr>
                        <a:t> / “isn’t” </a:t>
                      </a:r>
                      <a:r>
                        <a:rPr lang="en-US" sz="2400" dirty="0">
                          <a:effectLst/>
                          <a:sym typeface="Wingdings" pitchFamily="2" charset="2"/>
                        </a:rPr>
                        <a:t></a:t>
                      </a:r>
                      <a:r>
                        <a:rPr lang="en-US" sz="2400" dirty="0">
                          <a:effectLst/>
                        </a:rPr>
                        <a:t>)</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Emotional language (“sub-standard” </a:t>
                      </a:r>
                      <a:r>
                        <a:rPr lang="en-US" sz="2400" dirty="0">
                          <a:effectLst/>
                          <a:sym typeface="Wingdings" pitchFamily="2" charset="2"/>
                        </a:rPr>
                        <a:t></a:t>
                      </a:r>
                      <a:r>
                        <a:rPr lang="en-US" sz="2400" dirty="0">
                          <a:effectLst/>
                        </a:rPr>
                        <a:t> / “terrible” </a:t>
                      </a:r>
                      <a:r>
                        <a:rPr lang="en-US" sz="2400" dirty="0">
                          <a:effectLst/>
                          <a:sym typeface="Wingdings" pitchFamily="2" charset="2"/>
                        </a:rPr>
                        <a:t></a:t>
                      </a:r>
                      <a:r>
                        <a:rPr lang="en-US" sz="2400" dirty="0">
                          <a:effectLst/>
                        </a:rPr>
                        <a:t>)</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Idioms (“unexpectedly” </a:t>
                      </a:r>
                      <a:r>
                        <a:rPr lang="en-US" sz="2400" dirty="0">
                          <a:effectLst/>
                          <a:sym typeface="Wingdings" pitchFamily="2" charset="2"/>
                        </a:rPr>
                        <a:t></a:t>
                      </a:r>
                      <a:r>
                        <a:rPr lang="en-US" sz="2400" dirty="0">
                          <a:effectLst/>
                        </a:rPr>
                        <a:t> / “out of the blue” </a:t>
                      </a:r>
                      <a:r>
                        <a:rPr lang="en-US" sz="2400" dirty="0">
                          <a:effectLst/>
                          <a:sym typeface="Wingdings" pitchFamily="2" charset="2"/>
                        </a:rPr>
                        <a:t></a:t>
                      </a:r>
                      <a:r>
                        <a:rPr lang="en-US" sz="2400" dirty="0">
                          <a:effectLst/>
                        </a:rPr>
                        <a:t>)</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Imperatives (“Time management is an important skill for students.” </a:t>
                      </a:r>
                      <a:r>
                        <a:rPr lang="en-US" sz="2400" dirty="0">
                          <a:effectLst/>
                          <a:sym typeface="Wingdings" pitchFamily="2" charset="2"/>
                        </a:rPr>
                        <a:t></a:t>
                      </a:r>
                      <a:r>
                        <a:rPr lang="en-US" sz="2400" dirty="0">
                          <a:effectLst/>
                        </a:rPr>
                        <a:t> / “Manage your time better!” </a:t>
                      </a:r>
                      <a:r>
                        <a:rPr lang="en-US" sz="2400" dirty="0">
                          <a:effectLst/>
                          <a:sym typeface="Wingdings" pitchFamily="2" charset="2"/>
                        </a:rPr>
                        <a:t></a:t>
                      </a:r>
                      <a:r>
                        <a:rPr lang="en-US" sz="2400" dirty="0">
                          <a:effectLst/>
                        </a:rPr>
                        <a:t>)</a:t>
                      </a:r>
                      <a:endParaRPr lang="en-IE" sz="2400" dirty="0">
                        <a:effectLst/>
                      </a:endParaRPr>
                    </a:p>
                    <a:p>
                      <a:pPr marL="342900" marR="712470" lvl="0" indent="-342900" algn="l">
                        <a:lnSpc>
                          <a:spcPct val="107000"/>
                        </a:lnSpc>
                        <a:spcAft>
                          <a:spcPts val="0"/>
                        </a:spcAft>
                        <a:buFont typeface="Symbol" pitchFamily="2" charset="2"/>
                        <a:buChar char=""/>
                      </a:pPr>
                      <a:r>
                        <a:rPr lang="en-US" sz="2400" dirty="0">
                          <a:effectLst/>
                        </a:rPr>
                        <a:t>Informal vocabulary (“children” </a:t>
                      </a:r>
                      <a:r>
                        <a:rPr lang="en-US" sz="2400" dirty="0">
                          <a:effectLst/>
                          <a:sym typeface="Wingdings" pitchFamily="2" charset="2"/>
                        </a:rPr>
                        <a:t></a:t>
                      </a:r>
                      <a:r>
                        <a:rPr lang="en-US" sz="2400" dirty="0">
                          <a:effectLst/>
                        </a:rPr>
                        <a:t> / “kids” </a:t>
                      </a:r>
                      <a:r>
                        <a:rPr lang="en-US" sz="2400" dirty="0">
                          <a:effectLst/>
                          <a:sym typeface="Wingdings" pitchFamily="2" charset="2"/>
                        </a:rPr>
                        <a:t></a:t>
                      </a:r>
                      <a:r>
                        <a:rPr lang="en-US" sz="2400" dirty="0">
                          <a:effectLst/>
                        </a:rPr>
                        <a:t>)</a:t>
                      </a:r>
                      <a:endParaRPr lang="en-IE" sz="2400" dirty="0">
                        <a:effectLst/>
                      </a:endParaRPr>
                    </a:p>
                    <a:p>
                      <a:pPr marL="342900" lvl="0" indent="-342900" algn="l">
                        <a:lnSpc>
                          <a:spcPct val="107000"/>
                        </a:lnSpc>
                        <a:spcAft>
                          <a:spcPts val="0"/>
                        </a:spcAft>
                        <a:buFont typeface="Symbol" pitchFamily="2" charset="2"/>
                        <a:buChar char=""/>
                      </a:pPr>
                      <a:r>
                        <a:rPr lang="en-US" sz="2400" dirty="0">
                          <a:effectLst/>
                        </a:rPr>
                        <a:t>Rhetorical questions (“X is inadvisable.” </a:t>
                      </a:r>
                      <a:r>
                        <a:rPr lang="en-US" sz="2400" dirty="0">
                          <a:effectLst/>
                          <a:sym typeface="Wingdings" pitchFamily="2" charset="2"/>
                        </a:rPr>
                        <a:t></a:t>
                      </a:r>
                      <a:r>
                        <a:rPr lang="en-US" sz="2400" dirty="0">
                          <a:effectLst/>
                        </a:rPr>
                        <a:t> / “Should we really do X?” </a:t>
                      </a:r>
                      <a:r>
                        <a:rPr lang="en-US" sz="2400" dirty="0">
                          <a:effectLst/>
                          <a:sym typeface="Wingdings" pitchFamily="2" charset="2"/>
                        </a:rPr>
                        <a:t></a:t>
                      </a:r>
                      <a:r>
                        <a:rPr lang="en-US" sz="2400" dirty="0">
                          <a:effectLst/>
                        </a:rPr>
                        <a:t>)</a:t>
                      </a:r>
                      <a:endParaRPr lang="en-I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296152823"/>
                  </a:ext>
                </a:extLst>
              </a:tr>
            </a:tbl>
          </a:graphicData>
        </a:graphic>
      </p:graphicFrame>
      <p:pic>
        <p:nvPicPr>
          <p:cNvPr id="6" name="Picture 5">
            <a:extLst>
              <a:ext uri="{FF2B5EF4-FFF2-40B4-BE49-F238E27FC236}">
                <a16:creationId xmlns:a16="http://schemas.microsoft.com/office/drawing/2014/main" id="{6054136B-9BEA-5040-AC6F-C16D1475ECCA}"/>
              </a:ext>
            </a:extLst>
          </p:cNvPr>
          <p:cNvPicPr>
            <a:picLocks noChangeAspect="1"/>
          </p:cNvPicPr>
          <p:nvPr/>
        </p:nvPicPr>
        <p:blipFill rotWithShape="1">
          <a:blip r:embed="rId3"/>
          <a:srcRect b="11818"/>
          <a:stretch/>
        </p:blipFill>
        <p:spPr>
          <a:xfrm>
            <a:off x="185420" y="2046183"/>
            <a:ext cx="3691636" cy="466551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57502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280214" y="0"/>
            <a:ext cx="9598305" cy="71489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Text Analysis: Task 10</a:t>
            </a:r>
          </a:p>
        </p:txBody>
      </p:sp>
      <p:graphicFrame>
        <p:nvGraphicFramePr>
          <p:cNvPr id="6" name="Content Placeholder 3">
            <a:extLst>
              <a:ext uri="{FF2B5EF4-FFF2-40B4-BE49-F238E27FC236}">
                <a16:creationId xmlns:a16="http://schemas.microsoft.com/office/drawing/2014/main" id="{0F48D54A-1D0C-3442-B356-6C4E21DA5780}"/>
              </a:ext>
            </a:extLst>
          </p:cNvPr>
          <p:cNvGraphicFramePr>
            <a:graphicFrameLocks/>
          </p:cNvGraphicFramePr>
          <p:nvPr>
            <p:extLst>
              <p:ext uri="{D42A27DB-BD31-4B8C-83A1-F6EECF244321}">
                <p14:modId xmlns:p14="http://schemas.microsoft.com/office/powerpoint/2010/main" val="720228076"/>
              </p:ext>
            </p:extLst>
          </p:nvPr>
        </p:nvGraphicFramePr>
        <p:xfrm>
          <a:off x="1" y="870394"/>
          <a:ext cx="12191999" cy="5987606"/>
        </p:xfrm>
        <a:graphic>
          <a:graphicData uri="http://schemas.openxmlformats.org/drawingml/2006/table">
            <a:tbl>
              <a:tblPr firstRow="1" firstCol="1" bandRow="1">
                <a:tableStyleId>{5C22544A-7EE6-4342-B048-85BDC9FD1C3A}</a:tableStyleId>
              </a:tblPr>
              <a:tblGrid>
                <a:gridCol w="12191999">
                  <a:extLst>
                    <a:ext uri="{9D8B030D-6E8A-4147-A177-3AD203B41FA5}">
                      <a16:colId xmlns:a16="http://schemas.microsoft.com/office/drawing/2014/main" val="4029360172"/>
                    </a:ext>
                  </a:extLst>
                </a:gridCol>
              </a:tblGrid>
              <a:tr h="5755388">
                <a:tc>
                  <a:txBody>
                    <a:bodyPr/>
                    <a:lstStyle/>
                    <a:p>
                      <a:pPr>
                        <a:lnSpc>
                          <a:spcPct val="107000"/>
                        </a:lnSpc>
                        <a:spcAft>
                          <a:spcPts val="0"/>
                        </a:spcAft>
                      </a:pPr>
                      <a:r>
                        <a:rPr lang="en-US" sz="1600" dirty="0">
                          <a:effectLst/>
                        </a:rPr>
                        <a:t>Text 1</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The OU’s range of learning techniques provides flexible learning like no other university so you can combine your work and study commitments in a way that suits you.</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Flexibility comes in a number of ways:</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Location: the OU's innovative teaching methods enable you to study across a variety of locations. Study online from your PC, or through the award winning app 'OU Anywhere.' You can take your studies to your tablet or your smartphone, and study on the move without the need for constant internet connection.</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Time to complete: with undergraduate degrees you can take as long as 16 years to complete.</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Your choice of subjects: each degree offers you a range of modules to choose a route through your degree that suits you.</a:t>
                      </a:r>
                      <a:endParaRPr lang="en-IE" sz="1600" dirty="0">
                        <a:effectLst/>
                      </a:endParaRPr>
                    </a:p>
                    <a:p>
                      <a:pPr marL="342900" lvl="0" indent="-342900">
                        <a:lnSpc>
                          <a:spcPct val="107000"/>
                        </a:lnSpc>
                        <a:spcAft>
                          <a:spcPts val="0"/>
                        </a:spcAft>
                        <a:buSzPts val="1000"/>
                        <a:buFont typeface="Symbol" pitchFamily="2" charset="2"/>
                        <a:buChar char=""/>
                        <a:tabLst>
                          <a:tab pos="457200" algn="l"/>
                        </a:tabLst>
                      </a:pPr>
                      <a:r>
                        <a:rPr lang="en-US" sz="1600" dirty="0">
                          <a:effectLst/>
                        </a:rPr>
                        <a:t>Online support: our range of online forums, webinars, tuition podcasts and student network support groups gives you the support whenever you need it.</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So now you can study for a degree without having to put your career and personal life on hold.</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More than 70% of OU students work and study at the same time, which demonstrates just how flexible our study methods really are. </a:t>
                      </a:r>
                      <a:endParaRPr lang="en-IE" sz="1600" dirty="0">
                        <a:effectLst/>
                      </a:endParaRPr>
                    </a:p>
                    <a:p>
                      <a:pPr>
                        <a:lnSpc>
                          <a:spcPct val="107000"/>
                        </a:lnSpc>
                        <a:spcAft>
                          <a:spcPts val="0"/>
                        </a:spcAft>
                      </a:pPr>
                      <a:r>
                        <a:rPr lang="en-US" sz="1600" dirty="0">
                          <a:effectLst/>
                        </a:rPr>
                        <a:t/>
                      </a:r>
                      <a:br>
                        <a:rPr lang="en-US" sz="1600" dirty="0">
                          <a:effectLst/>
                        </a:rPr>
                      </a:br>
                      <a:r>
                        <a:rPr lang="en-US" sz="1600" dirty="0">
                          <a:effectLst/>
                        </a:rPr>
                        <a:t>"Since I travel a lot between China and Switzerland, distance learning is the only choice </a:t>
                      </a:r>
                      <a:r>
                        <a:rPr lang="en-US" sz="1600">
                          <a:effectLst/>
                        </a:rPr>
                        <a:t>for </a:t>
                      </a:r>
                      <a:r>
                        <a:rPr lang="en-US" sz="1600" smtClean="0">
                          <a:effectLst/>
                        </a:rPr>
                        <a:t>me; </a:t>
                      </a:r>
                      <a:r>
                        <a:rPr lang="en-US" sz="1600" dirty="0">
                          <a:effectLst/>
                        </a:rPr>
                        <a:t>OU is the best and biggest university for distance learning in Europe and has very good reputation." Jun Ma, OU student.</a:t>
                      </a:r>
                      <a:endParaRPr lang="en-IE" sz="1600" dirty="0">
                        <a:effectLst/>
                      </a:endParaRPr>
                    </a:p>
                    <a:p>
                      <a:pPr>
                        <a:lnSpc>
                          <a:spcPct val="107000"/>
                        </a:lnSpc>
                        <a:spcAft>
                          <a:spcPts val="0"/>
                        </a:spcAft>
                      </a:pPr>
                      <a:r>
                        <a:rPr lang="en-US" sz="1600" dirty="0">
                          <a:effectLst/>
                        </a:rPr>
                        <a:t> </a:t>
                      </a:r>
                      <a:endParaRPr lang="en-I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43536A"/>
                    </a:solidFill>
                  </a:tcPr>
                </a:tc>
                <a:extLst>
                  <a:ext uri="{0D108BD9-81ED-4DB2-BD59-A6C34878D82A}">
                    <a16:rowId xmlns:a16="http://schemas.microsoft.com/office/drawing/2014/main" val="2303870172"/>
                  </a:ext>
                </a:extLst>
              </a:tr>
            </a:tbl>
          </a:graphicData>
        </a:graphic>
      </p:graphicFrame>
      <p:sp>
        <p:nvSpPr>
          <p:cNvPr id="8" name="Content Placeholder 2">
            <a:extLst>
              <a:ext uri="{FF2B5EF4-FFF2-40B4-BE49-F238E27FC236}">
                <a16:creationId xmlns:a16="http://schemas.microsoft.com/office/drawing/2014/main" id="{59B4CCF3-526A-9149-829E-4928931D9EB4}"/>
              </a:ext>
            </a:extLst>
          </p:cNvPr>
          <p:cNvSpPr>
            <a:spLocks noGrp="1"/>
          </p:cNvSpPr>
          <p:nvPr>
            <p:ph idx="1"/>
          </p:nvPr>
        </p:nvSpPr>
        <p:spPr>
          <a:xfrm>
            <a:off x="1456946" y="645575"/>
            <a:ext cx="9278107" cy="714895"/>
          </a:xfrm>
        </p:spPr>
        <p:style>
          <a:lnRef idx="1">
            <a:schemeClr val="dk1"/>
          </a:lnRef>
          <a:fillRef idx="3">
            <a:schemeClr val="dk1"/>
          </a:fillRef>
          <a:effectRef idx="2">
            <a:schemeClr val="dk1"/>
          </a:effectRef>
          <a:fontRef idx="minor">
            <a:schemeClr val="lt1"/>
          </a:fontRef>
        </p:style>
        <p:txBody>
          <a:bodyPr>
            <a:normAutofit/>
          </a:bodyPr>
          <a:lstStyle/>
          <a:p>
            <a:r>
              <a:rPr lang="en-US" sz="2000" dirty="0"/>
              <a:t>Look at Texts 1 &amp; 2 again. What examples of </a:t>
            </a:r>
            <a:r>
              <a:rPr lang="en-US" sz="2000" b="1" dirty="0"/>
              <a:t>informal</a:t>
            </a:r>
            <a:r>
              <a:rPr lang="en-US" sz="2000" dirty="0"/>
              <a:t> language can you find? How could these be expressed more formally?</a:t>
            </a:r>
            <a:endParaRPr lang="en-IE" sz="2000" dirty="0"/>
          </a:p>
          <a:p>
            <a:endParaRPr lang="en-US" sz="2000" dirty="0"/>
          </a:p>
        </p:txBody>
      </p:sp>
    </p:spTree>
    <p:extLst>
      <p:ext uri="{BB962C8B-B14F-4D97-AF65-F5344CB8AC3E}">
        <p14:creationId xmlns:p14="http://schemas.microsoft.com/office/powerpoint/2010/main" val="4179393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280214" y="0"/>
            <a:ext cx="9598305" cy="71489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Text Analysis: Task 10</a:t>
            </a:r>
          </a:p>
        </p:txBody>
      </p:sp>
      <p:graphicFrame>
        <p:nvGraphicFramePr>
          <p:cNvPr id="7" name="Table 6">
            <a:extLst>
              <a:ext uri="{FF2B5EF4-FFF2-40B4-BE49-F238E27FC236}">
                <a16:creationId xmlns:a16="http://schemas.microsoft.com/office/drawing/2014/main" id="{AE9D0028-B496-4949-B030-CA54B03E094C}"/>
              </a:ext>
            </a:extLst>
          </p:cNvPr>
          <p:cNvGraphicFramePr>
            <a:graphicFrameLocks noGrp="1"/>
          </p:cNvGraphicFramePr>
          <p:nvPr/>
        </p:nvGraphicFramePr>
        <p:xfrm>
          <a:off x="0" y="1003023"/>
          <a:ext cx="12192000" cy="5854977"/>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982925680"/>
                    </a:ext>
                  </a:extLst>
                </a:gridCol>
              </a:tblGrid>
              <a:tr h="5854977">
                <a:tc>
                  <a:txBody>
                    <a:bodyPr/>
                    <a:lstStyle/>
                    <a:p>
                      <a:pPr>
                        <a:spcAft>
                          <a:spcPts val="0"/>
                        </a:spcAft>
                      </a:pPr>
                      <a:r>
                        <a:rPr lang="en-US" sz="2000" dirty="0">
                          <a:effectLst/>
                        </a:rPr>
                        <a:t>Text 2</a:t>
                      </a:r>
                      <a:br>
                        <a:rPr lang="en-US" sz="2000" dirty="0">
                          <a:effectLst/>
                        </a:rPr>
                      </a:br>
                      <a:r>
                        <a:rPr lang="en-US" sz="2000" dirty="0">
                          <a:effectLst/>
                        </a:rPr>
                        <a:t/>
                      </a:r>
                      <a:br>
                        <a:rPr lang="en-US" sz="2000" dirty="0">
                          <a:effectLst/>
                        </a:rPr>
                      </a:br>
                      <a:r>
                        <a:rPr lang="en-US" sz="2000" dirty="0">
                          <a:effectLst/>
                        </a:rPr>
                        <a:t>With two small children, a long commute to work and an upcoming cross-country move, Amanda </a:t>
                      </a:r>
                      <a:r>
                        <a:rPr lang="en-US" sz="2000" dirty="0" err="1">
                          <a:effectLst/>
                        </a:rPr>
                        <a:t>Tutlewski</a:t>
                      </a:r>
                      <a:r>
                        <a:rPr lang="en-US" sz="2000" dirty="0">
                          <a:effectLst/>
                        </a:rPr>
                        <a:t> knew that taking on-campus classes to complete a master's degree in nursing wasn't an option. </a:t>
                      </a:r>
                      <a:br>
                        <a:rPr lang="en-US" sz="2000" dirty="0">
                          <a:effectLst/>
                        </a:rPr>
                      </a:br>
                      <a:endParaRPr lang="en-IE" sz="2000" dirty="0">
                        <a:effectLst/>
                      </a:endParaRPr>
                    </a:p>
                    <a:p>
                      <a:pPr>
                        <a:spcAft>
                          <a:spcPts val="0"/>
                        </a:spcAft>
                      </a:pPr>
                      <a:r>
                        <a:rPr lang="en-US" sz="2000" dirty="0">
                          <a:effectLst/>
                        </a:rPr>
                        <a:t>Instead, she looked for virtual programs, eventually choosing an online master's program at Simmons College. When the family moved from Indiana to Key West, Florida, for her husband's job several months later, the academic transition was seamless. Now, more than halfway through the program, </a:t>
                      </a:r>
                      <a:r>
                        <a:rPr lang="en-US" sz="2000" dirty="0" err="1">
                          <a:effectLst/>
                        </a:rPr>
                        <a:t>Tutlewski</a:t>
                      </a:r>
                      <a:r>
                        <a:rPr lang="en-US" sz="2000" dirty="0">
                          <a:effectLst/>
                        </a:rPr>
                        <a:t> says she'd pick an online program again in a heartbeat. </a:t>
                      </a:r>
                      <a:br>
                        <a:rPr lang="en-US" sz="2000" dirty="0">
                          <a:effectLst/>
                        </a:rPr>
                      </a:br>
                      <a:endParaRPr lang="en-IE" sz="2000" dirty="0">
                        <a:effectLst/>
                      </a:endParaRPr>
                    </a:p>
                    <a:p>
                      <a:pPr>
                        <a:spcAft>
                          <a:spcPts val="0"/>
                        </a:spcAft>
                      </a:pPr>
                      <a:r>
                        <a:rPr lang="en-US" sz="2000" dirty="0">
                          <a:effectLst/>
                        </a:rPr>
                        <a:t>"It's convenient and it's flexible," she says. </a:t>
                      </a:r>
                      <a:br>
                        <a:rPr lang="en-US" sz="2000" dirty="0">
                          <a:effectLst/>
                        </a:rPr>
                      </a:br>
                      <a:endParaRPr lang="en-IE" sz="2000" dirty="0">
                        <a:effectLst/>
                      </a:endParaRPr>
                    </a:p>
                    <a:p>
                      <a:pPr>
                        <a:spcAft>
                          <a:spcPts val="0"/>
                        </a:spcAft>
                      </a:pPr>
                      <a:r>
                        <a:rPr lang="en-US" sz="2000" dirty="0">
                          <a:effectLst/>
                        </a:rPr>
                        <a:t>In the world of online learning, female students like </a:t>
                      </a:r>
                      <a:r>
                        <a:rPr lang="en-US" sz="2000" dirty="0" err="1">
                          <a:effectLst/>
                        </a:rPr>
                        <a:t>Tutlewski</a:t>
                      </a:r>
                      <a:r>
                        <a:rPr lang="en-US" sz="2000" dirty="0">
                          <a:effectLst/>
                        </a:rPr>
                        <a:t> predominate. At the undergraduate level, 70 percent of online students were women in spring 2015, according to a recent survey. Among graduate students, 72 percent of students were female. </a:t>
                      </a:r>
                      <a:br>
                        <a:rPr lang="en-US" sz="2000" dirty="0">
                          <a:effectLst/>
                        </a:rPr>
                      </a:br>
                      <a:endParaRPr lang="en-IE"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bg2">
                        <a:lumMod val="60000"/>
                        <a:lumOff val="40000"/>
                      </a:schemeClr>
                    </a:solidFill>
                  </a:tcPr>
                </a:tc>
                <a:extLst>
                  <a:ext uri="{0D108BD9-81ED-4DB2-BD59-A6C34878D82A}">
                    <a16:rowId xmlns:a16="http://schemas.microsoft.com/office/drawing/2014/main" val="3237016596"/>
                  </a:ext>
                </a:extLst>
              </a:tr>
            </a:tbl>
          </a:graphicData>
        </a:graphic>
      </p:graphicFrame>
    </p:spTree>
    <p:extLst>
      <p:ext uri="{BB962C8B-B14F-4D97-AF65-F5344CB8AC3E}">
        <p14:creationId xmlns:p14="http://schemas.microsoft.com/office/powerpoint/2010/main" val="10511361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6D743B0-1503-3641-B8A1-5F72B50FA542}"/>
              </a:ext>
            </a:extLst>
          </p:cNvPr>
          <p:cNvGraphicFramePr>
            <a:graphicFrameLocks noGrp="1"/>
          </p:cNvGraphicFramePr>
          <p:nvPr>
            <p:ph idx="1"/>
            <p:extLst>
              <p:ext uri="{D42A27DB-BD31-4B8C-83A1-F6EECF244321}">
                <p14:modId xmlns:p14="http://schemas.microsoft.com/office/powerpoint/2010/main" val="389448799"/>
              </p:ext>
            </p:extLst>
          </p:nvPr>
        </p:nvGraphicFramePr>
        <p:xfrm>
          <a:off x="0" y="1659728"/>
          <a:ext cx="12192000" cy="5198272"/>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013106338"/>
                    </a:ext>
                  </a:extLst>
                </a:gridCol>
              </a:tblGrid>
              <a:tr h="5198272">
                <a:tc>
                  <a:txBody>
                    <a:bodyPr/>
                    <a:lstStyle/>
                    <a:p>
                      <a:pPr>
                        <a:lnSpc>
                          <a:spcPct val="107000"/>
                        </a:lnSpc>
                        <a:spcAft>
                          <a:spcPts val="0"/>
                        </a:spcAft>
                      </a:pPr>
                      <a:r>
                        <a:rPr lang="en-US" sz="2400" dirty="0">
                          <a:effectLst/>
                        </a:rPr>
                        <a:t>Useful Resources</a:t>
                      </a:r>
                      <a:br>
                        <a:rPr lang="en-US" sz="2400" dirty="0">
                          <a:effectLst/>
                        </a:rPr>
                      </a:br>
                      <a:r>
                        <a:rPr lang="en-US" sz="2400" dirty="0">
                          <a:effectLst/>
                        </a:rPr>
                        <a:t/>
                      </a:r>
                      <a:br>
                        <a:rPr lang="en-US" sz="2400" dirty="0">
                          <a:effectLst/>
                        </a:rPr>
                      </a:br>
                      <a:r>
                        <a:rPr lang="en-US" sz="2400" dirty="0">
                          <a:effectLst/>
                        </a:rPr>
                        <a:t>For more on formality, look at the following websites:</a:t>
                      </a:r>
                      <a:endParaRPr lang="en-IE" sz="2400" dirty="0">
                        <a:effectLst/>
                      </a:endParaRPr>
                    </a:p>
                    <a:p>
                      <a:pPr>
                        <a:lnSpc>
                          <a:spcPct val="107000"/>
                        </a:lnSpc>
                        <a:spcAft>
                          <a:spcPts val="0"/>
                        </a:spcAft>
                      </a:pPr>
                      <a:r>
                        <a:rPr lang="en-US" sz="2400" dirty="0">
                          <a:effectLst/>
                        </a:rPr>
                        <a:t> </a:t>
                      </a:r>
                      <a:endParaRPr lang="en-IE" sz="2400" dirty="0">
                        <a:effectLst/>
                      </a:endParaRPr>
                    </a:p>
                    <a:p>
                      <a:pPr>
                        <a:lnSpc>
                          <a:spcPct val="107000"/>
                        </a:lnSpc>
                        <a:spcAft>
                          <a:spcPts val="0"/>
                        </a:spcAft>
                      </a:pPr>
                      <a:r>
                        <a:rPr lang="en-US" sz="2400" dirty="0">
                          <a:effectLst/>
                        </a:rPr>
                        <a:t> </a:t>
                      </a:r>
                      <a:endParaRPr lang="en-IE" sz="2400" dirty="0">
                        <a:effectLst/>
                      </a:endParaRPr>
                    </a:p>
                    <a:p>
                      <a:pPr>
                        <a:lnSpc>
                          <a:spcPct val="107000"/>
                        </a:lnSpc>
                        <a:spcAft>
                          <a:spcPts val="0"/>
                        </a:spcAft>
                      </a:pPr>
                      <a:r>
                        <a:rPr lang="en-US" sz="2400" u="sng" dirty="0">
                          <a:effectLst/>
                          <a:hlinkClick r:id="rId2"/>
                        </a:rPr>
                        <a:t>http://www.uefap.com/writing/writfram.htm</a:t>
                      </a:r>
                      <a:endParaRPr lang="en-IE" sz="2400" dirty="0">
                        <a:effectLst/>
                      </a:endParaRPr>
                    </a:p>
                    <a:p>
                      <a:pPr>
                        <a:lnSpc>
                          <a:spcPct val="107000"/>
                        </a:lnSpc>
                        <a:spcAft>
                          <a:spcPts val="0"/>
                        </a:spcAft>
                      </a:pPr>
                      <a:r>
                        <a:rPr lang="en-US" sz="2400" dirty="0">
                          <a:effectLst/>
                        </a:rPr>
                        <a:t> </a:t>
                      </a:r>
                      <a:endParaRPr lang="en-IE" sz="2400" dirty="0">
                        <a:effectLst/>
                      </a:endParaRPr>
                    </a:p>
                    <a:p>
                      <a:pPr>
                        <a:lnSpc>
                          <a:spcPct val="107000"/>
                        </a:lnSpc>
                        <a:spcAft>
                          <a:spcPts val="0"/>
                        </a:spcAft>
                      </a:pPr>
                      <a:r>
                        <a:rPr lang="en-US" sz="2400" u="sng" dirty="0">
                          <a:effectLst/>
                          <a:hlinkClick r:id="rId3"/>
                        </a:rPr>
                        <a:t>http://unilearning.uow.edu.au/academic/2bi.html</a:t>
                      </a:r>
                      <a:endParaRPr lang="en-IE" sz="2400" dirty="0">
                        <a:effectLst/>
                      </a:endParaRPr>
                    </a:p>
                    <a:p>
                      <a:pPr>
                        <a:lnSpc>
                          <a:spcPct val="107000"/>
                        </a:lnSpc>
                        <a:spcAft>
                          <a:spcPts val="0"/>
                        </a:spcAft>
                      </a:pPr>
                      <a:r>
                        <a:rPr lang="en-US" sz="1200" dirty="0">
                          <a:effectLst/>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1461527"/>
                  </a:ext>
                </a:extLst>
              </a:tr>
            </a:tbl>
          </a:graphicData>
        </a:graphic>
      </p:graphicFrame>
      <p:pic>
        <p:nvPicPr>
          <p:cNvPr id="4" name="Picture 3">
            <a:extLst>
              <a:ext uri="{FF2B5EF4-FFF2-40B4-BE49-F238E27FC236}">
                <a16:creationId xmlns:a16="http://schemas.microsoft.com/office/drawing/2014/main" id="{3B00B0F0-12FC-D14E-8450-D82923F174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5" name="Title 1">
            <a:extLst>
              <a:ext uri="{FF2B5EF4-FFF2-40B4-BE49-F238E27FC236}">
                <a16:creationId xmlns:a16="http://schemas.microsoft.com/office/drawing/2014/main" id="{7022A3C1-B1A7-2340-800D-9769CF3EEB82}"/>
              </a:ext>
            </a:extLst>
          </p:cNvPr>
          <p:cNvSpPr txBox="1">
            <a:spLocks/>
          </p:cNvSpPr>
          <p:nvPr/>
        </p:nvSpPr>
        <p:spPr>
          <a:xfrm>
            <a:off x="1615238" y="656705"/>
            <a:ext cx="9598305" cy="1075765"/>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Useful Resources: Formal Academic Language</a:t>
            </a:r>
          </a:p>
        </p:txBody>
      </p:sp>
    </p:spTree>
    <p:extLst>
      <p:ext uri="{BB962C8B-B14F-4D97-AF65-F5344CB8AC3E}">
        <p14:creationId xmlns:p14="http://schemas.microsoft.com/office/powerpoint/2010/main" val="243898482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Custom 1">
      <a:dk1>
        <a:srgbClr val="000000"/>
      </a:dk1>
      <a:lt1>
        <a:srgbClr val="FFFFFF"/>
      </a:lt1>
      <a:dk2>
        <a:srgbClr val="44546A"/>
      </a:dk2>
      <a:lt2>
        <a:srgbClr val="E7E6E6"/>
      </a:lt2>
      <a:accent1>
        <a:srgbClr val="EC7C3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CF1EC92E-0BFE-2141-BB89-EBCC2049F6A2}" vid="{AEB72230-B2E9-D240-A7C6-FBCAAE6DC5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812</TotalTime>
  <Words>2694</Words>
  <Application>Microsoft Office PowerPoint</Application>
  <PresentationFormat>Widescreen</PresentationFormat>
  <Paragraphs>253</Paragraphs>
  <Slides>28</Slides>
  <Notes>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PMingLiU</vt:lpstr>
      <vt:lpstr>Arial</vt:lpstr>
      <vt:lpstr>Calibri</vt:lpstr>
      <vt:lpstr>Century Gothic</vt:lpstr>
      <vt:lpstr>Symbol</vt:lpstr>
      <vt:lpstr>Tahoma</vt:lpstr>
      <vt:lpstr>Times New Roman</vt:lpstr>
      <vt:lpstr>Wingdings</vt:lpstr>
      <vt:lpstr>Wingdings 3</vt:lpstr>
      <vt:lpstr>Wisp</vt:lpstr>
      <vt:lpstr>LC0200A: EAP 1 – Unit 2 English for Academic Purposes</vt:lpstr>
      <vt:lpstr>Today’s Class Objectives </vt:lpstr>
      <vt:lpstr>What is a MOOC: Task 1</vt:lpstr>
      <vt:lpstr>Discussion: Task 2</vt:lpstr>
      <vt:lpstr>Reading: Task 3</vt:lpstr>
      <vt:lpstr>Reading: Task 3</vt:lpstr>
      <vt:lpstr>Reading: Task 3</vt:lpstr>
      <vt:lpstr>Reading: Task 3</vt:lpstr>
      <vt:lpstr>Reading: Task 3</vt:lpstr>
      <vt:lpstr>Identifying the Genre: Task 4</vt:lpstr>
      <vt:lpstr>Identifying Types of Evidence: Task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EL0200A: EAP 1 English for Academic Purposes</dc:title>
  <dc:creator>Mr. John Mc Colgan</dc:creator>
  <cp:lastModifiedBy>Ms. OSTASZEWSKA Magdalena Maria</cp:lastModifiedBy>
  <cp:revision>46</cp:revision>
  <cp:lastPrinted>2019-06-14T00:34:32Z</cp:lastPrinted>
  <dcterms:created xsi:type="dcterms:W3CDTF">2019-06-06T04:29:23Z</dcterms:created>
  <dcterms:modified xsi:type="dcterms:W3CDTF">2021-09-24T11:49:35Z</dcterms:modified>
</cp:coreProperties>
</file>