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711" r:id="rId1"/>
  </p:sldMasterIdLst>
  <p:notesMasterIdLst>
    <p:notesMasterId r:id="rId35"/>
  </p:notesMasterIdLst>
  <p:sldIdLst>
    <p:sldId id="283" r:id="rId2"/>
    <p:sldId id="257" r:id="rId3"/>
    <p:sldId id="258" r:id="rId4"/>
    <p:sldId id="259" r:id="rId5"/>
    <p:sldId id="260" r:id="rId6"/>
    <p:sldId id="285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90" r:id="rId15"/>
    <p:sldId id="291" r:id="rId16"/>
    <p:sldId id="268" r:id="rId17"/>
    <p:sldId id="269" r:id="rId18"/>
    <p:sldId id="276" r:id="rId19"/>
    <p:sldId id="296" r:id="rId20"/>
    <p:sldId id="295" r:id="rId21"/>
    <p:sldId id="270" r:id="rId22"/>
    <p:sldId id="293" r:id="rId23"/>
    <p:sldId id="271" r:id="rId24"/>
    <p:sldId id="280" r:id="rId25"/>
    <p:sldId id="272" r:id="rId26"/>
    <p:sldId id="277" r:id="rId27"/>
    <p:sldId id="274" r:id="rId28"/>
    <p:sldId id="281" r:id="rId29"/>
    <p:sldId id="275" r:id="rId30"/>
    <p:sldId id="282" r:id="rId31"/>
    <p:sldId id="292" r:id="rId32"/>
    <p:sldId id="294" r:id="rId33"/>
    <p:sldId id="278" r:id="rId3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FFCCCC"/>
    <a:srgbClr val="99FF66"/>
    <a:srgbClr val="6699FF"/>
    <a:srgbClr val="006600"/>
    <a:srgbClr val="0000FF"/>
    <a:srgbClr val="003399"/>
    <a:srgbClr val="FF9900"/>
    <a:srgbClr val="66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7B15B48-EB09-42D1-8B1B-67122BF985B0}" v="17" dt="2020-02-29T14:38:55.16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81905" autoAdjust="0"/>
  </p:normalViewPr>
  <p:slideViewPr>
    <p:cSldViewPr>
      <p:cViewPr varScale="1">
        <p:scale>
          <a:sx n="104" d="100"/>
          <a:sy n="104" d="100"/>
        </p:scale>
        <p:origin x="2424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肖 震" userId="c2b0a42134352030" providerId="LiveId" clId="{FF11B553-9FAB-4A2B-9314-A9244C9C55D6}"/>
    <pc:docChg chg="custSel modSld">
      <pc:chgData name="肖 震" userId="c2b0a42134352030" providerId="LiveId" clId="{FF11B553-9FAB-4A2B-9314-A9244C9C55D6}" dt="2020-02-29T14:40:10.687" v="84" actId="20577"/>
      <pc:docMkLst>
        <pc:docMk/>
      </pc:docMkLst>
      <pc:sldChg chg="modSp">
        <pc:chgData name="肖 震" userId="c2b0a42134352030" providerId="LiveId" clId="{FF11B553-9FAB-4A2B-9314-A9244C9C55D6}" dt="2020-02-29T14:16:28.423" v="15" actId="20577"/>
        <pc:sldMkLst>
          <pc:docMk/>
          <pc:sldMk cId="0" sldId="266"/>
        </pc:sldMkLst>
        <pc:spChg chg="mod">
          <ac:chgData name="肖 震" userId="c2b0a42134352030" providerId="LiveId" clId="{FF11B553-9FAB-4A2B-9314-A9244C9C55D6}" dt="2020-02-29T14:16:28.423" v="15" actId="20577"/>
          <ac:spMkLst>
            <pc:docMk/>
            <pc:sldMk cId="0" sldId="266"/>
            <ac:spMk id="14340" creationId="{00000000-0000-0000-0000-000000000000}"/>
          </ac:spMkLst>
        </pc:spChg>
      </pc:sldChg>
      <pc:sldChg chg="modSp">
        <pc:chgData name="肖 震" userId="c2b0a42134352030" providerId="LiveId" clId="{FF11B553-9FAB-4A2B-9314-A9244C9C55D6}" dt="2020-02-29T14:40:10.687" v="84" actId="20577"/>
        <pc:sldMkLst>
          <pc:docMk/>
          <pc:sldMk cId="1944262897" sldId="289"/>
        </pc:sldMkLst>
        <pc:spChg chg="mod">
          <ac:chgData name="肖 震" userId="c2b0a42134352030" providerId="LiveId" clId="{FF11B553-9FAB-4A2B-9314-A9244C9C55D6}" dt="2020-02-29T14:40:10.687" v="84" actId="20577"/>
          <ac:spMkLst>
            <pc:docMk/>
            <pc:sldMk cId="1944262897" sldId="289"/>
            <ac:spMk id="5" creationId="{BA7EE04F-37AA-4D6B-AD0B-6B1F7D958F74}"/>
          </ac:spMkLst>
        </pc:sp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76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49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/>
              <a:t>Click to edit Master text styles</a:t>
            </a:r>
          </a:p>
          <a:p>
            <a:pPr lvl="1"/>
            <a:r>
              <a:rPr lang="en-US" altLang="zh-TW" noProof="0"/>
              <a:t>Second level</a:t>
            </a:r>
          </a:p>
          <a:p>
            <a:pPr lvl="2"/>
            <a:r>
              <a:rPr lang="en-US" altLang="zh-TW" noProof="0"/>
              <a:t>Third level</a:t>
            </a:r>
          </a:p>
          <a:p>
            <a:pPr lvl="3"/>
            <a:r>
              <a:rPr lang="en-US" altLang="zh-TW" noProof="0"/>
              <a:t>Fourth level</a:t>
            </a:r>
          </a:p>
          <a:p>
            <a:pPr lvl="4"/>
            <a:r>
              <a:rPr lang="en-US" altLang="zh-TW" noProof="0"/>
              <a:t>Fifth level</a:t>
            </a:r>
          </a:p>
        </p:txBody>
      </p:sp>
      <p:sp>
        <p:nvSpPr>
          <p:cNvPr id="849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49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fld id="{77222C60-64E2-40CB-9633-4681D5EA9E9A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387240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514196-70E2-4D90-A2E3-BFDED2C3A698}" type="slidenum">
              <a:rPr lang="en-US" altLang="zh-HK" smtClean="0"/>
              <a:pPr/>
              <a:t>1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28240084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222C60-64E2-40CB-9633-4681D5EA9E9A}" type="slidenum">
              <a:rPr lang="zh-TW" altLang="en-US" smtClean="0"/>
              <a:pPr>
                <a:defRPr/>
              </a:pPr>
              <a:t>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552730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AD5A90B6-7CEB-4398-9A96-27C2A58AD224}" type="slidenum">
              <a:rPr lang="zh-TW" altLang="en-US">
                <a:latin typeface="Arial" charset="0"/>
              </a:rPr>
              <a:pPr/>
              <a:t>3</a:t>
            </a:fld>
            <a:endParaRPr lang="en-US" altLang="zh-TW">
              <a:latin typeface="Arial" charset="0"/>
            </a:endParaRPr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2868093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222C60-64E2-40CB-9633-4681D5EA9E9A}" type="slidenum">
              <a:rPr lang="zh-TW" altLang="en-US" smtClean="0"/>
              <a:pPr>
                <a:defRPr/>
              </a:pPr>
              <a:t>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339442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4800F4AD-BC73-49BD-A2EE-FE6CA6427A19}" type="slidenum">
              <a:rPr lang="zh-TW" altLang="en-US">
                <a:latin typeface="Arial" charset="0"/>
              </a:rPr>
              <a:pPr/>
              <a:t>5</a:t>
            </a:fld>
            <a:endParaRPr lang="en-US" altLang="zh-TW">
              <a:latin typeface="Arial" charset="0"/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596911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222C60-64E2-40CB-9633-4681D5EA9E9A}" type="slidenum">
              <a:rPr lang="zh-TW" altLang="en-US" smtClean="0"/>
              <a:pPr>
                <a:defRPr/>
              </a:pPr>
              <a:t>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447946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FFFDCE83-5FF2-4311-B2CF-C0266E88899E}" type="slidenum">
              <a:rPr lang="zh-TW" altLang="en-US">
                <a:latin typeface="Arial" charset="0"/>
              </a:rPr>
              <a:pPr/>
              <a:t>7</a:t>
            </a:fld>
            <a:endParaRPr lang="en-US" altLang="zh-TW">
              <a:latin typeface="Arial" charset="0"/>
            </a:endParaRP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9903787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48F9FDBB-7BD1-4A29-ABED-435118F92DB8}" type="slidenum">
              <a:rPr lang="zh-TW" altLang="en-US">
                <a:latin typeface="Arial" charset="0"/>
              </a:rPr>
              <a:pPr/>
              <a:t>8</a:t>
            </a:fld>
            <a:endParaRPr lang="en-US" altLang="zh-TW">
              <a:latin typeface="Arial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0855740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C79E0E70-6771-44AD-9BC5-E3E1316C68A2}" type="slidenum">
              <a:rPr lang="zh-TW" altLang="en-US">
                <a:latin typeface="Arial" charset="0"/>
              </a:rPr>
              <a:pPr/>
              <a:t>9</a:t>
            </a:fld>
            <a:endParaRPr lang="en-US" altLang="zh-TW">
              <a:latin typeface="Arial" charset="0"/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541902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CA46E88A-D901-4C41-9121-A29C2D4EDBCA}" type="slidenum">
              <a:rPr lang="zh-TW" altLang="en-US">
                <a:latin typeface="Arial" charset="0"/>
              </a:rPr>
              <a:pPr/>
              <a:t>10</a:t>
            </a:fld>
            <a:endParaRPr lang="en-US" altLang="zh-TW">
              <a:latin typeface="Arial" charset="0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0256139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44B9F35F-A3F4-41B5-8B6C-E337148C85EB}" type="slidenum">
              <a:rPr lang="zh-TW" altLang="en-US">
                <a:latin typeface="Arial" charset="0"/>
              </a:rPr>
              <a:pPr/>
              <a:t>11</a:t>
            </a:fld>
            <a:endParaRPr lang="en-US" altLang="zh-TW">
              <a:latin typeface="Arial" charset="0"/>
            </a:endParaRPr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4941649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5F29BBAB-A6D9-4602-8246-0D161444D158}" type="slidenum">
              <a:rPr lang="zh-TW" altLang="en-US">
                <a:latin typeface="Arial" charset="0"/>
              </a:rPr>
              <a:pPr/>
              <a:t>12</a:t>
            </a:fld>
            <a:endParaRPr lang="en-US" altLang="zh-TW">
              <a:latin typeface="Arial" charset="0"/>
            </a:endParaRPr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0657702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59E5E77D-BE76-48DB-A34D-A17411319053}" type="slidenum">
              <a:rPr lang="zh-TW" altLang="en-US">
                <a:latin typeface="Arial" charset="0"/>
              </a:rPr>
              <a:pPr/>
              <a:t>13</a:t>
            </a:fld>
            <a:endParaRPr lang="en-US" altLang="zh-TW">
              <a:latin typeface="Arial" charset="0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1221506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5D1CB8B0-6B37-4FF6-84AC-3226952546C0}" type="slidenum">
              <a:rPr lang="zh-TW" altLang="en-US">
                <a:latin typeface="Arial" charset="0"/>
              </a:rPr>
              <a:pPr/>
              <a:t>16</a:t>
            </a:fld>
            <a:endParaRPr lang="en-US" altLang="zh-TW">
              <a:latin typeface="Arial" charset="0"/>
            </a:endParaRPr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3847552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5E1B0FA0-D014-46E2-B32B-354E10C720FB}" type="slidenum">
              <a:rPr lang="zh-TW" altLang="en-US">
                <a:latin typeface="Arial" charset="0"/>
              </a:rPr>
              <a:pPr/>
              <a:t>17</a:t>
            </a:fld>
            <a:endParaRPr lang="en-US" altLang="zh-TW">
              <a:latin typeface="Arial" charset="0"/>
            </a:endParaRPr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140012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222C60-64E2-40CB-9633-4681D5EA9E9A}" type="slidenum">
              <a:rPr lang="zh-TW" altLang="en-US" smtClean="0"/>
              <a:pPr>
                <a:defRPr/>
              </a:pPr>
              <a:t>18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257973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031426BE-090E-42D4-A79D-72687A653A90}" type="slidenum">
              <a:rPr lang="zh-TW" altLang="en-US">
                <a:latin typeface="Arial" charset="0"/>
              </a:rPr>
              <a:pPr/>
              <a:t>21</a:t>
            </a:fld>
            <a:endParaRPr lang="en-US" altLang="zh-TW">
              <a:latin typeface="Arial" charset="0"/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03725019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908BFE05-B0C0-413E-B966-492180993017}" type="slidenum">
              <a:rPr lang="zh-TW" altLang="en-US">
                <a:latin typeface="Arial" charset="0"/>
              </a:rPr>
              <a:pPr/>
              <a:t>22</a:t>
            </a:fld>
            <a:endParaRPr lang="en-US" altLang="zh-TW">
              <a:latin typeface="Arial" charset="0"/>
            </a:endParaRPr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51644701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908BFE05-B0C0-413E-B966-492180993017}" type="slidenum">
              <a:rPr lang="zh-TW" altLang="en-US">
                <a:latin typeface="Arial" charset="0"/>
              </a:rPr>
              <a:pPr/>
              <a:t>23</a:t>
            </a:fld>
            <a:endParaRPr lang="en-US" altLang="zh-TW">
              <a:latin typeface="Arial" charset="0"/>
            </a:endParaRPr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12382628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908BFE05-B0C0-413E-B966-492180993017}" type="slidenum">
              <a:rPr lang="zh-TW" altLang="en-US">
                <a:latin typeface="Arial" charset="0"/>
              </a:rPr>
              <a:pPr/>
              <a:t>24</a:t>
            </a:fld>
            <a:endParaRPr lang="en-US" altLang="zh-TW">
              <a:latin typeface="Arial" charset="0"/>
            </a:endParaRPr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76959236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AF43E867-685E-4659-B698-F00EAB7EB23F}" type="slidenum">
              <a:rPr lang="zh-TW" altLang="en-US">
                <a:latin typeface="Arial" charset="0"/>
              </a:rPr>
              <a:pPr/>
              <a:t>25</a:t>
            </a:fld>
            <a:endParaRPr lang="en-US" altLang="zh-TW">
              <a:latin typeface="Arial" charset="0"/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13671953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222C60-64E2-40CB-9633-4681D5EA9E9A}" type="slidenum">
              <a:rPr lang="zh-TW" altLang="en-US" smtClean="0"/>
              <a:pPr>
                <a:defRPr/>
              </a:pPr>
              <a:t>26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319077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9CE71DED-06CF-4B31-9501-4C53226BF66C}" type="slidenum">
              <a:rPr lang="zh-TW" altLang="en-US">
                <a:latin typeface="Arial" charset="0"/>
              </a:rPr>
              <a:pPr/>
              <a:t>27</a:t>
            </a:fld>
            <a:endParaRPr lang="en-US" altLang="zh-TW">
              <a:latin typeface="Arial" charset="0"/>
            </a:endParaRPr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02420978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5510EED8-6EA6-45F5-BA4A-BC464627B439}" type="slidenum">
              <a:rPr lang="zh-TW" altLang="en-US">
                <a:latin typeface="Arial" charset="0"/>
              </a:rPr>
              <a:pPr/>
              <a:t>28</a:t>
            </a:fld>
            <a:endParaRPr lang="en-US" altLang="zh-TW">
              <a:latin typeface="Arial" charset="0"/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94506587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5510EED8-6EA6-45F5-BA4A-BC464627B439}" type="slidenum">
              <a:rPr lang="zh-TW" altLang="en-US">
                <a:latin typeface="Arial" charset="0"/>
              </a:rPr>
              <a:pPr/>
              <a:t>29</a:t>
            </a:fld>
            <a:endParaRPr lang="en-US" altLang="zh-TW">
              <a:latin typeface="Arial" charset="0"/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6864706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5510EED8-6EA6-45F5-BA4A-BC464627B439}" type="slidenum">
              <a:rPr lang="zh-TW" altLang="en-US">
                <a:latin typeface="Arial" charset="0"/>
              </a:rPr>
              <a:pPr/>
              <a:t>30</a:t>
            </a:fld>
            <a:endParaRPr lang="en-US" altLang="zh-TW">
              <a:latin typeface="Arial" charset="0"/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24222232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222C60-64E2-40CB-9633-4681D5EA9E9A}" type="slidenum">
              <a:rPr lang="zh-TW" altLang="en-US" smtClean="0"/>
              <a:pPr>
                <a:defRPr/>
              </a:pPr>
              <a:t>33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801813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altLang="zh-HK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1B5C2743-D08D-4184-B069-AF685F75E0BA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altLang="zh-HK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kumimoji="0" lang="en-US" altLang="zh-HK" dirty="0"/>
              <a:t>Click to edit Master title style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653ED2-267D-454B-B9E3-59503D7C3DE8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524000"/>
            <a:ext cx="7772400" cy="4495800"/>
          </a:xfrm>
        </p:spPr>
        <p:txBody>
          <a:bodyPr vert="horz"/>
          <a:lstStyle/>
          <a:p>
            <a:pPr lvl="0" eaLnBrk="1" latinLnBrk="0" hangingPunct="1"/>
            <a:r>
              <a:rPr lang="en-US" altLang="zh-HK" dirty="0"/>
              <a:t>Click to edit Master text styles</a:t>
            </a:r>
          </a:p>
          <a:p>
            <a:pPr lvl="1" eaLnBrk="1" latinLnBrk="0" hangingPunct="1"/>
            <a:r>
              <a:rPr lang="en-US" altLang="zh-HK" dirty="0"/>
              <a:t>Second level</a:t>
            </a:r>
          </a:p>
          <a:p>
            <a:pPr lvl="2" eaLnBrk="1" latinLnBrk="0" hangingPunct="1"/>
            <a:r>
              <a:rPr lang="en-US" altLang="zh-HK" dirty="0"/>
              <a:t>Third level</a:t>
            </a:r>
          </a:p>
          <a:p>
            <a:pPr lvl="3" eaLnBrk="1" latinLnBrk="0" hangingPunct="1"/>
            <a:r>
              <a:rPr lang="en-US" altLang="zh-HK" dirty="0"/>
              <a:t>Fourth level</a:t>
            </a:r>
          </a:p>
          <a:p>
            <a:pPr lvl="4" eaLnBrk="1" latinLnBrk="0" hangingPunct="1"/>
            <a:r>
              <a:rPr lang="en-US" altLang="zh-HK" dirty="0"/>
              <a:t>Fifth level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altLang="zh-HK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altLang="zh-HK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pPr>
              <a:defRPr/>
            </a:pPr>
            <a:fld id="{FF23F5B4-AE80-465C-A3ED-50E8D613BC72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zh-HK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9EA6A3-6FB3-45C3-B5E4-65C2A039E8A0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altLang="zh-HK"/>
              <a:t>Click to edit Master text styles</a:t>
            </a:r>
          </a:p>
          <a:p>
            <a:pPr lvl="1" eaLnBrk="1" latinLnBrk="0" hangingPunct="1"/>
            <a:r>
              <a:rPr lang="en-US" altLang="zh-HK"/>
              <a:t>Second level</a:t>
            </a:r>
          </a:p>
          <a:p>
            <a:pPr lvl="2" eaLnBrk="1" latinLnBrk="0" hangingPunct="1"/>
            <a:r>
              <a:rPr lang="en-US" altLang="zh-HK"/>
              <a:t>Third level</a:t>
            </a:r>
          </a:p>
          <a:p>
            <a:pPr lvl="3" eaLnBrk="1" latinLnBrk="0" hangingPunct="1"/>
            <a:r>
              <a:rPr lang="en-US" altLang="zh-HK"/>
              <a:t>Fourth level</a:t>
            </a:r>
          </a:p>
          <a:p>
            <a:pPr lvl="4" eaLnBrk="1" latinLnBrk="0" hangingPunct="1"/>
            <a:r>
              <a:rPr lang="en-US" altLang="zh-HK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altLang="zh-HK"/>
              <a:t>Click to edit Master text styles</a:t>
            </a:r>
          </a:p>
          <a:p>
            <a:pPr lvl="1" eaLnBrk="1" latinLnBrk="0" hangingPunct="1"/>
            <a:r>
              <a:rPr lang="en-US" altLang="zh-HK"/>
              <a:t>Second level</a:t>
            </a:r>
          </a:p>
          <a:p>
            <a:pPr lvl="2" eaLnBrk="1" latinLnBrk="0" hangingPunct="1"/>
            <a:r>
              <a:rPr lang="en-US" altLang="zh-HK"/>
              <a:t>Third level</a:t>
            </a:r>
          </a:p>
          <a:p>
            <a:pPr lvl="3" eaLnBrk="1" latinLnBrk="0" hangingPunct="1"/>
            <a:r>
              <a:rPr lang="en-US" altLang="zh-HK"/>
              <a:t>Fourth level</a:t>
            </a:r>
          </a:p>
          <a:p>
            <a:pPr lvl="4" eaLnBrk="1" latinLnBrk="0" hangingPunct="1"/>
            <a:r>
              <a:rPr lang="en-US" altLang="zh-HK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altLang="zh-HK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altLang="zh-HK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altLang="zh-HK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E4F29A-11F9-4289-BAEA-3DBF06A7BD43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altLang="zh-HK"/>
              <a:t>Click to edit Master text styles</a:t>
            </a:r>
          </a:p>
          <a:p>
            <a:pPr lvl="1" eaLnBrk="1" latinLnBrk="0" hangingPunct="1"/>
            <a:r>
              <a:rPr lang="en-US" altLang="zh-HK"/>
              <a:t>Second level</a:t>
            </a:r>
          </a:p>
          <a:p>
            <a:pPr lvl="2" eaLnBrk="1" latinLnBrk="0" hangingPunct="1"/>
            <a:r>
              <a:rPr lang="en-US" altLang="zh-HK"/>
              <a:t>Third level</a:t>
            </a:r>
          </a:p>
          <a:p>
            <a:pPr lvl="3" eaLnBrk="1" latinLnBrk="0" hangingPunct="1"/>
            <a:r>
              <a:rPr lang="en-US" altLang="zh-HK"/>
              <a:t>Fourth level</a:t>
            </a:r>
          </a:p>
          <a:p>
            <a:pPr lvl="4" eaLnBrk="1" latinLnBrk="0" hangingPunct="1"/>
            <a:r>
              <a:rPr lang="en-US" altLang="zh-HK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altLang="zh-HK"/>
              <a:t>Click to edit Master text styles</a:t>
            </a:r>
          </a:p>
          <a:p>
            <a:pPr lvl="1" eaLnBrk="1" latinLnBrk="0" hangingPunct="1"/>
            <a:r>
              <a:rPr lang="en-US" altLang="zh-HK"/>
              <a:t>Second level</a:t>
            </a:r>
          </a:p>
          <a:p>
            <a:pPr lvl="2" eaLnBrk="1" latinLnBrk="0" hangingPunct="1"/>
            <a:r>
              <a:rPr lang="en-US" altLang="zh-HK"/>
              <a:t>Third level</a:t>
            </a:r>
          </a:p>
          <a:p>
            <a:pPr lvl="3" eaLnBrk="1" latinLnBrk="0" hangingPunct="1"/>
            <a:r>
              <a:rPr lang="en-US" altLang="zh-HK"/>
              <a:t>Fourth level</a:t>
            </a:r>
          </a:p>
          <a:p>
            <a:pPr lvl="4" eaLnBrk="1" latinLnBrk="0" hangingPunct="1"/>
            <a:r>
              <a:rPr lang="en-US" altLang="zh-HK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zh-HK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61D845-962E-4455-A2B5-DA53818F64D6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1D6685-4528-47AC-A86E-0E8CF3BF5C8A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altLang="zh-HK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altLang="zh-HK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5FE0DA-0414-4FA6-B45F-BDA2ABAF19A0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altLang="zh-HK"/>
              <a:t>Click to edit Master text styles</a:t>
            </a:r>
          </a:p>
          <a:p>
            <a:pPr lvl="1" eaLnBrk="1" latinLnBrk="0" hangingPunct="1"/>
            <a:r>
              <a:rPr lang="en-US" altLang="zh-HK"/>
              <a:t>Second level</a:t>
            </a:r>
          </a:p>
          <a:p>
            <a:pPr lvl="2" eaLnBrk="1" latinLnBrk="0" hangingPunct="1"/>
            <a:r>
              <a:rPr lang="en-US" altLang="zh-HK"/>
              <a:t>Third level</a:t>
            </a:r>
          </a:p>
          <a:p>
            <a:pPr lvl="3" eaLnBrk="1" latinLnBrk="0" hangingPunct="1"/>
            <a:r>
              <a:rPr lang="en-US" altLang="zh-HK"/>
              <a:t>Fourth level</a:t>
            </a:r>
          </a:p>
          <a:p>
            <a:pPr lvl="4" eaLnBrk="1" latinLnBrk="0" hangingPunct="1"/>
            <a:r>
              <a:rPr lang="en-US" altLang="zh-HK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altLang="zh-HK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altLang="zh-HK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pPr>
              <a:defRPr/>
            </a:pPr>
            <a:fld id="{71D8F204-56D6-4B7B-B280-C1165CC7AAF8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altLang="zh-HK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zh-HK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altLang="zh-HK"/>
              <a:t>Click to edit Master text styles</a:t>
            </a:r>
          </a:p>
          <a:p>
            <a:pPr lvl="1" eaLnBrk="1" latinLnBrk="0" hangingPunct="1"/>
            <a:r>
              <a:rPr lang="en-US" altLang="zh-HK"/>
              <a:t>Second level</a:t>
            </a:r>
          </a:p>
          <a:p>
            <a:pPr lvl="2" eaLnBrk="1" latinLnBrk="0" hangingPunct="1"/>
            <a:r>
              <a:rPr lang="en-US" altLang="zh-HK"/>
              <a:t>Third level</a:t>
            </a:r>
          </a:p>
          <a:p>
            <a:pPr lvl="3" eaLnBrk="1" latinLnBrk="0" hangingPunct="1"/>
            <a:r>
              <a:rPr lang="en-US" altLang="zh-HK"/>
              <a:t>Fourth level</a:t>
            </a:r>
          </a:p>
          <a:p>
            <a:pPr lvl="4" eaLnBrk="1" latinLnBrk="0" hangingPunct="1"/>
            <a:r>
              <a:rPr lang="en-US" altLang="zh-HK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9C601E-6505-4D45-8656-5A38EBD2497C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altLang="zh-HK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altLang="zh-HK"/>
              <a:t>Click to edit Master text styles</a:t>
            </a:r>
          </a:p>
          <a:p>
            <a:pPr lvl="1" eaLnBrk="1" latinLnBrk="0" hangingPunct="1"/>
            <a:r>
              <a:rPr lang="en-US" altLang="zh-HK"/>
              <a:t>Second level</a:t>
            </a:r>
          </a:p>
          <a:p>
            <a:pPr lvl="2" eaLnBrk="1" latinLnBrk="0" hangingPunct="1"/>
            <a:r>
              <a:rPr lang="en-US" altLang="zh-HK"/>
              <a:t>Third level</a:t>
            </a:r>
          </a:p>
          <a:p>
            <a:pPr lvl="3" eaLnBrk="1" latinLnBrk="0" hangingPunct="1"/>
            <a:r>
              <a:rPr lang="en-US" altLang="zh-HK"/>
              <a:t>Fourth level</a:t>
            </a:r>
          </a:p>
          <a:p>
            <a:pPr lvl="4" eaLnBrk="1" latinLnBrk="0" hangingPunct="1"/>
            <a:r>
              <a:rPr lang="en-US" altLang="zh-HK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EAFCE8-421B-4D24-950F-59FC806B6FF6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4675" y="304800"/>
            <a:ext cx="8001000" cy="1216025"/>
          </a:xfrm>
        </p:spPr>
        <p:txBody>
          <a:bodyPr/>
          <a:lstStyle/>
          <a:p>
            <a:r>
              <a:rPr lang="en-US" altLang="zh-HK"/>
              <a:t>Click to edit Master title style</a:t>
            </a:r>
            <a:endParaRPr lang="zh-HK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66738" y="1752600"/>
            <a:ext cx="3924300" cy="4267200"/>
          </a:xfrm>
        </p:spPr>
        <p:txBody>
          <a:bodyPr/>
          <a:lstStyle/>
          <a:p>
            <a:pPr lvl="0"/>
            <a:r>
              <a:rPr lang="en-US" altLang="zh-HK"/>
              <a:t>Click to edit Master text styles</a:t>
            </a:r>
          </a:p>
          <a:p>
            <a:pPr lvl="1"/>
            <a:r>
              <a:rPr lang="en-US" altLang="zh-HK"/>
              <a:t>Second level</a:t>
            </a:r>
          </a:p>
          <a:p>
            <a:pPr lvl="2"/>
            <a:r>
              <a:rPr lang="en-US" altLang="zh-HK"/>
              <a:t>Third level</a:t>
            </a:r>
          </a:p>
          <a:p>
            <a:pPr lvl="3"/>
            <a:r>
              <a:rPr lang="en-US" altLang="zh-HK"/>
              <a:t>Fourth level</a:t>
            </a:r>
          </a:p>
          <a:p>
            <a:pPr lvl="4"/>
            <a:r>
              <a:rPr lang="en-US" altLang="zh-HK"/>
              <a:t>Fifth level</a:t>
            </a:r>
            <a:endParaRPr lang="zh-HK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3438" y="1752600"/>
            <a:ext cx="3924300" cy="4267200"/>
          </a:xfrm>
        </p:spPr>
        <p:txBody>
          <a:bodyPr/>
          <a:lstStyle/>
          <a:p>
            <a:pPr lvl="0"/>
            <a:r>
              <a:rPr lang="en-US" altLang="zh-HK"/>
              <a:t>Click to edit Master text styles</a:t>
            </a:r>
          </a:p>
          <a:p>
            <a:pPr lvl="1"/>
            <a:r>
              <a:rPr lang="en-US" altLang="zh-HK"/>
              <a:t>Second level</a:t>
            </a:r>
          </a:p>
          <a:p>
            <a:pPr lvl="2"/>
            <a:r>
              <a:rPr lang="en-US" altLang="zh-HK"/>
              <a:t>Third level</a:t>
            </a:r>
          </a:p>
          <a:p>
            <a:pPr lvl="3"/>
            <a:r>
              <a:rPr lang="en-US" altLang="zh-HK"/>
              <a:t>Fourth level</a:t>
            </a:r>
          </a:p>
          <a:p>
            <a:pPr lvl="4"/>
            <a:r>
              <a:rPr lang="en-US" altLang="zh-HK"/>
              <a:t>Fifth level</a:t>
            </a:r>
            <a:endParaRPr lang="zh-HK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25E69E-0F67-4EF9-9BD9-4C150AC24529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167377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4675" y="304800"/>
            <a:ext cx="8001000" cy="1216025"/>
          </a:xfrm>
        </p:spPr>
        <p:txBody>
          <a:bodyPr/>
          <a:lstStyle/>
          <a:p>
            <a:r>
              <a:rPr lang="en-US" altLang="zh-HK"/>
              <a:t>Click to edit Master title style</a:t>
            </a:r>
            <a:endParaRPr lang="zh-HK" alt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566738" y="1752600"/>
            <a:ext cx="8001000" cy="4267200"/>
          </a:xfrm>
        </p:spPr>
        <p:txBody>
          <a:bodyPr/>
          <a:lstStyle/>
          <a:p>
            <a:pPr lvl="0"/>
            <a:endParaRPr lang="zh-HK" altLang="en-US" noProof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682E9A-2793-454F-80FD-07C044104038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68030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altLang="zh-HK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altLang="zh-HK"/>
              <a:t>Click to edit Master text styles</a:t>
            </a:r>
          </a:p>
          <a:p>
            <a:pPr lvl="1" eaLnBrk="1" latinLnBrk="0" hangingPunct="1"/>
            <a:r>
              <a:rPr kumimoji="0" lang="en-US" altLang="zh-HK"/>
              <a:t>Second level</a:t>
            </a:r>
          </a:p>
          <a:p>
            <a:pPr lvl="2" eaLnBrk="1" latinLnBrk="0" hangingPunct="1"/>
            <a:r>
              <a:rPr kumimoji="0" lang="en-US" altLang="zh-HK"/>
              <a:t>Third level</a:t>
            </a:r>
          </a:p>
          <a:p>
            <a:pPr lvl="3" eaLnBrk="1" latinLnBrk="0" hangingPunct="1"/>
            <a:r>
              <a:rPr kumimoji="0" lang="en-US" altLang="zh-HK"/>
              <a:t>Fourth level</a:t>
            </a:r>
          </a:p>
          <a:p>
            <a:pPr lvl="4" eaLnBrk="1" latinLnBrk="0" hangingPunct="1"/>
            <a:r>
              <a:rPr kumimoji="0" lang="en-US" altLang="zh-HK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fld id="{7C787ADA-DBD0-44B6-BABA-8F720F2E124F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2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3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4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5.bin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7.emf"/><Relationship Id="rId4" Type="http://schemas.openxmlformats.org/officeDocument/2006/relationships/oleObject" Target="../embeddings/oleObject6.bin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8.emf"/><Relationship Id="rId4" Type="http://schemas.openxmlformats.org/officeDocument/2006/relationships/oleObject" Target="../embeddings/oleObject7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9.emf"/><Relationship Id="rId4" Type="http://schemas.openxmlformats.org/officeDocument/2006/relationships/oleObject" Target="../embeddings/oleObject8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10.emf"/><Relationship Id="rId4" Type="http://schemas.openxmlformats.org/officeDocument/2006/relationships/oleObject" Target="../embeddings/oleObject9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plusplus.com/reference/istream/istream/ignore/" TargetMode="External"/><Relationship Id="rId2" Type="http://schemas.openxmlformats.org/officeDocument/2006/relationships/hyperlink" Target="https://stackoverflow.com/questions/25475384/when-and-why-do-i-need-to-use-cin-ignore-in-c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11.emf"/><Relationship Id="rId4" Type="http://schemas.openxmlformats.org/officeDocument/2006/relationships/oleObject" Target="../embeddings/oleObject10.bin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12.emf"/><Relationship Id="rId4" Type="http://schemas.openxmlformats.org/officeDocument/2006/relationships/oleObject" Target="../embeddings/oleObject11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13.emf"/><Relationship Id="rId4" Type="http://schemas.openxmlformats.org/officeDocument/2006/relationships/oleObject" Target="../embeddings/oleObject12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14.emf"/><Relationship Id="rId4" Type="http://schemas.openxmlformats.org/officeDocument/2006/relationships/oleObject" Target="../embeddings/oleObject13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15.emf"/><Relationship Id="rId4" Type="http://schemas.openxmlformats.org/officeDocument/2006/relationships/oleObject" Target="../embeddings/oleObject14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16.emf"/><Relationship Id="rId4" Type="http://schemas.openxmlformats.org/officeDocument/2006/relationships/oleObject" Target="../embeddings/oleObject15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16.emf"/><Relationship Id="rId4" Type="http://schemas.openxmlformats.org/officeDocument/2006/relationships/oleObject" Target="../embeddings/oleObject16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16.emf"/><Relationship Id="rId4" Type="http://schemas.openxmlformats.org/officeDocument/2006/relationships/oleObject" Target="../embeddings/oleObject17.bin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609600" y="4343400"/>
            <a:ext cx="7848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ts val="575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anose="05020102010507070707" pitchFamily="18" charset="2"/>
              <a:buNone/>
              <a:defRPr sz="2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ts val="375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 2" panose="05020102010507070707" pitchFamily="18" charset="2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E6B1AB"/>
              </a:buClr>
              <a:buSzPct val="85000"/>
              <a:buFont typeface="Wingdings 2" panose="05020102010507070707" pitchFamily="18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SzPct val="80000"/>
              <a:buFont typeface="Wingdings 2" panose="05020102010507070707" pitchFamily="18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370"/>
              </a:spcBef>
              <a:buClr>
                <a:schemeClr val="accent3"/>
              </a:buClr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70"/>
              </a:spcBef>
              <a:buClr>
                <a:schemeClr val="accent2"/>
              </a:buClr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endParaRPr lang="en-US" altLang="zh-TW" sz="2200" i="1" dirty="0"/>
          </a:p>
          <a:p>
            <a:pPr eaLnBrk="1" hangingPunct="1"/>
            <a:r>
              <a:rPr lang="en-US" altLang="zh-TW" sz="2200" i="1" dirty="0"/>
              <a:t>Computer Science, City University of Hong Kong</a:t>
            </a:r>
          </a:p>
          <a:p>
            <a:pPr eaLnBrk="1" hangingPunct="1"/>
            <a:r>
              <a:rPr lang="en-US" altLang="zh-TW" sz="2200" i="1" dirty="0"/>
              <a:t>Semester A 2021-22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352425" y="1905000"/>
            <a:ext cx="8715375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9144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zh-TW" dirty="0"/>
              <a:t>CS2311 Computer Programming</a:t>
            </a:r>
            <a:br>
              <a:rPr lang="en-US" altLang="zh-TW" dirty="0"/>
            </a:br>
            <a:endParaRPr lang="en-US" altLang="zh-TW" dirty="0"/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3317345" y="3286780"/>
            <a:ext cx="234378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US" altLang="zh-TW" sz="28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LT10: Pointer II</a:t>
            </a:r>
            <a:endParaRPr lang="en-US" altLang="zh-HK" sz="2800" dirty="0">
              <a:solidFill>
                <a:srgbClr val="D34817">
                  <a:lumMod val="75000"/>
                </a:srgb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054130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>
                <a:ea typeface="新細明體" charset="-120"/>
              </a:rPr>
              <a:t>Outline</a:t>
            </a:r>
            <a:endParaRPr lang="en-GB" altLang="zh-HK" dirty="0">
              <a:ea typeface="新細明體" charset="-120"/>
            </a:endParaRPr>
          </a:p>
        </p:txBody>
      </p:sp>
      <p:sp>
        <p:nvSpPr>
          <p:cNvPr id="4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E0768DB8-413B-4B83-9224-317D96219C25}" type="slidenum">
              <a:rPr lang="zh-TW" altLang="en-US">
                <a:ea typeface="新細明體" charset="-120"/>
              </a:rPr>
              <a:pPr/>
              <a:t>2</a:t>
            </a:fld>
            <a:endParaRPr lang="en-US" altLang="zh-TW">
              <a:ea typeface="新細明體" charset="-120"/>
            </a:endParaRPr>
          </a:p>
        </p:txBody>
      </p:sp>
      <p:sp>
        <p:nvSpPr>
          <p:cNvPr id="4100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n-US" altLang="zh-TW" dirty="0">
                <a:solidFill>
                  <a:srgbClr val="C00000"/>
                </a:solidFill>
                <a:ea typeface="新細明體" charset="-120"/>
              </a:rPr>
              <a:t>Access</a:t>
            </a:r>
            <a:r>
              <a:rPr lang="en-US" altLang="zh-TW" dirty="0">
                <a:ea typeface="新細明體" charset="-120"/>
              </a:rPr>
              <a:t> array elements via </a:t>
            </a:r>
            <a:r>
              <a:rPr lang="en-US" altLang="zh-TW" dirty="0">
                <a:solidFill>
                  <a:srgbClr val="7030A0"/>
                </a:solidFill>
                <a:ea typeface="新細明體" charset="-120"/>
              </a:rPr>
              <a:t>pointers</a:t>
            </a:r>
          </a:p>
          <a:p>
            <a:pPr eaLnBrk="1" hangingPunct="1"/>
            <a:r>
              <a:rPr lang="en-US" altLang="zh-TW" dirty="0">
                <a:ea typeface="新細明體" charset="-120"/>
              </a:rPr>
              <a:t>Manage </a:t>
            </a:r>
            <a:r>
              <a:rPr lang="en-US" altLang="zh-TW" dirty="0">
                <a:solidFill>
                  <a:srgbClr val="00B050"/>
                </a:solidFill>
                <a:ea typeface="新細明體" charset="-120"/>
              </a:rPr>
              <a:t>strings</a:t>
            </a:r>
            <a:r>
              <a:rPr lang="en-US" altLang="zh-TW" dirty="0">
                <a:ea typeface="新細明體" charset="-120"/>
              </a:rPr>
              <a:t> via </a:t>
            </a:r>
            <a:r>
              <a:rPr lang="en-US" altLang="zh-TW" dirty="0">
                <a:solidFill>
                  <a:srgbClr val="7030A0"/>
                </a:solidFill>
                <a:ea typeface="新細明體" charset="-120"/>
              </a:rPr>
              <a:t>pointers</a:t>
            </a:r>
          </a:p>
          <a:p>
            <a:pPr eaLnBrk="1" hangingPunct="1"/>
            <a:r>
              <a:rPr lang="en-US" altLang="zh-TW" dirty="0">
                <a:ea typeface="新細明體" charset="-120"/>
              </a:rPr>
              <a:t>Dynamic memory allocation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>
                <a:ea typeface="SimSun" pitchFamily="2" charset="-122"/>
              </a:rPr>
              <a:t>The NULL pointer</a:t>
            </a:r>
            <a:endParaRPr lang="en-US" altLang="zh-TW" dirty="0">
              <a:ea typeface="新細明體" charset="-120"/>
            </a:endParaRPr>
          </a:p>
        </p:txBody>
      </p:sp>
      <p:sp>
        <p:nvSpPr>
          <p:cNvPr id="51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13E07F59-EEDA-4A3B-ADCB-4C9A87C6FB8C}" type="slidenum">
              <a:rPr lang="zh-TW" altLang="en-US">
                <a:ea typeface="新細明體" charset="-120"/>
              </a:rPr>
              <a:pPr/>
              <a:t>3</a:t>
            </a:fld>
            <a:endParaRPr lang="en-US" altLang="zh-TW">
              <a:ea typeface="新細明體" charset="-120"/>
            </a:endParaRPr>
          </a:p>
        </p:txBody>
      </p:sp>
      <p:sp>
        <p:nvSpPr>
          <p:cNvPr id="5124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828800"/>
            <a:ext cx="7653338" cy="4267200"/>
          </a:xfrm>
        </p:spPr>
        <p:txBody>
          <a:bodyPr/>
          <a:lstStyle/>
          <a:p>
            <a:pPr eaLnBrk="1" hangingPunct="1">
              <a:buClr>
                <a:schemeClr val="tx1"/>
              </a:buClr>
              <a:buSzPct val="50000"/>
              <a:buFont typeface="Wingdings" pitchFamily="2" charset="2"/>
              <a:buChar char="l"/>
            </a:pPr>
            <a:r>
              <a:rPr lang="en-US" altLang="zh-CN" sz="2200" dirty="0">
                <a:ea typeface="SimSun" pitchFamily="2" charset="-122"/>
              </a:rPr>
              <a:t>A </a:t>
            </a:r>
            <a:r>
              <a:rPr lang="en-US" altLang="zh-CN" sz="2200" dirty="0">
                <a:solidFill>
                  <a:srgbClr val="C00000"/>
                </a:solidFill>
                <a:ea typeface="SimSun" pitchFamily="2" charset="-122"/>
              </a:rPr>
              <a:t>special</a:t>
            </a:r>
            <a:r>
              <a:rPr lang="en-US" altLang="zh-CN" sz="2200" dirty="0">
                <a:ea typeface="SimSun" pitchFamily="2" charset="-122"/>
              </a:rPr>
              <a:t> value that can be assigned to </a:t>
            </a:r>
            <a:r>
              <a:rPr lang="en-US" altLang="zh-CN" sz="2200" b="1" dirty="0">
                <a:ea typeface="SimSun" pitchFamily="2" charset="-122"/>
              </a:rPr>
              <a:t>any</a:t>
            </a:r>
            <a:r>
              <a:rPr lang="en-US" altLang="zh-CN" sz="2200" dirty="0">
                <a:ea typeface="SimSun" pitchFamily="2" charset="-122"/>
              </a:rPr>
              <a:t> type of pointer variable (e.g., </a:t>
            </a:r>
            <a:r>
              <a:rPr lang="en-US" altLang="zh-CN" sz="2200" dirty="0" err="1">
                <a:ea typeface="SimSun" pitchFamily="2" charset="-122"/>
              </a:rPr>
              <a:t>int</a:t>
            </a:r>
            <a:r>
              <a:rPr lang="en-US" altLang="zh-CN" sz="2200" dirty="0">
                <a:ea typeface="SimSun" pitchFamily="2" charset="-122"/>
              </a:rPr>
              <a:t> *a=NULL; double*b=NULL;)</a:t>
            </a:r>
          </a:p>
          <a:p>
            <a:pPr eaLnBrk="1" hangingPunct="1">
              <a:buClr>
                <a:schemeClr val="tx1"/>
              </a:buClr>
              <a:buSzPct val="50000"/>
              <a:buFont typeface="Wingdings" pitchFamily="2" charset="2"/>
              <a:buChar char="l"/>
            </a:pPr>
            <a:r>
              <a:rPr lang="en-US" altLang="zh-CN" sz="2200" dirty="0">
                <a:ea typeface="SimSun" pitchFamily="2" charset="-122"/>
              </a:rPr>
              <a:t>A </a:t>
            </a:r>
            <a:r>
              <a:rPr lang="en-US" altLang="zh-CN" sz="2200" b="1" dirty="0">
                <a:ea typeface="SimSun" pitchFamily="2" charset="-122"/>
              </a:rPr>
              <a:t>symbolic constant</a:t>
            </a:r>
            <a:r>
              <a:rPr lang="en-US" altLang="zh-CN" sz="2200" dirty="0">
                <a:ea typeface="SimSun" pitchFamily="2" charset="-122"/>
              </a:rPr>
              <a:t> defined in several standard library headers, e.g. </a:t>
            </a:r>
            <a:r>
              <a:rPr lang="en-US" altLang="zh-CN" sz="2200" dirty="0">
                <a:latin typeface="Courier New" pitchFamily="49" charset="0"/>
                <a:ea typeface="SimSun" pitchFamily="2" charset="-122"/>
              </a:rPr>
              <a:t>&lt;</a:t>
            </a:r>
            <a:r>
              <a:rPr lang="en-US" altLang="zh-CN" sz="2200" dirty="0" err="1">
                <a:latin typeface="Courier New" pitchFamily="49" charset="0"/>
                <a:ea typeface="SimSun" pitchFamily="2" charset="-122"/>
              </a:rPr>
              <a:t>iostream</a:t>
            </a:r>
            <a:r>
              <a:rPr lang="en-US" altLang="zh-CN" sz="2200" dirty="0">
                <a:latin typeface="Courier New" pitchFamily="49" charset="0"/>
                <a:ea typeface="SimSun" pitchFamily="2" charset="-122"/>
              </a:rPr>
              <a:t>&gt;</a:t>
            </a:r>
          </a:p>
          <a:p>
            <a:pPr eaLnBrk="1" hangingPunct="1">
              <a:buClr>
                <a:schemeClr val="tx1"/>
              </a:buClr>
              <a:buSzPct val="50000"/>
              <a:buFont typeface="Wingdings" pitchFamily="2" charset="2"/>
              <a:buChar char="l"/>
            </a:pPr>
            <a:r>
              <a:rPr lang="en-US" altLang="zh-CN" sz="2200" dirty="0">
                <a:ea typeface="SimSun" pitchFamily="2" charset="-122"/>
              </a:rPr>
              <a:t>When assigned to a pointer variable, that variable points to </a:t>
            </a:r>
            <a:r>
              <a:rPr lang="en-US" altLang="zh-CN" sz="2200" dirty="0">
                <a:solidFill>
                  <a:srgbClr val="FF0000"/>
                </a:solidFill>
                <a:ea typeface="SimSun" pitchFamily="2" charset="-122"/>
              </a:rPr>
              <a:t>nothing</a:t>
            </a:r>
          </a:p>
          <a:p>
            <a:pPr eaLnBrk="1" hangingPunct="1">
              <a:buClr>
                <a:schemeClr val="tx1"/>
              </a:buClr>
              <a:buSzPct val="50000"/>
              <a:buFont typeface="Wingdings" pitchFamily="2" charset="2"/>
              <a:buChar char="l"/>
            </a:pPr>
            <a:r>
              <a:rPr lang="en-US" altLang="zh-CN" sz="2200" dirty="0">
                <a:ea typeface="SimSun" pitchFamily="2" charset="-122"/>
              </a:rPr>
              <a:t>Example</a:t>
            </a:r>
          </a:p>
          <a:p>
            <a:pPr lvl="1" eaLnBrk="1" hangingPunct="1">
              <a:buClr>
                <a:schemeClr val="tx1"/>
              </a:buClr>
              <a:buSzPct val="50000"/>
              <a:buFont typeface="Wingdings" pitchFamily="2" charset="2"/>
              <a:buNone/>
            </a:pPr>
            <a:r>
              <a:rPr lang="en-US" altLang="zh-TW" sz="2000" dirty="0" err="1"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sz="2000" dirty="0">
                <a:latin typeface="Courier New" pitchFamily="49" charset="0"/>
                <a:ea typeface="新細明體" charset="-120"/>
              </a:rPr>
              <a:t> *ptr1 = NULL; </a:t>
            </a:r>
          </a:p>
          <a:p>
            <a:pPr lvl="1" eaLnBrk="1" hangingPunct="1">
              <a:buClr>
                <a:schemeClr val="tx1"/>
              </a:buClr>
              <a:buSzPct val="50000"/>
              <a:buFont typeface="Wingdings" pitchFamily="2" charset="2"/>
              <a:buNone/>
            </a:pPr>
            <a:r>
              <a:rPr lang="en-US" altLang="zh-TW" sz="2000" dirty="0" err="1"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sz="2000" dirty="0">
                <a:latin typeface="Courier New" pitchFamily="49" charset="0"/>
                <a:ea typeface="新細明體" charset="-120"/>
              </a:rPr>
              <a:t> *ptr2 = 0;</a:t>
            </a:r>
          </a:p>
          <a:p>
            <a:pPr lvl="1" eaLnBrk="1" hangingPunct="1">
              <a:buClr>
                <a:schemeClr val="tx1"/>
              </a:buClr>
              <a:buSzPct val="50000"/>
              <a:buFont typeface="Wingdings" pitchFamily="2" charset="2"/>
              <a:buNone/>
            </a:pPr>
            <a:endParaRPr lang="en-US" altLang="zh-TW" sz="2000" dirty="0">
              <a:ea typeface="新細明體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400" dirty="0">
                <a:ea typeface="新細明體" charset="-120"/>
              </a:rPr>
              <a:t>Operations on pointers</a:t>
            </a:r>
            <a:endParaRPr lang="en-GB" altLang="zh-HK" sz="3400" dirty="0">
              <a:ea typeface="新細明體" charset="-120"/>
            </a:endParaRPr>
          </a:p>
        </p:txBody>
      </p:sp>
      <p:sp>
        <p:nvSpPr>
          <p:cNvPr id="61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3CF22072-32DA-4A14-891C-10646DEA095A}" type="slidenum">
              <a:rPr lang="zh-TW" altLang="en-US">
                <a:ea typeface="新細明體" charset="-120"/>
              </a:rPr>
              <a:pPr/>
              <a:t>4</a:t>
            </a:fld>
            <a:endParaRPr lang="en-US" altLang="zh-TW">
              <a:ea typeface="新細明體" charset="-120"/>
            </a:endParaRPr>
          </a:p>
        </p:txBody>
      </p:sp>
      <p:sp>
        <p:nvSpPr>
          <p:cNvPr id="6148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n-US" altLang="zh-TW" sz="2600" dirty="0">
                <a:ea typeface="新細明體" charset="-120"/>
              </a:rPr>
              <a:t>Copying the </a:t>
            </a:r>
            <a:r>
              <a:rPr lang="en-US" altLang="zh-TW" sz="2600" b="1" dirty="0">
                <a:ea typeface="新細明體" charset="-120"/>
              </a:rPr>
              <a:t>address 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altLang="zh-TW" sz="2200" dirty="0">
                <a:latin typeface="Courier New" pitchFamily="49" charset="0"/>
                <a:ea typeface="新細明體" charset="-120"/>
              </a:rPr>
              <a:t>p = q;</a:t>
            </a:r>
          </a:p>
          <a:p>
            <a:pPr lvl="1" eaLnBrk="1" hangingPunct="1"/>
            <a:r>
              <a:rPr lang="en-US" altLang="zh-TW" sz="2200" dirty="0">
                <a:latin typeface="Courier New" pitchFamily="49" charset="0"/>
                <a:ea typeface="新細明體" charset="-120"/>
              </a:rPr>
              <a:t>p</a:t>
            </a:r>
            <a:r>
              <a:rPr lang="en-US" altLang="zh-TW" sz="2200" dirty="0">
                <a:ea typeface="新細明體" charset="-120"/>
              </a:rPr>
              <a:t> and </a:t>
            </a:r>
            <a:r>
              <a:rPr lang="en-US" altLang="zh-TW" sz="2200" dirty="0">
                <a:latin typeface="Courier New" pitchFamily="49" charset="0"/>
                <a:ea typeface="新細明體" charset="-120"/>
              </a:rPr>
              <a:t>q</a:t>
            </a:r>
            <a:r>
              <a:rPr lang="en-US" altLang="zh-TW" sz="2200" dirty="0">
                <a:ea typeface="新細明體" charset="-120"/>
              </a:rPr>
              <a:t> points to the </a:t>
            </a:r>
            <a:r>
              <a:rPr lang="en-US" altLang="zh-TW" sz="2200" dirty="0">
                <a:solidFill>
                  <a:srgbClr val="C00000"/>
                </a:solidFill>
                <a:ea typeface="新細明體" charset="-120"/>
              </a:rPr>
              <a:t>same</a:t>
            </a:r>
            <a:r>
              <a:rPr lang="en-US" altLang="zh-TW" sz="2200" dirty="0">
                <a:ea typeface="新細明體" charset="-120"/>
              </a:rPr>
              <a:t> variable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3600"/>
            <a:ext cx="7772400" cy="11448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eaLnBrk="1" hangingPunct="1"/>
            <a:r>
              <a:rPr lang="en-US" altLang="zh-TW">
                <a:ea typeface="新細明體" charset="-120"/>
              </a:rPr>
              <a:t>Copy the address</a:t>
            </a:r>
          </a:p>
        </p:txBody>
      </p:sp>
      <p:sp>
        <p:nvSpPr>
          <p:cNvPr id="717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14400" y="1828800"/>
            <a:ext cx="3924300" cy="4267200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buClr>
                <a:schemeClr val="tx1"/>
              </a:buClr>
              <a:buSzPct val="50000"/>
              <a:buFont typeface="Wingdings" pitchFamily="2" charset="2"/>
              <a:buNone/>
            </a:pPr>
            <a:r>
              <a:rPr lang="en-US" altLang="zh-TW" sz="2600" dirty="0">
                <a:ea typeface="新細明體" charset="-120"/>
              </a:rPr>
              <a:t>Assignment:  </a:t>
            </a:r>
            <a:r>
              <a:rPr lang="en-US" altLang="zh-TW" sz="2600" dirty="0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p = q;</a:t>
            </a:r>
          </a:p>
          <a:p>
            <a:pPr eaLnBrk="1" hangingPunct="1">
              <a:buFont typeface="Wingdings" pitchFamily="2" charset="2"/>
              <a:buNone/>
            </a:pPr>
            <a:endParaRPr lang="en-US" altLang="zh-TW" sz="2600" dirty="0">
              <a:latin typeface="Courier New" pitchFamily="49" charset="0"/>
              <a:ea typeface="新細明體" charset="-120"/>
            </a:endParaRPr>
          </a:p>
          <a:p>
            <a:pPr eaLnBrk="1" hangingPunct="1">
              <a:buFont typeface="Wingdings" pitchFamily="2" charset="2"/>
              <a:buNone/>
            </a:pPr>
            <a:endParaRPr lang="en-US" altLang="zh-TW" sz="1700" dirty="0">
              <a:latin typeface="Courier New" pitchFamily="49" charset="0"/>
              <a:ea typeface="新細明體" charset="-120"/>
            </a:endParaRPr>
          </a:p>
          <a:p>
            <a:pPr eaLnBrk="1" hangingPunct="1">
              <a:buFont typeface="Wingdings" pitchFamily="2" charset="2"/>
              <a:buNone/>
            </a:pPr>
            <a:endParaRPr lang="en-US" altLang="zh-TW" sz="1700" dirty="0">
              <a:latin typeface="Courier New" pitchFamily="49" charset="0"/>
              <a:ea typeface="新細明體" charset="-120"/>
            </a:endParaRPr>
          </a:p>
          <a:p>
            <a:pPr eaLnBrk="1" hangingPunct="1">
              <a:buFont typeface="Wingdings" pitchFamily="2" charset="2"/>
              <a:buNone/>
            </a:pPr>
            <a:endParaRPr lang="en-US" altLang="zh-TW" sz="1700" dirty="0">
              <a:latin typeface="Courier New" pitchFamily="49" charset="0"/>
              <a:ea typeface="新細明體" charset="-120"/>
            </a:endParaRPr>
          </a:p>
          <a:p>
            <a:pPr eaLnBrk="1" hangingPunct="1">
              <a:buFont typeface="Wingdings" pitchFamily="2" charset="2"/>
              <a:buChar char="q"/>
            </a:pPr>
            <a:endParaRPr lang="en-US" altLang="zh-TW" sz="1700" dirty="0">
              <a:ea typeface="新細明體" charset="-120"/>
            </a:endParaRPr>
          </a:p>
          <a:p>
            <a:pPr eaLnBrk="1" hangingPunct="1">
              <a:buFont typeface="Wingdings" pitchFamily="2" charset="2"/>
              <a:buChar char="q"/>
            </a:pPr>
            <a:endParaRPr lang="en-US" altLang="zh-TW" sz="1700" dirty="0">
              <a:ea typeface="新細明體" charset="-120"/>
            </a:endParaRPr>
          </a:p>
          <a:p>
            <a:pPr eaLnBrk="1" hangingPunct="1">
              <a:buFont typeface="Wingdings" pitchFamily="2" charset="2"/>
              <a:buChar char="q"/>
            </a:pPr>
            <a:endParaRPr lang="zh-TW" altLang="en-US" sz="1700" dirty="0">
              <a:ea typeface="新細明體" charset="-120"/>
            </a:endParaRPr>
          </a:p>
        </p:txBody>
      </p:sp>
      <p:graphicFrame>
        <p:nvGraphicFramePr>
          <p:cNvPr id="7174" name="Object 24"/>
          <p:cNvGraphicFramePr>
            <a:graphicFrameLocks noGrp="1" noChangeAspect="1"/>
          </p:cNvGraphicFramePr>
          <p:nvPr>
            <p:ph sz="half" idx="2"/>
          </p:nvPr>
        </p:nvGraphicFramePr>
        <p:xfrm>
          <a:off x="4643438" y="1995488"/>
          <a:ext cx="3924300" cy="3781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3" name="Visio" r:id="rId4" imgW="6333895" imgH="6103866" progId="Visio.Drawing.11">
                  <p:embed/>
                </p:oleObj>
              </mc:Choice>
              <mc:Fallback>
                <p:oleObj name="Visio" r:id="rId4" imgW="6333895" imgH="6103866" progId="Visio.Drawing.11">
                  <p:embed/>
                  <p:pic>
                    <p:nvPicPr>
                      <p:cNvPr id="7174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3438" y="1995488"/>
                        <a:ext cx="3924300" cy="3781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0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C61FC66E-AF6D-4A45-9DF1-847422D19C1D}" type="slidenum">
              <a:rPr lang="zh-TW" altLang="en-US">
                <a:ea typeface="新細明體" charset="-120"/>
              </a:rPr>
              <a:pPr/>
              <a:t>5</a:t>
            </a:fld>
            <a:endParaRPr lang="en-US" altLang="zh-TW">
              <a:ea typeface="新細明體" charset="-120"/>
            </a:endParaRPr>
          </a:p>
        </p:txBody>
      </p:sp>
      <p:sp>
        <p:nvSpPr>
          <p:cNvPr id="7173" name="Text Box 23"/>
          <p:cNvSpPr txBox="1">
            <a:spLocks noChangeArrowheads="1"/>
          </p:cNvSpPr>
          <p:nvPr/>
        </p:nvSpPr>
        <p:spPr bwMode="auto">
          <a:xfrm>
            <a:off x="927100" y="2362200"/>
            <a:ext cx="3505200" cy="3170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kumimoji="1" lang="en-US" altLang="zh-TW" sz="2000" dirty="0">
                <a:latin typeface="Arial" charset="0"/>
                <a:ea typeface="新細明體" charset="-120"/>
              </a:rPr>
              <a:t>We copy the content (</a:t>
            </a:r>
            <a:r>
              <a:rPr kumimoji="1" lang="en-US" altLang="zh-TW" sz="2000" b="1" dirty="0">
                <a:solidFill>
                  <a:srgbClr val="00B0F0"/>
                </a:solidFill>
                <a:latin typeface="Arial" charset="0"/>
                <a:ea typeface="新細明體" charset="-120"/>
              </a:rPr>
              <a:t>which is an address</a:t>
            </a:r>
            <a:r>
              <a:rPr kumimoji="1" lang="en-US" altLang="zh-TW" sz="2000" dirty="0">
                <a:latin typeface="Arial" charset="0"/>
                <a:ea typeface="新細明體" charset="-120"/>
              </a:rPr>
              <a:t>) of </a:t>
            </a:r>
            <a:r>
              <a:rPr kumimoji="1" lang="en-US" altLang="zh-TW" sz="2000" dirty="0">
                <a:solidFill>
                  <a:srgbClr val="FF0000"/>
                </a:solidFill>
                <a:latin typeface="Arial" charset="0"/>
                <a:ea typeface="新細明體" charset="-120"/>
              </a:rPr>
              <a:t>q</a:t>
            </a:r>
            <a:r>
              <a:rPr kumimoji="1" lang="en-US" altLang="zh-TW" sz="2000" dirty="0">
                <a:latin typeface="Arial" charset="0"/>
                <a:ea typeface="新細明體" charset="-120"/>
              </a:rPr>
              <a:t> to </a:t>
            </a:r>
            <a:r>
              <a:rPr kumimoji="1" lang="en-US" altLang="zh-TW" sz="2000" dirty="0">
                <a:solidFill>
                  <a:srgbClr val="FF0000"/>
                </a:solidFill>
                <a:latin typeface="Arial" charset="0"/>
                <a:ea typeface="新細明體" charset="-120"/>
              </a:rPr>
              <a:t>p</a:t>
            </a:r>
            <a:r>
              <a:rPr kumimoji="1" lang="en-US" altLang="zh-TW" sz="2000" dirty="0">
                <a:latin typeface="Arial" charset="0"/>
                <a:ea typeface="新細明體" charset="-120"/>
              </a:rPr>
              <a:t>.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endParaRPr kumimoji="1" lang="en-US" altLang="zh-TW" sz="2000" dirty="0">
              <a:latin typeface="Arial" charset="0"/>
              <a:ea typeface="新細明體" charset="-120"/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kumimoji="1" lang="en-US" altLang="zh-TW" sz="2000" dirty="0">
                <a:latin typeface="Arial" charset="0"/>
                <a:ea typeface="新細明體" charset="-120"/>
              </a:rPr>
              <a:t>After the assignment, </a:t>
            </a:r>
            <a:r>
              <a:rPr kumimoji="1" lang="en-US" altLang="zh-TW" sz="2000" dirty="0">
                <a:solidFill>
                  <a:srgbClr val="FF0000"/>
                </a:solidFill>
                <a:latin typeface="Arial" charset="0"/>
                <a:ea typeface="新細明體" charset="-120"/>
              </a:rPr>
              <a:t>p</a:t>
            </a:r>
            <a:r>
              <a:rPr kumimoji="1" lang="en-US" altLang="zh-TW" sz="2000" dirty="0">
                <a:latin typeface="Arial" charset="0"/>
                <a:ea typeface="新細明體" charset="-120"/>
              </a:rPr>
              <a:t> and </a:t>
            </a:r>
            <a:r>
              <a:rPr kumimoji="1" lang="en-US" altLang="zh-TW" sz="2000" dirty="0">
                <a:solidFill>
                  <a:srgbClr val="FF0000"/>
                </a:solidFill>
                <a:latin typeface="Arial" charset="0"/>
                <a:ea typeface="新細明體" charset="-120"/>
              </a:rPr>
              <a:t>q</a:t>
            </a:r>
            <a:r>
              <a:rPr kumimoji="1" lang="en-US" altLang="zh-TW" sz="2000" dirty="0">
                <a:latin typeface="Arial" charset="0"/>
                <a:ea typeface="新細明體" charset="-120"/>
              </a:rPr>
              <a:t> point to the same location in memory.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endParaRPr kumimoji="1" lang="en-US" altLang="zh-TW" sz="2000" dirty="0">
              <a:latin typeface="Arial" charset="0"/>
              <a:ea typeface="新細明體" charset="-120"/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kumimoji="1" lang="en-US" altLang="zh-TW" sz="2000" dirty="0">
                <a:latin typeface="Arial" charset="0"/>
                <a:ea typeface="新細明體" charset="-120"/>
              </a:rPr>
              <a:t>Therefore, if we change </a:t>
            </a:r>
            <a:r>
              <a:rPr kumimoji="1" lang="en-US" altLang="zh-TW" sz="2000" dirty="0">
                <a:solidFill>
                  <a:srgbClr val="FF0000"/>
                </a:solidFill>
                <a:latin typeface="Arial" charset="0"/>
                <a:ea typeface="新細明體" charset="-120"/>
              </a:rPr>
              <a:t>*p</a:t>
            </a:r>
            <a:r>
              <a:rPr kumimoji="1" lang="en-US" altLang="zh-TW" sz="2000" dirty="0">
                <a:latin typeface="Arial" charset="0"/>
                <a:ea typeface="新細明體" charset="-120"/>
              </a:rPr>
              <a:t>, </a:t>
            </a:r>
            <a:r>
              <a:rPr kumimoji="1" lang="en-US" altLang="zh-TW" sz="2000" dirty="0">
                <a:solidFill>
                  <a:srgbClr val="FF0000"/>
                </a:solidFill>
                <a:latin typeface="Arial" charset="0"/>
                <a:ea typeface="新細明體" charset="-120"/>
              </a:rPr>
              <a:t>*q </a:t>
            </a:r>
            <a:r>
              <a:rPr kumimoji="1" lang="en-US" altLang="zh-TW" sz="2000" dirty="0">
                <a:latin typeface="Arial" charset="0"/>
                <a:ea typeface="新細明體" charset="-120"/>
              </a:rPr>
              <a:t>will also be changed</a:t>
            </a:r>
          </a:p>
        </p:txBody>
      </p:sp>
      <p:sp>
        <p:nvSpPr>
          <p:cNvPr id="2" name="Rectangle 1"/>
          <p:cNvSpPr/>
          <p:nvPr/>
        </p:nvSpPr>
        <p:spPr>
          <a:xfrm>
            <a:off x="4619826" y="3886199"/>
            <a:ext cx="4066973" cy="20574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1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1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400" dirty="0">
                <a:ea typeface="新細明體" charset="-120"/>
              </a:rPr>
              <a:t>Operations on pointers</a:t>
            </a:r>
            <a:endParaRPr lang="en-GB" altLang="zh-HK" sz="3400" dirty="0">
              <a:ea typeface="新細明體" charset="-120"/>
            </a:endParaRPr>
          </a:p>
        </p:txBody>
      </p:sp>
      <p:sp>
        <p:nvSpPr>
          <p:cNvPr id="61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3CF22072-32DA-4A14-891C-10646DEA095A}" type="slidenum">
              <a:rPr lang="zh-TW" altLang="en-US">
                <a:ea typeface="新細明體" charset="-120"/>
              </a:rPr>
              <a:pPr/>
              <a:t>6</a:t>
            </a:fld>
            <a:endParaRPr lang="en-US" altLang="zh-TW">
              <a:ea typeface="新細明體" charset="-120"/>
            </a:endParaRPr>
          </a:p>
        </p:txBody>
      </p:sp>
      <p:sp>
        <p:nvSpPr>
          <p:cNvPr id="6148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n-US" altLang="zh-TW" sz="2600" dirty="0">
                <a:ea typeface="新細明體" charset="-120"/>
              </a:rPr>
              <a:t>Copying the </a:t>
            </a:r>
            <a:r>
              <a:rPr lang="en-US" altLang="zh-TW" sz="2600" b="1" dirty="0">
                <a:ea typeface="新細明體" charset="-120"/>
              </a:rPr>
              <a:t>address 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altLang="zh-TW" sz="2200" dirty="0">
                <a:latin typeface="Courier New" pitchFamily="49" charset="0"/>
                <a:ea typeface="新細明體" charset="-120"/>
              </a:rPr>
              <a:t>p = q;</a:t>
            </a:r>
          </a:p>
          <a:p>
            <a:pPr lvl="1" eaLnBrk="1" hangingPunct="1"/>
            <a:r>
              <a:rPr lang="en-US" altLang="zh-TW" sz="2200" dirty="0">
                <a:latin typeface="Courier New" pitchFamily="49" charset="0"/>
                <a:ea typeface="新細明體" charset="-120"/>
              </a:rPr>
              <a:t>p</a:t>
            </a:r>
            <a:r>
              <a:rPr lang="en-US" altLang="zh-TW" sz="2200" dirty="0">
                <a:ea typeface="新細明體" charset="-120"/>
              </a:rPr>
              <a:t> and </a:t>
            </a:r>
            <a:r>
              <a:rPr lang="en-US" altLang="zh-TW" sz="2200" dirty="0">
                <a:latin typeface="Courier New" pitchFamily="49" charset="0"/>
                <a:ea typeface="新細明體" charset="-120"/>
              </a:rPr>
              <a:t>q</a:t>
            </a:r>
            <a:r>
              <a:rPr lang="en-US" altLang="zh-TW" sz="2200" dirty="0">
                <a:ea typeface="新細明體" charset="-120"/>
              </a:rPr>
              <a:t> points to the </a:t>
            </a:r>
            <a:r>
              <a:rPr lang="en-US" altLang="zh-TW" sz="2200" dirty="0">
                <a:solidFill>
                  <a:srgbClr val="C00000"/>
                </a:solidFill>
                <a:ea typeface="新細明體" charset="-120"/>
              </a:rPr>
              <a:t>same</a:t>
            </a:r>
            <a:r>
              <a:rPr lang="en-US" altLang="zh-TW" sz="2200" dirty="0">
                <a:ea typeface="新細明體" charset="-120"/>
              </a:rPr>
              <a:t> variable</a:t>
            </a:r>
          </a:p>
          <a:p>
            <a:pPr eaLnBrk="1" hangingPunct="1"/>
            <a:r>
              <a:rPr lang="en-US" altLang="zh-TW" sz="2600" dirty="0">
                <a:ea typeface="新細明體" charset="-120"/>
              </a:rPr>
              <a:t>Copying the </a:t>
            </a:r>
            <a:r>
              <a:rPr lang="en-US" altLang="zh-TW" sz="2600" b="1" dirty="0">
                <a:ea typeface="新細明體" charset="-120"/>
              </a:rPr>
              <a:t>content</a:t>
            </a:r>
          </a:p>
          <a:p>
            <a:pPr lvl="1" eaLnBrk="1" hangingPunct="1"/>
            <a:r>
              <a:rPr lang="en-US" altLang="zh-TW" sz="2200" dirty="0">
                <a:ea typeface="新細明體" charset="-120"/>
              </a:rPr>
              <a:t>Copy the value of the variable which is pointed by the </a:t>
            </a:r>
            <a:r>
              <a:rPr lang="en-US" altLang="zh-TW" sz="2100" dirty="0">
                <a:latin typeface="Courier New" pitchFamily="49" charset="0"/>
                <a:ea typeface="新細明體" charset="-120"/>
              </a:rPr>
              <a:t>p</a:t>
            </a:r>
            <a:r>
              <a:rPr lang="en-US" altLang="zh-TW" sz="2200" dirty="0">
                <a:ea typeface="新細明體" charset="-120"/>
              </a:rPr>
              <a:t> to the variable which is pointed by </a:t>
            </a:r>
            <a:r>
              <a:rPr lang="en-US" altLang="zh-TW" sz="2100" dirty="0">
                <a:latin typeface="Courier New" pitchFamily="49" charset="0"/>
                <a:ea typeface="新細明體" charset="-120"/>
              </a:rPr>
              <a:t>q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altLang="zh-TW" sz="2200" dirty="0">
                <a:latin typeface="Courier New" pitchFamily="49" charset="0"/>
                <a:ea typeface="新細明體" charset="-120"/>
              </a:rPr>
              <a:t>*p = *q;</a:t>
            </a:r>
          </a:p>
          <a:p>
            <a:pPr lvl="1" eaLnBrk="1" hangingPunct="1"/>
            <a:r>
              <a:rPr lang="en-US" altLang="zh-TW" sz="2200" dirty="0">
                <a:latin typeface="Courier New" pitchFamily="49" charset="0"/>
                <a:ea typeface="新細明體" charset="-120"/>
              </a:rPr>
              <a:t>p</a:t>
            </a:r>
            <a:r>
              <a:rPr lang="en-US" altLang="zh-TW" sz="2200" dirty="0">
                <a:ea typeface="新細明體" charset="-120"/>
              </a:rPr>
              <a:t> and </a:t>
            </a:r>
            <a:r>
              <a:rPr lang="en-US" altLang="zh-TW" sz="2200" dirty="0">
                <a:latin typeface="Courier New" pitchFamily="49" charset="0"/>
                <a:ea typeface="新細明體" charset="-120"/>
              </a:rPr>
              <a:t>q</a:t>
            </a:r>
            <a:r>
              <a:rPr lang="en-US" altLang="zh-TW" sz="2200" dirty="0">
                <a:ea typeface="新細明體" charset="-120"/>
              </a:rPr>
              <a:t> may point to different variables</a:t>
            </a:r>
            <a:endParaRPr lang="en-GB" altLang="zh-HK" sz="2200" dirty="0">
              <a:ea typeface="新細明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61177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3600"/>
            <a:ext cx="7772400" cy="11448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eaLnBrk="1" hangingPunct="1"/>
            <a:r>
              <a:rPr lang="en-US" altLang="zh-TW" dirty="0">
                <a:ea typeface="新細明體" charset="-120"/>
              </a:rPr>
              <a:t>Copy the content</a:t>
            </a:r>
          </a:p>
        </p:txBody>
      </p:sp>
      <p:sp>
        <p:nvSpPr>
          <p:cNvPr id="8196" name="Rectangle 23"/>
          <p:cNvSpPr>
            <a:spLocks noGrp="1" noChangeArrowheads="1"/>
          </p:cNvSpPr>
          <p:nvPr>
            <p:ph type="body" sz="half" idx="1"/>
          </p:nvPr>
        </p:nvSpPr>
        <p:spPr>
          <a:xfrm>
            <a:off x="838200" y="1752600"/>
            <a:ext cx="3924300" cy="4267200"/>
          </a:xfrm>
        </p:spPr>
        <p:txBody>
          <a:bodyPr/>
          <a:lstStyle/>
          <a:p>
            <a:pPr eaLnBrk="1" hangingPunct="1">
              <a:buClr>
                <a:schemeClr val="tx1"/>
              </a:buClr>
              <a:buSzPct val="50000"/>
              <a:buFont typeface="Wingdings" pitchFamily="2" charset="2"/>
              <a:buNone/>
            </a:pPr>
            <a:r>
              <a:rPr lang="en-US" altLang="zh-TW" dirty="0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*p = *q;</a:t>
            </a:r>
          </a:p>
          <a:p>
            <a:pPr eaLnBrk="1" hangingPunct="1"/>
            <a:endParaRPr lang="zh-TW" altLang="en-US" sz="2000" dirty="0">
              <a:ea typeface="新細明體" charset="-120"/>
            </a:endParaRPr>
          </a:p>
        </p:txBody>
      </p:sp>
      <p:graphicFrame>
        <p:nvGraphicFramePr>
          <p:cNvPr id="8198" name="Object 24"/>
          <p:cNvGraphicFramePr>
            <a:graphicFrameLocks noGrp="1" noChangeAspect="1"/>
          </p:cNvGraphicFramePr>
          <p:nvPr>
            <p:ph sz="half" idx="2"/>
          </p:nvPr>
        </p:nvGraphicFramePr>
        <p:xfrm>
          <a:off x="4643438" y="1995488"/>
          <a:ext cx="3924300" cy="3781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7" name="Visio" r:id="rId4" imgW="6333895" imgH="6103866" progId="Visio.Drawing.11">
                  <p:embed/>
                </p:oleObj>
              </mc:Choice>
              <mc:Fallback>
                <p:oleObj name="Visio" r:id="rId4" imgW="6333895" imgH="6103866" progId="Visio.Drawing.11">
                  <p:embed/>
                  <p:pic>
                    <p:nvPicPr>
                      <p:cNvPr id="8198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3438" y="1995488"/>
                        <a:ext cx="3924300" cy="3781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4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718A0B91-0892-4943-9242-D51B21F44C50}" type="slidenum">
              <a:rPr lang="zh-TW" altLang="en-US">
                <a:ea typeface="新細明體" charset="-120"/>
              </a:rPr>
              <a:pPr/>
              <a:t>7</a:t>
            </a:fld>
            <a:endParaRPr lang="en-US" altLang="zh-TW">
              <a:ea typeface="新細明體" charset="-120"/>
            </a:endParaRPr>
          </a:p>
        </p:txBody>
      </p:sp>
      <p:sp>
        <p:nvSpPr>
          <p:cNvPr id="8197" name="Text Box 22"/>
          <p:cNvSpPr txBox="1">
            <a:spLocks noChangeArrowheads="1"/>
          </p:cNvSpPr>
          <p:nvPr/>
        </p:nvSpPr>
        <p:spPr bwMode="auto">
          <a:xfrm>
            <a:off x="838200" y="2514600"/>
            <a:ext cx="3733800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kumimoji="1" lang="en-US" altLang="zh-TW" sz="2000" dirty="0">
                <a:latin typeface="Arial" charset="0"/>
                <a:ea typeface="新細明體" charset="-120"/>
              </a:rPr>
              <a:t>We copy the value of the </a:t>
            </a:r>
            <a:r>
              <a:rPr kumimoji="1" lang="en-US" altLang="zh-TW" sz="2000" b="1" dirty="0">
                <a:latin typeface="Arial" charset="0"/>
                <a:ea typeface="新細明體" charset="-120"/>
              </a:rPr>
              <a:t>variable</a:t>
            </a:r>
            <a:r>
              <a:rPr kumimoji="1" lang="en-US" altLang="zh-TW" sz="2000" dirty="0">
                <a:latin typeface="Arial" charset="0"/>
                <a:ea typeface="新細明體" charset="-120"/>
              </a:rPr>
              <a:t> pointed by </a:t>
            </a:r>
            <a:r>
              <a:rPr kumimoji="1" lang="en-US" altLang="zh-TW" sz="2000" dirty="0">
                <a:solidFill>
                  <a:srgbClr val="FF0000"/>
                </a:solidFill>
                <a:latin typeface="Arial" charset="0"/>
                <a:ea typeface="新細明體" charset="-120"/>
              </a:rPr>
              <a:t>q</a:t>
            </a:r>
            <a:r>
              <a:rPr kumimoji="1" lang="en-US" altLang="zh-TW" sz="2000" dirty="0">
                <a:latin typeface="Arial" charset="0"/>
                <a:ea typeface="新細明體" charset="-120"/>
              </a:rPr>
              <a:t> to the </a:t>
            </a:r>
            <a:r>
              <a:rPr kumimoji="1" lang="en-US" altLang="zh-TW" sz="2000" b="1" dirty="0">
                <a:latin typeface="Arial" charset="0"/>
                <a:ea typeface="新細明體" charset="-120"/>
              </a:rPr>
              <a:t>variable</a:t>
            </a:r>
            <a:r>
              <a:rPr kumimoji="1" lang="en-US" altLang="zh-TW" sz="2000" dirty="0">
                <a:latin typeface="Arial" charset="0"/>
                <a:ea typeface="新細明體" charset="-120"/>
              </a:rPr>
              <a:t> pointed by </a:t>
            </a:r>
            <a:r>
              <a:rPr kumimoji="1" lang="en-US" altLang="zh-TW" sz="2000" dirty="0">
                <a:solidFill>
                  <a:srgbClr val="FF0000"/>
                </a:solidFill>
                <a:latin typeface="Arial" charset="0"/>
                <a:ea typeface="新細明體" charset="-120"/>
              </a:rPr>
              <a:t>p</a:t>
            </a:r>
            <a:r>
              <a:rPr kumimoji="1" lang="en-US" altLang="zh-TW" sz="2000" dirty="0">
                <a:latin typeface="Arial" charset="0"/>
                <a:ea typeface="新細明體" charset="-120"/>
              </a:rPr>
              <a:t>.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endParaRPr kumimoji="1" lang="en-US" altLang="zh-TW" sz="2000" dirty="0">
              <a:latin typeface="Arial" charset="0"/>
              <a:ea typeface="新細明體" charset="-120"/>
            </a:endParaRP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kumimoji="1" lang="en-US" altLang="zh-TW" sz="2000" dirty="0">
                <a:latin typeface="Arial" charset="0"/>
                <a:ea typeface="新細明體" charset="-120"/>
              </a:rPr>
              <a:t>After the assignment, </a:t>
            </a:r>
            <a:r>
              <a:rPr kumimoji="1" lang="en-US" altLang="zh-TW" sz="2000" dirty="0">
                <a:solidFill>
                  <a:srgbClr val="FF0000"/>
                </a:solidFill>
                <a:latin typeface="Arial" charset="0"/>
                <a:ea typeface="新細明體" charset="-120"/>
              </a:rPr>
              <a:t>p</a:t>
            </a:r>
            <a:r>
              <a:rPr kumimoji="1" lang="en-US" altLang="zh-TW" sz="2000" dirty="0">
                <a:latin typeface="Arial" charset="0"/>
                <a:ea typeface="新細明體" charset="-120"/>
              </a:rPr>
              <a:t> and </a:t>
            </a:r>
            <a:r>
              <a:rPr kumimoji="1" lang="en-US" altLang="zh-TW" sz="2000" dirty="0">
                <a:solidFill>
                  <a:srgbClr val="FF0000"/>
                </a:solidFill>
                <a:latin typeface="Arial" charset="0"/>
                <a:ea typeface="新細明體" charset="-120"/>
              </a:rPr>
              <a:t>q</a:t>
            </a:r>
            <a:r>
              <a:rPr kumimoji="1" lang="en-US" altLang="zh-TW" sz="2000" dirty="0">
                <a:latin typeface="Arial" charset="0"/>
                <a:ea typeface="新細明體" charset="-120"/>
              </a:rPr>
              <a:t> still point to different locations in memory.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endParaRPr kumimoji="1" lang="en-US" altLang="zh-TW" sz="2000" dirty="0">
              <a:latin typeface="Arial" charset="0"/>
              <a:ea typeface="新細明體" charset="-120"/>
            </a:endParaRP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kumimoji="1" lang="en-US" altLang="zh-TW" sz="2000" dirty="0">
                <a:latin typeface="Arial" charset="0"/>
                <a:ea typeface="新細明體" charset="-120"/>
              </a:rPr>
              <a:t>if we change </a:t>
            </a:r>
            <a:r>
              <a:rPr kumimoji="1" lang="en-US" altLang="zh-TW" sz="2000" dirty="0">
                <a:solidFill>
                  <a:srgbClr val="FF0000"/>
                </a:solidFill>
                <a:latin typeface="Arial" charset="0"/>
                <a:ea typeface="新細明體" charset="-120"/>
              </a:rPr>
              <a:t>*p</a:t>
            </a:r>
            <a:r>
              <a:rPr kumimoji="1" lang="en-US" altLang="zh-TW" sz="2000" dirty="0">
                <a:latin typeface="Arial" charset="0"/>
                <a:ea typeface="新細明體" charset="-120"/>
              </a:rPr>
              <a:t>, </a:t>
            </a:r>
            <a:r>
              <a:rPr kumimoji="1" lang="en-US" altLang="zh-TW" sz="2000" dirty="0">
                <a:solidFill>
                  <a:srgbClr val="FF0000"/>
                </a:solidFill>
                <a:latin typeface="Arial" charset="0"/>
                <a:ea typeface="新細明體" charset="-120"/>
              </a:rPr>
              <a:t>*q</a:t>
            </a:r>
            <a:r>
              <a:rPr kumimoji="1" lang="en-US" altLang="zh-TW" sz="2000" dirty="0">
                <a:latin typeface="Arial" charset="0"/>
                <a:ea typeface="新細明體" charset="-120"/>
              </a:rPr>
              <a:t> will not be changed as </a:t>
            </a:r>
            <a:r>
              <a:rPr kumimoji="1" lang="en-US" altLang="zh-TW" sz="2000" dirty="0">
                <a:solidFill>
                  <a:srgbClr val="FF0000"/>
                </a:solidFill>
                <a:latin typeface="Arial" charset="0"/>
                <a:ea typeface="新細明體" charset="-120"/>
              </a:rPr>
              <a:t>p</a:t>
            </a:r>
            <a:r>
              <a:rPr kumimoji="1" lang="en-US" altLang="zh-TW" sz="2000" dirty="0">
                <a:latin typeface="Arial" charset="0"/>
                <a:ea typeface="新細明體" charset="-120"/>
              </a:rPr>
              <a:t> and </a:t>
            </a:r>
            <a:r>
              <a:rPr kumimoji="1" lang="en-US" altLang="zh-TW" sz="2000" dirty="0">
                <a:solidFill>
                  <a:srgbClr val="FF0000"/>
                </a:solidFill>
                <a:latin typeface="Arial" charset="0"/>
                <a:ea typeface="新細明體" charset="-120"/>
              </a:rPr>
              <a:t>q</a:t>
            </a:r>
            <a:r>
              <a:rPr kumimoji="1" lang="en-US" altLang="zh-TW" sz="2000" dirty="0">
                <a:latin typeface="Arial" charset="0"/>
                <a:ea typeface="新細明體" charset="-120"/>
              </a:rPr>
              <a:t> points to different location in memory.</a:t>
            </a:r>
          </a:p>
        </p:txBody>
      </p:sp>
      <p:sp>
        <p:nvSpPr>
          <p:cNvPr id="7" name="Rectangle 6"/>
          <p:cNvSpPr/>
          <p:nvPr/>
        </p:nvSpPr>
        <p:spPr>
          <a:xfrm>
            <a:off x="4619826" y="3886199"/>
            <a:ext cx="4066973" cy="20574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1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1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400" dirty="0">
                <a:ea typeface="新細明體" charset="-120"/>
              </a:rPr>
              <a:t>Relationship between arrays and pointers</a:t>
            </a:r>
          </a:p>
        </p:txBody>
      </p:sp>
      <p:graphicFrame>
        <p:nvGraphicFramePr>
          <p:cNvPr id="9223" name="Object 36"/>
          <p:cNvGraphicFramePr>
            <a:graphicFrameLocks noGrp="1" noChangeAspect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693097005"/>
              </p:ext>
            </p:extLst>
          </p:nvPr>
        </p:nvGraphicFramePr>
        <p:xfrm>
          <a:off x="4114800" y="1752600"/>
          <a:ext cx="4862513" cy="24099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1" name="Visio" r:id="rId4" imgW="5624496" imgH="2787590" progId="Visio.Drawing.11">
                  <p:embed/>
                </p:oleObj>
              </mc:Choice>
              <mc:Fallback>
                <p:oleObj name="Visio" r:id="rId4" imgW="5624496" imgH="2787590" progId="Visio.Drawing.11">
                  <p:embed/>
                  <p:pic>
                    <p:nvPicPr>
                      <p:cNvPr id="9223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1752600"/>
                        <a:ext cx="4862513" cy="240998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19" name="Text Box 24"/>
          <p:cNvSpPr txBox="1">
            <a:spLocks noChangeArrowheads="1"/>
          </p:cNvSpPr>
          <p:nvPr/>
        </p:nvSpPr>
        <p:spPr bwMode="auto">
          <a:xfrm>
            <a:off x="1066800" y="1676400"/>
            <a:ext cx="2787650" cy="9255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kumimoji="1" lang="en-US" altLang="zh-TW" dirty="0" err="1">
                <a:latin typeface="Courier New" pitchFamily="49" charset="0"/>
                <a:ea typeface="新細明體" charset="-120"/>
              </a:rPr>
              <a:t>int</a:t>
            </a:r>
            <a:r>
              <a:rPr kumimoji="1" lang="en-US" altLang="zh-TW" dirty="0">
                <a:latin typeface="Courier New" pitchFamily="49" charset="0"/>
                <a:ea typeface="新細明體" charset="-120"/>
              </a:rPr>
              <a:t> </a:t>
            </a:r>
            <a:r>
              <a:rPr kumimoji="1" lang="en-US" altLang="zh-TW" b="1" dirty="0" err="1">
                <a:solidFill>
                  <a:srgbClr val="0070C0"/>
                </a:solidFill>
                <a:latin typeface="Courier New" pitchFamily="49" charset="0"/>
                <a:ea typeface="新細明體" charset="-120"/>
              </a:rPr>
              <a:t>num</a:t>
            </a:r>
            <a:r>
              <a:rPr kumimoji="1" lang="en-US" altLang="zh-TW" dirty="0">
                <a:latin typeface="Courier New" pitchFamily="49" charset="0"/>
                <a:ea typeface="新細明體" charset="-120"/>
              </a:rPr>
              <a:t>[2]={40,50};</a:t>
            </a:r>
          </a:p>
          <a:p>
            <a:pPr eaLnBrk="1" hangingPunct="1"/>
            <a:r>
              <a:rPr kumimoji="1" lang="en-US" altLang="zh-TW" b="1" dirty="0" err="1">
                <a:solidFill>
                  <a:srgbClr val="0070C0"/>
                </a:solidFill>
                <a:latin typeface="Courier New" pitchFamily="49" charset="0"/>
                <a:ea typeface="新細明體" charset="-120"/>
              </a:rPr>
              <a:t>num</a:t>
            </a:r>
            <a:r>
              <a:rPr kumimoji="1" lang="en-US" altLang="zh-TW" dirty="0">
                <a:latin typeface="Courier New" pitchFamily="49" charset="0"/>
                <a:ea typeface="新細明體" charset="-120"/>
              </a:rPr>
              <a:t>[0]=400;</a:t>
            </a:r>
          </a:p>
          <a:p>
            <a:pPr eaLnBrk="1" hangingPunct="1"/>
            <a:r>
              <a:rPr kumimoji="1" lang="en-US" altLang="zh-TW" b="1" dirty="0" err="1">
                <a:solidFill>
                  <a:srgbClr val="0070C0"/>
                </a:solidFill>
                <a:latin typeface="Courier New" pitchFamily="49" charset="0"/>
                <a:ea typeface="新細明體" charset="-120"/>
              </a:rPr>
              <a:t>num</a:t>
            </a:r>
            <a:r>
              <a:rPr kumimoji="1" lang="en-US" altLang="zh-TW" dirty="0">
                <a:latin typeface="Courier New" pitchFamily="49" charset="0"/>
                <a:ea typeface="新細明體" charset="-120"/>
              </a:rPr>
              <a:t>[1]=500;</a:t>
            </a:r>
          </a:p>
        </p:txBody>
      </p:sp>
      <p:sp>
        <p:nvSpPr>
          <p:cNvPr id="9220" name="Text Box 25"/>
          <p:cNvSpPr txBox="1">
            <a:spLocks noChangeArrowheads="1"/>
          </p:cNvSpPr>
          <p:nvPr/>
        </p:nvSpPr>
        <p:spPr bwMode="auto">
          <a:xfrm>
            <a:off x="1069616" y="3024347"/>
            <a:ext cx="2803973" cy="120032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kumimoji="1" lang="en-US" altLang="zh-TW" dirty="0" err="1">
                <a:latin typeface="Courier New" pitchFamily="49" charset="0"/>
                <a:ea typeface="新細明體" charset="-120"/>
              </a:rPr>
              <a:t>int</a:t>
            </a:r>
            <a:r>
              <a:rPr kumimoji="1" lang="en-US" altLang="zh-TW" dirty="0">
                <a:latin typeface="Courier New" pitchFamily="49" charset="0"/>
                <a:ea typeface="新細明體" charset="-120"/>
              </a:rPr>
              <a:t> </a:t>
            </a:r>
            <a:r>
              <a:rPr kumimoji="1" lang="en-US" altLang="zh-TW" b="1" dirty="0" err="1">
                <a:solidFill>
                  <a:srgbClr val="0070C0"/>
                </a:solidFill>
                <a:latin typeface="Courier New" pitchFamily="49" charset="0"/>
                <a:ea typeface="新細明體" charset="-120"/>
              </a:rPr>
              <a:t>num</a:t>
            </a:r>
            <a:r>
              <a:rPr kumimoji="1" lang="en-US" altLang="zh-TW" dirty="0">
                <a:latin typeface="Courier New" pitchFamily="49" charset="0"/>
                <a:ea typeface="新細明體" charset="-120"/>
              </a:rPr>
              <a:t>[2]={40,50};</a:t>
            </a:r>
          </a:p>
          <a:p>
            <a:pPr eaLnBrk="1" hangingPunct="1"/>
            <a:r>
              <a:rPr kumimoji="1" lang="en-US" altLang="zh-TW" dirty="0" err="1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int</a:t>
            </a:r>
            <a:r>
              <a:rPr kumimoji="1" lang="en-US" altLang="zh-TW" dirty="0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 </a:t>
            </a:r>
            <a:r>
              <a:rPr kumimoji="1" lang="en-US" altLang="zh-TW" dirty="0">
                <a:latin typeface="Courier New" pitchFamily="49" charset="0"/>
                <a:ea typeface="新細明體" charset="-120"/>
              </a:rPr>
              <a:t>*</a:t>
            </a:r>
            <a:r>
              <a:rPr kumimoji="1" lang="en-US" altLang="zh-TW" dirty="0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p</a:t>
            </a:r>
            <a:r>
              <a:rPr kumimoji="1" lang="en-US" altLang="zh-TW" dirty="0">
                <a:latin typeface="Courier New" pitchFamily="49" charset="0"/>
                <a:ea typeface="新細明體" charset="-120"/>
              </a:rPr>
              <a:t>=</a:t>
            </a:r>
            <a:r>
              <a:rPr kumimoji="1" lang="en-US" altLang="zh-TW" b="1" dirty="0" err="1">
                <a:solidFill>
                  <a:srgbClr val="0070C0"/>
                </a:solidFill>
                <a:latin typeface="Courier New" pitchFamily="49" charset="0"/>
                <a:ea typeface="新細明體" charset="-120"/>
              </a:rPr>
              <a:t>num</a:t>
            </a:r>
            <a:r>
              <a:rPr kumimoji="1" lang="en-US" altLang="zh-TW" dirty="0">
                <a:latin typeface="Courier New" pitchFamily="49" charset="0"/>
                <a:ea typeface="新細明體" charset="-120"/>
              </a:rPr>
              <a:t>;</a:t>
            </a:r>
          </a:p>
          <a:p>
            <a:pPr eaLnBrk="1" hangingPunct="1"/>
            <a:r>
              <a:rPr kumimoji="1" lang="en-US" altLang="zh-TW" dirty="0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p</a:t>
            </a:r>
            <a:r>
              <a:rPr kumimoji="1" lang="en-US" altLang="zh-TW" dirty="0">
                <a:latin typeface="Courier New" pitchFamily="49" charset="0"/>
                <a:ea typeface="新細明體" charset="-120"/>
              </a:rPr>
              <a:t>[0]=400; </a:t>
            </a:r>
          </a:p>
          <a:p>
            <a:pPr eaLnBrk="1" hangingPunct="1"/>
            <a:r>
              <a:rPr kumimoji="1" lang="en-US" altLang="zh-TW" dirty="0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p</a:t>
            </a:r>
            <a:r>
              <a:rPr kumimoji="1" lang="en-US" altLang="zh-TW" dirty="0">
                <a:latin typeface="Courier New" pitchFamily="49" charset="0"/>
                <a:ea typeface="新細明體" charset="-120"/>
              </a:rPr>
              <a:t>[1]=500;  </a:t>
            </a:r>
            <a:endParaRPr kumimoji="1" lang="en-US" altLang="zh-TW" u="sng" dirty="0">
              <a:solidFill>
                <a:srgbClr val="006600"/>
              </a:solidFill>
              <a:latin typeface="Courier New" pitchFamily="49" charset="0"/>
              <a:ea typeface="新細明體" charset="-120"/>
            </a:endParaRPr>
          </a:p>
        </p:txBody>
      </p:sp>
      <p:sp>
        <p:nvSpPr>
          <p:cNvPr id="9221" name="Text Box 26"/>
          <p:cNvSpPr txBox="1">
            <a:spLocks noChangeArrowheads="1"/>
          </p:cNvSpPr>
          <p:nvPr/>
        </p:nvSpPr>
        <p:spPr bwMode="auto">
          <a:xfrm>
            <a:off x="990600" y="2643347"/>
            <a:ext cx="1568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kumimoji="1" lang="en-US" altLang="zh-TW" dirty="0">
                <a:latin typeface="Comic Sans MS" pitchFamily="66" charset="0"/>
                <a:ea typeface="新細明體" charset="-120"/>
              </a:rPr>
              <a:t>Equivalent to</a:t>
            </a:r>
          </a:p>
        </p:txBody>
      </p:sp>
      <p:sp>
        <p:nvSpPr>
          <p:cNvPr id="9222" name="Rectangle 27"/>
          <p:cNvSpPr>
            <a:spLocks noChangeArrowheads="1"/>
          </p:cNvSpPr>
          <p:nvPr/>
        </p:nvSpPr>
        <p:spPr bwMode="auto">
          <a:xfrm>
            <a:off x="838200" y="4419600"/>
            <a:ext cx="7772400" cy="1754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/>
            <a:r>
              <a:rPr kumimoji="1" lang="en-US" altLang="zh-TW" sz="1900" u="sng" dirty="0">
                <a:latin typeface="+mn-lt"/>
                <a:ea typeface="新細明體" charset="-120"/>
              </a:rPr>
              <a:t>We can use array-like notation in pointers</a:t>
            </a:r>
          </a:p>
          <a:p>
            <a:pPr eaLnBrk="1" hangingPunct="1"/>
            <a:r>
              <a:rPr kumimoji="1" lang="en-US" altLang="zh-TW" b="1" dirty="0" err="1">
                <a:solidFill>
                  <a:srgbClr val="0070C0"/>
                </a:solidFill>
                <a:latin typeface="+mn-lt"/>
                <a:ea typeface="新細明體" charset="-120"/>
              </a:rPr>
              <a:t>num</a:t>
            </a:r>
            <a:r>
              <a:rPr kumimoji="1" lang="en-US" altLang="zh-TW" dirty="0">
                <a:solidFill>
                  <a:srgbClr val="0070C0"/>
                </a:solidFill>
                <a:latin typeface="+mn-lt"/>
                <a:ea typeface="新細明體" charset="-120"/>
              </a:rPr>
              <a:t> </a:t>
            </a:r>
            <a:r>
              <a:rPr kumimoji="1" lang="en-US" altLang="zh-TW" dirty="0">
                <a:latin typeface="+mn-lt"/>
                <a:ea typeface="新細明體" charset="-120"/>
              </a:rPr>
              <a:t>is a </a:t>
            </a:r>
            <a:r>
              <a:rPr kumimoji="1" lang="en-US" altLang="zh-TW" dirty="0">
                <a:solidFill>
                  <a:srgbClr val="FF0000"/>
                </a:solidFill>
                <a:latin typeface="+mn-lt"/>
                <a:ea typeface="新細明體" charset="-120"/>
              </a:rPr>
              <a:t>constant </a:t>
            </a:r>
            <a:r>
              <a:rPr kumimoji="1" lang="en-US" altLang="zh-TW" dirty="0">
                <a:latin typeface="+mn-lt"/>
                <a:ea typeface="新細明體" charset="-120"/>
              </a:rPr>
              <a:t>pointer to the </a:t>
            </a:r>
            <a:r>
              <a:rPr kumimoji="1" lang="en-US" altLang="zh-TW" dirty="0">
                <a:solidFill>
                  <a:srgbClr val="FF0000"/>
                </a:solidFill>
                <a:latin typeface="+mn-lt"/>
                <a:ea typeface="新細明體" charset="-120"/>
              </a:rPr>
              <a:t>first</a:t>
            </a:r>
            <a:r>
              <a:rPr kumimoji="1" lang="en-US" altLang="zh-TW" dirty="0">
                <a:latin typeface="+mn-lt"/>
                <a:ea typeface="新細明體" charset="-120"/>
              </a:rPr>
              <a:t> byte of the array;</a:t>
            </a:r>
          </a:p>
          <a:p>
            <a:pPr eaLnBrk="1" hangingPunct="1"/>
            <a:r>
              <a:rPr kumimoji="1" lang="en-US" altLang="zh-TW" dirty="0">
                <a:solidFill>
                  <a:srgbClr val="FF0000"/>
                </a:solidFill>
                <a:latin typeface="+mn-lt"/>
                <a:ea typeface="新細明體" charset="-120"/>
              </a:rPr>
              <a:t>p</a:t>
            </a:r>
            <a:r>
              <a:rPr kumimoji="1" lang="en-US" altLang="zh-TW" dirty="0">
                <a:latin typeface="+mn-lt"/>
                <a:ea typeface="新細明體" charset="-120"/>
              </a:rPr>
              <a:t> is a pointer variable; and thus the value of </a:t>
            </a:r>
            <a:r>
              <a:rPr kumimoji="1" lang="en-US" altLang="zh-TW" dirty="0">
                <a:solidFill>
                  <a:srgbClr val="FF0000"/>
                </a:solidFill>
                <a:latin typeface="+mn-lt"/>
                <a:ea typeface="新細明體" charset="-120"/>
              </a:rPr>
              <a:t>p</a:t>
            </a:r>
            <a:r>
              <a:rPr kumimoji="1" lang="en-US" altLang="zh-TW" dirty="0">
                <a:latin typeface="+mn-lt"/>
                <a:ea typeface="新細明體" charset="-120"/>
              </a:rPr>
              <a:t> can be changed.</a:t>
            </a:r>
          </a:p>
          <a:p>
            <a:pPr eaLnBrk="1" hangingPunct="1"/>
            <a:r>
              <a:rPr kumimoji="1" lang="en-US" altLang="zh-TW" dirty="0">
                <a:solidFill>
                  <a:srgbClr val="FF0000"/>
                </a:solidFill>
                <a:latin typeface="+mn-lt"/>
                <a:ea typeface="新細明體" charset="-120"/>
              </a:rPr>
              <a:t>p</a:t>
            </a:r>
            <a:r>
              <a:rPr kumimoji="1" lang="en-US" altLang="zh-TW" dirty="0">
                <a:latin typeface="+mn-lt"/>
                <a:ea typeface="新細明體" charset="-120"/>
              </a:rPr>
              <a:t>=</a:t>
            </a:r>
            <a:r>
              <a:rPr kumimoji="1" lang="en-US" altLang="zh-TW" b="1" dirty="0" err="1">
                <a:solidFill>
                  <a:srgbClr val="0070C0"/>
                </a:solidFill>
                <a:latin typeface="+mn-lt"/>
                <a:ea typeface="新細明體" charset="-120"/>
              </a:rPr>
              <a:t>num</a:t>
            </a:r>
            <a:r>
              <a:rPr kumimoji="1" lang="en-US" altLang="zh-TW" dirty="0">
                <a:latin typeface="+mn-lt"/>
                <a:ea typeface="新細明體" charset="-120"/>
              </a:rPr>
              <a:t>;</a:t>
            </a:r>
          </a:p>
          <a:p>
            <a:pPr eaLnBrk="1" hangingPunct="1"/>
            <a:r>
              <a:rPr kumimoji="1" lang="en-US" altLang="zh-TW" dirty="0">
                <a:latin typeface="+mn-lt"/>
                <a:ea typeface="新細明體" charset="-120"/>
              </a:rPr>
              <a:t>However, the value of </a:t>
            </a:r>
            <a:r>
              <a:rPr kumimoji="1" lang="en-US" altLang="zh-TW" b="1" dirty="0" err="1">
                <a:solidFill>
                  <a:srgbClr val="0070C0"/>
                </a:solidFill>
                <a:latin typeface="+mn-lt"/>
                <a:ea typeface="新細明體" charset="-120"/>
              </a:rPr>
              <a:t>num</a:t>
            </a:r>
            <a:r>
              <a:rPr kumimoji="1" lang="en-US" altLang="zh-TW" dirty="0">
                <a:solidFill>
                  <a:srgbClr val="0070C0"/>
                </a:solidFill>
                <a:latin typeface="+mn-lt"/>
                <a:ea typeface="新細明體" charset="-120"/>
              </a:rPr>
              <a:t> </a:t>
            </a:r>
            <a:r>
              <a:rPr kumimoji="1" lang="en-US" altLang="zh-TW" dirty="0">
                <a:latin typeface="+mn-lt"/>
                <a:ea typeface="新細明體" charset="-120"/>
              </a:rPr>
              <a:t>cannot be changed.</a:t>
            </a:r>
          </a:p>
          <a:p>
            <a:pPr eaLnBrk="1" hangingPunct="1"/>
            <a:r>
              <a:rPr kumimoji="1" lang="en-US" altLang="zh-TW" b="1" dirty="0" err="1">
                <a:solidFill>
                  <a:srgbClr val="0070C0"/>
                </a:solidFill>
                <a:latin typeface="+mn-lt"/>
                <a:ea typeface="新細明體" charset="-120"/>
              </a:rPr>
              <a:t>num</a:t>
            </a:r>
            <a:r>
              <a:rPr kumimoji="1" lang="en-US" altLang="zh-TW" dirty="0">
                <a:latin typeface="+mn-lt"/>
                <a:ea typeface="新細明體" charset="-120"/>
              </a:rPr>
              <a:t>=</a:t>
            </a:r>
            <a:r>
              <a:rPr kumimoji="1" lang="en-US" altLang="zh-TW" dirty="0">
                <a:solidFill>
                  <a:srgbClr val="FF0000"/>
                </a:solidFill>
                <a:latin typeface="+mn-lt"/>
                <a:ea typeface="新細明體" charset="-120"/>
              </a:rPr>
              <a:t>p</a:t>
            </a:r>
            <a:r>
              <a:rPr kumimoji="1" lang="en-US" altLang="zh-TW" dirty="0">
                <a:latin typeface="+mn-lt"/>
                <a:ea typeface="新細明體" charset="-120"/>
              </a:rPr>
              <a:t>; </a:t>
            </a:r>
            <a:r>
              <a:rPr kumimoji="1" lang="en-US" altLang="zh-TW" dirty="0">
                <a:solidFill>
                  <a:srgbClr val="00B050"/>
                </a:solidFill>
                <a:latin typeface="+mn-lt"/>
                <a:ea typeface="新細明體" charset="-120"/>
              </a:rPr>
              <a:t>/*illegal*/</a:t>
            </a:r>
          </a:p>
        </p:txBody>
      </p:sp>
      <p:sp>
        <p:nvSpPr>
          <p:cNvPr id="2" name="Rectangle 1"/>
          <p:cNvSpPr/>
          <p:nvPr/>
        </p:nvSpPr>
        <p:spPr>
          <a:xfrm>
            <a:off x="3962400" y="1981200"/>
            <a:ext cx="1905000" cy="2362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2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2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2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2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2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 animBg="1"/>
      <p:bldP spid="9221" grpId="0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400" dirty="0">
                <a:ea typeface="新細明體" charset="-120"/>
              </a:rPr>
              <a:t>Relationship between arrays and pointers</a:t>
            </a:r>
          </a:p>
        </p:txBody>
      </p:sp>
      <p:graphicFrame>
        <p:nvGraphicFramePr>
          <p:cNvPr id="10247" name="Object 34"/>
          <p:cNvGraphicFramePr>
            <a:graphicFrameLocks noGrp="1" noChangeAspect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689209526"/>
              </p:ext>
            </p:extLst>
          </p:nvPr>
        </p:nvGraphicFramePr>
        <p:xfrm>
          <a:off x="4038600" y="1600200"/>
          <a:ext cx="4641183" cy="2300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5" name="Visio" r:id="rId4" imgW="5624496" imgH="2787590" progId="Visio.Drawing.11">
                  <p:embed/>
                </p:oleObj>
              </mc:Choice>
              <mc:Fallback>
                <p:oleObj name="Visio" r:id="rId4" imgW="5624496" imgH="2787590" progId="Visio.Drawing.11">
                  <p:embed/>
                  <p:pic>
                    <p:nvPicPr>
                      <p:cNvPr id="10247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8600" y="1600200"/>
                        <a:ext cx="4641183" cy="2300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3" name="Text Box 24"/>
          <p:cNvSpPr txBox="1">
            <a:spLocks noChangeArrowheads="1"/>
          </p:cNvSpPr>
          <p:nvPr/>
        </p:nvSpPr>
        <p:spPr bwMode="auto">
          <a:xfrm>
            <a:off x="914400" y="1600200"/>
            <a:ext cx="2787650" cy="14747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kumimoji="1" lang="en-US" altLang="zh-TW" dirty="0" err="1">
                <a:latin typeface="Courier New" pitchFamily="49" charset="0"/>
                <a:ea typeface="新細明體" charset="-120"/>
              </a:rPr>
              <a:t>int</a:t>
            </a:r>
            <a:r>
              <a:rPr kumimoji="1" lang="en-US" altLang="zh-TW" dirty="0">
                <a:latin typeface="Courier New" pitchFamily="49" charset="0"/>
                <a:ea typeface="新細明體" charset="-120"/>
              </a:rPr>
              <a:t> </a:t>
            </a:r>
            <a:r>
              <a:rPr kumimoji="1" lang="en-US" altLang="zh-TW" dirty="0" err="1">
                <a:latin typeface="Courier New" pitchFamily="49" charset="0"/>
                <a:ea typeface="新細明體" charset="-120"/>
              </a:rPr>
              <a:t>num</a:t>
            </a:r>
            <a:r>
              <a:rPr kumimoji="1" lang="en-US" altLang="zh-TW" dirty="0">
                <a:latin typeface="Courier New" pitchFamily="49" charset="0"/>
                <a:ea typeface="新細明體" charset="-120"/>
              </a:rPr>
              <a:t>[2]={40,50};</a:t>
            </a:r>
          </a:p>
          <a:p>
            <a:pPr eaLnBrk="1" hangingPunct="1"/>
            <a:r>
              <a:rPr kumimoji="1" lang="en-US" altLang="zh-TW" dirty="0" err="1">
                <a:latin typeface="Courier New" pitchFamily="49" charset="0"/>
                <a:ea typeface="新細明體" charset="-120"/>
              </a:rPr>
              <a:t>int</a:t>
            </a:r>
            <a:r>
              <a:rPr kumimoji="1" lang="en-US" altLang="zh-TW" dirty="0">
                <a:latin typeface="Courier New" pitchFamily="49" charset="0"/>
                <a:ea typeface="新細明體" charset="-120"/>
              </a:rPr>
              <a:t> *p;</a:t>
            </a:r>
          </a:p>
          <a:p>
            <a:pPr eaLnBrk="1" hangingPunct="1"/>
            <a:r>
              <a:rPr kumimoji="1" lang="en-US" altLang="zh-TW" dirty="0">
                <a:latin typeface="Courier New" pitchFamily="49" charset="0"/>
                <a:ea typeface="新細明體" charset="-120"/>
              </a:rPr>
              <a:t>p=</a:t>
            </a:r>
            <a:r>
              <a:rPr kumimoji="1" lang="en-US" altLang="zh-TW" dirty="0" err="1">
                <a:latin typeface="Courier New" pitchFamily="49" charset="0"/>
                <a:ea typeface="新細明體" charset="-120"/>
              </a:rPr>
              <a:t>num</a:t>
            </a:r>
            <a:r>
              <a:rPr kumimoji="1" lang="en-US" altLang="zh-TW" dirty="0">
                <a:latin typeface="Courier New" pitchFamily="49" charset="0"/>
                <a:ea typeface="新細明體" charset="-120"/>
              </a:rPr>
              <a:t>;</a:t>
            </a:r>
          </a:p>
          <a:p>
            <a:pPr eaLnBrk="1" hangingPunct="1"/>
            <a:r>
              <a:rPr kumimoji="1" lang="en-US" altLang="zh-TW" dirty="0">
                <a:latin typeface="Courier New" pitchFamily="49" charset="0"/>
                <a:ea typeface="新細明體" charset="-120"/>
              </a:rPr>
              <a:t>p[0]=400;</a:t>
            </a:r>
          </a:p>
          <a:p>
            <a:pPr eaLnBrk="1" hangingPunct="1"/>
            <a:r>
              <a:rPr kumimoji="1" lang="en-US" altLang="zh-TW" dirty="0">
                <a:latin typeface="Courier New" pitchFamily="49" charset="0"/>
                <a:ea typeface="新細明體" charset="-120"/>
              </a:rPr>
              <a:t>p[1]=500;</a:t>
            </a:r>
          </a:p>
        </p:txBody>
      </p:sp>
      <p:sp>
        <p:nvSpPr>
          <p:cNvPr id="10244" name="Text Box 28"/>
          <p:cNvSpPr txBox="1">
            <a:spLocks noChangeArrowheads="1"/>
          </p:cNvSpPr>
          <p:nvPr/>
        </p:nvSpPr>
        <p:spPr bwMode="auto">
          <a:xfrm>
            <a:off x="914400" y="3749714"/>
            <a:ext cx="4800600" cy="175432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kumimoji="1" lang="en-US" altLang="zh-TW" dirty="0" err="1">
                <a:latin typeface="Courier New" pitchFamily="49" charset="0"/>
                <a:ea typeface="新細明體" charset="-120"/>
              </a:rPr>
              <a:t>int</a:t>
            </a:r>
            <a:r>
              <a:rPr kumimoji="1" lang="en-US" altLang="zh-TW" dirty="0">
                <a:latin typeface="Courier New" pitchFamily="49" charset="0"/>
                <a:ea typeface="新細明體" charset="-120"/>
              </a:rPr>
              <a:t> </a:t>
            </a:r>
            <a:r>
              <a:rPr kumimoji="1" lang="en-US" altLang="zh-TW" dirty="0" err="1">
                <a:latin typeface="Courier New" pitchFamily="49" charset="0"/>
                <a:ea typeface="新細明體" charset="-120"/>
              </a:rPr>
              <a:t>num</a:t>
            </a:r>
            <a:r>
              <a:rPr kumimoji="1" lang="en-US" altLang="zh-TW" dirty="0">
                <a:latin typeface="Courier New" pitchFamily="49" charset="0"/>
                <a:ea typeface="新細明體" charset="-120"/>
              </a:rPr>
              <a:t>[2]={40,50};</a:t>
            </a:r>
          </a:p>
          <a:p>
            <a:pPr eaLnBrk="1" hangingPunct="1"/>
            <a:r>
              <a:rPr kumimoji="1" lang="en-US" altLang="zh-TW" dirty="0" err="1">
                <a:latin typeface="Courier New" pitchFamily="49" charset="0"/>
                <a:ea typeface="新細明體" charset="-120"/>
              </a:rPr>
              <a:t>int</a:t>
            </a:r>
            <a:r>
              <a:rPr kumimoji="1" lang="en-US" altLang="zh-TW" dirty="0">
                <a:latin typeface="Courier New" pitchFamily="49" charset="0"/>
                <a:ea typeface="新細明體" charset="-120"/>
              </a:rPr>
              <a:t> *p;</a:t>
            </a:r>
          </a:p>
          <a:p>
            <a:pPr eaLnBrk="1" hangingPunct="1"/>
            <a:r>
              <a:rPr kumimoji="1" lang="en-US" altLang="zh-TW" dirty="0">
                <a:latin typeface="Courier New" pitchFamily="49" charset="0"/>
                <a:ea typeface="新細明體" charset="-120"/>
              </a:rPr>
              <a:t>p=</a:t>
            </a:r>
            <a:r>
              <a:rPr kumimoji="1" lang="en-US" altLang="zh-TW" dirty="0" err="1">
                <a:latin typeface="Courier New" pitchFamily="49" charset="0"/>
                <a:ea typeface="新細明體" charset="-120"/>
              </a:rPr>
              <a:t>num</a:t>
            </a:r>
            <a:r>
              <a:rPr kumimoji="1" lang="en-US" altLang="zh-TW" dirty="0">
                <a:latin typeface="Courier New" pitchFamily="49" charset="0"/>
                <a:ea typeface="新細明體" charset="-120"/>
              </a:rPr>
              <a:t>;  	/* p points to 90</a:t>
            </a:r>
          </a:p>
          <a:p>
            <a:pPr eaLnBrk="1" hangingPunct="1"/>
            <a:r>
              <a:rPr kumimoji="1" lang="en-US" altLang="zh-TW" dirty="0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*p=400;</a:t>
            </a:r>
          </a:p>
          <a:p>
            <a:pPr eaLnBrk="1" hangingPunct="1"/>
            <a:r>
              <a:rPr kumimoji="1" lang="en-US" altLang="zh-TW" dirty="0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++p; 		/*p points to 94 */</a:t>
            </a:r>
          </a:p>
          <a:p>
            <a:pPr eaLnBrk="1" hangingPunct="1"/>
            <a:r>
              <a:rPr kumimoji="1" lang="en-US" altLang="zh-TW" dirty="0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*p=500;</a:t>
            </a:r>
          </a:p>
        </p:txBody>
      </p:sp>
      <p:sp>
        <p:nvSpPr>
          <p:cNvPr id="10245" name="Text Box 29"/>
          <p:cNvSpPr txBox="1">
            <a:spLocks noChangeArrowheads="1"/>
          </p:cNvSpPr>
          <p:nvPr/>
        </p:nvSpPr>
        <p:spPr bwMode="auto">
          <a:xfrm>
            <a:off x="914400" y="3200400"/>
            <a:ext cx="1568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kumimoji="1" lang="en-US" altLang="zh-TW" dirty="0">
                <a:latin typeface="Comic Sans MS" pitchFamily="66" charset="0"/>
                <a:ea typeface="新細明體" charset="-120"/>
              </a:rPr>
              <a:t>Equivalent to</a:t>
            </a:r>
          </a:p>
        </p:txBody>
      </p:sp>
      <p:sp>
        <p:nvSpPr>
          <p:cNvPr id="2" name="Rounded Rectangular Callout 1"/>
          <p:cNvSpPr/>
          <p:nvPr/>
        </p:nvSpPr>
        <p:spPr>
          <a:xfrm>
            <a:off x="2209800" y="5943600"/>
            <a:ext cx="6019800" cy="609600"/>
          </a:xfrm>
          <a:prstGeom prst="wedgeRoundRectCallout">
            <a:avLst>
              <a:gd name="adj1" fmla="val -59652"/>
              <a:gd name="adj2" fmla="val -20527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dirty="0">
                <a:ea typeface="新細明體" charset="-120"/>
              </a:rPr>
              <a:t>++p increments the content of p (an address) by </a:t>
            </a:r>
            <a:r>
              <a:rPr kumimoji="1" lang="en-US" altLang="zh-TW" dirty="0" err="1">
                <a:ea typeface="新細明體" charset="-120"/>
              </a:rPr>
              <a:t>sizeof</a:t>
            </a:r>
            <a:r>
              <a:rPr kumimoji="1" lang="en-US" altLang="zh-TW" dirty="0">
                <a:ea typeface="新細明體" charset="-120"/>
              </a:rPr>
              <a:t>(</a:t>
            </a:r>
            <a:r>
              <a:rPr kumimoji="1" lang="en-US" altLang="zh-TW" dirty="0" err="1">
                <a:ea typeface="新細明體" charset="-120"/>
              </a:rPr>
              <a:t>int</a:t>
            </a:r>
            <a:r>
              <a:rPr kumimoji="1" lang="en-US" altLang="zh-TW" dirty="0">
                <a:ea typeface="新細明體" charset="-120"/>
              </a:rPr>
              <a:t>) bytes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2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2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2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2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4" grpId="0" animBg="1"/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3600"/>
            <a:ext cx="7772400" cy="11448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eaLnBrk="1" hangingPunct="1"/>
            <a:r>
              <a:rPr lang="en-US" altLang="zh-TW" dirty="0">
                <a:ea typeface="新細明體" charset="-120"/>
              </a:rPr>
              <a:t>Arrays and pointers</a:t>
            </a:r>
          </a:p>
        </p:txBody>
      </p:sp>
      <p:graphicFrame>
        <p:nvGraphicFramePr>
          <p:cNvPr id="442371" name="Group 3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1927940925"/>
              </p:ext>
            </p:extLst>
          </p:nvPr>
        </p:nvGraphicFramePr>
        <p:xfrm>
          <a:off x="914400" y="1600200"/>
          <a:ext cx="7772400" cy="4114802"/>
        </p:xfrm>
        <a:graphic>
          <a:graphicData uri="http://schemas.openxmlformats.org/drawingml/2006/table">
            <a:tbl>
              <a:tblPr/>
              <a:tblGrid>
                <a:gridCol w="14239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97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51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64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Equivalent representation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</a:rPr>
                        <a:t>Remark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2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新細明體" pitchFamily="18" charset="-120"/>
                        </a:rPr>
                        <a:t>num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新細明體" pitchFamily="18" charset="-120"/>
                        </a:rPr>
                        <a:t>&amp;num[0]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pitchFamily="18" charset="-120"/>
                        </a:rPr>
                        <a:t>num</a:t>
                      </a: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pitchFamily="18" charset="-120"/>
                        </a:rPr>
                        <a:t> is the address of the 0th element of the array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0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新細明體" pitchFamily="18" charset="-120"/>
                        </a:rPr>
                        <a:t>num+i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新細明體" pitchFamily="18" charset="-120"/>
                        </a:rPr>
                        <a:t>&amp;(num[i])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pitchFamily="18" charset="-120"/>
                        </a:rPr>
                        <a:t>Address of the </a:t>
                      </a:r>
                      <a:r>
                        <a:rPr kumimoji="0" lang="en-US" altLang="zh-TW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pitchFamily="18" charset="-120"/>
                        </a:rPr>
                        <a:t>ith</a:t>
                      </a: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pitchFamily="18" charset="-120"/>
                        </a:rPr>
                        <a:t> element of the array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2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新細明體" pitchFamily="18" charset="-120"/>
                        </a:rPr>
                        <a:t>*num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新細明體" pitchFamily="18" charset="-120"/>
                        </a:rPr>
                        <a:t>num</a:t>
                      </a: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新細明體" pitchFamily="18" charset="-120"/>
                        </a:rPr>
                        <a:t>[0]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pitchFamily="18" charset="-120"/>
                        </a:rPr>
                        <a:t>The value of the 0th element of the array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0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新細明體" pitchFamily="18" charset="-120"/>
                        </a:rPr>
                        <a:t>*(num+i)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新細明體" pitchFamily="18" charset="-120"/>
                        </a:rPr>
                        <a:t>num[i]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pitchFamily="18" charset="-120"/>
                        </a:rPr>
                        <a:t>The value of the ith element of the array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22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新細明體" pitchFamily="18" charset="-120"/>
                        </a:rPr>
                        <a:t>(*num)+i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新細明體" pitchFamily="18" charset="-120"/>
                        </a:rPr>
                        <a:t>num</a:t>
                      </a: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新細明體" pitchFamily="18" charset="-120"/>
                        </a:rPr>
                        <a:t>[0]+</a:t>
                      </a:r>
                      <a:r>
                        <a:rPr kumimoji="0" lang="en-US" altLang="zh-TW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新細明體" pitchFamily="18" charset="-120"/>
                        </a:rPr>
                        <a:t>i</a:t>
                      </a:r>
                      <a:endParaRPr kumimoji="0" lang="en-US" altLang="zh-TW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pitchFamily="18" charset="-120"/>
                        </a:rPr>
                        <a:t>The value of the 0th element of the array plus </a:t>
                      </a:r>
                      <a:r>
                        <a:rPr kumimoji="0" lang="en-US" altLang="zh-TW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pitchFamily="18" charset="-120"/>
                        </a:rPr>
                        <a:t>i</a:t>
                      </a:r>
                      <a:endParaRPr kumimoji="0" lang="en-US" altLang="zh-TW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22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F2B05B2B-AF0E-4CAD-9A3B-9E2AE0BB6FEA}" type="slidenum">
              <a:rPr lang="zh-TW" altLang="en-US">
                <a:ea typeface="新細明體" charset="-120"/>
              </a:rPr>
              <a:pPr/>
              <a:t>10</a:t>
            </a:fld>
            <a:endParaRPr lang="en-US" altLang="zh-TW">
              <a:ea typeface="新細明體" charset="-12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3600"/>
            <a:ext cx="7772400" cy="11448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eaLnBrk="1" hangingPunct="1"/>
            <a:r>
              <a:rPr lang="en-US" altLang="zh-TW" dirty="0">
                <a:ea typeface="新細明體" charset="-120"/>
              </a:rPr>
              <a:t>Example 2: summing an array</a:t>
            </a:r>
          </a:p>
        </p:txBody>
      </p:sp>
      <p:sp>
        <p:nvSpPr>
          <p:cNvPr id="1331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14400" y="1524000"/>
            <a:ext cx="5181600" cy="3352800"/>
          </a:xfrm>
        </p:spPr>
        <p:txBody>
          <a:bodyPr>
            <a:normAutofit lnSpcReduction="10000"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nb-NO" altLang="zh-TW" sz="1800" dirty="0">
                <a:latin typeface="Courier New" pitchFamily="49" charset="0"/>
                <a:ea typeface="新細明體" charset="-120"/>
              </a:rPr>
              <a:t>#define N 10</a:t>
            </a:r>
          </a:p>
          <a:p>
            <a:pPr eaLnBrk="1" hangingPunct="1">
              <a:buFont typeface="Wingdings" pitchFamily="2" charset="2"/>
              <a:buNone/>
            </a:pPr>
            <a:r>
              <a:rPr lang="nb-NO" altLang="zh-TW" sz="1800" dirty="0">
                <a:latin typeface="Courier New" pitchFamily="49" charset="0"/>
                <a:ea typeface="新細明體" charset="-120"/>
              </a:rPr>
              <a:t>void main()</a:t>
            </a:r>
          </a:p>
          <a:p>
            <a:pPr eaLnBrk="1" hangingPunct="1">
              <a:buFont typeface="Wingdings" pitchFamily="2" charset="2"/>
              <a:buNone/>
            </a:pPr>
            <a:r>
              <a:rPr lang="nb-NO" altLang="zh-TW" sz="1800" dirty="0">
                <a:latin typeface="Courier New" pitchFamily="49" charset="0"/>
                <a:ea typeface="新細明體" charset="-120"/>
              </a:rPr>
              <a:t>{</a:t>
            </a:r>
            <a:br>
              <a:rPr lang="nb-NO" altLang="zh-TW" sz="1800" dirty="0">
                <a:latin typeface="Courier New" pitchFamily="49" charset="0"/>
                <a:ea typeface="新細明體" charset="-120"/>
              </a:rPr>
            </a:br>
            <a:endParaRPr lang="nb-NO" altLang="zh-TW" sz="1800" dirty="0">
              <a:latin typeface="Courier New" pitchFamily="49" charset="0"/>
              <a:ea typeface="新細明體" charset="-120"/>
            </a:endParaRPr>
          </a:p>
          <a:p>
            <a:pPr eaLnBrk="1" hangingPunct="1">
              <a:buFont typeface="Wingdings" pitchFamily="2" charset="2"/>
              <a:buNone/>
            </a:pPr>
            <a:endParaRPr lang="nb-NO" altLang="zh-TW" sz="1800" b="1" dirty="0">
              <a:solidFill>
                <a:srgbClr val="00B050"/>
              </a:solidFill>
              <a:latin typeface="Courier New" pitchFamily="49" charset="0"/>
              <a:ea typeface="新細明體" charset="-120"/>
            </a:endParaRPr>
          </a:p>
          <a:p>
            <a:pPr eaLnBrk="1" hangingPunct="1">
              <a:buFont typeface="Wingdings" pitchFamily="2" charset="2"/>
              <a:buNone/>
            </a:pPr>
            <a:endParaRPr lang="nb-NO" altLang="zh-TW" sz="1800" b="1" dirty="0">
              <a:solidFill>
                <a:srgbClr val="00B050"/>
              </a:solidFill>
              <a:latin typeface="Courier New" pitchFamily="49" charset="0"/>
              <a:ea typeface="新細明體" charset="-120"/>
            </a:endParaRPr>
          </a:p>
          <a:p>
            <a:pPr eaLnBrk="1" hangingPunct="1">
              <a:buFont typeface="Wingdings" pitchFamily="2" charset="2"/>
              <a:buNone/>
            </a:pPr>
            <a:endParaRPr lang="nb-NO" altLang="zh-TW" sz="1800" b="1" dirty="0">
              <a:solidFill>
                <a:srgbClr val="00B050"/>
              </a:solidFill>
              <a:latin typeface="Courier New" pitchFamily="49" charset="0"/>
              <a:ea typeface="新細明體" charset="-120"/>
            </a:endParaRPr>
          </a:p>
          <a:p>
            <a:pPr eaLnBrk="1" hangingPunct="1">
              <a:buFont typeface="Wingdings" pitchFamily="2" charset="2"/>
              <a:buNone/>
            </a:pPr>
            <a:endParaRPr lang="nb-NO" altLang="zh-TW" sz="1800" b="1" dirty="0">
              <a:solidFill>
                <a:srgbClr val="00B050"/>
              </a:solidFill>
              <a:latin typeface="Courier New" pitchFamily="49" charset="0"/>
              <a:ea typeface="新細明體" charset="-120"/>
            </a:endParaRPr>
          </a:p>
          <a:p>
            <a:pPr eaLnBrk="1" hangingPunct="1">
              <a:buFont typeface="Wingdings" pitchFamily="2" charset="2"/>
              <a:buNone/>
            </a:pPr>
            <a:endParaRPr lang="nb-NO" altLang="zh-TW" sz="1800" b="1" dirty="0">
              <a:solidFill>
                <a:srgbClr val="00B050"/>
              </a:solidFill>
              <a:latin typeface="Courier New" pitchFamily="49" charset="0"/>
              <a:ea typeface="新細明體" charset="-12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nb-NO" altLang="zh-TW" sz="1800" dirty="0">
                <a:latin typeface="Courier New" pitchFamily="49" charset="0"/>
                <a:ea typeface="新細明體" charset="-120"/>
              </a:rPr>
              <a:t>}</a:t>
            </a:r>
          </a:p>
          <a:p>
            <a:pPr eaLnBrk="1" hangingPunct="1">
              <a:buFont typeface="Wingdings" pitchFamily="2" charset="2"/>
              <a:buNone/>
            </a:pPr>
            <a:endParaRPr lang="en-US" altLang="zh-TW" sz="1500" dirty="0">
              <a:latin typeface="Courier New" pitchFamily="49" charset="0"/>
              <a:ea typeface="新細明體" charset="-120"/>
            </a:endParaRPr>
          </a:p>
          <a:p>
            <a:pPr eaLnBrk="1" hangingPunct="1"/>
            <a:endParaRPr lang="zh-TW" altLang="en-US" sz="1300" dirty="0">
              <a:latin typeface="Courier New" pitchFamily="49" charset="0"/>
              <a:ea typeface="新細明體" charset="-120"/>
            </a:endParaRPr>
          </a:p>
        </p:txBody>
      </p:sp>
      <p:graphicFrame>
        <p:nvGraphicFramePr>
          <p:cNvPr id="13318" name="Object 21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270654333"/>
              </p:ext>
            </p:extLst>
          </p:nvPr>
        </p:nvGraphicFramePr>
        <p:xfrm>
          <a:off x="5257800" y="1752600"/>
          <a:ext cx="3479800" cy="426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9" name="Visio" r:id="rId4" imgW="4915097" imgH="6026615" progId="Visio.Drawing.11">
                  <p:embed/>
                </p:oleObj>
              </mc:Choice>
              <mc:Fallback>
                <p:oleObj name="Visio" r:id="rId4" imgW="4915097" imgH="6026615" progId="Visio.Drawing.11">
                  <p:embed/>
                  <p:pic>
                    <p:nvPicPr>
                      <p:cNvPr id="13318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7800" y="1752600"/>
                        <a:ext cx="3479800" cy="426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4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6BC815B4-2F89-41C1-8A99-D70E27B01BBD}" type="slidenum">
              <a:rPr lang="zh-TW" altLang="en-US">
                <a:ea typeface="新細明體" charset="-120"/>
              </a:rPr>
              <a:pPr/>
              <a:t>11</a:t>
            </a:fld>
            <a:endParaRPr lang="en-US" altLang="zh-TW">
              <a:ea typeface="新細明體" charset="-120"/>
            </a:endParaRPr>
          </a:p>
        </p:txBody>
      </p:sp>
      <p:sp>
        <p:nvSpPr>
          <p:cNvPr id="13317" name="Rectangle 17"/>
          <p:cNvSpPr>
            <a:spLocks noChangeArrowheads="1"/>
          </p:cNvSpPr>
          <p:nvPr/>
        </p:nvSpPr>
        <p:spPr bwMode="auto">
          <a:xfrm>
            <a:off x="1524000" y="4572000"/>
            <a:ext cx="3101975" cy="1739900"/>
          </a:xfrm>
          <a:prstGeom prst="rect">
            <a:avLst/>
          </a:prstGeom>
          <a:noFill/>
          <a:ln w="9525">
            <a:solidFill>
              <a:schemeClr val="accent1">
                <a:lumMod val="40000"/>
                <a:lumOff val="6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kumimoji="1" lang="nb-NO" altLang="zh-TW" dirty="0">
                <a:solidFill>
                  <a:schemeClr val="accent2"/>
                </a:solidFill>
                <a:latin typeface="Courier New" pitchFamily="49" charset="0"/>
                <a:ea typeface="新細明體" charset="-120"/>
              </a:rPr>
              <a:t>a+0</a:t>
            </a:r>
            <a:r>
              <a:rPr kumimoji="1" lang="nb-NO" altLang="zh-TW" dirty="0">
                <a:latin typeface="Comic Sans MS" pitchFamily="66" charset="0"/>
                <a:ea typeface="新細明體" charset="-120"/>
              </a:rPr>
              <a:t> is the address of </a:t>
            </a:r>
            <a:r>
              <a:rPr kumimoji="1" lang="nb-NO" altLang="zh-TW" dirty="0">
                <a:solidFill>
                  <a:schemeClr val="accent2"/>
                </a:solidFill>
                <a:latin typeface="Courier New" pitchFamily="49" charset="0"/>
                <a:ea typeface="新細明體" charset="-120"/>
              </a:rPr>
              <a:t>a[0]</a:t>
            </a:r>
          </a:p>
          <a:p>
            <a:pPr eaLnBrk="1" hangingPunct="1"/>
            <a:r>
              <a:rPr kumimoji="1" lang="nb-NO" altLang="zh-TW" dirty="0">
                <a:solidFill>
                  <a:schemeClr val="accent2"/>
                </a:solidFill>
                <a:latin typeface="Courier New" pitchFamily="49" charset="0"/>
                <a:ea typeface="新細明體" charset="-120"/>
              </a:rPr>
              <a:t>a+1</a:t>
            </a:r>
            <a:r>
              <a:rPr kumimoji="1" lang="nb-NO" altLang="zh-TW" dirty="0">
                <a:latin typeface="Comic Sans MS" pitchFamily="66" charset="0"/>
                <a:ea typeface="新細明體" charset="-120"/>
              </a:rPr>
              <a:t> is the address of </a:t>
            </a:r>
            <a:r>
              <a:rPr kumimoji="1" lang="nb-NO" altLang="zh-TW" dirty="0">
                <a:solidFill>
                  <a:schemeClr val="accent2"/>
                </a:solidFill>
                <a:latin typeface="Courier New" pitchFamily="49" charset="0"/>
                <a:ea typeface="新細明體" charset="-120"/>
              </a:rPr>
              <a:t>a[1]</a:t>
            </a:r>
          </a:p>
          <a:p>
            <a:pPr eaLnBrk="1" hangingPunct="1"/>
            <a:r>
              <a:rPr kumimoji="1" lang="nb-NO" altLang="zh-TW" dirty="0">
                <a:latin typeface="Courier New" pitchFamily="49" charset="0"/>
                <a:ea typeface="新細明體" charset="-120"/>
              </a:rPr>
              <a:t>...</a:t>
            </a:r>
          </a:p>
          <a:p>
            <a:pPr eaLnBrk="1" hangingPunct="1"/>
            <a:r>
              <a:rPr kumimoji="1" lang="nb-NO" altLang="zh-TW" dirty="0">
                <a:solidFill>
                  <a:schemeClr val="accent2"/>
                </a:solidFill>
                <a:latin typeface="Courier New" pitchFamily="49" charset="0"/>
                <a:ea typeface="新細明體" charset="-120"/>
              </a:rPr>
              <a:t>a+i</a:t>
            </a:r>
            <a:r>
              <a:rPr kumimoji="1" lang="nb-NO" altLang="zh-TW" dirty="0">
                <a:latin typeface="Comic Sans MS" pitchFamily="66" charset="0"/>
                <a:ea typeface="新細明體" charset="-120"/>
              </a:rPr>
              <a:t> is the address of </a:t>
            </a:r>
            <a:r>
              <a:rPr kumimoji="1" lang="nb-NO" altLang="zh-TW" dirty="0">
                <a:solidFill>
                  <a:schemeClr val="accent2"/>
                </a:solidFill>
                <a:latin typeface="Courier New" pitchFamily="49" charset="0"/>
                <a:ea typeface="新細明體" charset="-120"/>
              </a:rPr>
              <a:t>a[i]</a:t>
            </a:r>
          </a:p>
          <a:p>
            <a:pPr eaLnBrk="1" hangingPunct="1"/>
            <a:endParaRPr kumimoji="1" lang="nb-NO" altLang="zh-TW" dirty="0">
              <a:solidFill>
                <a:schemeClr val="accent2"/>
              </a:solidFill>
              <a:latin typeface="Courier New" pitchFamily="49" charset="0"/>
              <a:ea typeface="新細明體" charset="-120"/>
            </a:endParaRPr>
          </a:p>
          <a:p>
            <a:pPr eaLnBrk="1" hangingPunct="1"/>
            <a:r>
              <a:rPr kumimoji="1" lang="nb-NO" altLang="zh-TW" dirty="0">
                <a:latin typeface="Comic Sans MS" pitchFamily="66" charset="0"/>
                <a:ea typeface="新細明體" charset="-120"/>
              </a:rPr>
              <a:t>So, </a:t>
            </a:r>
            <a:r>
              <a:rPr kumimoji="1" lang="nb-NO" altLang="zh-TW" dirty="0">
                <a:solidFill>
                  <a:schemeClr val="accent2"/>
                </a:solidFill>
                <a:latin typeface="Courier New" pitchFamily="49" charset="0"/>
                <a:ea typeface="新細明體" charset="-120"/>
              </a:rPr>
              <a:t>*(a+i)</a:t>
            </a:r>
            <a:r>
              <a:rPr kumimoji="1" lang="nb-NO" altLang="zh-TW" dirty="0">
                <a:latin typeface="Comic Sans MS" pitchFamily="66" charset="0"/>
                <a:ea typeface="新細明體" charset="-120"/>
              </a:rPr>
              <a:t> means </a:t>
            </a:r>
            <a:r>
              <a:rPr kumimoji="1" lang="nb-NO" altLang="zh-TW" dirty="0">
                <a:solidFill>
                  <a:schemeClr val="accent2"/>
                </a:solidFill>
                <a:latin typeface="Courier New" pitchFamily="49" charset="0"/>
                <a:ea typeface="新細明體" charset="-120"/>
              </a:rPr>
              <a:t>a[i]</a:t>
            </a:r>
            <a:endParaRPr kumimoji="1" lang="en-US" altLang="zh-TW" dirty="0">
              <a:solidFill>
                <a:schemeClr val="accent2"/>
              </a:solidFill>
              <a:latin typeface="Courier New" pitchFamily="49" charset="0"/>
              <a:ea typeface="新細明體" charset="-12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06500" y="2743200"/>
            <a:ext cx="51943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altLang="zh-TW" dirty="0">
                <a:latin typeface="Courier New" pitchFamily="49" charset="0"/>
                <a:ea typeface="新細明體" charset="-120"/>
              </a:rPr>
              <a:t>int a[N]={1,2,3,4,5,6,7,8,9,10};</a:t>
            </a:r>
          </a:p>
          <a:p>
            <a:r>
              <a:rPr lang="nb-NO" altLang="zh-TW" dirty="0">
                <a:latin typeface="Courier New" pitchFamily="49" charset="0"/>
                <a:ea typeface="新細明體" charset="-120"/>
              </a:rPr>
              <a:t>int sum = 0;</a:t>
            </a:r>
          </a:p>
          <a:p>
            <a:r>
              <a:rPr lang="nb-NO" altLang="zh-TW" dirty="0">
                <a:latin typeface="Courier New" pitchFamily="49" charset="0"/>
                <a:ea typeface="新細明體" charset="-120"/>
              </a:rPr>
              <a:t>for(int i = 0; i &lt; N; ++i)</a:t>
            </a:r>
          </a:p>
          <a:p>
            <a:r>
              <a:rPr lang="nb-NO" altLang="zh-TW" dirty="0">
                <a:latin typeface="Courier New" pitchFamily="49" charset="0"/>
                <a:ea typeface="新細明體" charset="-120"/>
              </a:rPr>
              <a:t>	sum+=</a:t>
            </a:r>
            <a:r>
              <a:rPr lang="nb-NO" altLang="zh-TW" dirty="0">
                <a:solidFill>
                  <a:srgbClr val="FF3300"/>
                </a:solidFill>
                <a:latin typeface="Courier New" pitchFamily="49" charset="0"/>
                <a:ea typeface="新細明體" charset="-120"/>
              </a:rPr>
              <a:t>*(a+i);</a:t>
            </a:r>
            <a:r>
              <a:rPr lang="nb-NO" altLang="zh-TW" b="1" dirty="0">
                <a:solidFill>
                  <a:srgbClr val="00B050"/>
                </a:solidFill>
                <a:latin typeface="Courier New" pitchFamily="49" charset="0"/>
                <a:ea typeface="新細明體" charset="-120"/>
              </a:rPr>
              <a:t>//sum+=a[i];</a:t>
            </a:r>
            <a:r>
              <a:rPr lang="nb-NO" altLang="zh-TW" dirty="0">
                <a:latin typeface="Courier New" pitchFamily="49" charset="0"/>
                <a:ea typeface="新細明體" charset="-120"/>
              </a:rPr>
              <a:t> </a:t>
            </a:r>
          </a:p>
          <a:p>
            <a:r>
              <a:rPr lang="nb-NO" altLang="zh-TW" dirty="0">
                <a:latin typeface="Courier New" pitchFamily="49" charset="0"/>
                <a:ea typeface="新細明體" charset="-120"/>
              </a:rPr>
              <a:t>cout &lt;&lt; sum;</a:t>
            </a:r>
            <a:r>
              <a:rPr lang="nb-NO" altLang="zh-TW" b="1" dirty="0">
                <a:solidFill>
                  <a:srgbClr val="00B050"/>
                </a:solidFill>
                <a:latin typeface="Courier New" pitchFamily="49" charset="0"/>
                <a:ea typeface="新細明體" charset="-120"/>
              </a:rPr>
              <a:t>/*55 is printed*/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3600"/>
            <a:ext cx="7772400" cy="1144800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/>
          <a:lstStyle/>
          <a:p>
            <a:pPr eaLnBrk="1" hangingPunct="1"/>
            <a:r>
              <a:rPr lang="en-US" altLang="zh-TW" sz="3400">
                <a:ea typeface="新細明體" charset="-120"/>
              </a:rPr>
              <a:t>Passing arrays to functions</a:t>
            </a:r>
          </a:p>
        </p:txBody>
      </p:sp>
      <p:sp>
        <p:nvSpPr>
          <p:cNvPr id="1433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3B46E83A-5A96-4F87-8CD5-4A0B52AD9FBB}" type="slidenum">
              <a:rPr lang="zh-TW" altLang="en-US">
                <a:ea typeface="新細明體" charset="-120"/>
              </a:rPr>
              <a:pPr/>
              <a:t>12</a:t>
            </a:fld>
            <a:endParaRPr lang="en-US" altLang="zh-TW">
              <a:ea typeface="新細明體" charset="-120"/>
            </a:endParaRPr>
          </a:p>
        </p:txBody>
      </p:sp>
      <p:sp>
        <p:nvSpPr>
          <p:cNvPr id="14340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676400"/>
            <a:ext cx="7772400" cy="4648200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/>
          <a:lstStyle/>
          <a:p>
            <a:pPr eaLnBrk="1" hangingPunct="1">
              <a:buClr>
                <a:schemeClr val="tx1"/>
              </a:buClr>
              <a:buSzPct val="50000"/>
              <a:buFont typeface="Wingdings" pitchFamily="2" charset="2"/>
              <a:buChar char="l"/>
            </a:pPr>
            <a:r>
              <a:rPr lang="en-US" altLang="zh-TW" sz="2400" dirty="0">
                <a:ea typeface="新細明體" charset="-120"/>
              </a:rPr>
              <a:t>When an array is being passed, its </a:t>
            </a:r>
            <a:r>
              <a:rPr lang="en-US" altLang="zh-TW" sz="2400" dirty="0">
                <a:solidFill>
                  <a:srgbClr val="FF0000"/>
                </a:solidFill>
                <a:ea typeface="新細明體" charset="-120"/>
              </a:rPr>
              <a:t>base address </a:t>
            </a:r>
            <a:r>
              <a:rPr lang="en-US" altLang="zh-TW" sz="2400" dirty="0">
                <a:ea typeface="新細明體" charset="-120"/>
              </a:rPr>
              <a:t>is passed; </a:t>
            </a:r>
            <a:r>
              <a:rPr lang="en-US" altLang="zh-TW" sz="2400" b="1" dirty="0">
                <a:ea typeface="新細明體" charset="-120"/>
              </a:rPr>
              <a:t>the array elements themselves are not copied</a:t>
            </a:r>
            <a:r>
              <a:rPr lang="en-US" altLang="zh-TW" sz="2400" dirty="0">
                <a:ea typeface="新細明體" charset="-120"/>
              </a:rPr>
              <a:t> </a:t>
            </a:r>
            <a:r>
              <a:rPr lang="en-US" altLang="zh-TW" sz="2400" dirty="0">
                <a:ea typeface="新細明體" charset="-120"/>
                <a:sym typeface="Wingdings"/>
              </a:rPr>
              <a:t> This is </a:t>
            </a:r>
            <a:r>
              <a:rPr lang="en-US" altLang="zh-TW" sz="2400" dirty="0">
                <a:solidFill>
                  <a:srgbClr val="C00000"/>
                </a:solidFill>
                <a:ea typeface="新細明體" charset="-120"/>
                <a:sym typeface="Wingdings"/>
              </a:rPr>
              <a:t>call-by-pointer</a:t>
            </a:r>
            <a:endParaRPr lang="en-US" altLang="zh-TW" sz="2400" dirty="0">
              <a:solidFill>
                <a:srgbClr val="C00000"/>
              </a:solidFill>
              <a:ea typeface="新細明體" charset="-120"/>
            </a:endParaRPr>
          </a:p>
          <a:p>
            <a:pPr eaLnBrk="1" hangingPunct="1">
              <a:buClr>
                <a:schemeClr val="tx1"/>
              </a:buClr>
              <a:buSzPct val="50000"/>
              <a:buFont typeface="Wingdings" pitchFamily="2" charset="2"/>
              <a:buChar char="l"/>
            </a:pPr>
            <a:endParaRPr lang="en-US" altLang="zh-TW" sz="1800" dirty="0">
              <a:ea typeface="新細明體" charset="-120"/>
            </a:endParaRPr>
          </a:p>
          <a:p>
            <a:pPr eaLnBrk="1" hangingPunct="1">
              <a:buClr>
                <a:schemeClr val="tx1"/>
              </a:buClr>
              <a:buSzPct val="50000"/>
              <a:buFont typeface="Wingdings" pitchFamily="2" charset="2"/>
              <a:buChar char="l"/>
            </a:pPr>
            <a:r>
              <a:rPr lang="en-US" altLang="zh-TW" sz="2400" dirty="0">
                <a:ea typeface="新細明體" charset="-120"/>
              </a:rPr>
              <a:t>As a notational convenience, the compiler allows </a:t>
            </a:r>
            <a:r>
              <a:rPr lang="en-US" altLang="zh-TW" sz="2400" dirty="0">
                <a:solidFill>
                  <a:srgbClr val="00B050"/>
                </a:solidFill>
                <a:ea typeface="新細明體" charset="-120"/>
              </a:rPr>
              <a:t>array bracket notation</a:t>
            </a:r>
            <a:r>
              <a:rPr lang="en-US" altLang="zh-TW" sz="2400" dirty="0">
                <a:ea typeface="新細明體" charset="-120"/>
              </a:rPr>
              <a:t> to be used in declaring </a:t>
            </a:r>
            <a:r>
              <a:rPr lang="en-US" altLang="zh-TW" sz="2400" dirty="0">
                <a:solidFill>
                  <a:srgbClr val="7030A0"/>
                </a:solidFill>
                <a:ea typeface="新細明體" charset="-120"/>
              </a:rPr>
              <a:t>pointers</a:t>
            </a:r>
            <a:r>
              <a:rPr lang="en-US" altLang="zh-TW" sz="2400" dirty="0">
                <a:ea typeface="新細明體" charset="-120"/>
              </a:rPr>
              <a:t> as parameters, e.g.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800" dirty="0">
                <a:ea typeface="新細明體" charset="-120"/>
              </a:rPr>
              <a:t>		</a:t>
            </a:r>
            <a:r>
              <a:rPr lang="en-US" altLang="zh-TW" sz="1800" b="1" dirty="0">
                <a:solidFill>
                  <a:schemeClr val="accent2"/>
                </a:solidFill>
                <a:latin typeface="Courier New" pitchFamily="49" charset="0"/>
                <a:ea typeface="新細明體" charset="-120"/>
              </a:rPr>
              <a:t>double sum(</a:t>
            </a:r>
            <a:r>
              <a:rPr lang="en-US" altLang="zh-TW" sz="1800" b="1" dirty="0" err="1">
                <a:solidFill>
                  <a:schemeClr val="accent2"/>
                </a:solidFill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sz="1800" b="1" dirty="0">
                <a:solidFill>
                  <a:schemeClr val="accent2"/>
                </a:solidFill>
                <a:latin typeface="Courier New" pitchFamily="49" charset="0"/>
                <a:ea typeface="新細明體" charset="-120"/>
              </a:rPr>
              <a:t> *a</a:t>
            </a:r>
            <a:r>
              <a:rPr lang="en-US" altLang="zh-CN" sz="1800" b="1" dirty="0">
                <a:solidFill>
                  <a:schemeClr val="accent2"/>
                </a:solidFill>
                <a:latin typeface="Courier New" pitchFamily="49" charset="0"/>
                <a:ea typeface="新細明體" charset="-120"/>
              </a:rPr>
              <a:t>rray</a:t>
            </a:r>
            <a:r>
              <a:rPr lang="en-US" altLang="zh-TW" sz="1800" b="1" dirty="0">
                <a:solidFill>
                  <a:schemeClr val="accent2"/>
                </a:solidFill>
                <a:latin typeface="Courier New" pitchFamily="49" charset="0"/>
                <a:ea typeface="新細明體" charset="-120"/>
              </a:rPr>
              <a:t>);</a:t>
            </a:r>
            <a:r>
              <a:rPr lang="en-US" altLang="zh-TW" sz="1800" b="1" dirty="0">
                <a:solidFill>
                  <a:srgbClr val="A50021"/>
                </a:solidFill>
                <a:latin typeface="Courier New" pitchFamily="49" charset="0"/>
                <a:ea typeface="新細明體" charset="-120"/>
              </a:rPr>
              <a:t>  </a:t>
            </a:r>
            <a:r>
              <a:rPr lang="en-US" altLang="zh-TW" sz="1800" b="1" dirty="0">
                <a:solidFill>
                  <a:srgbClr val="00B0F0"/>
                </a:solidFill>
                <a:ea typeface="新細明體" charset="-120"/>
              </a:rPr>
              <a:t>is the same as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800" b="1" dirty="0">
                <a:solidFill>
                  <a:srgbClr val="A50021"/>
                </a:solidFill>
                <a:latin typeface="Courier New" pitchFamily="49" charset="0"/>
                <a:ea typeface="新細明體" charset="-120"/>
              </a:rPr>
              <a:t>		</a:t>
            </a:r>
            <a:r>
              <a:rPr lang="en-US" altLang="zh-TW" sz="1800" b="1" dirty="0">
                <a:solidFill>
                  <a:schemeClr val="accent2"/>
                </a:solidFill>
                <a:latin typeface="Courier New" pitchFamily="49" charset="0"/>
                <a:ea typeface="新細明體" charset="-120"/>
              </a:rPr>
              <a:t>double sum(</a:t>
            </a:r>
            <a:r>
              <a:rPr lang="en-US" altLang="zh-TW" sz="1800" b="1" dirty="0" err="1">
                <a:solidFill>
                  <a:schemeClr val="accent2"/>
                </a:solidFill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sz="1800" b="1" dirty="0">
                <a:solidFill>
                  <a:schemeClr val="accent2"/>
                </a:solidFill>
                <a:latin typeface="Courier New" pitchFamily="49" charset="0"/>
                <a:ea typeface="新細明體" charset="-120"/>
              </a:rPr>
              <a:t> array[]);</a:t>
            </a:r>
          </a:p>
          <a:p>
            <a:pPr eaLnBrk="1" hangingPunct="1">
              <a:buFont typeface="Wingdings" pitchFamily="2" charset="2"/>
              <a:buNone/>
            </a:pPr>
            <a:endParaRPr lang="en-US" altLang="zh-TW" sz="1800" b="1" dirty="0">
              <a:solidFill>
                <a:schemeClr val="accent2"/>
              </a:solidFill>
              <a:latin typeface="Courier New" pitchFamily="49" charset="0"/>
              <a:ea typeface="新細明體" charset="-120"/>
            </a:endParaRPr>
          </a:p>
          <a:p>
            <a:pPr lvl="1" eaLnBrk="1" hangingPunct="1">
              <a:buFont typeface="Wingdings" pitchFamily="2" charset="2"/>
              <a:buNone/>
            </a:pPr>
            <a:endParaRPr lang="en-US" altLang="zh-TW" sz="1600" b="1" dirty="0">
              <a:solidFill>
                <a:schemeClr val="accent2"/>
              </a:solidFill>
              <a:latin typeface="Courier New" pitchFamily="49" charset="0"/>
              <a:ea typeface="新細明體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3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3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3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5181600" y="1600200"/>
            <a:ext cx="3505200" cy="2971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sz="1600" dirty="0">
                <a:latin typeface="Courier New" pitchFamily="49" charset="0"/>
                <a:ea typeface="新細明體" charset="-120"/>
              </a:rPr>
              <a:t>double </a:t>
            </a:r>
            <a:r>
              <a:rPr lang="en-US" altLang="zh-TW" sz="1600" b="1" dirty="0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sum(</a:t>
            </a:r>
            <a:r>
              <a:rPr lang="en-US" altLang="zh-TW" sz="1600" b="1" dirty="0" err="1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sz="1600" b="1" dirty="0">
                <a:latin typeface="Courier New" pitchFamily="49" charset="0"/>
                <a:ea typeface="新細明體" charset="-120"/>
              </a:rPr>
              <a:t> </a:t>
            </a:r>
            <a:r>
              <a:rPr lang="en-US" altLang="zh-TW" sz="1600" b="1" dirty="0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*</a:t>
            </a:r>
            <a:r>
              <a:rPr lang="en-US" altLang="zh-TW" sz="1600" b="1" dirty="0">
                <a:solidFill>
                  <a:srgbClr val="0070C0"/>
                </a:solidFill>
                <a:latin typeface="Courier New" pitchFamily="49" charset="0"/>
                <a:ea typeface="新細明體" charset="-120"/>
              </a:rPr>
              <a:t>b</a:t>
            </a:r>
            <a:r>
              <a:rPr lang="en-US" altLang="zh-TW" sz="1600" b="1" dirty="0">
                <a:latin typeface="Courier New" pitchFamily="49" charset="0"/>
                <a:ea typeface="新細明體" charset="-120"/>
              </a:rPr>
              <a:t>)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sz="1600" dirty="0">
                <a:latin typeface="Courier New" pitchFamily="49" charset="0"/>
                <a:ea typeface="新細明體" charset="-120"/>
              </a:rPr>
              <a:t>{  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sz="1600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600" dirty="0" err="1"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sz="1600" dirty="0">
                <a:latin typeface="Courier New" pitchFamily="49" charset="0"/>
                <a:ea typeface="新細明體" charset="-120"/>
              </a:rPr>
              <a:t> </a:t>
            </a:r>
            <a:r>
              <a:rPr lang="en-US" altLang="zh-TW" sz="1600" dirty="0" err="1">
                <a:latin typeface="Courier New" pitchFamily="49" charset="0"/>
                <a:ea typeface="新細明體" charset="-120"/>
              </a:rPr>
              <a:t>i</a:t>
            </a:r>
            <a:r>
              <a:rPr lang="en-US" altLang="zh-TW" sz="1600" dirty="0">
                <a:latin typeface="Courier New" pitchFamily="49" charset="0"/>
                <a:ea typeface="新細明體" charset="-120"/>
              </a:rPr>
              <a:t>;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sz="1600" dirty="0">
                <a:latin typeface="Courier New" pitchFamily="49" charset="0"/>
                <a:ea typeface="新細明體" charset="-120"/>
              </a:rPr>
              <a:t>	double total = 0.0;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endParaRPr lang="en-US" altLang="zh-TW" sz="1600" dirty="0">
              <a:latin typeface="Courier New" pitchFamily="49" charset="0"/>
              <a:ea typeface="新細明體" charset="-120"/>
            </a:endParaRP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sz="1600" dirty="0">
                <a:latin typeface="Courier New" pitchFamily="49" charset="0"/>
                <a:ea typeface="新細明體" charset="-120"/>
              </a:rPr>
              <a:t>  	for (</a:t>
            </a:r>
            <a:r>
              <a:rPr lang="en-US" altLang="zh-TW" sz="1600" dirty="0" err="1">
                <a:latin typeface="Courier New" pitchFamily="49" charset="0"/>
                <a:ea typeface="新細明體" charset="-120"/>
              </a:rPr>
              <a:t>i</a:t>
            </a:r>
            <a:r>
              <a:rPr lang="en-US" altLang="zh-TW" sz="1600" dirty="0">
                <a:latin typeface="Courier New" pitchFamily="49" charset="0"/>
                <a:ea typeface="新細明體" charset="-120"/>
              </a:rPr>
              <a:t>=0; </a:t>
            </a:r>
            <a:r>
              <a:rPr lang="en-US" altLang="zh-TW" sz="1600" dirty="0" err="1">
                <a:latin typeface="Courier New" pitchFamily="49" charset="0"/>
                <a:ea typeface="新細明體" charset="-120"/>
              </a:rPr>
              <a:t>i</a:t>
            </a:r>
            <a:r>
              <a:rPr lang="en-US" altLang="zh-TW" sz="1600" dirty="0">
                <a:latin typeface="Courier New" pitchFamily="49" charset="0"/>
                <a:ea typeface="新細明體" charset="-120"/>
              </a:rPr>
              <a:t>&lt;N; </a:t>
            </a:r>
            <a:r>
              <a:rPr lang="en-US" altLang="zh-TW" sz="1600" dirty="0" err="1">
                <a:latin typeface="Courier New" pitchFamily="49" charset="0"/>
                <a:ea typeface="新細明體" charset="-120"/>
              </a:rPr>
              <a:t>i</a:t>
            </a:r>
            <a:r>
              <a:rPr lang="en-US" altLang="zh-TW" sz="1600" dirty="0">
                <a:latin typeface="Courier New" pitchFamily="49" charset="0"/>
                <a:ea typeface="新細明體" charset="-120"/>
              </a:rPr>
              <a:t>++)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sz="1600" dirty="0">
                <a:latin typeface="Courier New" pitchFamily="49" charset="0"/>
                <a:ea typeface="新細明體" charset="-120"/>
              </a:rPr>
              <a:t>	    </a:t>
            </a:r>
            <a:r>
              <a:rPr lang="en-US" altLang="zh-TW" sz="1600" dirty="0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total += </a:t>
            </a:r>
            <a:r>
              <a:rPr lang="en-US" altLang="zh-TW" sz="1600" b="1" dirty="0">
                <a:solidFill>
                  <a:srgbClr val="0070C0"/>
                </a:solidFill>
                <a:latin typeface="Courier New" pitchFamily="49" charset="0"/>
                <a:ea typeface="新細明體" charset="-120"/>
              </a:rPr>
              <a:t>b</a:t>
            </a:r>
            <a:r>
              <a:rPr lang="en-US" altLang="zh-TW" sz="1600" b="1" dirty="0">
                <a:solidFill>
                  <a:srgbClr val="00B0F0"/>
                </a:solidFill>
                <a:latin typeface="Courier New" pitchFamily="49" charset="0"/>
                <a:ea typeface="新細明體" charset="-120"/>
              </a:rPr>
              <a:t>[</a:t>
            </a:r>
            <a:r>
              <a:rPr lang="en-US" altLang="zh-TW" sz="1600" b="1" dirty="0" err="1">
                <a:solidFill>
                  <a:srgbClr val="00B0F0"/>
                </a:solidFill>
                <a:latin typeface="Courier New" pitchFamily="49" charset="0"/>
                <a:ea typeface="新細明體" charset="-120"/>
              </a:rPr>
              <a:t>i</a:t>
            </a:r>
            <a:r>
              <a:rPr lang="en-US" altLang="zh-TW" sz="1600" b="1" dirty="0">
                <a:solidFill>
                  <a:srgbClr val="00B0F0"/>
                </a:solidFill>
                <a:latin typeface="Courier New" pitchFamily="49" charset="0"/>
                <a:ea typeface="新細明體" charset="-120"/>
              </a:rPr>
              <a:t>]</a:t>
            </a:r>
            <a:r>
              <a:rPr lang="en-US" altLang="zh-TW" sz="1600" dirty="0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;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sz="1600" dirty="0">
                <a:latin typeface="Courier New" pitchFamily="49" charset="0"/>
                <a:ea typeface="新細明體" charset="-120"/>
              </a:rPr>
              <a:t>   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sz="1600" dirty="0">
                <a:latin typeface="Courier New" pitchFamily="49" charset="0"/>
                <a:ea typeface="新細明體" charset="-120"/>
              </a:rPr>
              <a:t>	return total;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sz="1600" dirty="0">
                <a:latin typeface="Courier New" pitchFamily="49" charset="0"/>
                <a:ea typeface="新細明體" charset="-120"/>
              </a:rPr>
              <a:t>}</a:t>
            </a:r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3600"/>
            <a:ext cx="7772400" cy="11448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eaLnBrk="1" hangingPunct="1"/>
            <a:r>
              <a:rPr lang="en-US" altLang="zh-TW" sz="3400" dirty="0">
                <a:ea typeface="新細明體" charset="-120"/>
              </a:rPr>
              <a:t>Example 3: Parameter Passing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14400" y="1600200"/>
            <a:ext cx="4114800" cy="2971800"/>
          </a:xfrm>
          <a:solidFill>
            <a:schemeClr val="bg1"/>
          </a:solidFill>
          <a:ln cap="flat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>
            <a:noAutofit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en-US" altLang="zh-TW" sz="1600" dirty="0">
                <a:latin typeface="Courier New" pitchFamily="49" charset="0"/>
                <a:ea typeface="新細明體" charset="-120"/>
              </a:rPr>
              <a:t>#define  N  5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600" dirty="0">
                <a:latin typeface="Courier New" pitchFamily="49" charset="0"/>
                <a:ea typeface="新細明體" charset="-120"/>
              </a:rPr>
              <a:t>double sum(</a:t>
            </a:r>
            <a:r>
              <a:rPr lang="en-US" altLang="zh-TW" sz="1600" dirty="0" err="1"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sz="1600" dirty="0">
                <a:latin typeface="Courier New" pitchFamily="49" charset="0"/>
                <a:ea typeface="新細明體" charset="-120"/>
              </a:rPr>
              <a:t> *b);</a:t>
            </a:r>
          </a:p>
          <a:p>
            <a:pPr>
              <a:buNone/>
            </a:pPr>
            <a:r>
              <a:rPr lang="en-US" altLang="zh-TW" sz="1600" dirty="0">
                <a:latin typeface="Courier New" pitchFamily="49" charset="0"/>
                <a:ea typeface="新細明體" charset="-120"/>
              </a:rPr>
              <a:t>void main()</a:t>
            </a:r>
            <a:r>
              <a:rPr lang="en-US" altLang="zh-TW" sz="1200" b="1" dirty="0">
                <a:solidFill>
                  <a:srgbClr val="00B050"/>
                </a:solidFill>
                <a:latin typeface="Courier New" pitchFamily="49" charset="0"/>
                <a:ea typeface="新細明體" charset="-120"/>
              </a:rPr>
              <a:t>//Compute the mean value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600" dirty="0">
                <a:latin typeface="Courier New" pitchFamily="49" charset="0"/>
                <a:ea typeface="新細明體" charset="-120"/>
              </a:rPr>
              <a:t>{  </a:t>
            </a:r>
          </a:p>
          <a:p>
            <a:pPr>
              <a:buNone/>
            </a:pPr>
            <a:r>
              <a:rPr lang="en-US" altLang="zh-TW" sz="1600" dirty="0">
                <a:latin typeface="Courier New" pitchFamily="49" charset="0"/>
                <a:ea typeface="新細明體" charset="-120"/>
              </a:rPr>
              <a:t>  </a:t>
            </a:r>
            <a:r>
              <a:rPr lang="en-US" altLang="zh-TW" sz="1600" dirty="0" err="1"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sz="1600" dirty="0">
                <a:latin typeface="Courier New" pitchFamily="49" charset="0"/>
                <a:ea typeface="新細明體" charset="-120"/>
              </a:rPr>
              <a:t> </a:t>
            </a:r>
            <a:r>
              <a:rPr lang="en-US" altLang="zh-TW" sz="1600" b="1" dirty="0">
                <a:solidFill>
                  <a:srgbClr val="00B0F0"/>
                </a:solidFill>
                <a:latin typeface="Courier New" pitchFamily="49" charset="0"/>
                <a:ea typeface="新細明體" charset="-120"/>
              </a:rPr>
              <a:t>a</a:t>
            </a:r>
            <a:r>
              <a:rPr lang="en-US" altLang="zh-TW" sz="1600" dirty="0">
                <a:latin typeface="Courier New" pitchFamily="49" charset="0"/>
                <a:ea typeface="新細明體" charset="-120"/>
              </a:rPr>
              <a:t>[N] = {8,6,2,7,1};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600" dirty="0">
                <a:latin typeface="Courier New" pitchFamily="49" charset="0"/>
                <a:ea typeface="新細明體" charset="-120"/>
              </a:rPr>
              <a:t>  double mean;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600" dirty="0">
                <a:latin typeface="Courier New" pitchFamily="49" charset="0"/>
                <a:ea typeface="新細明體" charset="-120"/>
              </a:rPr>
              <a:t>  mean = </a:t>
            </a:r>
            <a:r>
              <a:rPr lang="en-US" altLang="zh-TW" sz="1600" b="1" dirty="0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sum(</a:t>
            </a:r>
            <a:r>
              <a:rPr lang="en-US" altLang="zh-TW" sz="1600" b="1" dirty="0">
                <a:solidFill>
                  <a:srgbClr val="00B0F0"/>
                </a:solidFill>
                <a:latin typeface="Courier New" pitchFamily="49" charset="0"/>
                <a:ea typeface="新細明體" charset="-120"/>
              </a:rPr>
              <a:t>a</a:t>
            </a:r>
            <a:r>
              <a:rPr lang="en-US" altLang="zh-TW" sz="1600" b="1" dirty="0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)</a:t>
            </a:r>
            <a:r>
              <a:rPr lang="en-US" altLang="zh-TW" sz="1600" dirty="0">
                <a:latin typeface="Courier New" pitchFamily="49" charset="0"/>
                <a:ea typeface="新細明體" charset="-120"/>
              </a:rPr>
              <a:t>/N;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600" dirty="0">
                <a:latin typeface="Courier New" pitchFamily="49" charset="0"/>
                <a:ea typeface="新細明體" charset="-120"/>
              </a:rPr>
              <a:t>  </a:t>
            </a:r>
            <a:r>
              <a:rPr lang="en-US" altLang="zh-TW" sz="1600" dirty="0" err="1"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TW" sz="1600" dirty="0">
                <a:latin typeface="Courier New" pitchFamily="49" charset="0"/>
                <a:ea typeface="新細明體" charset="-120"/>
              </a:rPr>
              <a:t> &lt;&lt; "mean = “ &lt;&lt; mean;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600" dirty="0">
                <a:latin typeface="Courier New" pitchFamily="49" charset="0"/>
                <a:ea typeface="新細明體" charset="-120"/>
              </a:rPr>
              <a:t>}</a:t>
            </a:r>
          </a:p>
        </p:txBody>
      </p:sp>
      <p:graphicFrame>
        <p:nvGraphicFramePr>
          <p:cNvPr id="15367" name="Object 18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129196577"/>
              </p:ext>
            </p:extLst>
          </p:nvPr>
        </p:nvGraphicFramePr>
        <p:xfrm>
          <a:off x="4889500" y="4752082"/>
          <a:ext cx="3924300" cy="154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3" name="Visio" r:id="rId4" imgW="5706230" imgH="2247867" progId="Visio.Drawing.11">
                  <p:embed/>
                </p:oleObj>
              </mc:Choice>
              <mc:Fallback>
                <p:oleObj name="Visio" r:id="rId4" imgW="5706230" imgH="2247867" progId="Visio.Drawing.11">
                  <p:embed/>
                  <p:pic>
                    <p:nvPicPr>
                      <p:cNvPr id="15367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89500" y="4752082"/>
                        <a:ext cx="3924300" cy="1546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5" name="Text Box 13"/>
          <p:cNvSpPr txBox="1">
            <a:spLocks noChangeArrowheads="1"/>
          </p:cNvSpPr>
          <p:nvPr/>
        </p:nvSpPr>
        <p:spPr bwMode="auto">
          <a:xfrm>
            <a:off x="914399" y="4876800"/>
            <a:ext cx="4038601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kumimoji="1" lang="en-US" altLang="zh-TW" dirty="0">
                <a:latin typeface="+mn-lt"/>
                <a:ea typeface="新細明體" charset="-120"/>
              </a:rPr>
              <a:t>When </a:t>
            </a:r>
            <a:r>
              <a:rPr lang="en-US" altLang="zh-TW" b="1" dirty="0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sum(</a:t>
            </a:r>
            <a:r>
              <a:rPr lang="en-US" altLang="zh-TW" b="1" dirty="0">
                <a:solidFill>
                  <a:srgbClr val="00B0F0"/>
                </a:solidFill>
                <a:latin typeface="Courier New" pitchFamily="49" charset="0"/>
                <a:ea typeface="新細明體" charset="-120"/>
              </a:rPr>
              <a:t>a</a:t>
            </a:r>
            <a:r>
              <a:rPr lang="en-US" altLang="zh-TW" b="1" dirty="0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)</a:t>
            </a:r>
            <a:r>
              <a:rPr kumimoji="1" lang="en-US" altLang="zh-TW" dirty="0">
                <a:latin typeface="+mn-lt"/>
                <a:ea typeface="新細明體" charset="-120"/>
              </a:rPr>
              <a:t> is called, the content of a (</a:t>
            </a:r>
            <a:r>
              <a:rPr kumimoji="1" lang="en-US" altLang="zh-TW" b="1" dirty="0">
                <a:latin typeface="+mn-lt"/>
                <a:ea typeface="新細明體" charset="-120"/>
              </a:rPr>
              <a:t>address of a[0]</a:t>
            </a:r>
            <a:r>
              <a:rPr kumimoji="1" lang="en-US" altLang="zh-TW" dirty="0">
                <a:latin typeface="+mn-lt"/>
                <a:ea typeface="新細明體" charset="-120"/>
              </a:rPr>
              <a:t>) is copied to the pointer variable </a:t>
            </a:r>
            <a:r>
              <a:rPr kumimoji="1" lang="en-US" altLang="zh-TW" b="1" dirty="0">
                <a:solidFill>
                  <a:srgbClr val="0070C0"/>
                </a:solidFill>
                <a:latin typeface="+mn-lt"/>
                <a:ea typeface="新細明體" charset="-120"/>
              </a:rPr>
              <a:t>b</a:t>
            </a:r>
            <a:r>
              <a:rPr kumimoji="1" lang="en-US" altLang="zh-TW" dirty="0">
                <a:latin typeface="+mn-lt"/>
                <a:ea typeface="新細明體" charset="-120"/>
              </a:rPr>
              <a:t>.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endParaRPr kumimoji="1" lang="en-US" altLang="zh-TW" dirty="0">
              <a:latin typeface="+mn-lt"/>
              <a:ea typeface="新細明體" charset="-120"/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kumimoji="1" lang="en-US" altLang="zh-TW" dirty="0">
                <a:latin typeface="+mn-lt"/>
                <a:ea typeface="新細明體" charset="-120"/>
              </a:rPr>
              <a:t>Therefore the pointer </a:t>
            </a:r>
            <a:r>
              <a:rPr kumimoji="1" lang="en-US" altLang="zh-TW" b="1" dirty="0">
                <a:solidFill>
                  <a:srgbClr val="0070C0"/>
                </a:solidFill>
                <a:latin typeface="+mj-lt"/>
                <a:ea typeface="新細明體" charset="-120"/>
              </a:rPr>
              <a:t>b</a:t>
            </a:r>
            <a:r>
              <a:rPr kumimoji="1" lang="en-US" altLang="zh-TW" b="1" dirty="0">
                <a:solidFill>
                  <a:srgbClr val="0070C0"/>
                </a:solidFill>
                <a:ea typeface="新細明體" charset="-120"/>
              </a:rPr>
              <a:t> </a:t>
            </a:r>
            <a:r>
              <a:rPr kumimoji="1" lang="en-US" altLang="zh-TW" dirty="0">
                <a:latin typeface="+mn-lt"/>
                <a:ea typeface="新細明體" charset="-120"/>
              </a:rPr>
              <a:t>points to a[0]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4876798" y="5144750"/>
            <a:ext cx="474926" cy="1179850"/>
            <a:chOff x="4876798" y="4736068"/>
            <a:chExt cx="474926" cy="1179850"/>
          </a:xfrm>
        </p:grpSpPr>
        <p:sp>
          <p:nvSpPr>
            <p:cNvPr id="8" name="Rectangle 7"/>
            <p:cNvSpPr/>
            <p:nvPr/>
          </p:nvSpPr>
          <p:spPr>
            <a:xfrm>
              <a:off x="4876798" y="4876800"/>
              <a:ext cx="449794" cy="103911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Rectangle 1"/>
            <p:cNvSpPr/>
            <p:nvPr/>
          </p:nvSpPr>
          <p:spPr>
            <a:xfrm>
              <a:off x="5029200" y="4736068"/>
              <a:ext cx="32252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TW" b="1" dirty="0">
                  <a:solidFill>
                    <a:srgbClr val="00B0F0"/>
                  </a:solidFill>
                  <a:latin typeface="Courier New" pitchFamily="49" charset="0"/>
                  <a:ea typeface="新細明體" charset="-120"/>
                </a:rPr>
                <a:t>a</a:t>
              </a:r>
              <a:endParaRPr lang="en-US" dirty="0"/>
            </a:p>
          </p:txBody>
        </p:sp>
        <p:sp>
          <p:nvSpPr>
            <p:cNvPr id="3" name="Rectangle 2"/>
            <p:cNvSpPr/>
            <p:nvPr/>
          </p:nvSpPr>
          <p:spPr>
            <a:xfrm>
              <a:off x="5029200" y="5257800"/>
              <a:ext cx="32252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TW" b="1" dirty="0">
                  <a:solidFill>
                    <a:srgbClr val="0070C0"/>
                  </a:solidFill>
                  <a:latin typeface="Courier New" pitchFamily="49" charset="0"/>
                  <a:ea typeface="新細明體" charset="-120"/>
                </a:rPr>
                <a:t>b</a:t>
              </a:r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36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3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53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53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 animBg="1"/>
      <p:bldP spid="15363" grpId="0" build="p" animBg="1"/>
      <p:bldP spid="1536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4F38797-2E9D-4EC1-A3FB-66877ED59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Access elements in 2D array with pointers</a:t>
            </a:r>
            <a:endParaRPr lang="zh-CN" altLang="en-US" dirty="0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1FFD40D9-DEF8-4CB6-BB40-103B4A430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653ED2-267D-454B-B9E3-59503D7C3DE8}" type="slidenum">
              <a:rPr lang="zh-TW" altLang="en-US" smtClean="0"/>
              <a:pPr>
                <a:defRPr/>
              </a:pPr>
              <a:t>14</a:t>
            </a:fld>
            <a:endParaRPr lang="en-US" altLang="zh-TW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583B2B1-2DD0-4A10-B7B9-DFEA9310A880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CN" dirty="0"/>
              <a:t>We can use a point to access a 2D array</a:t>
            </a:r>
          </a:p>
          <a:p>
            <a:endParaRPr lang="en-US" altLang="zh-CN" dirty="0"/>
          </a:p>
          <a:p>
            <a:r>
              <a:rPr lang="en-US" altLang="zh-CN" dirty="0"/>
              <a:t>For a 2D array </a:t>
            </a:r>
            <a:r>
              <a:rPr lang="en-US" altLang="zh-CN" sz="2200" dirty="0">
                <a:latin typeface="Courier New" pitchFamily="49" charset="0"/>
                <a:ea typeface="新細明體" charset="-120"/>
              </a:rPr>
              <a:t>int a[4][3]</a:t>
            </a:r>
            <a:r>
              <a:rPr lang="en-US" altLang="zh-CN" dirty="0"/>
              <a:t>, a[</a:t>
            </a:r>
            <a:r>
              <a:rPr lang="en-US" altLang="zh-CN" dirty="0" err="1"/>
              <a:t>i</a:t>
            </a:r>
            <a:r>
              <a:rPr lang="en-US" altLang="zh-CN" dirty="0"/>
              <a:t>] (</a:t>
            </a:r>
            <a:r>
              <a:rPr lang="en-US" altLang="zh-CN" dirty="0" err="1"/>
              <a:t>i</a:t>
            </a:r>
            <a:r>
              <a:rPr lang="en-US" altLang="zh-CN" dirty="0"/>
              <a:t>=0,1,2,3) is the address of the </a:t>
            </a:r>
            <a:r>
              <a:rPr lang="en-US" altLang="zh-CN" dirty="0">
                <a:solidFill>
                  <a:srgbClr val="C00000"/>
                </a:solidFill>
              </a:rPr>
              <a:t>first element</a:t>
            </a:r>
            <a:r>
              <a:rPr lang="en-US" altLang="zh-CN" dirty="0"/>
              <a:t> in the </a:t>
            </a:r>
            <a:r>
              <a:rPr lang="en-US" altLang="zh-CN" i="1" dirty="0" err="1"/>
              <a:t>i</a:t>
            </a:r>
            <a:r>
              <a:rPr lang="en-US" altLang="zh-CN" dirty="0" err="1"/>
              <a:t>-th</a:t>
            </a:r>
            <a:r>
              <a:rPr lang="en-US" altLang="zh-CN" dirty="0"/>
              <a:t>. row</a:t>
            </a:r>
          </a:p>
          <a:p>
            <a:endParaRPr lang="en-US" altLang="zh-CN" dirty="0"/>
          </a:p>
          <a:p>
            <a:r>
              <a:rPr lang="en-US" altLang="zh-CN" dirty="0"/>
              <a:t>For </a:t>
            </a:r>
            <a:r>
              <a:rPr lang="en-US" altLang="zh-CN" dirty="0">
                <a:solidFill>
                  <a:srgbClr val="7030A0"/>
                </a:solidFill>
              </a:rPr>
              <a:t>each row</a:t>
            </a:r>
            <a:r>
              <a:rPr lang="en-US" altLang="zh-CN" dirty="0"/>
              <a:t>, it is equivalent to </a:t>
            </a:r>
            <a:r>
              <a:rPr lang="en-US" altLang="zh-CN" dirty="0">
                <a:solidFill>
                  <a:srgbClr val="0070C0"/>
                </a:solidFill>
              </a:rPr>
              <a:t>one 1D array</a:t>
            </a:r>
            <a:r>
              <a:rPr lang="en-US" altLang="zh-CN" dirty="0"/>
              <a:t> </a:t>
            </a:r>
          </a:p>
          <a:p>
            <a:endParaRPr lang="en-US" altLang="zh-CN" dirty="0"/>
          </a:p>
          <a:p>
            <a:r>
              <a:rPr lang="en-US" altLang="zh-CN" dirty="0"/>
              <a:t>We can declare a pointer </a:t>
            </a:r>
            <a:r>
              <a:rPr lang="en-US" altLang="zh-CN" sz="2200" dirty="0">
                <a:latin typeface="Courier New" pitchFamily="49" charset="0"/>
                <a:ea typeface="新細明體" charset="-120"/>
              </a:rPr>
              <a:t>int *p = a[</a:t>
            </a:r>
            <a:r>
              <a:rPr lang="en-US" altLang="zh-CN" sz="2200" dirty="0" err="1">
                <a:latin typeface="Courier New" pitchFamily="49" charset="0"/>
                <a:ea typeface="新細明體" charset="-120"/>
              </a:rPr>
              <a:t>i</a:t>
            </a:r>
            <a:r>
              <a:rPr lang="en-US" altLang="zh-CN" sz="2200" dirty="0">
                <a:latin typeface="Courier New" pitchFamily="49" charset="0"/>
                <a:ea typeface="新細明體" charset="-120"/>
              </a:rPr>
              <a:t>]</a:t>
            </a:r>
            <a:r>
              <a:rPr lang="en-US" altLang="zh-CN" dirty="0"/>
              <a:t> to access every element on the </a:t>
            </a:r>
            <a:r>
              <a:rPr lang="en-US" altLang="zh-CN" i="1" dirty="0" err="1"/>
              <a:t>i</a:t>
            </a:r>
            <a:r>
              <a:rPr lang="en-US" altLang="zh-CN" dirty="0" err="1"/>
              <a:t>-th</a:t>
            </a:r>
            <a:r>
              <a:rPr lang="en-US" altLang="zh-CN" dirty="0"/>
              <a:t>. row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1969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55448F4-126D-4A9E-9671-C10D2E47D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Access elements in 2D array with pointers</a:t>
            </a:r>
            <a:endParaRPr lang="zh-CN" altLang="en-US" dirty="0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CC6A500C-F622-4EC4-AC0C-F4A079EEF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653ED2-267D-454B-B9E3-59503D7C3DE8}" type="slidenum">
              <a:rPr lang="zh-TW" altLang="en-US" smtClean="0"/>
              <a:pPr>
                <a:defRPr/>
              </a:pPr>
              <a:t>15</a:t>
            </a:fld>
            <a:endParaRPr lang="en-US" altLang="zh-TW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04B1F50D-27B1-428B-BA9D-817BC8A5E1EC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CN" dirty="0"/>
              <a:t>Like the 1D array, we use the ‘*’ sign to access the elements in one 2D array</a:t>
            </a:r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7CF64C9-CE2C-4ECC-B7FC-77D964E96EAF}"/>
              </a:ext>
            </a:extLst>
          </p:cNvPr>
          <p:cNvSpPr txBox="1"/>
          <p:nvPr/>
        </p:nvSpPr>
        <p:spPr>
          <a:xfrm>
            <a:off x="914400" y="2648515"/>
            <a:ext cx="73152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en-US" altLang="zh-TW" sz="2000" dirty="0">
                <a:latin typeface="Courier New" pitchFamily="49" charset="0"/>
              </a:rPr>
              <a:t>int a[4][3] = {1,2,3,4,5,6,7,8,9,10,11,12};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CN" sz="2000" dirty="0">
                <a:latin typeface="Courier New" pitchFamily="49" charset="0"/>
              </a:rPr>
              <a:t>int *p = a[0];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CN" sz="2000" dirty="0">
                <a:latin typeface="Courier New" pitchFamily="49" charset="0"/>
              </a:rPr>
              <a:t>for(int </a:t>
            </a:r>
            <a:r>
              <a:rPr lang="en-US" altLang="zh-CN" sz="2000" dirty="0" err="1">
                <a:latin typeface="Courier New" pitchFamily="49" charset="0"/>
              </a:rPr>
              <a:t>i</a:t>
            </a:r>
            <a:r>
              <a:rPr lang="en-US" altLang="zh-CN" sz="2000" dirty="0">
                <a:latin typeface="Courier New" pitchFamily="49" charset="0"/>
              </a:rPr>
              <a:t> = 0; </a:t>
            </a:r>
            <a:r>
              <a:rPr lang="en-US" altLang="zh-CN" sz="2000" dirty="0" err="1">
                <a:latin typeface="Courier New" pitchFamily="49" charset="0"/>
              </a:rPr>
              <a:t>i</a:t>
            </a:r>
            <a:r>
              <a:rPr lang="en-US" altLang="zh-CN" sz="2000" dirty="0">
                <a:latin typeface="Courier New" pitchFamily="49" charset="0"/>
              </a:rPr>
              <a:t>&lt;12; </a:t>
            </a:r>
            <a:r>
              <a:rPr lang="en-US" altLang="zh-CN" sz="2000" dirty="0" err="1">
                <a:latin typeface="Courier New" pitchFamily="49" charset="0"/>
              </a:rPr>
              <a:t>i</a:t>
            </a:r>
            <a:r>
              <a:rPr lang="en-US" altLang="zh-CN" sz="2000" dirty="0">
                <a:latin typeface="Courier New" pitchFamily="49" charset="0"/>
              </a:rPr>
              <a:t>++){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CN" sz="2000" dirty="0">
                <a:latin typeface="Courier New" pitchFamily="49" charset="0"/>
              </a:rPr>
              <a:t>  </a:t>
            </a:r>
            <a:r>
              <a:rPr lang="en-US" altLang="zh-CN" sz="2000" dirty="0" err="1">
                <a:latin typeface="Courier New" pitchFamily="49" charset="0"/>
              </a:rPr>
              <a:t>cout</a:t>
            </a:r>
            <a:r>
              <a:rPr lang="en-US" altLang="zh-CN" sz="2000" dirty="0">
                <a:latin typeface="Courier New" pitchFamily="49" charset="0"/>
              </a:rPr>
              <a:t> &lt;&lt; *p &lt;&lt; </a:t>
            </a:r>
            <a:r>
              <a:rPr lang="en-US" altLang="zh-CN" sz="2000" dirty="0" err="1">
                <a:latin typeface="Courier New" pitchFamily="49" charset="0"/>
              </a:rPr>
              <a:t>endl</a:t>
            </a:r>
            <a:r>
              <a:rPr lang="en-US" altLang="zh-CN" sz="2000" dirty="0">
                <a:latin typeface="Courier New" pitchFamily="49" charset="0"/>
              </a:rPr>
              <a:t>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CN" sz="2000" dirty="0">
                <a:latin typeface="Courier New" pitchFamily="49" charset="0"/>
              </a:rPr>
              <a:t>  p++;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CN" sz="2000" dirty="0">
                <a:latin typeface="Courier New" pitchFamily="49" charset="0"/>
              </a:rPr>
              <a:t>}</a:t>
            </a:r>
          </a:p>
          <a:p>
            <a:pPr eaLnBrk="1" hangingPunct="1">
              <a:buFont typeface="Wingdings" pitchFamily="2" charset="2"/>
              <a:buNone/>
            </a:pPr>
            <a:endParaRPr lang="en-US" altLang="zh-CN" sz="2000" dirty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54897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3600"/>
            <a:ext cx="7772400" cy="11448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eaLnBrk="1" hangingPunct="1"/>
            <a:r>
              <a:rPr lang="en-US" altLang="zh-TW" dirty="0">
                <a:ea typeface="新細明體" charset="-120"/>
              </a:rPr>
              <a:t>Arrays, pointers and </a:t>
            </a:r>
            <a:r>
              <a:rPr lang="en-US" altLang="zh-TW" b="1" dirty="0">
                <a:ea typeface="新細明體" charset="-120"/>
              </a:rPr>
              <a:t>strings</a:t>
            </a:r>
          </a:p>
        </p:txBody>
      </p:sp>
      <p:sp>
        <p:nvSpPr>
          <p:cNvPr id="1638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14400" y="1752600"/>
            <a:ext cx="7772400" cy="42672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  <a:ea typeface="新細明體" charset="-120"/>
              </a:rPr>
              <a:t>char s[]="</a:t>
            </a:r>
            <a:r>
              <a:rPr lang="en-US" altLang="zh-TW" sz="1900" dirty="0" err="1">
                <a:latin typeface="Courier New" pitchFamily="49" charset="0"/>
                <a:ea typeface="新細明體" charset="-120"/>
              </a:rPr>
              <a:t>abc</a:t>
            </a:r>
            <a:r>
              <a:rPr lang="en-US" altLang="zh-TW" sz="1900" dirty="0">
                <a:latin typeface="Courier New" pitchFamily="49" charset="0"/>
                <a:ea typeface="新細明體" charset="-120"/>
              </a:rPr>
              <a:t>";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  <a:ea typeface="新細明體" charset="-120"/>
              </a:rPr>
              <a:t>s="</a:t>
            </a:r>
            <a:r>
              <a:rPr lang="en-US" altLang="zh-TW" sz="1900" dirty="0" err="1">
                <a:latin typeface="Courier New" pitchFamily="49" charset="0"/>
                <a:ea typeface="新細明體" charset="-120"/>
              </a:rPr>
              <a:t>abcd</a:t>
            </a:r>
            <a:r>
              <a:rPr lang="en-US" altLang="zh-TW" sz="1900" dirty="0">
                <a:latin typeface="Courier New" pitchFamily="49" charset="0"/>
                <a:ea typeface="新細明體" charset="-120"/>
              </a:rPr>
              <a:t>"; </a:t>
            </a:r>
            <a:r>
              <a:rPr lang="en-US" altLang="zh-TW" sz="1900" dirty="0">
                <a:solidFill>
                  <a:srgbClr val="006600"/>
                </a:solidFill>
                <a:latin typeface="Courier New" pitchFamily="49" charset="0"/>
                <a:ea typeface="新細明體" charset="-120"/>
              </a:rPr>
              <a:t>//illegal </a:t>
            </a:r>
          </a:p>
          <a:p>
            <a:pPr eaLnBrk="1" hangingPunct="1">
              <a:buFont typeface="Wingdings" pitchFamily="2" charset="2"/>
              <a:buNone/>
            </a:pPr>
            <a:endParaRPr lang="en-US" altLang="zh-TW" sz="1900" dirty="0">
              <a:ea typeface="新細明體" charset="-12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900" dirty="0">
                <a:ea typeface="新細明體" charset="-120"/>
              </a:rPr>
              <a:t>Illegal as </a:t>
            </a:r>
            <a:r>
              <a:rPr lang="en-US" altLang="zh-TW" sz="1900" dirty="0">
                <a:solidFill>
                  <a:schemeClr val="accent2"/>
                </a:solidFill>
                <a:latin typeface="Courier New" pitchFamily="49" charset="0"/>
                <a:ea typeface="新細明體" charset="-120"/>
              </a:rPr>
              <a:t>s</a:t>
            </a:r>
            <a:r>
              <a:rPr lang="en-US" altLang="zh-TW" sz="1900" dirty="0">
                <a:ea typeface="新細明體" charset="-120"/>
              </a:rPr>
              <a:t> is a </a:t>
            </a:r>
            <a:r>
              <a:rPr lang="en-US" altLang="zh-TW" sz="1900" dirty="0">
                <a:solidFill>
                  <a:schemeClr val="accent2"/>
                </a:solidFill>
                <a:ea typeface="新細明體" charset="-120"/>
              </a:rPr>
              <a:t>constant</a:t>
            </a:r>
            <a:r>
              <a:rPr lang="en-US" altLang="zh-TW" sz="1900" dirty="0">
                <a:ea typeface="新細明體" charset="-120"/>
              </a:rPr>
              <a:t> </a:t>
            </a:r>
            <a:r>
              <a:rPr lang="en-US" altLang="zh-TW" sz="1900" dirty="0">
                <a:solidFill>
                  <a:schemeClr val="accent2"/>
                </a:solidFill>
                <a:ea typeface="新細明體" charset="-120"/>
              </a:rPr>
              <a:t>pointer</a:t>
            </a:r>
            <a:r>
              <a:rPr lang="en-US" altLang="zh-TW" sz="1900" dirty="0">
                <a:ea typeface="新細明體" charset="-120"/>
              </a:rPr>
              <a:t> and cannot be modified</a:t>
            </a:r>
            <a:endParaRPr lang="en-US" altLang="zh-TW" sz="1900" dirty="0">
              <a:latin typeface="Courier New" pitchFamily="49" charset="0"/>
              <a:ea typeface="新細明體" charset="-120"/>
            </a:endParaRPr>
          </a:p>
          <a:p>
            <a:pPr eaLnBrk="1" hangingPunct="1">
              <a:buFont typeface="Wingdings" pitchFamily="2" charset="2"/>
              <a:buNone/>
            </a:pPr>
            <a:endParaRPr lang="en-US" altLang="zh-TW" sz="1900" dirty="0">
              <a:ea typeface="新細明體" charset="-120"/>
            </a:endParaRPr>
          </a:p>
          <a:p>
            <a:pPr eaLnBrk="1" hangingPunct="1">
              <a:buFont typeface="Wingdings" pitchFamily="2" charset="2"/>
              <a:buNone/>
            </a:pPr>
            <a:endParaRPr lang="zh-TW" altLang="en-US" sz="1900" dirty="0">
              <a:solidFill>
                <a:schemeClr val="accent2"/>
              </a:solidFill>
              <a:ea typeface="新細明體" charset="-120"/>
            </a:endParaRPr>
          </a:p>
        </p:txBody>
      </p:sp>
      <p:graphicFrame>
        <p:nvGraphicFramePr>
          <p:cNvPr id="16389" name="Object 20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959878836"/>
              </p:ext>
            </p:extLst>
          </p:nvPr>
        </p:nvGraphicFramePr>
        <p:xfrm>
          <a:off x="1066800" y="3505200"/>
          <a:ext cx="6896100" cy="173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7" name="Visio" r:id="rId4" imgW="7367128" imgH="1859198" progId="Visio.Drawing.11">
                  <p:embed/>
                </p:oleObj>
              </mc:Choice>
              <mc:Fallback>
                <p:oleObj name="Visio" r:id="rId4" imgW="7367128" imgH="1859198" progId="Visio.Drawing.11">
                  <p:embed/>
                  <p:pic>
                    <p:nvPicPr>
                      <p:cNvPr id="16389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3505200"/>
                        <a:ext cx="6896100" cy="1739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8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58A7AF09-4A20-4C5A-8E85-2003478E736B}" type="slidenum">
              <a:rPr lang="zh-TW" altLang="en-US">
                <a:ea typeface="新細明體" charset="-120"/>
              </a:rPr>
              <a:pPr/>
              <a:t>16</a:t>
            </a:fld>
            <a:endParaRPr lang="en-US" altLang="zh-TW">
              <a:ea typeface="新細明體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3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3600"/>
            <a:ext cx="7772400" cy="11448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eaLnBrk="1" hangingPunct="1"/>
            <a:r>
              <a:rPr lang="en-US" altLang="zh-TW" dirty="0" err="1">
                <a:latin typeface="Courier New" pitchFamily="49" charset="0"/>
                <a:ea typeface="新細明體" charset="-120"/>
              </a:rPr>
              <a:t>cin</a:t>
            </a:r>
            <a:r>
              <a:rPr lang="en-US" altLang="zh-TW" dirty="0">
                <a:latin typeface="Courier New" pitchFamily="49" charset="0"/>
                <a:ea typeface="新細明體" charset="-120"/>
              </a:rPr>
              <a:t> &gt;&gt; </a:t>
            </a:r>
            <a:r>
              <a:rPr lang="en-US" altLang="zh-TW" dirty="0">
                <a:ea typeface="新細明體" charset="-120"/>
              </a:rPr>
              <a:t>a string (I)</a:t>
            </a:r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14400" y="1752600"/>
            <a:ext cx="3924300" cy="4267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100" dirty="0">
                <a:latin typeface="Courier New" pitchFamily="49" charset="0"/>
                <a:ea typeface="新細明體" charset="-120"/>
              </a:rPr>
              <a:t>char s[]="</a:t>
            </a:r>
            <a:r>
              <a:rPr lang="en-US" altLang="zh-TW" sz="2100" dirty="0" err="1">
                <a:latin typeface="Courier New" pitchFamily="49" charset="0"/>
                <a:ea typeface="新細明體" charset="-120"/>
              </a:rPr>
              <a:t>abc</a:t>
            </a:r>
            <a:r>
              <a:rPr lang="en-US" altLang="zh-TW" sz="2100" dirty="0">
                <a:latin typeface="Courier New" pitchFamily="49" charset="0"/>
                <a:ea typeface="新細明體" charset="-120"/>
              </a:rPr>
              <a:t>";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100" dirty="0" err="1">
                <a:latin typeface="Courier New" pitchFamily="49" charset="0"/>
                <a:ea typeface="新細明體" charset="-120"/>
              </a:rPr>
              <a:t>cin</a:t>
            </a:r>
            <a:r>
              <a:rPr lang="en-US" altLang="zh-TW" sz="2100" dirty="0">
                <a:latin typeface="Courier New" pitchFamily="49" charset="0"/>
                <a:ea typeface="新細明體" charset="-120"/>
              </a:rPr>
              <a:t> &gt;&gt; s;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altLang="zh-TW" sz="2100" dirty="0">
              <a:latin typeface="Courier New" pitchFamily="49" charset="0"/>
              <a:ea typeface="新細明體" charset="-120"/>
            </a:endParaRPr>
          </a:p>
        </p:txBody>
      </p:sp>
      <p:graphicFrame>
        <p:nvGraphicFramePr>
          <p:cNvPr id="17414" name="Object 14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873958766"/>
              </p:ext>
            </p:extLst>
          </p:nvPr>
        </p:nvGraphicFramePr>
        <p:xfrm>
          <a:off x="2346325" y="3886200"/>
          <a:ext cx="5365750" cy="1624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1" name="Visio" r:id="rId4" imgW="5926987" imgH="1793340" progId="Visio.Drawing.11">
                  <p:embed/>
                </p:oleObj>
              </mc:Choice>
              <mc:Fallback>
                <p:oleObj name="Visio" r:id="rId4" imgW="5926987" imgH="1793340" progId="Visio.Drawing.11">
                  <p:embed/>
                  <p:pic>
                    <p:nvPicPr>
                      <p:cNvPr id="17414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46325" y="3886200"/>
                        <a:ext cx="5365750" cy="1624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0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793C8641-3038-4FB7-94B4-7BAEC069F1C6}" type="slidenum">
              <a:rPr lang="zh-TW" altLang="en-US">
                <a:ea typeface="新細明體" charset="-120"/>
              </a:rPr>
              <a:pPr/>
              <a:t>17</a:t>
            </a:fld>
            <a:endParaRPr lang="en-US" altLang="zh-TW">
              <a:ea typeface="新細明體" charset="-120"/>
            </a:endParaRPr>
          </a:p>
        </p:txBody>
      </p:sp>
      <p:sp>
        <p:nvSpPr>
          <p:cNvPr id="17413" name="Rectangle 13"/>
          <p:cNvSpPr>
            <a:spLocks noChangeArrowheads="1"/>
          </p:cNvSpPr>
          <p:nvPr/>
        </p:nvSpPr>
        <p:spPr bwMode="auto">
          <a:xfrm>
            <a:off x="5181600" y="1865312"/>
            <a:ext cx="3039615" cy="3877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kumimoji="1" lang="en-US" altLang="zh-TW" sz="2400" dirty="0">
                <a:latin typeface="Comic Sans MS" pitchFamily="66" charset="0"/>
                <a:ea typeface="新細明體" charset="-120"/>
              </a:rPr>
              <a:t>input: “Hello World”</a:t>
            </a:r>
            <a:endParaRPr kumimoji="1" lang="en-US" altLang="zh-TW" sz="2400" dirty="0">
              <a:latin typeface="Courier New" pitchFamily="49" charset="0"/>
              <a:ea typeface="新細明體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4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>
                <a:latin typeface="Courier New" pitchFamily="49" charset="0"/>
                <a:ea typeface="新細明體" charset="-120"/>
              </a:rPr>
              <a:t>cin</a:t>
            </a:r>
            <a:r>
              <a:rPr lang="en-US" altLang="zh-TW" dirty="0">
                <a:latin typeface="Courier New" pitchFamily="49" charset="0"/>
                <a:ea typeface="新細明體" charset="-120"/>
              </a:rPr>
              <a:t> &gt;&gt; </a:t>
            </a:r>
            <a:r>
              <a:rPr lang="en-US" altLang="zh-TW" dirty="0">
                <a:ea typeface="新細明體" charset="-120"/>
              </a:rPr>
              <a:t>a string (I)</a:t>
            </a:r>
          </a:p>
        </p:txBody>
      </p:sp>
      <p:sp>
        <p:nvSpPr>
          <p:cNvPr id="1843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6F7027D2-BC87-48C6-9313-AF5105E71B40}" type="slidenum">
              <a:rPr lang="zh-TW" altLang="en-US">
                <a:ea typeface="新細明體" charset="-120"/>
              </a:rPr>
              <a:pPr/>
              <a:t>18</a:t>
            </a:fld>
            <a:endParaRPr lang="en-US" altLang="zh-TW">
              <a:ea typeface="新細明體" charset="-120"/>
            </a:endParaRPr>
          </a:p>
        </p:txBody>
      </p:sp>
      <p:graphicFrame>
        <p:nvGraphicFramePr>
          <p:cNvPr id="18436" name="Object 4"/>
          <p:cNvGraphicFramePr>
            <a:graphicFrameLocks noGrp="1" noChangeAspect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578728140"/>
              </p:ext>
            </p:extLst>
          </p:nvPr>
        </p:nvGraphicFramePr>
        <p:xfrm>
          <a:off x="914400" y="1600200"/>
          <a:ext cx="5551487" cy="289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5" name="Visio" r:id="rId4" imgW="7367066" imgH="3839130" progId="Visio.Drawing.11">
                  <p:embed/>
                </p:oleObj>
              </mc:Choice>
              <mc:Fallback>
                <p:oleObj name="Visio" r:id="rId4" imgW="7367066" imgH="3839130" progId="Visio.Drawing.11">
                  <p:embed/>
                  <p:pic>
                    <p:nvPicPr>
                      <p:cNvPr id="1843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600200"/>
                        <a:ext cx="5551487" cy="2892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7" name="Text Box 7"/>
          <p:cNvSpPr txBox="1">
            <a:spLocks noChangeArrowheads="1"/>
          </p:cNvSpPr>
          <p:nvPr/>
        </p:nvSpPr>
        <p:spPr bwMode="auto">
          <a:xfrm>
            <a:off x="914400" y="4697413"/>
            <a:ext cx="7772400" cy="14773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kumimoji="1" lang="en-US" altLang="zh-TW" dirty="0">
                <a:latin typeface="Comic Sans MS" pitchFamily="66" charset="0"/>
                <a:ea typeface="新細明體" charset="-120"/>
              </a:rPr>
              <a:t>Size of </a:t>
            </a:r>
            <a:r>
              <a:rPr kumimoji="1" lang="en-US" altLang="zh-TW" dirty="0">
                <a:latin typeface="Courier New" pitchFamily="49" charset="0"/>
                <a:ea typeface="新細明體" charset="-120"/>
              </a:rPr>
              <a:t>s</a:t>
            </a:r>
            <a:r>
              <a:rPr kumimoji="1" lang="en-US" altLang="zh-TW" dirty="0">
                <a:latin typeface="Comic Sans MS" pitchFamily="66" charset="0"/>
                <a:ea typeface="新細明體" charset="-120"/>
              </a:rPr>
              <a:t> is </a:t>
            </a:r>
            <a:r>
              <a:rPr kumimoji="1" lang="en-US" altLang="zh-TW" b="1" dirty="0">
                <a:solidFill>
                  <a:srgbClr val="0070C0"/>
                </a:solidFill>
                <a:latin typeface="Courier New" pitchFamily="49" charset="0"/>
                <a:ea typeface="新細明體" charset="-120"/>
              </a:rPr>
              <a:t>4</a:t>
            </a:r>
            <a:r>
              <a:rPr kumimoji="1" lang="en-US" altLang="zh-TW" dirty="0">
                <a:latin typeface="Comic Sans MS" pitchFamily="66" charset="0"/>
                <a:ea typeface="新細明體" charset="-120"/>
              </a:rPr>
              <a:t>. Array out-of-bound!  </a:t>
            </a:r>
            <a:r>
              <a:rPr kumimoji="1" lang="en-US" altLang="zh-TW" dirty="0" err="1">
                <a:latin typeface="Courier New" pitchFamily="49" charset="0"/>
                <a:ea typeface="新細明體" charset="-120"/>
              </a:rPr>
              <a:t>cin</a:t>
            </a:r>
            <a:r>
              <a:rPr kumimoji="1" lang="en-US" altLang="zh-TW" dirty="0">
                <a:latin typeface="Courier New" pitchFamily="49" charset="0"/>
                <a:ea typeface="新細明體" charset="-120"/>
              </a:rPr>
              <a:t> &gt;&gt; </a:t>
            </a:r>
            <a:r>
              <a:rPr kumimoji="1" lang="en-US" altLang="zh-TW" dirty="0">
                <a:latin typeface="Comic Sans MS" pitchFamily="66" charset="0"/>
                <a:ea typeface="新細明體" charset="-120"/>
              </a:rPr>
              <a:t>does not perform bound-checking</a:t>
            </a:r>
          </a:p>
          <a:p>
            <a:pPr eaLnBrk="1" hangingPunct="1"/>
            <a:r>
              <a:rPr kumimoji="1" lang="en-US" altLang="zh-TW" dirty="0">
                <a:latin typeface="Comic Sans MS" pitchFamily="66" charset="0"/>
                <a:ea typeface="新細明體" charset="-120"/>
              </a:rPr>
              <a:t>Better to use:</a:t>
            </a:r>
          </a:p>
          <a:p>
            <a:pPr eaLnBrk="1" hangingPunct="1"/>
            <a:r>
              <a:rPr kumimoji="1" lang="en-US" altLang="zh-TW" dirty="0">
                <a:latin typeface="Courier New" pitchFamily="49" charset="0"/>
                <a:ea typeface="新細明體" charset="-120"/>
              </a:rPr>
              <a:t>  </a:t>
            </a:r>
            <a:r>
              <a:rPr kumimoji="1" lang="en-US" altLang="zh-TW" dirty="0" err="1">
                <a:latin typeface="Courier New" pitchFamily="49" charset="0"/>
                <a:ea typeface="新細明體" charset="-120"/>
              </a:rPr>
              <a:t>cin.getline</a:t>
            </a:r>
            <a:r>
              <a:rPr kumimoji="1" lang="en-US" altLang="zh-TW" dirty="0">
                <a:latin typeface="Courier New" pitchFamily="49" charset="0"/>
                <a:ea typeface="新細明體" charset="-120"/>
              </a:rPr>
              <a:t>(s,</a:t>
            </a:r>
            <a:r>
              <a:rPr kumimoji="1" lang="en-US" altLang="zh-TW" b="1" dirty="0">
                <a:solidFill>
                  <a:srgbClr val="0070C0"/>
                </a:solidFill>
                <a:latin typeface="Courier New" pitchFamily="49" charset="0"/>
                <a:ea typeface="新細明體" charset="-120"/>
              </a:rPr>
              <a:t>4</a:t>
            </a:r>
            <a:r>
              <a:rPr kumimoji="1" lang="en-US" altLang="zh-TW" dirty="0">
                <a:latin typeface="Courier New" pitchFamily="49" charset="0"/>
                <a:ea typeface="新細明體" charset="-120"/>
              </a:rPr>
              <a:t>); /*read at most </a:t>
            </a:r>
            <a:r>
              <a:rPr kumimoji="1" lang="en-US" altLang="zh-TW" b="1" dirty="0">
                <a:solidFill>
                  <a:srgbClr val="0070C0"/>
                </a:solidFill>
                <a:latin typeface="Courier New" pitchFamily="49" charset="0"/>
                <a:ea typeface="新細明體" charset="-120"/>
              </a:rPr>
              <a:t>3</a:t>
            </a:r>
            <a:r>
              <a:rPr kumimoji="1" lang="en-US" altLang="zh-TW" dirty="0">
                <a:latin typeface="Courier New" pitchFamily="49" charset="0"/>
                <a:ea typeface="新細明體" charset="-120"/>
              </a:rPr>
              <a:t> characters*/</a:t>
            </a:r>
          </a:p>
          <a:p>
            <a:pPr eaLnBrk="1" hangingPunct="1"/>
            <a:r>
              <a:rPr kumimoji="1" lang="en-US" altLang="zh-TW" dirty="0">
                <a:latin typeface="Comic Sans MS" pitchFamily="66" charset="0"/>
                <a:ea typeface="新細明體" charset="-120"/>
              </a:rPr>
              <a:t>Leaving space for the final</a:t>
            </a:r>
            <a:r>
              <a:rPr kumimoji="1" lang="en-US" altLang="zh-TW" dirty="0">
                <a:latin typeface="Courier New" pitchFamily="49" charset="0"/>
                <a:ea typeface="新細明體" charset="-120"/>
              </a:rPr>
              <a:t> '\0'</a:t>
            </a:r>
            <a:r>
              <a:rPr kumimoji="1" lang="en-US" altLang="zh-TW" dirty="0">
                <a:latin typeface="Comic Sans MS" pitchFamily="66" charset="0"/>
                <a:ea typeface="新細明體" charset="-120"/>
              </a:rPr>
              <a:t> character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4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4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4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4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cin.ignore</a:t>
            </a:r>
            <a:r>
              <a:rPr lang="en-US" altLang="zh-CN" dirty="0"/>
              <a:t>()</a:t>
            </a:r>
            <a:endParaRPr lang="zh-CN" alt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653ED2-267D-454B-B9E3-59503D7C3DE8}" type="slidenum">
              <a:rPr kumimoji="0" lang="zh-TW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j-cs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j-cs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CN" dirty="0"/>
              <a:t>For </a:t>
            </a:r>
            <a:r>
              <a:rPr lang="en-US" altLang="zh-CN" b="1" dirty="0" err="1"/>
              <a:t>std</a:t>
            </a:r>
            <a:r>
              <a:rPr lang="en-US" altLang="zh-CN" b="1" dirty="0"/>
              <a:t>::</a:t>
            </a:r>
            <a:r>
              <a:rPr lang="en-US" altLang="zh-CN" b="1" dirty="0" err="1"/>
              <a:t>cin</a:t>
            </a:r>
            <a:r>
              <a:rPr lang="en-US" altLang="zh-CN" dirty="0"/>
              <a:t> statements, you use </a:t>
            </a:r>
            <a:r>
              <a:rPr lang="en-US" altLang="zh-CN" b="1" dirty="0"/>
              <a:t>ignore()</a:t>
            </a:r>
            <a:r>
              <a:rPr lang="en-US" altLang="zh-CN" dirty="0"/>
              <a:t> before you do a </a:t>
            </a:r>
            <a:r>
              <a:rPr lang="en-US" altLang="zh-CN" b="1" dirty="0" err="1"/>
              <a:t>getline</a:t>
            </a:r>
            <a:r>
              <a:rPr lang="en-US" altLang="zh-CN" b="1" dirty="0"/>
              <a:t>()</a:t>
            </a:r>
            <a:r>
              <a:rPr lang="en-US" altLang="zh-CN" dirty="0"/>
              <a:t> call</a:t>
            </a:r>
          </a:p>
          <a:p>
            <a:r>
              <a:rPr lang="en-US" altLang="zh-CN" dirty="0"/>
              <a:t>When a user inputs something with </a:t>
            </a:r>
            <a:r>
              <a:rPr lang="en-US" altLang="zh-CN" b="1" dirty="0" err="1"/>
              <a:t>std</a:t>
            </a:r>
            <a:r>
              <a:rPr lang="en-US" altLang="zh-CN" b="1" dirty="0"/>
              <a:t>::</a:t>
            </a:r>
            <a:r>
              <a:rPr lang="en-US" altLang="zh-CN" b="1" dirty="0" err="1"/>
              <a:t>cin</a:t>
            </a:r>
            <a:r>
              <a:rPr lang="en-US" altLang="zh-CN" dirty="0"/>
              <a:t>, they hit enter and a </a:t>
            </a:r>
            <a:r>
              <a:rPr lang="en-US" altLang="zh-CN" b="1" dirty="0"/>
              <a:t>'\n'</a:t>
            </a:r>
            <a:r>
              <a:rPr lang="en-US" altLang="zh-CN" dirty="0"/>
              <a:t> char gets into the </a:t>
            </a:r>
            <a:r>
              <a:rPr lang="en-US" altLang="zh-CN" b="1" dirty="0" err="1"/>
              <a:t>cin</a:t>
            </a:r>
            <a:r>
              <a:rPr lang="en-US" altLang="zh-CN" dirty="0"/>
              <a:t> buffer. Then if you use </a:t>
            </a:r>
            <a:r>
              <a:rPr lang="en-US" altLang="zh-CN" b="1" dirty="0" err="1"/>
              <a:t>getline</a:t>
            </a:r>
            <a:r>
              <a:rPr lang="en-US" altLang="zh-CN" b="1" dirty="0"/>
              <a:t>()</a:t>
            </a:r>
            <a:r>
              <a:rPr lang="en-US" altLang="zh-CN" dirty="0"/>
              <a:t>, it gets the newline char instead of the string you want</a:t>
            </a:r>
          </a:p>
          <a:p>
            <a:r>
              <a:rPr lang="en-US" altLang="zh-CN" dirty="0">
                <a:solidFill>
                  <a:srgbClr val="C00000"/>
                </a:solidFill>
              </a:rPr>
              <a:t>But </a:t>
            </a:r>
            <a:r>
              <a:rPr lang="en-US" altLang="zh-CN" b="1" dirty="0" err="1">
                <a:solidFill>
                  <a:srgbClr val="C00000"/>
                </a:solidFill>
              </a:rPr>
              <a:t>cin</a:t>
            </a:r>
            <a:r>
              <a:rPr lang="en-US" altLang="zh-CN" dirty="0">
                <a:solidFill>
                  <a:srgbClr val="C00000"/>
                </a:solidFill>
              </a:rPr>
              <a:t> itself doesn't have this issue…</a:t>
            </a:r>
          </a:p>
          <a:p>
            <a:r>
              <a:rPr lang="en-US" altLang="zh-CN" dirty="0"/>
              <a:t>More info:</a:t>
            </a:r>
          </a:p>
          <a:p>
            <a:pPr lvl="1"/>
            <a:r>
              <a:rPr lang="en-US" altLang="zh-CN" sz="1800" dirty="0">
                <a:hlinkClick r:id="rId2"/>
              </a:rPr>
              <a:t>https://stackoverflow.com/questions/25475384/when-and-why-do-i-need-to-use-cin-ignore-in-c</a:t>
            </a:r>
            <a:endParaRPr lang="en-US" altLang="zh-CN" sz="1800" dirty="0"/>
          </a:p>
          <a:p>
            <a:pPr lvl="1"/>
            <a:r>
              <a:rPr lang="en-US" altLang="zh-CN" sz="1800" dirty="0">
                <a:hlinkClick r:id="rId3"/>
              </a:rPr>
              <a:t>http://www.cplusplus.com/reference/istream/istream/ignore/</a:t>
            </a:r>
            <a:endParaRPr lang="en-US" altLang="zh-CN" sz="1800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994443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cin.ignore</a:t>
            </a:r>
            <a:r>
              <a:rPr lang="en-US" altLang="zh-CN" dirty="0"/>
              <a:t>() before </a:t>
            </a:r>
            <a:r>
              <a:rPr lang="en-US" altLang="zh-CN" dirty="0" err="1"/>
              <a:t>cin.getline</a:t>
            </a:r>
            <a:r>
              <a:rPr lang="en-US" altLang="zh-CN" dirty="0"/>
              <a:t>()</a:t>
            </a:r>
            <a:endParaRPr lang="zh-CN" alt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653ED2-267D-454B-B9E3-59503D7C3DE8}" type="slidenum">
              <a:rPr kumimoji="0" lang="zh-TW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j-cs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altLang="zh-TW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j-cs"/>
            </a:endParaRPr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BA7EE04F-37AA-4D6B-AD0B-6B1F7D958F74}"/>
              </a:ext>
            </a:extLst>
          </p:cNvPr>
          <p:cNvSpPr txBox="1">
            <a:spLocks/>
          </p:cNvSpPr>
          <p:nvPr/>
        </p:nvSpPr>
        <p:spPr>
          <a:xfrm>
            <a:off x="838200" y="1752600"/>
            <a:ext cx="7772400" cy="452431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Wingdings 2"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itchFamily="49" charset="0"/>
                <a:ea typeface="新細明體" panose="02020500000000000000" pitchFamily="18" charset="-120"/>
                <a:cs typeface="+mn-cs"/>
              </a:rPr>
              <a:t>int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itchFamily="49" charset="0"/>
                <a:ea typeface="新細明體" panose="02020500000000000000" pitchFamily="18" charset="-120"/>
                <a:cs typeface="+mn-cs"/>
              </a:rPr>
              <a:t> main() {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Wingdings 2"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itchFamily="49" charset="0"/>
                <a:ea typeface="新細明體" panose="02020500000000000000" pitchFamily="18" charset="-120"/>
                <a:cs typeface="+mn-cs"/>
              </a:rPr>
              <a:t>	char *s2 = NULL;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Wingdings 2"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itchFamily="49" charset="0"/>
                <a:ea typeface="新細明體" panose="02020500000000000000" pitchFamily="18" charset="-120"/>
                <a:cs typeface="+mn-cs"/>
              </a:rPr>
              <a:t>	</a:t>
            </a:r>
            <a:r>
              <a:rPr kumimoji="0" lang="en-US" altLang="zh-TW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itchFamily="49" charset="0"/>
                <a:ea typeface="新細明體" panose="02020500000000000000" pitchFamily="18" charset="-120"/>
                <a:cs typeface="+mn-cs"/>
              </a:rPr>
              <a:t>int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itchFamily="49" charset="0"/>
                <a:ea typeface="新細明體" panose="02020500000000000000" pitchFamily="18" charset="-120"/>
                <a:cs typeface="+mn-cs"/>
              </a:rPr>
              <a:t> size;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Wingdings 2"/>
              <a:buNone/>
              <a:tabLst/>
              <a:defRPr/>
            </a:pP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urier New" pitchFamily="49" charset="0"/>
              <a:ea typeface="新細明體" panose="02020500000000000000" pitchFamily="18" charset="-120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Wingdings 2"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itchFamily="49" charset="0"/>
                <a:ea typeface="新細明體" panose="02020500000000000000" pitchFamily="18" charset="-120"/>
                <a:cs typeface="+mn-cs"/>
              </a:rPr>
              <a:t>	</a:t>
            </a:r>
            <a:r>
              <a:rPr kumimoji="0" lang="en-US" altLang="zh-TW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itchFamily="49" charset="0"/>
                <a:ea typeface="新細明體" panose="02020500000000000000" pitchFamily="18" charset="-120"/>
                <a:cs typeface="+mn-cs"/>
              </a:rPr>
              <a:t>cout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itchFamily="49" charset="0"/>
                <a:ea typeface="新細明體" panose="02020500000000000000" pitchFamily="18" charset="-120"/>
                <a:cs typeface="+mn-cs"/>
              </a:rPr>
              <a:t> &lt;&lt; "Tell me the size of the string: ";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Wingdings 2"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itchFamily="49" charset="0"/>
                <a:ea typeface="新細明體" panose="02020500000000000000" pitchFamily="18" charset="-120"/>
                <a:cs typeface="+mn-cs"/>
              </a:rPr>
              <a:t>	</a:t>
            </a:r>
            <a:r>
              <a:rPr kumimoji="0" lang="en-US" altLang="zh-TW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itchFamily="49" charset="0"/>
                <a:ea typeface="新細明體" panose="02020500000000000000" pitchFamily="18" charset="-120"/>
                <a:cs typeface="+mn-cs"/>
              </a:rPr>
              <a:t>cin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itchFamily="49" charset="0"/>
                <a:ea typeface="新細明體" panose="02020500000000000000" pitchFamily="18" charset="-120"/>
                <a:cs typeface="+mn-cs"/>
              </a:rPr>
              <a:t> &gt;&gt; size;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Wingdings 2"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itchFamily="49" charset="0"/>
                <a:ea typeface="新細明體" panose="02020500000000000000" pitchFamily="18" charset="-120"/>
                <a:cs typeface="+mn-cs"/>
              </a:rPr>
              <a:t>	s2 = new char[size+1];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Wingdings 2"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itchFamily="49" charset="0"/>
                <a:ea typeface="新細明體" panose="02020500000000000000" pitchFamily="18" charset="-120"/>
                <a:cs typeface="+mn-cs"/>
              </a:rPr>
              <a:t>	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Wingdings 2"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itchFamily="49" charset="0"/>
                <a:ea typeface="新細明體" panose="02020500000000000000" pitchFamily="18" charset="-120"/>
                <a:cs typeface="+mn-cs"/>
              </a:rPr>
              <a:t>	</a:t>
            </a:r>
            <a:r>
              <a:rPr kumimoji="0" lang="en-US" altLang="zh-TW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itchFamily="49" charset="0"/>
                <a:ea typeface="新細明體" panose="02020500000000000000" pitchFamily="18" charset="-120"/>
                <a:cs typeface="+mn-cs"/>
              </a:rPr>
              <a:t>cout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itchFamily="49" charset="0"/>
                <a:ea typeface="新細明體" panose="02020500000000000000" pitchFamily="18" charset="-120"/>
                <a:cs typeface="+mn-cs"/>
              </a:rPr>
              <a:t> &lt;&lt; "Now enter a string with at most " &lt;&lt; size &lt;&lt; " characters: ";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Wingdings 2"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itchFamily="49" charset="0"/>
                <a:ea typeface="新細明體" panose="02020500000000000000" pitchFamily="18" charset="-120"/>
                <a:cs typeface="+mn-cs"/>
              </a:rPr>
              <a:t>	</a:t>
            </a:r>
            <a:r>
              <a:rPr kumimoji="0" lang="en-US" altLang="zh-TW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itchFamily="49" charset="0"/>
                <a:ea typeface="新細明體" panose="02020500000000000000" pitchFamily="18" charset="-120"/>
                <a:cs typeface="+mn-cs"/>
              </a:rPr>
              <a:t>cin.ignore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itchFamily="49" charset="0"/>
                <a:ea typeface="新細明體" panose="02020500000000000000" pitchFamily="18" charset="-120"/>
                <a:cs typeface="+mn-cs"/>
              </a:rPr>
              <a:t>(); 	// it absorbs the newline char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Wingdings 2"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itchFamily="49" charset="0"/>
                <a:ea typeface="新細明體" panose="02020500000000000000" pitchFamily="18" charset="-120"/>
                <a:cs typeface="+mn-cs"/>
              </a:rPr>
              <a:t>	</a:t>
            </a:r>
            <a:r>
              <a:rPr kumimoji="0" lang="en-US" altLang="zh-TW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itchFamily="49" charset="0"/>
                <a:ea typeface="新細明體" panose="02020500000000000000" pitchFamily="18" charset="-120"/>
                <a:cs typeface="+mn-cs"/>
              </a:rPr>
              <a:t>cin.getline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itchFamily="49" charset="0"/>
                <a:ea typeface="新細明體" panose="02020500000000000000" pitchFamily="18" charset="-120"/>
                <a:cs typeface="+mn-cs"/>
              </a:rPr>
              <a:t>(s2, size+1);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Wingdings 2"/>
              <a:buNone/>
              <a:tabLst/>
              <a:defRPr/>
            </a:pP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urier New" pitchFamily="49" charset="0"/>
              <a:ea typeface="新細明體" panose="02020500000000000000" pitchFamily="18" charset="-120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Wingdings 2"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itchFamily="49" charset="0"/>
                <a:ea typeface="新細明體" panose="02020500000000000000" pitchFamily="18" charset="-120"/>
                <a:cs typeface="+mn-cs"/>
              </a:rPr>
              <a:t>	</a:t>
            </a:r>
            <a:r>
              <a:rPr kumimoji="0" lang="en-US" altLang="zh-TW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itchFamily="49" charset="0"/>
                <a:ea typeface="新細明體" panose="02020500000000000000" pitchFamily="18" charset="-120"/>
                <a:cs typeface="+mn-cs"/>
              </a:rPr>
              <a:t>cout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itchFamily="49" charset="0"/>
                <a:ea typeface="新細明體" panose="02020500000000000000" pitchFamily="18" charset="-120"/>
                <a:cs typeface="+mn-cs"/>
              </a:rPr>
              <a:t> &lt;&lt; "You entered:\n" &lt;&lt; s2 &lt;&lt; </a:t>
            </a:r>
            <a:r>
              <a:rPr kumimoji="0" lang="en-US" altLang="zh-TW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itchFamily="49" charset="0"/>
                <a:ea typeface="新細明體" panose="02020500000000000000" pitchFamily="18" charset="-120"/>
                <a:cs typeface="+mn-cs"/>
              </a:rPr>
              <a:t>endl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itchFamily="49" charset="0"/>
                <a:ea typeface="新細明體" panose="02020500000000000000" pitchFamily="18" charset="-120"/>
                <a:cs typeface="+mn-cs"/>
              </a:rPr>
              <a:t>;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Wingdings 2"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itchFamily="49" charset="0"/>
                <a:ea typeface="新細明體" panose="02020500000000000000" pitchFamily="18" charset="-120"/>
                <a:cs typeface="+mn-cs"/>
              </a:rPr>
              <a:t>	delete [] s2;	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Wingdings 2"/>
              <a:buNone/>
              <a:tabLst/>
              <a:defRPr/>
            </a:pP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urier New" pitchFamily="49" charset="0"/>
              <a:ea typeface="新細明體" panose="02020500000000000000" pitchFamily="18" charset="-120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Wingdings 2"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itchFamily="49" charset="0"/>
                <a:ea typeface="新細明體" panose="02020500000000000000" pitchFamily="18" charset="-120"/>
                <a:cs typeface="+mn-cs"/>
              </a:rPr>
              <a:t>	return 0;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Wingdings 2"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itchFamily="49" charset="0"/>
                <a:ea typeface="新細明體" panose="02020500000000000000" pitchFamily="18" charset="-120"/>
                <a:cs typeface="+mn-cs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7648417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3600"/>
            <a:ext cx="7772400" cy="11448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eaLnBrk="1" hangingPunct="1"/>
            <a:r>
              <a:rPr lang="en-US" altLang="zh-TW" dirty="0" err="1">
                <a:latin typeface="Courier New" pitchFamily="49" charset="0"/>
                <a:ea typeface="新細明體" charset="-120"/>
              </a:rPr>
              <a:t>cin</a:t>
            </a:r>
            <a:r>
              <a:rPr lang="en-US" altLang="zh-TW" dirty="0">
                <a:latin typeface="Courier New" pitchFamily="49" charset="0"/>
                <a:ea typeface="新細明體" charset="-120"/>
              </a:rPr>
              <a:t> &gt;&gt; </a:t>
            </a:r>
            <a:r>
              <a:rPr lang="en-US" altLang="zh-TW" dirty="0">
                <a:ea typeface="新細明體" charset="-120"/>
              </a:rPr>
              <a:t>a string (II)</a:t>
            </a:r>
          </a:p>
        </p:txBody>
      </p:sp>
      <p:sp>
        <p:nvSpPr>
          <p:cNvPr id="1946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14400" y="1701800"/>
            <a:ext cx="3924300" cy="4267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  <a:ea typeface="新細明體" charset="-120"/>
              </a:rPr>
              <a:t>#include &lt;</a:t>
            </a:r>
            <a:r>
              <a:rPr lang="en-US" altLang="zh-TW" sz="1900" dirty="0" err="1">
                <a:latin typeface="Courier New" pitchFamily="49" charset="0"/>
                <a:ea typeface="新細明體" charset="-120"/>
              </a:rPr>
              <a:t>iostream</a:t>
            </a:r>
            <a:r>
              <a:rPr lang="en-US" altLang="zh-TW" sz="1900" dirty="0">
                <a:latin typeface="Courier New" pitchFamily="49" charset="0"/>
                <a:ea typeface="新細明體" charset="-120"/>
              </a:rPr>
              <a:t>&gt;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  <a:ea typeface="新細明體" charset="-120"/>
              </a:rPr>
              <a:t>using namespace </a:t>
            </a:r>
            <a:r>
              <a:rPr lang="en-US" altLang="zh-TW" sz="1900" dirty="0" err="1">
                <a:latin typeface="Courier New" pitchFamily="49" charset="0"/>
                <a:ea typeface="新細明體" charset="-120"/>
              </a:rPr>
              <a:t>std</a:t>
            </a:r>
            <a:r>
              <a:rPr lang="en-US" altLang="zh-TW" sz="1900" dirty="0">
                <a:latin typeface="Courier New" pitchFamily="49" charset="0"/>
                <a:ea typeface="新細明體" charset="-120"/>
              </a:rPr>
              <a:t>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  <a:ea typeface="新細明體" charset="-120"/>
              </a:rPr>
              <a:t>void main () {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  <a:ea typeface="新細明體" charset="-120"/>
              </a:rPr>
              <a:t>	char *s1;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900" dirty="0" err="1">
                <a:latin typeface="Courier New" pitchFamily="49" charset="0"/>
                <a:ea typeface="新細明體" charset="-120"/>
              </a:rPr>
              <a:t>cin</a:t>
            </a:r>
            <a:r>
              <a:rPr lang="en-US" altLang="zh-TW" sz="1900" dirty="0">
                <a:latin typeface="Courier New" pitchFamily="49" charset="0"/>
                <a:ea typeface="新細明體" charset="-120"/>
              </a:rPr>
              <a:t> &gt;&gt; s1;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900" dirty="0" err="1"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TW" sz="1900" dirty="0">
                <a:latin typeface="Courier New" pitchFamily="49" charset="0"/>
                <a:ea typeface="新細明體" charset="-120"/>
              </a:rPr>
              <a:t> &lt;&lt; s1&lt;&lt;</a:t>
            </a:r>
            <a:r>
              <a:rPr lang="en-US" altLang="zh-TW" sz="1900" dirty="0" err="1">
                <a:latin typeface="Courier New" pitchFamily="49" charset="0"/>
                <a:ea typeface="新細明體" charset="-120"/>
              </a:rPr>
              <a:t>endl</a:t>
            </a:r>
            <a:r>
              <a:rPr lang="en-US" altLang="zh-TW" sz="1900" dirty="0">
                <a:latin typeface="Courier New" pitchFamily="49" charset="0"/>
                <a:ea typeface="新細明體" charset="-120"/>
              </a:rPr>
              <a:t>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  <a:ea typeface="新細明體" charset="-120"/>
              </a:rPr>
              <a:t>}</a:t>
            </a:r>
          </a:p>
        </p:txBody>
      </p:sp>
      <p:graphicFrame>
        <p:nvGraphicFramePr>
          <p:cNvPr id="19462" name="Object 9"/>
          <p:cNvGraphicFramePr>
            <a:graphicFrameLocks noGrp="1" noChangeAspect="1"/>
          </p:cNvGraphicFramePr>
          <p:nvPr>
            <p:ph sz="half" idx="2"/>
          </p:nvPr>
        </p:nvGraphicFramePr>
        <p:xfrm>
          <a:off x="4953000" y="2514600"/>
          <a:ext cx="1985963" cy="595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9" name="Visio" r:id="rId4" imgW="1985421" imgH="595937" progId="Visio.Drawing.11">
                  <p:embed/>
                </p:oleObj>
              </mc:Choice>
              <mc:Fallback>
                <p:oleObj name="Visio" r:id="rId4" imgW="1985421" imgH="595937" progId="Visio.Drawing.11">
                  <p:embed/>
                  <p:pic>
                    <p:nvPicPr>
                      <p:cNvPr id="19462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2514600"/>
                        <a:ext cx="1985963" cy="595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58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26CCDEBF-1B5A-45D0-A622-9F13608E3504}" type="slidenum">
              <a:rPr lang="zh-TW" altLang="en-US">
                <a:ea typeface="新細明體" charset="-120"/>
              </a:rPr>
              <a:pPr/>
              <a:t>21</a:t>
            </a:fld>
            <a:endParaRPr lang="en-US" altLang="zh-TW">
              <a:ea typeface="新細明體" charset="-120"/>
            </a:endParaRPr>
          </a:p>
        </p:txBody>
      </p:sp>
      <p:sp>
        <p:nvSpPr>
          <p:cNvPr id="19461" name="Text Box 4"/>
          <p:cNvSpPr txBox="1">
            <a:spLocks noChangeArrowheads="1"/>
          </p:cNvSpPr>
          <p:nvPr/>
        </p:nvSpPr>
        <p:spPr bwMode="auto">
          <a:xfrm>
            <a:off x="914400" y="4343400"/>
            <a:ext cx="7162800" cy="193899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kumimoji="1" lang="en-US" altLang="zh-TW" sz="2000" b="1" dirty="0">
                <a:solidFill>
                  <a:srgbClr val="FF0000"/>
                </a:solidFill>
                <a:latin typeface="Courier New" pitchFamily="49" charset="0"/>
                <a:ea typeface="新細明體" charset="-120"/>
                <a:cs typeface="Courier New" pitchFamily="49" charset="0"/>
              </a:rPr>
              <a:t>Problem</a:t>
            </a:r>
            <a:r>
              <a:rPr kumimoji="1" lang="en-US" altLang="zh-TW" sz="2000" dirty="0">
                <a:latin typeface="Courier New" pitchFamily="49" charset="0"/>
                <a:ea typeface="新細明體" charset="-120"/>
                <a:cs typeface="Courier New" pitchFamily="49" charset="0"/>
              </a:rPr>
              <a:t>: when we declare the pointer </a:t>
            </a:r>
            <a:r>
              <a:rPr kumimoji="1" lang="en-US" altLang="zh-TW" sz="2000" dirty="0">
                <a:solidFill>
                  <a:schemeClr val="accent2"/>
                </a:solidFill>
                <a:latin typeface="Courier New" pitchFamily="49" charset="0"/>
                <a:ea typeface="新細明體" charset="-120"/>
                <a:cs typeface="Courier New" pitchFamily="49" charset="0"/>
              </a:rPr>
              <a:t>s1</a:t>
            </a:r>
            <a:r>
              <a:rPr kumimoji="1" lang="en-US" altLang="zh-TW" sz="2000" dirty="0">
                <a:latin typeface="Courier New" pitchFamily="49" charset="0"/>
                <a:ea typeface="新細明體" charset="-120"/>
                <a:cs typeface="Courier New" pitchFamily="49" charset="0"/>
              </a:rPr>
              <a:t>, we do not know where </a:t>
            </a:r>
            <a:r>
              <a:rPr kumimoji="1" lang="en-US" altLang="zh-TW" sz="2000" dirty="0">
                <a:solidFill>
                  <a:schemeClr val="accent2"/>
                </a:solidFill>
                <a:latin typeface="Courier New" pitchFamily="49" charset="0"/>
                <a:ea typeface="新細明體" charset="-120"/>
                <a:cs typeface="Courier New" pitchFamily="49" charset="0"/>
              </a:rPr>
              <a:t>s1</a:t>
            </a:r>
            <a:r>
              <a:rPr kumimoji="1" lang="en-US" altLang="zh-TW" sz="2000" dirty="0">
                <a:latin typeface="Courier New" pitchFamily="49" charset="0"/>
                <a:ea typeface="新細明體" charset="-120"/>
                <a:cs typeface="Courier New" pitchFamily="49" charset="0"/>
              </a:rPr>
              <a:t> points to. </a:t>
            </a:r>
          </a:p>
          <a:p>
            <a:pPr eaLnBrk="1" hangingPunct="1"/>
            <a:r>
              <a:rPr kumimoji="1" lang="en-US" altLang="zh-TW" sz="2000" dirty="0">
                <a:latin typeface="Courier New" pitchFamily="49" charset="0"/>
                <a:ea typeface="新細明體" charset="-120"/>
                <a:cs typeface="Courier New" pitchFamily="49" charset="0"/>
              </a:rPr>
              <a:t>In this example, we try to read a string and store it in the location pointed by </a:t>
            </a:r>
            <a:r>
              <a:rPr kumimoji="1" lang="en-US" altLang="zh-TW" sz="2000" dirty="0">
                <a:solidFill>
                  <a:schemeClr val="accent2"/>
                </a:solidFill>
                <a:latin typeface="Courier New" pitchFamily="49" charset="0"/>
                <a:ea typeface="新細明體" charset="-120"/>
                <a:cs typeface="Courier New" pitchFamily="49" charset="0"/>
              </a:rPr>
              <a:t>s1</a:t>
            </a:r>
            <a:r>
              <a:rPr kumimoji="1" lang="en-US" altLang="zh-TW" sz="2000" dirty="0">
                <a:latin typeface="Courier New" pitchFamily="49" charset="0"/>
                <a:ea typeface="新細明體" charset="-120"/>
                <a:cs typeface="Courier New" pitchFamily="49" charset="0"/>
              </a:rPr>
              <a:t>. </a:t>
            </a:r>
          </a:p>
          <a:p>
            <a:pPr eaLnBrk="1" hangingPunct="1"/>
            <a:r>
              <a:rPr kumimoji="1" lang="en-US" altLang="zh-TW" sz="2000" dirty="0">
                <a:latin typeface="Courier New" pitchFamily="49" charset="0"/>
                <a:ea typeface="新細明體" charset="-120"/>
                <a:cs typeface="Courier New" pitchFamily="49" charset="0"/>
              </a:rPr>
              <a:t>This may generate errors as we may overwrite some important locations in memory</a:t>
            </a:r>
          </a:p>
        </p:txBody>
      </p:sp>
    </p:spTree>
    <p:extLst>
      <p:ext uri="{BB962C8B-B14F-4D97-AF65-F5344CB8AC3E}">
        <p14:creationId xmlns:p14="http://schemas.microsoft.com/office/powerpoint/2010/main" val="3863394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4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4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4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4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4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4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3600"/>
            <a:ext cx="7772400" cy="11448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eaLnBrk="1" hangingPunct="1"/>
            <a:r>
              <a:rPr lang="en-US" altLang="zh-TW" sz="3200" dirty="0">
                <a:ea typeface="新細明體" charset="-120"/>
              </a:rPr>
              <a:t>Dynamic memory allocation</a:t>
            </a:r>
          </a:p>
        </p:txBody>
      </p:sp>
      <p:sp>
        <p:nvSpPr>
          <p:cNvPr id="20482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4541727B-AACA-484D-9176-14C248B22731}" type="slidenum">
              <a:rPr lang="zh-TW" altLang="en-US">
                <a:ea typeface="新細明體" charset="-120"/>
              </a:rPr>
              <a:pPr/>
              <a:t>22</a:t>
            </a:fld>
            <a:endParaRPr lang="en-US" altLang="zh-TW">
              <a:ea typeface="新細明體" charset="-120"/>
            </a:endParaRPr>
          </a:p>
        </p:txBody>
      </p:sp>
      <p:sp>
        <p:nvSpPr>
          <p:cNvPr id="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676400"/>
            <a:ext cx="7772400" cy="4648200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/>
          <a:lstStyle/>
          <a:p>
            <a:pPr eaLnBrk="1" hangingPunct="1">
              <a:buClr>
                <a:schemeClr val="tx1"/>
              </a:buClr>
              <a:buSzPct val="50000"/>
              <a:buFont typeface="Wingdings" pitchFamily="2" charset="2"/>
              <a:buChar char="l"/>
            </a:pPr>
            <a:r>
              <a:rPr lang="en-US" altLang="zh-TW" sz="2400" dirty="0">
                <a:ea typeface="新細明體" charset="-120"/>
              </a:rPr>
              <a:t>Keywords: </a:t>
            </a:r>
            <a:r>
              <a:rPr lang="en-US" altLang="zh-TW" sz="2400" b="1" dirty="0">
                <a:ea typeface="新細明體" charset="-120"/>
              </a:rPr>
              <a:t>new</a:t>
            </a:r>
            <a:r>
              <a:rPr lang="en-US" altLang="zh-TW" sz="2400" dirty="0">
                <a:ea typeface="新細明體" charset="-120"/>
              </a:rPr>
              <a:t> &amp; </a:t>
            </a:r>
            <a:r>
              <a:rPr lang="en-US" altLang="zh-TW" sz="2400" b="1" dirty="0">
                <a:ea typeface="新細明體" charset="-120"/>
              </a:rPr>
              <a:t>delete</a:t>
            </a:r>
          </a:p>
          <a:p>
            <a:pPr lvl="1">
              <a:buClr>
                <a:schemeClr val="tx1"/>
              </a:buClr>
              <a:buSzPct val="50000"/>
              <a:buFont typeface="Wingdings" pitchFamily="2" charset="2"/>
              <a:buChar char="l"/>
            </a:pPr>
            <a:r>
              <a:rPr lang="en-US" altLang="zh-TW" sz="1600" b="1" dirty="0" err="1">
                <a:solidFill>
                  <a:srgbClr val="0070C0"/>
                </a:solidFill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sz="1600" b="1" dirty="0">
                <a:latin typeface="Courier New" pitchFamily="49" charset="0"/>
                <a:ea typeface="新細明體" charset="-120"/>
              </a:rPr>
              <a:t> *p = </a:t>
            </a:r>
            <a:r>
              <a:rPr lang="en-US" altLang="zh-TW" sz="1600" b="1" dirty="0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new</a:t>
            </a:r>
            <a:r>
              <a:rPr lang="en-US" altLang="zh-TW" sz="1600" b="1" dirty="0">
                <a:latin typeface="Courier New" pitchFamily="49" charset="0"/>
                <a:ea typeface="新細明體" charset="-120"/>
              </a:rPr>
              <a:t> </a:t>
            </a:r>
            <a:r>
              <a:rPr lang="en-US" altLang="zh-TW" sz="1600" b="1" dirty="0" err="1">
                <a:solidFill>
                  <a:srgbClr val="0070C0"/>
                </a:solidFill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sz="1600" b="1" dirty="0">
                <a:latin typeface="Courier New" pitchFamily="49" charset="0"/>
                <a:ea typeface="新細明體" charset="-120"/>
              </a:rPr>
              <a:t>;</a:t>
            </a:r>
          </a:p>
          <a:p>
            <a:pPr lvl="1">
              <a:buClr>
                <a:schemeClr val="tx1"/>
              </a:buClr>
              <a:buSzPct val="50000"/>
              <a:buFont typeface="Wingdings" pitchFamily="2" charset="2"/>
              <a:buChar char="l"/>
            </a:pPr>
            <a:endParaRPr lang="en-US" altLang="zh-TW" sz="1600" b="1" dirty="0">
              <a:solidFill>
                <a:schemeClr val="accent2"/>
              </a:solidFill>
              <a:latin typeface="Courier New" pitchFamily="49" charset="0"/>
            </a:endParaRPr>
          </a:p>
          <a:p>
            <a:pPr lvl="1">
              <a:buClr>
                <a:schemeClr val="tx1"/>
              </a:buClr>
              <a:buSzPct val="50000"/>
              <a:buFont typeface="Wingdings" pitchFamily="2" charset="2"/>
              <a:buChar char="l"/>
            </a:pPr>
            <a:r>
              <a:rPr lang="en-US" altLang="zh-TW" sz="1600" b="1" dirty="0" err="1">
                <a:solidFill>
                  <a:srgbClr val="0070C0"/>
                </a:solidFill>
                <a:latin typeface="Courier New" pitchFamily="49" charset="0"/>
              </a:rPr>
              <a:t>int</a:t>
            </a:r>
            <a:r>
              <a:rPr lang="en-US" altLang="zh-TW" sz="1600" b="1" dirty="0">
                <a:latin typeface="Courier New" pitchFamily="49" charset="0"/>
              </a:rPr>
              <a:t> *p = </a:t>
            </a:r>
            <a:r>
              <a:rPr lang="en-US" altLang="zh-TW" sz="1600" b="1" dirty="0">
                <a:solidFill>
                  <a:srgbClr val="FF0000"/>
                </a:solidFill>
                <a:latin typeface="Courier New" pitchFamily="49" charset="0"/>
              </a:rPr>
              <a:t>new</a:t>
            </a:r>
            <a:r>
              <a:rPr lang="en-US" altLang="zh-TW" sz="1600" b="1" dirty="0">
                <a:latin typeface="Courier New" pitchFamily="49" charset="0"/>
              </a:rPr>
              <a:t> </a:t>
            </a:r>
            <a:r>
              <a:rPr lang="en-US" altLang="zh-TW" sz="1600" b="1" dirty="0" err="1">
                <a:solidFill>
                  <a:srgbClr val="0070C0"/>
                </a:solidFill>
                <a:latin typeface="Courier New" pitchFamily="49" charset="0"/>
              </a:rPr>
              <a:t>int</a:t>
            </a:r>
            <a:r>
              <a:rPr lang="en-US" altLang="zh-TW" sz="1600" b="1" dirty="0">
                <a:solidFill>
                  <a:srgbClr val="7030A0"/>
                </a:solidFill>
                <a:latin typeface="Courier New" pitchFamily="49" charset="0"/>
              </a:rPr>
              <a:t>(10)</a:t>
            </a:r>
            <a:r>
              <a:rPr lang="en-US" altLang="zh-TW" sz="1600" b="1" dirty="0">
                <a:latin typeface="Courier New" pitchFamily="49" charset="0"/>
              </a:rPr>
              <a:t>;</a:t>
            </a:r>
          </a:p>
          <a:p>
            <a:pPr lvl="1">
              <a:buClr>
                <a:schemeClr val="tx1"/>
              </a:buClr>
              <a:buSzPct val="50000"/>
              <a:buFont typeface="Wingdings" pitchFamily="2" charset="2"/>
              <a:buChar char="l"/>
            </a:pPr>
            <a:r>
              <a:rPr lang="en-US" altLang="zh-TW" sz="1600" b="1" dirty="0">
                <a:solidFill>
                  <a:srgbClr val="0070C0"/>
                </a:solidFill>
                <a:latin typeface="Courier New" pitchFamily="49" charset="0"/>
              </a:rPr>
              <a:t>char</a:t>
            </a:r>
            <a:r>
              <a:rPr lang="en-US" altLang="zh-TW" sz="1600" b="1" dirty="0">
                <a:latin typeface="Courier New" pitchFamily="49" charset="0"/>
              </a:rPr>
              <a:t> *p = </a:t>
            </a:r>
            <a:r>
              <a:rPr lang="en-US" altLang="zh-TW" sz="1600" b="1" dirty="0">
                <a:solidFill>
                  <a:srgbClr val="FF0000"/>
                </a:solidFill>
                <a:latin typeface="Courier New" pitchFamily="49" charset="0"/>
              </a:rPr>
              <a:t>new</a:t>
            </a:r>
            <a:r>
              <a:rPr lang="en-US" altLang="zh-TW" sz="1600" b="1" dirty="0">
                <a:latin typeface="Courier New" pitchFamily="49" charset="0"/>
              </a:rPr>
              <a:t> </a:t>
            </a:r>
            <a:r>
              <a:rPr lang="en-US" altLang="zh-TW" sz="1600" b="1" dirty="0">
                <a:solidFill>
                  <a:srgbClr val="0070C0"/>
                </a:solidFill>
                <a:latin typeface="Courier New" pitchFamily="49" charset="0"/>
              </a:rPr>
              <a:t>char</a:t>
            </a:r>
            <a:r>
              <a:rPr lang="en-US" altLang="zh-TW" sz="1600" b="1" dirty="0">
                <a:solidFill>
                  <a:srgbClr val="7030A0"/>
                </a:solidFill>
                <a:latin typeface="Courier New" pitchFamily="49" charset="0"/>
              </a:rPr>
              <a:t>(‘a’)</a:t>
            </a:r>
            <a:r>
              <a:rPr lang="en-US" altLang="zh-TW" sz="1600" b="1" dirty="0">
                <a:latin typeface="Courier New" pitchFamily="49" charset="0"/>
              </a:rPr>
              <a:t>;</a:t>
            </a:r>
            <a:endParaRPr lang="en-US" altLang="zh-TW" sz="1600" b="1" dirty="0">
              <a:solidFill>
                <a:schemeClr val="accent2"/>
              </a:solidFill>
              <a:latin typeface="Courier New" pitchFamily="49" charset="0"/>
            </a:endParaRPr>
          </a:p>
          <a:p>
            <a:pPr lvl="1">
              <a:buClr>
                <a:schemeClr val="tx1"/>
              </a:buClr>
              <a:buSzPct val="50000"/>
              <a:buFont typeface="Wingdings" pitchFamily="2" charset="2"/>
              <a:buChar char="l"/>
            </a:pPr>
            <a:endParaRPr lang="en-US" altLang="zh-TW" sz="1600" b="1" dirty="0">
              <a:solidFill>
                <a:schemeClr val="accent2"/>
              </a:solidFill>
              <a:latin typeface="Courier New" pitchFamily="49" charset="0"/>
              <a:ea typeface="新細明體" charset="-120"/>
            </a:endParaRPr>
          </a:p>
          <a:p>
            <a:pPr lvl="1">
              <a:buClr>
                <a:schemeClr val="tx1"/>
              </a:buClr>
              <a:buSzPct val="50000"/>
              <a:buFont typeface="Wingdings" pitchFamily="2" charset="2"/>
              <a:buChar char="l"/>
            </a:pPr>
            <a:endParaRPr lang="en-US" altLang="zh-TW" sz="1600" b="1" dirty="0">
              <a:solidFill>
                <a:schemeClr val="accent2"/>
              </a:solidFill>
              <a:latin typeface="Courier New" pitchFamily="49" charset="0"/>
              <a:ea typeface="新細明體" charset="-120"/>
            </a:endParaRPr>
          </a:p>
          <a:p>
            <a:pPr lvl="1">
              <a:buClr>
                <a:schemeClr val="tx1"/>
              </a:buClr>
              <a:buSzPct val="50000"/>
              <a:buFont typeface="Wingdings" pitchFamily="2" charset="2"/>
              <a:buChar char="l"/>
            </a:pPr>
            <a:r>
              <a:rPr lang="en-US" altLang="zh-TW" sz="1600" b="1" dirty="0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delete</a:t>
            </a:r>
            <a:r>
              <a:rPr lang="en-US" altLang="zh-TW" sz="1600" b="1" dirty="0">
                <a:latin typeface="Courier New" pitchFamily="49" charset="0"/>
                <a:ea typeface="新細明體" charset="-120"/>
              </a:rPr>
              <a:t> p;</a:t>
            </a:r>
          </a:p>
          <a:p>
            <a:pPr lvl="1">
              <a:buClr>
                <a:schemeClr val="tx1"/>
              </a:buClr>
              <a:buSzPct val="50000"/>
              <a:buFont typeface="Wingdings" pitchFamily="2" charset="2"/>
              <a:buChar char="l"/>
            </a:pPr>
            <a:r>
              <a:rPr lang="en-US" altLang="zh-TW" sz="1600" b="1" dirty="0">
                <a:latin typeface="Courier New" pitchFamily="49" charset="0"/>
                <a:ea typeface="新細明體" charset="-120"/>
              </a:rPr>
              <a:t>*p = 10; // illegal</a:t>
            </a:r>
          </a:p>
          <a:p>
            <a:pPr lvl="1">
              <a:buClr>
                <a:schemeClr val="tx1"/>
              </a:buClr>
              <a:buSzPct val="50000"/>
              <a:buFont typeface="Wingdings" pitchFamily="2" charset="2"/>
              <a:buChar char="l"/>
            </a:pPr>
            <a:endParaRPr lang="en-US" altLang="zh-TW" sz="1600" b="1" dirty="0">
              <a:latin typeface="Courier New" pitchFamily="49" charset="0"/>
              <a:ea typeface="新細明體" charset="-120"/>
            </a:endParaRPr>
          </a:p>
          <a:p>
            <a:pPr>
              <a:buClr>
                <a:schemeClr val="tx1"/>
              </a:buClr>
              <a:buSzPct val="50000"/>
              <a:buFont typeface="Wingdings" pitchFamily="2" charset="2"/>
              <a:buChar char="l"/>
            </a:pPr>
            <a:r>
              <a:rPr lang="en-US" altLang="zh-TW" sz="1800" b="1" dirty="0">
                <a:latin typeface="Courier New" pitchFamily="49" charset="0"/>
                <a:ea typeface="新細明體" charset="-120"/>
              </a:rPr>
              <a:t>Keywords: new [] &amp; delete []</a:t>
            </a:r>
          </a:p>
          <a:p>
            <a:pPr lvl="1">
              <a:buClr>
                <a:schemeClr val="tx1"/>
              </a:buClr>
              <a:buSzPct val="50000"/>
              <a:buFont typeface="Wingdings" pitchFamily="2" charset="2"/>
              <a:buChar char="l"/>
            </a:pPr>
            <a:r>
              <a:rPr lang="en-US" altLang="zh-TW" sz="1600" b="1" dirty="0" err="1">
                <a:solidFill>
                  <a:srgbClr val="0070C0"/>
                </a:solidFill>
                <a:latin typeface="Courier New" pitchFamily="49" charset="0"/>
              </a:rPr>
              <a:t>int</a:t>
            </a:r>
            <a:r>
              <a:rPr lang="en-US" altLang="zh-TW" sz="1600" b="1" dirty="0">
                <a:latin typeface="Courier New" pitchFamily="49" charset="0"/>
              </a:rPr>
              <a:t> *p = </a:t>
            </a:r>
            <a:r>
              <a:rPr lang="en-US" altLang="zh-TW" sz="1600" b="1" dirty="0">
                <a:solidFill>
                  <a:srgbClr val="FF0000"/>
                </a:solidFill>
                <a:latin typeface="Courier New" pitchFamily="49" charset="0"/>
              </a:rPr>
              <a:t>new</a:t>
            </a:r>
            <a:r>
              <a:rPr lang="en-US" altLang="zh-TW" sz="1600" b="1" dirty="0">
                <a:latin typeface="Courier New" pitchFamily="49" charset="0"/>
              </a:rPr>
              <a:t> </a:t>
            </a:r>
            <a:r>
              <a:rPr lang="en-US" altLang="zh-TW" sz="1600" b="1" dirty="0" err="1">
                <a:solidFill>
                  <a:srgbClr val="0070C0"/>
                </a:solidFill>
                <a:latin typeface="Courier New" pitchFamily="49" charset="0"/>
              </a:rPr>
              <a:t>int</a:t>
            </a:r>
            <a:r>
              <a:rPr lang="en-US" altLang="zh-TW" sz="1600" b="1" dirty="0">
                <a:solidFill>
                  <a:srgbClr val="C00000"/>
                </a:solidFill>
                <a:latin typeface="Courier New" pitchFamily="49" charset="0"/>
              </a:rPr>
              <a:t>[20]</a:t>
            </a:r>
            <a:r>
              <a:rPr lang="en-US" altLang="zh-TW" sz="1600" b="1" dirty="0">
                <a:latin typeface="Courier New" pitchFamily="49" charset="0"/>
              </a:rPr>
              <a:t>;</a:t>
            </a:r>
          </a:p>
          <a:p>
            <a:pPr lvl="1">
              <a:buClr>
                <a:schemeClr val="tx1"/>
              </a:buClr>
              <a:buSzPct val="50000"/>
              <a:buFont typeface="Wingdings" pitchFamily="2" charset="2"/>
              <a:buChar char="l"/>
            </a:pPr>
            <a:r>
              <a:rPr lang="en-US" altLang="zh-TW" sz="1600" b="1" dirty="0">
                <a:solidFill>
                  <a:srgbClr val="0070C0"/>
                </a:solidFill>
                <a:latin typeface="Courier New" pitchFamily="49" charset="0"/>
              </a:rPr>
              <a:t>char</a:t>
            </a:r>
            <a:r>
              <a:rPr lang="en-US" altLang="zh-TW" sz="1600" b="1" dirty="0">
                <a:latin typeface="Courier New" pitchFamily="49" charset="0"/>
              </a:rPr>
              <a:t> *p = </a:t>
            </a:r>
            <a:r>
              <a:rPr lang="en-US" altLang="zh-TW" sz="1600" b="1" dirty="0">
                <a:solidFill>
                  <a:srgbClr val="FF0000"/>
                </a:solidFill>
                <a:latin typeface="Courier New" pitchFamily="49" charset="0"/>
              </a:rPr>
              <a:t>new</a:t>
            </a:r>
            <a:r>
              <a:rPr lang="en-US" altLang="zh-TW" sz="1600" b="1" dirty="0">
                <a:latin typeface="Courier New" pitchFamily="49" charset="0"/>
              </a:rPr>
              <a:t> </a:t>
            </a:r>
            <a:r>
              <a:rPr lang="en-US" altLang="zh-TW" sz="1600" b="1" dirty="0">
                <a:solidFill>
                  <a:srgbClr val="0070C0"/>
                </a:solidFill>
                <a:latin typeface="Courier New" pitchFamily="49" charset="0"/>
              </a:rPr>
              <a:t>char</a:t>
            </a:r>
            <a:r>
              <a:rPr lang="en-US" altLang="zh-TW" sz="1600" b="1" dirty="0">
                <a:solidFill>
                  <a:srgbClr val="C00000"/>
                </a:solidFill>
                <a:latin typeface="Courier New" pitchFamily="49" charset="0"/>
              </a:rPr>
              <a:t>[20]</a:t>
            </a:r>
            <a:r>
              <a:rPr lang="en-US" altLang="zh-TW" sz="1600" b="1" dirty="0">
                <a:latin typeface="Courier New" pitchFamily="49" charset="0"/>
              </a:rPr>
              <a:t>;</a:t>
            </a:r>
          </a:p>
          <a:p>
            <a:pPr lvl="1">
              <a:buClr>
                <a:schemeClr val="tx1"/>
              </a:buClr>
              <a:buSzPct val="50000"/>
              <a:buFont typeface="Wingdings" pitchFamily="2" charset="2"/>
              <a:buChar char="l"/>
            </a:pPr>
            <a:endParaRPr lang="en-US" altLang="zh-TW" sz="1600" b="1" dirty="0">
              <a:latin typeface="Courier New" pitchFamily="49" charset="0"/>
              <a:ea typeface="新細明體" charset="-120"/>
            </a:endParaRPr>
          </a:p>
          <a:p>
            <a:pPr lvl="1">
              <a:buClr>
                <a:schemeClr val="tx1"/>
              </a:buClr>
              <a:buSzPct val="50000"/>
              <a:buFont typeface="Wingdings" pitchFamily="2" charset="2"/>
              <a:buChar char="l"/>
            </a:pPr>
            <a:r>
              <a:rPr lang="en-US" altLang="zh-TW" sz="1600" b="1" dirty="0">
                <a:solidFill>
                  <a:srgbClr val="FF0000"/>
                </a:solidFill>
                <a:latin typeface="Courier New" pitchFamily="49" charset="0"/>
              </a:rPr>
              <a:t>delete []</a:t>
            </a:r>
            <a:r>
              <a:rPr lang="en-US" altLang="zh-TW" sz="1600" b="1" dirty="0">
                <a:latin typeface="Courier New" pitchFamily="49" charset="0"/>
              </a:rPr>
              <a:t> p;</a:t>
            </a:r>
            <a:endParaRPr lang="en-US" altLang="zh-TW" sz="1600" b="1" dirty="0">
              <a:latin typeface="Courier New" pitchFamily="49" charset="0"/>
              <a:ea typeface="新細明體" charset="-120"/>
            </a:endParaRPr>
          </a:p>
          <a:p>
            <a:pPr lvl="1" eaLnBrk="1" hangingPunct="1">
              <a:buFont typeface="Wingdings" pitchFamily="2" charset="2"/>
              <a:buNone/>
            </a:pPr>
            <a:endParaRPr lang="en-US" altLang="zh-TW" sz="1600" b="1" dirty="0">
              <a:solidFill>
                <a:schemeClr val="accent2"/>
              </a:solidFill>
              <a:latin typeface="Courier New" pitchFamily="49" charset="0"/>
              <a:ea typeface="新細明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15164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3600"/>
            <a:ext cx="7772400" cy="11448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eaLnBrk="1" hangingPunct="1"/>
            <a:r>
              <a:rPr lang="en-US" altLang="zh-TW" sz="3200" dirty="0">
                <a:ea typeface="新細明體" charset="-120"/>
              </a:rPr>
              <a:t>Dynamic memory allocation</a:t>
            </a:r>
          </a:p>
        </p:txBody>
      </p:sp>
      <p:sp>
        <p:nvSpPr>
          <p:cNvPr id="2048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14400" y="1676400"/>
            <a:ext cx="4648200" cy="42672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500" dirty="0">
                <a:latin typeface="Courier New" pitchFamily="49" charset="0"/>
                <a:ea typeface="新細明體" charset="-120"/>
              </a:rPr>
              <a:t>#include &lt;</a:t>
            </a:r>
            <a:r>
              <a:rPr lang="en-US" altLang="zh-TW" sz="1500" dirty="0" err="1">
                <a:latin typeface="Courier New" pitchFamily="49" charset="0"/>
                <a:ea typeface="新細明體" charset="-120"/>
              </a:rPr>
              <a:t>iostream</a:t>
            </a:r>
            <a:r>
              <a:rPr lang="en-US" altLang="zh-TW" sz="1500" dirty="0">
                <a:latin typeface="Courier New" pitchFamily="49" charset="0"/>
                <a:ea typeface="新細明體" charset="-120"/>
              </a:rPr>
              <a:t>&gt;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500" dirty="0">
                <a:latin typeface="Courier New" pitchFamily="49" charset="0"/>
                <a:ea typeface="新細明體" charset="-120"/>
              </a:rPr>
              <a:t>void main () {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500" b="1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500" b="1" dirty="0">
                <a:solidFill>
                  <a:srgbClr val="A50021"/>
                </a:solidFill>
                <a:latin typeface="Courier New" pitchFamily="49" charset="0"/>
                <a:ea typeface="新細明體" charset="-120"/>
              </a:rPr>
              <a:t>char *s1=NULL;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500" dirty="0">
                <a:solidFill>
                  <a:srgbClr val="A50021"/>
                </a:solidFill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500" dirty="0">
                <a:latin typeface="Courier New" pitchFamily="49" charset="0"/>
                <a:ea typeface="新細明體" charset="-120"/>
              </a:rPr>
              <a:t>s1=new char[4];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500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500" dirty="0" err="1">
                <a:latin typeface="Courier New" pitchFamily="49" charset="0"/>
                <a:ea typeface="新細明體" charset="-120"/>
              </a:rPr>
              <a:t>cin</a:t>
            </a:r>
            <a:r>
              <a:rPr lang="en-US" altLang="zh-TW" sz="1500" dirty="0">
                <a:latin typeface="Courier New" pitchFamily="49" charset="0"/>
                <a:ea typeface="新細明體" charset="-120"/>
              </a:rPr>
              <a:t> &gt;&gt; s1; /*input "</a:t>
            </a:r>
            <a:r>
              <a:rPr lang="en-US" altLang="zh-TW" sz="1500" dirty="0" err="1">
                <a:latin typeface="Courier New" pitchFamily="49" charset="0"/>
                <a:ea typeface="新細明體" charset="-120"/>
              </a:rPr>
              <a:t>abc</a:t>
            </a:r>
            <a:r>
              <a:rPr lang="en-US" altLang="zh-TW" sz="1500" dirty="0">
                <a:latin typeface="Courier New" pitchFamily="49" charset="0"/>
                <a:ea typeface="新細明體" charset="-120"/>
              </a:rPr>
              <a:t>"*/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500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500" dirty="0" err="1"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TW" sz="1500" dirty="0">
                <a:latin typeface="Courier New" pitchFamily="49" charset="0"/>
                <a:ea typeface="新細明體" charset="-120"/>
              </a:rPr>
              <a:t> &lt;&lt; s1;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500" dirty="0">
                <a:latin typeface="Courier New" pitchFamily="49" charset="0"/>
                <a:ea typeface="新細明體" charset="-120"/>
              </a:rPr>
              <a:t>	delete [] s1;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500" dirty="0">
                <a:latin typeface="Courier New" pitchFamily="49" charset="0"/>
                <a:ea typeface="新細明體" charset="-120"/>
              </a:rPr>
              <a:t>	s1=new char[6]; 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500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500" dirty="0" err="1">
                <a:latin typeface="Courier New" pitchFamily="49" charset="0"/>
                <a:ea typeface="新細明體" charset="-120"/>
              </a:rPr>
              <a:t>cin</a:t>
            </a:r>
            <a:r>
              <a:rPr lang="en-US" altLang="zh-TW" sz="1500" dirty="0">
                <a:latin typeface="Courier New" pitchFamily="49" charset="0"/>
                <a:ea typeface="新細明體" charset="-120"/>
              </a:rPr>
              <a:t> &gt;&gt; s1;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500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500" dirty="0" err="1"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TW" sz="1500" dirty="0">
                <a:latin typeface="Courier New" pitchFamily="49" charset="0"/>
                <a:ea typeface="新細明體" charset="-120"/>
              </a:rPr>
              <a:t> &lt;&lt; s1;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500" dirty="0">
                <a:latin typeface="Courier New" pitchFamily="49" charset="0"/>
                <a:ea typeface="新細明體" charset="-120"/>
              </a:rPr>
              <a:t>	delete [] s1;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500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500" dirty="0">
                <a:solidFill>
                  <a:srgbClr val="0000FF"/>
                </a:solidFill>
                <a:latin typeface="Courier New" pitchFamily="49" charset="0"/>
                <a:ea typeface="新細明體" charset="-120"/>
              </a:rPr>
              <a:t>s1=NULL;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500" dirty="0">
                <a:latin typeface="Courier New" pitchFamily="49" charset="0"/>
                <a:ea typeface="新細明體" charset="-120"/>
              </a:rPr>
              <a:t>}</a:t>
            </a:r>
          </a:p>
        </p:txBody>
      </p:sp>
      <p:sp>
        <p:nvSpPr>
          <p:cNvPr id="20482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4541727B-AACA-484D-9176-14C248B22731}" type="slidenum">
              <a:rPr lang="zh-TW" altLang="en-US">
                <a:ea typeface="新細明體" charset="-120"/>
              </a:rPr>
              <a:pPr/>
              <a:t>23</a:t>
            </a:fld>
            <a:endParaRPr lang="en-US" altLang="zh-TW">
              <a:ea typeface="新細明體" charset="-120"/>
            </a:endParaRPr>
          </a:p>
        </p:txBody>
      </p:sp>
      <p:sp>
        <p:nvSpPr>
          <p:cNvPr id="20485" name="Line 11"/>
          <p:cNvSpPr>
            <a:spLocks noChangeShapeType="1"/>
          </p:cNvSpPr>
          <p:nvPr/>
        </p:nvSpPr>
        <p:spPr bwMode="auto">
          <a:xfrm>
            <a:off x="609600" y="2438400"/>
            <a:ext cx="381000" cy="0"/>
          </a:xfrm>
          <a:prstGeom prst="line">
            <a:avLst/>
          </a:prstGeom>
          <a:noFill/>
          <a:ln w="57150">
            <a:solidFill>
              <a:srgbClr val="A5002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3600"/>
            <a:ext cx="7772400" cy="11448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eaLnBrk="1" hangingPunct="1"/>
            <a:r>
              <a:rPr lang="en-US" altLang="zh-TW" sz="3200" dirty="0">
                <a:ea typeface="新細明體" charset="-120"/>
              </a:rPr>
              <a:t>Dynamic memory allocation</a:t>
            </a:r>
          </a:p>
        </p:txBody>
      </p:sp>
      <p:sp>
        <p:nvSpPr>
          <p:cNvPr id="2048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14400" y="1676400"/>
            <a:ext cx="4648200" cy="42672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500" dirty="0">
                <a:latin typeface="Courier New" pitchFamily="49" charset="0"/>
                <a:ea typeface="新細明體" charset="-120"/>
              </a:rPr>
              <a:t>#include &lt;</a:t>
            </a:r>
            <a:r>
              <a:rPr lang="en-US" altLang="zh-TW" sz="1500" dirty="0" err="1">
                <a:latin typeface="Courier New" pitchFamily="49" charset="0"/>
                <a:ea typeface="新細明體" charset="-120"/>
              </a:rPr>
              <a:t>iostream</a:t>
            </a:r>
            <a:r>
              <a:rPr lang="en-US" altLang="zh-TW" sz="1500" dirty="0">
                <a:latin typeface="Courier New" pitchFamily="49" charset="0"/>
                <a:ea typeface="新細明體" charset="-120"/>
              </a:rPr>
              <a:t>&gt;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500" dirty="0">
                <a:latin typeface="Courier New" pitchFamily="49" charset="0"/>
                <a:ea typeface="新細明體" charset="-120"/>
              </a:rPr>
              <a:t>void main () {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500" dirty="0">
                <a:latin typeface="Courier New" pitchFamily="49" charset="0"/>
                <a:ea typeface="新細明體" charset="-120"/>
              </a:rPr>
              <a:t>	char *s1=NULL;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500" dirty="0">
                <a:solidFill>
                  <a:srgbClr val="A50021"/>
                </a:solidFill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500" b="1" dirty="0">
                <a:solidFill>
                  <a:srgbClr val="A50021"/>
                </a:solidFill>
                <a:latin typeface="Courier New" pitchFamily="49" charset="0"/>
                <a:ea typeface="新細明體" charset="-120"/>
              </a:rPr>
              <a:t>s1=new char[4];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500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500" dirty="0" err="1">
                <a:latin typeface="Courier New" pitchFamily="49" charset="0"/>
                <a:ea typeface="新細明體" charset="-120"/>
              </a:rPr>
              <a:t>cin</a:t>
            </a:r>
            <a:r>
              <a:rPr lang="en-US" altLang="zh-TW" sz="1500" dirty="0">
                <a:latin typeface="Courier New" pitchFamily="49" charset="0"/>
                <a:ea typeface="新細明體" charset="-120"/>
              </a:rPr>
              <a:t> &gt;&gt; s1; /*input "</a:t>
            </a:r>
            <a:r>
              <a:rPr lang="en-US" altLang="zh-TW" sz="1500" dirty="0" err="1">
                <a:latin typeface="Courier New" pitchFamily="49" charset="0"/>
                <a:ea typeface="新細明體" charset="-120"/>
              </a:rPr>
              <a:t>abc</a:t>
            </a:r>
            <a:r>
              <a:rPr lang="en-US" altLang="zh-TW" sz="1500" dirty="0">
                <a:latin typeface="Courier New" pitchFamily="49" charset="0"/>
                <a:ea typeface="新細明體" charset="-120"/>
              </a:rPr>
              <a:t>"*/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500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500" dirty="0" err="1"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TW" sz="1500" dirty="0">
                <a:latin typeface="Courier New" pitchFamily="49" charset="0"/>
                <a:ea typeface="新細明體" charset="-120"/>
              </a:rPr>
              <a:t> &lt;&lt; s1;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500" dirty="0">
                <a:latin typeface="Courier New" pitchFamily="49" charset="0"/>
                <a:ea typeface="新細明體" charset="-120"/>
              </a:rPr>
              <a:t>	delete [] s1;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500" dirty="0">
                <a:latin typeface="Courier New" pitchFamily="49" charset="0"/>
                <a:ea typeface="新細明體" charset="-120"/>
              </a:rPr>
              <a:t>	s1=new </a:t>
            </a:r>
            <a:r>
              <a:rPr lang="en-US" altLang="zh-TW" sz="1500" dirty="0">
                <a:latin typeface="Courier New" pitchFamily="49" charset="0"/>
              </a:rPr>
              <a:t>char[6];  </a:t>
            </a:r>
            <a:endParaRPr lang="en-US" altLang="zh-TW" sz="1500" dirty="0">
              <a:latin typeface="Courier New" pitchFamily="49" charset="0"/>
              <a:ea typeface="新細明體" charset="-12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500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500" dirty="0" err="1">
                <a:latin typeface="Courier New" pitchFamily="49" charset="0"/>
                <a:ea typeface="新細明體" charset="-120"/>
              </a:rPr>
              <a:t>cin</a:t>
            </a:r>
            <a:r>
              <a:rPr lang="en-US" altLang="zh-TW" sz="1500" dirty="0">
                <a:latin typeface="Courier New" pitchFamily="49" charset="0"/>
                <a:ea typeface="新細明體" charset="-120"/>
              </a:rPr>
              <a:t> &gt;&gt; s1;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500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500" dirty="0" err="1"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TW" sz="1500" dirty="0">
                <a:latin typeface="Courier New" pitchFamily="49" charset="0"/>
                <a:ea typeface="新細明體" charset="-120"/>
              </a:rPr>
              <a:t> &lt;&lt; s1;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500" dirty="0">
                <a:latin typeface="Courier New" pitchFamily="49" charset="0"/>
                <a:ea typeface="新細明體" charset="-120"/>
              </a:rPr>
              <a:t>	delete [] s1;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500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500" dirty="0">
                <a:solidFill>
                  <a:srgbClr val="0000FF"/>
                </a:solidFill>
                <a:latin typeface="Courier New" pitchFamily="49" charset="0"/>
                <a:ea typeface="新細明體" charset="-120"/>
              </a:rPr>
              <a:t>s1=NULL;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500" dirty="0">
                <a:latin typeface="Courier New" pitchFamily="49" charset="0"/>
                <a:ea typeface="新細明體" charset="-120"/>
              </a:rPr>
              <a:t>}</a:t>
            </a:r>
          </a:p>
        </p:txBody>
      </p:sp>
      <p:graphicFrame>
        <p:nvGraphicFramePr>
          <p:cNvPr id="20487" name="Object 16"/>
          <p:cNvGraphicFramePr>
            <a:graphicFrameLocks noGrp="1" noChangeAspect="1"/>
          </p:cNvGraphicFramePr>
          <p:nvPr>
            <p:ph sz="half" idx="2"/>
          </p:nvPr>
        </p:nvGraphicFramePr>
        <p:xfrm>
          <a:off x="5715000" y="1828800"/>
          <a:ext cx="2692400" cy="2216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93" name="Visio" r:id="rId4" imgW="2692061" imgH="2216139" progId="Visio.Drawing.11">
                  <p:embed/>
                </p:oleObj>
              </mc:Choice>
              <mc:Fallback>
                <p:oleObj name="Visio" r:id="rId4" imgW="2692061" imgH="2216139" progId="Visio.Drawing.11">
                  <p:embed/>
                  <p:pic>
                    <p:nvPicPr>
                      <p:cNvPr id="20487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0" y="1828800"/>
                        <a:ext cx="2692400" cy="2216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2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4541727B-AACA-484D-9176-14C248B22731}" type="slidenum">
              <a:rPr lang="zh-TW" altLang="en-US">
                <a:ea typeface="新細明體" charset="-120"/>
              </a:rPr>
              <a:pPr/>
              <a:t>24</a:t>
            </a:fld>
            <a:endParaRPr lang="en-US" altLang="zh-TW">
              <a:ea typeface="新細明體" charset="-120"/>
            </a:endParaRPr>
          </a:p>
        </p:txBody>
      </p:sp>
      <p:sp>
        <p:nvSpPr>
          <p:cNvPr id="20485" name="Line 11"/>
          <p:cNvSpPr>
            <a:spLocks noChangeShapeType="1"/>
          </p:cNvSpPr>
          <p:nvPr/>
        </p:nvSpPr>
        <p:spPr bwMode="auto">
          <a:xfrm>
            <a:off x="609600" y="2667000"/>
            <a:ext cx="381000" cy="0"/>
          </a:xfrm>
          <a:prstGeom prst="line">
            <a:avLst/>
          </a:prstGeom>
          <a:noFill/>
          <a:ln w="57150">
            <a:solidFill>
              <a:srgbClr val="A5002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2" name="Rounded Rectangular Callout 1"/>
          <p:cNvSpPr/>
          <p:nvPr/>
        </p:nvSpPr>
        <p:spPr>
          <a:xfrm>
            <a:off x="5410200" y="4572000"/>
            <a:ext cx="3276600" cy="1752600"/>
          </a:xfrm>
          <a:prstGeom prst="wedgeRoundRectCallout">
            <a:avLst>
              <a:gd name="adj1" fmla="val -82349"/>
              <a:gd name="adj2" fmla="val -15869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dirty="0">
                <a:solidFill>
                  <a:srgbClr val="FFFF00"/>
                </a:solidFill>
                <a:ea typeface="新細明體" charset="-120"/>
              </a:rPr>
              <a:t>new</a:t>
            </a:r>
            <a:r>
              <a:rPr kumimoji="1" lang="en-US" altLang="zh-TW" dirty="0">
                <a:ea typeface="新細明體" charset="-120"/>
              </a:rPr>
              <a:t> dynamically allocates </a:t>
            </a:r>
            <a:r>
              <a:rPr kumimoji="1" lang="en-US" altLang="zh-TW" dirty="0">
                <a:solidFill>
                  <a:srgbClr val="FFFF00"/>
                </a:solidFill>
                <a:ea typeface="新細明體" charset="-120"/>
              </a:rPr>
              <a:t>4 </a:t>
            </a:r>
            <a:r>
              <a:rPr kumimoji="1" lang="en-US" altLang="zh-TW" dirty="0">
                <a:ea typeface="新細明體" charset="-120"/>
              </a:rPr>
              <a:t>bytes of memory. </a:t>
            </a:r>
            <a:r>
              <a:rPr kumimoji="1" lang="en-US" altLang="zh-TW" dirty="0">
                <a:solidFill>
                  <a:srgbClr val="FFFF00"/>
                </a:solidFill>
                <a:ea typeface="新細明體" charset="-120"/>
              </a:rPr>
              <a:t>new </a:t>
            </a:r>
            <a:r>
              <a:rPr kumimoji="1" lang="en-US" altLang="zh-TW" dirty="0">
                <a:ea typeface="新細明體" charset="-120"/>
              </a:rPr>
              <a:t>returns a pointer to the 1st byte of the chunk of memory, which is assigned to </a:t>
            </a:r>
            <a:r>
              <a:rPr kumimoji="1" lang="en-US" altLang="zh-TW" dirty="0">
                <a:solidFill>
                  <a:srgbClr val="FFFF00"/>
                </a:solidFill>
                <a:ea typeface="新細明體" charset="-120"/>
              </a:rPr>
              <a:t>s1</a:t>
            </a:r>
          </a:p>
        </p:txBody>
      </p:sp>
    </p:spTree>
    <p:extLst>
      <p:ext uri="{BB962C8B-B14F-4D97-AF65-F5344CB8AC3E}">
        <p14:creationId xmlns:p14="http://schemas.microsoft.com/office/powerpoint/2010/main" val="23415203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14"/>
          <p:cNvSpPr>
            <a:spLocks noGrp="1" noChangeArrowheads="1"/>
          </p:cNvSpPr>
          <p:nvPr>
            <p:ph type="title"/>
          </p:nvPr>
        </p:nvSpPr>
        <p:spPr>
          <a:xfrm>
            <a:off x="914400" y="273600"/>
            <a:ext cx="7772400" cy="11448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eaLnBrk="1" hangingPunct="1"/>
            <a:r>
              <a:rPr lang="en-US" altLang="zh-TW" sz="3200" dirty="0">
                <a:ea typeface="新細明體" charset="-120"/>
              </a:rPr>
              <a:t>Example 4: Dynamic memory allocation</a:t>
            </a:r>
            <a:endParaRPr lang="zh-TW" altLang="en-US" sz="3200" dirty="0">
              <a:ea typeface="新細明體" charset="-120"/>
            </a:endParaRPr>
          </a:p>
        </p:txBody>
      </p:sp>
      <p:sp>
        <p:nvSpPr>
          <p:cNvPr id="2150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14400" y="1752600"/>
            <a:ext cx="4538662" cy="4267200"/>
          </a:xfrm>
        </p:spPr>
        <p:txBody>
          <a:bodyPr/>
          <a:lstStyle/>
          <a:p>
            <a:pPr>
              <a:lnSpc>
                <a:spcPct val="90000"/>
              </a:lnSpc>
              <a:buNone/>
            </a:pPr>
            <a:r>
              <a:rPr lang="en-US" altLang="zh-TW" sz="1500" dirty="0">
                <a:latin typeface="Courier New" pitchFamily="49" charset="0"/>
                <a:ea typeface="新細明體" charset="-120"/>
              </a:rPr>
              <a:t>#include &lt;</a:t>
            </a:r>
            <a:r>
              <a:rPr lang="en-US" altLang="zh-TW" sz="1500" dirty="0" err="1">
                <a:latin typeface="Courier New" pitchFamily="49" charset="0"/>
                <a:ea typeface="新細明體" charset="-120"/>
              </a:rPr>
              <a:t>iostream</a:t>
            </a:r>
            <a:r>
              <a:rPr lang="en-US" altLang="zh-TW" sz="1500" dirty="0">
                <a:latin typeface="Courier New" pitchFamily="49" charset="0"/>
                <a:ea typeface="新細明體" charset="-120"/>
              </a:rPr>
              <a:t>&gt;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500" dirty="0">
                <a:latin typeface="Courier New" pitchFamily="49" charset="0"/>
                <a:ea typeface="新細明體" charset="-120"/>
              </a:rPr>
              <a:t>void main () {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500" dirty="0">
                <a:latin typeface="Courier New" pitchFamily="49" charset="0"/>
                <a:ea typeface="新細明體" charset="-120"/>
              </a:rPr>
              <a:t>	char *s1=NULL; 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500" dirty="0">
                <a:solidFill>
                  <a:srgbClr val="A50021"/>
                </a:solidFill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500" dirty="0">
                <a:latin typeface="Courier New" pitchFamily="49" charset="0"/>
                <a:ea typeface="新細明體" charset="-120"/>
              </a:rPr>
              <a:t>s1=new char[4]; 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500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500" b="1" dirty="0" err="1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cin</a:t>
            </a:r>
            <a:r>
              <a:rPr lang="en-US" altLang="zh-TW" sz="1500" b="1" dirty="0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 &gt;&gt; s1; /*input "</a:t>
            </a:r>
            <a:r>
              <a:rPr lang="en-US" altLang="zh-TW" sz="1500" b="1" dirty="0" err="1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abc</a:t>
            </a:r>
            <a:r>
              <a:rPr lang="en-US" altLang="zh-TW" sz="1500" b="1" dirty="0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"*/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500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500" dirty="0" err="1"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TW" sz="1500" dirty="0">
                <a:latin typeface="Courier New" pitchFamily="49" charset="0"/>
                <a:ea typeface="新細明體" charset="-120"/>
              </a:rPr>
              <a:t> &lt;&lt; s1;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500" dirty="0">
                <a:latin typeface="Courier New" pitchFamily="49" charset="0"/>
                <a:ea typeface="新細明體" charset="-120"/>
              </a:rPr>
              <a:t>	delete [] s1;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500" dirty="0">
                <a:latin typeface="Courier New" pitchFamily="49" charset="0"/>
                <a:ea typeface="新細明體" charset="-120"/>
              </a:rPr>
              <a:t>	s1=new </a:t>
            </a:r>
            <a:r>
              <a:rPr lang="en-US" altLang="zh-TW" sz="1500" dirty="0">
                <a:latin typeface="Courier New" pitchFamily="49" charset="0"/>
              </a:rPr>
              <a:t>char[6];</a:t>
            </a:r>
            <a:endParaRPr lang="en-US" altLang="zh-TW" sz="1500" dirty="0">
              <a:latin typeface="Courier New" pitchFamily="49" charset="0"/>
              <a:ea typeface="新細明體" charset="-120"/>
            </a:endParaRPr>
          </a:p>
          <a:p>
            <a:pPr>
              <a:lnSpc>
                <a:spcPct val="90000"/>
              </a:lnSpc>
              <a:buNone/>
            </a:pPr>
            <a:r>
              <a:rPr lang="en-US" altLang="zh-TW" sz="1500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500" dirty="0" err="1">
                <a:latin typeface="Courier New" pitchFamily="49" charset="0"/>
                <a:ea typeface="新細明體" charset="-120"/>
              </a:rPr>
              <a:t>cin</a:t>
            </a:r>
            <a:r>
              <a:rPr lang="en-US" altLang="zh-TW" sz="1500" dirty="0">
                <a:latin typeface="Courier New" pitchFamily="49" charset="0"/>
                <a:ea typeface="新細明體" charset="-120"/>
              </a:rPr>
              <a:t> &gt;&gt; s1;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500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500" dirty="0" err="1"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TW" sz="1500" dirty="0">
                <a:latin typeface="Courier New" pitchFamily="49" charset="0"/>
                <a:ea typeface="新細明體" charset="-120"/>
              </a:rPr>
              <a:t> &lt;&lt; s1;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500" dirty="0">
                <a:latin typeface="Courier New" pitchFamily="49" charset="0"/>
                <a:ea typeface="新細明體" charset="-120"/>
              </a:rPr>
              <a:t>	delete [] s1;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500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500" dirty="0">
                <a:solidFill>
                  <a:srgbClr val="0000FF"/>
                </a:solidFill>
                <a:latin typeface="Courier New" pitchFamily="49" charset="0"/>
                <a:ea typeface="新細明體" charset="-120"/>
              </a:rPr>
              <a:t>s1=NULL;</a:t>
            </a:r>
          </a:p>
          <a:p>
            <a:pPr>
              <a:lnSpc>
                <a:spcPct val="90000"/>
              </a:lnSpc>
              <a:buNone/>
            </a:pPr>
            <a:endParaRPr lang="en-US" altLang="zh-TW" sz="1500" dirty="0">
              <a:latin typeface="Courier New" pitchFamily="49" charset="0"/>
              <a:ea typeface="新細明體" charset="-12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500" dirty="0">
                <a:latin typeface="Courier New" pitchFamily="49" charset="0"/>
                <a:ea typeface="新細明體" charset="-120"/>
              </a:rPr>
              <a:t>}</a:t>
            </a:r>
          </a:p>
        </p:txBody>
      </p:sp>
      <p:graphicFrame>
        <p:nvGraphicFramePr>
          <p:cNvPr id="21511" name="Object 13"/>
          <p:cNvGraphicFramePr>
            <a:graphicFrameLocks noGrp="1" noChangeAspect="1"/>
          </p:cNvGraphicFramePr>
          <p:nvPr>
            <p:ph sz="half" idx="2"/>
          </p:nvPr>
        </p:nvGraphicFramePr>
        <p:xfrm>
          <a:off x="5562600" y="1676400"/>
          <a:ext cx="2979738" cy="2216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7" name="Visio" r:id="rId4" imgW="2980028" imgH="2216139" progId="Visio.Drawing.11">
                  <p:embed/>
                </p:oleObj>
              </mc:Choice>
              <mc:Fallback>
                <p:oleObj name="Visio" r:id="rId4" imgW="2980028" imgH="2216139" progId="Visio.Drawing.11">
                  <p:embed/>
                  <p:pic>
                    <p:nvPicPr>
                      <p:cNvPr id="21511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2600" y="1676400"/>
                        <a:ext cx="2979738" cy="2216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0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27CE89A3-E6A9-453E-AB9E-B2B124AF662D}" type="slidenum">
              <a:rPr lang="zh-TW" altLang="en-US">
                <a:ea typeface="新細明體" charset="-120"/>
              </a:rPr>
              <a:pPr/>
              <a:t>25</a:t>
            </a:fld>
            <a:endParaRPr lang="en-US" altLang="zh-TW">
              <a:ea typeface="新細明體" charset="-120"/>
            </a:endParaRPr>
          </a:p>
        </p:txBody>
      </p:sp>
      <p:sp>
        <p:nvSpPr>
          <p:cNvPr id="21509" name="Line 11"/>
          <p:cNvSpPr>
            <a:spLocks noChangeShapeType="1"/>
          </p:cNvSpPr>
          <p:nvPr/>
        </p:nvSpPr>
        <p:spPr bwMode="auto">
          <a:xfrm>
            <a:off x="381000" y="3048000"/>
            <a:ext cx="381000" cy="0"/>
          </a:xfrm>
          <a:prstGeom prst="line">
            <a:avLst/>
          </a:prstGeom>
          <a:noFill/>
          <a:ln w="57150">
            <a:solidFill>
              <a:srgbClr val="A5002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200">
                <a:ea typeface="新細明體" charset="-120"/>
              </a:rPr>
              <a:t>Example 4: Dynamic memory allocation</a:t>
            </a:r>
            <a:endParaRPr lang="zh-TW" altLang="en-US" sz="3200">
              <a:ea typeface="新細明體" charset="-120"/>
            </a:endParaRPr>
          </a:p>
        </p:txBody>
      </p:sp>
      <p:sp>
        <p:nvSpPr>
          <p:cNvPr id="2253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98EDF37D-984C-4A90-BA40-5170C86414BA}" type="slidenum">
              <a:rPr lang="zh-TW" altLang="en-US">
                <a:ea typeface="新細明體" charset="-120"/>
              </a:rPr>
              <a:pPr/>
              <a:t>26</a:t>
            </a:fld>
            <a:endParaRPr lang="en-US" altLang="zh-TW">
              <a:ea typeface="新細明體" charset="-120"/>
            </a:endParaRPr>
          </a:p>
        </p:txBody>
      </p:sp>
      <p:sp>
        <p:nvSpPr>
          <p:cNvPr id="22532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752600"/>
            <a:ext cx="4691062" cy="42672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None/>
            </a:pPr>
            <a:r>
              <a:rPr lang="en-US" altLang="zh-TW" sz="1600" dirty="0">
                <a:latin typeface="Courier New" pitchFamily="49" charset="0"/>
                <a:ea typeface="新細明體" charset="-120"/>
              </a:rPr>
              <a:t>#include &lt;</a:t>
            </a:r>
            <a:r>
              <a:rPr lang="en-US" altLang="zh-TW" sz="1600" dirty="0" err="1">
                <a:latin typeface="Courier New" pitchFamily="49" charset="0"/>
                <a:ea typeface="新細明體" charset="-120"/>
              </a:rPr>
              <a:t>iostream</a:t>
            </a:r>
            <a:r>
              <a:rPr lang="en-US" altLang="zh-TW" sz="1600" dirty="0">
                <a:latin typeface="Courier New" pitchFamily="49" charset="0"/>
                <a:ea typeface="新細明體" charset="-120"/>
              </a:rPr>
              <a:t>&gt;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600" dirty="0">
                <a:latin typeface="Courier New" pitchFamily="49" charset="0"/>
                <a:ea typeface="新細明體" charset="-120"/>
              </a:rPr>
              <a:t>void main () {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600" dirty="0">
                <a:latin typeface="Courier New" pitchFamily="49" charset="0"/>
                <a:ea typeface="新細明體" charset="-120"/>
              </a:rPr>
              <a:t>	char *s1=NULL; 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600" dirty="0">
                <a:solidFill>
                  <a:srgbClr val="A50021"/>
                </a:solidFill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600" dirty="0">
                <a:latin typeface="Courier New" pitchFamily="49" charset="0"/>
                <a:ea typeface="新細明體" charset="-120"/>
              </a:rPr>
              <a:t>s1=new char[4]; 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600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600" dirty="0" err="1">
                <a:latin typeface="Courier New" pitchFamily="49" charset="0"/>
                <a:ea typeface="新細明體" charset="-120"/>
              </a:rPr>
              <a:t>cin</a:t>
            </a:r>
            <a:r>
              <a:rPr lang="en-US" altLang="zh-TW" sz="1600" dirty="0">
                <a:latin typeface="Courier New" pitchFamily="49" charset="0"/>
                <a:ea typeface="新細明體" charset="-120"/>
              </a:rPr>
              <a:t> &gt;&gt; s1; /*input "</a:t>
            </a:r>
            <a:r>
              <a:rPr lang="en-US" altLang="zh-TW" sz="1600" dirty="0" err="1">
                <a:latin typeface="Courier New" pitchFamily="49" charset="0"/>
                <a:ea typeface="新細明體" charset="-120"/>
              </a:rPr>
              <a:t>abc</a:t>
            </a:r>
            <a:r>
              <a:rPr lang="en-US" altLang="zh-TW" sz="1600" dirty="0">
                <a:latin typeface="Courier New" pitchFamily="49" charset="0"/>
                <a:ea typeface="新細明體" charset="-120"/>
              </a:rPr>
              <a:t>"*/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600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600" dirty="0" err="1"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TW" sz="1600" dirty="0">
                <a:latin typeface="Courier New" pitchFamily="49" charset="0"/>
                <a:ea typeface="新細明體" charset="-120"/>
              </a:rPr>
              <a:t> &lt;&lt; s1;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600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600" b="1" dirty="0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delete [] s1;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600" dirty="0">
                <a:latin typeface="Courier New" pitchFamily="49" charset="0"/>
                <a:ea typeface="新細明體" charset="-120"/>
              </a:rPr>
              <a:t>	s1=new </a:t>
            </a:r>
            <a:r>
              <a:rPr lang="en-US" altLang="zh-TW" sz="1600" dirty="0">
                <a:latin typeface="Courier New" pitchFamily="49" charset="0"/>
              </a:rPr>
              <a:t>char[6];</a:t>
            </a:r>
            <a:endParaRPr lang="en-US" altLang="zh-TW" sz="1600" dirty="0">
              <a:latin typeface="Courier New" pitchFamily="49" charset="0"/>
              <a:ea typeface="新細明體" charset="-120"/>
            </a:endParaRPr>
          </a:p>
          <a:p>
            <a:pPr>
              <a:lnSpc>
                <a:spcPct val="90000"/>
              </a:lnSpc>
              <a:buNone/>
            </a:pPr>
            <a:r>
              <a:rPr lang="en-US" altLang="zh-TW" sz="1600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600" dirty="0" err="1">
                <a:latin typeface="Courier New" pitchFamily="49" charset="0"/>
                <a:ea typeface="新細明體" charset="-120"/>
              </a:rPr>
              <a:t>cin</a:t>
            </a:r>
            <a:r>
              <a:rPr lang="en-US" altLang="zh-TW" sz="1600" dirty="0">
                <a:latin typeface="Courier New" pitchFamily="49" charset="0"/>
                <a:ea typeface="新細明體" charset="-120"/>
              </a:rPr>
              <a:t> &gt;&gt; s1;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600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600" dirty="0" err="1"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TW" sz="1600" dirty="0">
                <a:latin typeface="Courier New" pitchFamily="49" charset="0"/>
                <a:ea typeface="新細明體" charset="-120"/>
              </a:rPr>
              <a:t> &lt;&lt; s1;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600" dirty="0">
                <a:latin typeface="Courier New" pitchFamily="49" charset="0"/>
                <a:ea typeface="新細明體" charset="-120"/>
              </a:rPr>
              <a:t>	delete [] s1;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600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600" dirty="0">
                <a:solidFill>
                  <a:srgbClr val="0000FF"/>
                </a:solidFill>
                <a:latin typeface="Courier New" pitchFamily="49" charset="0"/>
                <a:ea typeface="新細明體" charset="-120"/>
              </a:rPr>
              <a:t>s1=NULL;</a:t>
            </a:r>
          </a:p>
          <a:p>
            <a:pPr>
              <a:lnSpc>
                <a:spcPct val="90000"/>
              </a:lnSpc>
              <a:buNone/>
            </a:pPr>
            <a:endParaRPr lang="en-US" altLang="zh-TW" sz="1600" dirty="0">
              <a:latin typeface="Courier New" pitchFamily="49" charset="0"/>
              <a:ea typeface="新細明體" charset="-120"/>
            </a:endParaRPr>
          </a:p>
          <a:p>
            <a:pPr>
              <a:lnSpc>
                <a:spcPct val="80000"/>
              </a:lnSpc>
              <a:buNone/>
            </a:pPr>
            <a:r>
              <a:rPr lang="en-US" altLang="zh-TW" sz="1600" dirty="0">
                <a:latin typeface="Courier New" pitchFamily="49" charset="0"/>
                <a:ea typeface="新細明體" charset="-120"/>
              </a:rPr>
              <a:t>}</a:t>
            </a:r>
          </a:p>
          <a:p>
            <a:pPr eaLnBrk="1" hangingPunct="1">
              <a:lnSpc>
                <a:spcPct val="80000"/>
              </a:lnSpc>
            </a:pPr>
            <a:endParaRPr lang="zh-TW" altLang="en-US" sz="2100" dirty="0">
              <a:ea typeface="新細明體" charset="-120"/>
            </a:endParaRPr>
          </a:p>
        </p:txBody>
      </p:sp>
      <p:sp>
        <p:nvSpPr>
          <p:cNvPr id="22533" name="Text Box 4"/>
          <p:cNvSpPr txBox="1">
            <a:spLocks noChangeArrowheads="1"/>
          </p:cNvSpPr>
          <p:nvPr/>
        </p:nvSpPr>
        <p:spPr bwMode="auto">
          <a:xfrm>
            <a:off x="4678362" y="5410200"/>
            <a:ext cx="2835275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kumimoji="1" lang="en-US" altLang="zh-TW" dirty="0">
                <a:solidFill>
                  <a:srgbClr val="FF0000"/>
                </a:solidFill>
                <a:latin typeface="Comic Sans MS" pitchFamily="66" charset="0"/>
                <a:ea typeface="新細明體" charset="-120"/>
              </a:rPr>
              <a:t>Memory is free and can be used to store other data</a:t>
            </a:r>
          </a:p>
        </p:txBody>
      </p:sp>
      <p:graphicFrame>
        <p:nvGraphicFramePr>
          <p:cNvPr id="22534" name="Object 5"/>
          <p:cNvGraphicFramePr>
            <a:graphicFrameLocks noChangeAspect="1"/>
          </p:cNvGraphicFramePr>
          <p:nvPr/>
        </p:nvGraphicFramePr>
        <p:xfrm>
          <a:off x="5562600" y="2362200"/>
          <a:ext cx="2979738" cy="2216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41" name="Visio" r:id="rId4" imgW="2980028" imgH="2216139" progId="Visio.Drawing.11">
                  <p:embed/>
                </p:oleObj>
              </mc:Choice>
              <mc:Fallback>
                <p:oleObj name="Visio" r:id="rId4" imgW="2980028" imgH="2216139" progId="Visio.Drawing.11">
                  <p:embed/>
                  <p:pic>
                    <p:nvPicPr>
                      <p:cNvPr id="22534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2600" y="2362200"/>
                        <a:ext cx="2979738" cy="2216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TW" altLang="en-US">
              <a:ea typeface="新細明體" charset="-120"/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66738" y="1752600"/>
            <a:ext cx="4767262" cy="4267200"/>
          </a:xfrm>
        </p:spPr>
        <p:txBody>
          <a:bodyPr/>
          <a:lstStyle/>
          <a:p>
            <a:pPr>
              <a:lnSpc>
                <a:spcPct val="90000"/>
              </a:lnSpc>
              <a:buNone/>
            </a:pPr>
            <a:r>
              <a:rPr lang="en-US" altLang="zh-TW" sz="1400" dirty="0">
                <a:latin typeface="Courier New" pitchFamily="49" charset="0"/>
                <a:ea typeface="新細明體" charset="-120"/>
              </a:rPr>
              <a:t>#include &lt;</a:t>
            </a:r>
            <a:r>
              <a:rPr lang="en-US" altLang="zh-TW" sz="1400" dirty="0" err="1">
                <a:latin typeface="Courier New" pitchFamily="49" charset="0"/>
                <a:ea typeface="新細明體" charset="-120"/>
              </a:rPr>
              <a:t>iostream</a:t>
            </a:r>
            <a:r>
              <a:rPr lang="en-US" altLang="zh-TW" sz="1400" dirty="0">
                <a:latin typeface="Courier New" pitchFamily="49" charset="0"/>
                <a:ea typeface="新細明體" charset="-120"/>
              </a:rPr>
              <a:t>&gt;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400" dirty="0">
                <a:latin typeface="Courier New" pitchFamily="49" charset="0"/>
                <a:ea typeface="新細明體" charset="-120"/>
              </a:rPr>
              <a:t>void main () {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400" dirty="0">
                <a:latin typeface="Courier New" pitchFamily="49" charset="0"/>
                <a:ea typeface="新細明體" charset="-120"/>
              </a:rPr>
              <a:t>	char *s1=NULL; 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400" dirty="0">
                <a:solidFill>
                  <a:srgbClr val="A50021"/>
                </a:solidFill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400" dirty="0">
                <a:latin typeface="Courier New" pitchFamily="49" charset="0"/>
                <a:ea typeface="新細明體" charset="-120"/>
              </a:rPr>
              <a:t>s1=new char[4]; 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400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400" dirty="0" err="1">
                <a:latin typeface="Courier New" pitchFamily="49" charset="0"/>
                <a:ea typeface="新細明體" charset="-120"/>
              </a:rPr>
              <a:t>cin</a:t>
            </a:r>
            <a:r>
              <a:rPr lang="en-US" altLang="zh-TW" sz="1400" dirty="0">
                <a:latin typeface="Courier New" pitchFamily="49" charset="0"/>
                <a:ea typeface="新細明體" charset="-120"/>
              </a:rPr>
              <a:t> &gt;&gt; s1; /*input "</a:t>
            </a:r>
            <a:r>
              <a:rPr lang="en-US" altLang="zh-TW" sz="1400" dirty="0" err="1">
                <a:latin typeface="Courier New" pitchFamily="49" charset="0"/>
                <a:ea typeface="新細明體" charset="-120"/>
              </a:rPr>
              <a:t>abc</a:t>
            </a:r>
            <a:r>
              <a:rPr lang="en-US" altLang="zh-TW" sz="1400" dirty="0">
                <a:latin typeface="Courier New" pitchFamily="49" charset="0"/>
                <a:ea typeface="新細明體" charset="-120"/>
              </a:rPr>
              <a:t>"*/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400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400" dirty="0" err="1"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TW" sz="1400" dirty="0">
                <a:latin typeface="Courier New" pitchFamily="49" charset="0"/>
                <a:ea typeface="新細明體" charset="-120"/>
              </a:rPr>
              <a:t> &lt;&lt; s1;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400" dirty="0">
                <a:latin typeface="Courier New" pitchFamily="49" charset="0"/>
                <a:ea typeface="新細明體" charset="-120"/>
              </a:rPr>
              <a:t>	delete [] s1;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400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400" b="1" dirty="0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s1=new char[6];</a:t>
            </a:r>
            <a:endParaRPr lang="en-US" altLang="zh-TW" sz="1400" b="1" dirty="0">
              <a:solidFill>
                <a:srgbClr val="00B050"/>
              </a:solidFill>
              <a:latin typeface="Courier New" pitchFamily="49" charset="0"/>
              <a:ea typeface="新細明體" charset="-120"/>
            </a:endParaRPr>
          </a:p>
          <a:p>
            <a:pPr>
              <a:lnSpc>
                <a:spcPct val="90000"/>
              </a:lnSpc>
              <a:buNone/>
            </a:pPr>
            <a:r>
              <a:rPr lang="en-US" altLang="zh-TW" sz="1400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400" dirty="0" err="1">
                <a:latin typeface="Courier New" pitchFamily="49" charset="0"/>
                <a:ea typeface="新細明體" charset="-120"/>
              </a:rPr>
              <a:t>cin</a:t>
            </a:r>
            <a:r>
              <a:rPr lang="en-US" altLang="zh-TW" sz="1400" dirty="0">
                <a:latin typeface="Courier New" pitchFamily="49" charset="0"/>
                <a:ea typeface="新細明體" charset="-120"/>
              </a:rPr>
              <a:t> &gt;&gt; s1;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400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400" dirty="0" err="1"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TW" sz="1400" dirty="0">
                <a:latin typeface="Courier New" pitchFamily="49" charset="0"/>
                <a:ea typeface="新細明體" charset="-120"/>
              </a:rPr>
              <a:t> &lt;&lt; s1;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400" dirty="0">
                <a:latin typeface="Courier New" pitchFamily="49" charset="0"/>
                <a:ea typeface="新細明體" charset="-120"/>
              </a:rPr>
              <a:t>	delete [] s1;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400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400" dirty="0">
                <a:solidFill>
                  <a:srgbClr val="0000FF"/>
                </a:solidFill>
                <a:latin typeface="Courier New" pitchFamily="49" charset="0"/>
                <a:ea typeface="新細明體" charset="-120"/>
              </a:rPr>
              <a:t>s1=NULL;</a:t>
            </a:r>
          </a:p>
          <a:p>
            <a:pPr>
              <a:lnSpc>
                <a:spcPct val="90000"/>
              </a:lnSpc>
              <a:buNone/>
            </a:pPr>
            <a:endParaRPr lang="en-US" altLang="zh-TW" sz="1400" dirty="0">
              <a:latin typeface="Courier New" pitchFamily="49" charset="0"/>
              <a:ea typeface="新細明體" charset="-120"/>
            </a:endParaRPr>
          </a:p>
          <a:p>
            <a:pPr>
              <a:lnSpc>
                <a:spcPct val="80000"/>
              </a:lnSpc>
              <a:buNone/>
            </a:pPr>
            <a:r>
              <a:rPr lang="en-US" altLang="zh-TW" sz="1400" dirty="0">
                <a:latin typeface="Courier New" pitchFamily="49" charset="0"/>
                <a:ea typeface="新細明體" charset="-120"/>
              </a:rPr>
              <a:t>}</a:t>
            </a:r>
          </a:p>
        </p:txBody>
      </p:sp>
      <p:graphicFrame>
        <p:nvGraphicFramePr>
          <p:cNvPr id="23558" name="Object 19"/>
          <p:cNvGraphicFramePr>
            <a:graphicFrameLocks noGrp="1" noChangeAspect="1"/>
          </p:cNvGraphicFramePr>
          <p:nvPr>
            <p:ph sz="half" idx="2"/>
          </p:nvPr>
        </p:nvGraphicFramePr>
        <p:xfrm>
          <a:off x="5499100" y="1752600"/>
          <a:ext cx="2212975" cy="4265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65" name="Visio" r:id="rId4" imgW="2980028" imgH="5744166" progId="Visio.Drawing.11">
                  <p:embed/>
                </p:oleObj>
              </mc:Choice>
              <mc:Fallback>
                <p:oleObj name="Visio" r:id="rId4" imgW="2980028" imgH="5744166" progId="Visio.Drawing.11">
                  <p:embed/>
                  <p:pic>
                    <p:nvPicPr>
                      <p:cNvPr id="23558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99100" y="1752600"/>
                        <a:ext cx="2212975" cy="4265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56" name="Line 11"/>
          <p:cNvSpPr>
            <a:spLocks noChangeShapeType="1"/>
          </p:cNvSpPr>
          <p:nvPr/>
        </p:nvSpPr>
        <p:spPr bwMode="auto">
          <a:xfrm>
            <a:off x="342900" y="3810000"/>
            <a:ext cx="381000" cy="0"/>
          </a:xfrm>
          <a:prstGeom prst="line">
            <a:avLst/>
          </a:prstGeom>
          <a:noFill/>
          <a:ln w="57150">
            <a:solidFill>
              <a:srgbClr val="A5002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2" name="Rounded Rectangular Callout 1"/>
          <p:cNvSpPr/>
          <p:nvPr/>
        </p:nvSpPr>
        <p:spPr>
          <a:xfrm>
            <a:off x="3581400" y="4495800"/>
            <a:ext cx="2895600" cy="2133600"/>
          </a:xfrm>
          <a:prstGeom prst="wedgeRoundRectCallout">
            <a:avLst>
              <a:gd name="adj1" fmla="val -92861"/>
              <a:gd name="adj2" fmla="val -7838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zh-TW" dirty="0">
                <a:solidFill>
                  <a:srgbClr val="FFFF00"/>
                </a:solidFill>
                <a:ea typeface="新細明體" charset="-120"/>
              </a:rPr>
              <a:t>new </a:t>
            </a:r>
            <a:r>
              <a:rPr kumimoji="1" lang="en-US" altLang="zh-TW" dirty="0">
                <a:ea typeface="新細明體" charset="-120"/>
              </a:rPr>
              <a:t>dynamically allocates </a:t>
            </a:r>
            <a:r>
              <a:rPr kumimoji="1" lang="en-US" altLang="zh-TW" dirty="0">
                <a:solidFill>
                  <a:srgbClr val="FFFF00"/>
                </a:solidFill>
                <a:ea typeface="新細明體" charset="-120"/>
              </a:rPr>
              <a:t>6</a:t>
            </a:r>
            <a:r>
              <a:rPr kumimoji="1" lang="en-US" altLang="zh-TW" dirty="0">
                <a:solidFill>
                  <a:schemeClr val="accent2"/>
                </a:solidFill>
                <a:ea typeface="新細明體" charset="-120"/>
              </a:rPr>
              <a:t> </a:t>
            </a:r>
            <a:r>
              <a:rPr kumimoji="1" lang="en-US" altLang="zh-TW" dirty="0">
                <a:ea typeface="新細明體" charset="-120"/>
              </a:rPr>
              <a:t>bytes of memory. </a:t>
            </a:r>
            <a:r>
              <a:rPr kumimoji="1" lang="en-US" altLang="zh-TW" dirty="0">
                <a:solidFill>
                  <a:srgbClr val="FFFF00"/>
                </a:solidFill>
                <a:ea typeface="新細明體" charset="-120"/>
              </a:rPr>
              <a:t>new </a:t>
            </a:r>
            <a:r>
              <a:rPr kumimoji="1" lang="en-US" altLang="zh-TW" dirty="0">
                <a:ea typeface="新細明體" charset="-120"/>
              </a:rPr>
              <a:t>returns a pointer to the 1st byte of the chunk of memory, which is assigned to </a:t>
            </a:r>
            <a:r>
              <a:rPr kumimoji="1" lang="en-US" altLang="zh-TW" dirty="0">
                <a:solidFill>
                  <a:srgbClr val="FFFF00"/>
                </a:solidFill>
                <a:ea typeface="新細明體" charset="-120"/>
              </a:rPr>
              <a:t>s1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TW" altLang="en-US">
              <a:ea typeface="新細明體" charset="-120"/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66738" y="1752600"/>
            <a:ext cx="5072062" cy="4267200"/>
          </a:xfrm>
        </p:spPr>
        <p:txBody>
          <a:bodyPr/>
          <a:lstStyle/>
          <a:p>
            <a:pPr>
              <a:lnSpc>
                <a:spcPct val="90000"/>
              </a:lnSpc>
              <a:buNone/>
            </a:pPr>
            <a:r>
              <a:rPr lang="en-US" altLang="zh-TW" sz="1600" dirty="0">
                <a:latin typeface="Courier New" pitchFamily="49" charset="0"/>
                <a:ea typeface="新細明體" charset="-120"/>
              </a:rPr>
              <a:t>#include &lt;</a:t>
            </a:r>
            <a:r>
              <a:rPr lang="en-US" altLang="zh-TW" sz="1600" dirty="0" err="1">
                <a:latin typeface="Courier New" pitchFamily="49" charset="0"/>
                <a:ea typeface="新細明體" charset="-120"/>
              </a:rPr>
              <a:t>iostream</a:t>
            </a:r>
            <a:r>
              <a:rPr lang="en-US" altLang="zh-TW" sz="1600" dirty="0">
                <a:latin typeface="Courier New" pitchFamily="49" charset="0"/>
                <a:ea typeface="新細明體" charset="-120"/>
              </a:rPr>
              <a:t>&gt;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600" dirty="0">
                <a:latin typeface="Courier New" pitchFamily="49" charset="0"/>
                <a:ea typeface="新細明體" charset="-120"/>
              </a:rPr>
              <a:t>void main () {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600" dirty="0">
                <a:latin typeface="Courier New" pitchFamily="49" charset="0"/>
                <a:ea typeface="新細明體" charset="-120"/>
              </a:rPr>
              <a:t>	char *s1=NULL; 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600" dirty="0">
                <a:solidFill>
                  <a:srgbClr val="A50021"/>
                </a:solidFill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600" dirty="0">
                <a:latin typeface="Courier New" pitchFamily="49" charset="0"/>
                <a:ea typeface="新細明體" charset="-120"/>
              </a:rPr>
              <a:t>s1=new char[4]; 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600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600" dirty="0" err="1">
                <a:latin typeface="Courier New" pitchFamily="49" charset="0"/>
                <a:ea typeface="新細明體" charset="-120"/>
              </a:rPr>
              <a:t>cin</a:t>
            </a:r>
            <a:r>
              <a:rPr lang="en-US" altLang="zh-TW" sz="1600" dirty="0">
                <a:latin typeface="Courier New" pitchFamily="49" charset="0"/>
                <a:ea typeface="新細明體" charset="-120"/>
              </a:rPr>
              <a:t> &gt;&gt; s1; /*input "</a:t>
            </a:r>
            <a:r>
              <a:rPr lang="en-US" altLang="zh-TW" sz="1600" dirty="0" err="1">
                <a:latin typeface="Courier New" pitchFamily="49" charset="0"/>
                <a:ea typeface="新細明體" charset="-120"/>
              </a:rPr>
              <a:t>abc</a:t>
            </a:r>
            <a:r>
              <a:rPr lang="en-US" altLang="zh-TW" sz="1600" dirty="0">
                <a:latin typeface="Courier New" pitchFamily="49" charset="0"/>
                <a:ea typeface="新細明體" charset="-120"/>
              </a:rPr>
              <a:t>"*/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600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600" dirty="0" err="1"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TW" sz="1600" dirty="0">
                <a:latin typeface="Courier New" pitchFamily="49" charset="0"/>
                <a:ea typeface="新細明體" charset="-120"/>
              </a:rPr>
              <a:t> &lt;&lt; s1;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600" dirty="0">
                <a:latin typeface="Courier New" pitchFamily="49" charset="0"/>
                <a:ea typeface="新細明體" charset="-120"/>
              </a:rPr>
              <a:t>	delete [] s1;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600" dirty="0">
                <a:latin typeface="Courier New" pitchFamily="49" charset="0"/>
                <a:ea typeface="新細明體" charset="-120"/>
              </a:rPr>
              <a:t>	s1=new </a:t>
            </a:r>
            <a:r>
              <a:rPr lang="en-US" altLang="zh-TW" sz="1600" dirty="0">
                <a:latin typeface="Courier New" pitchFamily="49" charset="0"/>
              </a:rPr>
              <a:t>char[6];</a:t>
            </a:r>
            <a:endParaRPr lang="en-US" altLang="zh-TW" sz="1600" dirty="0">
              <a:latin typeface="Courier New" pitchFamily="49" charset="0"/>
              <a:ea typeface="新細明體" charset="-120"/>
            </a:endParaRPr>
          </a:p>
          <a:p>
            <a:pPr>
              <a:lnSpc>
                <a:spcPct val="90000"/>
              </a:lnSpc>
              <a:buNone/>
            </a:pPr>
            <a:r>
              <a:rPr lang="en-US" altLang="zh-TW" sz="1600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600" b="1" dirty="0" err="1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cin</a:t>
            </a:r>
            <a:r>
              <a:rPr lang="en-US" altLang="zh-TW" sz="1600" b="1" dirty="0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 &gt;&gt; s1;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600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600" dirty="0" err="1"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TW" sz="1600" dirty="0">
                <a:latin typeface="Courier New" pitchFamily="49" charset="0"/>
                <a:ea typeface="新細明體" charset="-120"/>
              </a:rPr>
              <a:t> &lt;&lt; s1;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600" dirty="0">
                <a:latin typeface="Courier New" pitchFamily="49" charset="0"/>
                <a:ea typeface="新細明體" charset="-120"/>
              </a:rPr>
              <a:t>	delete [] s1;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600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600" dirty="0">
                <a:solidFill>
                  <a:srgbClr val="0000FF"/>
                </a:solidFill>
                <a:latin typeface="Courier New" pitchFamily="49" charset="0"/>
                <a:ea typeface="新細明體" charset="-120"/>
              </a:rPr>
              <a:t>s1=NULL;</a:t>
            </a:r>
          </a:p>
          <a:p>
            <a:pPr>
              <a:lnSpc>
                <a:spcPct val="90000"/>
              </a:lnSpc>
              <a:buNone/>
            </a:pPr>
            <a:endParaRPr lang="en-US" altLang="zh-TW" sz="1600" dirty="0">
              <a:latin typeface="Courier New" pitchFamily="49" charset="0"/>
              <a:ea typeface="新細明體" charset="-120"/>
            </a:endParaRPr>
          </a:p>
          <a:p>
            <a:pPr>
              <a:lnSpc>
                <a:spcPct val="80000"/>
              </a:lnSpc>
              <a:buNone/>
            </a:pPr>
            <a:r>
              <a:rPr lang="en-US" altLang="zh-TW" sz="1600" dirty="0">
                <a:latin typeface="Courier New" pitchFamily="49" charset="0"/>
                <a:ea typeface="新細明體" charset="-120"/>
              </a:rPr>
              <a:t>}</a:t>
            </a:r>
          </a:p>
        </p:txBody>
      </p:sp>
      <p:graphicFrame>
        <p:nvGraphicFramePr>
          <p:cNvPr id="24582" name="Object 19"/>
          <p:cNvGraphicFramePr>
            <a:graphicFrameLocks noGrp="1" noChangeAspect="1"/>
          </p:cNvGraphicFramePr>
          <p:nvPr>
            <p:ph sz="half" idx="2"/>
          </p:nvPr>
        </p:nvGraphicFramePr>
        <p:xfrm>
          <a:off x="6553200" y="1793875"/>
          <a:ext cx="2214563" cy="4032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89" name="Visio" r:id="rId4" imgW="3170051" imgH="5771411" progId="Visio.Drawing.11">
                  <p:embed/>
                </p:oleObj>
              </mc:Choice>
              <mc:Fallback>
                <p:oleObj name="Visio" r:id="rId4" imgW="3170051" imgH="5771411" progId="Visio.Drawing.11">
                  <p:embed/>
                  <p:pic>
                    <p:nvPicPr>
                      <p:cNvPr id="24582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53200" y="1793875"/>
                        <a:ext cx="2214563" cy="4032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0" name="Line 11"/>
          <p:cNvSpPr>
            <a:spLocks noChangeShapeType="1"/>
          </p:cNvSpPr>
          <p:nvPr/>
        </p:nvSpPr>
        <p:spPr bwMode="auto">
          <a:xfrm>
            <a:off x="228600" y="4267200"/>
            <a:ext cx="381000" cy="0"/>
          </a:xfrm>
          <a:prstGeom prst="line">
            <a:avLst/>
          </a:prstGeom>
          <a:noFill/>
          <a:ln w="57150">
            <a:solidFill>
              <a:srgbClr val="A5002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1397466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TW" altLang="en-US">
              <a:ea typeface="新細明體" charset="-120"/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66738" y="1752600"/>
            <a:ext cx="5072062" cy="4267200"/>
          </a:xfrm>
        </p:spPr>
        <p:txBody>
          <a:bodyPr/>
          <a:lstStyle/>
          <a:p>
            <a:pPr>
              <a:lnSpc>
                <a:spcPct val="90000"/>
              </a:lnSpc>
              <a:buNone/>
            </a:pPr>
            <a:r>
              <a:rPr lang="en-US" altLang="zh-TW" sz="1600" dirty="0">
                <a:latin typeface="Courier New" pitchFamily="49" charset="0"/>
                <a:ea typeface="新細明體" charset="-120"/>
              </a:rPr>
              <a:t>#include &lt;</a:t>
            </a:r>
            <a:r>
              <a:rPr lang="en-US" altLang="zh-TW" sz="1600" dirty="0" err="1">
                <a:latin typeface="Courier New" pitchFamily="49" charset="0"/>
                <a:ea typeface="新細明體" charset="-120"/>
              </a:rPr>
              <a:t>iostream</a:t>
            </a:r>
            <a:r>
              <a:rPr lang="en-US" altLang="zh-TW" sz="1600" dirty="0">
                <a:latin typeface="Courier New" pitchFamily="49" charset="0"/>
                <a:ea typeface="新細明體" charset="-120"/>
              </a:rPr>
              <a:t>&gt;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600" dirty="0">
                <a:latin typeface="Courier New" pitchFamily="49" charset="0"/>
                <a:ea typeface="新細明體" charset="-120"/>
              </a:rPr>
              <a:t>void main () {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600" dirty="0">
                <a:latin typeface="Courier New" pitchFamily="49" charset="0"/>
                <a:ea typeface="新細明體" charset="-120"/>
              </a:rPr>
              <a:t>	char *s1=NULL; 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600" dirty="0">
                <a:solidFill>
                  <a:srgbClr val="A50021"/>
                </a:solidFill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600" dirty="0">
                <a:latin typeface="Courier New" pitchFamily="49" charset="0"/>
                <a:ea typeface="新細明體" charset="-120"/>
              </a:rPr>
              <a:t>s1=new char[4]; 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600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600" dirty="0" err="1">
                <a:latin typeface="Courier New" pitchFamily="49" charset="0"/>
                <a:ea typeface="新細明體" charset="-120"/>
              </a:rPr>
              <a:t>cin</a:t>
            </a:r>
            <a:r>
              <a:rPr lang="en-US" altLang="zh-TW" sz="1600" dirty="0">
                <a:latin typeface="Courier New" pitchFamily="49" charset="0"/>
                <a:ea typeface="新細明體" charset="-120"/>
              </a:rPr>
              <a:t> &gt;&gt; s1; /*input "</a:t>
            </a:r>
            <a:r>
              <a:rPr lang="en-US" altLang="zh-TW" sz="1600" dirty="0" err="1">
                <a:latin typeface="Courier New" pitchFamily="49" charset="0"/>
                <a:ea typeface="新細明體" charset="-120"/>
              </a:rPr>
              <a:t>abc</a:t>
            </a:r>
            <a:r>
              <a:rPr lang="en-US" altLang="zh-TW" sz="1600" dirty="0">
                <a:latin typeface="Courier New" pitchFamily="49" charset="0"/>
                <a:ea typeface="新細明體" charset="-120"/>
              </a:rPr>
              <a:t>"*/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600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600" dirty="0" err="1"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TW" sz="1600" dirty="0">
                <a:latin typeface="Courier New" pitchFamily="49" charset="0"/>
                <a:ea typeface="新細明體" charset="-120"/>
              </a:rPr>
              <a:t> &lt;&lt; s1;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600" dirty="0">
                <a:latin typeface="Courier New" pitchFamily="49" charset="0"/>
                <a:ea typeface="新細明體" charset="-120"/>
              </a:rPr>
              <a:t>	delete [] s1;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600" dirty="0">
                <a:latin typeface="Courier New" pitchFamily="49" charset="0"/>
                <a:ea typeface="新細明體" charset="-120"/>
              </a:rPr>
              <a:t>	s1=new </a:t>
            </a:r>
            <a:r>
              <a:rPr lang="en-US" altLang="zh-TW" sz="1600" dirty="0">
                <a:latin typeface="Courier New" pitchFamily="49" charset="0"/>
              </a:rPr>
              <a:t>char[6];</a:t>
            </a:r>
            <a:endParaRPr lang="en-US" altLang="zh-TW" sz="1600" dirty="0">
              <a:latin typeface="Courier New" pitchFamily="49" charset="0"/>
              <a:ea typeface="新細明體" charset="-120"/>
            </a:endParaRPr>
          </a:p>
          <a:p>
            <a:pPr>
              <a:lnSpc>
                <a:spcPct val="90000"/>
              </a:lnSpc>
              <a:buNone/>
            </a:pPr>
            <a:r>
              <a:rPr lang="en-US" altLang="zh-TW" sz="1600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600" dirty="0" err="1">
                <a:latin typeface="Courier New" pitchFamily="49" charset="0"/>
                <a:ea typeface="新細明體" charset="-120"/>
              </a:rPr>
              <a:t>cin</a:t>
            </a:r>
            <a:r>
              <a:rPr lang="en-US" altLang="zh-TW" sz="1600" dirty="0">
                <a:latin typeface="Courier New" pitchFamily="49" charset="0"/>
                <a:ea typeface="新細明體" charset="-120"/>
              </a:rPr>
              <a:t> &gt;&gt; s1;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600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600" dirty="0" err="1"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TW" sz="1600" dirty="0">
                <a:latin typeface="Courier New" pitchFamily="49" charset="0"/>
                <a:ea typeface="新細明體" charset="-120"/>
              </a:rPr>
              <a:t> &lt;&lt; s1;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600" b="1" dirty="0">
                <a:solidFill>
                  <a:srgbClr val="0070C0"/>
                </a:solidFill>
                <a:latin typeface="Courier New" pitchFamily="49" charset="0"/>
                <a:ea typeface="新細明體" charset="-120"/>
              </a:rPr>
              <a:t>	delete [] s1;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600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600" b="1" dirty="0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s1=NULL;</a:t>
            </a:r>
          </a:p>
          <a:p>
            <a:pPr>
              <a:lnSpc>
                <a:spcPct val="90000"/>
              </a:lnSpc>
              <a:buNone/>
            </a:pPr>
            <a:endParaRPr lang="en-US" altLang="zh-TW" sz="1600" dirty="0">
              <a:latin typeface="Courier New" pitchFamily="49" charset="0"/>
              <a:ea typeface="新細明體" charset="-120"/>
            </a:endParaRPr>
          </a:p>
          <a:p>
            <a:pPr>
              <a:lnSpc>
                <a:spcPct val="80000"/>
              </a:lnSpc>
              <a:buNone/>
            </a:pPr>
            <a:r>
              <a:rPr lang="en-US" altLang="zh-TW" sz="1600" dirty="0">
                <a:latin typeface="Courier New" pitchFamily="49" charset="0"/>
                <a:ea typeface="新細明體" charset="-120"/>
              </a:rPr>
              <a:t>}</a:t>
            </a:r>
          </a:p>
        </p:txBody>
      </p:sp>
      <p:graphicFrame>
        <p:nvGraphicFramePr>
          <p:cNvPr id="24582" name="Object 19"/>
          <p:cNvGraphicFramePr>
            <a:graphicFrameLocks noGrp="1" noChangeAspect="1"/>
          </p:cNvGraphicFramePr>
          <p:nvPr>
            <p:ph sz="half" idx="2"/>
          </p:nvPr>
        </p:nvGraphicFramePr>
        <p:xfrm>
          <a:off x="6553200" y="1793875"/>
          <a:ext cx="2214563" cy="4032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13" name="Visio" r:id="rId4" imgW="3170051" imgH="5771411" progId="Visio.Drawing.11">
                  <p:embed/>
                </p:oleObj>
              </mc:Choice>
              <mc:Fallback>
                <p:oleObj name="Visio" r:id="rId4" imgW="3170051" imgH="5771411" progId="Visio.Drawing.11">
                  <p:embed/>
                  <p:pic>
                    <p:nvPicPr>
                      <p:cNvPr id="24582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53200" y="1793875"/>
                        <a:ext cx="2214563" cy="4032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0" name="Line 11"/>
          <p:cNvSpPr>
            <a:spLocks noChangeShapeType="1"/>
          </p:cNvSpPr>
          <p:nvPr/>
        </p:nvSpPr>
        <p:spPr bwMode="auto">
          <a:xfrm>
            <a:off x="238125" y="4876800"/>
            <a:ext cx="381000" cy="0"/>
          </a:xfrm>
          <a:prstGeom prst="line">
            <a:avLst/>
          </a:prstGeom>
          <a:noFill/>
          <a:ln w="57150">
            <a:solidFill>
              <a:srgbClr val="A5002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TW" altLang="en-US">
              <a:ea typeface="新細明體" charset="-120"/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66738" y="1752600"/>
            <a:ext cx="5072062" cy="4267200"/>
          </a:xfrm>
        </p:spPr>
        <p:txBody>
          <a:bodyPr/>
          <a:lstStyle/>
          <a:p>
            <a:pPr>
              <a:lnSpc>
                <a:spcPct val="90000"/>
              </a:lnSpc>
              <a:buNone/>
            </a:pPr>
            <a:r>
              <a:rPr lang="en-US" altLang="zh-TW" sz="1600" dirty="0">
                <a:latin typeface="Courier New" pitchFamily="49" charset="0"/>
                <a:ea typeface="新細明體" charset="-120"/>
              </a:rPr>
              <a:t>#include &lt;</a:t>
            </a:r>
            <a:r>
              <a:rPr lang="en-US" altLang="zh-TW" sz="1600" dirty="0" err="1">
                <a:latin typeface="Courier New" pitchFamily="49" charset="0"/>
                <a:ea typeface="新細明體" charset="-120"/>
              </a:rPr>
              <a:t>iostream</a:t>
            </a:r>
            <a:r>
              <a:rPr lang="en-US" altLang="zh-TW" sz="1600" dirty="0">
                <a:latin typeface="Courier New" pitchFamily="49" charset="0"/>
                <a:ea typeface="新細明體" charset="-120"/>
              </a:rPr>
              <a:t>&gt;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600" dirty="0">
                <a:latin typeface="Courier New" pitchFamily="49" charset="0"/>
                <a:ea typeface="新細明體" charset="-120"/>
              </a:rPr>
              <a:t>void main () {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600" dirty="0">
                <a:latin typeface="Courier New" pitchFamily="49" charset="0"/>
                <a:ea typeface="新細明體" charset="-120"/>
              </a:rPr>
              <a:t>	char *s1=</a:t>
            </a:r>
            <a:r>
              <a:rPr lang="en-US" altLang="zh-TW" sz="1600" b="1" dirty="0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NULL</a:t>
            </a:r>
            <a:r>
              <a:rPr lang="en-US" altLang="zh-TW" sz="1600" dirty="0">
                <a:latin typeface="Courier New" pitchFamily="49" charset="0"/>
                <a:ea typeface="新細明體" charset="-120"/>
              </a:rPr>
              <a:t>; 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600" dirty="0">
                <a:solidFill>
                  <a:srgbClr val="A50021"/>
                </a:solidFill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600" dirty="0">
                <a:latin typeface="Courier New" pitchFamily="49" charset="0"/>
                <a:ea typeface="新細明體" charset="-120"/>
              </a:rPr>
              <a:t>s1=new char[4]; 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600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600" dirty="0" err="1">
                <a:latin typeface="Courier New" pitchFamily="49" charset="0"/>
                <a:ea typeface="新細明體" charset="-120"/>
              </a:rPr>
              <a:t>cin</a:t>
            </a:r>
            <a:r>
              <a:rPr lang="en-US" altLang="zh-TW" sz="1600" dirty="0">
                <a:latin typeface="Courier New" pitchFamily="49" charset="0"/>
                <a:ea typeface="新細明體" charset="-120"/>
              </a:rPr>
              <a:t> &gt;&gt; s1; /*input "</a:t>
            </a:r>
            <a:r>
              <a:rPr lang="en-US" altLang="zh-TW" sz="1600" dirty="0" err="1">
                <a:latin typeface="Courier New" pitchFamily="49" charset="0"/>
                <a:ea typeface="新細明體" charset="-120"/>
              </a:rPr>
              <a:t>abc</a:t>
            </a:r>
            <a:r>
              <a:rPr lang="en-US" altLang="zh-TW" sz="1600" dirty="0">
                <a:latin typeface="Courier New" pitchFamily="49" charset="0"/>
                <a:ea typeface="新細明體" charset="-120"/>
              </a:rPr>
              <a:t>"*/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600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600" dirty="0" err="1"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TW" sz="1600" dirty="0">
                <a:latin typeface="Courier New" pitchFamily="49" charset="0"/>
                <a:ea typeface="新細明體" charset="-120"/>
              </a:rPr>
              <a:t> &lt;&lt; s1;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600" dirty="0">
                <a:latin typeface="Courier New" pitchFamily="49" charset="0"/>
                <a:ea typeface="新細明體" charset="-120"/>
              </a:rPr>
              <a:t>	delete [] s1;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600" dirty="0">
                <a:latin typeface="Courier New" pitchFamily="49" charset="0"/>
                <a:ea typeface="新細明體" charset="-120"/>
              </a:rPr>
              <a:t>	s1=new </a:t>
            </a:r>
            <a:r>
              <a:rPr lang="en-US" altLang="zh-TW" sz="1600" dirty="0">
                <a:latin typeface="Courier New" pitchFamily="49" charset="0"/>
              </a:rPr>
              <a:t>char[6];</a:t>
            </a:r>
            <a:endParaRPr lang="en-US" altLang="zh-TW" sz="1600" dirty="0">
              <a:latin typeface="Courier New" pitchFamily="49" charset="0"/>
              <a:ea typeface="新細明體" charset="-120"/>
            </a:endParaRPr>
          </a:p>
          <a:p>
            <a:pPr>
              <a:lnSpc>
                <a:spcPct val="90000"/>
              </a:lnSpc>
              <a:buNone/>
            </a:pPr>
            <a:r>
              <a:rPr lang="en-US" altLang="zh-TW" sz="1600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600" dirty="0" err="1">
                <a:latin typeface="Courier New" pitchFamily="49" charset="0"/>
                <a:ea typeface="新細明體" charset="-120"/>
              </a:rPr>
              <a:t>cin</a:t>
            </a:r>
            <a:r>
              <a:rPr lang="en-US" altLang="zh-TW" sz="1600" dirty="0">
                <a:latin typeface="Courier New" pitchFamily="49" charset="0"/>
                <a:ea typeface="新細明體" charset="-120"/>
              </a:rPr>
              <a:t> &gt;&gt; s1;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600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600" dirty="0" err="1"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TW" sz="1600" dirty="0">
                <a:latin typeface="Courier New" pitchFamily="49" charset="0"/>
                <a:ea typeface="新細明體" charset="-120"/>
              </a:rPr>
              <a:t> &lt;&lt; s1;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600" b="1" dirty="0">
                <a:solidFill>
                  <a:srgbClr val="0070C0"/>
                </a:solidFill>
                <a:latin typeface="Courier New" pitchFamily="49" charset="0"/>
                <a:ea typeface="新細明體" charset="-120"/>
              </a:rPr>
              <a:t>	delete [] s1;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600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600" b="1" dirty="0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s1=NULL;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600" dirty="0">
                <a:latin typeface="Courier New" pitchFamily="49" charset="0"/>
                <a:ea typeface="新細明體" charset="-120"/>
              </a:rPr>
              <a:t>  </a:t>
            </a:r>
          </a:p>
          <a:p>
            <a:pPr>
              <a:lnSpc>
                <a:spcPct val="80000"/>
              </a:lnSpc>
              <a:buNone/>
            </a:pPr>
            <a:r>
              <a:rPr lang="en-US" altLang="zh-TW" sz="1600" dirty="0">
                <a:latin typeface="Courier New" pitchFamily="49" charset="0"/>
                <a:ea typeface="新細明體" charset="-120"/>
              </a:rPr>
              <a:t>}</a:t>
            </a:r>
          </a:p>
        </p:txBody>
      </p:sp>
      <p:graphicFrame>
        <p:nvGraphicFramePr>
          <p:cNvPr id="24582" name="Object 19"/>
          <p:cNvGraphicFramePr>
            <a:graphicFrameLocks noGrp="1" noChangeAspect="1"/>
          </p:cNvGraphicFramePr>
          <p:nvPr>
            <p:ph sz="half" idx="2"/>
          </p:nvPr>
        </p:nvGraphicFramePr>
        <p:xfrm>
          <a:off x="6553200" y="1793875"/>
          <a:ext cx="2214563" cy="4032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37" name="Visio" r:id="rId4" imgW="3170051" imgH="5771411" progId="Visio.Drawing.11">
                  <p:embed/>
                </p:oleObj>
              </mc:Choice>
              <mc:Fallback>
                <p:oleObj name="Visio" r:id="rId4" imgW="3170051" imgH="5771411" progId="Visio.Drawing.11">
                  <p:embed/>
                  <p:pic>
                    <p:nvPicPr>
                      <p:cNvPr id="24582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53200" y="1793875"/>
                        <a:ext cx="2214563" cy="4032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0" name="Line 11"/>
          <p:cNvSpPr>
            <a:spLocks noChangeShapeType="1"/>
          </p:cNvSpPr>
          <p:nvPr/>
        </p:nvSpPr>
        <p:spPr bwMode="auto">
          <a:xfrm>
            <a:off x="228600" y="5181600"/>
            <a:ext cx="381000" cy="0"/>
          </a:xfrm>
          <a:prstGeom prst="line">
            <a:avLst/>
          </a:prstGeom>
          <a:noFill/>
          <a:ln w="57150">
            <a:solidFill>
              <a:srgbClr val="A5002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1829080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B15E735-4F0A-4538-A716-D3393EFFC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Example</a:t>
            </a:r>
            <a:endParaRPr lang="zh-CN" altLang="en-US" dirty="0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743F5374-2F19-43AD-98BD-AE7861F9F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653ED2-267D-454B-B9E3-59503D7C3DE8}" type="slidenum">
              <a:rPr lang="zh-TW" altLang="en-US" smtClean="0"/>
              <a:pPr>
                <a:defRPr/>
              </a:pPr>
              <a:t>31</a:t>
            </a:fld>
            <a:endParaRPr lang="en-US" altLang="zh-TW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577978F-6F88-4DE0-B2B3-3D0F07625093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CN" dirty="0"/>
              <a:t>The input file </a:t>
            </a:r>
            <a:r>
              <a:rPr lang="en-US" altLang="zh-CN" dirty="0">
                <a:solidFill>
                  <a:srgbClr val="0070C0"/>
                </a:solidFill>
              </a:rPr>
              <a:t>score.txt</a:t>
            </a:r>
            <a:r>
              <a:rPr lang="en-US" altLang="zh-CN" dirty="0"/>
              <a:t> contains the scores of 3 different courses for </a:t>
            </a:r>
            <a:r>
              <a:rPr lang="en-US" altLang="zh-CN" dirty="0">
                <a:solidFill>
                  <a:srgbClr val="FF0000"/>
                </a:solidFill>
              </a:rPr>
              <a:t>n</a:t>
            </a:r>
            <a:r>
              <a:rPr lang="en-US" altLang="zh-CN" dirty="0"/>
              <a:t> students. </a:t>
            </a:r>
          </a:p>
          <a:p>
            <a:pPr lvl="1"/>
            <a:r>
              <a:rPr lang="en-US" altLang="zh-CN" dirty="0"/>
              <a:t>The </a:t>
            </a:r>
            <a:r>
              <a:rPr lang="en-US" altLang="zh-CN" dirty="0">
                <a:solidFill>
                  <a:srgbClr val="7030A0"/>
                </a:solidFill>
              </a:rPr>
              <a:t>first line</a:t>
            </a:r>
            <a:r>
              <a:rPr lang="en-US" altLang="zh-CN" dirty="0"/>
              <a:t> of score.txt gives the value of n </a:t>
            </a:r>
          </a:p>
          <a:p>
            <a:pPr lvl="1"/>
            <a:r>
              <a:rPr lang="en-US" altLang="zh-CN" dirty="0"/>
              <a:t>Reads all the scores, find all the students who have a failed score and output their scores for every course </a:t>
            </a:r>
          </a:p>
          <a:p>
            <a:r>
              <a:rPr lang="en-US" altLang="zh-CN" dirty="0"/>
              <a:t>As the number of the students is read from the input, we cannot define a normal 2D array (array size is not a constant). Hence, we can use dynamic memory allocation to solve the problem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15767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653ED2-267D-454B-B9E3-59503D7C3DE8}" type="slidenum">
              <a:rPr lang="zh-TW" altLang="en-US" smtClean="0"/>
              <a:pPr>
                <a:defRPr/>
              </a:pPr>
              <a:t>32</a:t>
            </a:fld>
            <a:endParaRPr lang="en-US" altLang="zh-TW"/>
          </a:p>
        </p:txBody>
      </p:sp>
      <p:sp>
        <p:nvSpPr>
          <p:cNvPr id="7" name="内容占位符 4">
            <a:extLst>
              <a:ext uri="{FF2B5EF4-FFF2-40B4-BE49-F238E27FC236}">
                <a16:creationId xmlns:a16="http://schemas.microsoft.com/office/drawing/2014/main" id="{BA7EE04F-37AA-4D6B-AD0B-6B1F7D958F74}"/>
              </a:ext>
            </a:extLst>
          </p:cNvPr>
          <p:cNvSpPr txBox="1">
            <a:spLocks noGrp="1"/>
          </p:cNvSpPr>
          <p:nvPr>
            <p:ph sz="quarter" idx="1"/>
          </p:nvPr>
        </p:nvSpPr>
        <p:spPr>
          <a:xfrm>
            <a:off x="603504" y="381000"/>
            <a:ext cx="7772400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rPr lang="en-US" altLang="zh-TW" sz="1600" dirty="0" err="1">
                <a:latin typeface="Courier New" pitchFamily="49" charset="0"/>
              </a:rPr>
              <a:t>ifstream</a:t>
            </a:r>
            <a:r>
              <a:rPr lang="en-US" altLang="zh-TW" sz="1600" dirty="0">
                <a:latin typeface="Courier New" pitchFamily="49" charset="0"/>
              </a:rPr>
              <a:t> in("</a:t>
            </a:r>
            <a:r>
              <a:rPr lang="en-US" altLang="zh-TW" sz="1600" dirty="0" err="1">
                <a:latin typeface="Courier New" pitchFamily="49" charset="0"/>
              </a:rPr>
              <a:t>score.txt</a:t>
            </a:r>
            <a:r>
              <a:rPr lang="en-US" altLang="zh-TW" sz="1600" dirty="0">
                <a:latin typeface="Courier New" pitchFamily="49" charset="0"/>
              </a:rPr>
              <a:t>");</a:t>
            </a:r>
          </a:p>
          <a:p>
            <a:pPr>
              <a:spcBef>
                <a:spcPts val="0"/>
              </a:spcBef>
              <a:buNone/>
            </a:pPr>
            <a:r>
              <a:rPr lang="en-US" altLang="zh-TW" sz="1600" dirty="0">
                <a:latin typeface="Courier New" pitchFamily="49" charset="0"/>
              </a:rPr>
              <a:t>if (</a:t>
            </a:r>
            <a:r>
              <a:rPr lang="en-US" altLang="zh-TW" sz="1600" dirty="0" err="1">
                <a:latin typeface="Courier New" pitchFamily="49" charset="0"/>
              </a:rPr>
              <a:t>in.fail</a:t>
            </a:r>
            <a:r>
              <a:rPr lang="en-US" altLang="zh-TW" sz="1600" dirty="0">
                <a:latin typeface="Courier New" pitchFamily="49" charset="0"/>
              </a:rPr>
              <a:t>()) {exit(1);}</a:t>
            </a:r>
          </a:p>
          <a:p>
            <a:pPr>
              <a:spcBef>
                <a:spcPts val="0"/>
              </a:spcBef>
              <a:buNone/>
            </a:pPr>
            <a:r>
              <a:rPr lang="en-US" altLang="zh-TW" sz="1600" dirty="0">
                <a:latin typeface="Courier New" pitchFamily="49" charset="0"/>
              </a:rPr>
              <a:t>int n;</a:t>
            </a:r>
          </a:p>
          <a:p>
            <a:pPr>
              <a:spcBef>
                <a:spcPts val="0"/>
              </a:spcBef>
              <a:buNone/>
            </a:pPr>
            <a:r>
              <a:rPr lang="en-US" altLang="zh-TW" sz="1600" dirty="0">
                <a:latin typeface="Courier New" pitchFamily="49" charset="0"/>
              </a:rPr>
              <a:t>in &gt;&gt; n;</a:t>
            </a:r>
          </a:p>
          <a:p>
            <a:pPr>
              <a:spcBef>
                <a:spcPts val="0"/>
              </a:spcBef>
              <a:buNone/>
            </a:pPr>
            <a:r>
              <a:rPr lang="en-US" altLang="zh-TW" sz="1600" dirty="0">
                <a:latin typeface="Courier New" pitchFamily="49" charset="0"/>
              </a:rPr>
              <a:t>int **p = new int*[n];</a:t>
            </a:r>
          </a:p>
          <a:p>
            <a:pPr>
              <a:spcBef>
                <a:spcPts val="0"/>
              </a:spcBef>
              <a:buNone/>
            </a:pPr>
            <a:r>
              <a:rPr lang="en-US" altLang="zh-TW" sz="1600" dirty="0">
                <a:latin typeface="Courier New" pitchFamily="49" charset="0"/>
              </a:rPr>
              <a:t>for (int </a:t>
            </a:r>
            <a:r>
              <a:rPr lang="en-US" altLang="zh-TW" sz="1600" dirty="0" err="1">
                <a:latin typeface="Courier New" pitchFamily="49" charset="0"/>
              </a:rPr>
              <a:t>i</a:t>
            </a:r>
            <a:r>
              <a:rPr lang="en-US" altLang="zh-TW" sz="1600" dirty="0">
                <a:latin typeface="Courier New" pitchFamily="49" charset="0"/>
              </a:rPr>
              <a:t> = 0; </a:t>
            </a:r>
            <a:r>
              <a:rPr lang="en-US" altLang="zh-TW" sz="1600" dirty="0" err="1">
                <a:latin typeface="Courier New" pitchFamily="49" charset="0"/>
              </a:rPr>
              <a:t>i</a:t>
            </a:r>
            <a:r>
              <a:rPr lang="en-US" altLang="zh-TW" sz="1600" dirty="0">
                <a:latin typeface="Courier New" pitchFamily="49" charset="0"/>
              </a:rPr>
              <a:t> &lt; n; </a:t>
            </a:r>
            <a:r>
              <a:rPr lang="en-US" altLang="zh-TW" sz="1600" dirty="0" err="1">
                <a:latin typeface="Courier New" pitchFamily="49" charset="0"/>
              </a:rPr>
              <a:t>i</a:t>
            </a:r>
            <a:r>
              <a:rPr lang="en-US" altLang="zh-TW" sz="1600" dirty="0">
                <a:latin typeface="Courier New" pitchFamily="49" charset="0"/>
              </a:rPr>
              <a:t>++) {</a:t>
            </a:r>
          </a:p>
          <a:p>
            <a:pPr>
              <a:spcBef>
                <a:spcPts val="0"/>
              </a:spcBef>
              <a:buNone/>
            </a:pPr>
            <a:r>
              <a:rPr lang="en-US" altLang="zh-TW" sz="1600" dirty="0">
                <a:latin typeface="Courier New" pitchFamily="49" charset="0"/>
              </a:rPr>
              <a:t>  p[</a:t>
            </a:r>
            <a:r>
              <a:rPr lang="en-US" altLang="zh-TW" sz="1600" dirty="0" err="1">
                <a:latin typeface="Courier New" pitchFamily="49" charset="0"/>
              </a:rPr>
              <a:t>i</a:t>
            </a:r>
            <a:r>
              <a:rPr lang="en-US" altLang="zh-TW" sz="1600" dirty="0">
                <a:latin typeface="Courier New" pitchFamily="49" charset="0"/>
              </a:rPr>
              <a:t>] = new int[3];</a:t>
            </a:r>
          </a:p>
          <a:p>
            <a:pPr>
              <a:spcBef>
                <a:spcPts val="0"/>
              </a:spcBef>
              <a:buNone/>
            </a:pPr>
            <a:r>
              <a:rPr lang="en-US" altLang="zh-TW" sz="1600" dirty="0">
                <a:latin typeface="Courier New" pitchFamily="49" charset="0"/>
              </a:rPr>
              <a:t>  for (int j = 0; j &lt; 3; </a:t>
            </a:r>
            <a:r>
              <a:rPr lang="en-US" altLang="zh-TW" sz="1600" dirty="0" err="1">
                <a:latin typeface="Courier New" pitchFamily="49" charset="0"/>
              </a:rPr>
              <a:t>j++</a:t>
            </a:r>
            <a:r>
              <a:rPr lang="en-US" altLang="zh-TW" sz="1600" dirty="0">
                <a:latin typeface="Courier New" pitchFamily="49" charset="0"/>
              </a:rPr>
              <a:t>)</a:t>
            </a:r>
          </a:p>
          <a:p>
            <a:pPr>
              <a:spcBef>
                <a:spcPts val="0"/>
              </a:spcBef>
              <a:buNone/>
            </a:pPr>
            <a:r>
              <a:rPr lang="en-US" altLang="zh-TW" sz="1600" dirty="0">
                <a:latin typeface="Courier New" pitchFamily="49" charset="0"/>
              </a:rPr>
              <a:t>	  in &gt;&gt; p[</a:t>
            </a:r>
            <a:r>
              <a:rPr lang="en-US" altLang="zh-TW" sz="1600" dirty="0" err="1">
                <a:latin typeface="Courier New" pitchFamily="49" charset="0"/>
              </a:rPr>
              <a:t>i</a:t>
            </a:r>
            <a:r>
              <a:rPr lang="en-US" altLang="zh-TW" sz="1600" dirty="0">
                <a:latin typeface="Courier New" pitchFamily="49" charset="0"/>
              </a:rPr>
              <a:t>][j];</a:t>
            </a:r>
          </a:p>
          <a:p>
            <a:pPr>
              <a:spcBef>
                <a:spcPts val="0"/>
              </a:spcBef>
              <a:buNone/>
            </a:pPr>
            <a:r>
              <a:rPr lang="en-US" altLang="zh-TW" sz="1600" dirty="0">
                <a:latin typeface="Courier New" pitchFamily="49" charset="0"/>
              </a:rPr>
              <a:t>	}</a:t>
            </a:r>
          </a:p>
          <a:p>
            <a:pPr>
              <a:spcBef>
                <a:spcPts val="0"/>
              </a:spcBef>
              <a:buNone/>
            </a:pPr>
            <a:r>
              <a:rPr lang="en-US" altLang="zh-TW" sz="1600" dirty="0" err="1">
                <a:latin typeface="Courier New" pitchFamily="49" charset="0"/>
              </a:rPr>
              <a:t>in.close</a:t>
            </a:r>
            <a:r>
              <a:rPr lang="en-US" altLang="zh-TW" sz="1600" dirty="0">
                <a:latin typeface="Courier New" pitchFamily="49" charset="0"/>
              </a:rPr>
              <a:t>();</a:t>
            </a:r>
          </a:p>
          <a:p>
            <a:pPr>
              <a:spcBef>
                <a:spcPts val="0"/>
              </a:spcBef>
              <a:buNone/>
            </a:pPr>
            <a:r>
              <a:rPr lang="en-US" altLang="zh-TW" sz="1600" dirty="0">
                <a:latin typeface="Courier New" pitchFamily="49" charset="0"/>
              </a:rPr>
              <a:t>for (int </a:t>
            </a:r>
            <a:r>
              <a:rPr lang="en-US" altLang="zh-TW" sz="1600" dirty="0" err="1">
                <a:latin typeface="Courier New" pitchFamily="49" charset="0"/>
              </a:rPr>
              <a:t>i</a:t>
            </a:r>
            <a:r>
              <a:rPr lang="en-US" altLang="zh-TW" sz="1600" dirty="0">
                <a:latin typeface="Courier New" pitchFamily="49" charset="0"/>
              </a:rPr>
              <a:t> = 0; </a:t>
            </a:r>
            <a:r>
              <a:rPr lang="en-US" altLang="zh-TW" sz="1600" dirty="0" err="1">
                <a:latin typeface="Courier New" pitchFamily="49" charset="0"/>
              </a:rPr>
              <a:t>i</a:t>
            </a:r>
            <a:r>
              <a:rPr lang="en-US" altLang="zh-TW" sz="1600" dirty="0">
                <a:latin typeface="Courier New" pitchFamily="49" charset="0"/>
              </a:rPr>
              <a:t> &lt; n; </a:t>
            </a:r>
            <a:r>
              <a:rPr lang="en-US" altLang="zh-TW" sz="1600" dirty="0" err="1">
                <a:latin typeface="Courier New" pitchFamily="49" charset="0"/>
              </a:rPr>
              <a:t>i</a:t>
            </a:r>
            <a:r>
              <a:rPr lang="en-US" altLang="zh-TW" sz="1600" dirty="0">
                <a:latin typeface="Courier New" pitchFamily="49" charset="0"/>
              </a:rPr>
              <a:t>++) {</a:t>
            </a:r>
          </a:p>
          <a:p>
            <a:pPr>
              <a:spcBef>
                <a:spcPts val="0"/>
              </a:spcBef>
              <a:buNone/>
            </a:pPr>
            <a:r>
              <a:rPr lang="en-US" altLang="zh-TW" sz="1600" dirty="0">
                <a:latin typeface="Courier New" pitchFamily="49" charset="0"/>
              </a:rPr>
              <a:t>  for (int j = 0; j &lt; 3; </a:t>
            </a:r>
            <a:r>
              <a:rPr lang="en-US" altLang="zh-TW" sz="1600" dirty="0" err="1">
                <a:latin typeface="Courier New" pitchFamily="49" charset="0"/>
              </a:rPr>
              <a:t>j++</a:t>
            </a:r>
            <a:r>
              <a:rPr lang="en-US" altLang="zh-TW" sz="1600" dirty="0">
                <a:latin typeface="Courier New" pitchFamily="49" charset="0"/>
              </a:rPr>
              <a:t>) {</a:t>
            </a:r>
          </a:p>
          <a:p>
            <a:pPr>
              <a:spcBef>
                <a:spcPts val="0"/>
              </a:spcBef>
              <a:buNone/>
            </a:pPr>
            <a:r>
              <a:rPr lang="en-US" altLang="zh-TW" sz="1600" dirty="0">
                <a:latin typeface="Courier New" pitchFamily="49" charset="0"/>
              </a:rPr>
              <a:t>	  if (p[</a:t>
            </a:r>
            <a:r>
              <a:rPr lang="en-US" altLang="zh-TW" sz="1600" dirty="0" err="1">
                <a:latin typeface="Courier New" pitchFamily="49" charset="0"/>
              </a:rPr>
              <a:t>i</a:t>
            </a:r>
            <a:r>
              <a:rPr lang="en-US" altLang="zh-TW" sz="1600" dirty="0">
                <a:latin typeface="Courier New" pitchFamily="49" charset="0"/>
              </a:rPr>
              <a:t>][j] &lt; 60) {</a:t>
            </a:r>
          </a:p>
          <a:p>
            <a:pPr>
              <a:spcBef>
                <a:spcPts val="0"/>
              </a:spcBef>
              <a:buNone/>
            </a:pPr>
            <a:r>
              <a:rPr lang="en-US" altLang="zh-TW" sz="1600" dirty="0">
                <a:latin typeface="Courier New" pitchFamily="49" charset="0"/>
              </a:rPr>
              <a:t>	    for (int k = 0; k &lt; 3; k++)</a:t>
            </a:r>
          </a:p>
          <a:p>
            <a:pPr>
              <a:spcBef>
                <a:spcPts val="0"/>
              </a:spcBef>
              <a:buNone/>
            </a:pPr>
            <a:r>
              <a:rPr lang="en-US" altLang="zh-TW" sz="1600" dirty="0">
                <a:latin typeface="Courier New" pitchFamily="49" charset="0"/>
              </a:rPr>
              <a:t>	      </a:t>
            </a:r>
            <a:r>
              <a:rPr lang="en-US" altLang="zh-TW" sz="1600" dirty="0" err="1">
                <a:latin typeface="Courier New" pitchFamily="49" charset="0"/>
              </a:rPr>
              <a:t>cout</a:t>
            </a:r>
            <a:r>
              <a:rPr lang="en-US" altLang="zh-TW" sz="1600" dirty="0">
                <a:latin typeface="Courier New" pitchFamily="49" charset="0"/>
              </a:rPr>
              <a:t> &lt;&lt; p[</a:t>
            </a:r>
            <a:r>
              <a:rPr lang="en-US" altLang="zh-TW" sz="1600" dirty="0" err="1">
                <a:latin typeface="Courier New" pitchFamily="49" charset="0"/>
              </a:rPr>
              <a:t>i</a:t>
            </a:r>
            <a:r>
              <a:rPr lang="en-US" altLang="zh-TW" sz="1600" dirty="0">
                <a:latin typeface="Courier New" pitchFamily="49" charset="0"/>
              </a:rPr>
              <a:t>][k] &lt;&lt; ' ‘;</a:t>
            </a:r>
          </a:p>
          <a:p>
            <a:pPr>
              <a:spcBef>
                <a:spcPts val="0"/>
              </a:spcBef>
              <a:buNone/>
            </a:pPr>
            <a:r>
              <a:rPr lang="en-US" altLang="zh-TW" sz="1600" dirty="0">
                <a:latin typeface="Courier New" pitchFamily="49" charset="0"/>
              </a:rPr>
              <a:t>	    </a:t>
            </a:r>
            <a:r>
              <a:rPr lang="en-US" altLang="zh-TW" sz="1600" dirty="0" err="1">
                <a:latin typeface="Courier New" pitchFamily="49" charset="0"/>
              </a:rPr>
              <a:t>cout</a:t>
            </a:r>
            <a:r>
              <a:rPr lang="en-US" altLang="zh-TW" sz="1600" dirty="0">
                <a:latin typeface="Courier New" pitchFamily="49" charset="0"/>
              </a:rPr>
              <a:t> &lt;&lt; </a:t>
            </a:r>
            <a:r>
              <a:rPr lang="en-US" altLang="zh-TW" sz="1600" dirty="0" err="1">
                <a:latin typeface="Courier New" pitchFamily="49" charset="0"/>
              </a:rPr>
              <a:t>endl</a:t>
            </a:r>
            <a:r>
              <a:rPr lang="en-US" altLang="zh-TW" sz="1600" dirty="0">
                <a:latin typeface="Courier New" pitchFamily="49" charset="0"/>
              </a:rPr>
              <a:t>;</a:t>
            </a:r>
          </a:p>
          <a:p>
            <a:pPr>
              <a:spcBef>
                <a:spcPts val="0"/>
              </a:spcBef>
              <a:buNone/>
            </a:pPr>
            <a:r>
              <a:rPr lang="en-US" altLang="zh-TW" sz="1600" dirty="0">
                <a:latin typeface="Courier New" pitchFamily="49" charset="0"/>
              </a:rPr>
              <a:t>	    break;</a:t>
            </a:r>
          </a:p>
          <a:p>
            <a:pPr>
              <a:spcBef>
                <a:spcPts val="0"/>
              </a:spcBef>
              <a:buNone/>
            </a:pPr>
            <a:r>
              <a:rPr lang="en-US" altLang="zh-TW" sz="1600" dirty="0">
                <a:latin typeface="Courier New" pitchFamily="49" charset="0"/>
              </a:rPr>
              <a:t>	  }</a:t>
            </a:r>
          </a:p>
          <a:p>
            <a:pPr>
              <a:spcBef>
                <a:spcPts val="0"/>
              </a:spcBef>
              <a:buNone/>
            </a:pPr>
            <a:r>
              <a:rPr lang="en-US" altLang="zh-TW" sz="1600" dirty="0">
                <a:latin typeface="Courier New" pitchFamily="49" charset="0"/>
              </a:rPr>
              <a:t>  }</a:t>
            </a:r>
          </a:p>
          <a:p>
            <a:pPr>
              <a:spcBef>
                <a:spcPts val="0"/>
              </a:spcBef>
              <a:buNone/>
            </a:pPr>
            <a:r>
              <a:rPr lang="en-US" altLang="zh-TW" sz="1600" dirty="0">
                <a:latin typeface="Courier New" pitchFamily="49" charset="0"/>
              </a:rPr>
              <a:t>}</a:t>
            </a:r>
          </a:p>
          <a:p>
            <a:pPr>
              <a:spcBef>
                <a:spcPts val="0"/>
              </a:spcBef>
              <a:buNone/>
            </a:pPr>
            <a:r>
              <a:rPr lang="en-US" altLang="zh-TW" sz="1600" dirty="0">
                <a:latin typeface="Courier New" pitchFamily="49" charset="0"/>
              </a:rPr>
              <a:t>for (</a:t>
            </a:r>
            <a:r>
              <a:rPr lang="en-US" altLang="zh-TW" sz="1600" dirty="0" err="1">
                <a:latin typeface="Courier New" pitchFamily="49" charset="0"/>
              </a:rPr>
              <a:t>int</a:t>
            </a:r>
            <a:r>
              <a:rPr lang="en-US" altLang="zh-TW" sz="1600" dirty="0">
                <a:latin typeface="Courier New" pitchFamily="49" charset="0"/>
              </a:rPr>
              <a:t> </a:t>
            </a:r>
            <a:r>
              <a:rPr lang="en-US" altLang="zh-TW" sz="1600" dirty="0" err="1">
                <a:latin typeface="Courier New" pitchFamily="49" charset="0"/>
              </a:rPr>
              <a:t>i</a:t>
            </a:r>
            <a:r>
              <a:rPr lang="en-US" altLang="zh-TW" sz="1600" dirty="0">
                <a:latin typeface="Courier New" pitchFamily="49" charset="0"/>
              </a:rPr>
              <a:t>=0; </a:t>
            </a:r>
            <a:r>
              <a:rPr lang="en-US" altLang="zh-TW" sz="1600" dirty="0" err="1">
                <a:latin typeface="Courier New" pitchFamily="49" charset="0"/>
              </a:rPr>
              <a:t>i</a:t>
            </a:r>
            <a:r>
              <a:rPr lang="en-US" altLang="zh-TW" sz="1600" dirty="0">
                <a:latin typeface="Courier New" pitchFamily="49" charset="0"/>
              </a:rPr>
              <a:t>&lt;n; </a:t>
            </a:r>
            <a:r>
              <a:rPr lang="en-US" altLang="zh-TW" sz="1600" dirty="0" err="1">
                <a:latin typeface="Courier New" pitchFamily="49" charset="0"/>
              </a:rPr>
              <a:t>i</a:t>
            </a:r>
            <a:r>
              <a:rPr lang="en-US" altLang="zh-TW" sz="1600" dirty="0">
                <a:latin typeface="Courier New" pitchFamily="49" charset="0"/>
              </a:rPr>
              <a:t>++) {</a:t>
            </a:r>
          </a:p>
          <a:p>
            <a:pPr>
              <a:spcBef>
                <a:spcPts val="0"/>
              </a:spcBef>
              <a:buNone/>
            </a:pPr>
            <a:r>
              <a:rPr lang="en-US" altLang="zh-TW" sz="1600" dirty="0">
                <a:latin typeface="Courier New" pitchFamily="49" charset="0"/>
              </a:rPr>
              <a:t>	delete [] p[</a:t>
            </a:r>
            <a:r>
              <a:rPr lang="en-US" altLang="zh-TW" sz="1600" dirty="0" err="1">
                <a:latin typeface="Courier New" pitchFamily="49" charset="0"/>
              </a:rPr>
              <a:t>i</a:t>
            </a:r>
            <a:r>
              <a:rPr lang="en-US" altLang="zh-TW" sz="1600" dirty="0">
                <a:latin typeface="Courier New" pitchFamily="49" charset="0"/>
              </a:rPr>
              <a:t>];</a:t>
            </a:r>
          </a:p>
          <a:p>
            <a:pPr>
              <a:spcBef>
                <a:spcPts val="0"/>
              </a:spcBef>
              <a:buNone/>
            </a:pPr>
            <a:r>
              <a:rPr lang="en-US" altLang="zh-TW" sz="1600" dirty="0">
                <a:latin typeface="Courier New" pitchFamily="49" charset="0"/>
              </a:rPr>
              <a:t>}</a:t>
            </a:r>
          </a:p>
          <a:p>
            <a:pPr>
              <a:spcBef>
                <a:spcPts val="0"/>
              </a:spcBef>
              <a:buNone/>
            </a:pPr>
            <a:r>
              <a:rPr lang="en-US" altLang="zh-TW" sz="1600" dirty="0">
                <a:latin typeface="Courier New" pitchFamily="49" charset="0"/>
              </a:rPr>
              <a:t>delete[] p;</a:t>
            </a:r>
            <a:endParaRPr lang="en-US" altLang="zh-CN" sz="1600" dirty="0">
              <a:latin typeface="Courier New" pitchFamily="49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553200" y="990600"/>
            <a:ext cx="1314784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score.txt</a:t>
            </a:r>
            <a:r>
              <a:rPr lang="en-US" dirty="0"/>
              <a:t>:</a:t>
            </a:r>
          </a:p>
          <a:p>
            <a:endParaRPr lang="en-US" dirty="0"/>
          </a:p>
          <a:p>
            <a:r>
              <a:rPr lang="cs-CZ" dirty="0"/>
              <a:t>4</a:t>
            </a:r>
          </a:p>
          <a:p>
            <a:r>
              <a:rPr lang="cs-CZ" dirty="0"/>
              <a:t>85 89 64 </a:t>
            </a:r>
          </a:p>
          <a:p>
            <a:r>
              <a:rPr lang="cs-CZ" dirty="0"/>
              <a:t>93 82 94</a:t>
            </a:r>
          </a:p>
          <a:p>
            <a:r>
              <a:rPr lang="cs-CZ" dirty="0"/>
              <a:t>55 92 59</a:t>
            </a:r>
          </a:p>
          <a:p>
            <a:r>
              <a:rPr lang="cs-CZ" dirty="0"/>
              <a:t>59 88 70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56478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>
                <a:ea typeface="新細明體" charset="-120"/>
              </a:rPr>
              <a:t>Guidelines on using pointers</a:t>
            </a:r>
          </a:p>
        </p:txBody>
      </p:sp>
      <p:sp>
        <p:nvSpPr>
          <p:cNvPr id="2560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53FBD204-B9C3-4F02-A2C2-8AE8E11EF2E2}" type="slidenum">
              <a:rPr lang="zh-TW" altLang="en-US">
                <a:ea typeface="新細明體" charset="-120"/>
              </a:rPr>
              <a:pPr/>
              <a:t>33</a:t>
            </a:fld>
            <a:endParaRPr lang="en-US" altLang="zh-TW">
              <a:ea typeface="新細明體" charset="-120"/>
            </a:endParaRPr>
          </a:p>
        </p:txBody>
      </p:sp>
      <p:sp>
        <p:nvSpPr>
          <p:cNvPr id="25604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zh-TW" sz="2000" b="1" dirty="0">
                <a:solidFill>
                  <a:srgbClr val="FF0000"/>
                </a:solidFill>
                <a:ea typeface="新細明體" charset="-120"/>
              </a:rPr>
              <a:t>Initialize</a:t>
            </a:r>
            <a:r>
              <a:rPr lang="en-US" altLang="zh-TW" sz="2000" dirty="0">
                <a:solidFill>
                  <a:srgbClr val="FF0000"/>
                </a:solidFill>
                <a:ea typeface="新細明體" charset="-120"/>
              </a:rPr>
              <a:t> </a:t>
            </a:r>
            <a:r>
              <a:rPr lang="en-US" altLang="zh-TW" sz="2000" dirty="0">
                <a:ea typeface="新細明體" charset="-120"/>
              </a:rPr>
              <a:t>a pointer to NULL after declaration</a:t>
            </a:r>
          </a:p>
          <a:p>
            <a:pPr lvl="1" eaLnBrk="1" hangingPunct="1"/>
            <a:r>
              <a:rPr lang="en-US" altLang="zh-TW" sz="1800" dirty="0">
                <a:ea typeface="新細明體" charset="-120"/>
              </a:rPr>
              <a:t>char *</a:t>
            </a:r>
            <a:r>
              <a:rPr lang="en-US" altLang="zh-TW" sz="1800" dirty="0" err="1">
                <a:ea typeface="新細明體" charset="-120"/>
              </a:rPr>
              <a:t>cPtr</a:t>
            </a:r>
            <a:r>
              <a:rPr lang="en-US" altLang="zh-TW" sz="1800" dirty="0">
                <a:ea typeface="新細明體" charset="-120"/>
              </a:rPr>
              <a:t>=</a:t>
            </a:r>
            <a:r>
              <a:rPr lang="en-US" altLang="zh-TW" sz="1800" b="1" dirty="0">
                <a:solidFill>
                  <a:srgbClr val="FF0000"/>
                </a:solidFill>
                <a:ea typeface="新細明體" charset="-120"/>
              </a:rPr>
              <a:t>NULL</a:t>
            </a:r>
            <a:r>
              <a:rPr lang="en-US" altLang="zh-TW" sz="1800" dirty="0">
                <a:ea typeface="新細明體" charset="-120"/>
              </a:rPr>
              <a:t>;</a:t>
            </a:r>
          </a:p>
          <a:p>
            <a:pPr eaLnBrk="1" hangingPunct="1"/>
            <a:r>
              <a:rPr lang="en-US" altLang="zh-TW" sz="2000" dirty="0">
                <a:ea typeface="新細明體" charset="-120"/>
              </a:rPr>
              <a:t>Check its value before use</a:t>
            </a:r>
          </a:p>
          <a:p>
            <a:pPr lvl="1" eaLnBrk="1" hangingPunct="1"/>
            <a:r>
              <a:rPr lang="en-US" altLang="zh-TW" sz="1800" dirty="0">
                <a:ea typeface="新細明體" charset="-120"/>
              </a:rPr>
              <a:t>if (</a:t>
            </a:r>
            <a:r>
              <a:rPr lang="en-US" altLang="zh-TW" sz="1800" b="1" dirty="0" err="1">
                <a:solidFill>
                  <a:srgbClr val="FF0000"/>
                </a:solidFill>
                <a:ea typeface="新細明體" charset="-120"/>
              </a:rPr>
              <a:t>cptr</a:t>
            </a:r>
            <a:r>
              <a:rPr lang="en-US" altLang="zh-TW" sz="1800" b="1" dirty="0">
                <a:solidFill>
                  <a:srgbClr val="FF0000"/>
                </a:solidFill>
                <a:ea typeface="新細明體" charset="-120"/>
              </a:rPr>
              <a:t>!=NULL</a:t>
            </a:r>
            <a:r>
              <a:rPr lang="en-US" altLang="zh-TW" sz="1800" dirty="0">
                <a:ea typeface="新細明體" charset="-120"/>
              </a:rPr>
              <a:t>){</a:t>
            </a:r>
          </a:p>
          <a:p>
            <a:pPr lvl="1" eaLnBrk="1" hangingPunct="1"/>
            <a:r>
              <a:rPr lang="en-US" altLang="zh-TW" sz="1800" dirty="0">
                <a:ea typeface="新細明體" charset="-120"/>
              </a:rPr>
              <a:t>….</a:t>
            </a:r>
          </a:p>
          <a:p>
            <a:pPr lvl="1" eaLnBrk="1" hangingPunct="1"/>
            <a:r>
              <a:rPr lang="en-US" altLang="zh-TW" sz="1800" dirty="0">
                <a:ea typeface="新細明體" charset="-120"/>
              </a:rPr>
              <a:t>}</a:t>
            </a:r>
          </a:p>
          <a:p>
            <a:pPr eaLnBrk="1" hangingPunct="1"/>
            <a:r>
              <a:rPr lang="en-US" altLang="zh-TW" sz="2000" dirty="0">
                <a:ea typeface="新細明體" charset="-120"/>
              </a:rPr>
              <a:t>Free the memory allocated by the “new” operator using delete</a:t>
            </a:r>
          </a:p>
          <a:p>
            <a:pPr lvl="1"/>
            <a:r>
              <a:rPr lang="en-US" altLang="zh-TW" sz="1800" dirty="0" err="1">
                <a:ea typeface="新細明體" charset="-120"/>
              </a:rPr>
              <a:t>cPtr</a:t>
            </a:r>
            <a:r>
              <a:rPr lang="en-US" altLang="zh-TW" sz="1800" dirty="0">
                <a:ea typeface="新細明體" charset="-120"/>
              </a:rPr>
              <a:t> = </a:t>
            </a:r>
            <a:r>
              <a:rPr lang="en-US" altLang="zh-TW" sz="1800" b="1" dirty="0">
                <a:solidFill>
                  <a:srgbClr val="00B0F0"/>
                </a:solidFill>
                <a:ea typeface="新細明體" charset="-120"/>
              </a:rPr>
              <a:t>new</a:t>
            </a:r>
            <a:r>
              <a:rPr lang="en-US" altLang="zh-TW" sz="1800" dirty="0">
                <a:solidFill>
                  <a:srgbClr val="00B0F0"/>
                </a:solidFill>
                <a:ea typeface="新細明體" charset="-120"/>
              </a:rPr>
              <a:t> </a:t>
            </a:r>
            <a:r>
              <a:rPr lang="en-US" altLang="zh-TW" sz="1800" dirty="0">
                <a:ea typeface="新細明體" charset="-120"/>
              </a:rPr>
              <a:t>char[6]; …</a:t>
            </a:r>
          </a:p>
          <a:p>
            <a:pPr lvl="1"/>
            <a:r>
              <a:rPr lang="en-US" altLang="zh-TW" sz="1800" b="1" dirty="0">
                <a:solidFill>
                  <a:srgbClr val="FF0000"/>
                </a:solidFill>
                <a:ea typeface="新細明體" charset="-120"/>
              </a:rPr>
              <a:t>delete</a:t>
            </a:r>
            <a:r>
              <a:rPr lang="en-US" altLang="zh-TW" sz="1800" dirty="0">
                <a:solidFill>
                  <a:srgbClr val="FF0000"/>
                </a:solidFill>
                <a:ea typeface="新細明體" charset="-120"/>
              </a:rPr>
              <a:t> </a:t>
            </a:r>
            <a:r>
              <a:rPr lang="en-US" altLang="zh-TW" sz="1800" dirty="0">
                <a:ea typeface="新細明體" charset="-120"/>
              </a:rPr>
              <a:t>[] </a:t>
            </a:r>
            <a:r>
              <a:rPr lang="en-US" altLang="zh-TW" sz="1800" dirty="0" err="1">
                <a:ea typeface="新細明體" charset="-120"/>
              </a:rPr>
              <a:t>cPtr</a:t>
            </a:r>
            <a:r>
              <a:rPr lang="en-US" altLang="zh-TW" sz="1800" dirty="0">
                <a:ea typeface="新細明體" charset="-120"/>
              </a:rPr>
              <a:t>;</a:t>
            </a:r>
          </a:p>
          <a:p>
            <a:pPr eaLnBrk="1" hangingPunct="1"/>
            <a:r>
              <a:rPr lang="en-US" altLang="zh-TW" sz="2000" dirty="0">
                <a:ea typeface="新細明體" charset="-120"/>
              </a:rPr>
              <a:t>Set it </a:t>
            </a:r>
            <a:r>
              <a:rPr lang="en-US" altLang="zh-TW" sz="2000" b="1" dirty="0">
                <a:solidFill>
                  <a:srgbClr val="FF0000"/>
                </a:solidFill>
                <a:ea typeface="新細明體" charset="-120"/>
              </a:rPr>
              <a:t>NULL</a:t>
            </a:r>
            <a:r>
              <a:rPr lang="en-US" altLang="zh-TW" sz="2000" dirty="0">
                <a:solidFill>
                  <a:srgbClr val="FF0000"/>
                </a:solidFill>
                <a:ea typeface="新細明體" charset="-120"/>
              </a:rPr>
              <a:t> </a:t>
            </a:r>
            <a:r>
              <a:rPr lang="en-US" altLang="zh-TW" sz="2000" dirty="0">
                <a:ea typeface="新細明體" charset="-120"/>
              </a:rPr>
              <a:t>again after free</a:t>
            </a:r>
          </a:p>
          <a:p>
            <a:pPr lvl="1" eaLnBrk="1" hangingPunct="1"/>
            <a:r>
              <a:rPr lang="en-US" altLang="zh-TW" sz="1800" dirty="0">
                <a:ea typeface="新細明體" charset="-120"/>
              </a:rPr>
              <a:t>delete [] </a:t>
            </a:r>
            <a:r>
              <a:rPr lang="en-US" altLang="zh-TW" sz="1800" dirty="0" err="1">
                <a:ea typeface="新細明體" charset="-120"/>
              </a:rPr>
              <a:t>cPtr</a:t>
            </a:r>
            <a:r>
              <a:rPr lang="en-US" altLang="zh-TW" sz="1800" dirty="0">
                <a:ea typeface="新細明體" charset="-120"/>
              </a:rPr>
              <a:t>;</a:t>
            </a:r>
          </a:p>
          <a:p>
            <a:pPr lvl="1" eaLnBrk="1" hangingPunct="1"/>
            <a:r>
              <a:rPr lang="en-US" altLang="zh-TW" sz="1800" dirty="0" err="1">
                <a:ea typeface="新細明體" charset="-120"/>
              </a:rPr>
              <a:t>cPtr</a:t>
            </a:r>
            <a:r>
              <a:rPr lang="en-US" altLang="zh-TW" sz="1800" dirty="0">
                <a:ea typeface="新細明體" charset="-120"/>
              </a:rPr>
              <a:t> = </a:t>
            </a:r>
            <a:r>
              <a:rPr lang="en-US" altLang="zh-TW" sz="1800" b="1" dirty="0">
                <a:solidFill>
                  <a:srgbClr val="FF0000"/>
                </a:solidFill>
                <a:ea typeface="新細明體" charset="-120"/>
              </a:rPr>
              <a:t>NULL</a:t>
            </a:r>
            <a:r>
              <a:rPr lang="en-US" altLang="zh-TW" sz="1800" dirty="0">
                <a:ea typeface="新細明體" charset="-120"/>
              </a:rPr>
              <a:t>;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6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6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6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6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6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56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60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560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560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560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560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560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11874</TotalTime>
  <Words>2645</Words>
  <PresentationFormat>On-screen Show (4:3)</PresentationFormat>
  <Paragraphs>447</Paragraphs>
  <Slides>33</Slides>
  <Notes>27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2" baseType="lpstr">
      <vt:lpstr>Arial</vt:lpstr>
      <vt:lpstr>Calibri</vt:lpstr>
      <vt:lpstr>Comic Sans MS</vt:lpstr>
      <vt:lpstr>Courier New</vt:lpstr>
      <vt:lpstr>Verdana</vt:lpstr>
      <vt:lpstr>Wingdings</vt:lpstr>
      <vt:lpstr>Wingdings 2</vt:lpstr>
      <vt:lpstr>Equity</vt:lpstr>
      <vt:lpstr>Visio</vt:lpstr>
      <vt:lpstr>PowerPoint Presentation</vt:lpstr>
      <vt:lpstr>Outline</vt:lpstr>
      <vt:lpstr>The NULL pointer</vt:lpstr>
      <vt:lpstr>Operations on pointers</vt:lpstr>
      <vt:lpstr>Copy the address</vt:lpstr>
      <vt:lpstr>Operations on pointers</vt:lpstr>
      <vt:lpstr>Copy the content</vt:lpstr>
      <vt:lpstr>Relationship between arrays and pointers</vt:lpstr>
      <vt:lpstr>Relationship between arrays and pointers</vt:lpstr>
      <vt:lpstr>Arrays and pointers</vt:lpstr>
      <vt:lpstr>Example 2: summing an array</vt:lpstr>
      <vt:lpstr>Passing arrays to functions</vt:lpstr>
      <vt:lpstr>Example 3: Parameter Passing</vt:lpstr>
      <vt:lpstr>Access elements in 2D array with pointers</vt:lpstr>
      <vt:lpstr>Access elements in 2D array with pointers</vt:lpstr>
      <vt:lpstr>Arrays, pointers and strings</vt:lpstr>
      <vt:lpstr>cin &gt;&gt; a string (I)</vt:lpstr>
      <vt:lpstr>cin &gt;&gt; a string (I)</vt:lpstr>
      <vt:lpstr>cin.ignore()</vt:lpstr>
      <vt:lpstr>cin.ignore() before cin.getline()</vt:lpstr>
      <vt:lpstr>cin &gt;&gt; a string (II)</vt:lpstr>
      <vt:lpstr>Dynamic memory allocation</vt:lpstr>
      <vt:lpstr>Dynamic memory allocation</vt:lpstr>
      <vt:lpstr>Dynamic memory allocation</vt:lpstr>
      <vt:lpstr>Example 4: Dynamic memory allocation</vt:lpstr>
      <vt:lpstr>Example 4: Dynamic memory allocation</vt:lpstr>
      <vt:lpstr>PowerPoint Presentation</vt:lpstr>
      <vt:lpstr>PowerPoint Presentation</vt:lpstr>
      <vt:lpstr>PowerPoint Presentation</vt:lpstr>
      <vt:lpstr>PowerPoint Presentation</vt:lpstr>
      <vt:lpstr>Example</vt:lpstr>
      <vt:lpstr>PowerPoint Presentation</vt:lpstr>
      <vt:lpstr>Guidelines on using pointers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subject/>
  <cp:keywords/>
  <dc:description/>
  <dcterms:created xsi:type="dcterms:W3CDTF">2009-04-30T13:38:41Z</dcterms:created>
  <dcterms:modified xsi:type="dcterms:W3CDTF">2021-11-07T14:47:53Z</dcterms:modified>
  <cp:category/>
</cp:coreProperties>
</file>